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</p:sldIdLst>
  <p:sldSz cx="9601200" cy="7315200"/>
  <p:notesSz cx="9601200" cy="73152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5DF4DF2-2AF8-43AE-BC6D-93BCB1A5E8EB}" v="2" dt="2026-04-14T13:24:21.905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1836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8" Type="http://schemas.microsoft.com/office/2015/10/relationships/revisionInfo" Target="revisionInfo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microsoft.com/office/2016/11/relationships/changesInfo" Target="changesInfos/changesInfo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rissinda Ellen Slack" userId="035b0176-46df-47b8-8ff0-87998234aaac" providerId="ADAL" clId="{9164848D-D209-4F48-9861-99881289926A}"/>
    <pc:docChg chg="modSld">
      <pc:chgData name="Krissinda Ellen Slack" userId="035b0176-46df-47b8-8ff0-87998234aaac" providerId="ADAL" clId="{9164848D-D209-4F48-9861-99881289926A}" dt="2026-04-14T13:24:24.360" v="3" actId="20577"/>
      <pc:docMkLst>
        <pc:docMk/>
      </pc:docMkLst>
      <pc:sldChg chg="modSp mod">
        <pc:chgData name="Krissinda Ellen Slack" userId="035b0176-46df-47b8-8ff0-87998234aaac" providerId="ADAL" clId="{9164848D-D209-4F48-9861-99881289926A}" dt="2026-04-14T13:24:24.360" v="3" actId="20577"/>
        <pc:sldMkLst>
          <pc:docMk/>
          <pc:sldMk cId="0" sldId="263"/>
        </pc:sldMkLst>
        <pc:spChg chg="mod">
          <ac:chgData name="Krissinda Ellen Slack" userId="035b0176-46df-47b8-8ff0-87998234aaac" providerId="ADAL" clId="{9164848D-D209-4F48-9861-99881289926A}" dt="2026-04-14T13:24:24.360" v="3" actId="20577"/>
          <ac:spMkLst>
            <pc:docMk/>
            <pc:sldMk cId="0" sldId="263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96391" y="2003551"/>
            <a:ext cx="7939405" cy="14268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rgbClr val="003A5A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440180" y="4096512"/>
            <a:ext cx="6720840" cy="1828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rgbClr val="282828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300" b="0" i="0">
                <a:solidFill>
                  <a:srgbClr val="1E1E1E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535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003A5A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rgbClr val="282828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300" b="0" i="0">
                <a:solidFill>
                  <a:srgbClr val="1E1E1E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535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003A5A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80060" y="1682496"/>
            <a:ext cx="4176522" cy="48280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944618" y="1682496"/>
            <a:ext cx="4176522" cy="48280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300" b="0" i="0">
                <a:solidFill>
                  <a:srgbClr val="1E1E1E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535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003A5A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300" b="0" i="0">
                <a:solidFill>
                  <a:srgbClr val="1E1E1E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535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300" b="0" i="0">
                <a:solidFill>
                  <a:srgbClr val="1E1E1E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535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708648" y="6891528"/>
            <a:ext cx="2118359" cy="16459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05891" y="262253"/>
            <a:ext cx="8789416" cy="8807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rgbClr val="003A5A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51254" y="1422271"/>
            <a:ext cx="5953759" cy="40633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rgbClr val="282828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264408" y="6803136"/>
            <a:ext cx="3072384" cy="3657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80060" y="6803136"/>
            <a:ext cx="2208276" cy="3657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64463" y="6791238"/>
            <a:ext cx="272415" cy="2231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300" b="0" i="0">
                <a:solidFill>
                  <a:srgbClr val="1E1E1E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535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0.jpg"/><Relationship Id="rId5" Type="http://schemas.openxmlformats.org/officeDocument/2006/relationships/image" Target="../media/image9.jpg"/><Relationship Id="rId4" Type="http://schemas.openxmlformats.org/officeDocument/2006/relationships/image" Target="../media/image8.jp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aine.edu/board-of-trustees/policy-manual/section-402/" TargetMode="External"/><Relationship Id="rId2" Type="http://schemas.openxmlformats.org/officeDocument/2006/relationships/hyperlink" Target="https://www.maine.edu/board-of-trustees/wp-content/uploads/sites/12/2021/08/527411-Conduct-Code-2021-with-Cover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maine.edu/title-ix/procedures/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601200" cy="7315200"/>
          </a:xfrm>
          <a:custGeom>
            <a:avLst/>
            <a:gdLst/>
            <a:ahLst/>
            <a:cxnLst/>
            <a:rect l="l" t="t" r="r" b="b"/>
            <a:pathLst>
              <a:path w="9601200" h="7315200">
                <a:moveTo>
                  <a:pt x="9601200" y="0"/>
                </a:moveTo>
                <a:lnTo>
                  <a:pt x="0" y="0"/>
                </a:lnTo>
                <a:lnTo>
                  <a:pt x="0" y="7315200"/>
                </a:lnTo>
                <a:lnTo>
                  <a:pt x="9601200" y="7315200"/>
                </a:lnTo>
                <a:lnTo>
                  <a:pt x="9601200" y="0"/>
                </a:lnTo>
                <a:close/>
              </a:path>
            </a:pathLst>
          </a:custGeom>
          <a:solidFill>
            <a:srgbClr val="042C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 descr="$PPTXTitle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ts val="3770"/>
              </a:lnSpc>
              <a:spcBef>
                <a:spcPts val="90"/>
              </a:spcBef>
            </a:pPr>
            <a:r>
              <a:rPr sz="3200" dirty="0">
                <a:solidFill>
                  <a:srgbClr val="FFFFFF"/>
                </a:solidFill>
              </a:rPr>
              <a:t>University</a:t>
            </a:r>
            <a:r>
              <a:rPr sz="3200" spc="-35" dirty="0">
                <a:solidFill>
                  <a:srgbClr val="FFFFFF"/>
                </a:solidFill>
              </a:rPr>
              <a:t> </a:t>
            </a:r>
            <a:r>
              <a:rPr sz="3200" dirty="0">
                <a:solidFill>
                  <a:srgbClr val="FFFFFF"/>
                </a:solidFill>
              </a:rPr>
              <a:t>of</a:t>
            </a:r>
            <a:r>
              <a:rPr sz="3200" spc="-105" dirty="0">
                <a:solidFill>
                  <a:srgbClr val="FFFFFF"/>
                </a:solidFill>
              </a:rPr>
              <a:t> </a:t>
            </a:r>
            <a:r>
              <a:rPr sz="3200" dirty="0">
                <a:solidFill>
                  <a:srgbClr val="FFFFFF"/>
                </a:solidFill>
              </a:rPr>
              <a:t>Maine</a:t>
            </a:r>
            <a:r>
              <a:rPr sz="3200" spc="-160" dirty="0">
                <a:solidFill>
                  <a:srgbClr val="FFFFFF"/>
                </a:solidFill>
              </a:rPr>
              <a:t> </a:t>
            </a:r>
            <a:r>
              <a:rPr sz="3200" spc="-10" dirty="0">
                <a:solidFill>
                  <a:srgbClr val="FFFFFF"/>
                </a:solidFill>
              </a:rPr>
              <a:t>System</a:t>
            </a:r>
            <a:endParaRPr sz="3200"/>
          </a:p>
          <a:p>
            <a:pPr marL="12700" marR="5080">
              <a:lnSpc>
                <a:spcPts val="3500"/>
              </a:lnSpc>
              <a:spcBef>
                <a:spcPts val="330"/>
              </a:spcBef>
            </a:pPr>
            <a:r>
              <a:rPr sz="3200" dirty="0">
                <a:solidFill>
                  <a:srgbClr val="FFFFFF"/>
                </a:solidFill>
              </a:rPr>
              <a:t>Title</a:t>
            </a:r>
            <a:r>
              <a:rPr sz="3200" spc="-80" dirty="0">
                <a:solidFill>
                  <a:srgbClr val="FFFFFF"/>
                </a:solidFill>
              </a:rPr>
              <a:t> </a:t>
            </a:r>
            <a:r>
              <a:rPr sz="3200" dirty="0">
                <a:solidFill>
                  <a:srgbClr val="FFFFFF"/>
                </a:solidFill>
              </a:rPr>
              <a:t>IX</a:t>
            </a:r>
            <a:r>
              <a:rPr sz="3200" spc="-70" dirty="0">
                <a:solidFill>
                  <a:srgbClr val="FFFFFF"/>
                </a:solidFill>
              </a:rPr>
              <a:t> </a:t>
            </a:r>
            <a:r>
              <a:rPr sz="3200" dirty="0">
                <a:solidFill>
                  <a:srgbClr val="FFFFFF"/>
                </a:solidFill>
              </a:rPr>
              <a:t>and</a:t>
            </a:r>
            <a:r>
              <a:rPr sz="3200" spc="-85" dirty="0">
                <a:solidFill>
                  <a:srgbClr val="FFFFFF"/>
                </a:solidFill>
              </a:rPr>
              <a:t> </a:t>
            </a:r>
            <a:r>
              <a:rPr sz="3200" dirty="0">
                <a:solidFill>
                  <a:srgbClr val="FFFFFF"/>
                </a:solidFill>
              </a:rPr>
              <a:t>Student</a:t>
            </a:r>
            <a:r>
              <a:rPr sz="3200" spc="-60" dirty="0">
                <a:solidFill>
                  <a:srgbClr val="FFFFFF"/>
                </a:solidFill>
              </a:rPr>
              <a:t> </a:t>
            </a:r>
            <a:r>
              <a:rPr sz="3200" spc="-10" dirty="0">
                <a:solidFill>
                  <a:srgbClr val="FFFFFF"/>
                </a:solidFill>
              </a:rPr>
              <a:t>Conduct</a:t>
            </a:r>
            <a:r>
              <a:rPr sz="3200" spc="-165" dirty="0">
                <a:solidFill>
                  <a:srgbClr val="FFFFFF"/>
                </a:solidFill>
              </a:rPr>
              <a:t> </a:t>
            </a:r>
            <a:r>
              <a:rPr sz="3200" spc="-10" dirty="0">
                <a:solidFill>
                  <a:srgbClr val="FFFFFF"/>
                </a:solidFill>
              </a:rPr>
              <a:t>Investigator </a:t>
            </a:r>
            <a:r>
              <a:rPr sz="3200" spc="-20" dirty="0">
                <a:solidFill>
                  <a:srgbClr val="FFFFFF"/>
                </a:solidFill>
              </a:rPr>
              <a:t>Training:</a:t>
            </a:r>
            <a:r>
              <a:rPr sz="3200" spc="-100" dirty="0">
                <a:solidFill>
                  <a:srgbClr val="FFFFFF"/>
                </a:solidFill>
              </a:rPr>
              <a:t> </a:t>
            </a:r>
            <a:r>
              <a:rPr sz="3200" dirty="0">
                <a:solidFill>
                  <a:srgbClr val="FFFFFF"/>
                </a:solidFill>
              </a:rPr>
              <a:t>Day</a:t>
            </a:r>
            <a:r>
              <a:rPr sz="3200" spc="-150" dirty="0">
                <a:solidFill>
                  <a:srgbClr val="FFFFFF"/>
                </a:solidFill>
              </a:rPr>
              <a:t> </a:t>
            </a:r>
            <a:r>
              <a:rPr sz="3200" spc="-25" dirty="0">
                <a:solidFill>
                  <a:srgbClr val="FFFFFF"/>
                </a:solidFill>
              </a:rPr>
              <a:t>One</a:t>
            </a:r>
            <a:endParaRPr sz="3200"/>
          </a:p>
        </p:txBody>
      </p:sp>
      <p:sp>
        <p:nvSpPr>
          <p:cNvPr id="5" name="object 5"/>
          <p:cNvSpPr txBox="1"/>
          <p:nvPr/>
        </p:nvSpPr>
        <p:spPr>
          <a:xfrm>
            <a:off x="596391" y="4658866"/>
            <a:ext cx="2536190" cy="9036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0000"/>
              </a:lnSpc>
              <a:spcBef>
                <a:spcPts val="100"/>
              </a:spcBef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Kai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McGintee,</a:t>
            </a:r>
            <a:r>
              <a:rPr sz="2400" spc="-1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25" dirty="0">
                <a:solidFill>
                  <a:srgbClr val="FFFFFF"/>
                </a:solidFill>
                <a:latin typeface="Arial"/>
                <a:cs typeface="Arial"/>
              </a:rPr>
              <a:t>Esq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January</a:t>
            </a:r>
            <a:r>
              <a:rPr sz="2400" spc="-10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13,</a:t>
            </a:r>
            <a:r>
              <a:rPr sz="2400" spc="-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20" dirty="0">
                <a:solidFill>
                  <a:srgbClr val="FFFFFF"/>
                </a:solidFill>
                <a:latin typeface="Arial"/>
                <a:cs typeface="Arial"/>
              </a:rPr>
              <a:t>2022</a:t>
            </a:r>
            <a:endParaRPr sz="2400">
              <a:latin typeface="Arial"/>
              <a:cs typeface="Arial"/>
            </a:endParaRPr>
          </a:p>
        </p:txBody>
      </p:sp>
      <p:pic>
        <p:nvPicPr>
          <p:cNvPr id="3" name="object 3" descr="Bernstein Shur 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696200" y="5638800"/>
            <a:ext cx="1142999" cy="938783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672591" y="366774"/>
            <a:ext cx="4074795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Dismissal</a:t>
            </a:r>
            <a:r>
              <a:rPr spc="-75" dirty="0"/>
              <a:t> </a:t>
            </a:r>
            <a:r>
              <a:rPr dirty="0"/>
              <a:t>Under</a:t>
            </a:r>
            <a:r>
              <a:rPr spc="-70" dirty="0"/>
              <a:t> </a:t>
            </a:r>
            <a:r>
              <a:rPr dirty="0"/>
              <a:t>Title</a:t>
            </a:r>
            <a:r>
              <a:rPr spc="-105" dirty="0"/>
              <a:t> </a:t>
            </a:r>
            <a:r>
              <a:rPr spc="-25" dirty="0"/>
              <a:t>IX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72591" y="1113790"/>
            <a:ext cx="7873365" cy="5679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1825625" algn="l"/>
              </a:tabLst>
            </a:pPr>
            <a:r>
              <a:rPr sz="2400" b="1" i="1" spc="-10" dirty="0">
                <a:solidFill>
                  <a:srgbClr val="FF631A"/>
                </a:solidFill>
                <a:latin typeface="Arial"/>
                <a:cs typeface="Arial"/>
              </a:rPr>
              <a:t>Mandatory:</a:t>
            </a:r>
            <a:r>
              <a:rPr sz="2400" b="1" i="1" dirty="0">
                <a:solidFill>
                  <a:srgbClr val="FF631A"/>
                </a:solidFill>
                <a:latin typeface="Arial"/>
                <a:cs typeface="Arial"/>
              </a:rPr>
              <a:t>	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Under</a:t>
            </a:r>
            <a:r>
              <a:rPr sz="2400" spc="-8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the</a:t>
            </a:r>
            <a:r>
              <a:rPr sz="2400" spc="-4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Final</a:t>
            </a:r>
            <a:r>
              <a:rPr sz="2400" spc="-8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Rule,</a:t>
            </a:r>
            <a:r>
              <a:rPr sz="2400" spc="-4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if</a:t>
            </a:r>
            <a:r>
              <a:rPr sz="2400" spc="-4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the</a:t>
            </a:r>
            <a:r>
              <a:rPr sz="2400" spc="-4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282828"/>
                </a:solidFill>
                <a:latin typeface="Arial"/>
                <a:cs typeface="Arial"/>
              </a:rPr>
              <a:t>complainant</a:t>
            </a:r>
            <a:r>
              <a:rPr sz="2400" spc="-114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spc="-25" dirty="0">
                <a:solidFill>
                  <a:srgbClr val="282828"/>
                </a:solidFill>
                <a:latin typeface="Arial"/>
                <a:cs typeface="Arial"/>
              </a:rPr>
              <a:t>is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not</a:t>
            </a:r>
            <a:r>
              <a:rPr sz="2400" spc="-5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282828"/>
                </a:solidFill>
                <a:latin typeface="Arial"/>
                <a:cs typeface="Arial"/>
              </a:rPr>
              <a:t>participating</a:t>
            </a:r>
            <a:r>
              <a:rPr sz="2400" spc="-9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in</a:t>
            </a:r>
            <a:r>
              <a:rPr sz="2400" spc="-2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or</a:t>
            </a:r>
            <a:r>
              <a:rPr sz="2400" spc="-4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attempting</a:t>
            </a:r>
            <a:r>
              <a:rPr sz="2400" spc="-7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to</a:t>
            </a:r>
            <a:r>
              <a:rPr sz="2400" spc="-2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282828"/>
                </a:solidFill>
                <a:latin typeface="Arial"/>
                <a:cs typeface="Arial"/>
              </a:rPr>
              <a:t>participate</a:t>
            </a:r>
            <a:r>
              <a:rPr sz="2400" spc="-9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in</a:t>
            </a:r>
            <a:r>
              <a:rPr sz="2400" spc="-2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spc="-25" dirty="0">
                <a:solidFill>
                  <a:srgbClr val="282828"/>
                </a:solidFill>
                <a:latin typeface="Arial"/>
                <a:cs typeface="Arial"/>
              </a:rPr>
              <a:t>the </a:t>
            </a:r>
            <a:r>
              <a:rPr sz="2400" spc="-10" dirty="0">
                <a:solidFill>
                  <a:srgbClr val="282828"/>
                </a:solidFill>
                <a:latin typeface="Arial"/>
                <a:cs typeface="Arial"/>
              </a:rPr>
              <a:t>University’s</a:t>
            </a:r>
            <a:r>
              <a:rPr sz="2400" spc="-7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education</a:t>
            </a:r>
            <a:r>
              <a:rPr sz="2400" spc="-14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program,</a:t>
            </a:r>
            <a:r>
              <a:rPr sz="2400" spc="-12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the</a:t>
            </a:r>
            <a:r>
              <a:rPr sz="2400" spc="-8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alleged</a:t>
            </a:r>
            <a:r>
              <a:rPr sz="2400" spc="-10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conduct</a:t>
            </a:r>
            <a:r>
              <a:rPr sz="2400" spc="-13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282828"/>
                </a:solidFill>
                <a:latin typeface="Arial"/>
                <a:cs typeface="Arial"/>
              </a:rPr>
              <a:t>would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not</a:t>
            </a:r>
            <a:r>
              <a:rPr sz="2400" spc="-8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constitute</a:t>
            </a:r>
            <a:r>
              <a:rPr sz="2400" spc="-8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“sexual</a:t>
            </a:r>
            <a:r>
              <a:rPr sz="2400" spc="-8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282828"/>
                </a:solidFill>
                <a:latin typeface="Arial"/>
                <a:cs typeface="Arial"/>
              </a:rPr>
              <a:t>harassment,”</a:t>
            </a:r>
            <a:r>
              <a:rPr sz="2400" spc="-14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the</a:t>
            </a:r>
            <a:r>
              <a:rPr sz="2400" spc="-5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alleged</a:t>
            </a:r>
            <a:r>
              <a:rPr sz="2400" spc="-9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282828"/>
                </a:solidFill>
                <a:latin typeface="Arial"/>
                <a:cs typeface="Arial"/>
              </a:rPr>
              <a:t>conduct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did</a:t>
            </a:r>
            <a:r>
              <a:rPr sz="2400" spc="-6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not</a:t>
            </a:r>
            <a:r>
              <a:rPr sz="2400" spc="-114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occur</a:t>
            </a:r>
            <a:r>
              <a:rPr sz="2400" spc="-7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within</a:t>
            </a:r>
            <a:r>
              <a:rPr sz="2400" spc="-6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the</a:t>
            </a:r>
            <a:r>
              <a:rPr sz="2400" spc="-6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282828"/>
                </a:solidFill>
                <a:latin typeface="Arial"/>
                <a:cs typeface="Arial"/>
              </a:rPr>
              <a:t>University’s</a:t>
            </a:r>
            <a:r>
              <a:rPr sz="2400" spc="-4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program</a:t>
            </a:r>
            <a:r>
              <a:rPr sz="2400" spc="-8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or</a:t>
            </a:r>
            <a:r>
              <a:rPr sz="2400" spc="-8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spc="-25" dirty="0">
                <a:solidFill>
                  <a:srgbClr val="282828"/>
                </a:solidFill>
                <a:latin typeface="Arial"/>
                <a:cs typeface="Arial"/>
              </a:rPr>
              <a:t>activity,</a:t>
            </a:r>
            <a:r>
              <a:rPr sz="2400" spc="-8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spc="-25" dirty="0">
                <a:solidFill>
                  <a:srgbClr val="282828"/>
                </a:solidFill>
                <a:latin typeface="Arial"/>
                <a:cs typeface="Arial"/>
              </a:rPr>
              <a:t>or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the</a:t>
            </a:r>
            <a:r>
              <a:rPr sz="2400" spc="-5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alleged</a:t>
            </a:r>
            <a:r>
              <a:rPr sz="2400" spc="-7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conduct</a:t>
            </a:r>
            <a:r>
              <a:rPr sz="2400" spc="-10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did</a:t>
            </a:r>
            <a:r>
              <a:rPr sz="2400" spc="-7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not</a:t>
            </a:r>
            <a:r>
              <a:rPr sz="2400" spc="-5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occur</a:t>
            </a:r>
            <a:r>
              <a:rPr sz="2400" spc="-8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in</a:t>
            </a:r>
            <a:r>
              <a:rPr sz="2400" spc="-4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the</a:t>
            </a:r>
            <a:r>
              <a:rPr sz="2400" spc="-7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United</a:t>
            </a:r>
            <a:r>
              <a:rPr sz="2400" spc="-7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States</a:t>
            </a:r>
            <a:r>
              <a:rPr sz="2400" spc="-8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spc="-25" dirty="0">
                <a:solidFill>
                  <a:srgbClr val="282828"/>
                </a:solidFill>
                <a:latin typeface="Arial"/>
                <a:cs typeface="Arial"/>
              </a:rPr>
              <a:t>the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University</a:t>
            </a:r>
            <a:r>
              <a:rPr sz="2400" spc="-8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u="heavy" dirty="0">
                <a:solidFill>
                  <a:srgbClr val="282828"/>
                </a:solidFill>
                <a:uFill>
                  <a:solidFill>
                    <a:srgbClr val="282828"/>
                  </a:solidFill>
                </a:uFill>
                <a:latin typeface="Arial"/>
                <a:cs typeface="Arial"/>
              </a:rPr>
              <a:t>must</a:t>
            </a:r>
            <a:r>
              <a:rPr sz="2400" u="none" spc="-9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u="none" dirty="0">
                <a:solidFill>
                  <a:srgbClr val="282828"/>
                </a:solidFill>
                <a:latin typeface="Arial"/>
                <a:cs typeface="Arial"/>
              </a:rPr>
              <a:t>terminate</a:t>
            </a:r>
            <a:r>
              <a:rPr sz="2400" u="none" spc="-9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u="none" dirty="0">
                <a:solidFill>
                  <a:srgbClr val="282828"/>
                </a:solidFill>
                <a:latin typeface="Arial"/>
                <a:cs typeface="Arial"/>
              </a:rPr>
              <a:t>its</a:t>
            </a:r>
            <a:r>
              <a:rPr sz="2400" u="none" spc="-10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u="none" spc="-10" dirty="0">
                <a:solidFill>
                  <a:srgbClr val="282828"/>
                </a:solidFill>
                <a:latin typeface="Arial"/>
                <a:cs typeface="Arial"/>
              </a:rPr>
              <a:t>Title</a:t>
            </a:r>
            <a:r>
              <a:rPr sz="2400" u="none" spc="-12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u="none" dirty="0">
                <a:solidFill>
                  <a:srgbClr val="282828"/>
                </a:solidFill>
                <a:latin typeface="Arial"/>
                <a:cs typeface="Arial"/>
              </a:rPr>
              <a:t>IX</a:t>
            </a:r>
            <a:r>
              <a:rPr sz="2400" u="none" spc="-7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u="none" dirty="0">
                <a:solidFill>
                  <a:srgbClr val="282828"/>
                </a:solidFill>
                <a:latin typeface="Arial"/>
                <a:cs typeface="Arial"/>
              </a:rPr>
              <a:t>grievance</a:t>
            </a:r>
            <a:r>
              <a:rPr sz="2400" u="none" spc="-6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u="none" spc="-10" dirty="0">
                <a:solidFill>
                  <a:srgbClr val="282828"/>
                </a:solidFill>
                <a:latin typeface="Arial"/>
                <a:cs typeface="Arial"/>
              </a:rPr>
              <a:t>process</a:t>
            </a:r>
            <a:r>
              <a:rPr sz="2400" u="none" spc="60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u="none" dirty="0">
                <a:solidFill>
                  <a:srgbClr val="282828"/>
                </a:solidFill>
                <a:latin typeface="Arial"/>
                <a:cs typeface="Arial"/>
              </a:rPr>
              <a:t>but</a:t>
            </a:r>
            <a:r>
              <a:rPr sz="2400" u="none" spc="-7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u="none" dirty="0">
                <a:solidFill>
                  <a:srgbClr val="282828"/>
                </a:solidFill>
                <a:latin typeface="Arial"/>
                <a:cs typeface="Arial"/>
              </a:rPr>
              <a:t>can</a:t>
            </a:r>
            <a:r>
              <a:rPr sz="2400" u="none" spc="-7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u="none" dirty="0">
                <a:solidFill>
                  <a:srgbClr val="282828"/>
                </a:solidFill>
                <a:latin typeface="Arial"/>
                <a:cs typeface="Arial"/>
              </a:rPr>
              <a:t>still</a:t>
            </a:r>
            <a:r>
              <a:rPr sz="2400" u="none" spc="-6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u="none" dirty="0">
                <a:solidFill>
                  <a:srgbClr val="282828"/>
                </a:solidFill>
                <a:latin typeface="Arial"/>
                <a:cs typeface="Arial"/>
              </a:rPr>
              <a:t>proceed</a:t>
            </a:r>
            <a:r>
              <a:rPr sz="2400" u="none" spc="-9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u="none" dirty="0">
                <a:solidFill>
                  <a:srgbClr val="282828"/>
                </a:solidFill>
                <a:latin typeface="Arial"/>
                <a:cs typeface="Arial"/>
              </a:rPr>
              <a:t>under</a:t>
            </a:r>
            <a:r>
              <a:rPr sz="2400" u="none" spc="-8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u="none" dirty="0">
                <a:solidFill>
                  <a:srgbClr val="282828"/>
                </a:solidFill>
                <a:latin typeface="Arial"/>
                <a:cs typeface="Arial"/>
              </a:rPr>
              <a:t>the</a:t>
            </a:r>
            <a:r>
              <a:rPr sz="2400" u="none" spc="-7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u="none" dirty="0">
                <a:solidFill>
                  <a:srgbClr val="282828"/>
                </a:solidFill>
                <a:latin typeface="Arial"/>
                <a:cs typeface="Arial"/>
              </a:rPr>
              <a:t>SCC/EO</a:t>
            </a:r>
            <a:r>
              <a:rPr sz="2400" u="none" spc="-3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u="none" spc="-10" dirty="0">
                <a:solidFill>
                  <a:srgbClr val="282828"/>
                </a:solidFill>
                <a:latin typeface="Arial"/>
                <a:cs typeface="Arial"/>
              </a:rPr>
              <a:t>process.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440"/>
              </a:spcBef>
            </a:pPr>
            <a:endParaRPr sz="2400">
              <a:latin typeface="Arial"/>
              <a:cs typeface="Arial"/>
            </a:endParaRPr>
          </a:p>
          <a:p>
            <a:pPr marL="12700" marR="132715">
              <a:lnSpc>
                <a:spcPct val="100000"/>
              </a:lnSpc>
              <a:tabLst>
                <a:tab pos="2231390" algn="l"/>
              </a:tabLst>
            </a:pPr>
            <a:r>
              <a:rPr sz="2400" b="1" i="1" spc="-10" dirty="0">
                <a:solidFill>
                  <a:srgbClr val="FF631A"/>
                </a:solidFill>
                <a:latin typeface="Arial"/>
                <a:cs typeface="Arial"/>
              </a:rPr>
              <a:t>Discretionary:</a:t>
            </a:r>
            <a:r>
              <a:rPr sz="2400" b="1" i="1" dirty="0">
                <a:solidFill>
                  <a:srgbClr val="FF631A"/>
                </a:solidFill>
                <a:latin typeface="Arial"/>
                <a:cs typeface="Arial"/>
              </a:rPr>
              <a:t>	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Under</a:t>
            </a:r>
            <a:r>
              <a:rPr sz="2400" spc="-10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the</a:t>
            </a:r>
            <a:r>
              <a:rPr sz="2400" spc="-6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Final</a:t>
            </a:r>
            <a:r>
              <a:rPr sz="2400" spc="-10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Rule,</a:t>
            </a:r>
            <a:r>
              <a:rPr sz="2400" spc="-6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the</a:t>
            </a:r>
            <a:r>
              <a:rPr sz="2400" spc="-8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University</a:t>
            </a:r>
            <a:r>
              <a:rPr sz="2400" spc="-7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i="1" spc="-25" dirty="0">
                <a:solidFill>
                  <a:srgbClr val="282828"/>
                </a:solidFill>
                <a:latin typeface="Arial"/>
                <a:cs typeface="Arial"/>
              </a:rPr>
              <a:t>may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dismiss</a:t>
            </a:r>
            <a:r>
              <a:rPr sz="2400" spc="-7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the</a:t>
            </a:r>
            <a:r>
              <a:rPr sz="2400" spc="-6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complaint</a:t>
            </a:r>
            <a:r>
              <a:rPr sz="2400" spc="-9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if</a:t>
            </a:r>
            <a:r>
              <a:rPr sz="2400" spc="-4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the</a:t>
            </a:r>
            <a:r>
              <a:rPr sz="2400" spc="-4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282828"/>
                </a:solidFill>
                <a:latin typeface="Arial"/>
                <a:cs typeface="Arial"/>
              </a:rPr>
              <a:t>Complainant</a:t>
            </a:r>
            <a:r>
              <a:rPr sz="2400" spc="-114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282828"/>
                </a:solidFill>
                <a:latin typeface="Arial"/>
                <a:cs typeface="Arial"/>
              </a:rPr>
              <a:t>withdraws</a:t>
            </a:r>
            <a:r>
              <a:rPr sz="2400" spc="-5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282828"/>
                </a:solidFill>
                <a:latin typeface="Arial"/>
                <a:cs typeface="Arial"/>
              </a:rPr>
              <a:t>their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formal</a:t>
            </a:r>
            <a:r>
              <a:rPr sz="2400" spc="-14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complaint,</a:t>
            </a:r>
            <a:r>
              <a:rPr sz="2400" spc="-12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the</a:t>
            </a:r>
            <a:r>
              <a:rPr sz="2400" spc="-5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282828"/>
                </a:solidFill>
                <a:latin typeface="Arial"/>
                <a:cs typeface="Arial"/>
              </a:rPr>
              <a:t>Respondent</a:t>
            </a:r>
            <a:r>
              <a:rPr sz="2400" spc="-12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is</a:t>
            </a:r>
            <a:r>
              <a:rPr sz="2400" spc="-6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no</a:t>
            </a:r>
            <a:r>
              <a:rPr sz="2400" spc="-5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longer</a:t>
            </a:r>
            <a:r>
              <a:rPr sz="2400" spc="-7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enrolled</a:t>
            </a:r>
            <a:r>
              <a:rPr sz="2400" spc="-10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spc="-25" dirty="0">
                <a:solidFill>
                  <a:srgbClr val="282828"/>
                </a:solidFill>
                <a:latin typeface="Arial"/>
                <a:cs typeface="Arial"/>
              </a:rPr>
              <a:t>or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employed</a:t>
            </a:r>
            <a:r>
              <a:rPr sz="2400" spc="-9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by</a:t>
            </a:r>
            <a:r>
              <a:rPr sz="2400" spc="-5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the</a:t>
            </a:r>
            <a:r>
              <a:rPr sz="2400" spc="-6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spc="-20" dirty="0">
                <a:solidFill>
                  <a:srgbClr val="282828"/>
                </a:solidFill>
                <a:latin typeface="Arial"/>
                <a:cs typeface="Arial"/>
              </a:rPr>
              <a:t>University,</a:t>
            </a:r>
            <a:r>
              <a:rPr sz="2400" spc="-5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or</a:t>
            </a:r>
            <a:r>
              <a:rPr sz="2400" spc="-6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the</a:t>
            </a:r>
            <a:r>
              <a:rPr sz="2400" spc="-6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282828"/>
                </a:solidFill>
                <a:latin typeface="Arial"/>
                <a:cs typeface="Arial"/>
              </a:rPr>
              <a:t>circumstances</a:t>
            </a:r>
            <a:r>
              <a:rPr sz="2400" spc="-10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282828"/>
                </a:solidFill>
                <a:latin typeface="Arial"/>
                <a:cs typeface="Arial"/>
              </a:rPr>
              <a:t>would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prevent</a:t>
            </a:r>
            <a:r>
              <a:rPr sz="2400" spc="-10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the</a:t>
            </a:r>
            <a:r>
              <a:rPr sz="2400" spc="-9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school</a:t>
            </a:r>
            <a:r>
              <a:rPr sz="2400" spc="-10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from</a:t>
            </a:r>
            <a:r>
              <a:rPr sz="2400" spc="-9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gathering</a:t>
            </a:r>
            <a:r>
              <a:rPr sz="2400" spc="-114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sufficient</a:t>
            </a:r>
            <a:r>
              <a:rPr sz="2400" spc="-16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evidence</a:t>
            </a:r>
            <a:r>
              <a:rPr sz="2400" spc="-9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spc="-25" dirty="0">
                <a:solidFill>
                  <a:srgbClr val="282828"/>
                </a:solidFill>
                <a:latin typeface="Arial"/>
                <a:cs typeface="Arial"/>
              </a:rPr>
              <a:t>to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reach</a:t>
            </a:r>
            <a:r>
              <a:rPr sz="2400" spc="-6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a</a:t>
            </a:r>
            <a:r>
              <a:rPr sz="2400" spc="-3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282828"/>
                </a:solidFill>
                <a:latin typeface="Arial"/>
                <a:cs typeface="Arial"/>
              </a:rPr>
              <a:t>determination</a:t>
            </a:r>
            <a:r>
              <a:rPr sz="2400" spc="-10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on</a:t>
            </a:r>
            <a:r>
              <a:rPr sz="2400" spc="-4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the</a:t>
            </a:r>
            <a:r>
              <a:rPr sz="2400" spc="-3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282828"/>
                </a:solidFill>
                <a:latin typeface="Arial"/>
                <a:cs typeface="Arial"/>
              </a:rPr>
              <a:t>merits.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535"/>
              </a:lnSpc>
            </a:pPr>
            <a:fld id="{81D60167-4931-47E6-BA6A-407CBD079E47}" type="slidenum">
              <a:rPr spc="-25" dirty="0"/>
              <a:t>10</a:t>
            </a:fld>
            <a:endParaRPr spc="-25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00431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05"/>
              </a:spcBef>
            </a:pPr>
            <a:r>
              <a:rPr dirty="0"/>
              <a:t>Guiding</a:t>
            </a:r>
            <a:r>
              <a:rPr spc="-110" dirty="0"/>
              <a:t> </a:t>
            </a:r>
            <a:r>
              <a:rPr dirty="0"/>
              <a:t>Principles</a:t>
            </a:r>
            <a:r>
              <a:rPr spc="-125" dirty="0"/>
              <a:t> </a:t>
            </a:r>
            <a:r>
              <a:rPr dirty="0"/>
              <a:t>for</a:t>
            </a:r>
            <a:r>
              <a:rPr spc="-25" dirty="0"/>
              <a:t> </a:t>
            </a:r>
            <a:r>
              <a:rPr spc="-10" dirty="0"/>
              <a:t>Investigations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31800" y="1667889"/>
            <a:ext cx="8516620" cy="490728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99085" marR="102235" indent="-287020">
              <a:lnSpc>
                <a:spcPct val="100000"/>
              </a:lnSpc>
              <a:spcBef>
                <a:spcPts val="105"/>
              </a:spcBef>
              <a:buChar char="•"/>
              <a:tabLst>
                <a:tab pos="317500" algn="l"/>
              </a:tabLst>
            </a:pP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If</a:t>
            </a:r>
            <a:r>
              <a:rPr sz="2200" spc="-4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University</a:t>
            </a:r>
            <a:r>
              <a:rPr sz="2200" spc="-5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has</a:t>
            </a:r>
            <a:r>
              <a:rPr sz="2200" spc="-5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“actual</a:t>
            </a:r>
            <a:r>
              <a:rPr sz="2200" spc="-9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knowledge”</a:t>
            </a:r>
            <a:r>
              <a:rPr sz="2200" spc="-9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of</a:t>
            </a:r>
            <a:r>
              <a:rPr sz="2200" spc="-2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sexual</a:t>
            </a:r>
            <a:r>
              <a:rPr sz="2200" spc="-4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harassment,</a:t>
            </a:r>
            <a:r>
              <a:rPr sz="2200" spc="-114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it</a:t>
            </a:r>
            <a:r>
              <a:rPr sz="2200" spc="10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spc="-20" dirty="0">
                <a:solidFill>
                  <a:srgbClr val="282828"/>
                </a:solidFill>
                <a:latin typeface="Arial"/>
                <a:cs typeface="Arial"/>
              </a:rPr>
              <a:t>must 	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respond</a:t>
            </a:r>
            <a:r>
              <a:rPr sz="2200" spc="-6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promptly</a:t>
            </a:r>
            <a:r>
              <a:rPr sz="2200" spc="-9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in</a:t>
            </a:r>
            <a:r>
              <a:rPr sz="2200" spc="-1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a</a:t>
            </a:r>
            <a:r>
              <a:rPr sz="2200" spc="-3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manner</a:t>
            </a:r>
            <a:r>
              <a:rPr sz="2200" spc="-7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that</a:t>
            </a:r>
            <a:r>
              <a:rPr sz="2200" spc="-3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is</a:t>
            </a:r>
            <a:r>
              <a:rPr sz="2200" spc="-1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not</a:t>
            </a:r>
            <a:r>
              <a:rPr sz="2200" spc="-4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deliberately</a:t>
            </a:r>
            <a:r>
              <a:rPr sz="2200" spc="14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282828"/>
                </a:solidFill>
                <a:latin typeface="Arial"/>
                <a:cs typeface="Arial"/>
              </a:rPr>
              <a:t>indifferent</a:t>
            </a:r>
            <a:endParaRPr sz="2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310"/>
              </a:spcBef>
              <a:buClr>
                <a:srgbClr val="282828"/>
              </a:buClr>
              <a:buFont typeface="Arial"/>
              <a:buChar char="•"/>
            </a:pPr>
            <a:endParaRPr sz="2200">
              <a:latin typeface="Arial"/>
              <a:cs typeface="Arial"/>
            </a:endParaRPr>
          </a:p>
          <a:p>
            <a:pPr marL="311785" indent="-287020">
              <a:lnSpc>
                <a:spcPct val="100000"/>
              </a:lnSpc>
              <a:spcBef>
                <a:spcPts val="5"/>
              </a:spcBef>
              <a:buChar char="•"/>
              <a:tabLst>
                <a:tab pos="311785" algn="l"/>
              </a:tabLst>
            </a:pP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Equitable</a:t>
            </a:r>
            <a:r>
              <a:rPr sz="2200" spc="-8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treatment</a:t>
            </a:r>
            <a:r>
              <a:rPr sz="2200" spc="-11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&amp;</a:t>
            </a:r>
            <a:r>
              <a:rPr sz="2200" spc="-3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process</a:t>
            </a:r>
            <a:r>
              <a:rPr sz="2200" spc="-7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for</a:t>
            </a:r>
            <a:r>
              <a:rPr sz="2200" spc="-7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parties,</a:t>
            </a:r>
            <a:r>
              <a:rPr sz="2200" spc="-6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including</a:t>
            </a:r>
            <a:r>
              <a:rPr sz="2200" spc="12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282828"/>
                </a:solidFill>
                <a:latin typeface="Arial"/>
                <a:cs typeface="Arial"/>
              </a:rPr>
              <a:t>supports.</a:t>
            </a:r>
            <a:endParaRPr sz="2200">
              <a:latin typeface="Arial"/>
              <a:cs typeface="Arial"/>
            </a:endParaRPr>
          </a:p>
          <a:p>
            <a:pPr marL="1097915" marR="189230" lvl="1" indent="-290195">
              <a:lnSpc>
                <a:spcPct val="100000"/>
              </a:lnSpc>
              <a:spcBef>
                <a:spcPts val="500"/>
              </a:spcBef>
              <a:buChar char="•"/>
              <a:tabLst>
                <a:tab pos="1097915" algn="l"/>
              </a:tabLst>
            </a:pPr>
            <a:r>
              <a:rPr sz="2200" dirty="0">
                <a:solidFill>
                  <a:srgbClr val="363636"/>
                </a:solidFill>
                <a:latin typeface="Arial"/>
                <a:cs typeface="Arial"/>
              </a:rPr>
              <a:t>Only</a:t>
            </a:r>
            <a:r>
              <a:rPr sz="2200" spc="-70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363636"/>
                </a:solidFill>
                <a:latin typeface="Arial"/>
                <a:cs typeface="Arial"/>
              </a:rPr>
              <a:t>exceptions</a:t>
            </a:r>
            <a:r>
              <a:rPr sz="2200" spc="-70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363636"/>
                </a:solidFill>
                <a:latin typeface="Arial"/>
                <a:cs typeface="Arial"/>
              </a:rPr>
              <a:t>under</a:t>
            </a:r>
            <a:r>
              <a:rPr sz="2200" spc="-100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363636"/>
                </a:solidFill>
                <a:latin typeface="Arial"/>
                <a:cs typeface="Arial"/>
              </a:rPr>
              <a:t>Title</a:t>
            </a:r>
            <a:r>
              <a:rPr sz="2200" spc="-70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363636"/>
                </a:solidFill>
                <a:latin typeface="Arial"/>
                <a:cs typeface="Arial"/>
              </a:rPr>
              <a:t>IX:</a:t>
            </a:r>
            <a:r>
              <a:rPr sz="2200" spc="-100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363636"/>
                </a:solidFill>
                <a:latin typeface="Arial"/>
                <a:cs typeface="Arial"/>
              </a:rPr>
              <a:t>presumption</a:t>
            </a:r>
            <a:r>
              <a:rPr sz="2200" spc="-90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363636"/>
                </a:solidFill>
                <a:latin typeface="Arial"/>
                <a:cs typeface="Arial"/>
              </a:rPr>
              <a:t>of</a:t>
            </a:r>
            <a:r>
              <a:rPr sz="2200" spc="-50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200" spc="-20" dirty="0">
                <a:solidFill>
                  <a:srgbClr val="363636"/>
                </a:solidFill>
                <a:latin typeface="Arial"/>
                <a:cs typeface="Arial"/>
              </a:rPr>
              <a:t>non-</a:t>
            </a:r>
            <a:r>
              <a:rPr sz="2200" dirty="0">
                <a:solidFill>
                  <a:srgbClr val="363636"/>
                </a:solidFill>
                <a:latin typeface="Arial"/>
                <a:cs typeface="Arial"/>
              </a:rPr>
              <a:t>responsibility</a:t>
            </a:r>
            <a:r>
              <a:rPr sz="2200" spc="-30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363636"/>
                </a:solidFill>
                <a:latin typeface="Arial"/>
                <a:cs typeface="Arial"/>
              </a:rPr>
              <a:t>for</a:t>
            </a:r>
            <a:r>
              <a:rPr sz="2200" spc="-85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363636"/>
                </a:solidFill>
                <a:latin typeface="Arial"/>
                <a:cs typeface="Arial"/>
              </a:rPr>
              <a:t>Respondent</a:t>
            </a:r>
            <a:r>
              <a:rPr sz="2200" spc="-85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363636"/>
                </a:solidFill>
                <a:latin typeface="Arial"/>
                <a:cs typeface="Arial"/>
              </a:rPr>
              <a:t>and</a:t>
            </a:r>
            <a:r>
              <a:rPr sz="2200" spc="-50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363636"/>
                </a:solidFill>
                <a:latin typeface="Arial"/>
                <a:cs typeface="Arial"/>
              </a:rPr>
              <a:t>rape</a:t>
            </a:r>
            <a:r>
              <a:rPr sz="2200" spc="-80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363636"/>
                </a:solidFill>
                <a:latin typeface="Arial"/>
                <a:cs typeface="Arial"/>
              </a:rPr>
              <a:t>shield</a:t>
            </a:r>
            <a:r>
              <a:rPr sz="2200" spc="-55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363636"/>
                </a:solidFill>
                <a:latin typeface="Arial"/>
                <a:cs typeface="Arial"/>
              </a:rPr>
              <a:t>exclusion</a:t>
            </a:r>
            <a:r>
              <a:rPr sz="2200" spc="-70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200" spc="-25" dirty="0">
                <a:solidFill>
                  <a:srgbClr val="363636"/>
                </a:solidFill>
                <a:latin typeface="Arial"/>
                <a:cs typeface="Arial"/>
              </a:rPr>
              <a:t>for </a:t>
            </a:r>
            <a:r>
              <a:rPr sz="2200" spc="-10" dirty="0">
                <a:solidFill>
                  <a:srgbClr val="363636"/>
                </a:solidFill>
                <a:latin typeface="Arial"/>
                <a:cs typeface="Arial"/>
              </a:rPr>
              <a:t>Complainant.</a:t>
            </a:r>
            <a:endParaRPr sz="2200">
              <a:latin typeface="Arial"/>
              <a:cs typeface="Arial"/>
            </a:endParaRPr>
          </a:p>
          <a:p>
            <a:pPr lvl="1">
              <a:lnSpc>
                <a:spcPct val="100000"/>
              </a:lnSpc>
              <a:spcBef>
                <a:spcPts val="1315"/>
              </a:spcBef>
              <a:buClr>
                <a:srgbClr val="363636"/>
              </a:buClr>
              <a:buFont typeface="Arial"/>
              <a:buChar char="•"/>
            </a:pPr>
            <a:endParaRPr sz="2200">
              <a:latin typeface="Arial"/>
              <a:cs typeface="Arial"/>
            </a:endParaRPr>
          </a:p>
          <a:p>
            <a:pPr marL="311785" marR="5080" indent="-287020">
              <a:lnSpc>
                <a:spcPct val="100000"/>
              </a:lnSpc>
              <a:buChar char="•"/>
              <a:tabLst>
                <a:tab pos="311785" algn="l"/>
              </a:tabLst>
            </a:pP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Burden</a:t>
            </a:r>
            <a:r>
              <a:rPr sz="2200" spc="-6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of</a:t>
            </a:r>
            <a:r>
              <a:rPr sz="2200" spc="-4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gathering</a:t>
            </a:r>
            <a:r>
              <a:rPr sz="2200" spc="-8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evidence</a:t>
            </a:r>
            <a:r>
              <a:rPr sz="2200" spc="-5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and</a:t>
            </a:r>
            <a:r>
              <a:rPr sz="2200" spc="-3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burden</a:t>
            </a:r>
            <a:r>
              <a:rPr sz="2200" spc="-5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of</a:t>
            </a:r>
            <a:r>
              <a:rPr sz="2200" spc="-2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proof</a:t>
            </a:r>
            <a:r>
              <a:rPr sz="2200" spc="-6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is</a:t>
            </a:r>
            <a:r>
              <a:rPr sz="2200" spc="-3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on</a:t>
            </a:r>
            <a:r>
              <a:rPr sz="2200" spc="19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282828"/>
                </a:solidFill>
                <a:latin typeface="Arial"/>
                <a:cs typeface="Arial"/>
              </a:rPr>
              <a:t>University,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not</a:t>
            </a:r>
            <a:r>
              <a:rPr sz="2200" spc="-8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282828"/>
                </a:solidFill>
                <a:latin typeface="Arial"/>
                <a:cs typeface="Arial"/>
              </a:rPr>
              <a:t>parties</a:t>
            </a:r>
            <a:endParaRPr sz="2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310"/>
              </a:spcBef>
              <a:buClr>
                <a:srgbClr val="282828"/>
              </a:buClr>
              <a:buFont typeface="Arial"/>
              <a:buChar char="•"/>
            </a:pPr>
            <a:endParaRPr sz="2200">
              <a:latin typeface="Arial"/>
              <a:cs typeface="Arial"/>
            </a:endParaRPr>
          </a:p>
          <a:p>
            <a:pPr marL="311785" marR="556895" indent="-287020">
              <a:lnSpc>
                <a:spcPct val="100000"/>
              </a:lnSpc>
              <a:buChar char="•"/>
              <a:tabLst>
                <a:tab pos="311785" algn="l"/>
              </a:tabLst>
            </a:pP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Equal</a:t>
            </a:r>
            <a:r>
              <a:rPr sz="2200" spc="-7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opportunity</a:t>
            </a:r>
            <a:r>
              <a:rPr sz="2200" spc="-11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to</a:t>
            </a:r>
            <a:r>
              <a:rPr sz="2200" spc="-6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present</a:t>
            </a:r>
            <a:r>
              <a:rPr sz="2200" spc="-7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witnesses,</a:t>
            </a:r>
            <a:r>
              <a:rPr sz="2200" spc="-5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including</a:t>
            </a:r>
            <a:r>
              <a:rPr sz="2200" spc="-6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experts,</a:t>
            </a:r>
            <a:r>
              <a:rPr sz="2200" spc="-7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spc="-25" dirty="0">
                <a:solidFill>
                  <a:srgbClr val="282828"/>
                </a:solidFill>
                <a:latin typeface="Arial"/>
                <a:cs typeface="Arial"/>
              </a:rPr>
              <a:t>and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provide</a:t>
            </a:r>
            <a:r>
              <a:rPr sz="2200" spc="-7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inculpatory</a:t>
            </a:r>
            <a:r>
              <a:rPr sz="2200" spc="-9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and</a:t>
            </a:r>
            <a:r>
              <a:rPr sz="2200" spc="-7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exculpatory</a:t>
            </a:r>
            <a:r>
              <a:rPr sz="2200" spc="-2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282828"/>
                </a:solidFill>
                <a:latin typeface="Arial"/>
                <a:cs typeface="Arial"/>
              </a:rPr>
              <a:t>evidence</a:t>
            </a:r>
            <a:endParaRPr sz="22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535"/>
              </a:lnSpc>
            </a:pPr>
            <a:fld id="{81D60167-4931-47E6-BA6A-407CBD079E47}" type="slidenum">
              <a:rPr spc="-25" dirty="0"/>
              <a:t>11</a:t>
            </a:fld>
            <a:endParaRPr spc="-25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69519" rIns="0" bIns="0" rtlCol="0">
            <a:spAutoFit/>
          </a:bodyPr>
          <a:lstStyle/>
          <a:p>
            <a:pPr marL="127000">
              <a:lnSpc>
                <a:spcPct val="100000"/>
              </a:lnSpc>
              <a:spcBef>
                <a:spcPts val="105"/>
              </a:spcBef>
            </a:pPr>
            <a:r>
              <a:rPr dirty="0"/>
              <a:t>Guiding</a:t>
            </a:r>
            <a:r>
              <a:rPr spc="-110" dirty="0"/>
              <a:t> </a:t>
            </a:r>
            <a:r>
              <a:rPr dirty="0"/>
              <a:t>Principles</a:t>
            </a:r>
            <a:r>
              <a:rPr spc="-125" dirty="0"/>
              <a:t> </a:t>
            </a:r>
            <a:r>
              <a:rPr dirty="0"/>
              <a:t>for</a:t>
            </a:r>
            <a:r>
              <a:rPr spc="-25" dirty="0"/>
              <a:t> </a:t>
            </a:r>
            <a:r>
              <a:rPr spc="-10" dirty="0"/>
              <a:t>Investigations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19911" y="1819986"/>
            <a:ext cx="8028305" cy="383730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6870" indent="-344170">
              <a:lnSpc>
                <a:spcPct val="100000"/>
              </a:lnSpc>
              <a:spcBef>
                <a:spcPts val="105"/>
              </a:spcBef>
              <a:buChar char="•"/>
              <a:tabLst>
                <a:tab pos="356870" algn="l"/>
              </a:tabLst>
            </a:pP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Conduct</a:t>
            </a:r>
            <a:r>
              <a:rPr sz="2200" spc="-6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objective</a:t>
            </a:r>
            <a:r>
              <a:rPr sz="2200" spc="-10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evaluation</a:t>
            </a:r>
            <a:r>
              <a:rPr sz="2200" spc="-7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of</a:t>
            </a:r>
            <a:r>
              <a:rPr sz="2200" spc="-4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all</a:t>
            </a:r>
            <a:r>
              <a:rPr sz="2200" spc="-3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relevant</a:t>
            </a:r>
            <a:r>
              <a:rPr sz="2200" spc="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282828"/>
                </a:solidFill>
                <a:latin typeface="Arial"/>
                <a:cs typeface="Arial"/>
              </a:rPr>
              <a:t>evidence</a:t>
            </a:r>
            <a:endParaRPr sz="2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310"/>
              </a:spcBef>
              <a:buClr>
                <a:srgbClr val="282828"/>
              </a:buClr>
              <a:buFont typeface="Arial"/>
              <a:buChar char="•"/>
            </a:pPr>
            <a:endParaRPr sz="2200">
              <a:latin typeface="Arial"/>
              <a:cs typeface="Arial"/>
            </a:endParaRPr>
          </a:p>
          <a:p>
            <a:pPr marL="356870" marR="5080" indent="-344805">
              <a:lnSpc>
                <a:spcPct val="100000"/>
              </a:lnSpc>
              <a:buChar char="•"/>
              <a:tabLst>
                <a:tab pos="356870" algn="l"/>
              </a:tabLst>
            </a:pP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Investigators</a:t>
            </a:r>
            <a:r>
              <a:rPr sz="2200" spc="-10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must</a:t>
            </a:r>
            <a:r>
              <a:rPr sz="2200" spc="-6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be</a:t>
            </a:r>
            <a:r>
              <a:rPr sz="2200" spc="-3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impartial,</a:t>
            </a:r>
            <a:r>
              <a:rPr sz="2200" spc="-6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free</a:t>
            </a:r>
            <a:r>
              <a:rPr sz="2200" spc="-7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from</a:t>
            </a:r>
            <a:r>
              <a:rPr sz="2200" spc="-9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bias</a:t>
            </a:r>
            <a:r>
              <a:rPr sz="2200" spc="-3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and</a:t>
            </a:r>
            <a:r>
              <a:rPr sz="2200" spc="-3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without</a:t>
            </a:r>
            <a:r>
              <a:rPr sz="2200" spc="-4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spc="-25" dirty="0">
                <a:solidFill>
                  <a:srgbClr val="282828"/>
                </a:solidFill>
                <a:latin typeface="Arial"/>
                <a:cs typeface="Arial"/>
              </a:rPr>
              <a:t>any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conflict</a:t>
            </a:r>
            <a:r>
              <a:rPr sz="2200" spc="-3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of</a:t>
            </a:r>
            <a:r>
              <a:rPr sz="2200" spc="-3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282828"/>
                </a:solidFill>
                <a:latin typeface="Arial"/>
                <a:cs typeface="Arial"/>
              </a:rPr>
              <a:t>interest</a:t>
            </a:r>
            <a:endParaRPr sz="2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315"/>
              </a:spcBef>
              <a:buClr>
                <a:srgbClr val="282828"/>
              </a:buClr>
              <a:buFont typeface="Arial"/>
              <a:buChar char="•"/>
            </a:pPr>
            <a:endParaRPr sz="2200">
              <a:latin typeface="Arial"/>
              <a:cs typeface="Arial"/>
            </a:endParaRPr>
          </a:p>
          <a:p>
            <a:pPr marL="356870" marR="432434" indent="-344805">
              <a:lnSpc>
                <a:spcPct val="100000"/>
              </a:lnSpc>
              <a:buChar char="•"/>
              <a:tabLst>
                <a:tab pos="356870" algn="l"/>
              </a:tabLst>
            </a:pP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Promptly</a:t>
            </a:r>
            <a:r>
              <a:rPr sz="2200" spc="-8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conduct</a:t>
            </a:r>
            <a:r>
              <a:rPr sz="2200" spc="-7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investigations</a:t>
            </a:r>
            <a:r>
              <a:rPr sz="2200" spc="-11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and</a:t>
            </a:r>
            <a:r>
              <a:rPr sz="2200" spc="-4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document</a:t>
            </a:r>
            <a:r>
              <a:rPr sz="2200" spc="-8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reasons</a:t>
            </a:r>
            <a:r>
              <a:rPr sz="2200" spc="-8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spc="-25" dirty="0">
                <a:solidFill>
                  <a:srgbClr val="282828"/>
                </a:solidFill>
                <a:latin typeface="Arial"/>
                <a:cs typeface="Arial"/>
              </a:rPr>
              <a:t>for </a:t>
            </a:r>
            <a:r>
              <a:rPr sz="2200" spc="-10" dirty="0">
                <a:solidFill>
                  <a:srgbClr val="282828"/>
                </a:solidFill>
                <a:latin typeface="Arial"/>
                <a:cs typeface="Arial"/>
              </a:rPr>
              <a:t>delay</a:t>
            </a:r>
            <a:endParaRPr sz="2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310"/>
              </a:spcBef>
              <a:buClr>
                <a:srgbClr val="282828"/>
              </a:buClr>
              <a:buFont typeface="Arial"/>
              <a:buChar char="•"/>
            </a:pPr>
            <a:endParaRPr sz="2200">
              <a:latin typeface="Arial"/>
              <a:cs typeface="Arial"/>
            </a:endParaRPr>
          </a:p>
          <a:p>
            <a:pPr marL="356870" marR="512445" indent="-344805">
              <a:lnSpc>
                <a:spcPct val="100000"/>
              </a:lnSpc>
              <a:buChar char="•"/>
              <a:tabLst>
                <a:tab pos="356870" algn="l"/>
              </a:tabLst>
            </a:pP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Comply</a:t>
            </a:r>
            <a:r>
              <a:rPr sz="2200" spc="-8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with</a:t>
            </a:r>
            <a:r>
              <a:rPr sz="2200" spc="-3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confidentiality</a:t>
            </a:r>
            <a:r>
              <a:rPr sz="2200" spc="-7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and</a:t>
            </a:r>
            <a:r>
              <a:rPr sz="2200" spc="-5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privacy</a:t>
            </a:r>
            <a:r>
              <a:rPr sz="2200" spc="-7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laws</a:t>
            </a:r>
            <a:r>
              <a:rPr sz="2200" spc="-2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in </a:t>
            </a:r>
            <a:r>
              <a:rPr sz="2200" spc="-10" dirty="0">
                <a:solidFill>
                  <a:srgbClr val="282828"/>
                </a:solidFill>
                <a:latin typeface="Arial"/>
                <a:cs typeface="Arial"/>
              </a:rPr>
              <a:t>conducting investigations</a:t>
            </a:r>
            <a:endParaRPr sz="22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535"/>
              </a:lnSpc>
            </a:pPr>
            <a:fld id="{81D60167-4931-47E6-BA6A-407CBD079E47}" type="slidenum">
              <a:rPr spc="-25" dirty="0"/>
              <a:t>12</a:t>
            </a:fld>
            <a:endParaRPr spc="-25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63422" rIns="0" bIns="0" rtlCol="0">
            <a:spAutoFit/>
          </a:bodyPr>
          <a:lstStyle/>
          <a:p>
            <a:pPr marL="279400">
              <a:lnSpc>
                <a:spcPct val="100000"/>
              </a:lnSpc>
              <a:spcBef>
                <a:spcPts val="105"/>
              </a:spcBef>
            </a:pPr>
            <a:r>
              <a:rPr dirty="0"/>
              <a:t>Guiding</a:t>
            </a:r>
            <a:r>
              <a:rPr spc="-110" dirty="0"/>
              <a:t> </a:t>
            </a:r>
            <a:r>
              <a:rPr dirty="0"/>
              <a:t>Principles</a:t>
            </a:r>
            <a:r>
              <a:rPr spc="-120" dirty="0"/>
              <a:t> </a:t>
            </a:r>
            <a:r>
              <a:rPr dirty="0"/>
              <a:t>for</a:t>
            </a:r>
            <a:r>
              <a:rPr spc="25" dirty="0"/>
              <a:t> </a:t>
            </a:r>
            <a:r>
              <a:rPr spc="-10" dirty="0"/>
              <a:t>Investigations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72591" y="1677033"/>
            <a:ext cx="8145780" cy="368490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6870" marR="266065" indent="-344805">
              <a:lnSpc>
                <a:spcPct val="100000"/>
              </a:lnSpc>
              <a:spcBef>
                <a:spcPts val="105"/>
              </a:spcBef>
              <a:buChar char="•"/>
              <a:tabLst>
                <a:tab pos="356870" algn="l"/>
              </a:tabLst>
            </a:pP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Parties</a:t>
            </a:r>
            <a:r>
              <a:rPr sz="2200" spc="-8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and</a:t>
            </a:r>
            <a:r>
              <a:rPr sz="2200" spc="-4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witnesses</a:t>
            </a:r>
            <a:r>
              <a:rPr sz="2200" spc="-6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must</a:t>
            </a:r>
            <a:r>
              <a:rPr sz="2200" spc="-5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receive</a:t>
            </a:r>
            <a:r>
              <a:rPr sz="2200" spc="-6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timely</a:t>
            </a:r>
            <a:r>
              <a:rPr sz="2200" spc="-6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notices</a:t>
            </a:r>
            <a:r>
              <a:rPr sz="2200" spc="3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282828"/>
                </a:solidFill>
                <a:latin typeface="Arial"/>
                <a:cs typeface="Arial"/>
              </a:rPr>
              <a:t>sufficiently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in</a:t>
            </a:r>
            <a:r>
              <a:rPr sz="2200" spc="-6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advance</a:t>
            </a:r>
            <a:r>
              <a:rPr sz="2200" spc="-4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of</a:t>
            </a:r>
            <a:r>
              <a:rPr sz="2200" spc="-5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meetings,</a:t>
            </a:r>
            <a:r>
              <a:rPr sz="2200" spc="-10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interviews</a:t>
            </a:r>
            <a:r>
              <a:rPr sz="2200" spc="-4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and</a:t>
            </a:r>
            <a:r>
              <a:rPr sz="2200" spc="3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282828"/>
                </a:solidFill>
                <a:latin typeface="Arial"/>
                <a:cs typeface="Arial"/>
              </a:rPr>
              <a:t>hearing</a:t>
            </a:r>
            <a:endParaRPr sz="2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310"/>
              </a:spcBef>
              <a:buClr>
                <a:srgbClr val="282828"/>
              </a:buClr>
              <a:buFont typeface="Arial"/>
              <a:buChar char="•"/>
            </a:pPr>
            <a:endParaRPr sz="2200">
              <a:latin typeface="Arial"/>
              <a:cs typeface="Arial"/>
            </a:endParaRPr>
          </a:p>
          <a:p>
            <a:pPr marL="356870" marR="245110" indent="-344805">
              <a:lnSpc>
                <a:spcPct val="100000"/>
              </a:lnSpc>
              <a:spcBef>
                <a:spcPts val="5"/>
              </a:spcBef>
              <a:buChar char="•"/>
              <a:tabLst>
                <a:tab pos="356870" algn="l"/>
              </a:tabLst>
            </a:pP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Under</a:t>
            </a:r>
            <a:r>
              <a:rPr sz="2200" spc="-8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282828"/>
                </a:solidFill>
                <a:latin typeface="Arial"/>
                <a:cs typeface="Arial"/>
              </a:rPr>
              <a:t>Title</a:t>
            </a:r>
            <a:r>
              <a:rPr sz="2200" spc="-9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IX,</a:t>
            </a:r>
            <a:r>
              <a:rPr sz="2200" spc="-8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parties</a:t>
            </a:r>
            <a:r>
              <a:rPr sz="2200" spc="-8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have</a:t>
            </a:r>
            <a:r>
              <a:rPr sz="2200" spc="-5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opportunity</a:t>
            </a:r>
            <a:r>
              <a:rPr sz="2200" spc="-9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to</a:t>
            </a:r>
            <a:r>
              <a:rPr sz="2200" spc="-7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282828"/>
                </a:solidFill>
                <a:latin typeface="Arial"/>
                <a:cs typeface="Arial"/>
              </a:rPr>
              <a:t>review,</a:t>
            </a:r>
            <a:r>
              <a:rPr sz="2200" spc="-3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respond</a:t>
            </a:r>
            <a:r>
              <a:rPr sz="2200" spc="-6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spc="-25" dirty="0">
                <a:solidFill>
                  <a:srgbClr val="282828"/>
                </a:solidFill>
                <a:latin typeface="Arial"/>
                <a:cs typeface="Arial"/>
              </a:rPr>
              <a:t>to,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and</a:t>
            </a:r>
            <a:r>
              <a:rPr sz="2200" spc="-6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reference</a:t>
            </a:r>
            <a:r>
              <a:rPr sz="2200" spc="-10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evidence</a:t>
            </a:r>
            <a:r>
              <a:rPr sz="2200" spc="-4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that</a:t>
            </a:r>
            <a:r>
              <a:rPr sz="2200" spc="-4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is</a:t>
            </a:r>
            <a:r>
              <a:rPr sz="2200" spc="-3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“directed</a:t>
            </a:r>
            <a:r>
              <a:rPr sz="2200" spc="-8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related”</a:t>
            </a:r>
            <a:r>
              <a:rPr sz="2200" spc="-7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to</a:t>
            </a:r>
            <a:r>
              <a:rPr sz="2200" spc="-4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spc="-25" dirty="0">
                <a:solidFill>
                  <a:srgbClr val="282828"/>
                </a:solidFill>
                <a:latin typeface="Arial"/>
                <a:cs typeface="Arial"/>
              </a:rPr>
              <a:t>the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allegations</a:t>
            </a:r>
            <a:r>
              <a:rPr sz="2200" spc="-3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even</a:t>
            </a:r>
            <a:r>
              <a:rPr sz="2200" spc="-2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if</a:t>
            </a:r>
            <a:r>
              <a:rPr sz="2200" spc="-5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not</a:t>
            </a:r>
            <a:r>
              <a:rPr sz="2200" spc="-2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relied</a:t>
            </a:r>
            <a:r>
              <a:rPr sz="2200" spc="-7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upon</a:t>
            </a:r>
            <a:r>
              <a:rPr sz="2200" spc="-4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by</a:t>
            </a:r>
            <a:r>
              <a:rPr sz="2200" spc="-6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282828"/>
                </a:solidFill>
                <a:latin typeface="Arial"/>
                <a:cs typeface="Arial"/>
              </a:rPr>
              <a:t>investigator/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decisionmaker</a:t>
            </a:r>
            <a:r>
              <a:rPr sz="2200" spc="-10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(at</a:t>
            </a:r>
            <a:r>
              <a:rPr sz="2200" spc="-3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conclusion</a:t>
            </a:r>
            <a:r>
              <a:rPr sz="2200" spc="-6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of</a:t>
            </a:r>
            <a:r>
              <a:rPr sz="2200" spc="-5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information</a:t>
            </a:r>
            <a:r>
              <a:rPr sz="2200" spc="-114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gathering</a:t>
            </a:r>
            <a:r>
              <a:rPr sz="2200" spc="1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282828"/>
                </a:solidFill>
                <a:latin typeface="Arial"/>
                <a:cs typeface="Arial"/>
              </a:rPr>
              <a:t>stage)</a:t>
            </a:r>
            <a:endParaRPr sz="2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310"/>
              </a:spcBef>
              <a:buClr>
                <a:srgbClr val="282828"/>
              </a:buClr>
              <a:buFont typeface="Arial"/>
              <a:buChar char="•"/>
            </a:pPr>
            <a:endParaRPr sz="2200">
              <a:latin typeface="Arial"/>
              <a:cs typeface="Arial"/>
            </a:endParaRPr>
          </a:p>
          <a:p>
            <a:pPr marL="356870" marR="5080" indent="-344805">
              <a:lnSpc>
                <a:spcPct val="100000"/>
              </a:lnSpc>
              <a:buChar char="•"/>
              <a:tabLst>
                <a:tab pos="356870" algn="l"/>
              </a:tabLst>
            </a:pP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Parties</a:t>
            </a:r>
            <a:r>
              <a:rPr sz="2200" spc="-8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may</a:t>
            </a:r>
            <a:r>
              <a:rPr sz="2200" spc="-5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be</a:t>
            </a:r>
            <a:r>
              <a:rPr sz="2200" spc="-4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accompanied</a:t>
            </a:r>
            <a:r>
              <a:rPr sz="2200" spc="-8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to</a:t>
            </a:r>
            <a:r>
              <a:rPr sz="2200" spc="-4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interviews</a:t>
            </a:r>
            <a:r>
              <a:rPr sz="2200" spc="-3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by</a:t>
            </a:r>
            <a:r>
              <a:rPr sz="2200" spc="-4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advisor</a:t>
            </a:r>
            <a:r>
              <a:rPr sz="2200" spc="-5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of</a:t>
            </a:r>
            <a:r>
              <a:rPr sz="2200" spc="14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282828"/>
                </a:solidFill>
                <a:latin typeface="Arial"/>
                <a:cs typeface="Arial"/>
              </a:rPr>
              <a:t>choice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(potted</a:t>
            </a:r>
            <a:r>
              <a:rPr sz="2200" spc="-8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plant</a:t>
            </a:r>
            <a:r>
              <a:rPr sz="2200" spc="-4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rule</a:t>
            </a:r>
            <a:r>
              <a:rPr sz="2200" spc="-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282828"/>
                </a:solidFill>
                <a:latin typeface="Arial"/>
                <a:cs typeface="Arial"/>
              </a:rPr>
              <a:t>applies)</a:t>
            </a:r>
            <a:endParaRPr sz="22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535"/>
              </a:lnSpc>
            </a:pPr>
            <a:fld id="{81D60167-4931-47E6-BA6A-407CBD079E47}" type="slidenum">
              <a:rPr spc="-25" dirty="0"/>
              <a:t>13</a:t>
            </a:fld>
            <a:endParaRPr spc="-25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22274" rIns="0" bIns="0" rtlCol="0">
            <a:spAutoFit/>
          </a:bodyPr>
          <a:lstStyle/>
          <a:p>
            <a:pPr marL="279400">
              <a:lnSpc>
                <a:spcPct val="100000"/>
              </a:lnSpc>
              <a:spcBef>
                <a:spcPts val="100"/>
              </a:spcBef>
            </a:pPr>
            <a:r>
              <a:rPr sz="2400" dirty="0"/>
              <a:t>Guiding</a:t>
            </a:r>
            <a:r>
              <a:rPr sz="2400" spc="-60" dirty="0"/>
              <a:t> </a:t>
            </a:r>
            <a:r>
              <a:rPr sz="2400" dirty="0"/>
              <a:t>Principles</a:t>
            </a:r>
            <a:r>
              <a:rPr sz="2400" spc="-75" dirty="0"/>
              <a:t> </a:t>
            </a:r>
            <a:r>
              <a:rPr sz="2400" dirty="0"/>
              <a:t>for</a:t>
            </a:r>
            <a:r>
              <a:rPr sz="2400" spc="-75" dirty="0"/>
              <a:t> </a:t>
            </a:r>
            <a:r>
              <a:rPr sz="2400" spc="-10" dirty="0"/>
              <a:t>Investigations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672591" y="1677033"/>
            <a:ext cx="7733030" cy="402082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99085" marR="5080" indent="-287020">
              <a:lnSpc>
                <a:spcPct val="100000"/>
              </a:lnSpc>
              <a:spcBef>
                <a:spcPts val="105"/>
              </a:spcBef>
              <a:buChar char="•"/>
              <a:tabLst>
                <a:tab pos="299085" algn="l"/>
              </a:tabLst>
            </a:pP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Investigators</a:t>
            </a:r>
            <a:r>
              <a:rPr sz="2200" spc="-10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must</a:t>
            </a:r>
            <a:r>
              <a:rPr sz="2200" spc="-6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not</a:t>
            </a:r>
            <a:r>
              <a:rPr sz="2200" spc="-2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seek</a:t>
            </a:r>
            <a:r>
              <a:rPr sz="2200" spc="-5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information</a:t>
            </a:r>
            <a:r>
              <a:rPr sz="2200" spc="-10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or</a:t>
            </a:r>
            <a:r>
              <a:rPr sz="2200" spc="-2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records</a:t>
            </a:r>
            <a:r>
              <a:rPr sz="2200" spc="-7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282828"/>
                </a:solidFill>
                <a:latin typeface="Arial"/>
                <a:cs typeface="Arial"/>
              </a:rPr>
              <a:t>protected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by</a:t>
            </a:r>
            <a:r>
              <a:rPr sz="2200" spc="-3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a</a:t>
            </a:r>
            <a:r>
              <a:rPr sz="2200" spc="-3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legally</a:t>
            </a:r>
            <a:r>
              <a:rPr sz="2200" spc="-5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held</a:t>
            </a:r>
            <a:r>
              <a:rPr sz="2200" spc="-3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privilege</a:t>
            </a:r>
            <a:r>
              <a:rPr sz="2200" spc="-5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282828"/>
                </a:solidFill>
                <a:latin typeface="Arial"/>
                <a:cs typeface="Arial"/>
              </a:rPr>
              <a:t>(attorney/client,</a:t>
            </a:r>
            <a:r>
              <a:rPr sz="2200" spc="-9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medical,</a:t>
            </a:r>
            <a:r>
              <a:rPr sz="2200" spc="-6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spc="-25" dirty="0">
                <a:solidFill>
                  <a:srgbClr val="282828"/>
                </a:solidFill>
                <a:latin typeface="Arial"/>
                <a:cs typeface="Arial"/>
              </a:rPr>
              <a:t>or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psychological</a:t>
            </a:r>
            <a:r>
              <a:rPr sz="2200" spc="-11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records)</a:t>
            </a:r>
            <a:r>
              <a:rPr sz="2200" spc="-9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without</a:t>
            </a:r>
            <a:r>
              <a:rPr sz="2200" spc="-6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express,</a:t>
            </a:r>
            <a:r>
              <a:rPr sz="2200" spc="-6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written</a:t>
            </a:r>
            <a:r>
              <a:rPr sz="2200" spc="-8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consent</a:t>
            </a:r>
            <a:r>
              <a:rPr sz="2200" spc="-9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spc="-25" dirty="0">
                <a:solidFill>
                  <a:srgbClr val="282828"/>
                </a:solidFill>
                <a:latin typeface="Arial"/>
                <a:cs typeface="Arial"/>
              </a:rPr>
              <a:t>of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the</a:t>
            </a:r>
            <a:r>
              <a:rPr sz="2200" spc="-6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party</a:t>
            </a:r>
            <a:r>
              <a:rPr sz="2200" spc="-5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holding</a:t>
            </a:r>
            <a:r>
              <a:rPr sz="2200" spc="-5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the</a:t>
            </a:r>
            <a:r>
              <a:rPr sz="2200" spc="1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282828"/>
                </a:solidFill>
                <a:latin typeface="Arial"/>
                <a:cs typeface="Arial"/>
              </a:rPr>
              <a:t>privilege</a:t>
            </a:r>
            <a:endParaRPr sz="2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315"/>
              </a:spcBef>
              <a:buClr>
                <a:srgbClr val="282828"/>
              </a:buClr>
              <a:buFont typeface="Arial"/>
              <a:buChar char="•"/>
            </a:pPr>
            <a:endParaRPr sz="2200">
              <a:latin typeface="Arial"/>
              <a:cs typeface="Arial"/>
            </a:endParaRPr>
          </a:p>
          <a:p>
            <a:pPr marL="311150" marR="459105" indent="-265430">
              <a:lnSpc>
                <a:spcPct val="100000"/>
              </a:lnSpc>
              <a:buChar char="•"/>
              <a:tabLst>
                <a:tab pos="311150" algn="l"/>
                <a:tab pos="332740" algn="l"/>
              </a:tabLst>
            </a:pP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	</a:t>
            </a:r>
            <a:r>
              <a:rPr sz="2200" spc="-10" dirty="0">
                <a:solidFill>
                  <a:srgbClr val="282828"/>
                </a:solidFill>
                <a:latin typeface="Arial"/>
                <a:cs typeface="Arial"/>
              </a:rPr>
              <a:t>Complainant’s</a:t>
            </a:r>
            <a:r>
              <a:rPr sz="2200" spc="-8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prior</a:t>
            </a:r>
            <a:r>
              <a:rPr sz="2200" spc="-4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sexual</a:t>
            </a:r>
            <a:r>
              <a:rPr sz="2200" spc="-1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history</a:t>
            </a:r>
            <a:r>
              <a:rPr sz="2200" spc="-6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must</a:t>
            </a:r>
            <a:r>
              <a:rPr sz="2200" spc="-8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not</a:t>
            </a:r>
            <a:r>
              <a:rPr sz="2200" spc="-3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be</a:t>
            </a:r>
            <a:r>
              <a:rPr sz="2200" spc="4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282828"/>
                </a:solidFill>
                <a:latin typeface="Arial"/>
                <a:cs typeface="Arial"/>
              </a:rPr>
              <a:t>explored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except</a:t>
            </a:r>
            <a:r>
              <a:rPr sz="2200" spc="-6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under</a:t>
            </a:r>
            <a:r>
              <a:rPr sz="2200" spc="-4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limited</a:t>
            </a:r>
            <a:r>
              <a:rPr sz="2200" spc="-7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exceptions</a:t>
            </a:r>
            <a:r>
              <a:rPr sz="2200" spc="-9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(rape</a:t>
            </a:r>
            <a:r>
              <a:rPr sz="2200" spc="-7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shield</a:t>
            </a:r>
            <a:r>
              <a:rPr sz="2200" spc="9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282828"/>
                </a:solidFill>
                <a:latin typeface="Arial"/>
                <a:cs typeface="Arial"/>
              </a:rPr>
              <a:t>exceptions)</a:t>
            </a:r>
            <a:endParaRPr sz="2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310"/>
              </a:spcBef>
              <a:buClr>
                <a:srgbClr val="282828"/>
              </a:buClr>
              <a:buFont typeface="Arial"/>
              <a:buChar char="•"/>
            </a:pPr>
            <a:endParaRPr sz="2200">
              <a:latin typeface="Arial"/>
              <a:cs typeface="Arial"/>
            </a:endParaRPr>
          </a:p>
          <a:p>
            <a:pPr marL="298450" marR="211454" indent="-286385">
              <a:lnSpc>
                <a:spcPct val="100000"/>
              </a:lnSpc>
              <a:buChar char="•"/>
              <a:tabLst>
                <a:tab pos="298450" algn="l"/>
              </a:tabLst>
            </a:pP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Credibility</a:t>
            </a:r>
            <a:r>
              <a:rPr sz="2200" spc="-6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assessments</a:t>
            </a:r>
            <a:r>
              <a:rPr sz="2200" spc="-10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must</a:t>
            </a:r>
            <a:r>
              <a:rPr sz="2200" spc="-4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not</a:t>
            </a:r>
            <a:r>
              <a:rPr sz="2200" spc="-7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be</a:t>
            </a:r>
            <a:r>
              <a:rPr sz="2200" spc="-4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based</a:t>
            </a:r>
            <a:r>
              <a:rPr sz="2200" spc="-5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on</a:t>
            </a:r>
            <a:r>
              <a:rPr sz="2200" spc="-4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a</a:t>
            </a:r>
            <a:r>
              <a:rPr sz="2200" spc="-4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282828"/>
                </a:solidFill>
                <a:latin typeface="Arial"/>
                <a:cs typeface="Arial"/>
              </a:rPr>
              <a:t>person’s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status</a:t>
            </a:r>
            <a:r>
              <a:rPr sz="2200" spc="-9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as</a:t>
            </a:r>
            <a:r>
              <a:rPr sz="2200" spc="-4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a</a:t>
            </a:r>
            <a:r>
              <a:rPr sz="2200" spc="-4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Complainant,</a:t>
            </a:r>
            <a:r>
              <a:rPr sz="2200" spc="-9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Respondent</a:t>
            </a:r>
            <a:r>
              <a:rPr sz="2200" spc="-7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or</a:t>
            </a:r>
            <a:r>
              <a:rPr sz="2200" spc="-2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witness,</a:t>
            </a:r>
            <a:r>
              <a:rPr sz="2200" spc="-4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or</a:t>
            </a:r>
            <a:r>
              <a:rPr sz="2200" spc="-2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282828"/>
                </a:solidFill>
                <a:latin typeface="Arial"/>
                <a:cs typeface="Arial"/>
              </a:rPr>
              <a:t>based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on</a:t>
            </a:r>
            <a:r>
              <a:rPr sz="2200" spc="-2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sex</a:t>
            </a:r>
            <a:r>
              <a:rPr sz="2200" spc="-1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282828"/>
                </a:solidFill>
                <a:latin typeface="Arial"/>
                <a:cs typeface="Arial"/>
              </a:rPr>
              <a:t>stereotypes</a:t>
            </a:r>
            <a:endParaRPr sz="22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535"/>
              </a:lnSpc>
            </a:pPr>
            <a:fld id="{81D60167-4931-47E6-BA6A-407CBD079E47}" type="slidenum">
              <a:rPr spc="-25" dirty="0"/>
              <a:t>14</a:t>
            </a:fld>
            <a:endParaRPr spc="-25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63422" rIns="0" bIns="0" rtlCol="0">
            <a:spAutoFit/>
          </a:bodyPr>
          <a:lstStyle/>
          <a:p>
            <a:pPr marL="279400">
              <a:lnSpc>
                <a:spcPct val="100000"/>
              </a:lnSpc>
              <a:spcBef>
                <a:spcPts val="105"/>
              </a:spcBef>
            </a:pPr>
            <a:r>
              <a:rPr dirty="0"/>
              <a:t>Conflict</a:t>
            </a:r>
            <a:r>
              <a:rPr spc="-100" dirty="0"/>
              <a:t> </a:t>
            </a:r>
            <a:r>
              <a:rPr dirty="0"/>
              <a:t>of</a:t>
            </a:r>
            <a:r>
              <a:rPr spc="-50" dirty="0"/>
              <a:t> </a:t>
            </a:r>
            <a:r>
              <a:rPr dirty="0"/>
              <a:t>Interest</a:t>
            </a:r>
            <a:r>
              <a:rPr spc="-50" dirty="0"/>
              <a:t> </a:t>
            </a:r>
            <a:r>
              <a:rPr dirty="0"/>
              <a:t>or</a:t>
            </a:r>
            <a:r>
              <a:rPr spc="-45" dirty="0"/>
              <a:t> </a:t>
            </a:r>
            <a:r>
              <a:rPr spc="-20" dirty="0"/>
              <a:t>Bias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72591" y="2079750"/>
            <a:ext cx="7327265" cy="301434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99085" marR="28575" indent="-287020">
              <a:lnSpc>
                <a:spcPct val="100000"/>
              </a:lnSpc>
              <a:spcBef>
                <a:spcPts val="105"/>
              </a:spcBef>
              <a:buChar char="•"/>
              <a:tabLst>
                <a:tab pos="299085" algn="l"/>
              </a:tabLst>
            </a:pP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Investigators</a:t>
            </a:r>
            <a:r>
              <a:rPr sz="2200" spc="-11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should</a:t>
            </a:r>
            <a:r>
              <a:rPr sz="2200" spc="-6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recuse</a:t>
            </a:r>
            <a:r>
              <a:rPr sz="2200" spc="-6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themselves</a:t>
            </a:r>
            <a:r>
              <a:rPr sz="2200" spc="-8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if</a:t>
            </a:r>
            <a:r>
              <a:rPr sz="2200" spc="-3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they</a:t>
            </a:r>
            <a:r>
              <a:rPr sz="2200" spc="-6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cannot</a:t>
            </a:r>
            <a:r>
              <a:rPr sz="2200" spc="-7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spc="-25" dirty="0">
                <a:solidFill>
                  <a:srgbClr val="282828"/>
                </a:solidFill>
                <a:latin typeface="Arial"/>
                <a:cs typeface="Arial"/>
              </a:rPr>
              <a:t>be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impartial</a:t>
            </a:r>
            <a:r>
              <a:rPr sz="2200" spc="-9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in</a:t>
            </a:r>
            <a:r>
              <a:rPr sz="2200" spc="-1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a</a:t>
            </a:r>
            <a:r>
              <a:rPr sz="2200" spc="-3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given</a:t>
            </a:r>
            <a:r>
              <a:rPr sz="2200" spc="-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spc="-20" dirty="0">
                <a:solidFill>
                  <a:srgbClr val="282828"/>
                </a:solidFill>
                <a:latin typeface="Arial"/>
                <a:cs typeface="Arial"/>
              </a:rPr>
              <a:t>case</a:t>
            </a:r>
            <a:endParaRPr sz="2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310"/>
              </a:spcBef>
              <a:buClr>
                <a:srgbClr val="282828"/>
              </a:buClr>
              <a:buFont typeface="Arial"/>
              <a:buChar char="•"/>
            </a:pPr>
            <a:endParaRPr sz="2200">
              <a:latin typeface="Arial"/>
              <a:cs typeface="Arial"/>
            </a:endParaRPr>
          </a:p>
          <a:p>
            <a:pPr marL="299085" marR="5080" indent="-287020">
              <a:lnSpc>
                <a:spcPct val="100000"/>
              </a:lnSpc>
              <a:spcBef>
                <a:spcPts val="5"/>
              </a:spcBef>
              <a:buChar char="•"/>
              <a:tabLst>
                <a:tab pos="299085" algn="l"/>
              </a:tabLst>
            </a:pP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Whether</a:t>
            </a:r>
            <a:r>
              <a:rPr sz="2200" spc="-9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there</a:t>
            </a:r>
            <a:r>
              <a:rPr sz="2200" spc="-7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is</a:t>
            </a:r>
            <a:r>
              <a:rPr sz="2200" spc="-2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a</a:t>
            </a:r>
            <a:r>
              <a:rPr sz="2200" spc="-1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conflict</a:t>
            </a:r>
            <a:r>
              <a:rPr sz="2200" spc="-8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of</a:t>
            </a:r>
            <a:r>
              <a:rPr sz="2200" spc="-4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interest</a:t>
            </a:r>
            <a:r>
              <a:rPr sz="2200" spc="-6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or</a:t>
            </a:r>
            <a:r>
              <a:rPr sz="2200" spc="-4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bias</a:t>
            </a:r>
            <a:r>
              <a:rPr sz="2200" spc="-3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will</a:t>
            </a:r>
            <a:r>
              <a:rPr sz="2200" spc="1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spc="-25" dirty="0">
                <a:solidFill>
                  <a:srgbClr val="282828"/>
                </a:solidFill>
                <a:latin typeface="Arial"/>
                <a:cs typeface="Arial"/>
              </a:rPr>
              <a:t>be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judged</a:t>
            </a:r>
            <a:r>
              <a:rPr sz="2200" spc="-9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on</a:t>
            </a:r>
            <a:r>
              <a:rPr sz="2200" spc="-3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an</a:t>
            </a:r>
            <a:r>
              <a:rPr sz="2200" spc="-3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objective</a:t>
            </a:r>
            <a:r>
              <a:rPr sz="2200" spc="-7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standard</a:t>
            </a:r>
            <a:r>
              <a:rPr sz="2200" spc="-7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of</a:t>
            </a:r>
            <a:r>
              <a:rPr sz="2200" spc="-3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whether</a:t>
            </a:r>
            <a:r>
              <a:rPr sz="2200" spc="-1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a</a:t>
            </a:r>
            <a:r>
              <a:rPr sz="2200" spc="-3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282828"/>
                </a:solidFill>
                <a:latin typeface="Arial"/>
                <a:cs typeface="Arial"/>
              </a:rPr>
              <a:t>reasonable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person</a:t>
            </a:r>
            <a:r>
              <a:rPr sz="2200" spc="-8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would</a:t>
            </a:r>
            <a:r>
              <a:rPr sz="2200" spc="-3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believe</a:t>
            </a:r>
            <a:r>
              <a:rPr sz="2200" spc="-5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that</a:t>
            </a:r>
            <a:r>
              <a:rPr sz="2200" spc="-6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conflict/bias</a:t>
            </a:r>
            <a:r>
              <a:rPr sz="2200" spc="-8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282828"/>
                </a:solidFill>
                <a:latin typeface="Arial"/>
                <a:cs typeface="Arial"/>
              </a:rPr>
              <a:t>exists</a:t>
            </a:r>
            <a:endParaRPr sz="2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310"/>
              </a:spcBef>
              <a:buClr>
                <a:srgbClr val="282828"/>
              </a:buClr>
              <a:buFont typeface="Arial"/>
              <a:buChar char="•"/>
            </a:pPr>
            <a:endParaRPr sz="2200"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buChar char="•"/>
              <a:tabLst>
                <a:tab pos="299085" algn="l"/>
              </a:tabLst>
            </a:pP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Bias/conflict</a:t>
            </a:r>
            <a:r>
              <a:rPr sz="2200" spc="-8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of</a:t>
            </a:r>
            <a:r>
              <a:rPr sz="2200" spc="-3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interest</a:t>
            </a:r>
            <a:r>
              <a:rPr sz="2200" spc="-6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is</a:t>
            </a:r>
            <a:r>
              <a:rPr sz="2200" spc="-2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a</a:t>
            </a:r>
            <a:r>
              <a:rPr sz="2200" spc="-2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grounds</a:t>
            </a:r>
            <a:r>
              <a:rPr sz="2200" spc="-7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for</a:t>
            </a:r>
            <a:r>
              <a:rPr sz="2200" spc="-3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282828"/>
                </a:solidFill>
                <a:latin typeface="Arial"/>
                <a:cs typeface="Arial"/>
              </a:rPr>
              <a:t>appeal</a:t>
            </a:r>
            <a:endParaRPr sz="22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535"/>
              </a:lnSpc>
            </a:pPr>
            <a:fld id="{81D60167-4931-47E6-BA6A-407CBD079E47}" type="slidenum">
              <a:rPr spc="-25" dirty="0"/>
              <a:t>15</a:t>
            </a:fld>
            <a:endParaRPr spc="-25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59436" rIns="0" bIns="0" rtlCol="0">
            <a:spAutoFit/>
          </a:bodyPr>
          <a:lstStyle/>
          <a:p>
            <a:pPr marL="279400">
              <a:lnSpc>
                <a:spcPct val="100000"/>
              </a:lnSpc>
              <a:spcBef>
                <a:spcPts val="105"/>
              </a:spcBef>
            </a:pPr>
            <a:r>
              <a:rPr sz="2200" dirty="0"/>
              <a:t>Conflict</a:t>
            </a:r>
            <a:r>
              <a:rPr sz="2200" spc="-80" dirty="0"/>
              <a:t> </a:t>
            </a:r>
            <a:r>
              <a:rPr sz="2200" dirty="0"/>
              <a:t>of</a:t>
            </a:r>
            <a:r>
              <a:rPr sz="2200" spc="-30" dirty="0"/>
              <a:t> </a:t>
            </a:r>
            <a:r>
              <a:rPr sz="2200" dirty="0"/>
              <a:t>Interest</a:t>
            </a:r>
            <a:r>
              <a:rPr sz="2200" spc="-95" dirty="0"/>
              <a:t> </a:t>
            </a:r>
            <a:r>
              <a:rPr sz="2200" dirty="0"/>
              <a:t>or</a:t>
            </a:r>
            <a:r>
              <a:rPr sz="2200" spc="10" dirty="0"/>
              <a:t> </a:t>
            </a:r>
            <a:r>
              <a:rPr sz="2200" spc="-20" dirty="0"/>
              <a:t>Bias</a:t>
            </a:r>
            <a:endParaRPr sz="2200"/>
          </a:p>
        </p:txBody>
      </p:sp>
      <p:sp>
        <p:nvSpPr>
          <p:cNvPr id="3" name="object 3"/>
          <p:cNvSpPr txBox="1"/>
          <p:nvPr/>
        </p:nvSpPr>
        <p:spPr>
          <a:xfrm>
            <a:off x="672311" y="1677033"/>
            <a:ext cx="7239000" cy="435610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99085" marR="328930" indent="-287020" algn="just">
              <a:lnSpc>
                <a:spcPct val="100000"/>
              </a:lnSpc>
              <a:spcBef>
                <a:spcPts val="105"/>
              </a:spcBef>
              <a:buChar char="•"/>
              <a:tabLst>
                <a:tab pos="299085" algn="l"/>
              </a:tabLst>
            </a:pPr>
            <a:r>
              <a:rPr sz="2200" spc="-10" dirty="0">
                <a:solidFill>
                  <a:srgbClr val="282828"/>
                </a:solidFill>
                <a:latin typeface="Arial"/>
                <a:cs typeface="Arial"/>
              </a:rPr>
              <a:t>Investigators/decision-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makers</a:t>
            </a:r>
            <a:r>
              <a:rPr sz="2200" spc="6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must</a:t>
            </a:r>
            <a:r>
              <a:rPr sz="2200" spc="7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not</a:t>
            </a:r>
            <a:r>
              <a:rPr sz="2200" spc="7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282828"/>
                </a:solidFill>
                <a:latin typeface="Arial"/>
                <a:cs typeface="Arial"/>
              </a:rPr>
              <a:t>pre-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judge</a:t>
            </a:r>
            <a:r>
              <a:rPr sz="2200" spc="8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spc="-25" dirty="0">
                <a:solidFill>
                  <a:srgbClr val="282828"/>
                </a:solidFill>
                <a:latin typeface="Arial"/>
                <a:cs typeface="Arial"/>
              </a:rPr>
              <a:t>the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facts</a:t>
            </a:r>
            <a:r>
              <a:rPr sz="2200" spc="-3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or</a:t>
            </a:r>
            <a:r>
              <a:rPr sz="2200" spc="1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hold</a:t>
            </a:r>
            <a:r>
              <a:rPr sz="2200" spc="-1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a</a:t>
            </a:r>
            <a:r>
              <a:rPr sz="2200" spc="-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bias</a:t>
            </a:r>
            <a:r>
              <a:rPr sz="2200" spc="-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in</a:t>
            </a:r>
            <a:r>
              <a:rPr sz="2200" spc="-3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favor/against</a:t>
            </a:r>
            <a:r>
              <a:rPr sz="2200" spc="-1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complainants</a:t>
            </a:r>
            <a:r>
              <a:rPr sz="2200" spc="-2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spc="-25" dirty="0">
                <a:solidFill>
                  <a:srgbClr val="282828"/>
                </a:solidFill>
                <a:latin typeface="Arial"/>
                <a:cs typeface="Arial"/>
              </a:rPr>
              <a:t>and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respondents</a:t>
            </a:r>
            <a:r>
              <a:rPr sz="2200" spc="-10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generally</a:t>
            </a:r>
            <a:r>
              <a:rPr sz="2200" spc="-7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or</a:t>
            </a:r>
            <a:r>
              <a:rPr sz="2200" spc="-2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in</a:t>
            </a:r>
            <a:r>
              <a:rPr sz="2200" spc="-4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a</a:t>
            </a:r>
            <a:r>
              <a:rPr sz="2200" spc="-3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particular</a:t>
            </a:r>
            <a:r>
              <a:rPr sz="2200" spc="-2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282828"/>
                </a:solidFill>
                <a:latin typeface="Arial"/>
                <a:cs typeface="Arial"/>
              </a:rPr>
              <a:t>case.</a:t>
            </a:r>
            <a:endParaRPr sz="2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315"/>
              </a:spcBef>
              <a:buClr>
                <a:srgbClr val="282828"/>
              </a:buClr>
              <a:buFont typeface="Arial"/>
              <a:buChar char="•"/>
            </a:pPr>
            <a:endParaRPr sz="2200">
              <a:latin typeface="Arial"/>
              <a:cs typeface="Arial"/>
            </a:endParaRPr>
          </a:p>
          <a:p>
            <a:pPr marL="299085" marR="5080" indent="-287020">
              <a:lnSpc>
                <a:spcPct val="100000"/>
              </a:lnSpc>
              <a:buChar char="•"/>
              <a:tabLst>
                <a:tab pos="299085" algn="l"/>
              </a:tabLst>
            </a:pP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Decisions</a:t>
            </a:r>
            <a:r>
              <a:rPr sz="2200" spc="-6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must</a:t>
            </a:r>
            <a:r>
              <a:rPr sz="2200" spc="-7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be</a:t>
            </a:r>
            <a:r>
              <a:rPr sz="2200" spc="-4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based</a:t>
            </a:r>
            <a:r>
              <a:rPr sz="2200" spc="-3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on</a:t>
            </a:r>
            <a:r>
              <a:rPr sz="2200" spc="-4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evidence</a:t>
            </a:r>
            <a:r>
              <a:rPr sz="2200" spc="-6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and</a:t>
            </a:r>
            <a:r>
              <a:rPr sz="2200" spc="-4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the</a:t>
            </a:r>
            <a:r>
              <a:rPr sz="2200" spc="-6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282828"/>
                </a:solidFill>
                <a:latin typeface="Arial"/>
                <a:cs typeface="Arial"/>
              </a:rPr>
              <a:t>individual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facts</a:t>
            </a:r>
            <a:r>
              <a:rPr sz="2200" spc="-9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and</a:t>
            </a:r>
            <a:r>
              <a:rPr sz="2200" spc="-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circumstances</a:t>
            </a:r>
            <a:r>
              <a:rPr sz="2200" spc="-4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presented</a:t>
            </a:r>
            <a:r>
              <a:rPr sz="2200" spc="-9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in each</a:t>
            </a:r>
            <a:r>
              <a:rPr sz="2200" spc="-4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282828"/>
                </a:solidFill>
                <a:latin typeface="Arial"/>
                <a:cs typeface="Arial"/>
              </a:rPr>
              <a:t>particular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case,</a:t>
            </a:r>
            <a:r>
              <a:rPr sz="2200" spc="-4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not</a:t>
            </a:r>
            <a:r>
              <a:rPr sz="2200" spc="-5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stereotypes,</a:t>
            </a:r>
            <a:r>
              <a:rPr sz="2200" spc="-10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generalizations,</a:t>
            </a:r>
            <a:r>
              <a:rPr sz="2200" spc="-9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or</a:t>
            </a:r>
            <a:r>
              <a:rPr sz="2200" spc="2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282828"/>
                </a:solidFill>
                <a:latin typeface="Arial"/>
                <a:cs typeface="Arial"/>
              </a:rPr>
              <a:t>assumptions</a:t>
            </a:r>
            <a:endParaRPr sz="2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310"/>
              </a:spcBef>
              <a:buClr>
                <a:srgbClr val="282828"/>
              </a:buClr>
              <a:buFont typeface="Arial"/>
              <a:buChar char="•"/>
            </a:pPr>
            <a:endParaRPr sz="2200">
              <a:latin typeface="Arial"/>
              <a:cs typeface="Arial"/>
            </a:endParaRPr>
          </a:p>
          <a:p>
            <a:pPr marL="299085" marR="103505" indent="-287020">
              <a:lnSpc>
                <a:spcPct val="100000"/>
              </a:lnSpc>
              <a:buChar char="•"/>
              <a:tabLst>
                <a:tab pos="299085" algn="l"/>
              </a:tabLst>
            </a:pP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Being</a:t>
            </a:r>
            <a:r>
              <a:rPr sz="2200" spc="-5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a</a:t>
            </a:r>
            <a:r>
              <a:rPr sz="2200" spc="-5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University</a:t>
            </a:r>
            <a:r>
              <a:rPr sz="2200" spc="-6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employee,</a:t>
            </a:r>
            <a:r>
              <a:rPr sz="2200" spc="-5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being</a:t>
            </a:r>
            <a:r>
              <a:rPr sz="2200" spc="-7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a</a:t>
            </a:r>
            <a:r>
              <a:rPr sz="2200" spc="-5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particular</a:t>
            </a:r>
            <a:r>
              <a:rPr sz="2200" spc="-8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282828"/>
                </a:solidFill>
                <a:latin typeface="Arial"/>
                <a:cs typeface="Arial"/>
              </a:rPr>
              <a:t>gender,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past</a:t>
            </a:r>
            <a:r>
              <a:rPr sz="2200" spc="-3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advocacy</a:t>
            </a:r>
            <a:r>
              <a:rPr sz="2200" spc="-6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work</a:t>
            </a:r>
            <a:r>
              <a:rPr sz="2200" spc="-3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in</a:t>
            </a:r>
            <a:r>
              <a:rPr sz="2200" spc="-1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the</a:t>
            </a:r>
            <a:r>
              <a:rPr sz="2200" spc="-5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field</a:t>
            </a:r>
            <a:r>
              <a:rPr sz="2200" spc="-3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of</a:t>
            </a:r>
            <a:r>
              <a:rPr sz="2200" spc="-4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sexual</a:t>
            </a:r>
            <a:r>
              <a:rPr sz="2200" spc="-4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282828"/>
                </a:solidFill>
                <a:latin typeface="Arial"/>
                <a:cs typeface="Arial"/>
              </a:rPr>
              <a:t>violence,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statistical</a:t>
            </a:r>
            <a:r>
              <a:rPr sz="2200" spc="-12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outcomes</a:t>
            </a:r>
            <a:r>
              <a:rPr sz="2200" spc="-8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does</a:t>
            </a:r>
            <a:r>
              <a:rPr sz="2200" spc="-5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not</a:t>
            </a:r>
            <a:r>
              <a:rPr sz="2200" spc="-4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necessarily</a:t>
            </a:r>
            <a:r>
              <a:rPr sz="2200" spc="-8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establish</a:t>
            </a:r>
            <a:r>
              <a:rPr sz="2200" spc="-6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spc="-20" dirty="0">
                <a:solidFill>
                  <a:srgbClr val="282828"/>
                </a:solidFill>
                <a:latin typeface="Arial"/>
                <a:cs typeface="Arial"/>
              </a:rPr>
              <a:t>bias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or</a:t>
            </a:r>
            <a:r>
              <a:rPr sz="2200" spc="-1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a</a:t>
            </a:r>
            <a:r>
              <a:rPr sz="2200" spc="-2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conflict</a:t>
            </a:r>
            <a:r>
              <a:rPr sz="2200" spc="-7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of</a:t>
            </a:r>
            <a:r>
              <a:rPr sz="2200" spc="-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282828"/>
                </a:solidFill>
                <a:latin typeface="Arial"/>
                <a:cs typeface="Arial"/>
              </a:rPr>
              <a:t>interest</a:t>
            </a:r>
            <a:endParaRPr sz="22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535"/>
              </a:lnSpc>
            </a:pPr>
            <a:fld id="{81D60167-4931-47E6-BA6A-407CBD079E47}" type="slidenum">
              <a:rPr spc="-25" dirty="0"/>
              <a:t>16</a:t>
            </a:fld>
            <a:endParaRPr spc="-25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57632" rIns="0" bIns="0" rtlCol="0">
            <a:spAutoFit/>
          </a:bodyPr>
          <a:lstStyle/>
          <a:p>
            <a:pPr marL="553720">
              <a:lnSpc>
                <a:spcPct val="100000"/>
              </a:lnSpc>
              <a:spcBef>
                <a:spcPts val="90"/>
              </a:spcBef>
            </a:pPr>
            <a:r>
              <a:rPr sz="2600" dirty="0">
                <a:solidFill>
                  <a:srgbClr val="00395A"/>
                </a:solidFill>
              </a:rPr>
              <a:t>How</a:t>
            </a:r>
            <a:r>
              <a:rPr sz="2600" spc="-50" dirty="0">
                <a:solidFill>
                  <a:srgbClr val="00395A"/>
                </a:solidFill>
              </a:rPr>
              <a:t> </a:t>
            </a:r>
            <a:r>
              <a:rPr sz="2600" dirty="0">
                <a:solidFill>
                  <a:srgbClr val="00395A"/>
                </a:solidFill>
              </a:rPr>
              <a:t>Do</a:t>
            </a:r>
            <a:r>
              <a:rPr sz="2600" spc="-70" dirty="0">
                <a:solidFill>
                  <a:srgbClr val="00395A"/>
                </a:solidFill>
              </a:rPr>
              <a:t> </a:t>
            </a:r>
            <a:r>
              <a:rPr sz="2600" dirty="0">
                <a:solidFill>
                  <a:srgbClr val="00395A"/>
                </a:solidFill>
              </a:rPr>
              <a:t>We</a:t>
            </a:r>
            <a:r>
              <a:rPr sz="2600" spc="-45" dirty="0">
                <a:solidFill>
                  <a:srgbClr val="00395A"/>
                </a:solidFill>
              </a:rPr>
              <a:t> </a:t>
            </a:r>
            <a:r>
              <a:rPr sz="2600" dirty="0">
                <a:solidFill>
                  <a:srgbClr val="00395A"/>
                </a:solidFill>
              </a:rPr>
              <a:t>Conduct</a:t>
            </a:r>
            <a:r>
              <a:rPr sz="2600" spc="-50" dirty="0">
                <a:solidFill>
                  <a:srgbClr val="00395A"/>
                </a:solidFill>
              </a:rPr>
              <a:t> </a:t>
            </a:r>
            <a:r>
              <a:rPr sz="2600" spc="-10" dirty="0">
                <a:solidFill>
                  <a:srgbClr val="00395A"/>
                </a:solidFill>
              </a:rPr>
              <a:t>Unbiased</a:t>
            </a:r>
            <a:r>
              <a:rPr sz="2600" spc="-105" dirty="0">
                <a:solidFill>
                  <a:srgbClr val="00395A"/>
                </a:solidFill>
              </a:rPr>
              <a:t> </a:t>
            </a:r>
            <a:r>
              <a:rPr sz="2600" spc="-10" dirty="0">
                <a:solidFill>
                  <a:srgbClr val="00395A"/>
                </a:solidFill>
              </a:rPr>
              <a:t>Investigations?</a:t>
            </a:r>
            <a:endParaRPr sz="2600"/>
          </a:p>
        </p:txBody>
      </p:sp>
      <p:pic>
        <p:nvPicPr>
          <p:cNvPr id="7" name="object 7" descr="A magnifying glass focused on the word &quot;Evidence&quot;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642872" y="1514855"/>
            <a:ext cx="1563623" cy="1554479"/>
          </a:xfrm>
          <a:prstGeom prst="rect">
            <a:avLst/>
          </a:prstGeom>
        </p:spPr>
      </p:pic>
      <p:pic>
        <p:nvPicPr>
          <p:cNvPr id="3" name="object 3" descr="A quote &quot;Ignore the noise&quot; -Bill Belichick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557015" y="1219212"/>
            <a:ext cx="2142743" cy="2142731"/>
          </a:xfrm>
          <a:prstGeom prst="rect">
            <a:avLst/>
          </a:prstGeom>
        </p:spPr>
      </p:pic>
      <p:pic>
        <p:nvPicPr>
          <p:cNvPr id="4" name="object 4" descr="&quot;Check your assumptions&quot; written around a circle with a check mark in the middle.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184391" y="1420367"/>
            <a:ext cx="2621278" cy="1740407"/>
          </a:xfrm>
          <a:prstGeom prst="rect">
            <a:avLst/>
          </a:prstGeom>
        </p:spPr>
      </p:pic>
      <p:pic>
        <p:nvPicPr>
          <p:cNvPr id="5" name="object 5" descr="A quote &quot;Minds are like parachutes they function better when they are open.&quot;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149096" y="3547871"/>
            <a:ext cx="4114799" cy="3051047"/>
          </a:xfrm>
          <a:prstGeom prst="rect">
            <a:avLst/>
          </a:prstGeom>
        </p:spPr>
      </p:pic>
      <p:pic>
        <p:nvPicPr>
          <p:cNvPr id="6" name="object 6" descr="A scale with a masculine figure on one side and a feminine figure on the other. 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5699772" y="3621023"/>
            <a:ext cx="3157714" cy="2526791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707642" y="335991"/>
            <a:ext cx="678307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/>
              <a:t>How</a:t>
            </a:r>
            <a:r>
              <a:rPr sz="2400" spc="-55" dirty="0"/>
              <a:t> </a:t>
            </a:r>
            <a:r>
              <a:rPr sz="2400" dirty="0"/>
              <a:t>Do</a:t>
            </a:r>
            <a:r>
              <a:rPr sz="2400" spc="-40" dirty="0"/>
              <a:t> </a:t>
            </a:r>
            <a:r>
              <a:rPr sz="2400" dirty="0"/>
              <a:t>We</a:t>
            </a:r>
            <a:r>
              <a:rPr sz="2400" spc="-70" dirty="0"/>
              <a:t> </a:t>
            </a:r>
            <a:r>
              <a:rPr sz="2400" dirty="0"/>
              <a:t>Conduct</a:t>
            </a:r>
            <a:r>
              <a:rPr sz="2400" spc="-85" dirty="0"/>
              <a:t> </a:t>
            </a:r>
            <a:r>
              <a:rPr sz="2400" dirty="0"/>
              <a:t>Unbiased</a:t>
            </a:r>
            <a:r>
              <a:rPr sz="2400" spc="-85" dirty="0"/>
              <a:t> </a:t>
            </a:r>
            <a:r>
              <a:rPr sz="2400" spc="-10" dirty="0"/>
              <a:t>Investigations?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702563" y="930400"/>
            <a:ext cx="8141334" cy="60820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65125" marR="168275" indent="-344805">
              <a:lnSpc>
                <a:spcPct val="100000"/>
              </a:lnSpc>
              <a:spcBef>
                <a:spcPts val="100"/>
              </a:spcBef>
              <a:buChar char="•"/>
              <a:tabLst>
                <a:tab pos="365125" algn="l"/>
              </a:tabLst>
            </a:pP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Recognize</a:t>
            </a:r>
            <a:r>
              <a:rPr sz="1800" spc="-8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that</a:t>
            </a:r>
            <a:r>
              <a:rPr sz="1800" spc="-4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anyone</a:t>
            </a:r>
            <a:r>
              <a:rPr sz="1800" spc="-10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(regardless</a:t>
            </a:r>
            <a:r>
              <a:rPr sz="1800" spc="-7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of</a:t>
            </a:r>
            <a:r>
              <a:rPr sz="1800" spc="-1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sex,</a:t>
            </a:r>
            <a:r>
              <a:rPr sz="1800" spc="-1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gender</a:t>
            </a:r>
            <a:r>
              <a:rPr sz="1800" spc="-6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identity</a:t>
            </a:r>
            <a:r>
              <a:rPr sz="1800" spc="-8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or</a:t>
            </a:r>
            <a:r>
              <a:rPr sz="1800" spc="-3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282828"/>
                </a:solidFill>
                <a:latin typeface="Arial"/>
                <a:cs typeface="Arial"/>
              </a:rPr>
              <a:t>expression,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sexual</a:t>
            </a:r>
            <a:r>
              <a:rPr sz="1800" spc="-8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orientation,</a:t>
            </a:r>
            <a:r>
              <a:rPr sz="1800" spc="-7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race,</a:t>
            </a:r>
            <a:r>
              <a:rPr sz="1800" spc="-7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282828"/>
                </a:solidFill>
                <a:latin typeface="Arial"/>
                <a:cs typeface="Arial"/>
              </a:rPr>
              <a:t>color,</a:t>
            </a:r>
            <a:r>
              <a:rPr sz="1800" spc="-9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religion,</a:t>
            </a:r>
            <a:r>
              <a:rPr sz="1800" spc="-7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national</a:t>
            </a:r>
            <a:r>
              <a:rPr sz="1800" spc="-9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origin,</a:t>
            </a:r>
            <a:r>
              <a:rPr sz="1800" spc="-9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age,</a:t>
            </a:r>
            <a:r>
              <a:rPr sz="1800" spc="-5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disability</a:t>
            </a:r>
            <a:r>
              <a:rPr sz="1800" spc="-8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282828"/>
                </a:solidFill>
                <a:latin typeface="Arial"/>
                <a:cs typeface="Arial"/>
              </a:rPr>
              <a:t>status)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can</a:t>
            </a:r>
            <a:r>
              <a:rPr sz="1800" spc="-3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be</a:t>
            </a:r>
            <a:r>
              <a:rPr sz="1800" spc="-1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a</a:t>
            </a:r>
            <a:r>
              <a:rPr sz="1800" spc="1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282828"/>
                </a:solidFill>
                <a:latin typeface="Arial"/>
                <a:cs typeface="Arial"/>
              </a:rPr>
              <a:t>Complainant</a:t>
            </a:r>
            <a:r>
              <a:rPr sz="1800" spc="-9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or</a:t>
            </a:r>
            <a:r>
              <a:rPr sz="1800" spc="-1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a</a:t>
            </a:r>
            <a:r>
              <a:rPr sz="1800" spc="3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282828"/>
                </a:solidFill>
                <a:latin typeface="Arial"/>
                <a:cs typeface="Arial"/>
              </a:rPr>
              <a:t>Respondent</a:t>
            </a:r>
            <a:endParaRPr sz="18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45"/>
              </a:spcBef>
              <a:buClr>
                <a:srgbClr val="282828"/>
              </a:buClr>
              <a:buFont typeface="Arial"/>
              <a:buChar char="•"/>
            </a:pPr>
            <a:endParaRPr sz="1800" dirty="0">
              <a:latin typeface="Arial"/>
              <a:cs typeface="Arial"/>
            </a:endParaRPr>
          </a:p>
          <a:p>
            <a:pPr marL="365125" marR="729615" indent="-344805">
              <a:lnSpc>
                <a:spcPct val="100000"/>
              </a:lnSpc>
              <a:spcBef>
                <a:spcPts val="5"/>
              </a:spcBef>
              <a:buChar char="•"/>
              <a:tabLst>
                <a:tab pos="365125" algn="l"/>
              </a:tabLst>
            </a:pP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Do</a:t>
            </a:r>
            <a:r>
              <a:rPr sz="1800" spc="-2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not</a:t>
            </a:r>
            <a:r>
              <a:rPr sz="1800" spc="-4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make</a:t>
            </a:r>
            <a:r>
              <a:rPr sz="1800" spc="-7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assumptions-</a:t>
            </a:r>
            <a:r>
              <a:rPr sz="1800" spc="-9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seek</a:t>
            </a:r>
            <a:r>
              <a:rPr sz="1800" spc="-6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clarification</a:t>
            </a:r>
            <a:r>
              <a:rPr sz="1800" spc="-8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and</a:t>
            </a:r>
            <a:r>
              <a:rPr sz="1800" spc="-4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try</a:t>
            </a:r>
            <a:r>
              <a:rPr sz="1800" spc="1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to</a:t>
            </a:r>
            <a:r>
              <a:rPr sz="1800" spc="-1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understand</a:t>
            </a:r>
            <a:r>
              <a:rPr sz="1800" spc="-9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spc="-25" dirty="0">
                <a:solidFill>
                  <a:srgbClr val="282828"/>
                </a:solidFill>
                <a:latin typeface="Arial"/>
                <a:cs typeface="Arial"/>
              </a:rPr>
              <a:t>the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parties’</a:t>
            </a:r>
            <a:r>
              <a:rPr sz="1800" spc="-14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282828"/>
                </a:solidFill>
                <a:latin typeface="Arial"/>
                <a:cs typeface="Arial"/>
              </a:rPr>
              <a:t>perspectives.</a:t>
            </a:r>
            <a:endParaRPr sz="18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45"/>
              </a:spcBef>
              <a:buClr>
                <a:srgbClr val="282828"/>
              </a:buClr>
              <a:buFont typeface="Arial"/>
              <a:buChar char="•"/>
            </a:pPr>
            <a:endParaRPr sz="1800" dirty="0">
              <a:latin typeface="Arial"/>
              <a:cs typeface="Arial"/>
            </a:endParaRPr>
          </a:p>
          <a:p>
            <a:pPr marL="365125" indent="-344170">
              <a:lnSpc>
                <a:spcPct val="100000"/>
              </a:lnSpc>
              <a:spcBef>
                <a:spcPts val="5"/>
              </a:spcBef>
              <a:buChar char="•"/>
              <a:tabLst>
                <a:tab pos="365125" algn="l"/>
              </a:tabLst>
            </a:pP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Use</a:t>
            </a:r>
            <a:r>
              <a:rPr sz="1800" spc="-4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the</a:t>
            </a:r>
            <a:r>
              <a:rPr sz="1800" spc="-1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parties</a:t>
            </a:r>
            <a:r>
              <a:rPr sz="1800" spc="-8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and</a:t>
            </a:r>
            <a:r>
              <a:rPr sz="1800" spc="-6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the</a:t>
            </a:r>
            <a:r>
              <a:rPr sz="1800" spc="-1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282828"/>
                </a:solidFill>
                <a:latin typeface="Arial"/>
                <a:cs typeface="Arial"/>
              </a:rPr>
              <a:t>witnesses’</a:t>
            </a:r>
            <a:r>
              <a:rPr sz="1800" spc="-16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words,</a:t>
            </a:r>
            <a:r>
              <a:rPr sz="1800" spc="-6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not</a:t>
            </a:r>
            <a:r>
              <a:rPr sz="1800" spc="-7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your</a:t>
            </a:r>
            <a:r>
              <a:rPr sz="1800" spc="17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spc="-25" dirty="0">
                <a:solidFill>
                  <a:srgbClr val="282828"/>
                </a:solidFill>
                <a:latin typeface="Arial"/>
                <a:cs typeface="Arial"/>
              </a:rPr>
              <a:t>own</a:t>
            </a:r>
            <a:endParaRPr sz="18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45"/>
              </a:spcBef>
              <a:buClr>
                <a:srgbClr val="282828"/>
              </a:buClr>
              <a:buFont typeface="Arial"/>
              <a:buChar char="•"/>
            </a:pPr>
            <a:endParaRPr sz="1800" dirty="0">
              <a:latin typeface="Arial"/>
              <a:cs typeface="Arial"/>
            </a:endParaRPr>
          </a:p>
          <a:p>
            <a:pPr marL="365125" indent="-344170">
              <a:lnSpc>
                <a:spcPct val="100000"/>
              </a:lnSpc>
              <a:buChar char="•"/>
              <a:tabLst>
                <a:tab pos="365125" algn="l"/>
              </a:tabLst>
            </a:pP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Use</a:t>
            </a:r>
            <a:r>
              <a:rPr sz="1800" spc="-5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inclusive</a:t>
            </a:r>
            <a:r>
              <a:rPr sz="1800" spc="-6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language</a:t>
            </a:r>
            <a:r>
              <a:rPr sz="1800" spc="-9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in</a:t>
            </a:r>
            <a:r>
              <a:rPr sz="1800" spc="-3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your</a:t>
            </a:r>
            <a:r>
              <a:rPr sz="1800" spc="-4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282828"/>
                </a:solidFill>
                <a:latin typeface="Arial"/>
                <a:cs typeface="Arial"/>
              </a:rPr>
              <a:t>interviews</a:t>
            </a:r>
            <a:r>
              <a:rPr sz="1800" spc="-6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and</a:t>
            </a:r>
            <a:r>
              <a:rPr sz="1800" spc="11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282828"/>
                </a:solidFill>
                <a:latin typeface="Arial"/>
                <a:cs typeface="Arial"/>
              </a:rPr>
              <a:t>communications</a:t>
            </a:r>
            <a:endParaRPr sz="18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50"/>
              </a:spcBef>
              <a:buClr>
                <a:srgbClr val="282828"/>
              </a:buClr>
              <a:buFont typeface="Arial"/>
              <a:buChar char="•"/>
            </a:pPr>
            <a:endParaRPr sz="1800" dirty="0">
              <a:latin typeface="Arial"/>
              <a:cs typeface="Arial"/>
            </a:endParaRPr>
          </a:p>
          <a:p>
            <a:pPr marL="365125" marR="356235" indent="-344805">
              <a:lnSpc>
                <a:spcPct val="100000"/>
              </a:lnSpc>
              <a:buChar char="•"/>
              <a:tabLst>
                <a:tab pos="365125" algn="l"/>
              </a:tabLst>
            </a:pP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Be</a:t>
            </a:r>
            <a:r>
              <a:rPr sz="1800" spc="-2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aware</a:t>
            </a:r>
            <a:r>
              <a:rPr sz="1800" spc="-7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of</a:t>
            </a:r>
            <a:r>
              <a:rPr sz="1800" spc="-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your</a:t>
            </a:r>
            <a:r>
              <a:rPr sz="1800" spc="-7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biases,</a:t>
            </a:r>
            <a:r>
              <a:rPr sz="1800" spc="-10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known or</a:t>
            </a:r>
            <a:r>
              <a:rPr sz="1800" spc="-3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implicit,</a:t>
            </a:r>
            <a:r>
              <a:rPr sz="1800" spc="-9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and</a:t>
            </a:r>
            <a:r>
              <a:rPr sz="1800" spc="-5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educate</a:t>
            </a:r>
            <a:r>
              <a:rPr sz="1800" spc="-9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yourself</a:t>
            </a:r>
            <a:r>
              <a:rPr sz="1800" spc="-10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to</a:t>
            </a:r>
            <a:r>
              <a:rPr sz="1800" spc="26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282828"/>
                </a:solidFill>
                <a:latin typeface="Arial"/>
                <a:cs typeface="Arial"/>
              </a:rPr>
              <a:t>check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against</a:t>
            </a:r>
            <a:r>
              <a:rPr sz="1800" spc="-9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them</a:t>
            </a:r>
            <a:r>
              <a:rPr sz="1800" spc="-2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and</a:t>
            </a:r>
            <a:r>
              <a:rPr sz="1800" spc="-3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gain</a:t>
            </a:r>
            <a:r>
              <a:rPr sz="1800" spc="-5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cultural</a:t>
            </a:r>
            <a:r>
              <a:rPr sz="1800" spc="-2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282828"/>
                </a:solidFill>
                <a:latin typeface="Arial"/>
                <a:cs typeface="Arial"/>
              </a:rPr>
              <a:t>competency</a:t>
            </a:r>
            <a:endParaRPr sz="18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50"/>
              </a:spcBef>
              <a:buClr>
                <a:srgbClr val="282828"/>
              </a:buClr>
              <a:buFont typeface="Arial"/>
              <a:buChar char="•"/>
            </a:pPr>
            <a:endParaRPr sz="1800" dirty="0">
              <a:latin typeface="Arial"/>
              <a:cs typeface="Arial"/>
            </a:endParaRPr>
          </a:p>
          <a:p>
            <a:pPr marL="365760" marR="5080" indent="-344805">
              <a:lnSpc>
                <a:spcPct val="100000"/>
              </a:lnSpc>
              <a:buChar char="•"/>
              <a:tabLst>
                <a:tab pos="365760" algn="l"/>
              </a:tabLst>
            </a:pP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Beware</a:t>
            </a:r>
            <a:r>
              <a:rPr sz="1800" spc="-6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of</a:t>
            </a:r>
            <a:r>
              <a:rPr sz="1800" spc="-1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confirmation</a:t>
            </a:r>
            <a:r>
              <a:rPr sz="1800" spc="-9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bias</a:t>
            </a:r>
            <a:r>
              <a:rPr sz="1800" spc="-5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–</a:t>
            </a:r>
            <a:r>
              <a:rPr sz="1800" spc="2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rigorous</a:t>
            </a:r>
            <a:r>
              <a:rPr sz="1800" spc="-10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search</a:t>
            </a:r>
            <a:r>
              <a:rPr sz="1800" spc="-6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for</a:t>
            </a:r>
            <a:r>
              <a:rPr sz="1800" spc="-1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evidence</a:t>
            </a:r>
            <a:r>
              <a:rPr sz="1800" spc="-8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and</a:t>
            </a:r>
            <a:r>
              <a:rPr sz="1800" spc="-3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open-</a:t>
            </a:r>
            <a:r>
              <a:rPr sz="1800" spc="-10" dirty="0">
                <a:solidFill>
                  <a:srgbClr val="282828"/>
                </a:solidFill>
                <a:latin typeface="Arial"/>
                <a:cs typeface="Arial"/>
              </a:rPr>
              <a:t>minded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exploration</a:t>
            </a:r>
            <a:r>
              <a:rPr sz="1800" spc="-9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of</a:t>
            </a:r>
            <a:r>
              <a:rPr sz="1800" spc="-2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motives</a:t>
            </a:r>
            <a:r>
              <a:rPr sz="1800" spc="-6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and</a:t>
            </a:r>
            <a:r>
              <a:rPr sz="1800" spc="1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282828"/>
                </a:solidFill>
                <a:latin typeface="Arial"/>
                <a:cs typeface="Arial"/>
              </a:rPr>
              <a:t>theories</a:t>
            </a:r>
            <a:endParaRPr sz="18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50"/>
              </a:spcBef>
              <a:buClr>
                <a:srgbClr val="282828"/>
              </a:buClr>
              <a:buFont typeface="Arial"/>
              <a:buChar char="•"/>
            </a:pPr>
            <a:endParaRPr sz="1800" dirty="0">
              <a:latin typeface="Arial"/>
              <a:cs typeface="Arial"/>
            </a:endParaRPr>
          </a:p>
          <a:p>
            <a:pPr marL="365760" marR="257810" indent="-344805">
              <a:lnSpc>
                <a:spcPct val="100000"/>
              </a:lnSpc>
              <a:buChar char="•"/>
              <a:tabLst>
                <a:tab pos="365760" algn="l"/>
              </a:tabLst>
            </a:pP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Consider</a:t>
            </a:r>
            <a:r>
              <a:rPr sz="1800" spc="-9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any</a:t>
            </a:r>
            <a:r>
              <a:rPr sz="1800" spc="-5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plausible</a:t>
            </a:r>
            <a:r>
              <a:rPr sz="1800" spc="-8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282828"/>
                </a:solidFill>
                <a:latin typeface="Arial"/>
                <a:cs typeface="Arial"/>
              </a:rPr>
              <a:t>explanations</a:t>
            </a:r>
            <a:r>
              <a:rPr sz="1800" spc="-8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of</a:t>
            </a:r>
            <a:r>
              <a:rPr sz="1800" spc="-1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282828"/>
                </a:solidFill>
                <a:latin typeface="Arial"/>
                <a:cs typeface="Arial"/>
              </a:rPr>
              <a:t>behaviors</a:t>
            </a:r>
            <a:r>
              <a:rPr sz="1800" spc="-9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fairly</a:t>
            </a:r>
            <a:r>
              <a:rPr sz="1800" spc="-6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and</a:t>
            </a:r>
            <a:r>
              <a:rPr sz="1800" spc="-5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objectively</a:t>
            </a:r>
            <a:r>
              <a:rPr sz="1800" spc="19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spc="-20" dirty="0">
                <a:solidFill>
                  <a:srgbClr val="282828"/>
                </a:solidFill>
                <a:latin typeface="Arial"/>
                <a:cs typeface="Arial"/>
              </a:rPr>
              <a:t>with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other</a:t>
            </a:r>
            <a:r>
              <a:rPr sz="1800" spc="-5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282828"/>
                </a:solidFill>
                <a:latin typeface="Arial"/>
                <a:cs typeface="Arial"/>
              </a:rPr>
              <a:t>evidence.</a:t>
            </a:r>
            <a:endParaRPr sz="1800" dirty="0">
              <a:latin typeface="Arial"/>
              <a:cs typeface="Arial"/>
            </a:endParaRPr>
          </a:p>
          <a:p>
            <a:pPr>
              <a:lnSpc>
                <a:spcPts val="890"/>
              </a:lnSpc>
            </a:pPr>
            <a:r>
              <a:rPr sz="1300" spc="-25" dirty="0">
                <a:solidFill>
                  <a:srgbClr val="1E1E1E"/>
                </a:solidFill>
                <a:latin typeface="Arial"/>
                <a:cs typeface="Arial"/>
              </a:rPr>
              <a:t>18</a:t>
            </a:r>
            <a:endParaRPr sz="13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04724" rIns="0" bIns="0" rtlCol="0">
            <a:spAutoFit/>
          </a:bodyPr>
          <a:lstStyle/>
          <a:p>
            <a:pPr marL="279400">
              <a:lnSpc>
                <a:spcPct val="100000"/>
              </a:lnSpc>
              <a:spcBef>
                <a:spcPts val="105"/>
              </a:spcBef>
            </a:pPr>
            <a:r>
              <a:rPr dirty="0"/>
              <a:t>Understanding</a:t>
            </a:r>
            <a:r>
              <a:rPr spc="-155" dirty="0"/>
              <a:t> </a:t>
            </a:r>
            <a:r>
              <a:rPr spc="-10" dirty="0"/>
              <a:t>Relevance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72591" y="1208912"/>
            <a:ext cx="7853045" cy="513651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299085" marR="193040" indent="-287020">
              <a:lnSpc>
                <a:spcPct val="100000"/>
              </a:lnSpc>
              <a:spcBef>
                <a:spcPts val="90"/>
              </a:spcBef>
              <a:buChar char="•"/>
              <a:tabLst>
                <a:tab pos="299085" algn="l"/>
              </a:tabLst>
            </a:pP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Investigator</a:t>
            </a:r>
            <a:r>
              <a:rPr sz="2000" spc="-7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has</a:t>
            </a:r>
            <a:r>
              <a:rPr sz="2000" spc="-6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discretion</a:t>
            </a:r>
            <a:r>
              <a:rPr sz="2000" spc="-3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to</a:t>
            </a:r>
            <a:r>
              <a:rPr sz="2000" spc="-7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determine</a:t>
            </a:r>
            <a:r>
              <a:rPr sz="2000" spc="-5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the</a:t>
            </a:r>
            <a:r>
              <a:rPr sz="2000" spc="-8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relevance</a:t>
            </a:r>
            <a:r>
              <a:rPr sz="2000" spc="-3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20" dirty="0">
                <a:solidFill>
                  <a:srgbClr val="282828"/>
                </a:solidFill>
                <a:latin typeface="Arial"/>
                <a:cs typeface="Arial"/>
              </a:rPr>
              <a:t>of</a:t>
            </a:r>
            <a:r>
              <a:rPr sz="2000" spc="-22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evidence received.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180"/>
              </a:spcBef>
              <a:buClr>
                <a:srgbClr val="282828"/>
              </a:buClr>
              <a:buFont typeface="Arial"/>
              <a:buChar char="•"/>
            </a:pPr>
            <a:endParaRPr sz="2000">
              <a:latin typeface="Arial"/>
              <a:cs typeface="Arial"/>
            </a:endParaRPr>
          </a:p>
          <a:p>
            <a:pPr marL="299085" marR="10795" indent="-287020">
              <a:lnSpc>
                <a:spcPct val="100000"/>
              </a:lnSpc>
              <a:buChar char="•"/>
              <a:tabLst>
                <a:tab pos="299085" algn="l"/>
              </a:tabLst>
            </a:pP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Evidence</a:t>
            </a:r>
            <a:r>
              <a:rPr sz="2000" spc="-2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is</a:t>
            </a:r>
            <a:r>
              <a:rPr sz="2000" spc="-4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relevant</a:t>
            </a:r>
            <a:r>
              <a:rPr sz="2000" spc="1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if</a:t>
            </a:r>
            <a:r>
              <a:rPr sz="2000" spc="-5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it</a:t>
            </a:r>
            <a:r>
              <a:rPr sz="2000" spc="-3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tends</a:t>
            </a:r>
            <a:r>
              <a:rPr sz="2000" spc="-4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to</a:t>
            </a:r>
            <a:r>
              <a:rPr sz="2000" spc="-3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b="1" i="1" dirty="0">
                <a:solidFill>
                  <a:srgbClr val="282828"/>
                </a:solidFill>
                <a:latin typeface="Arial"/>
                <a:cs typeface="Arial"/>
              </a:rPr>
              <a:t>prove</a:t>
            </a:r>
            <a:r>
              <a:rPr sz="2000" b="1" i="1" spc="-3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b="1" i="1" dirty="0">
                <a:solidFill>
                  <a:srgbClr val="282828"/>
                </a:solidFill>
                <a:latin typeface="Arial"/>
                <a:cs typeface="Arial"/>
              </a:rPr>
              <a:t>or</a:t>
            </a:r>
            <a:r>
              <a:rPr sz="2000" b="1" i="1" spc="-6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b="1" i="1" dirty="0">
                <a:solidFill>
                  <a:srgbClr val="282828"/>
                </a:solidFill>
                <a:latin typeface="Arial"/>
                <a:cs typeface="Arial"/>
              </a:rPr>
              <a:t>disprove</a:t>
            </a:r>
            <a:r>
              <a:rPr sz="2000" b="1" i="1" spc="-3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an</a:t>
            </a:r>
            <a:r>
              <a:rPr sz="2000" spc="-3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issue</a:t>
            </a:r>
            <a:r>
              <a:rPr sz="2000" spc="-3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25" dirty="0">
                <a:solidFill>
                  <a:srgbClr val="282828"/>
                </a:solidFill>
                <a:latin typeface="Arial"/>
                <a:cs typeface="Arial"/>
              </a:rPr>
              <a:t>in</a:t>
            </a:r>
            <a:r>
              <a:rPr sz="2000" spc="-17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25" dirty="0">
                <a:solidFill>
                  <a:srgbClr val="282828"/>
                </a:solidFill>
                <a:latin typeface="Arial"/>
                <a:cs typeface="Arial"/>
              </a:rPr>
              <a:t>the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complaint</a:t>
            </a:r>
            <a:endParaRPr sz="2000">
              <a:latin typeface="Arial"/>
              <a:cs typeface="Arial"/>
            </a:endParaRPr>
          </a:p>
          <a:p>
            <a:pPr marL="1085850" marR="5080" lvl="1" indent="-290195">
              <a:lnSpc>
                <a:spcPct val="100000"/>
              </a:lnSpc>
              <a:spcBef>
                <a:spcPts val="505"/>
              </a:spcBef>
              <a:buChar char="•"/>
              <a:tabLst>
                <a:tab pos="1085850" algn="l"/>
              </a:tabLst>
            </a:pPr>
            <a:r>
              <a:rPr sz="2000" dirty="0">
                <a:solidFill>
                  <a:srgbClr val="363636"/>
                </a:solidFill>
                <a:latin typeface="Arial"/>
                <a:cs typeface="Arial"/>
              </a:rPr>
              <a:t>Makes</a:t>
            </a:r>
            <a:r>
              <a:rPr sz="2000" spc="-80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363636"/>
                </a:solidFill>
                <a:latin typeface="Arial"/>
                <a:cs typeface="Arial"/>
              </a:rPr>
              <a:t>a</a:t>
            </a:r>
            <a:r>
              <a:rPr sz="2000" spc="-20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363636"/>
                </a:solidFill>
                <a:latin typeface="Arial"/>
                <a:cs typeface="Arial"/>
              </a:rPr>
              <a:t>material</a:t>
            </a:r>
            <a:r>
              <a:rPr sz="2000" spc="-45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363636"/>
                </a:solidFill>
                <a:latin typeface="Arial"/>
                <a:cs typeface="Arial"/>
              </a:rPr>
              <a:t>fact</a:t>
            </a:r>
            <a:r>
              <a:rPr sz="2000" spc="-60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363636"/>
                </a:solidFill>
                <a:latin typeface="Arial"/>
                <a:cs typeface="Arial"/>
              </a:rPr>
              <a:t>more</a:t>
            </a:r>
            <a:r>
              <a:rPr sz="2000" spc="-90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363636"/>
                </a:solidFill>
                <a:latin typeface="Arial"/>
                <a:cs typeface="Arial"/>
              </a:rPr>
              <a:t>or</a:t>
            </a:r>
            <a:r>
              <a:rPr sz="2000" spc="-35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363636"/>
                </a:solidFill>
                <a:latin typeface="Arial"/>
                <a:cs typeface="Arial"/>
              </a:rPr>
              <a:t>less</a:t>
            </a:r>
            <a:r>
              <a:rPr sz="2000" spc="-25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363636"/>
                </a:solidFill>
                <a:latin typeface="Arial"/>
                <a:cs typeface="Arial"/>
              </a:rPr>
              <a:t>probable</a:t>
            </a:r>
            <a:r>
              <a:rPr sz="2000" spc="20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363636"/>
                </a:solidFill>
                <a:latin typeface="Arial"/>
                <a:cs typeface="Arial"/>
              </a:rPr>
              <a:t>than</a:t>
            </a:r>
            <a:r>
              <a:rPr sz="2000" spc="-20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363636"/>
                </a:solidFill>
                <a:latin typeface="Arial"/>
                <a:cs typeface="Arial"/>
              </a:rPr>
              <a:t>it</a:t>
            </a:r>
            <a:r>
              <a:rPr sz="2000" spc="-40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000" spc="-25" dirty="0">
                <a:solidFill>
                  <a:srgbClr val="363636"/>
                </a:solidFill>
                <a:latin typeface="Arial"/>
                <a:cs typeface="Arial"/>
              </a:rPr>
              <a:t>would</a:t>
            </a:r>
            <a:r>
              <a:rPr sz="2000" spc="-120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000" spc="-35" dirty="0">
                <a:solidFill>
                  <a:srgbClr val="363636"/>
                </a:solidFill>
                <a:latin typeface="Arial"/>
                <a:cs typeface="Arial"/>
              </a:rPr>
              <a:t>be </a:t>
            </a:r>
            <a:r>
              <a:rPr sz="2000" dirty="0">
                <a:solidFill>
                  <a:srgbClr val="363636"/>
                </a:solidFill>
                <a:latin typeface="Arial"/>
                <a:cs typeface="Arial"/>
              </a:rPr>
              <a:t>without</a:t>
            </a:r>
            <a:r>
              <a:rPr sz="2000" spc="-20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363636"/>
                </a:solidFill>
                <a:latin typeface="Arial"/>
                <a:cs typeface="Arial"/>
              </a:rPr>
              <a:t>the</a:t>
            </a:r>
            <a:r>
              <a:rPr sz="2000" spc="-105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363636"/>
                </a:solidFill>
                <a:latin typeface="Arial"/>
                <a:cs typeface="Arial"/>
              </a:rPr>
              <a:t>evidence</a:t>
            </a:r>
            <a:endParaRPr sz="2000">
              <a:latin typeface="Arial"/>
              <a:cs typeface="Arial"/>
            </a:endParaRPr>
          </a:p>
          <a:p>
            <a:pPr lvl="1">
              <a:lnSpc>
                <a:spcPct val="100000"/>
              </a:lnSpc>
              <a:spcBef>
                <a:spcPts val="1180"/>
              </a:spcBef>
              <a:buClr>
                <a:srgbClr val="363636"/>
              </a:buClr>
              <a:buFont typeface="Arial"/>
              <a:buChar char="•"/>
            </a:pPr>
            <a:endParaRPr sz="2000">
              <a:latin typeface="Arial"/>
              <a:cs typeface="Arial"/>
            </a:endParaRPr>
          </a:p>
          <a:p>
            <a:pPr marL="299085" marR="603250" indent="-287020">
              <a:lnSpc>
                <a:spcPct val="100000"/>
              </a:lnSpc>
              <a:buChar char="•"/>
              <a:tabLst>
                <a:tab pos="299085" algn="l"/>
              </a:tabLst>
            </a:pP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Relevant</a:t>
            </a:r>
            <a:r>
              <a:rPr sz="2000" spc="-7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evidence</a:t>
            </a:r>
            <a:r>
              <a:rPr sz="2000" spc="-7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includes</a:t>
            </a:r>
            <a:r>
              <a:rPr sz="2000" spc="-8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both</a:t>
            </a:r>
            <a:r>
              <a:rPr sz="2000" spc="-9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“inculpatory</a:t>
            </a:r>
            <a:r>
              <a:rPr sz="2000" spc="-10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and</a:t>
            </a:r>
            <a:r>
              <a:rPr sz="2000" spc="-9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exculpatory” evidence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180"/>
              </a:spcBef>
              <a:buClr>
                <a:srgbClr val="282828"/>
              </a:buClr>
              <a:buFont typeface="Arial"/>
              <a:buChar char="•"/>
            </a:pPr>
            <a:endParaRPr sz="2000">
              <a:latin typeface="Arial"/>
              <a:cs typeface="Arial"/>
            </a:endParaRPr>
          </a:p>
          <a:p>
            <a:pPr marL="299085" marR="347345" indent="-287020">
              <a:lnSpc>
                <a:spcPct val="100000"/>
              </a:lnSpc>
              <a:spcBef>
                <a:spcPts val="5"/>
              </a:spcBef>
              <a:buChar char="•"/>
              <a:tabLst>
                <a:tab pos="299085" algn="l"/>
              </a:tabLst>
            </a:pP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Evidence</a:t>
            </a:r>
            <a:r>
              <a:rPr sz="2000" spc="-3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may</a:t>
            </a:r>
            <a:r>
              <a:rPr sz="2000" spc="-9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be</a:t>
            </a:r>
            <a:r>
              <a:rPr sz="2000" spc="-3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relevant</a:t>
            </a:r>
            <a:r>
              <a:rPr sz="2000" spc="-1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even</a:t>
            </a:r>
            <a:r>
              <a:rPr sz="2000" spc="-2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if</a:t>
            </a:r>
            <a:r>
              <a:rPr sz="2000" spc="-5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it</a:t>
            </a:r>
            <a:r>
              <a:rPr sz="2000" spc="-6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is</a:t>
            </a:r>
            <a:r>
              <a:rPr sz="2000" spc="-2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sensitive,</a:t>
            </a:r>
            <a:r>
              <a:rPr sz="2000" spc="-1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embarrassing</a:t>
            </a:r>
            <a:r>
              <a:rPr sz="2000" spc="-17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25" dirty="0">
                <a:solidFill>
                  <a:srgbClr val="282828"/>
                </a:solidFill>
                <a:latin typeface="Arial"/>
                <a:cs typeface="Arial"/>
              </a:rPr>
              <a:t>or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“prejudicial”</a:t>
            </a:r>
            <a:endParaRPr sz="2000">
              <a:latin typeface="Arial"/>
              <a:cs typeface="Arial"/>
            </a:endParaRPr>
          </a:p>
          <a:p>
            <a:pPr marL="1085850" marR="133985" lvl="1" indent="-290195">
              <a:lnSpc>
                <a:spcPct val="100000"/>
              </a:lnSpc>
              <a:spcBef>
                <a:spcPts val="505"/>
              </a:spcBef>
              <a:buChar char="•"/>
              <a:tabLst>
                <a:tab pos="1085850" algn="l"/>
              </a:tabLst>
            </a:pPr>
            <a:r>
              <a:rPr sz="2000" dirty="0">
                <a:solidFill>
                  <a:srgbClr val="363636"/>
                </a:solidFill>
                <a:latin typeface="Arial"/>
                <a:cs typeface="Arial"/>
              </a:rPr>
              <a:t>Investigators</a:t>
            </a:r>
            <a:r>
              <a:rPr sz="2000" spc="-20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363636"/>
                </a:solidFill>
                <a:latin typeface="Arial"/>
                <a:cs typeface="Arial"/>
              </a:rPr>
              <a:t>have</a:t>
            </a:r>
            <a:r>
              <a:rPr sz="2000" spc="-55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363636"/>
                </a:solidFill>
                <a:latin typeface="Arial"/>
                <a:cs typeface="Arial"/>
              </a:rPr>
              <a:t>more</a:t>
            </a:r>
            <a:r>
              <a:rPr sz="2000" spc="-100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363636"/>
                </a:solidFill>
                <a:latin typeface="Arial"/>
                <a:cs typeface="Arial"/>
              </a:rPr>
              <a:t>discretion</a:t>
            </a:r>
            <a:r>
              <a:rPr sz="2000" spc="-30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363636"/>
                </a:solidFill>
                <a:latin typeface="Arial"/>
                <a:cs typeface="Arial"/>
              </a:rPr>
              <a:t>in</a:t>
            </a:r>
            <a:r>
              <a:rPr sz="2000" spc="-55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363636"/>
                </a:solidFill>
                <a:latin typeface="Arial"/>
                <a:cs typeface="Arial"/>
              </a:rPr>
              <a:t>non-</a:t>
            </a:r>
            <a:r>
              <a:rPr sz="2000" dirty="0">
                <a:solidFill>
                  <a:srgbClr val="363636"/>
                </a:solidFill>
                <a:latin typeface="Arial"/>
                <a:cs typeface="Arial"/>
              </a:rPr>
              <a:t>Title</a:t>
            </a:r>
            <a:r>
              <a:rPr sz="2000" spc="-55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363636"/>
                </a:solidFill>
                <a:latin typeface="Arial"/>
                <a:cs typeface="Arial"/>
              </a:rPr>
              <a:t>IX</a:t>
            </a:r>
            <a:r>
              <a:rPr sz="2000" spc="-55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363636"/>
                </a:solidFill>
                <a:latin typeface="Arial"/>
                <a:cs typeface="Arial"/>
              </a:rPr>
              <a:t>cases</a:t>
            </a:r>
            <a:r>
              <a:rPr sz="2000" spc="-65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000" spc="-25" dirty="0">
                <a:solidFill>
                  <a:srgbClr val="363636"/>
                </a:solidFill>
                <a:latin typeface="Arial"/>
                <a:cs typeface="Arial"/>
              </a:rPr>
              <a:t>to </a:t>
            </a:r>
            <a:r>
              <a:rPr sz="2000" dirty="0">
                <a:solidFill>
                  <a:srgbClr val="363636"/>
                </a:solidFill>
                <a:latin typeface="Arial"/>
                <a:cs typeface="Arial"/>
              </a:rPr>
              <a:t>exclude</a:t>
            </a:r>
            <a:r>
              <a:rPr sz="2000" spc="-95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363636"/>
                </a:solidFill>
                <a:latin typeface="Arial"/>
                <a:cs typeface="Arial"/>
              </a:rPr>
              <a:t>evidence</a:t>
            </a:r>
            <a:r>
              <a:rPr sz="2000" spc="-10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363636"/>
                </a:solidFill>
                <a:latin typeface="Arial"/>
                <a:cs typeface="Arial"/>
              </a:rPr>
              <a:t>as</a:t>
            </a:r>
            <a:r>
              <a:rPr sz="2000" spc="-60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363636"/>
                </a:solidFill>
                <a:latin typeface="Arial"/>
                <a:cs typeface="Arial"/>
              </a:rPr>
              <a:t>non-</a:t>
            </a:r>
            <a:r>
              <a:rPr sz="2000" dirty="0">
                <a:solidFill>
                  <a:srgbClr val="363636"/>
                </a:solidFill>
                <a:latin typeface="Arial"/>
                <a:cs typeface="Arial"/>
              </a:rPr>
              <a:t>relevant</a:t>
            </a:r>
            <a:r>
              <a:rPr sz="2000" spc="-5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363636"/>
                </a:solidFill>
                <a:latin typeface="Arial"/>
                <a:cs typeface="Arial"/>
              </a:rPr>
              <a:t>(e.g.</a:t>
            </a:r>
            <a:r>
              <a:rPr sz="2000" spc="-70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363636"/>
                </a:solidFill>
                <a:latin typeface="Arial"/>
                <a:cs typeface="Arial"/>
              </a:rPr>
              <a:t>character</a:t>
            </a:r>
            <a:r>
              <a:rPr sz="2000" spc="-190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363636"/>
                </a:solidFill>
                <a:latin typeface="Arial"/>
                <a:cs typeface="Arial"/>
              </a:rPr>
              <a:t>evidence)</a:t>
            </a:r>
            <a:endParaRPr sz="20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535"/>
              </a:lnSpc>
            </a:pPr>
            <a:fld id="{81D60167-4931-47E6-BA6A-407CBD079E47}" type="slidenum">
              <a:rPr spc="-25" dirty="0"/>
              <a:t>19</a:t>
            </a:fld>
            <a:endParaRPr spc="-25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75667" rIns="0" bIns="0" rtlCol="0">
            <a:spAutoFit/>
          </a:bodyPr>
          <a:lstStyle/>
          <a:p>
            <a:pPr marL="296545">
              <a:lnSpc>
                <a:spcPct val="100000"/>
              </a:lnSpc>
              <a:spcBef>
                <a:spcPts val="90"/>
              </a:spcBef>
            </a:pPr>
            <a:r>
              <a:rPr sz="3200" dirty="0"/>
              <a:t>Day</a:t>
            </a:r>
            <a:r>
              <a:rPr sz="3200" spc="-60" dirty="0"/>
              <a:t> </a:t>
            </a:r>
            <a:r>
              <a:rPr sz="3200" dirty="0"/>
              <a:t>One:</a:t>
            </a:r>
            <a:r>
              <a:rPr sz="3200" spc="-35" dirty="0"/>
              <a:t> </a:t>
            </a:r>
            <a:r>
              <a:rPr sz="3200" dirty="0"/>
              <a:t>What</a:t>
            </a:r>
            <a:r>
              <a:rPr sz="3200" spc="-40" dirty="0"/>
              <a:t> </a:t>
            </a:r>
            <a:r>
              <a:rPr sz="3200" dirty="0"/>
              <a:t>We</a:t>
            </a:r>
            <a:r>
              <a:rPr sz="3200" spc="-55" dirty="0"/>
              <a:t> </a:t>
            </a:r>
            <a:r>
              <a:rPr sz="3200" dirty="0"/>
              <a:t>Will</a:t>
            </a:r>
            <a:r>
              <a:rPr sz="3200" spc="-140" dirty="0"/>
              <a:t> </a:t>
            </a:r>
            <a:r>
              <a:rPr sz="3200" spc="-10" dirty="0"/>
              <a:t>Cover</a:t>
            </a:r>
            <a:endParaRPr sz="3200"/>
          </a:p>
        </p:txBody>
      </p:sp>
      <p:pic>
        <p:nvPicPr>
          <p:cNvPr id="12" name="object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97991" y="5355335"/>
            <a:ext cx="7022591" cy="469391"/>
          </a:xfrm>
          <a:prstGeom prst="rect">
            <a:avLst/>
          </a:prstGeom>
        </p:spPr>
      </p:pic>
      <p:pic>
        <p:nvPicPr>
          <p:cNvPr id="11" name="object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04087" y="4736591"/>
            <a:ext cx="7022591" cy="469391"/>
          </a:xfrm>
          <a:prstGeom prst="rect">
            <a:avLst/>
          </a:prstGeom>
        </p:spPr>
      </p:pic>
      <p:pic>
        <p:nvPicPr>
          <p:cNvPr id="10" name="object 1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04087" y="4163580"/>
            <a:ext cx="7022591" cy="469379"/>
          </a:xfrm>
          <a:prstGeom prst="rect">
            <a:avLst/>
          </a:prstGeom>
        </p:spPr>
      </p:pic>
      <p:pic>
        <p:nvPicPr>
          <p:cNvPr id="9" name="object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04087" y="3553967"/>
            <a:ext cx="7022591" cy="469391"/>
          </a:xfrm>
          <a:prstGeom prst="rect">
            <a:avLst/>
          </a:prstGeom>
        </p:spPr>
      </p:pic>
      <p:pic>
        <p:nvPicPr>
          <p:cNvPr id="8" name="object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82752" y="3005328"/>
            <a:ext cx="7022591" cy="469391"/>
          </a:xfrm>
          <a:prstGeom prst="rect">
            <a:avLst/>
          </a:prstGeom>
        </p:spPr>
      </p:pic>
      <p:pic>
        <p:nvPicPr>
          <p:cNvPr id="6" name="object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79704" y="2383535"/>
            <a:ext cx="7022591" cy="469391"/>
          </a:xfrm>
          <a:prstGeom prst="rect">
            <a:avLst/>
          </a:prstGeom>
        </p:spPr>
      </p:pic>
      <p:pic>
        <p:nvPicPr>
          <p:cNvPr id="7" name="object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82752" y="1786140"/>
            <a:ext cx="7022591" cy="469379"/>
          </a:xfrm>
          <a:prstGeom prst="rect">
            <a:avLst/>
          </a:prstGeom>
        </p:spPr>
      </p:pic>
      <p:grpSp>
        <p:nvGrpSpPr>
          <p:cNvPr id="3" name="object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700849" y="1219009"/>
            <a:ext cx="7019925" cy="466725"/>
            <a:chOff x="700849" y="1219009"/>
            <a:chExt cx="7019925" cy="466725"/>
          </a:xfrm>
        </p:grpSpPr>
        <p:sp>
          <p:nvSpPr>
            <p:cNvPr id="4" name="object 4"/>
            <p:cNvSpPr/>
            <p:nvPr/>
          </p:nvSpPr>
          <p:spPr>
            <a:xfrm>
              <a:off x="704088" y="1222248"/>
              <a:ext cx="7010400" cy="457200"/>
            </a:xfrm>
            <a:custGeom>
              <a:avLst/>
              <a:gdLst/>
              <a:ahLst/>
              <a:cxnLst/>
              <a:rect l="l" t="t" r="r" b="b"/>
              <a:pathLst>
                <a:path w="7010400" h="457200">
                  <a:moveTo>
                    <a:pt x="6934200" y="0"/>
                  </a:moveTo>
                  <a:lnTo>
                    <a:pt x="76200" y="0"/>
                  </a:lnTo>
                  <a:lnTo>
                    <a:pt x="46532" y="5994"/>
                  </a:lnTo>
                  <a:lnTo>
                    <a:pt x="22313" y="22339"/>
                  </a:lnTo>
                  <a:lnTo>
                    <a:pt x="5981" y="46558"/>
                  </a:lnTo>
                  <a:lnTo>
                    <a:pt x="0" y="76200"/>
                  </a:lnTo>
                  <a:lnTo>
                    <a:pt x="0" y="381000"/>
                  </a:lnTo>
                  <a:lnTo>
                    <a:pt x="5981" y="410641"/>
                  </a:lnTo>
                  <a:lnTo>
                    <a:pt x="22313" y="434860"/>
                  </a:lnTo>
                  <a:lnTo>
                    <a:pt x="46532" y="451205"/>
                  </a:lnTo>
                  <a:lnTo>
                    <a:pt x="76200" y="457200"/>
                  </a:lnTo>
                  <a:lnTo>
                    <a:pt x="6934200" y="457200"/>
                  </a:lnTo>
                  <a:lnTo>
                    <a:pt x="6963841" y="451205"/>
                  </a:lnTo>
                  <a:lnTo>
                    <a:pt x="6988060" y="434860"/>
                  </a:lnTo>
                  <a:lnTo>
                    <a:pt x="7004405" y="410641"/>
                  </a:lnTo>
                  <a:lnTo>
                    <a:pt x="7010400" y="381000"/>
                  </a:lnTo>
                  <a:lnTo>
                    <a:pt x="7010400" y="76200"/>
                  </a:lnTo>
                  <a:lnTo>
                    <a:pt x="7004405" y="46558"/>
                  </a:lnTo>
                  <a:lnTo>
                    <a:pt x="6988060" y="22339"/>
                  </a:lnTo>
                  <a:lnTo>
                    <a:pt x="6963841" y="5994"/>
                  </a:lnTo>
                  <a:lnTo>
                    <a:pt x="6934200" y="0"/>
                  </a:lnTo>
                  <a:close/>
                </a:path>
              </a:pathLst>
            </a:custGeom>
            <a:solidFill>
              <a:srgbClr val="96CE7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705612" y="1223772"/>
              <a:ext cx="7010400" cy="457200"/>
            </a:xfrm>
            <a:custGeom>
              <a:avLst/>
              <a:gdLst/>
              <a:ahLst/>
              <a:cxnLst/>
              <a:rect l="l" t="t" r="r" b="b"/>
              <a:pathLst>
                <a:path w="7010400" h="457200">
                  <a:moveTo>
                    <a:pt x="0" y="76200"/>
                  </a:moveTo>
                  <a:lnTo>
                    <a:pt x="5981" y="46558"/>
                  </a:lnTo>
                  <a:lnTo>
                    <a:pt x="22313" y="22339"/>
                  </a:lnTo>
                  <a:lnTo>
                    <a:pt x="46532" y="5994"/>
                  </a:lnTo>
                  <a:lnTo>
                    <a:pt x="76200" y="0"/>
                  </a:lnTo>
                  <a:lnTo>
                    <a:pt x="6934200" y="0"/>
                  </a:lnTo>
                  <a:lnTo>
                    <a:pt x="6963841" y="5994"/>
                  </a:lnTo>
                  <a:lnTo>
                    <a:pt x="6988060" y="22339"/>
                  </a:lnTo>
                  <a:lnTo>
                    <a:pt x="7004405" y="46558"/>
                  </a:lnTo>
                  <a:lnTo>
                    <a:pt x="7010400" y="76200"/>
                  </a:lnTo>
                  <a:lnTo>
                    <a:pt x="7010400" y="381000"/>
                  </a:lnTo>
                  <a:lnTo>
                    <a:pt x="7004405" y="410641"/>
                  </a:lnTo>
                  <a:lnTo>
                    <a:pt x="6988060" y="434860"/>
                  </a:lnTo>
                  <a:lnTo>
                    <a:pt x="6963841" y="451205"/>
                  </a:lnTo>
                  <a:lnTo>
                    <a:pt x="6934200" y="457200"/>
                  </a:lnTo>
                  <a:lnTo>
                    <a:pt x="76200" y="457200"/>
                  </a:lnTo>
                  <a:lnTo>
                    <a:pt x="46532" y="451205"/>
                  </a:lnTo>
                  <a:lnTo>
                    <a:pt x="22313" y="434860"/>
                  </a:lnTo>
                  <a:lnTo>
                    <a:pt x="5981" y="410641"/>
                  </a:lnTo>
                  <a:lnTo>
                    <a:pt x="0" y="381000"/>
                  </a:lnTo>
                  <a:lnTo>
                    <a:pt x="0" y="76200"/>
                  </a:lnTo>
                  <a:close/>
                </a:path>
              </a:pathLst>
            </a:custGeom>
            <a:ln w="9525">
              <a:solidFill>
                <a:srgbClr val="042C4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1025550" y="1313433"/>
            <a:ext cx="5791200" cy="434594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600" spc="-10" dirty="0">
                <a:solidFill>
                  <a:srgbClr val="042C46"/>
                </a:solidFill>
                <a:latin typeface="Arial"/>
                <a:cs typeface="Arial"/>
              </a:rPr>
              <a:t>Applicable</a:t>
            </a:r>
            <a:r>
              <a:rPr sz="1600" spc="-80" dirty="0">
                <a:solidFill>
                  <a:srgbClr val="042C46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42C46"/>
                </a:solidFill>
                <a:latin typeface="Arial"/>
                <a:cs typeface="Arial"/>
              </a:rPr>
              <a:t>Law</a:t>
            </a:r>
            <a:r>
              <a:rPr sz="1600" spc="-35" dirty="0">
                <a:solidFill>
                  <a:srgbClr val="042C46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42C46"/>
                </a:solidFill>
                <a:latin typeface="Arial"/>
                <a:cs typeface="Arial"/>
              </a:rPr>
              <a:t>and</a:t>
            </a:r>
            <a:r>
              <a:rPr sz="1600" spc="-50" dirty="0">
                <a:solidFill>
                  <a:srgbClr val="042C46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42C46"/>
                </a:solidFill>
                <a:latin typeface="Arial"/>
                <a:cs typeface="Arial"/>
              </a:rPr>
              <a:t>Policy</a:t>
            </a:r>
            <a:r>
              <a:rPr sz="1600" spc="-85" dirty="0">
                <a:solidFill>
                  <a:srgbClr val="042C46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42C46"/>
                </a:solidFill>
                <a:latin typeface="Arial"/>
                <a:cs typeface="Arial"/>
              </a:rPr>
              <a:t>Overview</a:t>
            </a:r>
            <a:r>
              <a:rPr sz="1600" spc="-55" dirty="0">
                <a:solidFill>
                  <a:srgbClr val="042C46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42C46"/>
                </a:solidFill>
                <a:latin typeface="Arial"/>
                <a:cs typeface="Arial"/>
              </a:rPr>
              <a:t>&amp;</a:t>
            </a:r>
            <a:r>
              <a:rPr sz="1600" spc="-35" dirty="0">
                <a:solidFill>
                  <a:srgbClr val="042C46"/>
                </a:solidFill>
                <a:latin typeface="Arial"/>
                <a:cs typeface="Arial"/>
              </a:rPr>
              <a:t> </a:t>
            </a:r>
            <a:r>
              <a:rPr sz="1600" spc="-20" dirty="0">
                <a:solidFill>
                  <a:srgbClr val="042C46"/>
                </a:solidFill>
                <a:latin typeface="Arial"/>
                <a:cs typeface="Arial"/>
              </a:rPr>
              <a:t>Title</a:t>
            </a:r>
            <a:r>
              <a:rPr sz="1600" spc="-55" dirty="0">
                <a:solidFill>
                  <a:srgbClr val="042C46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42C46"/>
                </a:solidFill>
                <a:latin typeface="Arial"/>
                <a:cs typeface="Arial"/>
              </a:rPr>
              <a:t>IX</a:t>
            </a:r>
            <a:r>
              <a:rPr sz="1600" spc="-60" dirty="0">
                <a:solidFill>
                  <a:srgbClr val="042C46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042C46"/>
                </a:solidFill>
                <a:latin typeface="Arial"/>
                <a:cs typeface="Arial"/>
              </a:rPr>
              <a:t>Changes</a:t>
            </a:r>
            <a:endParaRPr sz="16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680"/>
              </a:spcBef>
            </a:pPr>
            <a:endParaRPr sz="1600" dirty="0">
              <a:latin typeface="Arial"/>
              <a:cs typeface="Arial"/>
            </a:endParaRPr>
          </a:p>
          <a:p>
            <a:pPr marL="55244">
              <a:lnSpc>
                <a:spcPct val="100000"/>
              </a:lnSpc>
            </a:pPr>
            <a:r>
              <a:rPr sz="1600" dirty="0">
                <a:solidFill>
                  <a:srgbClr val="042C46"/>
                </a:solidFill>
                <a:latin typeface="Arial"/>
                <a:cs typeface="Arial"/>
              </a:rPr>
              <a:t>University</a:t>
            </a:r>
            <a:r>
              <a:rPr sz="1600" spc="-90" dirty="0">
                <a:solidFill>
                  <a:srgbClr val="042C46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42C46"/>
                </a:solidFill>
                <a:latin typeface="Arial"/>
                <a:cs typeface="Arial"/>
              </a:rPr>
              <a:t>of</a:t>
            </a:r>
            <a:r>
              <a:rPr sz="1600" spc="-20" dirty="0">
                <a:solidFill>
                  <a:srgbClr val="042C46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42C46"/>
                </a:solidFill>
                <a:latin typeface="Arial"/>
                <a:cs typeface="Arial"/>
              </a:rPr>
              <a:t>Maine</a:t>
            </a:r>
            <a:r>
              <a:rPr sz="1600" spc="-55" dirty="0">
                <a:solidFill>
                  <a:srgbClr val="042C46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42C46"/>
                </a:solidFill>
                <a:latin typeface="Arial"/>
                <a:cs typeface="Arial"/>
              </a:rPr>
              <a:t>System</a:t>
            </a:r>
            <a:r>
              <a:rPr sz="1600" spc="-75" dirty="0">
                <a:solidFill>
                  <a:srgbClr val="042C46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42C46"/>
                </a:solidFill>
                <a:latin typeface="Arial"/>
                <a:cs typeface="Arial"/>
              </a:rPr>
              <a:t>Policies</a:t>
            </a:r>
            <a:r>
              <a:rPr sz="1600" spc="-110" dirty="0">
                <a:solidFill>
                  <a:srgbClr val="042C46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42C46"/>
                </a:solidFill>
                <a:latin typeface="Arial"/>
                <a:cs typeface="Arial"/>
              </a:rPr>
              <a:t>&amp;</a:t>
            </a:r>
            <a:r>
              <a:rPr sz="1600" spc="-20" dirty="0">
                <a:solidFill>
                  <a:srgbClr val="042C46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042C46"/>
                </a:solidFill>
                <a:latin typeface="Arial"/>
                <a:cs typeface="Arial"/>
              </a:rPr>
              <a:t>Processes</a:t>
            </a:r>
            <a:endParaRPr sz="1600" dirty="0">
              <a:latin typeface="Arial"/>
              <a:cs typeface="Arial"/>
            </a:endParaRPr>
          </a:p>
          <a:p>
            <a:pPr marL="76200" marR="5080" indent="307340">
              <a:lnSpc>
                <a:spcPct val="221300"/>
              </a:lnSpc>
              <a:spcBef>
                <a:spcPts val="720"/>
              </a:spcBef>
            </a:pPr>
            <a:r>
              <a:rPr sz="1600" dirty="0">
                <a:solidFill>
                  <a:srgbClr val="042C46"/>
                </a:solidFill>
                <a:latin typeface="Arial"/>
                <a:cs typeface="Arial"/>
              </a:rPr>
              <a:t>Guiding</a:t>
            </a:r>
            <a:r>
              <a:rPr sz="1600" spc="-80" dirty="0">
                <a:solidFill>
                  <a:srgbClr val="042C46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42C46"/>
                </a:solidFill>
                <a:latin typeface="Arial"/>
                <a:cs typeface="Arial"/>
              </a:rPr>
              <a:t>Principles</a:t>
            </a:r>
            <a:r>
              <a:rPr sz="1600" spc="-80" dirty="0">
                <a:solidFill>
                  <a:srgbClr val="042C46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42C46"/>
                </a:solidFill>
                <a:latin typeface="Arial"/>
                <a:cs typeface="Arial"/>
              </a:rPr>
              <a:t>for</a:t>
            </a:r>
            <a:r>
              <a:rPr sz="1600" spc="-30" dirty="0">
                <a:solidFill>
                  <a:srgbClr val="042C46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042C46"/>
                </a:solidFill>
                <a:latin typeface="Arial"/>
                <a:cs typeface="Arial"/>
              </a:rPr>
              <a:t>Investigations</a:t>
            </a:r>
            <a:r>
              <a:rPr sz="1600" spc="-80" dirty="0">
                <a:solidFill>
                  <a:srgbClr val="042C46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42C46"/>
                </a:solidFill>
                <a:latin typeface="Arial"/>
                <a:cs typeface="Arial"/>
              </a:rPr>
              <a:t>&amp;</a:t>
            </a:r>
            <a:r>
              <a:rPr sz="1600" spc="-40" dirty="0">
                <a:solidFill>
                  <a:srgbClr val="042C46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42C46"/>
                </a:solidFill>
                <a:latin typeface="Arial"/>
                <a:cs typeface="Arial"/>
              </a:rPr>
              <a:t>Grievance</a:t>
            </a:r>
            <a:r>
              <a:rPr sz="1600" spc="45" dirty="0">
                <a:solidFill>
                  <a:srgbClr val="042C46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042C46"/>
                </a:solidFill>
                <a:latin typeface="Arial"/>
                <a:cs typeface="Arial"/>
              </a:rPr>
              <a:t>Processes </a:t>
            </a:r>
            <a:r>
              <a:rPr sz="1600" dirty="0">
                <a:solidFill>
                  <a:srgbClr val="042C46"/>
                </a:solidFill>
                <a:latin typeface="Arial"/>
                <a:cs typeface="Arial"/>
              </a:rPr>
              <a:t>Conflict</a:t>
            </a:r>
            <a:r>
              <a:rPr sz="1600" spc="-90" dirty="0">
                <a:solidFill>
                  <a:srgbClr val="042C46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42C46"/>
                </a:solidFill>
                <a:latin typeface="Arial"/>
                <a:cs typeface="Arial"/>
              </a:rPr>
              <a:t>of</a:t>
            </a:r>
            <a:r>
              <a:rPr sz="1600" spc="-10" dirty="0">
                <a:solidFill>
                  <a:srgbClr val="042C46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42C46"/>
                </a:solidFill>
                <a:latin typeface="Arial"/>
                <a:cs typeface="Arial"/>
              </a:rPr>
              <a:t>Interest</a:t>
            </a:r>
            <a:r>
              <a:rPr sz="1600" spc="-85" dirty="0">
                <a:solidFill>
                  <a:srgbClr val="042C46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42C46"/>
                </a:solidFill>
                <a:latin typeface="Arial"/>
                <a:cs typeface="Arial"/>
              </a:rPr>
              <a:t>&amp;</a:t>
            </a:r>
            <a:r>
              <a:rPr sz="1600" spc="-15" dirty="0">
                <a:solidFill>
                  <a:srgbClr val="042C46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42C46"/>
                </a:solidFill>
                <a:latin typeface="Arial"/>
                <a:cs typeface="Arial"/>
              </a:rPr>
              <a:t>Bias</a:t>
            </a:r>
            <a:r>
              <a:rPr sz="1600" spc="-55" dirty="0">
                <a:solidFill>
                  <a:srgbClr val="042C46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42C46"/>
                </a:solidFill>
                <a:latin typeface="Arial"/>
                <a:cs typeface="Arial"/>
              </a:rPr>
              <a:t>During</a:t>
            </a:r>
            <a:r>
              <a:rPr sz="1600" spc="-50" dirty="0">
                <a:solidFill>
                  <a:srgbClr val="042C46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42C46"/>
                </a:solidFill>
                <a:latin typeface="Arial"/>
                <a:cs typeface="Arial"/>
              </a:rPr>
              <a:t>the</a:t>
            </a:r>
            <a:r>
              <a:rPr sz="1600" spc="-25" dirty="0">
                <a:solidFill>
                  <a:srgbClr val="042C46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042C46"/>
                </a:solidFill>
                <a:latin typeface="Arial"/>
                <a:cs typeface="Arial"/>
              </a:rPr>
              <a:t>Investigation</a:t>
            </a:r>
            <a:r>
              <a:rPr sz="1600" spc="-100" dirty="0">
                <a:solidFill>
                  <a:srgbClr val="042C46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042C46"/>
                </a:solidFill>
                <a:latin typeface="Arial"/>
                <a:cs typeface="Arial"/>
              </a:rPr>
              <a:t>Process</a:t>
            </a:r>
            <a:endParaRPr sz="1600" dirty="0">
              <a:latin typeface="Arial"/>
              <a:cs typeface="Arial"/>
            </a:endParaRPr>
          </a:p>
          <a:p>
            <a:pPr marL="18415" marR="3437890">
              <a:lnSpc>
                <a:spcPct val="248700"/>
              </a:lnSpc>
              <a:spcBef>
                <a:spcPts val="120"/>
              </a:spcBef>
            </a:pPr>
            <a:r>
              <a:rPr sz="1600" spc="-10" dirty="0">
                <a:solidFill>
                  <a:srgbClr val="042C46"/>
                </a:solidFill>
                <a:latin typeface="Arial"/>
                <a:cs typeface="Arial"/>
              </a:rPr>
              <a:t>Understanding</a:t>
            </a:r>
            <a:r>
              <a:rPr sz="1600" spc="-65" dirty="0">
                <a:solidFill>
                  <a:srgbClr val="042C46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042C46"/>
                </a:solidFill>
                <a:latin typeface="Arial"/>
                <a:cs typeface="Arial"/>
              </a:rPr>
              <a:t>Relevance </a:t>
            </a:r>
            <a:r>
              <a:rPr sz="1600" dirty="0">
                <a:solidFill>
                  <a:srgbClr val="042C46"/>
                </a:solidFill>
                <a:latin typeface="Arial"/>
                <a:cs typeface="Arial"/>
              </a:rPr>
              <a:t>Consent</a:t>
            </a:r>
            <a:r>
              <a:rPr sz="1600" spc="-75" dirty="0">
                <a:solidFill>
                  <a:srgbClr val="042C46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42C46"/>
                </a:solidFill>
                <a:latin typeface="Arial"/>
                <a:cs typeface="Arial"/>
              </a:rPr>
              <a:t>&amp;</a:t>
            </a:r>
            <a:r>
              <a:rPr sz="1600" spc="-30" dirty="0">
                <a:solidFill>
                  <a:srgbClr val="042C46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042C46"/>
                </a:solidFill>
                <a:latin typeface="Arial"/>
                <a:cs typeface="Arial"/>
              </a:rPr>
              <a:t>Incapacitation</a:t>
            </a:r>
            <a:endParaRPr sz="16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95"/>
              </a:spcBef>
            </a:pPr>
            <a:endParaRPr sz="1600" dirty="0">
              <a:latin typeface="Arial"/>
              <a:cs typeface="Arial"/>
            </a:endParaRPr>
          </a:p>
          <a:p>
            <a:pPr marL="57785">
              <a:lnSpc>
                <a:spcPct val="100000"/>
              </a:lnSpc>
              <a:spcBef>
                <a:spcPts val="5"/>
              </a:spcBef>
            </a:pPr>
            <a:r>
              <a:rPr sz="1600" spc="-10" dirty="0">
                <a:solidFill>
                  <a:srgbClr val="042C46"/>
                </a:solidFill>
                <a:latin typeface="Arial"/>
                <a:cs typeface="Arial"/>
              </a:rPr>
              <a:t>Investigation</a:t>
            </a:r>
            <a:r>
              <a:rPr sz="1600" spc="-30" dirty="0">
                <a:solidFill>
                  <a:srgbClr val="042C46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042C46"/>
                </a:solidFill>
                <a:latin typeface="Arial"/>
                <a:cs typeface="Arial"/>
              </a:rPr>
              <a:t>Preparation</a:t>
            </a:r>
            <a:r>
              <a:rPr sz="1600" spc="-50" dirty="0">
                <a:solidFill>
                  <a:srgbClr val="042C46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42C46"/>
                </a:solidFill>
                <a:latin typeface="Arial"/>
                <a:cs typeface="Arial"/>
              </a:rPr>
              <a:t>&amp;</a:t>
            </a:r>
            <a:r>
              <a:rPr sz="1600" spc="40" dirty="0">
                <a:solidFill>
                  <a:srgbClr val="042C46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042C46"/>
                </a:solidFill>
                <a:latin typeface="Arial"/>
                <a:cs typeface="Arial"/>
              </a:rPr>
              <a:t>Information</a:t>
            </a:r>
            <a:r>
              <a:rPr sz="1600" spc="-55" dirty="0">
                <a:solidFill>
                  <a:srgbClr val="042C46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042C46"/>
                </a:solidFill>
                <a:latin typeface="Arial"/>
                <a:cs typeface="Arial"/>
              </a:rPr>
              <a:t>Gathering</a:t>
            </a:r>
            <a:endParaRPr sz="16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940"/>
              </a:spcBef>
            </a:pPr>
            <a:endParaRPr sz="1600" dirty="0">
              <a:latin typeface="Arial"/>
              <a:cs typeface="Arial"/>
            </a:endParaRPr>
          </a:p>
          <a:p>
            <a:pPr marL="79375">
              <a:lnSpc>
                <a:spcPct val="100000"/>
              </a:lnSpc>
            </a:pPr>
            <a:r>
              <a:rPr sz="1600" spc="-10" dirty="0">
                <a:solidFill>
                  <a:srgbClr val="042C46"/>
                </a:solidFill>
                <a:latin typeface="Arial"/>
                <a:cs typeface="Arial"/>
              </a:rPr>
              <a:t>Questions?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14" name="object 14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535"/>
              </a:lnSpc>
            </a:pPr>
            <a:fld id="{81D60167-4931-47E6-BA6A-407CBD079E47}" type="slidenum">
              <a:rPr spc="-25" dirty="0"/>
              <a:t>2</a:t>
            </a:fld>
            <a:endParaRPr spc="-25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63422" rIns="0" bIns="0" rtlCol="0">
            <a:spAutoFit/>
          </a:bodyPr>
          <a:lstStyle/>
          <a:p>
            <a:pPr marL="279400">
              <a:lnSpc>
                <a:spcPct val="100000"/>
              </a:lnSpc>
              <a:spcBef>
                <a:spcPts val="105"/>
              </a:spcBef>
            </a:pPr>
            <a:r>
              <a:rPr dirty="0"/>
              <a:t>Privileged/</a:t>
            </a:r>
            <a:r>
              <a:rPr spc="-145" dirty="0"/>
              <a:t> </a:t>
            </a:r>
            <a:r>
              <a:rPr dirty="0"/>
              <a:t>Health</a:t>
            </a:r>
            <a:r>
              <a:rPr spc="-70" dirty="0"/>
              <a:t> </a:t>
            </a:r>
            <a:r>
              <a:rPr spc="-10" dirty="0"/>
              <a:t>Records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72591" y="1677033"/>
            <a:ext cx="7784465" cy="286194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99085" marR="26670" indent="-287020">
              <a:lnSpc>
                <a:spcPct val="100000"/>
              </a:lnSpc>
              <a:spcBef>
                <a:spcPts val="105"/>
              </a:spcBef>
              <a:buChar char="•"/>
              <a:tabLst>
                <a:tab pos="299085" algn="l"/>
              </a:tabLst>
            </a:pP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Ensure</a:t>
            </a:r>
            <a:r>
              <a:rPr sz="2200" spc="-6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that</a:t>
            </a:r>
            <a:r>
              <a:rPr sz="2200" spc="-6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the</a:t>
            </a:r>
            <a:r>
              <a:rPr sz="2200" spc="-3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investigator</a:t>
            </a:r>
            <a:r>
              <a:rPr sz="2200" spc="-9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does</a:t>
            </a:r>
            <a:r>
              <a:rPr sz="2200" spc="-5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not</a:t>
            </a:r>
            <a:r>
              <a:rPr sz="2200" spc="-3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access,</a:t>
            </a:r>
            <a:r>
              <a:rPr sz="2200" spc="-1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282828"/>
                </a:solidFill>
                <a:latin typeface="Arial"/>
                <a:cs typeface="Arial"/>
              </a:rPr>
              <a:t>consider,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disclose,</a:t>
            </a:r>
            <a:r>
              <a:rPr sz="2200" spc="-7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or</a:t>
            </a:r>
            <a:r>
              <a:rPr sz="2200" spc="-3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otherwise</a:t>
            </a:r>
            <a:r>
              <a:rPr sz="2200" spc="-6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use</a:t>
            </a:r>
            <a:r>
              <a:rPr sz="2200" spc="-4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a</a:t>
            </a:r>
            <a:r>
              <a:rPr sz="2200" spc="-4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party’s</a:t>
            </a:r>
            <a:r>
              <a:rPr sz="2200" spc="-5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records</a:t>
            </a:r>
            <a:r>
              <a:rPr sz="2200" spc="-8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that</a:t>
            </a:r>
            <a:r>
              <a:rPr sz="2200" spc="-4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are</a:t>
            </a:r>
            <a:r>
              <a:rPr sz="2200" spc="-3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made</a:t>
            </a:r>
            <a:r>
              <a:rPr sz="2200" spc="-8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spc="-25" dirty="0">
                <a:solidFill>
                  <a:srgbClr val="282828"/>
                </a:solidFill>
                <a:latin typeface="Arial"/>
                <a:cs typeface="Arial"/>
              </a:rPr>
              <a:t>or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maintained</a:t>
            </a:r>
            <a:r>
              <a:rPr sz="2200" spc="-9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by</a:t>
            </a:r>
            <a:r>
              <a:rPr sz="2200" spc="-3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a</a:t>
            </a:r>
            <a:r>
              <a:rPr sz="2200" spc="-3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health</a:t>
            </a:r>
            <a:r>
              <a:rPr sz="2200" spc="-5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or</a:t>
            </a:r>
            <a:r>
              <a:rPr sz="2200" spc="-2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mental</a:t>
            </a:r>
            <a:r>
              <a:rPr sz="2200" spc="-6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health</a:t>
            </a:r>
            <a:r>
              <a:rPr sz="2200" spc="-6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professional</a:t>
            </a:r>
            <a:r>
              <a:rPr sz="2200" spc="-8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282828"/>
                </a:solidFill>
                <a:latin typeface="Arial"/>
                <a:cs typeface="Arial"/>
              </a:rPr>
              <a:t>unless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the</a:t>
            </a:r>
            <a:r>
              <a:rPr sz="2200" spc="-6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investigator</a:t>
            </a:r>
            <a:r>
              <a:rPr sz="2200" spc="-9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obtains</a:t>
            </a:r>
            <a:r>
              <a:rPr sz="2200" spc="-5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spc="-20" dirty="0">
                <a:solidFill>
                  <a:srgbClr val="282828"/>
                </a:solidFill>
                <a:latin typeface="Arial"/>
                <a:cs typeface="Arial"/>
              </a:rPr>
              <a:t>voluntary,</a:t>
            </a:r>
            <a:r>
              <a:rPr sz="2200" spc="-4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written</a:t>
            </a:r>
            <a:r>
              <a:rPr sz="2200" spc="-3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consent</a:t>
            </a:r>
            <a:r>
              <a:rPr sz="2200" spc="-7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to</a:t>
            </a:r>
            <a:r>
              <a:rPr sz="2200" spc="-5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do</a:t>
            </a:r>
            <a:r>
              <a:rPr sz="2200" spc="11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spc="-25" dirty="0">
                <a:solidFill>
                  <a:srgbClr val="282828"/>
                </a:solidFill>
                <a:latin typeface="Arial"/>
                <a:cs typeface="Arial"/>
              </a:rPr>
              <a:t>so.</a:t>
            </a:r>
            <a:endParaRPr sz="2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315"/>
              </a:spcBef>
              <a:buClr>
                <a:srgbClr val="282828"/>
              </a:buClr>
              <a:buFont typeface="Arial"/>
              <a:buChar char="•"/>
            </a:pPr>
            <a:endParaRPr sz="2200">
              <a:latin typeface="Arial"/>
              <a:cs typeface="Arial"/>
            </a:endParaRPr>
          </a:p>
          <a:p>
            <a:pPr marL="299085" marR="5080" indent="-287020">
              <a:lnSpc>
                <a:spcPct val="100000"/>
              </a:lnSpc>
              <a:buChar char="•"/>
              <a:tabLst>
                <a:tab pos="299085" algn="l"/>
              </a:tabLst>
            </a:pP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Ensure</a:t>
            </a:r>
            <a:r>
              <a:rPr sz="2200" spc="-5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that</a:t>
            </a:r>
            <a:r>
              <a:rPr sz="2200" spc="-6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the</a:t>
            </a:r>
            <a:r>
              <a:rPr sz="2200" spc="-3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investigator</a:t>
            </a:r>
            <a:r>
              <a:rPr sz="2200" spc="-8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does</a:t>
            </a:r>
            <a:r>
              <a:rPr sz="2200" spc="-5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not</a:t>
            </a:r>
            <a:r>
              <a:rPr sz="2200" spc="-3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seek information</a:t>
            </a:r>
            <a:r>
              <a:rPr sz="2200" spc="-10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that</a:t>
            </a:r>
            <a:r>
              <a:rPr sz="2200" spc="-6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spc="-25" dirty="0">
                <a:solidFill>
                  <a:srgbClr val="282828"/>
                </a:solidFill>
                <a:latin typeface="Arial"/>
                <a:cs typeface="Arial"/>
              </a:rPr>
              <a:t>is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protected</a:t>
            </a:r>
            <a:r>
              <a:rPr sz="2200" spc="-10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by</a:t>
            </a:r>
            <a:r>
              <a:rPr sz="2200" spc="-3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a</a:t>
            </a:r>
            <a:r>
              <a:rPr sz="2200" spc="-3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legal</a:t>
            </a:r>
            <a:r>
              <a:rPr sz="2200" spc="-6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recognized</a:t>
            </a:r>
            <a:r>
              <a:rPr sz="2200" spc="-8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privilege</a:t>
            </a:r>
            <a:r>
              <a:rPr sz="2200" spc="-5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unless</a:t>
            </a:r>
            <a:r>
              <a:rPr sz="2200" spc="-3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the</a:t>
            </a:r>
            <a:r>
              <a:rPr sz="2200" spc="-5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282828"/>
                </a:solidFill>
                <a:latin typeface="Arial"/>
                <a:cs typeface="Arial"/>
              </a:rPr>
              <a:t>party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waives</a:t>
            </a:r>
            <a:r>
              <a:rPr sz="2200" spc="-3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the</a:t>
            </a:r>
            <a:r>
              <a:rPr sz="2200" spc="-3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282828"/>
                </a:solidFill>
                <a:latin typeface="Arial"/>
                <a:cs typeface="Arial"/>
              </a:rPr>
              <a:t>privilege.</a:t>
            </a:r>
            <a:endParaRPr sz="22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535"/>
              </a:lnSpc>
            </a:pPr>
            <a:fld id="{81D60167-4931-47E6-BA6A-407CBD079E47}" type="slidenum">
              <a:rPr spc="-25" dirty="0"/>
              <a:t>20</a:t>
            </a:fld>
            <a:endParaRPr spc="-25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63422" rIns="0" bIns="0" rtlCol="0">
            <a:spAutoFit/>
          </a:bodyPr>
          <a:lstStyle/>
          <a:p>
            <a:pPr marL="279400">
              <a:lnSpc>
                <a:spcPct val="100000"/>
              </a:lnSpc>
              <a:spcBef>
                <a:spcPts val="105"/>
              </a:spcBef>
            </a:pPr>
            <a:r>
              <a:rPr dirty="0"/>
              <a:t>“Rape</a:t>
            </a:r>
            <a:r>
              <a:rPr spc="-75" dirty="0"/>
              <a:t> </a:t>
            </a:r>
            <a:r>
              <a:rPr dirty="0"/>
              <a:t>Shield”</a:t>
            </a:r>
            <a:r>
              <a:rPr spc="-105" dirty="0"/>
              <a:t> </a:t>
            </a:r>
            <a:r>
              <a:rPr spc="-10" dirty="0"/>
              <a:t>Exclusion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73353" y="1628265"/>
            <a:ext cx="8376920" cy="491934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99720" marR="346710" indent="-287020">
              <a:lnSpc>
                <a:spcPct val="100000"/>
              </a:lnSpc>
              <a:spcBef>
                <a:spcPts val="105"/>
              </a:spcBef>
              <a:buChar char="•"/>
              <a:tabLst>
                <a:tab pos="299720" algn="l"/>
              </a:tabLst>
            </a:pPr>
            <a:r>
              <a:rPr sz="2200" dirty="0">
                <a:solidFill>
                  <a:srgbClr val="131313"/>
                </a:solidFill>
                <a:latin typeface="Arial"/>
                <a:cs typeface="Arial"/>
              </a:rPr>
              <a:t>Evidence</a:t>
            </a:r>
            <a:r>
              <a:rPr sz="2200" spc="-5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131313"/>
                </a:solidFill>
                <a:latin typeface="Arial"/>
                <a:cs typeface="Arial"/>
              </a:rPr>
              <a:t>of</a:t>
            </a:r>
            <a:r>
              <a:rPr sz="2200" spc="-6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200" u="heavy" dirty="0">
                <a:solidFill>
                  <a:srgbClr val="131313"/>
                </a:solidFill>
                <a:uFill>
                  <a:solidFill>
                    <a:srgbClr val="131313"/>
                  </a:solidFill>
                </a:uFill>
                <a:latin typeface="Arial"/>
                <a:cs typeface="Arial"/>
              </a:rPr>
              <a:t>complainant’s</a:t>
            </a:r>
            <a:r>
              <a:rPr sz="2200" u="none" spc="-9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200" u="none" dirty="0">
                <a:solidFill>
                  <a:srgbClr val="131313"/>
                </a:solidFill>
                <a:latin typeface="Arial"/>
                <a:cs typeface="Arial"/>
              </a:rPr>
              <a:t>prior</a:t>
            </a:r>
            <a:r>
              <a:rPr sz="2200" u="none" spc="-6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200" u="none" dirty="0">
                <a:solidFill>
                  <a:srgbClr val="131313"/>
                </a:solidFill>
                <a:latin typeface="Arial"/>
                <a:cs typeface="Arial"/>
              </a:rPr>
              <a:t>sexual</a:t>
            </a:r>
            <a:r>
              <a:rPr sz="2200" u="none" spc="-6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200" u="none" dirty="0">
                <a:solidFill>
                  <a:srgbClr val="131313"/>
                </a:solidFill>
                <a:latin typeface="Arial"/>
                <a:cs typeface="Arial"/>
              </a:rPr>
              <a:t>behavior</a:t>
            </a:r>
            <a:r>
              <a:rPr sz="2200" u="none" spc="-4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200" u="none" dirty="0">
                <a:solidFill>
                  <a:srgbClr val="131313"/>
                </a:solidFill>
                <a:latin typeface="Arial"/>
                <a:cs typeface="Arial"/>
              </a:rPr>
              <a:t>is</a:t>
            </a:r>
            <a:r>
              <a:rPr sz="2200" u="none" spc="-5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200" u="none" dirty="0">
                <a:solidFill>
                  <a:srgbClr val="131313"/>
                </a:solidFill>
                <a:latin typeface="Arial"/>
                <a:cs typeface="Arial"/>
              </a:rPr>
              <a:t>not</a:t>
            </a:r>
            <a:r>
              <a:rPr sz="2200" u="none" spc="8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200" u="none" spc="-10" dirty="0">
                <a:solidFill>
                  <a:srgbClr val="131313"/>
                </a:solidFill>
                <a:latin typeface="Arial"/>
                <a:cs typeface="Arial"/>
              </a:rPr>
              <a:t>relevant unless:</a:t>
            </a:r>
            <a:endParaRPr sz="2200">
              <a:latin typeface="Arial"/>
              <a:cs typeface="Arial"/>
            </a:endParaRPr>
          </a:p>
          <a:p>
            <a:pPr marL="1253490" marR="64769" lvl="1" indent="-457200">
              <a:lnSpc>
                <a:spcPct val="100000"/>
              </a:lnSpc>
              <a:spcBef>
                <a:spcPts val="505"/>
              </a:spcBef>
              <a:buAutoNum type="arabicPeriod"/>
              <a:tabLst>
                <a:tab pos="1253490" algn="l"/>
              </a:tabLst>
            </a:pPr>
            <a:r>
              <a:rPr sz="2200" dirty="0">
                <a:solidFill>
                  <a:srgbClr val="131313"/>
                </a:solidFill>
                <a:latin typeface="Arial"/>
                <a:cs typeface="Arial"/>
              </a:rPr>
              <a:t>Offered</a:t>
            </a:r>
            <a:r>
              <a:rPr sz="2200" spc="-10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131313"/>
                </a:solidFill>
                <a:latin typeface="Arial"/>
                <a:cs typeface="Arial"/>
              </a:rPr>
              <a:t>to</a:t>
            </a:r>
            <a:r>
              <a:rPr sz="2200" spc="-2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131313"/>
                </a:solidFill>
                <a:latin typeface="Arial"/>
                <a:cs typeface="Arial"/>
              </a:rPr>
              <a:t>prove</a:t>
            </a:r>
            <a:r>
              <a:rPr sz="2200" spc="-2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131313"/>
                </a:solidFill>
                <a:latin typeface="Arial"/>
                <a:cs typeface="Arial"/>
              </a:rPr>
              <a:t>that</a:t>
            </a:r>
            <a:r>
              <a:rPr sz="2200" spc="-5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131313"/>
                </a:solidFill>
                <a:latin typeface="Arial"/>
                <a:cs typeface="Arial"/>
              </a:rPr>
              <a:t>someone</a:t>
            </a:r>
            <a:r>
              <a:rPr sz="2200" spc="-4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131313"/>
                </a:solidFill>
                <a:latin typeface="Arial"/>
                <a:cs typeface="Arial"/>
              </a:rPr>
              <a:t>other</a:t>
            </a:r>
            <a:r>
              <a:rPr sz="2200" spc="-6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131313"/>
                </a:solidFill>
                <a:latin typeface="Arial"/>
                <a:cs typeface="Arial"/>
              </a:rPr>
              <a:t>than</a:t>
            </a:r>
            <a:r>
              <a:rPr sz="2200" spc="-4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131313"/>
                </a:solidFill>
                <a:latin typeface="Arial"/>
                <a:cs typeface="Arial"/>
              </a:rPr>
              <a:t>the</a:t>
            </a:r>
            <a:r>
              <a:rPr sz="2200" spc="-2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131313"/>
                </a:solidFill>
                <a:latin typeface="Arial"/>
                <a:cs typeface="Arial"/>
              </a:rPr>
              <a:t>respondent </a:t>
            </a:r>
            <a:r>
              <a:rPr sz="2200" dirty="0">
                <a:solidFill>
                  <a:srgbClr val="131313"/>
                </a:solidFill>
                <a:latin typeface="Arial"/>
                <a:cs typeface="Arial"/>
              </a:rPr>
              <a:t>committed</a:t>
            </a:r>
            <a:r>
              <a:rPr sz="2200" spc="-10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131313"/>
                </a:solidFill>
                <a:latin typeface="Arial"/>
                <a:cs typeface="Arial"/>
              </a:rPr>
              <a:t>the</a:t>
            </a:r>
            <a:r>
              <a:rPr sz="2200" spc="-5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131313"/>
                </a:solidFill>
                <a:latin typeface="Arial"/>
                <a:cs typeface="Arial"/>
              </a:rPr>
              <a:t>alleged</a:t>
            </a:r>
            <a:r>
              <a:rPr sz="2200" spc="-5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131313"/>
                </a:solidFill>
                <a:latin typeface="Arial"/>
                <a:cs typeface="Arial"/>
              </a:rPr>
              <a:t>misconduct</a:t>
            </a:r>
            <a:r>
              <a:rPr sz="2200" spc="-3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200" spc="-25" dirty="0">
                <a:solidFill>
                  <a:srgbClr val="131313"/>
                </a:solidFill>
                <a:latin typeface="Arial"/>
                <a:cs typeface="Arial"/>
              </a:rPr>
              <a:t>or</a:t>
            </a:r>
            <a:endParaRPr sz="2200">
              <a:latin typeface="Arial"/>
              <a:cs typeface="Arial"/>
            </a:endParaRPr>
          </a:p>
          <a:p>
            <a:pPr marL="1253490" marR="740410" lvl="1" indent="-457200">
              <a:lnSpc>
                <a:spcPct val="100000"/>
              </a:lnSpc>
              <a:spcBef>
                <a:spcPts val="505"/>
              </a:spcBef>
              <a:buAutoNum type="arabicPeriod"/>
              <a:tabLst>
                <a:tab pos="1253490" algn="l"/>
              </a:tabLst>
            </a:pPr>
            <a:r>
              <a:rPr sz="2200" dirty="0">
                <a:solidFill>
                  <a:srgbClr val="131313"/>
                </a:solidFill>
                <a:latin typeface="Arial"/>
                <a:cs typeface="Arial"/>
              </a:rPr>
              <a:t>Offered</a:t>
            </a:r>
            <a:r>
              <a:rPr sz="2200" spc="-10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131313"/>
                </a:solidFill>
                <a:latin typeface="Arial"/>
                <a:cs typeface="Arial"/>
              </a:rPr>
              <a:t>to</a:t>
            </a:r>
            <a:r>
              <a:rPr sz="2200" spc="-3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131313"/>
                </a:solidFill>
                <a:latin typeface="Arial"/>
                <a:cs typeface="Arial"/>
              </a:rPr>
              <a:t>prove</a:t>
            </a:r>
            <a:r>
              <a:rPr sz="2200" spc="-3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131313"/>
                </a:solidFill>
                <a:latin typeface="Arial"/>
                <a:cs typeface="Arial"/>
              </a:rPr>
              <a:t>consent</a:t>
            </a:r>
            <a:r>
              <a:rPr sz="2200" spc="-5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131313"/>
                </a:solidFill>
                <a:latin typeface="Arial"/>
                <a:cs typeface="Arial"/>
              </a:rPr>
              <a:t>from</a:t>
            </a:r>
            <a:r>
              <a:rPr sz="2200" spc="-8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131313"/>
                </a:solidFill>
                <a:latin typeface="Arial"/>
                <a:cs typeface="Arial"/>
              </a:rPr>
              <a:t>prior</a:t>
            </a:r>
            <a:r>
              <a:rPr sz="2200" spc="-4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131313"/>
                </a:solidFill>
                <a:latin typeface="Arial"/>
                <a:cs typeface="Arial"/>
              </a:rPr>
              <a:t>sexual</a:t>
            </a:r>
            <a:r>
              <a:rPr sz="2200" spc="9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131313"/>
                </a:solidFill>
                <a:latin typeface="Arial"/>
                <a:cs typeface="Arial"/>
              </a:rPr>
              <a:t>behavior </a:t>
            </a:r>
            <a:r>
              <a:rPr sz="2200" dirty="0">
                <a:solidFill>
                  <a:srgbClr val="131313"/>
                </a:solidFill>
                <a:latin typeface="Arial"/>
                <a:cs typeface="Arial"/>
              </a:rPr>
              <a:t>between</a:t>
            </a:r>
            <a:r>
              <a:rPr sz="2200" spc="-6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131313"/>
                </a:solidFill>
                <a:latin typeface="Arial"/>
                <a:cs typeface="Arial"/>
              </a:rPr>
              <a:t>the</a:t>
            </a:r>
            <a:r>
              <a:rPr sz="2200" spc="-6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131313"/>
                </a:solidFill>
                <a:latin typeface="Arial"/>
                <a:cs typeface="Arial"/>
              </a:rPr>
              <a:t>complainant</a:t>
            </a:r>
            <a:r>
              <a:rPr sz="2200" spc="-7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131313"/>
                </a:solidFill>
                <a:latin typeface="Arial"/>
                <a:cs typeface="Arial"/>
              </a:rPr>
              <a:t>and</a:t>
            </a:r>
            <a:r>
              <a:rPr sz="2200" spc="1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131313"/>
                </a:solidFill>
                <a:latin typeface="Arial"/>
                <a:cs typeface="Arial"/>
              </a:rPr>
              <a:t>respondent</a:t>
            </a:r>
            <a:endParaRPr sz="2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310"/>
              </a:spcBef>
            </a:pPr>
            <a:endParaRPr sz="2200">
              <a:latin typeface="Arial"/>
              <a:cs typeface="Arial"/>
            </a:endParaRPr>
          </a:p>
          <a:p>
            <a:pPr marL="353695" indent="-340995">
              <a:lnSpc>
                <a:spcPct val="100000"/>
              </a:lnSpc>
              <a:buFont typeface="Times New Roman"/>
              <a:buChar char="•"/>
              <a:tabLst>
                <a:tab pos="353695" algn="l"/>
              </a:tabLst>
            </a:pPr>
            <a:r>
              <a:rPr sz="2200" dirty="0">
                <a:solidFill>
                  <a:srgbClr val="131313"/>
                </a:solidFill>
                <a:latin typeface="Arial"/>
                <a:cs typeface="Arial"/>
              </a:rPr>
              <a:t>For</a:t>
            </a:r>
            <a:r>
              <a:rPr sz="2200" spc="-4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131313"/>
                </a:solidFill>
                <a:latin typeface="Arial"/>
                <a:cs typeface="Arial"/>
              </a:rPr>
              <a:t>example,</a:t>
            </a:r>
            <a:r>
              <a:rPr sz="2200" spc="-5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131313"/>
                </a:solidFill>
                <a:latin typeface="Arial"/>
                <a:cs typeface="Arial"/>
              </a:rPr>
              <a:t>prior</a:t>
            </a:r>
            <a:r>
              <a:rPr sz="2200" spc="-6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131313"/>
                </a:solidFill>
                <a:latin typeface="Arial"/>
                <a:cs typeface="Arial"/>
              </a:rPr>
              <a:t>sexual</a:t>
            </a:r>
            <a:r>
              <a:rPr sz="2200" spc="-5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131313"/>
                </a:solidFill>
                <a:latin typeface="Arial"/>
                <a:cs typeface="Arial"/>
              </a:rPr>
              <a:t>behavior</a:t>
            </a:r>
            <a:r>
              <a:rPr sz="2200" spc="-3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131313"/>
                </a:solidFill>
                <a:latin typeface="Arial"/>
                <a:cs typeface="Arial"/>
              </a:rPr>
              <a:t>may</a:t>
            </a:r>
            <a:r>
              <a:rPr sz="2200" spc="-6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131313"/>
                </a:solidFill>
                <a:latin typeface="Arial"/>
                <a:cs typeface="Arial"/>
              </a:rPr>
              <a:t>be</a:t>
            </a:r>
            <a:r>
              <a:rPr sz="2200" spc="-5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131313"/>
                </a:solidFill>
                <a:latin typeface="Arial"/>
                <a:cs typeface="Arial"/>
              </a:rPr>
              <a:t>relevant</a:t>
            </a:r>
            <a:r>
              <a:rPr sz="2200" spc="-5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131313"/>
                </a:solidFill>
                <a:latin typeface="Arial"/>
                <a:cs typeface="Arial"/>
              </a:rPr>
              <a:t>to</a:t>
            </a:r>
            <a:r>
              <a:rPr sz="2200" spc="12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131313"/>
                </a:solidFill>
                <a:latin typeface="Arial"/>
                <a:cs typeface="Arial"/>
              </a:rPr>
              <a:t>explain:</a:t>
            </a:r>
            <a:endParaRPr sz="2200">
              <a:latin typeface="Arial"/>
              <a:cs typeface="Arial"/>
            </a:endParaRPr>
          </a:p>
          <a:p>
            <a:pPr marL="1262380" lvl="1" indent="-344805">
              <a:lnSpc>
                <a:spcPct val="100000"/>
              </a:lnSpc>
              <a:spcBef>
                <a:spcPts val="505"/>
              </a:spcBef>
              <a:buFont typeface="Times New Roman"/>
              <a:buChar char="•"/>
              <a:tabLst>
                <a:tab pos="1262380" algn="l"/>
              </a:tabLst>
            </a:pPr>
            <a:r>
              <a:rPr sz="2200" dirty="0">
                <a:solidFill>
                  <a:srgbClr val="131313"/>
                </a:solidFill>
                <a:latin typeface="Arial"/>
                <a:cs typeface="Arial"/>
              </a:rPr>
              <a:t>Presence</a:t>
            </a:r>
            <a:r>
              <a:rPr sz="2200" spc="-9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131313"/>
                </a:solidFill>
                <a:latin typeface="Arial"/>
                <a:cs typeface="Arial"/>
              </a:rPr>
              <a:t>of</a:t>
            </a:r>
            <a:r>
              <a:rPr sz="2200" spc="-2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131313"/>
                </a:solidFill>
                <a:latin typeface="Arial"/>
                <a:cs typeface="Arial"/>
              </a:rPr>
              <a:t>a</a:t>
            </a:r>
            <a:r>
              <a:rPr sz="2200" spc="-4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131313"/>
                </a:solidFill>
                <a:latin typeface="Arial"/>
                <a:cs typeface="Arial"/>
              </a:rPr>
              <a:t>physical</a:t>
            </a:r>
            <a:r>
              <a:rPr sz="2200" spc="-4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131313"/>
                </a:solidFill>
                <a:latin typeface="Arial"/>
                <a:cs typeface="Arial"/>
              </a:rPr>
              <a:t>injury</a:t>
            </a:r>
            <a:endParaRPr sz="2200">
              <a:latin typeface="Arial"/>
              <a:cs typeface="Arial"/>
            </a:endParaRPr>
          </a:p>
          <a:p>
            <a:pPr marL="1262380" marR="745490" lvl="1" indent="-344805">
              <a:lnSpc>
                <a:spcPct val="100000"/>
              </a:lnSpc>
              <a:spcBef>
                <a:spcPts val="480"/>
              </a:spcBef>
              <a:buFont typeface="Times New Roman"/>
              <a:buChar char="•"/>
              <a:tabLst>
                <a:tab pos="1262380" algn="l"/>
              </a:tabLst>
            </a:pPr>
            <a:r>
              <a:rPr sz="2200" dirty="0">
                <a:solidFill>
                  <a:srgbClr val="131313"/>
                </a:solidFill>
                <a:latin typeface="Arial"/>
                <a:cs typeface="Arial"/>
              </a:rPr>
              <a:t>Pattern</a:t>
            </a:r>
            <a:r>
              <a:rPr sz="2200" spc="-7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131313"/>
                </a:solidFill>
                <a:latin typeface="Arial"/>
                <a:cs typeface="Arial"/>
              </a:rPr>
              <a:t>of</a:t>
            </a:r>
            <a:r>
              <a:rPr sz="2200" spc="-2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131313"/>
                </a:solidFill>
                <a:latin typeface="Arial"/>
                <a:cs typeface="Arial"/>
              </a:rPr>
              <a:t>communication/behavior</a:t>
            </a:r>
            <a:r>
              <a:rPr sz="2200" spc="-4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131313"/>
                </a:solidFill>
                <a:latin typeface="Arial"/>
                <a:cs typeface="Arial"/>
              </a:rPr>
              <a:t>between</a:t>
            </a:r>
            <a:r>
              <a:rPr sz="2200" spc="7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131313"/>
                </a:solidFill>
                <a:latin typeface="Arial"/>
                <a:cs typeface="Arial"/>
              </a:rPr>
              <a:t>parties </a:t>
            </a:r>
            <a:r>
              <a:rPr sz="2200" dirty="0">
                <a:solidFill>
                  <a:srgbClr val="131313"/>
                </a:solidFill>
                <a:latin typeface="Arial"/>
                <a:cs typeface="Arial"/>
              </a:rPr>
              <a:t>regarding</a:t>
            </a:r>
            <a:r>
              <a:rPr sz="2200" spc="-8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131313"/>
                </a:solidFill>
                <a:latin typeface="Arial"/>
                <a:cs typeface="Arial"/>
              </a:rPr>
              <a:t>consent</a:t>
            </a:r>
            <a:endParaRPr sz="2200">
              <a:latin typeface="Arial"/>
              <a:cs typeface="Arial"/>
            </a:endParaRPr>
          </a:p>
          <a:p>
            <a:pPr marL="353695" indent="-340995">
              <a:lnSpc>
                <a:spcPct val="100000"/>
              </a:lnSpc>
              <a:spcBef>
                <a:spcPts val="505"/>
              </a:spcBef>
              <a:buFont typeface="Times New Roman"/>
              <a:buChar char="•"/>
              <a:tabLst>
                <a:tab pos="353695" algn="l"/>
              </a:tabLst>
            </a:pPr>
            <a:r>
              <a:rPr sz="2200" dirty="0">
                <a:solidFill>
                  <a:srgbClr val="131313"/>
                </a:solidFill>
                <a:latin typeface="Arial"/>
                <a:cs typeface="Arial"/>
              </a:rPr>
              <a:t>Prior</a:t>
            </a:r>
            <a:r>
              <a:rPr sz="2200" spc="-6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131313"/>
                </a:solidFill>
                <a:latin typeface="Arial"/>
                <a:cs typeface="Arial"/>
              </a:rPr>
              <a:t>sexual</a:t>
            </a:r>
            <a:r>
              <a:rPr sz="2200" spc="-5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131313"/>
                </a:solidFill>
                <a:latin typeface="Arial"/>
                <a:cs typeface="Arial"/>
              </a:rPr>
              <a:t>behavior</a:t>
            </a:r>
            <a:r>
              <a:rPr sz="2200" spc="-4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131313"/>
                </a:solidFill>
                <a:latin typeface="Arial"/>
                <a:cs typeface="Arial"/>
              </a:rPr>
              <a:t>is</a:t>
            </a:r>
            <a:r>
              <a:rPr sz="2200" spc="-4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131313"/>
                </a:solidFill>
                <a:latin typeface="Arial"/>
                <a:cs typeface="Arial"/>
              </a:rPr>
              <a:t>not</a:t>
            </a:r>
            <a:r>
              <a:rPr sz="2200" spc="-5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131313"/>
                </a:solidFill>
                <a:latin typeface="Arial"/>
                <a:cs typeface="Arial"/>
              </a:rPr>
              <a:t>relevant</a:t>
            </a:r>
            <a:r>
              <a:rPr sz="2200" spc="-5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131313"/>
                </a:solidFill>
                <a:latin typeface="Arial"/>
                <a:cs typeface="Arial"/>
              </a:rPr>
              <a:t>to</a:t>
            </a:r>
            <a:r>
              <a:rPr sz="2200" spc="3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131313"/>
                </a:solidFill>
                <a:latin typeface="Arial"/>
                <a:cs typeface="Arial"/>
              </a:rPr>
              <a:t>explain:</a:t>
            </a:r>
            <a:endParaRPr sz="2200">
              <a:latin typeface="Arial"/>
              <a:cs typeface="Arial"/>
            </a:endParaRPr>
          </a:p>
          <a:p>
            <a:pPr marL="1319530" lvl="1" indent="-340995">
              <a:lnSpc>
                <a:spcPct val="100000"/>
              </a:lnSpc>
              <a:spcBef>
                <a:spcPts val="505"/>
              </a:spcBef>
              <a:buFont typeface="Times New Roman"/>
              <a:buChar char="•"/>
              <a:tabLst>
                <a:tab pos="1319530" algn="l"/>
              </a:tabLst>
            </a:pPr>
            <a:r>
              <a:rPr sz="2200" dirty="0">
                <a:solidFill>
                  <a:srgbClr val="131313"/>
                </a:solidFill>
                <a:latin typeface="Arial"/>
                <a:cs typeface="Arial"/>
              </a:rPr>
              <a:t>General</a:t>
            </a:r>
            <a:r>
              <a:rPr sz="2200" spc="-11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131313"/>
                </a:solidFill>
                <a:latin typeface="Arial"/>
                <a:cs typeface="Arial"/>
              </a:rPr>
              <a:t>predisposition</a:t>
            </a:r>
            <a:r>
              <a:rPr sz="2200" spc="-9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131313"/>
                </a:solidFill>
                <a:latin typeface="Arial"/>
                <a:cs typeface="Arial"/>
              </a:rPr>
              <a:t>toward</a:t>
            </a:r>
            <a:r>
              <a:rPr sz="2200" spc="-5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131313"/>
                </a:solidFill>
                <a:latin typeface="Arial"/>
                <a:cs typeface="Arial"/>
              </a:rPr>
              <a:t>engaging</a:t>
            </a:r>
            <a:r>
              <a:rPr sz="2200" spc="-9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131313"/>
                </a:solidFill>
                <a:latin typeface="Arial"/>
                <a:cs typeface="Arial"/>
              </a:rPr>
              <a:t>in</a:t>
            </a:r>
            <a:r>
              <a:rPr sz="2200" spc="-4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131313"/>
                </a:solidFill>
                <a:latin typeface="Arial"/>
                <a:cs typeface="Arial"/>
              </a:rPr>
              <a:t>sexual</a:t>
            </a:r>
            <a:r>
              <a:rPr sz="2200" spc="10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131313"/>
                </a:solidFill>
                <a:latin typeface="Arial"/>
                <a:cs typeface="Arial"/>
              </a:rPr>
              <a:t>activity</a:t>
            </a:r>
            <a:endParaRPr sz="22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535"/>
              </a:lnSpc>
            </a:pPr>
            <a:fld id="{81D60167-4931-47E6-BA6A-407CBD079E47}" type="slidenum">
              <a:rPr spc="-25" dirty="0"/>
              <a:t>21</a:t>
            </a:fld>
            <a:endParaRPr spc="-25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425094" y="636141"/>
            <a:ext cx="1442085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Consent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25094" y="1574671"/>
            <a:ext cx="8161020" cy="51149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299085" marR="5080" indent="-287020">
              <a:lnSpc>
                <a:spcPct val="100000"/>
              </a:lnSpc>
              <a:spcBef>
                <a:spcPts val="90"/>
              </a:spcBef>
              <a:buChar char="•"/>
              <a:tabLst>
                <a:tab pos="299085" algn="l"/>
              </a:tabLst>
            </a:pP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Consider</a:t>
            </a:r>
            <a:r>
              <a:rPr sz="2000" spc="-8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prior/post</a:t>
            </a:r>
            <a:r>
              <a:rPr sz="2000" spc="-6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relationship</a:t>
            </a:r>
            <a:r>
              <a:rPr sz="2000" spc="-2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history</a:t>
            </a:r>
            <a:r>
              <a:rPr sz="2000" spc="-7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to</a:t>
            </a:r>
            <a:r>
              <a:rPr sz="2000" spc="-8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understand</a:t>
            </a:r>
            <a:r>
              <a:rPr sz="2000" spc="-4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total</a:t>
            </a:r>
            <a:r>
              <a:rPr sz="2000" spc="-9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context</a:t>
            </a:r>
            <a:r>
              <a:rPr sz="2000" spc="-22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25" dirty="0">
                <a:solidFill>
                  <a:srgbClr val="282828"/>
                </a:solidFill>
                <a:latin typeface="Arial"/>
                <a:cs typeface="Arial"/>
              </a:rPr>
              <a:t>and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how</a:t>
            </a:r>
            <a:r>
              <a:rPr sz="2000" spc="-4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consent</a:t>
            </a:r>
            <a:r>
              <a:rPr sz="2000" spc="-4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communicated</a:t>
            </a:r>
            <a:r>
              <a:rPr sz="2000" spc="-8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20" dirty="0">
                <a:solidFill>
                  <a:srgbClr val="282828"/>
                </a:solidFill>
                <a:latin typeface="Arial"/>
                <a:cs typeface="Arial"/>
              </a:rPr>
              <a:t>between</a:t>
            </a:r>
            <a:r>
              <a:rPr sz="2000" spc="-12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parties</a:t>
            </a:r>
            <a:endParaRPr sz="2000">
              <a:latin typeface="Arial"/>
              <a:cs typeface="Arial"/>
            </a:endParaRPr>
          </a:p>
          <a:p>
            <a:pPr marL="299720" marR="699770" indent="-287020">
              <a:lnSpc>
                <a:spcPct val="100000"/>
              </a:lnSpc>
              <a:spcBef>
                <a:spcPts val="505"/>
              </a:spcBef>
              <a:buChar char="•"/>
              <a:tabLst>
                <a:tab pos="299720" algn="l"/>
              </a:tabLst>
            </a:pP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Consider</a:t>
            </a:r>
            <a:r>
              <a:rPr sz="2000" spc="-5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both</a:t>
            </a:r>
            <a:r>
              <a:rPr sz="2000" spc="-4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verbal</a:t>
            </a:r>
            <a:r>
              <a:rPr sz="2000" spc="-3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and</a:t>
            </a:r>
            <a:r>
              <a:rPr sz="2000" spc="-4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nonverbal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means</a:t>
            </a:r>
            <a:r>
              <a:rPr sz="2000" spc="-7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of</a:t>
            </a:r>
            <a:r>
              <a:rPr sz="2000" spc="-6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communication</a:t>
            </a:r>
            <a:r>
              <a:rPr sz="2000" spc="-19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25" dirty="0">
                <a:solidFill>
                  <a:srgbClr val="282828"/>
                </a:solidFill>
                <a:latin typeface="Arial"/>
                <a:cs typeface="Arial"/>
              </a:rPr>
              <a:t>in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determining</a:t>
            </a:r>
            <a:r>
              <a:rPr sz="2000" spc="-12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whether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consent</a:t>
            </a:r>
            <a:r>
              <a:rPr sz="2000" spc="-8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given</a:t>
            </a:r>
            <a:r>
              <a:rPr sz="2000" spc="-2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to</a:t>
            </a:r>
            <a:r>
              <a:rPr sz="2000" spc="-8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particular</a:t>
            </a:r>
            <a:r>
              <a:rPr sz="2000" spc="-5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sexual</a:t>
            </a:r>
            <a:r>
              <a:rPr sz="2000" spc="-13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activity</a:t>
            </a:r>
            <a:endParaRPr sz="2000">
              <a:latin typeface="Arial"/>
              <a:cs typeface="Arial"/>
            </a:endParaRPr>
          </a:p>
          <a:p>
            <a:pPr marL="299720" indent="-286385">
              <a:lnSpc>
                <a:spcPct val="100000"/>
              </a:lnSpc>
              <a:spcBef>
                <a:spcPts val="505"/>
              </a:spcBef>
              <a:buChar char="•"/>
              <a:tabLst>
                <a:tab pos="299720" algn="l"/>
              </a:tabLst>
            </a:pP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Look</a:t>
            </a:r>
            <a:r>
              <a:rPr sz="2000" spc="-5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at</a:t>
            </a:r>
            <a:r>
              <a:rPr sz="2000" spc="-5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sexual</a:t>
            </a:r>
            <a:r>
              <a:rPr sz="2000" spc="-4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activity as</a:t>
            </a:r>
            <a:r>
              <a:rPr sz="2000" spc="-6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a</a:t>
            </a:r>
            <a:r>
              <a:rPr sz="2000" spc="-3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whole</a:t>
            </a:r>
            <a:r>
              <a:rPr sz="2000" spc="1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to</a:t>
            </a:r>
            <a:r>
              <a:rPr sz="2000" spc="-7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understand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20" dirty="0">
                <a:solidFill>
                  <a:srgbClr val="282828"/>
                </a:solidFill>
                <a:latin typeface="Arial"/>
                <a:cs typeface="Arial"/>
              </a:rPr>
              <a:t>total</a:t>
            </a:r>
            <a:r>
              <a:rPr sz="2000" spc="-16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context</a:t>
            </a:r>
            <a:endParaRPr sz="2000">
              <a:latin typeface="Arial"/>
              <a:cs typeface="Arial"/>
            </a:endParaRPr>
          </a:p>
          <a:p>
            <a:pPr marL="299720" marR="367030" indent="-287020">
              <a:lnSpc>
                <a:spcPct val="100000"/>
              </a:lnSpc>
              <a:spcBef>
                <a:spcPts val="505"/>
              </a:spcBef>
              <a:buChar char="•"/>
              <a:tabLst>
                <a:tab pos="299720" algn="l"/>
              </a:tabLst>
            </a:pP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May</a:t>
            </a:r>
            <a:r>
              <a:rPr sz="2000" spc="-6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be</a:t>
            </a:r>
            <a:r>
              <a:rPr sz="2000" spc="-3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sufficient</a:t>
            </a:r>
            <a:r>
              <a:rPr sz="2000" spc="-5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evidence</a:t>
            </a:r>
            <a:r>
              <a:rPr sz="2000" spc="1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of</a:t>
            </a:r>
            <a:r>
              <a:rPr sz="2000" spc="-5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lack</a:t>
            </a:r>
            <a:r>
              <a:rPr sz="2000" spc="-4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of</a:t>
            </a:r>
            <a:r>
              <a:rPr sz="2000" spc="-5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consent</a:t>
            </a:r>
            <a:r>
              <a:rPr sz="2000" spc="-3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to</a:t>
            </a:r>
            <a:r>
              <a:rPr sz="2000" spc="-5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some</a:t>
            </a:r>
            <a:r>
              <a:rPr sz="2000" spc="-7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acts,</a:t>
            </a:r>
            <a:r>
              <a:rPr sz="2000" spc="-7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20" dirty="0">
                <a:solidFill>
                  <a:srgbClr val="282828"/>
                </a:solidFill>
                <a:latin typeface="Arial"/>
                <a:cs typeface="Arial"/>
              </a:rPr>
              <a:t>and</a:t>
            </a:r>
            <a:r>
              <a:rPr sz="2000" spc="-24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25" dirty="0">
                <a:solidFill>
                  <a:srgbClr val="282828"/>
                </a:solidFill>
                <a:latin typeface="Arial"/>
                <a:cs typeface="Arial"/>
              </a:rPr>
              <a:t>not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others</a:t>
            </a:r>
            <a:endParaRPr sz="2000">
              <a:latin typeface="Arial"/>
              <a:cs typeface="Arial"/>
            </a:endParaRPr>
          </a:p>
          <a:p>
            <a:pPr marL="299720" marR="135255" indent="-287020">
              <a:lnSpc>
                <a:spcPct val="100000"/>
              </a:lnSpc>
              <a:spcBef>
                <a:spcPts val="480"/>
              </a:spcBef>
              <a:buChar char="•"/>
              <a:tabLst>
                <a:tab pos="299720" algn="l"/>
              </a:tabLst>
            </a:pP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Consider</a:t>
            </a:r>
            <a:r>
              <a:rPr sz="2000" spc="-6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objective</a:t>
            </a:r>
            <a:r>
              <a:rPr sz="2000" spc="-2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circumstances</a:t>
            </a:r>
            <a:r>
              <a:rPr sz="2000" spc="-10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of</a:t>
            </a:r>
            <a:r>
              <a:rPr sz="2000" spc="-7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the</a:t>
            </a:r>
            <a:r>
              <a:rPr sz="2000" spc="-4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sexual</a:t>
            </a:r>
            <a:r>
              <a:rPr sz="2000" spc="-5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activity</a:t>
            </a:r>
            <a:r>
              <a:rPr sz="2000" spc="-3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as</a:t>
            </a:r>
            <a:r>
              <a:rPr sz="2000" spc="-6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well</a:t>
            </a:r>
            <a:r>
              <a:rPr sz="2000" spc="1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20" dirty="0">
                <a:solidFill>
                  <a:srgbClr val="282828"/>
                </a:solidFill>
                <a:latin typeface="Arial"/>
                <a:cs typeface="Arial"/>
              </a:rPr>
              <a:t>as</a:t>
            </a:r>
            <a:r>
              <a:rPr sz="2000" spc="-204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25" dirty="0">
                <a:solidFill>
                  <a:srgbClr val="282828"/>
                </a:solidFill>
                <a:latin typeface="Arial"/>
                <a:cs typeface="Arial"/>
              </a:rPr>
              <a:t>the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parties’</a:t>
            </a:r>
            <a:r>
              <a:rPr sz="2000" spc="-10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subjective</a:t>
            </a:r>
            <a:r>
              <a:rPr sz="2000" spc="-10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feelings</a:t>
            </a:r>
            <a:r>
              <a:rPr sz="2000" spc="-4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about</a:t>
            </a:r>
            <a:r>
              <a:rPr sz="2000" spc="-114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25" dirty="0">
                <a:solidFill>
                  <a:srgbClr val="282828"/>
                </a:solidFill>
                <a:latin typeface="Arial"/>
                <a:cs typeface="Arial"/>
              </a:rPr>
              <a:t>it</a:t>
            </a:r>
            <a:endParaRPr sz="2000">
              <a:latin typeface="Arial"/>
              <a:cs typeface="Arial"/>
            </a:endParaRPr>
          </a:p>
          <a:p>
            <a:pPr marL="299720" indent="-286385">
              <a:lnSpc>
                <a:spcPct val="100000"/>
              </a:lnSpc>
              <a:spcBef>
                <a:spcPts val="505"/>
              </a:spcBef>
              <a:buChar char="•"/>
              <a:tabLst>
                <a:tab pos="299720" algn="l"/>
              </a:tabLst>
            </a:pP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Consider</a:t>
            </a:r>
            <a:r>
              <a:rPr sz="2000" spc="-8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circumstances</a:t>
            </a:r>
            <a:r>
              <a:rPr sz="2000" spc="-10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of</a:t>
            </a:r>
            <a:r>
              <a:rPr sz="2000" spc="-7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decision</a:t>
            </a:r>
            <a:r>
              <a:rPr sz="2000" spc="-3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to</a:t>
            </a:r>
            <a:r>
              <a:rPr sz="2000" spc="-13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disclose/report</a:t>
            </a:r>
            <a:endParaRPr sz="2000">
              <a:latin typeface="Arial"/>
              <a:cs typeface="Arial"/>
            </a:endParaRPr>
          </a:p>
          <a:p>
            <a:pPr marL="299720" indent="-286385">
              <a:lnSpc>
                <a:spcPct val="100000"/>
              </a:lnSpc>
              <a:spcBef>
                <a:spcPts val="505"/>
              </a:spcBef>
              <a:buChar char="•"/>
              <a:tabLst>
                <a:tab pos="299720" algn="l"/>
              </a:tabLst>
            </a:pP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Consent</a:t>
            </a:r>
            <a:r>
              <a:rPr sz="2000" spc="-10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cannot</a:t>
            </a:r>
            <a:r>
              <a:rPr sz="2000" spc="-5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be</a:t>
            </a:r>
            <a:r>
              <a:rPr sz="2000" spc="-5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obtained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by</a:t>
            </a:r>
            <a:r>
              <a:rPr sz="2000" spc="-5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force,</a:t>
            </a:r>
            <a:r>
              <a:rPr sz="2000" spc="-114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intimidation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20" dirty="0">
                <a:solidFill>
                  <a:srgbClr val="282828"/>
                </a:solidFill>
                <a:latin typeface="Arial"/>
                <a:cs typeface="Arial"/>
              </a:rPr>
              <a:t>and</a:t>
            </a:r>
            <a:r>
              <a:rPr sz="2000" spc="-15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coercion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175"/>
              </a:spcBef>
              <a:buClr>
                <a:srgbClr val="282828"/>
              </a:buClr>
              <a:buFont typeface="Arial"/>
              <a:buChar char="•"/>
            </a:pPr>
            <a:endParaRPr sz="2000">
              <a:latin typeface="Arial"/>
              <a:cs typeface="Arial"/>
            </a:endParaRPr>
          </a:p>
          <a:p>
            <a:pPr marL="299085" marR="132715" indent="-287020">
              <a:lnSpc>
                <a:spcPct val="100000"/>
              </a:lnSpc>
              <a:buChar char="•"/>
              <a:tabLst>
                <a:tab pos="299085" algn="l"/>
                <a:tab pos="1765300" algn="l"/>
              </a:tabLst>
            </a:pPr>
            <a:r>
              <a:rPr sz="2000" u="heavy" dirty="0">
                <a:solidFill>
                  <a:srgbClr val="282828"/>
                </a:solidFill>
                <a:uFill>
                  <a:solidFill>
                    <a:srgbClr val="282828"/>
                  </a:solidFill>
                </a:uFill>
                <a:latin typeface="Arial"/>
                <a:cs typeface="Arial"/>
              </a:rPr>
              <a:t>Key</a:t>
            </a:r>
            <a:r>
              <a:rPr sz="2000" u="heavy" spc="-45" dirty="0">
                <a:solidFill>
                  <a:srgbClr val="282828"/>
                </a:solidFill>
                <a:uFill>
                  <a:solidFill>
                    <a:srgbClr val="282828"/>
                  </a:solidFill>
                </a:uFill>
                <a:latin typeface="Arial"/>
                <a:cs typeface="Arial"/>
              </a:rPr>
              <a:t> </a:t>
            </a:r>
            <a:r>
              <a:rPr sz="2000" u="heavy" spc="-10" dirty="0">
                <a:solidFill>
                  <a:srgbClr val="282828"/>
                </a:solidFill>
                <a:uFill>
                  <a:solidFill>
                    <a:srgbClr val="282828"/>
                  </a:solidFill>
                </a:uFill>
                <a:latin typeface="Arial"/>
                <a:cs typeface="Arial"/>
              </a:rPr>
              <a:t>inquiry</a:t>
            </a:r>
            <a:r>
              <a:rPr sz="2000" u="none" spc="-10" dirty="0">
                <a:solidFill>
                  <a:srgbClr val="282828"/>
                </a:solidFill>
                <a:latin typeface="Arial"/>
                <a:cs typeface="Arial"/>
              </a:rPr>
              <a:t>:</a:t>
            </a:r>
            <a:r>
              <a:rPr sz="2000" u="none" dirty="0">
                <a:solidFill>
                  <a:srgbClr val="282828"/>
                </a:solidFill>
                <a:latin typeface="Arial"/>
                <a:cs typeface="Arial"/>
              </a:rPr>
              <a:t>	what</a:t>
            </a:r>
            <a:r>
              <a:rPr sz="2000" u="none" spc="-7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u="none" dirty="0">
                <a:solidFill>
                  <a:srgbClr val="282828"/>
                </a:solidFill>
                <a:latin typeface="Arial"/>
                <a:cs typeface="Arial"/>
              </a:rPr>
              <a:t>would</a:t>
            </a:r>
            <a:r>
              <a:rPr sz="2000" u="none" spc="-4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u="none" dirty="0">
                <a:solidFill>
                  <a:srgbClr val="282828"/>
                </a:solidFill>
                <a:latin typeface="Arial"/>
                <a:cs typeface="Arial"/>
              </a:rPr>
              <a:t>reasonable</a:t>
            </a:r>
            <a:r>
              <a:rPr sz="2000" u="none" spc="-5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u="none" dirty="0">
                <a:solidFill>
                  <a:srgbClr val="282828"/>
                </a:solidFill>
                <a:latin typeface="Arial"/>
                <a:cs typeface="Arial"/>
              </a:rPr>
              <a:t>person</a:t>
            </a:r>
            <a:r>
              <a:rPr sz="2000" u="none" spc="-6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u="none" dirty="0">
                <a:solidFill>
                  <a:srgbClr val="282828"/>
                </a:solidFill>
                <a:latin typeface="Arial"/>
                <a:cs typeface="Arial"/>
              </a:rPr>
              <a:t>in</a:t>
            </a:r>
            <a:r>
              <a:rPr sz="2000" u="none" spc="-9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u="none" spc="-10" dirty="0">
                <a:solidFill>
                  <a:srgbClr val="282828"/>
                </a:solidFill>
                <a:latin typeface="Arial"/>
                <a:cs typeface="Arial"/>
              </a:rPr>
              <a:t>Respondent’s</a:t>
            </a:r>
            <a:r>
              <a:rPr sz="2000" u="none" spc="-5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u="none" spc="-10" dirty="0">
                <a:solidFill>
                  <a:srgbClr val="282828"/>
                </a:solidFill>
                <a:latin typeface="Arial"/>
                <a:cs typeface="Arial"/>
              </a:rPr>
              <a:t>position </a:t>
            </a:r>
            <a:r>
              <a:rPr sz="2000" u="none" dirty="0">
                <a:solidFill>
                  <a:srgbClr val="282828"/>
                </a:solidFill>
                <a:latin typeface="Arial"/>
                <a:cs typeface="Arial"/>
              </a:rPr>
              <a:t>have</a:t>
            </a:r>
            <a:r>
              <a:rPr sz="2000" u="none" spc="-6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u="none" dirty="0">
                <a:solidFill>
                  <a:srgbClr val="282828"/>
                </a:solidFill>
                <a:latin typeface="Arial"/>
                <a:cs typeface="Arial"/>
              </a:rPr>
              <a:t>understood</a:t>
            </a:r>
            <a:r>
              <a:rPr sz="2000" u="none" spc="-6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u="none" dirty="0">
                <a:solidFill>
                  <a:srgbClr val="282828"/>
                </a:solidFill>
                <a:latin typeface="Arial"/>
                <a:cs typeface="Arial"/>
              </a:rPr>
              <a:t>from</a:t>
            </a:r>
            <a:r>
              <a:rPr sz="2000" u="none" spc="-10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u="none" dirty="0">
                <a:solidFill>
                  <a:srgbClr val="282828"/>
                </a:solidFill>
                <a:latin typeface="Arial"/>
                <a:cs typeface="Arial"/>
              </a:rPr>
              <a:t>other</a:t>
            </a:r>
            <a:r>
              <a:rPr sz="2000" u="none" spc="-7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u="none" dirty="0">
                <a:solidFill>
                  <a:srgbClr val="282828"/>
                </a:solidFill>
                <a:latin typeface="Arial"/>
                <a:cs typeface="Arial"/>
              </a:rPr>
              <a:t>party’s</a:t>
            </a:r>
            <a:r>
              <a:rPr sz="2000" u="none" spc="-2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u="none" dirty="0">
                <a:solidFill>
                  <a:srgbClr val="282828"/>
                </a:solidFill>
                <a:latin typeface="Arial"/>
                <a:cs typeface="Arial"/>
              </a:rPr>
              <a:t>express</a:t>
            </a:r>
            <a:r>
              <a:rPr sz="2000" u="none" spc="-13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u="none" dirty="0">
                <a:solidFill>
                  <a:srgbClr val="282828"/>
                </a:solidFill>
                <a:latin typeface="Arial"/>
                <a:cs typeface="Arial"/>
              </a:rPr>
              <a:t>words</a:t>
            </a:r>
            <a:r>
              <a:rPr sz="2000" u="none" spc="-2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u="none" dirty="0">
                <a:solidFill>
                  <a:srgbClr val="282828"/>
                </a:solidFill>
                <a:latin typeface="Arial"/>
                <a:cs typeface="Arial"/>
              </a:rPr>
              <a:t>and</a:t>
            </a:r>
            <a:r>
              <a:rPr sz="2000" u="none" spc="-8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u="none" dirty="0">
                <a:solidFill>
                  <a:srgbClr val="282828"/>
                </a:solidFill>
                <a:latin typeface="Arial"/>
                <a:cs typeface="Arial"/>
              </a:rPr>
              <a:t>actions</a:t>
            </a:r>
            <a:r>
              <a:rPr sz="2000" u="none" spc="-4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u="none" dirty="0">
                <a:solidFill>
                  <a:srgbClr val="282828"/>
                </a:solidFill>
                <a:latin typeface="Arial"/>
                <a:cs typeface="Arial"/>
              </a:rPr>
              <a:t>as</a:t>
            </a:r>
            <a:r>
              <a:rPr sz="2000" u="none" spc="-9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u="none" spc="-25" dirty="0">
                <a:solidFill>
                  <a:srgbClr val="282828"/>
                </a:solidFill>
                <a:latin typeface="Arial"/>
                <a:cs typeface="Arial"/>
              </a:rPr>
              <a:t>to </a:t>
            </a:r>
            <a:r>
              <a:rPr sz="2000" u="none" dirty="0">
                <a:solidFill>
                  <a:srgbClr val="282828"/>
                </a:solidFill>
                <a:latin typeface="Arial"/>
                <a:cs typeface="Arial"/>
              </a:rPr>
              <a:t>whether</a:t>
            </a:r>
            <a:r>
              <a:rPr sz="2000" u="none" spc="-5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u="none" dirty="0">
                <a:solidFill>
                  <a:srgbClr val="282828"/>
                </a:solidFill>
                <a:latin typeface="Arial"/>
                <a:cs typeface="Arial"/>
              </a:rPr>
              <a:t>valid</a:t>
            </a:r>
            <a:r>
              <a:rPr sz="2000" u="none" spc="-3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u="none" dirty="0">
                <a:solidFill>
                  <a:srgbClr val="282828"/>
                </a:solidFill>
                <a:latin typeface="Arial"/>
                <a:cs typeface="Arial"/>
              </a:rPr>
              <a:t>consent</a:t>
            </a:r>
            <a:r>
              <a:rPr sz="2000" u="none" spc="-7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u="none" dirty="0">
                <a:solidFill>
                  <a:srgbClr val="282828"/>
                </a:solidFill>
                <a:latin typeface="Arial"/>
                <a:cs typeface="Arial"/>
              </a:rPr>
              <a:t>was</a:t>
            </a:r>
            <a:r>
              <a:rPr sz="2000" u="none" spc="-14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u="none" spc="-10" dirty="0">
                <a:solidFill>
                  <a:srgbClr val="282828"/>
                </a:solidFill>
                <a:latin typeface="Arial"/>
                <a:cs typeface="Arial"/>
              </a:rPr>
              <a:t>given.</a:t>
            </a:r>
            <a:endParaRPr sz="20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535"/>
              </a:lnSpc>
            </a:pPr>
            <a:fld id="{81D60167-4931-47E6-BA6A-407CBD079E47}" type="slidenum">
              <a:rPr spc="-25" dirty="0"/>
              <a:t>22</a:t>
            </a:fld>
            <a:endParaRPr spc="-25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81864" rIns="0" bIns="0" rtlCol="0">
            <a:spAutoFit/>
          </a:bodyPr>
          <a:lstStyle/>
          <a:p>
            <a:pPr marL="279400">
              <a:lnSpc>
                <a:spcPct val="100000"/>
              </a:lnSpc>
              <a:spcBef>
                <a:spcPts val="105"/>
              </a:spcBef>
            </a:pPr>
            <a:r>
              <a:rPr dirty="0"/>
              <a:t>Effect</a:t>
            </a:r>
            <a:r>
              <a:rPr spc="-40" dirty="0"/>
              <a:t> </a:t>
            </a:r>
            <a:r>
              <a:rPr dirty="0"/>
              <a:t>of</a:t>
            </a:r>
            <a:r>
              <a:rPr spc="-80" dirty="0"/>
              <a:t> </a:t>
            </a:r>
            <a:r>
              <a:rPr spc="-10" dirty="0"/>
              <a:t>Alcohol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72031" y="1265555"/>
            <a:ext cx="7386955" cy="52698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7505" marR="5080" indent="-344805">
              <a:lnSpc>
                <a:spcPct val="100000"/>
              </a:lnSpc>
              <a:spcBef>
                <a:spcPts val="105"/>
              </a:spcBef>
              <a:buChar char="•"/>
              <a:tabLst>
                <a:tab pos="357505" algn="l"/>
              </a:tabLst>
            </a:pP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Alcohol</a:t>
            </a:r>
            <a:r>
              <a:rPr sz="2200" spc="-7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can</a:t>
            </a:r>
            <a:r>
              <a:rPr sz="2200" spc="-4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interfere</a:t>
            </a:r>
            <a:r>
              <a:rPr sz="2200" spc="-11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with</a:t>
            </a:r>
            <a:r>
              <a:rPr sz="2200" spc="-1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the</a:t>
            </a:r>
            <a:r>
              <a:rPr sz="2200" spc="-6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creation</a:t>
            </a:r>
            <a:r>
              <a:rPr sz="2200" spc="-8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of</a:t>
            </a:r>
            <a:r>
              <a:rPr sz="2200" spc="-2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spc="-20" dirty="0">
                <a:solidFill>
                  <a:srgbClr val="282828"/>
                </a:solidFill>
                <a:latin typeface="Arial"/>
                <a:cs typeface="Arial"/>
              </a:rPr>
              <a:t>memory,</a:t>
            </a:r>
            <a:r>
              <a:rPr sz="2200" spc="-7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but</a:t>
            </a:r>
            <a:r>
              <a:rPr sz="2200" spc="-4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spc="-25" dirty="0">
                <a:solidFill>
                  <a:srgbClr val="282828"/>
                </a:solidFill>
                <a:latin typeface="Arial"/>
                <a:cs typeface="Arial"/>
              </a:rPr>
              <a:t>not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necessarily</a:t>
            </a:r>
            <a:r>
              <a:rPr sz="2200" spc="-8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render</a:t>
            </a:r>
            <a:r>
              <a:rPr sz="2200" spc="-5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a</a:t>
            </a:r>
            <a:r>
              <a:rPr sz="2200" spc="-4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person</a:t>
            </a:r>
            <a:r>
              <a:rPr sz="2200" spc="-3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282828"/>
                </a:solidFill>
                <a:latin typeface="Arial"/>
                <a:cs typeface="Arial"/>
              </a:rPr>
              <a:t>incapacitated.</a:t>
            </a:r>
            <a:endParaRPr sz="2200">
              <a:latin typeface="Arial"/>
              <a:cs typeface="Arial"/>
            </a:endParaRPr>
          </a:p>
          <a:p>
            <a:pPr marL="1144270" lvl="1" indent="-344805">
              <a:lnSpc>
                <a:spcPct val="100000"/>
              </a:lnSpc>
              <a:spcBef>
                <a:spcPts val="365"/>
              </a:spcBef>
              <a:buFont typeface="Courier New"/>
              <a:buChar char="o"/>
              <a:tabLst>
                <a:tab pos="1144270" algn="l"/>
              </a:tabLst>
            </a:pPr>
            <a:r>
              <a:rPr sz="2200" b="1" spc="-10" dirty="0">
                <a:solidFill>
                  <a:srgbClr val="363636"/>
                </a:solidFill>
                <a:latin typeface="Arial"/>
                <a:cs typeface="Arial"/>
              </a:rPr>
              <a:t>“Blackouts”</a:t>
            </a:r>
            <a:endParaRPr sz="2200">
              <a:latin typeface="Arial"/>
              <a:cs typeface="Arial"/>
            </a:endParaRPr>
          </a:p>
          <a:p>
            <a:pPr lvl="1">
              <a:lnSpc>
                <a:spcPct val="100000"/>
              </a:lnSpc>
              <a:spcBef>
                <a:spcPts val="900"/>
              </a:spcBef>
              <a:buClr>
                <a:srgbClr val="363636"/>
              </a:buClr>
              <a:buFont typeface="Courier New"/>
              <a:buChar char="o"/>
            </a:pPr>
            <a:endParaRPr sz="2200">
              <a:latin typeface="Arial"/>
              <a:cs typeface="Arial"/>
            </a:endParaRPr>
          </a:p>
          <a:p>
            <a:pPr marL="356870" indent="-344170">
              <a:lnSpc>
                <a:spcPct val="100000"/>
              </a:lnSpc>
              <a:buChar char="•"/>
              <a:tabLst>
                <a:tab pos="356870" algn="l"/>
              </a:tabLst>
            </a:pP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Differing</a:t>
            </a:r>
            <a:r>
              <a:rPr sz="2200" spc="-13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perceptions</a:t>
            </a:r>
            <a:r>
              <a:rPr sz="2200" spc="-9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about</a:t>
            </a:r>
            <a:r>
              <a:rPr sz="2200" spc="-6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alcohol</a:t>
            </a:r>
            <a:r>
              <a:rPr sz="2200" spc="-3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282828"/>
                </a:solidFill>
                <a:latin typeface="Arial"/>
                <a:cs typeface="Arial"/>
              </a:rPr>
              <a:t>consumption</a:t>
            </a:r>
            <a:endParaRPr sz="2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780"/>
              </a:spcBef>
              <a:buClr>
                <a:srgbClr val="282828"/>
              </a:buClr>
              <a:buFont typeface="Arial"/>
              <a:buChar char="•"/>
            </a:pPr>
            <a:endParaRPr sz="2200">
              <a:latin typeface="Arial"/>
              <a:cs typeface="Arial"/>
            </a:endParaRPr>
          </a:p>
          <a:p>
            <a:pPr marL="356870" marR="515620" indent="-344805">
              <a:lnSpc>
                <a:spcPct val="100000"/>
              </a:lnSpc>
              <a:spcBef>
                <a:spcPts val="5"/>
              </a:spcBef>
              <a:buChar char="•"/>
              <a:tabLst>
                <a:tab pos="356870" algn="l"/>
              </a:tabLst>
            </a:pPr>
            <a:r>
              <a:rPr sz="2200" spc="-125" dirty="0">
                <a:solidFill>
                  <a:srgbClr val="282828"/>
                </a:solidFill>
                <a:latin typeface="Arial"/>
                <a:cs typeface="Arial"/>
              </a:rPr>
              <a:t>To</a:t>
            </a:r>
            <a:r>
              <a:rPr sz="2200" spc="-4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determine</a:t>
            </a:r>
            <a:r>
              <a:rPr sz="2200" spc="-15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intoxication</a:t>
            </a:r>
            <a:r>
              <a:rPr sz="2200" spc="-13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spc="-30" dirty="0">
                <a:solidFill>
                  <a:srgbClr val="282828"/>
                </a:solidFill>
                <a:latin typeface="Arial"/>
                <a:cs typeface="Arial"/>
              </a:rPr>
              <a:t>v.</a:t>
            </a:r>
            <a:r>
              <a:rPr sz="2200" spc="-3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incapacitation</a:t>
            </a:r>
            <a:r>
              <a:rPr sz="2200" spc="-13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282828"/>
                </a:solidFill>
                <a:latin typeface="Arial"/>
                <a:cs typeface="Arial"/>
              </a:rPr>
              <a:t>issues,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investigators</a:t>
            </a:r>
            <a:r>
              <a:rPr sz="2200" spc="-12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and</a:t>
            </a:r>
            <a:r>
              <a:rPr sz="2200" spc="-4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adjudicators</a:t>
            </a:r>
            <a:r>
              <a:rPr sz="2200" spc="-10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must</a:t>
            </a:r>
            <a:r>
              <a:rPr sz="2200" spc="-4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282828"/>
                </a:solidFill>
                <a:latin typeface="Arial"/>
                <a:cs typeface="Arial"/>
              </a:rPr>
              <a:t>seek/understand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detailed</a:t>
            </a:r>
            <a:r>
              <a:rPr sz="2200" spc="-8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information</a:t>
            </a:r>
            <a:r>
              <a:rPr sz="2200" spc="-9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282828"/>
                </a:solidFill>
                <a:latin typeface="Arial"/>
                <a:cs typeface="Arial"/>
              </a:rPr>
              <a:t>about:</a:t>
            </a:r>
            <a:endParaRPr sz="2200">
              <a:latin typeface="Arial"/>
              <a:cs typeface="Arial"/>
            </a:endParaRPr>
          </a:p>
          <a:p>
            <a:pPr marL="799465" lvl="1" indent="-302260">
              <a:lnSpc>
                <a:spcPct val="100000"/>
              </a:lnSpc>
              <a:spcBef>
                <a:spcPts val="505"/>
              </a:spcBef>
              <a:buFont typeface="Courier New"/>
              <a:buChar char="o"/>
              <a:tabLst>
                <a:tab pos="799465" algn="l"/>
              </a:tabLst>
            </a:pPr>
            <a:r>
              <a:rPr sz="2200" dirty="0">
                <a:solidFill>
                  <a:srgbClr val="363636"/>
                </a:solidFill>
                <a:latin typeface="Arial"/>
                <a:cs typeface="Arial"/>
              </a:rPr>
              <a:t>Alcohol</a:t>
            </a:r>
            <a:r>
              <a:rPr sz="2200" spc="-85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363636"/>
                </a:solidFill>
                <a:latin typeface="Arial"/>
                <a:cs typeface="Arial"/>
              </a:rPr>
              <a:t>consumption</a:t>
            </a:r>
            <a:endParaRPr sz="2200">
              <a:latin typeface="Arial"/>
              <a:cs typeface="Arial"/>
            </a:endParaRPr>
          </a:p>
          <a:p>
            <a:pPr marL="799465" lvl="1" indent="-302260">
              <a:lnSpc>
                <a:spcPct val="100000"/>
              </a:lnSpc>
              <a:spcBef>
                <a:spcPts val="505"/>
              </a:spcBef>
              <a:buFont typeface="Courier New"/>
              <a:buChar char="o"/>
              <a:tabLst>
                <a:tab pos="799465" algn="l"/>
              </a:tabLst>
            </a:pPr>
            <a:r>
              <a:rPr sz="2200" dirty="0">
                <a:solidFill>
                  <a:srgbClr val="363636"/>
                </a:solidFill>
                <a:latin typeface="Arial"/>
                <a:cs typeface="Arial"/>
              </a:rPr>
              <a:t>Food/water</a:t>
            </a:r>
            <a:r>
              <a:rPr sz="2200" spc="-75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363636"/>
                </a:solidFill>
                <a:latin typeface="Arial"/>
                <a:cs typeface="Arial"/>
              </a:rPr>
              <a:t>consumption</a:t>
            </a:r>
            <a:endParaRPr sz="2200">
              <a:latin typeface="Arial"/>
              <a:cs typeface="Arial"/>
            </a:endParaRPr>
          </a:p>
          <a:p>
            <a:pPr marL="799465" lvl="1" indent="-302260">
              <a:lnSpc>
                <a:spcPct val="100000"/>
              </a:lnSpc>
              <a:spcBef>
                <a:spcPts val="480"/>
              </a:spcBef>
              <a:buFont typeface="Courier New"/>
              <a:buChar char="o"/>
              <a:tabLst>
                <a:tab pos="799465" algn="l"/>
              </a:tabLst>
            </a:pPr>
            <a:r>
              <a:rPr sz="2200" spc="-30" dirty="0">
                <a:solidFill>
                  <a:srgbClr val="363636"/>
                </a:solidFill>
                <a:latin typeface="Arial"/>
                <a:cs typeface="Arial"/>
              </a:rPr>
              <a:t>Tolerance</a:t>
            </a:r>
            <a:r>
              <a:rPr sz="2200" spc="-65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363636"/>
                </a:solidFill>
                <a:latin typeface="Arial"/>
                <a:cs typeface="Arial"/>
              </a:rPr>
              <a:t>levels</a:t>
            </a:r>
            <a:endParaRPr sz="2200">
              <a:latin typeface="Arial"/>
              <a:cs typeface="Arial"/>
            </a:endParaRPr>
          </a:p>
          <a:p>
            <a:pPr marL="799465" lvl="1" indent="-302260">
              <a:lnSpc>
                <a:spcPct val="100000"/>
              </a:lnSpc>
              <a:spcBef>
                <a:spcPts val="500"/>
              </a:spcBef>
              <a:buFont typeface="Courier New"/>
              <a:buChar char="o"/>
              <a:tabLst>
                <a:tab pos="799465" algn="l"/>
              </a:tabLst>
            </a:pPr>
            <a:r>
              <a:rPr sz="2200" dirty="0">
                <a:solidFill>
                  <a:srgbClr val="363636"/>
                </a:solidFill>
                <a:latin typeface="Arial"/>
                <a:cs typeface="Arial"/>
              </a:rPr>
              <a:t>Observations</a:t>
            </a:r>
            <a:r>
              <a:rPr sz="2200" spc="-110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363636"/>
                </a:solidFill>
                <a:latin typeface="Arial"/>
                <a:cs typeface="Arial"/>
              </a:rPr>
              <a:t>by</a:t>
            </a:r>
            <a:r>
              <a:rPr sz="2200" spc="-30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363636"/>
                </a:solidFill>
                <a:latin typeface="Arial"/>
                <a:cs typeface="Arial"/>
              </a:rPr>
              <a:t>others,</a:t>
            </a:r>
            <a:r>
              <a:rPr sz="2200" spc="-65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363636"/>
                </a:solidFill>
                <a:latin typeface="Arial"/>
                <a:cs typeface="Arial"/>
              </a:rPr>
              <a:t>if</a:t>
            </a:r>
            <a:r>
              <a:rPr sz="2200" spc="10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363636"/>
                </a:solidFill>
                <a:latin typeface="Arial"/>
                <a:cs typeface="Arial"/>
              </a:rPr>
              <a:t>possible</a:t>
            </a:r>
            <a:endParaRPr sz="2200">
              <a:latin typeface="Arial"/>
              <a:cs typeface="Arial"/>
            </a:endParaRPr>
          </a:p>
          <a:p>
            <a:pPr marL="798830" lvl="1" indent="-302260">
              <a:lnSpc>
                <a:spcPct val="100000"/>
              </a:lnSpc>
              <a:spcBef>
                <a:spcPts val="505"/>
              </a:spcBef>
              <a:buFont typeface="Courier New"/>
              <a:buChar char="o"/>
              <a:tabLst>
                <a:tab pos="798830" algn="l"/>
              </a:tabLst>
            </a:pPr>
            <a:r>
              <a:rPr sz="2200" dirty="0">
                <a:solidFill>
                  <a:srgbClr val="363636"/>
                </a:solidFill>
                <a:latin typeface="Arial"/>
                <a:cs typeface="Arial"/>
              </a:rPr>
              <a:t>Other</a:t>
            </a:r>
            <a:r>
              <a:rPr sz="2200" spc="-85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363636"/>
                </a:solidFill>
                <a:latin typeface="Arial"/>
                <a:cs typeface="Arial"/>
              </a:rPr>
              <a:t>evidence</a:t>
            </a:r>
            <a:r>
              <a:rPr sz="2200" spc="-45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363636"/>
                </a:solidFill>
                <a:latin typeface="Arial"/>
                <a:cs typeface="Arial"/>
              </a:rPr>
              <a:t>of</a:t>
            </a:r>
            <a:r>
              <a:rPr sz="2200" spc="-50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363636"/>
                </a:solidFill>
                <a:latin typeface="Arial"/>
                <a:cs typeface="Arial"/>
              </a:rPr>
              <a:t>incapacity</a:t>
            </a:r>
            <a:r>
              <a:rPr sz="2200" spc="-15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363636"/>
                </a:solidFill>
                <a:latin typeface="Arial"/>
                <a:cs typeface="Arial"/>
              </a:rPr>
              <a:t>(texts,</a:t>
            </a:r>
            <a:r>
              <a:rPr sz="2200" spc="-100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363636"/>
                </a:solidFill>
                <a:latin typeface="Arial"/>
                <a:cs typeface="Arial"/>
              </a:rPr>
              <a:t>video,</a:t>
            </a:r>
            <a:r>
              <a:rPr sz="2200" spc="15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363636"/>
                </a:solidFill>
                <a:latin typeface="Arial"/>
                <a:cs typeface="Arial"/>
              </a:rPr>
              <a:t>etc.)</a:t>
            </a:r>
            <a:endParaRPr sz="22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535"/>
              </a:lnSpc>
            </a:pPr>
            <a:fld id="{81D60167-4931-47E6-BA6A-407CBD079E47}" type="slidenum">
              <a:rPr spc="-25" dirty="0"/>
              <a:t>23</a:t>
            </a:fld>
            <a:endParaRPr spc="-25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88596" rIns="0" bIns="0" rtlCol="0">
            <a:spAutoFit/>
          </a:bodyPr>
          <a:lstStyle/>
          <a:p>
            <a:pPr marL="279400">
              <a:lnSpc>
                <a:spcPct val="100000"/>
              </a:lnSpc>
              <a:spcBef>
                <a:spcPts val="105"/>
              </a:spcBef>
            </a:pPr>
            <a:r>
              <a:rPr dirty="0"/>
              <a:t>Intoxication</a:t>
            </a:r>
            <a:r>
              <a:rPr spc="-95" dirty="0"/>
              <a:t> </a:t>
            </a:r>
            <a:r>
              <a:rPr dirty="0"/>
              <a:t>vs.</a:t>
            </a:r>
            <a:r>
              <a:rPr spc="-120" dirty="0"/>
              <a:t> </a:t>
            </a:r>
            <a:r>
              <a:rPr spc="-10" dirty="0"/>
              <a:t>Incapacitation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72591" y="1341755"/>
            <a:ext cx="8180070" cy="519938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99085" indent="-286385">
              <a:lnSpc>
                <a:spcPct val="100000"/>
              </a:lnSpc>
              <a:spcBef>
                <a:spcPts val="105"/>
              </a:spcBef>
              <a:buChar char="•"/>
              <a:tabLst>
                <a:tab pos="299085" algn="l"/>
              </a:tabLst>
            </a:pP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Incapacitation</a:t>
            </a:r>
            <a:r>
              <a:rPr sz="2200" spc="-9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is</a:t>
            </a:r>
            <a:r>
              <a:rPr sz="2200" spc="-2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a</a:t>
            </a:r>
            <a:r>
              <a:rPr sz="2200" spc="-3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state</a:t>
            </a:r>
            <a:r>
              <a:rPr sz="2200" spc="-7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far</a:t>
            </a:r>
            <a:r>
              <a:rPr sz="2200" spc="-6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beyond</a:t>
            </a:r>
            <a:r>
              <a:rPr sz="2200" spc="-3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drunkenness</a:t>
            </a:r>
            <a:r>
              <a:rPr sz="2200" spc="-9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or</a:t>
            </a:r>
            <a:r>
              <a:rPr sz="2200" spc="14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282828"/>
                </a:solidFill>
                <a:latin typeface="Arial"/>
                <a:cs typeface="Arial"/>
              </a:rPr>
              <a:t>intoxication.</a:t>
            </a:r>
            <a:endParaRPr sz="2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310"/>
              </a:spcBef>
              <a:buClr>
                <a:srgbClr val="282828"/>
              </a:buClr>
              <a:buFont typeface="Arial"/>
              <a:buChar char="•"/>
            </a:pPr>
            <a:endParaRPr sz="2200"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buChar char="•"/>
              <a:tabLst>
                <a:tab pos="299085" algn="l"/>
              </a:tabLst>
            </a:pP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Signs</a:t>
            </a:r>
            <a:r>
              <a:rPr sz="2200" spc="-8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of</a:t>
            </a:r>
            <a:r>
              <a:rPr sz="2200" spc="-2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b="1" u="heavy" dirty="0">
                <a:solidFill>
                  <a:srgbClr val="282828"/>
                </a:solidFill>
                <a:uFill>
                  <a:solidFill>
                    <a:srgbClr val="282828"/>
                  </a:solidFill>
                </a:uFill>
                <a:latin typeface="Arial"/>
                <a:cs typeface="Arial"/>
              </a:rPr>
              <a:t>intoxication</a:t>
            </a:r>
            <a:r>
              <a:rPr sz="2200" b="1" u="none" spc="-9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u="none" dirty="0">
                <a:solidFill>
                  <a:srgbClr val="282828"/>
                </a:solidFill>
                <a:latin typeface="Arial"/>
                <a:cs typeface="Arial"/>
              </a:rPr>
              <a:t>include,</a:t>
            </a:r>
            <a:r>
              <a:rPr sz="2200" u="none" spc="-4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u="none" dirty="0">
                <a:solidFill>
                  <a:srgbClr val="282828"/>
                </a:solidFill>
                <a:latin typeface="Arial"/>
                <a:cs typeface="Arial"/>
              </a:rPr>
              <a:t>but</a:t>
            </a:r>
            <a:r>
              <a:rPr sz="2200" u="none" spc="-5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u="none" dirty="0">
                <a:solidFill>
                  <a:srgbClr val="282828"/>
                </a:solidFill>
                <a:latin typeface="Arial"/>
                <a:cs typeface="Arial"/>
              </a:rPr>
              <a:t>are</a:t>
            </a:r>
            <a:r>
              <a:rPr sz="2200" u="none" spc="-6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u="none" dirty="0">
                <a:solidFill>
                  <a:srgbClr val="282828"/>
                </a:solidFill>
                <a:latin typeface="Arial"/>
                <a:cs typeface="Arial"/>
              </a:rPr>
              <a:t>not</a:t>
            </a:r>
            <a:r>
              <a:rPr sz="2200" u="none" spc="-3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u="none" dirty="0">
                <a:solidFill>
                  <a:srgbClr val="282828"/>
                </a:solidFill>
                <a:latin typeface="Arial"/>
                <a:cs typeface="Arial"/>
              </a:rPr>
              <a:t>limited</a:t>
            </a:r>
            <a:r>
              <a:rPr sz="2200" u="none" spc="5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u="none" spc="-25" dirty="0">
                <a:solidFill>
                  <a:srgbClr val="282828"/>
                </a:solidFill>
                <a:latin typeface="Arial"/>
                <a:cs typeface="Arial"/>
              </a:rPr>
              <a:t>to:</a:t>
            </a:r>
            <a:endParaRPr sz="2200">
              <a:latin typeface="Arial"/>
              <a:cs typeface="Arial"/>
            </a:endParaRPr>
          </a:p>
          <a:p>
            <a:pPr marL="1085215" lvl="1" indent="-289560">
              <a:lnSpc>
                <a:spcPct val="100000"/>
              </a:lnSpc>
              <a:spcBef>
                <a:spcPts val="505"/>
              </a:spcBef>
              <a:buChar char="•"/>
              <a:tabLst>
                <a:tab pos="1085215" algn="l"/>
              </a:tabLst>
            </a:pPr>
            <a:r>
              <a:rPr sz="2200" dirty="0">
                <a:solidFill>
                  <a:srgbClr val="363636"/>
                </a:solidFill>
                <a:latin typeface="Arial"/>
                <a:cs typeface="Arial"/>
              </a:rPr>
              <a:t>slurred</a:t>
            </a:r>
            <a:r>
              <a:rPr sz="2200" spc="-90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363636"/>
                </a:solidFill>
                <a:latin typeface="Arial"/>
                <a:cs typeface="Arial"/>
              </a:rPr>
              <a:t>speech</a:t>
            </a:r>
            <a:endParaRPr sz="2200">
              <a:latin typeface="Arial"/>
              <a:cs typeface="Arial"/>
            </a:endParaRPr>
          </a:p>
          <a:p>
            <a:pPr marL="1085215" lvl="1" indent="-289560">
              <a:lnSpc>
                <a:spcPct val="100000"/>
              </a:lnSpc>
              <a:spcBef>
                <a:spcPts val="505"/>
              </a:spcBef>
              <a:buChar char="•"/>
              <a:tabLst>
                <a:tab pos="1085215" algn="l"/>
              </a:tabLst>
            </a:pPr>
            <a:r>
              <a:rPr sz="2200" dirty="0">
                <a:solidFill>
                  <a:srgbClr val="363636"/>
                </a:solidFill>
                <a:latin typeface="Arial"/>
                <a:cs typeface="Arial"/>
              </a:rPr>
              <a:t>weaving</a:t>
            </a:r>
            <a:r>
              <a:rPr sz="2200" spc="-55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363636"/>
                </a:solidFill>
                <a:latin typeface="Arial"/>
                <a:cs typeface="Arial"/>
              </a:rPr>
              <a:t>or</a:t>
            </a:r>
            <a:r>
              <a:rPr sz="2200" spc="-55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363636"/>
                </a:solidFill>
                <a:latin typeface="Arial"/>
                <a:cs typeface="Arial"/>
              </a:rPr>
              <a:t>stumbling</a:t>
            </a:r>
            <a:r>
              <a:rPr sz="2200" spc="-110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363636"/>
                </a:solidFill>
                <a:latin typeface="Arial"/>
                <a:cs typeface="Arial"/>
              </a:rPr>
              <a:t>while</a:t>
            </a:r>
            <a:r>
              <a:rPr sz="2200" spc="10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363636"/>
                </a:solidFill>
                <a:latin typeface="Arial"/>
                <a:cs typeface="Arial"/>
              </a:rPr>
              <a:t>walking</a:t>
            </a:r>
            <a:endParaRPr sz="2200">
              <a:latin typeface="Arial"/>
              <a:cs typeface="Arial"/>
            </a:endParaRPr>
          </a:p>
          <a:p>
            <a:pPr marL="1085215" lvl="1" indent="-289560">
              <a:lnSpc>
                <a:spcPct val="100000"/>
              </a:lnSpc>
              <a:spcBef>
                <a:spcPts val="505"/>
              </a:spcBef>
              <a:buChar char="•"/>
              <a:tabLst>
                <a:tab pos="1085215" algn="l"/>
              </a:tabLst>
            </a:pPr>
            <a:r>
              <a:rPr sz="2200" dirty="0">
                <a:solidFill>
                  <a:srgbClr val="363636"/>
                </a:solidFill>
                <a:latin typeface="Arial"/>
                <a:cs typeface="Arial"/>
              </a:rPr>
              <a:t>Impaired</a:t>
            </a:r>
            <a:r>
              <a:rPr sz="2200" spc="-60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363636"/>
                </a:solidFill>
                <a:latin typeface="Arial"/>
                <a:cs typeface="Arial"/>
              </a:rPr>
              <a:t>fine/gross</a:t>
            </a:r>
            <a:r>
              <a:rPr sz="2200" spc="-85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363636"/>
                </a:solidFill>
                <a:latin typeface="Arial"/>
                <a:cs typeface="Arial"/>
              </a:rPr>
              <a:t>motor</a:t>
            </a:r>
            <a:r>
              <a:rPr sz="2200" spc="5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363636"/>
                </a:solidFill>
                <a:latin typeface="Arial"/>
                <a:cs typeface="Arial"/>
              </a:rPr>
              <a:t>skills</a:t>
            </a:r>
            <a:endParaRPr sz="2200">
              <a:latin typeface="Arial"/>
              <a:cs typeface="Arial"/>
            </a:endParaRPr>
          </a:p>
          <a:p>
            <a:pPr marL="1085215" lvl="1" indent="-289560">
              <a:lnSpc>
                <a:spcPct val="100000"/>
              </a:lnSpc>
              <a:spcBef>
                <a:spcPts val="480"/>
              </a:spcBef>
              <a:buChar char="•"/>
              <a:tabLst>
                <a:tab pos="1085215" algn="l"/>
              </a:tabLst>
            </a:pPr>
            <a:r>
              <a:rPr sz="2200" dirty="0">
                <a:solidFill>
                  <a:srgbClr val="363636"/>
                </a:solidFill>
                <a:latin typeface="Arial"/>
                <a:cs typeface="Arial"/>
              </a:rPr>
              <a:t>exaggerated</a:t>
            </a:r>
            <a:r>
              <a:rPr sz="2200" spc="-85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363636"/>
                </a:solidFill>
                <a:latin typeface="Arial"/>
                <a:cs typeface="Arial"/>
              </a:rPr>
              <a:t>emotions</a:t>
            </a:r>
            <a:endParaRPr sz="2200">
              <a:latin typeface="Arial"/>
              <a:cs typeface="Arial"/>
            </a:endParaRPr>
          </a:p>
          <a:p>
            <a:pPr lvl="1">
              <a:lnSpc>
                <a:spcPct val="100000"/>
              </a:lnSpc>
              <a:spcBef>
                <a:spcPts val="1310"/>
              </a:spcBef>
              <a:buClr>
                <a:srgbClr val="363636"/>
              </a:buClr>
              <a:buFont typeface="Arial"/>
              <a:buChar char="•"/>
            </a:pPr>
            <a:endParaRPr sz="2200"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buChar char="•"/>
              <a:tabLst>
                <a:tab pos="299085" algn="l"/>
              </a:tabLst>
            </a:pP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Signs</a:t>
            </a:r>
            <a:r>
              <a:rPr sz="2200" spc="-8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of</a:t>
            </a:r>
            <a:r>
              <a:rPr sz="2200" spc="-2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b="1" u="heavy" dirty="0">
                <a:solidFill>
                  <a:srgbClr val="282828"/>
                </a:solidFill>
                <a:uFill>
                  <a:solidFill>
                    <a:srgbClr val="282828"/>
                  </a:solidFill>
                </a:uFill>
                <a:latin typeface="Arial"/>
                <a:cs typeface="Arial"/>
              </a:rPr>
              <a:t>incapacitation</a:t>
            </a:r>
            <a:r>
              <a:rPr sz="2200" b="1" u="none" spc="-8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u="none" dirty="0">
                <a:solidFill>
                  <a:srgbClr val="282828"/>
                </a:solidFill>
                <a:latin typeface="Arial"/>
                <a:cs typeface="Arial"/>
              </a:rPr>
              <a:t>include,</a:t>
            </a:r>
            <a:r>
              <a:rPr sz="2200" u="none" spc="-7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u="none" dirty="0">
                <a:solidFill>
                  <a:srgbClr val="282828"/>
                </a:solidFill>
                <a:latin typeface="Arial"/>
                <a:cs typeface="Arial"/>
              </a:rPr>
              <a:t>but</a:t>
            </a:r>
            <a:r>
              <a:rPr sz="2200" u="none" spc="-2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u="none" dirty="0">
                <a:solidFill>
                  <a:srgbClr val="282828"/>
                </a:solidFill>
                <a:latin typeface="Arial"/>
                <a:cs typeface="Arial"/>
              </a:rPr>
              <a:t>are</a:t>
            </a:r>
            <a:r>
              <a:rPr sz="2200" u="none" spc="-6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u="none" dirty="0">
                <a:solidFill>
                  <a:srgbClr val="282828"/>
                </a:solidFill>
                <a:latin typeface="Arial"/>
                <a:cs typeface="Arial"/>
              </a:rPr>
              <a:t>not</a:t>
            </a:r>
            <a:r>
              <a:rPr sz="2200" u="none" spc="-4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u="none" dirty="0">
                <a:solidFill>
                  <a:srgbClr val="282828"/>
                </a:solidFill>
                <a:latin typeface="Arial"/>
                <a:cs typeface="Arial"/>
              </a:rPr>
              <a:t>limited</a:t>
            </a:r>
            <a:r>
              <a:rPr sz="2200" u="none" spc="8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u="none" spc="-25" dirty="0">
                <a:solidFill>
                  <a:srgbClr val="282828"/>
                </a:solidFill>
                <a:latin typeface="Arial"/>
                <a:cs typeface="Arial"/>
              </a:rPr>
              <a:t>to:</a:t>
            </a:r>
            <a:endParaRPr sz="2200">
              <a:latin typeface="Arial"/>
              <a:cs typeface="Arial"/>
            </a:endParaRPr>
          </a:p>
          <a:p>
            <a:pPr marL="1085215" lvl="1" indent="-289560">
              <a:lnSpc>
                <a:spcPct val="100000"/>
              </a:lnSpc>
              <a:spcBef>
                <a:spcPts val="505"/>
              </a:spcBef>
              <a:buChar char="•"/>
              <a:tabLst>
                <a:tab pos="1085215" algn="l"/>
              </a:tabLst>
            </a:pPr>
            <a:r>
              <a:rPr sz="2200" dirty="0">
                <a:solidFill>
                  <a:srgbClr val="363636"/>
                </a:solidFill>
                <a:latin typeface="Arial"/>
                <a:cs typeface="Arial"/>
              </a:rPr>
              <a:t>inability</a:t>
            </a:r>
            <a:r>
              <a:rPr sz="2200" spc="-60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363636"/>
                </a:solidFill>
                <a:latin typeface="Arial"/>
                <a:cs typeface="Arial"/>
              </a:rPr>
              <a:t>to</a:t>
            </a:r>
            <a:r>
              <a:rPr sz="2200" spc="-45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363636"/>
                </a:solidFill>
                <a:latin typeface="Arial"/>
                <a:cs typeface="Arial"/>
              </a:rPr>
              <a:t>speak</a:t>
            </a:r>
            <a:r>
              <a:rPr sz="2200" spc="-55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363636"/>
                </a:solidFill>
                <a:latin typeface="Arial"/>
                <a:cs typeface="Arial"/>
              </a:rPr>
              <a:t>coherently</a:t>
            </a:r>
            <a:endParaRPr sz="2200">
              <a:latin typeface="Arial"/>
              <a:cs typeface="Arial"/>
            </a:endParaRPr>
          </a:p>
          <a:p>
            <a:pPr marL="1085850" lvl="1" indent="-289560">
              <a:lnSpc>
                <a:spcPct val="100000"/>
              </a:lnSpc>
              <a:spcBef>
                <a:spcPts val="500"/>
              </a:spcBef>
              <a:buChar char="•"/>
              <a:tabLst>
                <a:tab pos="1085850" algn="l"/>
              </a:tabLst>
            </a:pPr>
            <a:r>
              <a:rPr sz="2200" dirty="0">
                <a:solidFill>
                  <a:srgbClr val="363636"/>
                </a:solidFill>
                <a:latin typeface="Arial"/>
                <a:cs typeface="Arial"/>
              </a:rPr>
              <a:t>confusion</a:t>
            </a:r>
            <a:r>
              <a:rPr sz="2200" spc="-100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363636"/>
                </a:solidFill>
                <a:latin typeface="Arial"/>
                <a:cs typeface="Arial"/>
              </a:rPr>
              <a:t>of</a:t>
            </a:r>
            <a:r>
              <a:rPr sz="2200" spc="-15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363636"/>
                </a:solidFill>
                <a:latin typeface="Arial"/>
                <a:cs typeface="Arial"/>
              </a:rPr>
              <a:t>basic</a:t>
            </a:r>
            <a:r>
              <a:rPr sz="2200" spc="-40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363636"/>
                </a:solidFill>
                <a:latin typeface="Arial"/>
                <a:cs typeface="Arial"/>
              </a:rPr>
              <a:t>facts</a:t>
            </a:r>
            <a:r>
              <a:rPr sz="2200" spc="-95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363636"/>
                </a:solidFill>
                <a:latin typeface="Arial"/>
                <a:cs typeface="Arial"/>
              </a:rPr>
              <a:t>(day</a:t>
            </a:r>
            <a:r>
              <a:rPr sz="2200" spc="-45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363636"/>
                </a:solidFill>
                <a:latin typeface="Arial"/>
                <a:cs typeface="Arial"/>
              </a:rPr>
              <a:t>of</a:t>
            </a:r>
            <a:r>
              <a:rPr sz="2200" spc="-15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363636"/>
                </a:solidFill>
                <a:latin typeface="Arial"/>
                <a:cs typeface="Arial"/>
              </a:rPr>
              <a:t>week,</a:t>
            </a:r>
            <a:r>
              <a:rPr sz="2200" spc="-60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363636"/>
                </a:solidFill>
                <a:latin typeface="Arial"/>
                <a:cs typeface="Arial"/>
              </a:rPr>
              <a:t>birthdate,</a:t>
            </a:r>
            <a:r>
              <a:rPr sz="2200" spc="20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363636"/>
                </a:solidFill>
                <a:latin typeface="Arial"/>
                <a:cs typeface="Arial"/>
              </a:rPr>
              <a:t>etc.)</a:t>
            </a:r>
            <a:endParaRPr sz="2200">
              <a:latin typeface="Arial"/>
              <a:cs typeface="Arial"/>
            </a:endParaRPr>
          </a:p>
          <a:p>
            <a:pPr marL="1085850" lvl="1" indent="-289560">
              <a:lnSpc>
                <a:spcPct val="100000"/>
              </a:lnSpc>
              <a:spcBef>
                <a:spcPts val="505"/>
              </a:spcBef>
              <a:buChar char="•"/>
              <a:tabLst>
                <a:tab pos="1085850" algn="l"/>
              </a:tabLst>
            </a:pPr>
            <a:r>
              <a:rPr sz="2200" dirty="0">
                <a:solidFill>
                  <a:srgbClr val="363636"/>
                </a:solidFill>
                <a:latin typeface="Arial"/>
                <a:cs typeface="Arial"/>
              </a:rPr>
              <a:t>inability</a:t>
            </a:r>
            <a:r>
              <a:rPr sz="2200" spc="-75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363636"/>
                </a:solidFill>
                <a:latin typeface="Arial"/>
                <a:cs typeface="Arial"/>
              </a:rPr>
              <a:t>to</a:t>
            </a:r>
            <a:r>
              <a:rPr sz="2200" spc="-55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363636"/>
                </a:solidFill>
                <a:latin typeface="Arial"/>
                <a:cs typeface="Arial"/>
              </a:rPr>
              <a:t>walk</a:t>
            </a:r>
            <a:r>
              <a:rPr sz="2200" spc="-50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363636"/>
                </a:solidFill>
                <a:latin typeface="Arial"/>
                <a:cs typeface="Arial"/>
              </a:rPr>
              <a:t>unassisted</a:t>
            </a:r>
            <a:endParaRPr sz="2200">
              <a:latin typeface="Arial"/>
              <a:cs typeface="Arial"/>
            </a:endParaRPr>
          </a:p>
          <a:p>
            <a:pPr marL="1085850" lvl="1" indent="-289560">
              <a:lnSpc>
                <a:spcPct val="100000"/>
              </a:lnSpc>
              <a:spcBef>
                <a:spcPts val="505"/>
              </a:spcBef>
              <a:buChar char="•"/>
              <a:tabLst>
                <a:tab pos="1085850" algn="l"/>
              </a:tabLst>
            </a:pPr>
            <a:r>
              <a:rPr sz="2200" spc="-10" dirty="0">
                <a:solidFill>
                  <a:srgbClr val="363636"/>
                </a:solidFill>
                <a:latin typeface="Arial"/>
                <a:cs typeface="Arial"/>
              </a:rPr>
              <a:t>Unconsciousness</a:t>
            </a:r>
            <a:endParaRPr sz="22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535"/>
              </a:lnSpc>
            </a:pPr>
            <a:fld id="{81D60167-4931-47E6-BA6A-407CBD079E47}" type="slidenum">
              <a:rPr spc="-25" dirty="0"/>
              <a:t>24</a:t>
            </a:fld>
            <a:endParaRPr spc="-25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 descr="$PPTXTitle"/>
          <p:cNvSpPr txBox="1">
            <a:spLocks noGrp="1"/>
          </p:cNvSpPr>
          <p:nvPr>
            <p:ph type="title" idx="4294967295"/>
          </p:nvPr>
        </p:nvSpPr>
        <p:spPr>
          <a:xfrm>
            <a:off x="558291" y="636141"/>
            <a:ext cx="2422525" cy="45339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13335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10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0" cap="none" spc="-10" normalizeH="0" baseline="0" noProof="0" dirty="0">
                <a:ln>
                  <a:noFill/>
                </a:ln>
                <a:solidFill>
                  <a:srgbClr val="003A5A"/>
                </a:solidFill>
                <a:effectLst/>
                <a:uLnTx/>
                <a:uFillTx/>
                <a:latin typeface="Arial"/>
                <a:cs typeface="Arial"/>
              </a:rPr>
              <a:t>Incapacitation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58291" y="2126107"/>
            <a:ext cx="8293734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1923414" algn="l"/>
              </a:tabLst>
            </a:pPr>
            <a:r>
              <a:rPr sz="2400" b="1" u="heavy" dirty="0">
                <a:solidFill>
                  <a:srgbClr val="FF631A"/>
                </a:solidFill>
                <a:uFill>
                  <a:solidFill>
                    <a:srgbClr val="FF631A"/>
                  </a:solidFill>
                </a:uFill>
                <a:latin typeface="Arial"/>
                <a:cs typeface="Arial"/>
              </a:rPr>
              <a:t>Key</a:t>
            </a:r>
            <a:r>
              <a:rPr sz="2400" b="1" u="heavy" spc="-60" dirty="0">
                <a:solidFill>
                  <a:srgbClr val="FF631A"/>
                </a:solidFill>
                <a:uFill>
                  <a:solidFill>
                    <a:srgbClr val="FF631A"/>
                  </a:solidFill>
                </a:uFill>
                <a:latin typeface="Arial"/>
                <a:cs typeface="Arial"/>
              </a:rPr>
              <a:t> </a:t>
            </a:r>
            <a:r>
              <a:rPr sz="2400" b="1" u="heavy" spc="-10" dirty="0">
                <a:solidFill>
                  <a:srgbClr val="FF631A"/>
                </a:solidFill>
                <a:uFill>
                  <a:solidFill>
                    <a:srgbClr val="FF631A"/>
                  </a:solidFill>
                </a:uFill>
                <a:latin typeface="Arial"/>
                <a:cs typeface="Arial"/>
              </a:rPr>
              <a:t>Inquiry</a:t>
            </a:r>
            <a:r>
              <a:rPr sz="2400" u="none" spc="-10" dirty="0">
                <a:solidFill>
                  <a:srgbClr val="131313"/>
                </a:solidFill>
                <a:latin typeface="Arial"/>
                <a:cs typeface="Arial"/>
              </a:rPr>
              <a:t>:</a:t>
            </a:r>
            <a:r>
              <a:rPr sz="2400" u="none" dirty="0">
                <a:solidFill>
                  <a:srgbClr val="131313"/>
                </a:solidFill>
                <a:latin typeface="Arial"/>
                <a:cs typeface="Arial"/>
              </a:rPr>
              <a:t>	Whether</a:t>
            </a:r>
            <a:r>
              <a:rPr sz="2400" u="none" spc="-10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400" u="none" spc="-10" dirty="0">
                <a:solidFill>
                  <a:srgbClr val="131313"/>
                </a:solidFill>
                <a:latin typeface="Arial"/>
                <a:cs typeface="Arial"/>
              </a:rPr>
              <a:t>Respondent</a:t>
            </a:r>
            <a:r>
              <a:rPr sz="2400" u="none" spc="-11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400" u="none" spc="-10" dirty="0">
                <a:solidFill>
                  <a:srgbClr val="131313"/>
                </a:solidFill>
                <a:latin typeface="Arial"/>
                <a:cs typeface="Arial"/>
              </a:rPr>
              <a:t>knew/should</a:t>
            </a:r>
            <a:r>
              <a:rPr sz="2400" u="none" spc="-8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400" u="none" dirty="0">
                <a:solidFill>
                  <a:srgbClr val="131313"/>
                </a:solidFill>
                <a:latin typeface="Arial"/>
                <a:cs typeface="Arial"/>
              </a:rPr>
              <a:t>have</a:t>
            </a:r>
            <a:r>
              <a:rPr sz="2400" u="none" spc="-3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400" u="none" spc="-10" dirty="0">
                <a:solidFill>
                  <a:srgbClr val="131313"/>
                </a:solidFill>
                <a:latin typeface="Arial"/>
                <a:cs typeface="Arial"/>
              </a:rPr>
              <a:t>known </a:t>
            </a:r>
            <a:r>
              <a:rPr sz="2400" u="none" dirty="0">
                <a:solidFill>
                  <a:srgbClr val="131313"/>
                </a:solidFill>
                <a:latin typeface="Arial"/>
                <a:cs typeface="Arial"/>
              </a:rPr>
              <a:t>that</a:t>
            </a:r>
            <a:r>
              <a:rPr sz="2400" u="none" spc="-5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400" u="none" spc="-10" dirty="0">
                <a:solidFill>
                  <a:srgbClr val="131313"/>
                </a:solidFill>
                <a:latin typeface="Arial"/>
                <a:cs typeface="Arial"/>
              </a:rPr>
              <a:t>Complainant</a:t>
            </a:r>
            <a:r>
              <a:rPr sz="2400" u="none" spc="-10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400" u="none" dirty="0">
                <a:solidFill>
                  <a:srgbClr val="131313"/>
                </a:solidFill>
                <a:latin typeface="Arial"/>
                <a:cs typeface="Arial"/>
              </a:rPr>
              <a:t>was</a:t>
            </a:r>
            <a:r>
              <a:rPr sz="2400" u="none" spc="-10" dirty="0">
                <a:solidFill>
                  <a:srgbClr val="131313"/>
                </a:solidFill>
                <a:latin typeface="Arial"/>
                <a:cs typeface="Arial"/>
              </a:rPr>
              <a:t> incapacitated</a:t>
            </a:r>
            <a:r>
              <a:rPr sz="2400" u="none" spc="-9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400" u="none" dirty="0">
                <a:solidFill>
                  <a:srgbClr val="131313"/>
                </a:solidFill>
                <a:latin typeface="Arial"/>
                <a:cs typeface="Arial"/>
              </a:rPr>
              <a:t>and</a:t>
            </a:r>
            <a:r>
              <a:rPr sz="2400" u="none" spc="-5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400" i="1" u="none" dirty="0">
                <a:solidFill>
                  <a:srgbClr val="131313"/>
                </a:solidFill>
                <a:latin typeface="Arial"/>
                <a:cs typeface="Arial"/>
              </a:rPr>
              <a:t>took</a:t>
            </a:r>
            <a:r>
              <a:rPr sz="2400" i="1" u="none" spc="-6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400" i="1" u="none" spc="-10" dirty="0">
                <a:solidFill>
                  <a:srgbClr val="131313"/>
                </a:solidFill>
                <a:latin typeface="Arial"/>
                <a:cs typeface="Arial"/>
              </a:rPr>
              <a:t>advantage</a:t>
            </a:r>
            <a:r>
              <a:rPr sz="2400" i="1" u="none" spc="-12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400" i="1" u="none" spc="-25" dirty="0">
                <a:solidFill>
                  <a:srgbClr val="131313"/>
                </a:solidFill>
                <a:latin typeface="Arial"/>
                <a:cs typeface="Arial"/>
              </a:rPr>
              <a:t>of </a:t>
            </a:r>
            <a:r>
              <a:rPr sz="2400" i="1" u="none" spc="-10" dirty="0">
                <a:solidFill>
                  <a:srgbClr val="131313"/>
                </a:solidFill>
                <a:latin typeface="Arial"/>
                <a:cs typeface="Arial"/>
              </a:rPr>
              <a:t>C</a:t>
            </a:r>
            <a:r>
              <a:rPr sz="2400" u="none" spc="-10" dirty="0">
                <a:solidFill>
                  <a:srgbClr val="131313"/>
                </a:solidFill>
                <a:latin typeface="Arial"/>
                <a:cs typeface="Arial"/>
              </a:rPr>
              <a:t>omplainant’s</a:t>
            </a:r>
            <a:r>
              <a:rPr sz="2400" u="none" spc="-11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400" u="none" spc="-10" dirty="0">
                <a:solidFill>
                  <a:srgbClr val="131313"/>
                </a:solidFill>
                <a:latin typeface="Arial"/>
                <a:cs typeface="Arial"/>
              </a:rPr>
              <a:t>incapacity</a:t>
            </a:r>
            <a:r>
              <a:rPr sz="2400" u="none" spc="-12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400" u="none" dirty="0">
                <a:solidFill>
                  <a:srgbClr val="131313"/>
                </a:solidFill>
                <a:latin typeface="Arial"/>
                <a:cs typeface="Arial"/>
              </a:rPr>
              <a:t>to</a:t>
            </a:r>
            <a:r>
              <a:rPr sz="2400" u="none" spc="-5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400" u="none" dirty="0">
                <a:solidFill>
                  <a:srgbClr val="131313"/>
                </a:solidFill>
                <a:latin typeface="Arial"/>
                <a:cs typeface="Arial"/>
              </a:rPr>
              <a:t>engage</a:t>
            </a:r>
            <a:r>
              <a:rPr sz="2400" u="none" spc="-5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400" u="none" dirty="0">
                <a:solidFill>
                  <a:srgbClr val="131313"/>
                </a:solidFill>
                <a:latin typeface="Arial"/>
                <a:cs typeface="Arial"/>
              </a:rPr>
              <a:t>in</a:t>
            </a:r>
            <a:r>
              <a:rPr sz="2400" u="none" spc="-4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400" u="none" dirty="0">
                <a:solidFill>
                  <a:srgbClr val="131313"/>
                </a:solidFill>
                <a:latin typeface="Arial"/>
                <a:cs typeface="Arial"/>
              </a:rPr>
              <a:t>sexual</a:t>
            </a:r>
            <a:r>
              <a:rPr sz="2400" u="none" spc="6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400" u="none" spc="-10" dirty="0">
                <a:solidFill>
                  <a:srgbClr val="131313"/>
                </a:solidFill>
                <a:latin typeface="Arial"/>
                <a:cs typeface="Arial"/>
              </a:rPr>
              <a:t>activity</a:t>
            </a:r>
            <a:endParaRPr sz="24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535"/>
              </a:lnSpc>
            </a:pPr>
            <a:fld id="{81D60167-4931-47E6-BA6A-407CBD079E47}" type="slidenum">
              <a:rPr spc="-25" dirty="0"/>
              <a:t>25</a:t>
            </a:fld>
            <a:endParaRPr spc="-25" dirty="0"/>
          </a:p>
        </p:txBody>
      </p:sp>
      <p:pic>
        <p:nvPicPr>
          <p:cNvPr id="2" name="object 2" descr="Bernstein Shur logo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708648" y="6891528"/>
            <a:ext cx="2118359" cy="164591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664362" y="238454"/>
            <a:ext cx="4507230" cy="51244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3200" dirty="0"/>
              <a:t>Role</a:t>
            </a:r>
            <a:r>
              <a:rPr sz="3200" spc="-15" dirty="0"/>
              <a:t> </a:t>
            </a:r>
            <a:r>
              <a:rPr sz="3200" dirty="0"/>
              <a:t>of</a:t>
            </a:r>
            <a:r>
              <a:rPr sz="3200" spc="-45" dirty="0"/>
              <a:t> </a:t>
            </a:r>
            <a:r>
              <a:rPr sz="3200" dirty="0"/>
              <a:t>the</a:t>
            </a:r>
            <a:r>
              <a:rPr sz="3200" spc="-105" dirty="0"/>
              <a:t> </a:t>
            </a:r>
            <a:r>
              <a:rPr sz="3200" spc="-10" dirty="0"/>
              <a:t>Investigator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664362" y="899777"/>
            <a:ext cx="8113395" cy="5665470"/>
          </a:xfrm>
          <a:prstGeom prst="rect">
            <a:avLst/>
          </a:prstGeom>
        </p:spPr>
        <p:txBody>
          <a:bodyPr vert="horz" wrap="square" lIns="0" tIns="76835" rIns="0" bIns="0" rtlCol="0">
            <a:spAutoFit/>
          </a:bodyPr>
          <a:lstStyle/>
          <a:p>
            <a:pPr marL="299085" indent="-286385">
              <a:lnSpc>
                <a:spcPct val="100000"/>
              </a:lnSpc>
              <a:spcBef>
                <a:spcPts val="605"/>
              </a:spcBef>
              <a:buChar char="•"/>
              <a:tabLst>
                <a:tab pos="299085" algn="l"/>
              </a:tabLst>
            </a:pP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Burden</a:t>
            </a:r>
            <a:r>
              <a:rPr sz="2000" spc="-6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on</a:t>
            </a:r>
            <a:r>
              <a:rPr sz="2000" spc="-6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investigator,</a:t>
            </a:r>
            <a:r>
              <a:rPr sz="2000" spc="2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not</a:t>
            </a:r>
            <a:r>
              <a:rPr sz="2000" spc="-7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parties</a:t>
            </a:r>
            <a:r>
              <a:rPr sz="2000" spc="-3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to</a:t>
            </a:r>
            <a:r>
              <a:rPr sz="2000" spc="-7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collect</a:t>
            </a:r>
            <a:r>
              <a:rPr sz="2000" spc="-12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information</a:t>
            </a:r>
            <a:endParaRPr sz="2000"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spcBef>
                <a:spcPts val="505"/>
              </a:spcBef>
              <a:buChar char="•"/>
              <a:tabLst>
                <a:tab pos="299085" algn="l"/>
              </a:tabLst>
            </a:pP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Impartial,</a:t>
            </a:r>
            <a:r>
              <a:rPr sz="2000" spc="-9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objective</a:t>
            </a:r>
            <a:r>
              <a:rPr sz="2000" spc="-3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fact</a:t>
            </a:r>
            <a:r>
              <a:rPr sz="2000" spc="-13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finder</a:t>
            </a:r>
            <a:endParaRPr sz="2000"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spcBef>
                <a:spcPts val="505"/>
              </a:spcBef>
              <a:buChar char="•"/>
              <a:tabLst>
                <a:tab pos="299085" algn="l"/>
              </a:tabLst>
            </a:pP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Does</a:t>
            </a:r>
            <a:r>
              <a:rPr sz="2000" spc="-5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not</a:t>
            </a:r>
            <a:r>
              <a:rPr sz="2000" spc="-5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go</a:t>
            </a:r>
            <a:r>
              <a:rPr sz="2000" spc="-3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outside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of</a:t>
            </a:r>
            <a:r>
              <a:rPr sz="2000" spc="-5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prescribed</a:t>
            </a:r>
            <a:r>
              <a:rPr sz="2000" spc="-3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role</a:t>
            </a:r>
            <a:r>
              <a:rPr sz="2000" spc="-3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25" dirty="0">
                <a:solidFill>
                  <a:srgbClr val="282828"/>
                </a:solidFill>
                <a:latin typeface="Arial"/>
                <a:cs typeface="Arial"/>
              </a:rPr>
              <a:t>in</a:t>
            </a:r>
            <a:r>
              <a:rPr sz="2000" spc="-15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process</a:t>
            </a:r>
            <a:endParaRPr sz="2000">
              <a:latin typeface="Arial"/>
              <a:cs typeface="Arial"/>
            </a:endParaRPr>
          </a:p>
          <a:p>
            <a:pPr marL="299720" indent="-287020">
              <a:lnSpc>
                <a:spcPct val="100000"/>
              </a:lnSpc>
              <a:spcBef>
                <a:spcPts val="500"/>
              </a:spcBef>
              <a:buChar char="•"/>
              <a:tabLst>
                <a:tab pos="299720" algn="l"/>
              </a:tabLst>
            </a:pP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Seeks</a:t>
            </a:r>
            <a:r>
              <a:rPr sz="2000" spc="-8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to</a:t>
            </a:r>
            <a:r>
              <a:rPr sz="2000" spc="-6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obtain</a:t>
            </a:r>
            <a:r>
              <a:rPr sz="2000" spc="-2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both</a:t>
            </a:r>
            <a:r>
              <a:rPr sz="2000" spc="-4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inculpatory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and</a:t>
            </a:r>
            <a:r>
              <a:rPr sz="2000" spc="-4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exculpatory</a:t>
            </a:r>
            <a:r>
              <a:rPr sz="2000" spc="-13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information</a:t>
            </a:r>
            <a:endParaRPr sz="2000">
              <a:latin typeface="Arial"/>
              <a:cs typeface="Arial"/>
            </a:endParaRPr>
          </a:p>
          <a:p>
            <a:pPr marL="299720" marR="250825" indent="-287020">
              <a:lnSpc>
                <a:spcPct val="100000"/>
              </a:lnSpc>
              <a:spcBef>
                <a:spcPts val="484"/>
              </a:spcBef>
              <a:buChar char="•"/>
              <a:tabLst>
                <a:tab pos="299720" algn="l"/>
              </a:tabLst>
            </a:pP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Provides</a:t>
            </a:r>
            <a:r>
              <a:rPr sz="2000" spc="-6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equal</a:t>
            </a:r>
            <a:r>
              <a:rPr sz="2000" spc="-3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opportunity</a:t>
            </a:r>
            <a:r>
              <a:rPr sz="2000" spc="-2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to</a:t>
            </a:r>
            <a:r>
              <a:rPr sz="2000" spc="-5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parties</a:t>
            </a:r>
            <a:r>
              <a:rPr sz="2000" spc="-6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to</a:t>
            </a:r>
            <a:r>
              <a:rPr sz="2000" spc="-5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present</a:t>
            </a:r>
            <a:r>
              <a:rPr sz="2000" spc="-7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information,</a:t>
            </a:r>
            <a:r>
              <a:rPr sz="2000" spc="-22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identify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witnesses,</a:t>
            </a:r>
            <a:r>
              <a:rPr sz="2000" spc="-6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suggest</a:t>
            </a:r>
            <a:r>
              <a:rPr sz="2000" spc="-7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sources</a:t>
            </a:r>
            <a:r>
              <a:rPr sz="2000" spc="-11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of</a:t>
            </a:r>
            <a:r>
              <a:rPr sz="2000" spc="-9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evidence,</a:t>
            </a:r>
            <a:r>
              <a:rPr sz="2000" spc="-3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provide</a:t>
            </a:r>
            <a:r>
              <a:rPr sz="2000" spc="-6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clarification</a:t>
            </a:r>
            <a:r>
              <a:rPr sz="2000" spc="-6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25" dirty="0">
                <a:solidFill>
                  <a:srgbClr val="282828"/>
                </a:solidFill>
                <a:latin typeface="Arial"/>
                <a:cs typeface="Arial"/>
              </a:rPr>
              <a:t>and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respond</a:t>
            </a:r>
            <a:r>
              <a:rPr sz="2000" spc="-2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to</a:t>
            </a:r>
            <a:r>
              <a:rPr sz="2000" spc="-4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conflicting</a:t>
            </a:r>
            <a:r>
              <a:rPr sz="2000" spc="-6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information</a:t>
            </a:r>
            <a:endParaRPr sz="2000">
              <a:latin typeface="Arial"/>
              <a:cs typeface="Arial"/>
            </a:endParaRPr>
          </a:p>
          <a:p>
            <a:pPr marL="299720" indent="-286385">
              <a:lnSpc>
                <a:spcPct val="100000"/>
              </a:lnSpc>
              <a:spcBef>
                <a:spcPts val="505"/>
              </a:spcBef>
              <a:buChar char="•"/>
              <a:tabLst>
                <a:tab pos="299720" algn="l"/>
              </a:tabLst>
            </a:pP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Independently</a:t>
            </a:r>
            <a:r>
              <a:rPr sz="2000" spc="-13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identifies</a:t>
            </a:r>
            <a:r>
              <a:rPr sz="2000" spc="-6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relevant</a:t>
            </a:r>
            <a:r>
              <a:rPr sz="2000" spc="-4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witnesses</a:t>
            </a:r>
            <a:r>
              <a:rPr sz="2000" spc="-6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20" dirty="0">
                <a:solidFill>
                  <a:srgbClr val="282828"/>
                </a:solidFill>
                <a:latin typeface="Arial"/>
                <a:cs typeface="Arial"/>
              </a:rPr>
              <a:t>and</a:t>
            </a:r>
            <a:r>
              <a:rPr sz="2000" spc="-13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evidence</a:t>
            </a:r>
            <a:endParaRPr sz="2000">
              <a:latin typeface="Arial"/>
              <a:cs typeface="Arial"/>
            </a:endParaRPr>
          </a:p>
          <a:p>
            <a:pPr marL="299720" indent="-286385">
              <a:lnSpc>
                <a:spcPct val="100000"/>
              </a:lnSpc>
              <a:spcBef>
                <a:spcPts val="500"/>
              </a:spcBef>
              <a:buChar char="•"/>
              <a:tabLst>
                <a:tab pos="299720" algn="l"/>
              </a:tabLst>
            </a:pP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Follows</a:t>
            </a:r>
            <a:r>
              <a:rPr sz="2000" spc="1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facts,</a:t>
            </a:r>
            <a:r>
              <a:rPr sz="2000" spc="-8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not</a:t>
            </a:r>
            <a:r>
              <a:rPr sz="2000" spc="-13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assumptions</a:t>
            </a:r>
            <a:endParaRPr sz="2000">
              <a:latin typeface="Arial"/>
              <a:cs typeface="Arial"/>
            </a:endParaRPr>
          </a:p>
          <a:p>
            <a:pPr marL="300355" indent="-287020">
              <a:lnSpc>
                <a:spcPct val="100000"/>
              </a:lnSpc>
              <a:spcBef>
                <a:spcPts val="505"/>
              </a:spcBef>
              <a:buChar char="•"/>
              <a:tabLst>
                <a:tab pos="300355" algn="l"/>
              </a:tabLst>
            </a:pP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Does</a:t>
            </a:r>
            <a:r>
              <a:rPr sz="2000" spc="-4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not</a:t>
            </a:r>
            <a:r>
              <a:rPr sz="2000" spc="-5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have a</a:t>
            </a:r>
            <a:r>
              <a:rPr sz="2000" spc="-5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bias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or</a:t>
            </a:r>
            <a:r>
              <a:rPr sz="2000" spc="-4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conflict</a:t>
            </a:r>
            <a:r>
              <a:rPr sz="2000" spc="-5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20" dirty="0">
                <a:solidFill>
                  <a:srgbClr val="282828"/>
                </a:solidFill>
                <a:latin typeface="Arial"/>
                <a:cs typeface="Arial"/>
              </a:rPr>
              <a:t>of</a:t>
            </a:r>
            <a:r>
              <a:rPr sz="2000" spc="-15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interest</a:t>
            </a:r>
            <a:endParaRPr sz="2000">
              <a:latin typeface="Arial"/>
              <a:cs typeface="Arial"/>
            </a:endParaRPr>
          </a:p>
          <a:p>
            <a:pPr marL="300355" indent="-287020">
              <a:lnSpc>
                <a:spcPct val="100000"/>
              </a:lnSpc>
              <a:spcBef>
                <a:spcPts val="505"/>
              </a:spcBef>
              <a:buChar char="•"/>
              <a:tabLst>
                <a:tab pos="300355" algn="l"/>
              </a:tabLst>
            </a:pP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Does</a:t>
            </a:r>
            <a:r>
              <a:rPr sz="2000" spc="-7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not</a:t>
            </a:r>
            <a:r>
              <a:rPr sz="2000" spc="-7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prejudge</a:t>
            </a:r>
            <a:r>
              <a:rPr sz="2000" spc="-5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facts</a:t>
            </a:r>
            <a:r>
              <a:rPr sz="2000" spc="-8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or</a:t>
            </a:r>
            <a:r>
              <a:rPr sz="2000" spc="-4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gather</a:t>
            </a:r>
            <a:r>
              <a:rPr sz="2000" spc="-6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evidence</a:t>
            </a:r>
            <a:r>
              <a:rPr sz="2000" spc="-3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just</a:t>
            </a:r>
            <a:r>
              <a:rPr sz="2000" spc="-9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to</a:t>
            </a:r>
            <a:r>
              <a:rPr sz="2000" spc="-3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“confirm”</a:t>
            </a:r>
            <a:r>
              <a:rPr sz="2000" spc="-21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theories</a:t>
            </a:r>
            <a:endParaRPr sz="2000">
              <a:latin typeface="Arial"/>
              <a:cs typeface="Arial"/>
            </a:endParaRPr>
          </a:p>
          <a:p>
            <a:pPr marL="300355" indent="-286385">
              <a:lnSpc>
                <a:spcPct val="100000"/>
              </a:lnSpc>
              <a:spcBef>
                <a:spcPts val="505"/>
              </a:spcBef>
              <a:buChar char="•"/>
              <a:tabLst>
                <a:tab pos="300355" algn="l"/>
              </a:tabLst>
            </a:pP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Asks</a:t>
            </a:r>
            <a:r>
              <a:rPr sz="2000" spc="-9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questions</a:t>
            </a:r>
            <a:r>
              <a:rPr sz="2000" spc="-2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in</a:t>
            </a:r>
            <a:r>
              <a:rPr sz="2000" spc="-3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neutral,</a:t>
            </a:r>
            <a:r>
              <a:rPr sz="2000" spc="-1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non-judgmental</a:t>
            </a:r>
            <a:r>
              <a:rPr sz="2000" spc="-12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fashion</a:t>
            </a:r>
            <a:endParaRPr sz="2000">
              <a:latin typeface="Arial"/>
              <a:cs typeface="Arial"/>
            </a:endParaRPr>
          </a:p>
          <a:p>
            <a:pPr marL="300355" marR="5080" indent="-286385">
              <a:lnSpc>
                <a:spcPct val="100000"/>
              </a:lnSpc>
              <a:spcBef>
                <a:spcPts val="480"/>
              </a:spcBef>
              <a:buChar char="•"/>
              <a:tabLst>
                <a:tab pos="300355" algn="l"/>
              </a:tabLst>
            </a:pP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Reaches</a:t>
            </a:r>
            <a:r>
              <a:rPr sz="2000" spc="-5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25" dirty="0">
                <a:solidFill>
                  <a:srgbClr val="282828"/>
                </a:solidFill>
                <a:latin typeface="Arial"/>
                <a:cs typeface="Arial"/>
              </a:rPr>
              <a:t>well-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supported</a:t>
            </a:r>
            <a:r>
              <a:rPr sz="2000" spc="1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conclusions</a:t>
            </a:r>
            <a:r>
              <a:rPr sz="2000" spc="-1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based</a:t>
            </a:r>
            <a:r>
              <a:rPr sz="2000" spc="-5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on</a:t>
            </a:r>
            <a:r>
              <a:rPr sz="2000" spc="-5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objective</a:t>
            </a:r>
            <a:r>
              <a:rPr sz="2000" spc="-2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20" dirty="0">
                <a:solidFill>
                  <a:srgbClr val="282828"/>
                </a:solidFill>
                <a:latin typeface="Arial"/>
                <a:cs typeface="Arial"/>
              </a:rPr>
              <a:t>evaluation</a:t>
            </a:r>
            <a:r>
              <a:rPr sz="2000" spc="-12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25" dirty="0">
                <a:solidFill>
                  <a:srgbClr val="282828"/>
                </a:solidFill>
                <a:latin typeface="Arial"/>
                <a:cs typeface="Arial"/>
              </a:rPr>
              <a:t>of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evidence,</a:t>
            </a:r>
            <a:r>
              <a:rPr sz="2000" spc="-2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makes</a:t>
            </a:r>
            <a:r>
              <a:rPr sz="2000" spc="-12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credibility</a:t>
            </a:r>
            <a:r>
              <a:rPr sz="2000" spc="-2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assessments,</a:t>
            </a:r>
            <a:r>
              <a:rPr sz="2000" spc="-13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and</a:t>
            </a:r>
            <a:r>
              <a:rPr sz="2000" spc="-5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considers</a:t>
            </a:r>
            <a:r>
              <a:rPr sz="2000" spc="-6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weight</a:t>
            </a:r>
            <a:r>
              <a:rPr sz="2000" spc="1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25" dirty="0">
                <a:solidFill>
                  <a:srgbClr val="282828"/>
                </a:solidFill>
                <a:latin typeface="Arial"/>
                <a:cs typeface="Arial"/>
              </a:rPr>
              <a:t>and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persuasiveness</a:t>
            </a:r>
            <a:r>
              <a:rPr sz="2000" spc="-7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of</a:t>
            </a:r>
            <a:r>
              <a:rPr sz="2000" spc="-8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20" dirty="0">
                <a:solidFill>
                  <a:srgbClr val="282828"/>
                </a:solidFill>
                <a:latin typeface="Arial"/>
                <a:cs typeface="Arial"/>
              </a:rPr>
              <a:t>testimony,</a:t>
            </a:r>
            <a:r>
              <a:rPr sz="2000" spc="-3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evidence</a:t>
            </a:r>
            <a:r>
              <a:rPr sz="2000" spc="-2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and</a:t>
            </a:r>
            <a:r>
              <a:rPr sz="2000" spc="-6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arguments</a:t>
            </a:r>
            <a:r>
              <a:rPr sz="2000" spc="-204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presented.</a:t>
            </a:r>
            <a:endParaRPr sz="2000">
              <a:latin typeface="Arial"/>
              <a:cs typeface="Arial"/>
            </a:endParaRPr>
          </a:p>
          <a:p>
            <a:pPr marL="300355" indent="-286385">
              <a:lnSpc>
                <a:spcPct val="100000"/>
              </a:lnSpc>
              <a:spcBef>
                <a:spcPts val="505"/>
              </a:spcBef>
              <a:buChar char="•"/>
              <a:tabLst>
                <a:tab pos="300355" algn="l"/>
              </a:tabLst>
            </a:pP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Understands</a:t>
            </a:r>
            <a:r>
              <a:rPr sz="2000" spc="-5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“relevance”</a:t>
            </a:r>
            <a:r>
              <a:rPr sz="2000" spc="-7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and</a:t>
            </a:r>
            <a:r>
              <a:rPr sz="2000" spc="-12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exceptions</a:t>
            </a:r>
            <a:endParaRPr sz="20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535"/>
              </a:lnSpc>
            </a:pPr>
            <a:fld id="{81D60167-4931-47E6-BA6A-407CBD079E47}" type="slidenum">
              <a:rPr spc="-25" dirty="0"/>
              <a:t>26</a:t>
            </a:fld>
            <a:endParaRPr spc="-25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01194" rIns="0" bIns="0" rtlCol="0">
            <a:spAutoFit/>
          </a:bodyPr>
          <a:lstStyle/>
          <a:p>
            <a:pPr marL="58419">
              <a:lnSpc>
                <a:spcPct val="100000"/>
              </a:lnSpc>
              <a:spcBef>
                <a:spcPts val="90"/>
              </a:spcBef>
            </a:pPr>
            <a:r>
              <a:rPr sz="3200" spc="-10" dirty="0"/>
              <a:t>Investigation</a:t>
            </a:r>
            <a:r>
              <a:rPr sz="3200" spc="-130" dirty="0"/>
              <a:t> </a:t>
            </a:r>
            <a:r>
              <a:rPr sz="3200" spc="-10" dirty="0"/>
              <a:t>Planning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451409" y="1575052"/>
            <a:ext cx="8136890" cy="497776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299720" marR="337185" indent="-287020">
              <a:lnSpc>
                <a:spcPct val="100000"/>
              </a:lnSpc>
              <a:spcBef>
                <a:spcPts val="90"/>
              </a:spcBef>
              <a:buChar char="•"/>
              <a:tabLst>
                <a:tab pos="299720" algn="l"/>
              </a:tabLst>
            </a:pP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Check</a:t>
            </a:r>
            <a:r>
              <a:rPr sz="2000" spc="-7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student/participants</a:t>
            </a:r>
            <a:r>
              <a:rPr sz="2000" spc="3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calendars/schedules</a:t>
            </a:r>
            <a:r>
              <a:rPr sz="2000" spc="3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prior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 to</a:t>
            </a:r>
            <a:r>
              <a:rPr sz="2000" spc="-17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scheduling interviews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180"/>
              </a:spcBef>
              <a:buClr>
                <a:srgbClr val="282828"/>
              </a:buClr>
              <a:buFont typeface="Arial"/>
              <a:buChar char="•"/>
            </a:pPr>
            <a:endParaRPr sz="2000">
              <a:latin typeface="Arial"/>
              <a:cs typeface="Arial"/>
            </a:endParaRPr>
          </a:p>
          <a:p>
            <a:pPr marL="299720" marR="5080" indent="-287020">
              <a:lnSpc>
                <a:spcPct val="100000"/>
              </a:lnSpc>
              <a:buChar char="•"/>
              <a:tabLst>
                <a:tab pos="299720" algn="l"/>
              </a:tabLst>
            </a:pP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Determine</a:t>
            </a:r>
            <a:r>
              <a:rPr sz="2000" spc="-13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location</a:t>
            </a:r>
            <a:r>
              <a:rPr sz="2000" spc="-2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of</a:t>
            </a:r>
            <a:r>
              <a:rPr sz="2000" spc="-7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the</a:t>
            </a:r>
            <a:r>
              <a:rPr sz="2000" spc="-8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party/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witness</a:t>
            </a:r>
            <a:r>
              <a:rPr sz="2000" spc="-2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interviews</a:t>
            </a:r>
            <a:r>
              <a:rPr sz="2000" spc="2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and</a:t>
            </a:r>
            <a:r>
              <a:rPr sz="2000" spc="-5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25" dirty="0">
                <a:solidFill>
                  <a:srgbClr val="282828"/>
                </a:solidFill>
                <a:latin typeface="Arial"/>
                <a:cs typeface="Arial"/>
              </a:rPr>
              <a:t>provide</a:t>
            </a:r>
            <a:r>
              <a:rPr sz="2000" spc="-15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written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notice</a:t>
            </a:r>
            <a:r>
              <a:rPr sz="2000" spc="-5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to</a:t>
            </a:r>
            <a:r>
              <a:rPr sz="2000" spc="-4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parties</a:t>
            </a:r>
            <a:r>
              <a:rPr sz="2000" spc="-5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in</a:t>
            </a:r>
            <a:r>
              <a:rPr sz="2000" spc="-4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advance</a:t>
            </a:r>
            <a:r>
              <a:rPr sz="2000" spc="-2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of</a:t>
            </a:r>
            <a:r>
              <a:rPr sz="2000" spc="-14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interview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180"/>
              </a:spcBef>
              <a:buClr>
                <a:srgbClr val="282828"/>
              </a:buClr>
              <a:buFont typeface="Arial"/>
              <a:buChar char="•"/>
            </a:pPr>
            <a:endParaRPr sz="2000">
              <a:latin typeface="Arial"/>
              <a:cs typeface="Arial"/>
            </a:endParaRPr>
          </a:p>
          <a:p>
            <a:pPr marL="299085" marR="8890" indent="-286385">
              <a:lnSpc>
                <a:spcPct val="100000"/>
              </a:lnSpc>
              <a:buChar char="•"/>
              <a:tabLst>
                <a:tab pos="299085" algn="l"/>
              </a:tabLst>
            </a:pP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Consider</a:t>
            </a:r>
            <a:r>
              <a:rPr sz="2000" spc="-6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timing</a:t>
            </a:r>
            <a:r>
              <a:rPr sz="2000" spc="-7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and</a:t>
            </a:r>
            <a:r>
              <a:rPr sz="2000" spc="-5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order</a:t>
            </a:r>
            <a:r>
              <a:rPr sz="2000" spc="-6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of</a:t>
            </a:r>
            <a:r>
              <a:rPr sz="2000" spc="-7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the</a:t>
            </a:r>
            <a:r>
              <a:rPr sz="2000" spc="-5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interviews</a:t>
            </a:r>
            <a:r>
              <a:rPr sz="2000" spc="2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and</a:t>
            </a:r>
            <a:r>
              <a:rPr sz="2000" spc="-5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allow</a:t>
            </a:r>
            <a:r>
              <a:rPr sz="2000" spc="-3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sufficient</a:t>
            </a:r>
            <a:r>
              <a:rPr sz="2000" spc="-6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time</a:t>
            </a:r>
            <a:r>
              <a:rPr sz="2000" spc="-25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25" dirty="0">
                <a:solidFill>
                  <a:srgbClr val="282828"/>
                </a:solidFill>
                <a:latin typeface="Arial"/>
                <a:cs typeface="Arial"/>
              </a:rPr>
              <a:t>in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between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180"/>
              </a:spcBef>
              <a:buClr>
                <a:srgbClr val="282828"/>
              </a:buClr>
              <a:buFont typeface="Arial"/>
              <a:buChar char="•"/>
            </a:pPr>
            <a:endParaRPr sz="2000"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spcBef>
                <a:spcPts val="5"/>
              </a:spcBef>
              <a:buChar char="•"/>
              <a:tabLst>
                <a:tab pos="299085" algn="l"/>
              </a:tabLst>
            </a:pP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Consider</a:t>
            </a:r>
            <a:r>
              <a:rPr sz="2000" spc="-3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will</a:t>
            </a:r>
            <a:r>
              <a:rPr sz="2000" spc="-1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be</a:t>
            </a:r>
            <a:r>
              <a:rPr sz="2000" spc="-5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present</a:t>
            </a:r>
            <a:r>
              <a:rPr sz="2000" spc="-5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during</a:t>
            </a:r>
            <a:r>
              <a:rPr sz="2000" spc="-13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interviews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180"/>
              </a:spcBef>
              <a:buClr>
                <a:srgbClr val="282828"/>
              </a:buClr>
              <a:buFont typeface="Arial"/>
              <a:buChar char="•"/>
            </a:pPr>
            <a:endParaRPr sz="2000">
              <a:latin typeface="Arial"/>
              <a:cs typeface="Arial"/>
            </a:endParaRPr>
          </a:p>
          <a:p>
            <a:pPr marL="356870" indent="-344170">
              <a:lnSpc>
                <a:spcPct val="100000"/>
              </a:lnSpc>
              <a:buChar char="•"/>
              <a:tabLst>
                <a:tab pos="356870" algn="l"/>
              </a:tabLst>
            </a:pP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In</a:t>
            </a:r>
            <a:r>
              <a:rPr sz="2000" spc="-5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person</a:t>
            </a:r>
            <a:r>
              <a:rPr sz="2000" spc="-3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50" dirty="0">
                <a:solidFill>
                  <a:srgbClr val="282828"/>
                </a:solidFill>
                <a:latin typeface="Arial"/>
                <a:cs typeface="Arial"/>
              </a:rPr>
              <a:t>v.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virtual</a:t>
            </a:r>
            <a:r>
              <a:rPr sz="2000" spc="-12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interviews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180"/>
              </a:spcBef>
              <a:buClr>
                <a:srgbClr val="282828"/>
              </a:buClr>
              <a:buFont typeface="Arial"/>
              <a:buChar char="•"/>
            </a:pPr>
            <a:endParaRPr sz="2000">
              <a:latin typeface="Arial"/>
              <a:cs typeface="Arial"/>
            </a:endParaRPr>
          </a:p>
          <a:p>
            <a:pPr marL="356870" indent="-344170">
              <a:lnSpc>
                <a:spcPct val="100000"/>
              </a:lnSpc>
              <a:buChar char="•"/>
              <a:tabLst>
                <a:tab pos="356870" algn="l"/>
              </a:tabLst>
            </a:pP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Recording</a:t>
            </a:r>
            <a:r>
              <a:rPr sz="2000" spc="-4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of</a:t>
            </a:r>
            <a:r>
              <a:rPr sz="2000" spc="-114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interviews</a:t>
            </a:r>
            <a:endParaRPr sz="20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535"/>
              </a:lnSpc>
            </a:pPr>
            <a:fld id="{81D60167-4931-47E6-BA6A-407CBD079E47}" type="slidenum">
              <a:rPr spc="-25" dirty="0"/>
              <a:t>27</a:t>
            </a:fld>
            <a:endParaRPr spc="-25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88544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05"/>
              </a:spcBef>
            </a:pPr>
            <a:r>
              <a:rPr dirty="0"/>
              <a:t>Investigation</a:t>
            </a:r>
            <a:r>
              <a:rPr spc="-125" dirty="0"/>
              <a:t> </a:t>
            </a:r>
            <a:r>
              <a:rPr dirty="0"/>
              <a:t>Preparation</a:t>
            </a:r>
            <a:r>
              <a:rPr spc="-145" dirty="0"/>
              <a:t> </a:t>
            </a:r>
            <a:r>
              <a:rPr dirty="0"/>
              <a:t>&amp;</a:t>
            </a:r>
            <a:r>
              <a:rPr spc="-85" dirty="0"/>
              <a:t> </a:t>
            </a:r>
            <a:r>
              <a:rPr dirty="0"/>
              <a:t>Information</a:t>
            </a:r>
            <a:r>
              <a:rPr spc="-40" dirty="0"/>
              <a:t> </a:t>
            </a:r>
            <a:r>
              <a:rPr spc="-10" dirty="0"/>
              <a:t>Gathering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43991" y="1269871"/>
            <a:ext cx="8243570" cy="496887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299085" indent="-286385">
              <a:lnSpc>
                <a:spcPct val="100000"/>
              </a:lnSpc>
              <a:spcBef>
                <a:spcPts val="90"/>
              </a:spcBef>
              <a:buChar char="•"/>
              <a:tabLst>
                <a:tab pos="299085" algn="l"/>
              </a:tabLst>
            </a:pP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Obtain</a:t>
            </a:r>
            <a:r>
              <a:rPr sz="2000" spc="-9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relevant policies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and</a:t>
            </a:r>
            <a:r>
              <a:rPr sz="2000" spc="-5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map</a:t>
            </a:r>
            <a:r>
              <a:rPr sz="2000" spc="-9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out</a:t>
            </a:r>
            <a:r>
              <a:rPr sz="2000" spc="-7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elements</a:t>
            </a:r>
            <a:r>
              <a:rPr sz="2000" spc="-5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need</a:t>
            </a:r>
            <a:r>
              <a:rPr sz="2000" spc="-2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to</a:t>
            </a:r>
            <a:r>
              <a:rPr sz="2000" spc="-19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prove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180"/>
              </a:spcBef>
              <a:buClr>
                <a:srgbClr val="282828"/>
              </a:buClr>
              <a:buFont typeface="Arial"/>
              <a:buChar char="•"/>
            </a:pPr>
            <a:endParaRPr sz="2000"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buChar char="•"/>
              <a:tabLst>
                <a:tab pos="299085" algn="l"/>
              </a:tabLst>
            </a:pP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Consider</a:t>
            </a:r>
            <a:r>
              <a:rPr sz="2000" spc="-6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known</a:t>
            </a:r>
            <a:r>
              <a:rPr sz="2000" spc="-2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facts</a:t>
            </a:r>
            <a:r>
              <a:rPr sz="2000" spc="-8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and</a:t>
            </a:r>
            <a:r>
              <a:rPr sz="2000" spc="-5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identify</a:t>
            </a:r>
            <a:r>
              <a:rPr sz="2000" spc="-5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potential</a:t>
            </a:r>
            <a:r>
              <a:rPr sz="2000" spc="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sources</a:t>
            </a:r>
            <a:r>
              <a:rPr sz="2000" spc="-8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20" dirty="0">
                <a:solidFill>
                  <a:srgbClr val="282828"/>
                </a:solidFill>
                <a:latin typeface="Arial"/>
                <a:cs typeface="Arial"/>
              </a:rPr>
              <a:t>of</a:t>
            </a:r>
            <a:r>
              <a:rPr sz="2000" spc="-20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information</a:t>
            </a:r>
            <a:endParaRPr sz="2000">
              <a:latin typeface="Arial"/>
              <a:cs typeface="Arial"/>
            </a:endParaRPr>
          </a:p>
          <a:p>
            <a:pPr marL="1085850" marR="5080" lvl="1" indent="-290195">
              <a:lnSpc>
                <a:spcPct val="100000"/>
              </a:lnSpc>
              <a:spcBef>
                <a:spcPts val="505"/>
              </a:spcBef>
              <a:buChar char="•"/>
              <a:tabLst>
                <a:tab pos="1085850" algn="l"/>
              </a:tabLst>
            </a:pP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Personnel</a:t>
            </a:r>
            <a:r>
              <a:rPr sz="2000" spc="-8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records,</a:t>
            </a:r>
            <a:r>
              <a:rPr sz="2000" spc="-7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student</a:t>
            </a:r>
            <a:r>
              <a:rPr sz="2000" spc="-5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records,</a:t>
            </a:r>
            <a:r>
              <a:rPr sz="2000" spc="-9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incident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 report/</a:t>
            </a:r>
            <a:r>
              <a:rPr sz="2000" spc="-24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disclosures,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witnesses,</a:t>
            </a:r>
            <a:r>
              <a:rPr sz="2000" spc="-4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electronic</a:t>
            </a:r>
            <a:r>
              <a:rPr sz="2000" spc="-3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evidence</a:t>
            </a:r>
            <a:r>
              <a:rPr sz="2000" spc="-4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(emails,</a:t>
            </a:r>
            <a:r>
              <a:rPr sz="2000" spc="-9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texts,</a:t>
            </a:r>
            <a:r>
              <a:rPr sz="2000" spc="-10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social</a:t>
            </a:r>
            <a:r>
              <a:rPr sz="2000" spc="-5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media),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phone</a:t>
            </a:r>
            <a:r>
              <a:rPr sz="2000" spc="-3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records,</a:t>
            </a:r>
            <a:r>
              <a:rPr sz="2000" spc="-9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documents,</a:t>
            </a:r>
            <a:r>
              <a:rPr sz="2000" spc="-9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security</a:t>
            </a:r>
            <a:r>
              <a:rPr sz="2000" spc="-6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video,</a:t>
            </a:r>
            <a:r>
              <a:rPr sz="2000" spc="-5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card</a:t>
            </a:r>
            <a:r>
              <a:rPr sz="2000" spc="-8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swipe</a:t>
            </a:r>
            <a:r>
              <a:rPr sz="2000" spc="-3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records,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physical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site</a:t>
            </a:r>
            <a:r>
              <a:rPr sz="2000" spc="-6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visit,</a:t>
            </a:r>
            <a:r>
              <a:rPr sz="2000" spc="-9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forensic</a:t>
            </a:r>
            <a:r>
              <a:rPr sz="2000" spc="-13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evidence</a:t>
            </a:r>
            <a:endParaRPr sz="2000">
              <a:latin typeface="Arial"/>
              <a:cs typeface="Arial"/>
            </a:endParaRPr>
          </a:p>
          <a:p>
            <a:pPr marL="1085850" lvl="1" indent="-289560">
              <a:lnSpc>
                <a:spcPct val="100000"/>
              </a:lnSpc>
              <a:spcBef>
                <a:spcPts val="505"/>
              </a:spcBef>
              <a:buChar char="•"/>
              <a:tabLst>
                <a:tab pos="1085850" algn="l"/>
              </a:tabLst>
            </a:pP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Publicly</a:t>
            </a:r>
            <a:r>
              <a:rPr sz="2000" spc="-5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available</a:t>
            </a:r>
            <a:r>
              <a:rPr sz="2000" spc="-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evidence</a:t>
            </a:r>
            <a:r>
              <a:rPr sz="2000" spc="-6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(e.g.</a:t>
            </a:r>
            <a:r>
              <a:rPr sz="2000" spc="-10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social</a:t>
            </a:r>
            <a:r>
              <a:rPr sz="2000" spc="-12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media)</a:t>
            </a:r>
            <a:endParaRPr sz="2000">
              <a:latin typeface="Arial"/>
              <a:cs typeface="Arial"/>
            </a:endParaRPr>
          </a:p>
          <a:p>
            <a:pPr lvl="1">
              <a:lnSpc>
                <a:spcPct val="100000"/>
              </a:lnSpc>
              <a:spcBef>
                <a:spcPts val="1180"/>
              </a:spcBef>
              <a:buClr>
                <a:srgbClr val="282828"/>
              </a:buClr>
              <a:buFont typeface="Arial"/>
              <a:buChar char="•"/>
            </a:pPr>
            <a:endParaRPr sz="2000">
              <a:latin typeface="Arial"/>
              <a:cs typeface="Arial"/>
            </a:endParaRPr>
          </a:p>
          <a:p>
            <a:pPr marL="357505" indent="-344170">
              <a:lnSpc>
                <a:spcPct val="100000"/>
              </a:lnSpc>
              <a:buChar char="•"/>
              <a:tabLst>
                <a:tab pos="357505" algn="l"/>
              </a:tabLst>
            </a:pP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Develop</a:t>
            </a:r>
            <a:r>
              <a:rPr sz="2000" spc="-1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a</a:t>
            </a:r>
            <a:r>
              <a:rPr sz="2000" spc="-7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working</a:t>
            </a:r>
            <a:r>
              <a:rPr sz="2000" spc="-3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timeline</a:t>
            </a:r>
            <a:r>
              <a:rPr sz="2000" spc="-5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of</a:t>
            </a:r>
            <a:r>
              <a:rPr sz="2000" spc="-7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events</a:t>
            </a:r>
            <a:r>
              <a:rPr sz="2000" spc="-2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and</a:t>
            </a:r>
            <a:r>
              <a:rPr sz="2000" spc="-4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prepare</a:t>
            </a:r>
            <a:r>
              <a:rPr sz="2000" spc="-114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outlines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180"/>
              </a:spcBef>
              <a:buClr>
                <a:srgbClr val="282828"/>
              </a:buClr>
              <a:buFont typeface="Arial"/>
              <a:buChar char="•"/>
            </a:pPr>
            <a:endParaRPr sz="2000">
              <a:latin typeface="Arial"/>
              <a:cs typeface="Arial"/>
            </a:endParaRPr>
          </a:p>
          <a:p>
            <a:pPr marL="356870" indent="-344170">
              <a:lnSpc>
                <a:spcPct val="100000"/>
              </a:lnSpc>
              <a:buChar char="•"/>
              <a:tabLst>
                <a:tab pos="356870" algn="l"/>
                <a:tab pos="3630929" algn="l"/>
              </a:tabLst>
            </a:pP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Maintain</a:t>
            </a:r>
            <a:r>
              <a:rPr sz="2000" spc="-1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log</a:t>
            </a:r>
            <a:r>
              <a:rPr sz="2000" spc="-3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of</a:t>
            </a:r>
            <a:r>
              <a:rPr sz="2000" spc="-7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investigation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	-</a:t>
            </a:r>
            <a:r>
              <a:rPr sz="2000" spc="-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procedural</a:t>
            </a:r>
            <a:r>
              <a:rPr sz="2000" spc="-4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history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180"/>
              </a:spcBef>
              <a:buClr>
                <a:srgbClr val="282828"/>
              </a:buClr>
              <a:buFont typeface="Arial"/>
              <a:buChar char="•"/>
            </a:pPr>
            <a:endParaRPr sz="2000">
              <a:latin typeface="Arial"/>
              <a:cs typeface="Arial"/>
            </a:endParaRPr>
          </a:p>
          <a:p>
            <a:pPr marL="356870" indent="-344170">
              <a:lnSpc>
                <a:spcPct val="100000"/>
              </a:lnSpc>
              <a:spcBef>
                <a:spcPts val="5"/>
              </a:spcBef>
              <a:buChar char="•"/>
              <a:tabLst>
                <a:tab pos="356870" algn="l"/>
              </a:tabLst>
            </a:pP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Prepare</a:t>
            </a:r>
            <a:r>
              <a:rPr sz="2000" spc="-4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to</a:t>
            </a:r>
            <a:r>
              <a:rPr sz="2000" spc="-4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address</a:t>
            </a:r>
            <a:r>
              <a:rPr sz="2000" spc="2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common</a:t>
            </a:r>
            <a:r>
              <a:rPr sz="2000" spc="-8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process</a:t>
            </a:r>
            <a:r>
              <a:rPr sz="2000" spc="-14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questions</a:t>
            </a:r>
            <a:endParaRPr sz="20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535"/>
              </a:lnSpc>
            </a:pPr>
            <a:fld id="{81D60167-4931-47E6-BA6A-407CBD079E47}" type="slidenum">
              <a:rPr spc="-25" dirty="0"/>
              <a:t>28</a:t>
            </a:fld>
            <a:endParaRPr spc="-25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81864" rIns="0" bIns="0" rtlCol="0">
            <a:spAutoFit/>
          </a:bodyPr>
          <a:lstStyle/>
          <a:p>
            <a:pPr marL="279400">
              <a:lnSpc>
                <a:spcPct val="100000"/>
              </a:lnSpc>
              <a:spcBef>
                <a:spcPts val="105"/>
              </a:spcBef>
            </a:pPr>
            <a:r>
              <a:rPr dirty="0"/>
              <a:t>Outreach</a:t>
            </a:r>
            <a:r>
              <a:rPr spc="-60" dirty="0"/>
              <a:t> </a:t>
            </a:r>
            <a:r>
              <a:rPr dirty="0"/>
              <a:t>to</a:t>
            </a:r>
            <a:r>
              <a:rPr spc="-85" dirty="0"/>
              <a:t> </a:t>
            </a:r>
            <a:r>
              <a:rPr spc="-10" dirty="0"/>
              <a:t>Parties/Witnesses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33931" y="1229690"/>
            <a:ext cx="7426325" cy="54070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7505" indent="-344805">
              <a:lnSpc>
                <a:spcPct val="100000"/>
              </a:lnSpc>
              <a:spcBef>
                <a:spcPts val="105"/>
              </a:spcBef>
              <a:buChar char="•"/>
              <a:tabLst>
                <a:tab pos="357505" algn="l"/>
              </a:tabLst>
            </a:pP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Use</a:t>
            </a:r>
            <a:r>
              <a:rPr sz="2200" spc="-5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parallel</a:t>
            </a:r>
            <a:r>
              <a:rPr sz="2200" spc="-7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communications</a:t>
            </a:r>
            <a:r>
              <a:rPr sz="2200" spc="-10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for</a:t>
            </a:r>
            <a:r>
              <a:rPr sz="2200" spc="-7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parties</a:t>
            </a:r>
            <a:r>
              <a:rPr sz="2200" spc="-2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282828"/>
                </a:solidFill>
                <a:latin typeface="Arial"/>
                <a:cs typeface="Arial"/>
              </a:rPr>
              <a:t>(updates)</a:t>
            </a:r>
            <a:endParaRPr sz="2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310"/>
              </a:spcBef>
              <a:buClr>
                <a:srgbClr val="282828"/>
              </a:buClr>
              <a:buFont typeface="Arial"/>
              <a:buChar char="•"/>
            </a:pPr>
            <a:endParaRPr sz="2200">
              <a:latin typeface="Arial"/>
              <a:cs typeface="Arial"/>
            </a:endParaRPr>
          </a:p>
          <a:p>
            <a:pPr marL="357505" indent="-344805">
              <a:lnSpc>
                <a:spcPct val="100000"/>
              </a:lnSpc>
              <a:buChar char="•"/>
              <a:tabLst>
                <a:tab pos="357505" algn="l"/>
              </a:tabLst>
            </a:pP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Identify</a:t>
            </a:r>
            <a:r>
              <a:rPr sz="2200" spc="-12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and</a:t>
            </a:r>
            <a:r>
              <a:rPr sz="2200" spc="-3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address</a:t>
            </a:r>
            <a:r>
              <a:rPr sz="2200" spc="-4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barriers</a:t>
            </a:r>
            <a:r>
              <a:rPr sz="2200" spc="-7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to</a:t>
            </a:r>
            <a:r>
              <a:rPr sz="2200" spc="-5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participation</a:t>
            </a:r>
            <a:r>
              <a:rPr sz="2200" spc="-2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spc="-25" dirty="0">
                <a:solidFill>
                  <a:srgbClr val="282828"/>
                </a:solidFill>
                <a:latin typeface="Arial"/>
                <a:cs typeface="Arial"/>
              </a:rPr>
              <a:t>by:</a:t>
            </a:r>
            <a:endParaRPr sz="2200">
              <a:latin typeface="Arial"/>
              <a:cs typeface="Arial"/>
            </a:endParaRPr>
          </a:p>
          <a:p>
            <a:pPr marL="799465" lvl="1" indent="-302260">
              <a:lnSpc>
                <a:spcPct val="100000"/>
              </a:lnSpc>
              <a:spcBef>
                <a:spcPts val="505"/>
              </a:spcBef>
              <a:buFont typeface="Times New Roman"/>
              <a:buChar char="•"/>
              <a:tabLst>
                <a:tab pos="799465" algn="l"/>
              </a:tabLst>
            </a:pPr>
            <a:r>
              <a:rPr sz="2200" dirty="0">
                <a:solidFill>
                  <a:srgbClr val="363636"/>
                </a:solidFill>
                <a:latin typeface="Arial"/>
                <a:cs typeface="Arial"/>
              </a:rPr>
              <a:t>Communicating</a:t>
            </a:r>
            <a:r>
              <a:rPr sz="2200" spc="-114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363636"/>
                </a:solidFill>
                <a:latin typeface="Arial"/>
                <a:cs typeface="Arial"/>
              </a:rPr>
              <a:t>care</a:t>
            </a:r>
            <a:r>
              <a:rPr sz="2200" spc="-50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363636"/>
                </a:solidFill>
                <a:latin typeface="Arial"/>
                <a:cs typeface="Arial"/>
              </a:rPr>
              <a:t>through</a:t>
            </a:r>
            <a:r>
              <a:rPr sz="2200" spc="-75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363636"/>
                </a:solidFill>
                <a:latin typeface="Arial"/>
                <a:cs typeface="Arial"/>
              </a:rPr>
              <a:t>tone</a:t>
            </a:r>
            <a:r>
              <a:rPr sz="2200" spc="-55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363636"/>
                </a:solidFill>
                <a:latin typeface="Arial"/>
                <a:cs typeface="Arial"/>
              </a:rPr>
              <a:t>and</a:t>
            </a:r>
            <a:r>
              <a:rPr sz="2200" spc="-50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363636"/>
                </a:solidFill>
                <a:latin typeface="Arial"/>
                <a:cs typeface="Arial"/>
              </a:rPr>
              <a:t>word</a:t>
            </a:r>
            <a:r>
              <a:rPr sz="2200" spc="100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363636"/>
                </a:solidFill>
                <a:latin typeface="Arial"/>
                <a:cs typeface="Arial"/>
              </a:rPr>
              <a:t>choice</a:t>
            </a:r>
            <a:endParaRPr sz="2200">
              <a:latin typeface="Arial"/>
              <a:cs typeface="Arial"/>
            </a:endParaRPr>
          </a:p>
          <a:p>
            <a:pPr marL="799465" lvl="1" indent="-302260">
              <a:lnSpc>
                <a:spcPct val="100000"/>
              </a:lnSpc>
              <a:spcBef>
                <a:spcPts val="505"/>
              </a:spcBef>
              <a:buFont typeface="Times New Roman"/>
              <a:buChar char="•"/>
              <a:tabLst>
                <a:tab pos="799465" algn="l"/>
              </a:tabLst>
            </a:pPr>
            <a:r>
              <a:rPr sz="2200" dirty="0">
                <a:solidFill>
                  <a:srgbClr val="363636"/>
                </a:solidFill>
                <a:latin typeface="Arial"/>
                <a:cs typeface="Arial"/>
              </a:rPr>
              <a:t>Using</a:t>
            </a:r>
            <a:r>
              <a:rPr sz="2200" spc="-75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363636"/>
                </a:solidFill>
                <a:latin typeface="Arial"/>
                <a:cs typeface="Arial"/>
              </a:rPr>
              <a:t>inclusive</a:t>
            </a:r>
            <a:r>
              <a:rPr sz="2200" spc="-95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363636"/>
                </a:solidFill>
                <a:latin typeface="Arial"/>
                <a:cs typeface="Arial"/>
              </a:rPr>
              <a:t>language</a:t>
            </a:r>
            <a:endParaRPr sz="2200">
              <a:latin typeface="Arial"/>
              <a:cs typeface="Arial"/>
            </a:endParaRPr>
          </a:p>
          <a:p>
            <a:pPr marL="798830" marR="5080" lvl="1" indent="-302260">
              <a:lnSpc>
                <a:spcPct val="100000"/>
              </a:lnSpc>
              <a:spcBef>
                <a:spcPts val="505"/>
              </a:spcBef>
              <a:buFont typeface="Times New Roman"/>
              <a:buChar char="•"/>
              <a:tabLst>
                <a:tab pos="798830" algn="l"/>
              </a:tabLst>
            </a:pPr>
            <a:r>
              <a:rPr sz="2200" dirty="0">
                <a:solidFill>
                  <a:srgbClr val="363636"/>
                </a:solidFill>
                <a:latin typeface="Arial"/>
                <a:cs typeface="Arial"/>
              </a:rPr>
              <a:t>Addressing</a:t>
            </a:r>
            <a:r>
              <a:rPr sz="2200" spc="-120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363636"/>
                </a:solidFill>
                <a:latin typeface="Arial"/>
                <a:cs typeface="Arial"/>
              </a:rPr>
              <a:t>disability</a:t>
            </a:r>
            <a:r>
              <a:rPr sz="2200" spc="-80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363636"/>
                </a:solidFill>
                <a:latin typeface="Arial"/>
                <a:cs typeface="Arial"/>
              </a:rPr>
              <a:t>accommodations</a:t>
            </a:r>
            <a:r>
              <a:rPr sz="2200" spc="-125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363636"/>
                </a:solidFill>
                <a:latin typeface="Arial"/>
                <a:cs typeface="Arial"/>
              </a:rPr>
              <a:t>and</a:t>
            </a:r>
            <a:r>
              <a:rPr sz="2200" spc="-65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363636"/>
                </a:solidFill>
                <a:latin typeface="Arial"/>
                <a:cs typeface="Arial"/>
              </a:rPr>
              <a:t>interpreter services</a:t>
            </a:r>
            <a:endParaRPr sz="2200">
              <a:latin typeface="Arial"/>
              <a:cs typeface="Arial"/>
            </a:endParaRPr>
          </a:p>
          <a:p>
            <a:pPr marL="798830" lvl="1" indent="-301625">
              <a:lnSpc>
                <a:spcPct val="100000"/>
              </a:lnSpc>
              <a:spcBef>
                <a:spcPts val="480"/>
              </a:spcBef>
              <a:buFont typeface="Times New Roman"/>
              <a:buChar char="•"/>
              <a:tabLst>
                <a:tab pos="798830" algn="l"/>
              </a:tabLst>
            </a:pPr>
            <a:r>
              <a:rPr sz="2200" dirty="0">
                <a:solidFill>
                  <a:srgbClr val="363636"/>
                </a:solidFill>
                <a:latin typeface="Arial"/>
                <a:cs typeface="Arial"/>
              </a:rPr>
              <a:t>Encouraging</a:t>
            </a:r>
            <a:r>
              <a:rPr sz="2200" spc="-125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363636"/>
                </a:solidFill>
                <a:latin typeface="Arial"/>
                <a:cs typeface="Arial"/>
              </a:rPr>
              <a:t>the</a:t>
            </a:r>
            <a:r>
              <a:rPr sz="2200" spc="-60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363636"/>
                </a:solidFill>
                <a:latin typeface="Arial"/>
                <a:cs typeface="Arial"/>
              </a:rPr>
              <a:t>use</a:t>
            </a:r>
            <a:r>
              <a:rPr sz="2200" spc="-45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363636"/>
                </a:solidFill>
                <a:latin typeface="Arial"/>
                <a:cs typeface="Arial"/>
              </a:rPr>
              <a:t>of</a:t>
            </a:r>
            <a:r>
              <a:rPr sz="2200" spc="-50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363636"/>
                </a:solidFill>
                <a:latin typeface="Arial"/>
                <a:cs typeface="Arial"/>
              </a:rPr>
              <a:t>available</a:t>
            </a:r>
            <a:r>
              <a:rPr sz="2200" spc="85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363636"/>
                </a:solidFill>
                <a:latin typeface="Arial"/>
                <a:cs typeface="Arial"/>
              </a:rPr>
              <a:t>supports/resources</a:t>
            </a:r>
            <a:endParaRPr sz="2200">
              <a:latin typeface="Arial"/>
              <a:cs typeface="Arial"/>
            </a:endParaRPr>
          </a:p>
          <a:p>
            <a:pPr lvl="1">
              <a:lnSpc>
                <a:spcPct val="100000"/>
              </a:lnSpc>
              <a:spcBef>
                <a:spcPts val="1310"/>
              </a:spcBef>
              <a:buClr>
                <a:srgbClr val="363636"/>
              </a:buClr>
              <a:buFont typeface="Times New Roman"/>
              <a:buChar char="•"/>
            </a:pPr>
            <a:endParaRPr sz="2200">
              <a:latin typeface="Arial"/>
              <a:cs typeface="Arial"/>
            </a:endParaRPr>
          </a:p>
          <a:p>
            <a:pPr marL="356870" indent="-344170">
              <a:lnSpc>
                <a:spcPct val="100000"/>
              </a:lnSpc>
              <a:buChar char="•"/>
              <a:tabLst>
                <a:tab pos="356870" algn="l"/>
              </a:tabLst>
            </a:pPr>
            <a:r>
              <a:rPr sz="2200" spc="-10" dirty="0">
                <a:solidFill>
                  <a:srgbClr val="282828"/>
                </a:solidFill>
                <a:latin typeface="Arial"/>
                <a:cs typeface="Arial"/>
              </a:rPr>
              <a:t>Non-responsiveness</a:t>
            </a:r>
            <a:endParaRPr sz="2200">
              <a:latin typeface="Arial"/>
              <a:cs typeface="Arial"/>
            </a:endParaRPr>
          </a:p>
          <a:p>
            <a:pPr marL="798195" marR="163830" lvl="1" indent="-301625">
              <a:lnSpc>
                <a:spcPct val="100000"/>
              </a:lnSpc>
              <a:spcBef>
                <a:spcPts val="505"/>
              </a:spcBef>
              <a:buFont typeface="Times New Roman"/>
              <a:buChar char="•"/>
              <a:tabLst>
                <a:tab pos="798195" algn="l"/>
              </a:tabLst>
            </a:pPr>
            <a:r>
              <a:rPr sz="2200" dirty="0">
                <a:solidFill>
                  <a:srgbClr val="363636"/>
                </a:solidFill>
                <a:latin typeface="Arial"/>
                <a:cs typeface="Arial"/>
              </a:rPr>
              <a:t>Make</a:t>
            </a:r>
            <a:r>
              <a:rPr sz="2200" spc="-35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363636"/>
                </a:solidFill>
                <a:latin typeface="Arial"/>
                <a:cs typeface="Arial"/>
              </a:rPr>
              <a:t>at</a:t>
            </a:r>
            <a:r>
              <a:rPr sz="2200" spc="-35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363636"/>
                </a:solidFill>
                <a:latin typeface="Arial"/>
                <a:cs typeface="Arial"/>
              </a:rPr>
              <a:t>least</a:t>
            </a:r>
            <a:r>
              <a:rPr sz="2200" spc="10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363636"/>
                </a:solidFill>
                <a:latin typeface="Arial"/>
                <a:cs typeface="Arial"/>
              </a:rPr>
              <a:t>3</a:t>
            </a:r>
            <a:r>
              <a:rPr sz="2200" spc="-30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363636"/>
                </a:solidFill>
                <a:latin typeface="Arial"/>
                <a:cs typeface="Arial"/>
              </a:rPr>
              <a:t>attempts</a:t>
            </a:r>
            <a:r>
              <a:rPr sz="2200" spc="-95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363636"/>
                </a:solidFill>
                <a:latin typeface="Arial"/>
                <a:cs typeface="Arial"/>
              </a:rPr>
              <a:t>at</a:t>
            </a:r>
            <a:r>
              <a:rPr sz="2200" spc="-35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363636"/>
                </a:solidFill>
                <a:latin typeface="Arial"/>
                <a:cs typeface="Arial"/>
              </a:rPr>
              <a:t>outreach</a:t>
            </a:r>
            <a:r>
              <a:rPr sz="2200" spc="-75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363636"/>
                </a:solidFill>
                <a:latin typeface="Arial"/>
                <a:cs typeface="Arial"/>
              </a:rPr>
              <a:t>using</a:t>
            </a:r>
            <a:r>
              <a:rPr sz="2200" spc="-30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363636"/>
                </a:solidFill>
                <a:latin typeface="Arial"/>
                <a:cs typeface="Arial"/>
              </a:rPr>
              <a:t>at</a:t>
            </a:r>
            <a:r>
              <a:rPr sz="2200" spc="-35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363636"/>
                </a:solidFill>
                <a:latin typeface="Arial"/>
                <a:cs typeface="Arial"/>
              </a:rPr>
              <a:t>least</a:t>
            </a:r>
            <a:r>
              <a:rPr sz="2200" spc="-35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200" spc="-50" dirty="0">
                <a:solidFill>
                  <a:srgbClr val="363636"/>
                </a:solidFill>
                <a:latin typeface="Arial"/>
                <a:cs typeface="Arial"/>
              </a:rPr>
              <a:t>2 </a:t>
            </a:r>
            <a:r>
              <a:rPr sz="2200" dirty="0">
                <a:solidFill>
                  <a:srgbClr val="363636"/>
                </a:solidFill>
                <a:latin typeface="Arial"/>
                <a:cs typeface="Arial"/>
              </a:rPr>
              <a:t>different</a:t>
            </a:r>
            <a:r>
              <a:rPr sz="2200" spc="-95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363636"/>
                </a:solidFill>
                <a:latin typeface="Arial"/>
                <a:cs typeface="Arial"/>
              </a:rPr>
              <a:t>modes</a:t>
            </a:r>
            <a:r>
              <a:rPr sz="2200" spc="-75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363636"/>
                </a:solidFill>
                <a:latin typeface="Arial"/>
                <a:cs typeface="Arial"/>
              </a:rPr>
              <a:t>before</a:t>
            </a:r>
            <a:r>
              <a:rPr sz="2200" spc="-80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363636"/>
                </a:solidFill>
                <a:latin typeface="Arial"/>
                <a:cs typeface="Arial"/>
              </a:rPr>
              <a:t>concluding</a:t>
            </a:r>
            <a:r>
              <a:rPr sz="2200" spc="-60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363636"/>
                </a:solidFill>
                <a:latin typeface="Arial"/>
                <a:cs typeface="Arial"/>
              </a:rPr>
              <a:t>that</a:t>
            </a:r>
            <a:r>
              <a:rPr sz="2200" spc="-65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363636"/>
                </a:solidFill>
                <a:latin typeface="Arial"/>
                <a:cs typeface="Arial"/>
              </a:rPr>
              <a:t>someone</a:t>
            </a:r>
            <a:r>
              <a:rPr sz="2200" spc="-60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200" spc="-25" dirty="0">
                <a:solidFill>
                  <a:srgbClr val="363636"/>
                </a:solidFill>
                <a:latin typeface="Arial"/>
                <a:cs typeface="Arial"/>
              </a:rPr>
              <a:t>is </a:t>
            </a:r>
            <a:r>
              <a:rPr sz="2200" dirty="0">
                <a:solidFill>
                  <a:srgbClr val="363636"/>
                </a:solidFill>
                <a:latin typeface="Arial"/>
                <a:cs typeface="Arial"/>
              </a:rPr>
              <a:t>intentionally</a:t>
            </a:r>
            <a:r>
              <a:rPr sz="2200" spc="-100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363636"/>
                </a:solidFill>
                <a:latin typeface="Arial"/>
                <a:cs typeface="Arial"/>
              </a:rPr>
              <a:t>not</a:t>
            </a:r>
            <a:r>
              <a:rPr sz="2200" spc="-65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363636"/>
                </a:solidFill>
                <a:latin typeface="Arial"/>
                <a:cs typeface="Arial"/>
              </a:rPr>
              <a:t>responding.</a:t>
            </a:r>
            <a:endParaRPr sz="2200">
              <a:latin typeface="Arial"/>
              <a:cs typeface="Arial"/>
            </a:endParaRPr>
          </a:p>
          <a:p>
            <a:pPr marL="798195" lvl="1" indent="-301625">
              <a:lnSpc>
                <a:spcPct val="100000"/>
              </a:lnSpc>
              <a:spcBef>
                <a:spcPts val="505"/>
              </a:spcBef>
              <a:buFont typeface="Times New Roman"/>
              <a:buChar char="•"/>
              <a:tabLst>
                <a:tab pos="798195" algn="l"/>
              </a:tabLst>
            </a:pPr>
            <a:r>
              <a:rPr sz="2200" dirty="0">
                <a:solidFill>
                  <a:srgbClr val="363636"/>
                </a:solidFill>
                <a:latin typeface="Arial"/>
                <a:cs typeface="Arial"/>
              </a:rPr>
              <a:t>Think</a:t>
            </a:r>
            <a:r>
              <a:rPr sz="2200" spc="-60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363636"/>
                </a:solidFill>
                <a:latin typeface="Arial"/>
                <a:cs typeface="Arial"/>
              </a:rPr>
              <a:t>about</a:t>
            </a:r>
            <a:r>
              <a:rPr sz="2200" spc="-45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363636"/>
                </a:solidFill>
                <a:latin typeface="Arial"/>
                <a:cs typeface="Arial"/>
              </a:rPr>
              <a:t>other</a:t>
            </a:r>
            <a:r>
              <a:rPr sz="2200" spc="-75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363636"/>
                </a:solidFill>
                <a:latin typeface="Arial"/>
                <a:cs typeface="Arial"/>
              </a:rPr>
              <a:t>avenues/people</a:t>
            </a:r>
            <a:r>
              <a:rPr sz="2200" spc="-60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363636"/>
                </a:solidFill>
                <a:latin typeface="Arial"/>
                <a:cs typeface="Arial"/>
              </a:rPr>
              <a:t>for</a:t>
            </a:r>
            <a:r>
              <a:rPr sz="2200" spc="10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363636"/>
                </a:solidFill>
                <a:latin typeface="Arial"/>
                <a:cs typeface="Arial"/>
              </a:rPr>
              <a:t>outreach.</a:t>
            </a:r>
            <a:endParaRPr sz="22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535"/>
              </a:lnSpc>
            </a:pPr>
            <a:fld id="{81D60167-4931-47E6-BA6A-407CBD079E47}" type="slidenum">
              <a:rPr spc="-25" dirty="0"/>
              <a:t>29</a:t>
            </a:fld>
            <a:endParaRPr spc="-25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75667" rIns="0" bIns="0" rtlCol="0">
            <a:spAutoFit/>
          </a:bodyPr>
          <a:lstStyle/>
          <a:p>
            <a:pPr marL="296545">
              <a:lnSpc>
                <a:spcPct val="100000"/>
              </a:lnSpc>
              <a:spcBef>
                <a:spcPts val="90"/>
              </a:spcBef>
            </a:pPr>
            <a:r>
              <a:rPr sz="3200" dirty="0"/>
              <a:t>Day</a:t>
            </a:r>
            <a:r>
              <a:rPr sz="3200" spc="-30" dirty="0"/>
              <a:t> </a:t>
            </a:r>
            <a:r>
              <a:rPr sz="3200" dirty="0"/>
              <a:t>Two:</a:t>
            </a:r>
            <a:r>
              <a:rPr sz="3200" spc="-80" dirty="0"/>
              <a:t> </a:t>
            </a:r>
            <a:r>
              <a:rPr sz="3200" dirty="0"/>
              <a:t>What</a:t>
            </a:r>
            <a:r>
              <a:rPr sz="3200" spc="-30" dirty="0"/>
              <a:t> </a:t>
            </a:r>
            <a:r>
              <a:rPr sz="3200" dirty="0"/>
              <a:t>We</a:t>
            </a:r>
            <a:r>
              <a:rPr sz="3200" spc="-25" dirty="0"/>
              <a:t> </a:t>
            </a:r>
            <a:r>
              <a:rPr sz="3200" dirty="0"/>
              <a:t>Will</a:t>
            </a:r>
            <a:r>
              <a:rPr sz="3200" spc="-110" dirty="0"/>
              <a:t> </a:t>
            </a:r>
            <a:r>
              <a:rPr sz="3200" spc="-10" dirty="0"/>
              <a:t>Cover</a:t>
            </a:r>
            <a:endParaRPr sz="3200"/>
          </a:p>
        </p:txBody>
      </p:sp>
      <p:grpSp>
        <p:nvGrpSpPr>
          <p:cNvPr id="3" name="object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85609" y="1243393"/>
            <a:ext cx="7019925" cy="466725"/>
            <a:chOff x="685609" y="1243393"/>
            <a:chExt cx="7019925" cy="466725"/>
          </a:xfrm>
        </p:grpSpPr>
        <p:sp>
          <p:nvSpPr>
            <p:cNvPr id="4" name="object 4"/>
            <p:cNvSpPr/>
            <p:nvPr/>
          </p:nvSpPr>
          <p:spPr>
            <a:xfrm>
              <a:off x="688848" y="1246631"/>
              <a:ext cx="7010400" cy="457200"/>
            </a:xfrm>
            <a:custGeom>
              <a:avLst/>
              <a:gdLst/>
              <a:ahLst/>
              <a:cxnLst/>
              <a:rect l="l" t="t" r="r" b="b"/>
              <a:pathLst>
                <a:path w="7010400" h="457200">
                  <a:moveTo>
                    <a:pt x="6934200" y="0"/>
                  </a:moveTo>
                  <a:lnTo>
                    <a:pt x="76200" y="0"/>
                  </a:lnTo>
                  <a:lnTo>
                    <a:pt x="46532" y="5994"/>
                  </a:lnTo>
                  <a:lnTo>
                    <a:pt x="22313" y="22339"/>
                  </a:lnTo>
                  <a:lnTo>
                    <a:pt x="5981" y="46558"/>
                  </a:lnTo>
                  <a:lnTo>
                    <a:pt x="0" y="76200"/>
                  </a:lnTo>
                  <a:lnTo>
                    <a:pt x="0" y="381000"/>
                  </a:lnTo>
                  <a:lnTo>
                    <a:pt x="5981" y="410641"/>
                  </a:lnTo>
                  <a:lnTo>
                    <a:pt x="22313" y="434860"/>
                  </a:lnTo>
                  <a:lnTo>
                    <a:pt x="46532" y="451205"/>
                  </a:lnTo>
                  <a:lnTo>
                    <a:pt x="76200" y="457200"/>
                  </a:lnTo>
                  <a:lnTo>
                    <a:pt x="6934200" y="457200"/>
                  </a:lnTo>
                  <a:lnTo>
                    <a:pt x="6963841" y="451205"/>
                  </a:lnTo>
                  <a:lnTo>
                    <a:pt x="6988060" y="434860"/>
                  </a:lnTo>
                  <a:lnTo>
                    <a:pt x="7004405" y="410641"/>
                  </a:lnTo>
                  <a:lnTo>
                    <a:pt x="7010400" y="381000"/>
                  </a:lnTo>
                  <a:lnTo>
                    <a:pt x="7010400" y="76200"/>
                  </a:lnTo>
                  <a:lnTo>
                    <a:pt x="7004405" y="46558"/>
                  </a:lnTo>
                  <a:lnTo>
                    <a:pt x="6988060" y="22339"/>
                  </a:lnTo>
                  <a:lnTo>
                    <a:pt x="6963841" y="5994"/>
                  </a:lnTo>
                  <a:lnTo>
                    <a:pt x="6934200" y="0"/>
                  </a:lnTo>
                  <a:close/>
                </a:path>
              </a:pathLst>
            </a:custGeom>
            <a:solidFill>
              <a:srgbClr val="96CE7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690372" y="1248155"/>
              <a:ext cx="7010400" cy="457200"/>
            </a:xfrm>
            <a:custGeom>
              <a:avLst/>
              <a:gdLst/>
              <a:ahLst/>
              <a:cxnLst/>
              <a:rect l="l" t="t" r="r" b="b"/>
              <a:pathLst>
                <a:path w="7010400" h="457200">
                  <a:moveTo>
                    <a:pt x="0" y="76200"/>
                  </a:moveTo>
                  <a:lnTo>
                    <a:pt x="5981" y="46558"/>
                  </a:lnTo>
                  <a:lnTo>
                    <a:pt x="22313" y="22339"/>
                  </a:lnTo>
                  <a:lnTo>
                    <a:pt x="46532" y="5994"/>
                  </a:lnTo>
                  <a:lnTo>
                    <a:pt x="76200" y="0"/>
                  </a:lnTo>
                  <a:lnTo>
                    <a:pt x="6934200" y="0"/>
                  </a:lnTo>
                  <a:lnTo>
                    <a:pt x="6963841" y="5994"/>
                  </a:lnTo>
                  <a:lnTo>
                    <a:pt x="6988060" y="22339"/>
                  </a:lnTo>
                  <a:lnTo>
                    <a:pt x="7004405" y="46558"/>
                  </a:lnTo>
                  <a:lnTo>
                    <a:pt x="7010400" y="76200"/>
                  </a:lnTo>
                  <a:lnTo>
                    <a:pt x="7010400" y="381000"/>
                  </a:lnTo>
                  <a:lnTo>
                    <a:pt x="7004405" y="410641"/>
                  </a:lnTo>
                  <a:lnTo>
                    <a:pt x="6988060" y="434860"/>
                  </a:lnTo>
                  <a:lnTo>
                    <a:pt x="6963841" y="451205"/>
                  </a:lnTo>
                  <a:lnTo>
                    <a:pt x="6934200" y="457200"/>
                  </a:lnTo>
                  <a:lnTo>
                    <a:pt x="76200" y="457200"/>
                  </a:lnTo>
                  <a:lnTo>
                    <a:pt x="46532" y="451205"/>
                  </a:lnTo>
                  <a:lnTo>
                    <a:pt x="22313" y="434860"/>
                  </a:lnTo>
                  <a:lnTo>
                    <a:pt x="5981" y="410641"/>
                  </a:lnTo>
                  <a:lnTo>
                    <a:pt x="0" y="381000"/>
                  </a:lnTo>
                  <a:lnTo>
                    <a:pt x="0" y="76200"/>
                  </a:lnTo>
                  <a:close/>
                </a:path>
              </a:pathLst>
            </a:custGeom>
            <a:ln w="9525">
              <a:solidFill>
                <a:srgbClr val="042C4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6" name="object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58368" y="2401823"/>
            <a:ext cx="7025639" cy="469391"/>
          </a:xfrm>
          <a:prstGeom prst="rect">
            <a:avLst/>
          </a:prstGeom>
        </p:spPr>
      </p:pic>
      <p:pic>
        <p:nvPicPr>
          <p:cNvPr id="7" name="object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82752" y="1804428"/>
            <a:ext cx="7022591" cy="469379"/>
          </a:xfrm>
          <a:prstGeom prst="rect">
            <a:avLst/>
          </a:prstGeom>
        </p:spPr>
      </p:pic>
      <p:pic>
        <p:nvPicPr>
          <p:cNvPr id="8" name="object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73607" y="2996183"/>
            <a:ext cx="7022591" cy="469391"/>
          </a:xfrm>
          <a:prstGeom prst="rect">
            <a:avLst/>
          </a:prstGeom>
        </p:spPr>
      </p:pic>
      <p:pic>
        <p:nvPicPr>
          <p:cNvPr id="9" name="object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58368" y="3593591"/>
            <a:ext cx="7025639" cy="469391"/>
          </a:xfrm>
          <a:prstGeom prst="rect">
            <a:avLst/>
          </a:prstGeom>
        </p:spPr>
      </p:pic>
      <p:pic>
        <p:nvPicPr>
          <p:cNvPr id="10" name="object 1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91895" y="4245864"/>
            <a:ext cx="7025639" cy="469379"/>
          </a:xfrm>
          <a:prstGeom prst="rect">
            <a:avLst/>
          </a:prstGeom>
        </p:spPr>
      </p:pic>
      <p:pic>
        <p:nvPicPr>
          <p:cNvPr id="11" name="object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58368" y="4837176"/>
            <a:ext cx="7025639" cy="469391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703885" y="1338452"/>
            <a:ext cx="4875530" cy="388874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16535">
              <a:lnSpc>
                <a:spcPct val="100000"/>
              </a:lnSpc>
              <a:spcBef>
                <a:spcPts val="105"/>
              </a:spcBef>
            </a:pPr>
            <a:r>
              <a:rPr sz="1600" dirty="0">
                <a:solidFill>
                  <a:srgbClr val="042C46"/>
                </a:solidFill>
                <a:latin typeface="Arial"/>
                <a:cs typeface="Arial"/>
              </a:rPr>
              <a:t>UMS</a:t>
            </a:r>
            <a:r>
              <a:rPr sz="1600" spc="-15" dirty="0">
                <a:solidFill>
                  <a:srgbClr val="042C46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42C46"/>
                </a:solidFill>
                <a:latin typeface="Arial"/>
                <a:cs typeface="Arial"/>
              </a:rPr>
              <a:t>Policy</a:t>
            </a:r>
            <a:r>
              <a:rPr sz="1600" spc="-100" dirty="0">
                <a:solidFill>
                  <a:srgbClr val="042C46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042C46"/>
                </a:solidFill>
                <a:latin typeface="Arial"/>
                <a:cs typeface="Arial"/>
              </a:rPr>
              <a:t>Reminder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60"/>
              </a:spcBef>
            </a:pPr>
            <a:endParaRPr sz="1600">
              <a:latin typeface="Arial"/>
              <a:cs typeface="Arial"/>
            </a:endParaRPr>
          </a:p>
          <a:p>
            <a:pPr marL="201295">
              <a:lnSpc>
                <a:spcPct val="100000"/>
              </a:lnSpc>
            </a:pPr>
            <a:r>
              <a:rPr sz="1600" spc="-10" dirty="0">
                <a:solidFill>
                  <a:srgbClr val="042C46"/>
                </a:solidFill>
                <a:latin typeface="Arial"/>
                <a:cs typeface="Arial"/>
              </a:rPr>
              <a:t>Preparing</a:t>
            </a:r>
            <a:r>
              <a:rPr sz="1600" spc="-70" dirty="0">
                <a:solidFill>
                  <a:srgbClr val="042C46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42C46"/>
                </a:solidFill>
                <a:latin typeface="Arial"/>
                <a:cs typeface="Arial"/>
              </a:rPr>
              <a:t>to</a:t>
            </a:r>
            <a:r>
              <a:rPr sz="1600" spc="-15" dirty="0">
                <a:solidFill>
                  <a:srgbClr val="042C46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42C46"/>
                </a:solidFill>
                <a:latin typeface="Arial"/>
                <a:cs typeface="Arial"/>
              </a:rPr>
              <a:t>Write</a:t>
            </a:r>
            <a:r>
              <a:rPr sz="1600" spc="-90" dirty="0">
                <a:solidFill>
                  <a:srgbClr val="042C46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42C46"/>
                </a:solidFill>
                <a:latin typeface="Arial"/>
                <a:cs typeface="Arial"/>
              </a:rPr>
              <a:t>the</a:t>
            </a:r>
            <a:r>
              <a:rPr sz="1600" spc="10" dirty="0">
                <a:solidFill>
                  <a:srgbClr val="042C46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042C46"/>
                </a:solidFill>
                <a:latin typeface="Arial"/>
                <a:cs typeface="Arial"/>
              </a:rPr>
              <a:t>Report</a:t>
            </a:r>
            <a:endParaRPr sz="1600">
              <a:latin typeface="Arial"/>
              <a:cs typeface="Arial"/>
            </a:endParaRPr>
          </a:p>
          <a:p>
            <a:pPr marL="173990" marR="5080" indent="-64135">
              <a:lnSpc>
                <a:spcPct val="250000"/>
              </a:lnSpc>
              <a:spcBef>
                <a:spcPts val="125"/>
              </a:spcBef>
            </a:pPr>
            <a:r>
              <a:rPr sz="1600" dirty="0">
                <a:solidFill>
                  <a:srgbClr val="042C46"/>
                </a:solidFill>
                <a:latin typeface="Arial"/>
                <a:cs typeface="Arial"/>
              </a:rPr>
              <a:t>Student</a:t>
            </a:r>
            <a:r>
              <a:rPr sz="1600" spc="-100" dirty="0">
                <a:solidFill>
                  <a:srgbClr val="042C46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42C46"/>
                </a:solidFill>
                <a:latin typeface="Arial"/>
                <a:cs typeface="Arial"/>
              </a:rPr>
              <a:t>Conduct</a:t>
            </a:r>
            <a:r>
              <a:rPr sz="1600" spc="-95" dirty="0">
                <a:solidFill>
                  <a:srgbClr val="042C46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42C46"/>
                </a:solidFill>
                <a:latin typeface="Arial"/>
                <a:cs typeface="Arial"/>
              </a:rPr>
              <a:t>Code</a:t>
            </a:r>
            <a:r>
              <a:rPr sz="1600" spc="-85" dirty="0">
                <a:solidFill>
                  <a:srgbClr val="042C46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42C46"/>
                </a:solidFill>
                <a:latin typeface="Arial"/>
                <a:cs typeface="Arial"/>
              </a:rPr>
              <a:t>Investigative</a:t>
            </a:r>
            <a:r>
              <a:rPr sz="1600" spc="-85" dirty="0">
                <a:solidFill>
                  <a:srgbClr val="042C46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42C46"/>
                </a:solidFill>
                <a:latin typeface="Arial"/>
                <a:cs typeface="Arial"/>
              </a:rPr>
              <a:t>Report</a:t>
            </a:r>
            <a:r>
              <a:rPr sz="1600" spc="-95" dirty="0">
                <a:solidFill>
                  <a:srgbClr val="042C46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042C46"/>
                </a:solidFill>
                <a:latin typeface="Arial"/>
                <a:cs typeface="Arial"/>
              </a:rPr>
              <a:t>Template </a:t>
            </a:r>
            <a:r>
              <a:rPr sz="1600" spc="-20" dirty="0">
                <a:solidFill>
                  <a:srgbClr val="042C46"/>
                </a:solidFill>
                <a:latin typeface="Arial"/>
                <a:cs typeface="Arial"/>
              </a:rPr>
              <a:t>Title</a:t>
            </a:r>
            <a:r>
              <a:rPr sz="1600" spc="-50" dirty="0">
                <a:solidFill>
                  <a:srgbClr val="042C46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42C46"/>
                </a:solidFill>
                <a:latin typeface="Arial"/>
                <a:cs typeface="Arial"/>
              </a:rPr>
              <a:t>IX</a:t>
            </a:r>
            <a:r>
              <a:rPr sz="1600" spc="-35" dirty="0">
                <a:solidFill>
                  <a:srgbClr val="042C46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042C46"/>
                </a:solidFill>
                <a:latin typeface="Arial"/>
                <a:cs typeface="Arial"/>
              </a:rPr>
              <a:t>Investigative</a:t>
            </a:r>
            <a:r>
              <a:rPr sz="1600" spc="-100" dirty="0">
                <a:solidFill>
                  <a:srgbClr val="042C46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42C46"/>
                </a:solidFill>
                <a:latin typeface="Arial"/>
                <a:cs typeface="Arial"/>
              </a:rPr>
              <a:t>Report</a:t>
            </a:r>
            <a:r>
              <a:rPr sz="1600" spc="-60" dirty="0">
                <a:solidFill>
                  <a:srgbClr val="042C46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042C46"/>
                </a:solidFill>
                <a:latin typeface="Arial"/>
                <a:cs typeface="Arial"/>
              </a:rPr>
              <a:t>Template</a:t>
            </a:r>
            <a:endParaRPr sz="1600">
              <a:latin typeface="Arial"/>
              <a:cs typeface="Arial"/>
            </a:endParaRPr>
          </a:p>
          <a:p>
            <a:pPr marL="58419" marR="874394" indent="81915">
              <a:lnSpc>
                <a:spcPct val="250000"/>
              </a:lnSpc>
              <a:spcBef>
                <a:spcPts val="45"/>
              </a:spcBef>
            </a:pPr>
            <a:r>
              <a:rPr sz="1600" dirty="0">
                <a:solidFill>
                  <a:srgbClr val="042C46"/>
                </a:solidFill>
                <a:latin typeface="Arial"/>
                <a:cs typeface="Arial"/>
              </a:rPr>
              <a:t>The</a:t>
            </a:r>
            <a:r>
              <a:rPr sz="1600" spc="-30" dirty="0">
                <a:solidFill>
                  <a:srgbClr val="042C46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42C46"/>
                </a:solidFill>
                <a:latin typeface="Arial"/>
                <a:cs typeface="Arial"/>
              </a:rPr>
              <a:t>Next</a:t>
            </a:r>
            <a:r>
              <a:rPr sz="1600" spc="-10" dirty="0">
                <a:solidFill>
                  <a:srgbClr val="042C46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42C46"/>
                </a:solidFill>
                <a:latin typeface="Arial"/>
                <a:cs typeface="Arial"/>
              </a:rPr>
              <a:t>Step</a:t>
            </a:r>
            <a:r>
              <a:rPr sz="1600" spc="-55" dirty="0">
                <a:solidFill>
                  <a:srgbClr val="042C46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42C46"/>
                </a:solidFill>
                <a:latin typeface="Arial"/>
                <a:cs typeface="Arial"/>
              </a:rPr>
              <a:t>in</a:t>
            </a:r>
            <a:r>
              <a:rPr sz="1600" spc="-25" dirty="0">
                <a:solidFill>
                  <a:srgbClr val="042C46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42C46"/>
                </a:solidFill>
                <a:latin typeface="Arial"/>
                <a:cs typeface="Arial"/>
              </a:rPr>
              <a:t>the</a:t>
            </a:r>
            <a:r>
              <a:rPr sz="1600" spc="-50" dirty="0">
                <a:solidFill>
                  <a:srgbClr val="042C46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042C46"/>
                </a:solidFill>
                <a:latin typeface="Arial"/>
                <a:cs typeface="Arial"/>
              </a:rPr>
              <a:t>Process:</a:t>
            </a:r>
            <a:r>
              <a:rPr sz="1600" spc="-100" dirty="0">
                <a:solidFill>
                  <a:srgbClr val="042C46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42C46"/>
                </a:solidFill>
                <a:latin typeface="Arial"/>
                <a:cs typeface="Arial"/>
              </a:rPr>
              <a:t>The</a:t>
            </a:r>
            <a:r>
              <a:rPr sz="1600" spc="-5" dirty="0">
                <a:solidFill>
                  <a:srgbClr val="042C46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042C46"/>
                </a:solidFill>
                <a:latin typeface="Arial"/>
                <a:cs typeface="Arial"/>
              </a:rPr>
              <a:t>Hearing Scenario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40"/>
              </a:spcBef>
            </a:pP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600" spc="-10" dirty="0">
                <a:solidFill>
                  <a:srgbClr val="042C46"/>
                </a:solidFill>
                <a:latin typeface="Arial"/>
                <a:cs typeface="Arial"/>
              </a:rPr>
              <a:t>Questions</a:t>
            </a:r>
            <a:endParaRPr sz="1600">
              <a:latin typeface="Arial"/>
              <a:cs typeface="Arial"/>
            </a:endParaRPr>
          </a:p>
        </p:txBody>
      </p:sp>
      <p:sp>
        <p:nvSpPr>
          <p:cNvPr id="13" name="object 1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535"/>
              </a:lnSpc>
            </a:pPr>
            <a:fld id="{81D60167-4931-47E6-BA6A-407CBD079E47}" type="slidenum">
              <a:rPr spc="-25" dirty="0"/>
              <a:t>3</a:t>
            </a:fld>
            <a:endParaRPr spc="-25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6780" rIns="0" bIns="0" rtlCol="0">
            <a:spAutoFit/>
          </a:bodyPr>
          <a:lstStyle/>
          <a:p>
            <a:pPr marL="259715">
              <a:lnSpc>
                <a:spcPct val="100000"/>
              </a:lnSpc>
              <a:spcBef>
                <a:spcPts val="105"/>
              </a:spcBef>
            </a:pPr>
            <a:r>
              <a:rPr dirty="0"/>
              <a:t>Interview</a:t>
            </a:r>
            <a:r>
              <a:rPr spc="-135" dirty="0"/>
              <a:t> </a:t>
            </a:r>
            <a:r>
              <a:rPr dirty="0"/>
              <a:t>Opening</a:t>
            </a:r>
            <a:r>
              <a:rPr spc="-120" dirty="0"/>
              <a:t> </a:t>
            </a:r>
            <a:r>
              <a:rPr spc="-10" dirty="0"/>
              <a:t>Statement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61922" y="1282700"/>
            <a:ext cx="7313930" cy="545592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299085" indent="-286385">
              <a:lnSpc>
                <a:spcPct val="100000"/>
              </a:lnSpc>
              <a:spcBef>
                <a:spcPts val="90"/>
              </a:spcBef>
              <a:buChar char="•"/>
              <a:tabLst>
                <a:tab pos="299085" algn="l"/>
              </a:tabLst>
            </a:pP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Thank</a:t>
            </a:r>
            <a:r>
              <a:rPr sz="2000" spc="-5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the</a:t>
            </a:r>
            <a:r>
              <a:rPr sz="2000" spc="-3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person</a:t>
            </a:r>
            <a:r>
              <a:rPr sz="2000" spc="-6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for</a:t>
            </a:r>
            <a:r>
              <a:rPr sz="2000" spc="-16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coming.</a:t>
            </a:r>
            <a:endParaRPr sz="2000"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spcBef>
                <a:spcPts val="2039"/>
              </a:spcBef>
              <a:buChar char="•"/>
              <a:tabLst>
                <a:tab pos="299085" algn="l"/>
              </a:tabLst>
            </a:pP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Brief</a:t>
            </a:r>
            <a:r>
              <a:rPr sz="2000" spc="-3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explanation</a:t>
            </a:r>
            <a:r>
              <a:rPr sz="2000" spc="-3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of</a:t>
            </a:r>
            <a:r>
              <a:rPr sz="2000" spc="-12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matter</a:t>
            </a:r>
            <a:endParaRPr sz="2000"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spcBef>
                <a:spcPts val="2039"/>
              </a:spcBef>
              <a:buChar char="•"/>
              <a:tabLst>
                <a:tab pos="299085" algn="l"/>
              </a:tabLst>
            </a:pP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Mention</a:t>
            </a:r>
            <a:r>
              <a:rPr sz="2000" spc="-10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note</a:t>
            </a:r>
            <a:r>
              <a:rPr sz="2000" spc="-13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taking/recording.</a:t>
            </a:r>
            <a:endParaRPr sz="2000"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spcBef>
                <a:spcPts val="2135"/>
              </a:spcBef>
              <a:buChar char="•"/>
              <a:tabLst>
                <a:tab pos="299085" algn="l"/>
              </a:tabLst>
            </a:pP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Explain</a:t>
            </a:r>
            <a:r>
              <a:rPr sz="2000" spc="-1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process</a:t>
            </a:r>
            <a:r>
              <a:rPr sz="2000" spc="-10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of</a:t>
            </a:r>
            <a:r>
              <a:rPr sz="2000" spc="-7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the</a:t>
            </a:r>
            <a:r>
              <a:rPr sz="2000" spc="-7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investigation.</a:t>
            </a:r>
            <a:endParaRPr sz="2000"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spcBef>
                <a:spcPts val="2135"/>
              </a:spcBef>
              <a:buChar char="•"/>
              <a:tabLst>
                <a:tab pos="299085" algn="l"/>
              </a:tabLst>
            </a:pP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All</a:t>
            </a:r>
            <a:r>
              <a:rPr sz="2000" spc="-3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information</a:t>
            </a:r>
            <a:r>
              <a:rPr sz="2000" spc="-8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only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disclosed</a:t>
            </a:r>
            <a:r>
              <a:rPr sz="2000" spc="-6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on</a:t>
            </a:r>
            <a:r>
              <a:rPr sz="2000" spc="-2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a</a:t>
            </a:r>
            <a:r>
              <a:rPr sz="2000" spc="-4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“need</a:t>
            </a:r>
            <a:r>
              <a:rPr sz="2000" spc="-2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to</a:t>
            </a:r>
            <a:r>
              <a:rPr sz="2000" spc="-4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know”</a:t>
            </a:r>
            <a:r>
              <a:rPr sz="2000" spc="-21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basis.</a:t>
            </a:r>
            <a:endParaRPr sz="2000"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spcBef>
                <a:spcPts val="2045"/>
              </a:spcBef>
              <a:buChar char="•"/>
              <a:tabLst>
                <a:tab pos="299085" algn="l"/>
              </a:tabLst>
            </a:pP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Expectations</a:t>
            </a:r>
            <a:r>
              <a:rPr sz="2000" spc="-7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of</a:t>
            </a:r>
            <a:r>
              <a:rPr sz="2000" spc="-6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30" dirty="0">
                <a:solidFill>
                  <a:srgbClr val="282828"/>
                </a:solidFill>
                <a:latin typeface="Arial"/>
                <a:cs typeface="Arial"/>
              </a:rPr>
              <a:t>confidentiality,</a:t>
            </a:r>
            <a:r>
              <a:rPr sz="2000" spc="2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35" dirty="0">
                <a:solidFill>
                  <a:srgbClr val="282828"/>
                </a:solidFill>
                <a:latin typeface="Arial"/>
                <a:cs typeface="Arial"/>
              </a:rPr>
              <a:t>candor,</a:t>
            </a:r>
            <a:r>
              <a:rPr sz="2000" spc="-5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cooperation,</a:t>
            </a:r>
            <a:r>
              <a:rPr sz="2000" spc="-6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no</a:t>
            </a:r>
            <a:r>
              <a:rPr sz="2000" spc="-8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contact.</a:t>
            </a:r>
            <a:endParaRPr sz="2000"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spcBef>
                <a:spcPts val="2155"/>
              </a:spcBef>
              <a:buChar char="•"/>
              <a:tabLst>
                <a:tab pos="299085" algn="l"/>
              </a:tabLst>
            </a:pP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Discuss</a:t>
            </a:r>
            <a:r>
              <a:rPr sz="2000" spc="-4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prohibition</a:t>
            </a:r>
            <a:r>
              <a:rPr sz="2000" spc="-3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of</a:t>
            </a:r>
            <a:r>
              <a:rPr sz="2000" spc="-12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retaliation.</a:t>
            </a:r>
            <a:endParaRPr sz="2000"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spcBef>
                <a:spcPts val="2039"/>
              </a:spcBef>
              <a:buChar char="•"/>
              <a:tabLst>
                <a:tab pos="299085" algn="l"/>
              </a:tabLst>
            </a:pP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Explain</a:t>
            </a:r>
            <a:r>
              <a:rPr sz="2000" spc="-6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amnesty</a:t>
            </a:r>
            <a:r>
              <a:rPr sz="2000" spc="-14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policy.</a:t>
            </a:r>
            <a:endParaRPr sz="2000"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spcBef>
                <a:spcPts val="2045"/>
              </a:spcBef>
              <a:buChar char="•"/>
              <a:tabLst>
                <a:tab pos="299085" algn="l"/>
              </a:tabLst>
            </a:pP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Explain</a:t>
            </a:r>
            <a:r>
              <a:rPr sz="2000" spc="-5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guidelines</a:t>
            </a:r>
            <a:r>
              <a:rPr sz="2000" spc="-11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regarding</a:t>
            </a:r>
            <a:r>
              <a:rPr sz="2000" spc="-7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advisor’s</a:t>
            </a:r>
            <a:r>
              <a:rPr sz="2000" spc="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participation.</a:t>
            </a:r>
            <a:endParaRPr sz="2000"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spcBef>
                <a:spcPts val="2135"/>
              </a:spcBef>
              <a:buChar char="•"/>
              <a:tabLst>
                <a:tab pos="299085" algn="l"/>
              </a:tabLst>
            </a:pP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Ask:</a:t>
            </a:r>
            <a:r>
              <a:rPr sz="2000" spc="-10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Questions?</a:t>
            </a:r>
            <a:endParaRPr sz="20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535"/>
              </a:lnSpc>
            </a:pPr>
            <a:fld id="{81D60167-4931-47E6-BA6A-407CBD079E47}" type="slidenum">
              <a:rPr spc="-25" dirty="0"/>
              <a:t>30</a:t>
            </a:fld>
            <a:endParaRPr spc="-25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367791" y="285953"/>
            <a:ext cx="5216525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rgbClr val="003767"/>
                </a:solidFill>
              </a:rPr>
              <a:t>Basic</a:t>
            </a:r>
            <a:r>
              <a:rPr spc="-120" dirty="0">
                <a:solidFill>
                  <a:srgbClr val="003767"/>
                </a:solidFill>
              </a:rPr>
              <a:t> </a:t>
            </a:r>
            <a:r>
              <a:rPr dirty="0">
                <a:solidFill>
                  <a:srgbClr val="003767"/>
                </a:solidFill>
              </a:rPr>
              <a:t>Interviewing</a:t>
            </a:r>
            <a:r>
              <a:rPr spc="-125" dirty="0">
                <a:solidFill>
                  <a:srgbClr val="003767"/>
                </a:solidFill>
              </a:rPr>
              <a:t> </a:t>
            </a:r>
            <a:r>
              <a:rPr spc="-10" dirty="0">
                <a:solidFill>
                  <a:srgbClr val="003767"/>
                </a:solidFill>
              </a:rPr>
              <a:t>Techniques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00963" y="990092"/>
            <a:ext cx="8294370" cy="5450840"/>
          </a:xfrm>
          <a:prstGeom prst="rect">
            <a:avLst/>
          </a:prstGeom>
        </p:spPr>
        <p:txBody>
          <a:bodyPr vert="horz" wrap="square" lIns="0" tIns="64135" rIns="0" bIns="0" rtlCol="0">
            <a:spAutoFit/>
          </a:bodyPr>
          <a:lstStyle/>
          <a:p>
            <a:pPr marL="356870" indent="-344170">
              <a:lnSpc>
                <a:spcPct val="100000"/>
              </a:lnSpc>
              <a:spcBef>
                <a:spcPts val="505"/>
              </a:spcBef>
              <a:buChar char="•"/>
              <a:tabLst>
                <a:tab pos="356870" algn="l"/>
              </a:tabLst>
            </a:pP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Build</a:t>
            </a:r>
            <a:r>
              <a:rPr sz="1800" spc="-7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a</a:t>
            </a:r>
            <a:r>
              <a:rPr sz="1800" spc="-2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rapport—don’t</a:t>
            </a:r>
            <a:r>
              <a:rPr sz="1800" spc="-4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282828"/>
                </a:solidFill>
                <a:latin typeface="Arial"/>
                <a:cs typeface="Arial"/>
              </a:rPr>
              <a:t>interrogate.</a:t>
            </a:r>
            <a:endParaRPr sz="1800">
              <a:latin typeface="Arial"/>
              <a:cs typeface="Arial"/>
            </a:endParaRPr>
          </a:p>
          <a:p>
            <a:pPr marL="356870" indent="-344170">
              <a:lnSpc>
                <a:spcPct val="100000"/>
              </a:lnSpc>
              <a:spcBef>
                <a:spcPts val="409"/>
              </a:spcBef>
              <a:buChar char="•"/>
              <a:tabLst>
                <a:tab pos="356870" algn="l"/>
              </a:tabLst>
            </a:pP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Be</a:t>
            </a:r>
            <a:r>
              <a:rPr sz="1800" spc="-6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comfortable</a:t>
            </a:r>
            <a:r>
              <a:rPr sz="1800" spc="-12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with</a:t>
            </a:r>
            <a:r>
              <a:rPr sz="1800" spc="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282828"/>
                </a:solidFill>
                <a:latin typeface="Arial"/>
                <a:cs typeface="Arial"/>
              </a:rPr>
              <a:t>silence.</a:t>
            </a:r>
            <a:endParaRPr sz="1800">
              <a:latin typeface="Arial"/>
              <a:cs typeface="Arial"/>
            </a:endParaRPr>
          </a:p>
          <a:p>
            <a:pPr marL="356870" indent="-344170">
              <a:lnSpc>
                <a:spcPct val="100000"/>
              </a:lnSpc>
              <a:spcBef>
                <a:spcPts val="384"/>
              </a:spcBef>
              <a:buChar char="•"/>
              <a:tabLst>
                <a:tab pos="356870" algn="l"/>
              </a:tabLst>
            </a:pP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Be</a:t>
            </a:r>
            <a:r>
              <a:rPr sz="1800" spc="-2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sympathetic</a:t>
            </a:r>
            <a:r>
              <a:rPr sz="1800" spc="-9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in</a:t>
            </a:r>
            <a:r>
              <a:rPr sz="1800" spc="-2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neutral </a:t>
            </a:r>
            <a:r>
              <a:rPr sz="1800" spc="-10" dirty="0">
                <a:solidFill>
                  <a:srgbClr val="282828"/>
                </a:solidFill>
                <a:latin typeface="Arial"/>
                <a:cs typeface="Arial"/>
              </a:rPr>
              <a:t>manner.</a:t>
            </a:r>
            <a:endParaRPr sz="1800">
              <a:latin typeface="Arial"/>
              <a:cs typeface="Arial"/>
            </a:endParaRPr>
          </a:p>
          <a:p>
            <a:pPr marL="356870" indent="-344170">
              <a:lnSpc>
                <a:spcPct val="100000"/>
              </a:lnSpc>
              <a:spcBef>
                <a:spcPts val="405"/>
              </a:spcBef>
              <a:buChar char="•"/>
              <a:tabLst>
                <a:tab pos="356870" algn="l"/>
              </a:tabLst>
            </a:pP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Listen</a:t>
            </a:r>
            <a:r>
              <a:rPr sz="1800" spc="-9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to</a:t>
            </a:r>
            <a:r>
              <a:rPr sz="1800" spc="2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understand</a:t>
            </a:r>
            <a:r>
              <a:rPr sz="1800" spc="-8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and</a:t>
            </a:r>
            <a:r>
              <a:rPr sz="1800" spc="-6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do</a:t>
            </a:r>
            <a:r>
              <a:rPr sz="1800" spc="-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not</a:t>
            </a:r>
            <a:r>
              <a:rPr sz="1800" spc="1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282828"/>
                </a:solidFill>
                <a:latin typeface="Arial"/>
                <a:cs typeface="Arial"/>
              </a:rPr>
              <a:t>assume</a:t>
            </a:r>
            <a:endParaRPr sz="1800"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spcBef>
                <a:spcPts val="409"/>
              </a:spcBef>
              <a:buChar char="•"/>
              <a:tabLst>
                <a:tab pos="299085" algn="l"/>
              </a:tabLst>
            </a:pP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Plan</a:t>
            </a:r>
            <a:r>
              <a:rPr sz="1800" spc="-4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out</a:t>
            </a:r>
            <a:r>
              <a:rPr sz="1800" spc="-4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questions,</a:t>
            </a:r>
            <a:r>
              <a:rPr sz="1800" spc="-9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but</a:t>
            </a:r>
            <a:r>
              <a:rPr sz="1800" spc="-5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let</a:t>
            </a:r>
            <a:r>
              <a:rPr sz="1800" spc="-2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conversation</a:t>
            </a:r>
            <a:r>
              <a:rPr sz="1800" spc="-9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evolve</a:t>
            </a:r>
            <a:r>
              <a:rPr sz="1800" spc="2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282828"/>
                </a:solidFill>
                <a:latin typeface="Arial"/>
                <a:cs typeface="Arial"/>
              </a:rPr>
              <a:t>naturally.</a:t>
            </a:r>
            <a:endParaRPr sz="1800"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spcBef>
                <a:spcPts val="384"/>
              </a:spcBef>
              <a:buChar char="•"/>
              <a:tabLst>
                <a:tab pos="299085" algn="l"/>
              </a:tabLst>
            </a:pP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Start</a:t>
            </a:r>
            <a:r>
              <a:rPr sz="1800" spc="-3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with</a:t>
            </a:r>
            <a:r>
              <a:rPr sz="1800" spc="-1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open-ended</a:t>
            </a:r>
            <a:r>
              <a:rPr sz="1800" spc="-10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questions,</a:t>
            </a:r>
            <a:r>
              <a:rPr sz="1800" spc="-10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versus</a:t>
            </a:r>
            <a:r>
              <a:rPr sz="1800" spc="-7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starting</a:t>
            </a:r>
            <a:r>
              <a:rPr sz="1800" spc="-10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in</a:t>
            </a:r>
            <a:r>
              <a:rPr sz="1800" spc="-3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chronological</a:t>
            </a:r>
            <a:r>
              <a:rPr sz="1800" spc="10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282828"/>
                </a:solidFill>
                <a:latin typeface="Arial"/>
                <a:cs typeface="Arial"/>
              </a:rPr>
              <a:t>order.</a:t>
            </a:r>
            <a:endParaRPr sz="1800">
              <a:latin typeface="Arial"/>
              <a:cs typeface="Arial"/>
            </a:endParaRPr>
          </a:p>
          <a:p>
            <a:pPr marL="299085" marR="36830" indent="-287020">
              <a:lnSpc>
                <a:spcPct val="100000"/>
              </a:lnSpc>
              <a:spcBef>
                <a:spcPts val="405"/>
              </a:spcBef>
              <a:buChar char="•"/>
              <a:tabLst>
                <a:tab pos="299085" algn="l"/>
                <a:tab pos="5928360" algn="l"/>
              </a:tabLst>
            </a:pP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What</a:t>
            </a:r>
            <a:r>
              <a:rPr sz="1800" spc="-6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are</a:t>
            </a:r>
            <a:r>
              <a:rPr sz="1800" spc="-3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you</a:t>
            </a:r>
            <a:r>
              <a:rPr sz="1800" spc="-3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able</a:t>
            </a:r>
            <a:r>
              <a:rPr sz="1800" spc="-3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to</a:t>
            </a:r>
            <a:r>
              <a:rPr sz="1800" spc="-1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tell</a:t>
            </a:r>
            <a:r>
              <a:rPr sz="1800" spc="-3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me</a:t>
            </a:r>
            <a:r>
              <a:rPr sz="1800" spc="-3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about</a:t>
            </a:r>
            <a:r>
              <a:rPr sz="1800" spc="-6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your</a:t>
            </a:r>
            <a:r>
              <a:rPr sz="1800" spc="-4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experience</a:t>
            </a:r>
            <a:r>
              <a:rPr sz="1800" spc="-8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spc="-50" dirty="0">
                <a:solidFill>
                  <a:srgbClr val="282828"/>
                </a:solidFill>
                <a:latin typeface="Wingdings"/>
                <a:cs typeface="Wingdings"/>
              </a:rPr>
              <a:t></a:t>
            </a:r>
            <a:r>
              <a:rPr sz="1800" dirty="0">
                <a:solidFill>
                  <a:srgbClr val="282828"/>
                </a:solidFill>
                <a:latin typeface="Times New Roman"/>
                <a:cs typeface="Times New Roman"/>
              </a:rPr>
              <a:t>	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Who,</a:t>
            </a:r>
            <a:r>
              <a:rPr sz="1800" spc="-7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what,</a:t>
            </a:r>
            <a:r>
              <a:rPr sz="1800" spc="-6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where,</a:t>
            </a:r>
            <a:r>
              <a:rPr sz="1800" spc="-6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spc="-375" dirty="0">
                <a:solidFill>
                  <a:srgbClr val="282828"/>
                </a:solidFill>
                <a:latin typeface="Arial"/>
                <a:cs typeface="Arial"/>
              </a:rPr>
              <a:t>when,</a:t>
            </a:r>
            <a:r>
              <a:rPr sz="1800" spc="-20" dirty="0">
                <a:solidFill>
                  <a:srgbClr val="282828"/>
                </a:solidFill>
                <a:latin typeface="Arial"/>
                <a:cs typeface="Arial"/>
              </a:rPr>
              <a:t> how?</a:t>
            </a:r>
            <a:endParaRPr sz="1800"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spcBef>
                <a:spcPts val="409"/>
              </a:spcBef>
              <a:buChar char="•"/>
              <a:tabLst>
                <a:tab pos="299085" algn="l"/>
              </a:tabLst>
            </a:pP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Avoid</a:t>
            </a:r>
            <a:r>
              <a:rPr sz="1800" spc="-3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282828"/>
                </a:solidFill>
                <a:latin typeface="Arial"/>
                <a:cs typeface="Arial"/>
              </a:rPr>
              <a:t>“leading”</a:t>
            </a:r>
            <a:r>
              <a:rPr sz="1800" spc="-9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questions</a:t>
            </a:r>
            <a:r>
              <a:rPr sz="1800" spc="-7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(</a:t>
            </a:r>
            <a:r>
              <a:rPr sz="1800" i="1" dirty="0">
                <a:solidFill>
                  <a:srgbClr val="282828"/>
                </a:solidFill>
                <a:latin typeface="Arial"/>
                <a:cs typeface="Arial"/>
              </a:rPr>
              <a:t>i.e.</a:t>
            </a:r>
            <a:r>
              <a:rPr sz="1800" i="1" spc="-6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questions</a:t>
            </a:r>
            <a:r>
              <a:rPr sz="1800" spc="-8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that</a:t>
            </a:r>
            <a:r>
              <a:rPr sz="1800" spc="-3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presume</a:t>
            </a:r>
            <a:r>
              <a:rPr sz="1800" spc="-8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an</a:t>
            </a:r>
            <a:r>
              <a:rPr sz="1800" spc="8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282828"/>
                </a:solidFill>
                <a:latin typeface="Arial"/>
                <a:cs typeface="Arial"/>
              </a:rPr>
              <a:t>answer).</a:t>
            </a:r>
            <a:endParaRPr sz="1800"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spcBef>
                <a:spcPts val="384"/>
              </a:spcBef>
              <a:buChar char="•"/>
              <a:tabLst>
                <a:tab pos="299085" algn="l"/>
              </a:tabLst>
            </a:pP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Establish</a:t>
            </a:r>
            <a:r>
              <a:rPr sz="1800" spc="-9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a</a:t>
            </a:r>
            <a:r>
              <a:rPr sz="1800" spc="-10" dirty="0">
                <a:solidFill>
                  <a:srgbClr val="282828"/>
                </a:solidFill>
                <a:latin typeface="Arial"/>
                <a:cs typeface="Arial"/>
              </a:rPr>
              <a:t> timeline.</a:t>
            </a:r>
            <a:endParaRPr sz="1800"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spcBef>
                <a:spcPts val="405"/>
              </a:spcBef>
              <a:buChar char="•"/>
              <a:tabLst>
                <a:tab pos="299085" algn="l"/>
              </a:tabLst>
            </a:pP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Make</a:t>
            </a:r>
            <a:r>
              <a:rPr sz="1800" spc="-1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sure</a:t>
            </a:r>
            <a:r>
              <a:rPr sz="1800" spc="-3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to</a:t>
            </a:r>
            <a:r>
              <a:rPr sz="1800" spc="-1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ask the</a:t>
            </a:r>
            <a:r>
              <a:rPr sz="1800" spc="-10" dirty="0">
                <a:solidFill>
                  <a:srgbClr val="282828"/>
                </a:solidFill>
                <a:latin typeface="Arial"/>
                <a:cs typeface="Arial"/>
              </a:rPr>
              <a:t> difficult</a:t>
            </a:r>
            <a:r>
              <a:rPr sz="1800" spc="-8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282828"/>
                </a:solidFill>
                <a:latin typeface="Arial"/>
                <a:cs typeface="Arial"/>
              </a:rPr>
              <a:t>questions!</a:t>
            </a:r>
            <a:endParaRPr sz="1800"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spcBef>
                <a:spcPts val="409"/>
              </a:spcBef>
              <a:buChar char="•"/>
              <a:tabLst>
                <a:tab pos="299085" algn="l"/>
              </a:tabLst>
            </a:pP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Get</a:t>
            </a:r>
            <a:r>
              <a:rPr sz="1800" spc="2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282828"/>
                </a:solidFill>
                <a:latin typeface="Arial"/>
                <a:cs typeface="Arial"/>
              </a:rPr>
              <a:t>clarification,</a:t>
            </a:r>
            <a:r>
              <a:rPr sz="1800" spc="-8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especially</a:t>
            </a:r>
            <a:r>
              <a:rPr sz="1800" spc="-7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in</a:t>
            </a:r>
            <a:r>
              <a:rPr sz="1800" spc="-2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relation</a:t>
            </a:r>
            <a:r>
              <a:rPr sz="1800" spc="-7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to</a:t>
            </a:r>
            <a:r>
              <a:rPr sz="1800" spc="4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282828"/>
                </a:solidFill>
                <a:latin typeface="Arial"/>
                <a:cs typeface="Arial"/>
              </a:rPr>
              <a:t>terms.</a:t>
            </a:r>
            <a:endParaRPr sz="1800">
              <a:latin typeface="Arial"/>
              <a:cs typeface="Arial"/>
            </a:endParaRPr>
          </a:p>
          <a:p>
            <a:pPr marL="298450" marR="426720" indent="-286385">
              <a:lnSpc>
                <a:spcPct val="100000"/>
              </a:lnSpc>
              <a:spcBef>
                <a:spcPts val="384"/>
              </a:spcBef>
              <a:buChar char="•"/>
              <a:tabLst>
                <a:tab pos="298450" algn="l"/>
              </a:tabLst>
            </a:pP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Become</a:t>
            </a:r>
            <a:r>
              <a:rPr sz="1800" spc="-11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comfortable</a:t>
            </a:r>
            <a:r>
              <a:rPr sz="1800" spc="-10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with</a:t>
            </a:r>
            <a:r>
              <a:rPr sz="1800" spc="-2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being</a:t>
            </a:r>
            <a:r>
              <a:rPr sz="1800" spc="-9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uncomfortable,</a:t>
            </a:r>
            <a:r>
              <a:rPr sz="1800" spc="-11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with</a:t>
            </a:r>
            <a:r>
              <a:rPr sz="1800" spc="-2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terms</a:t>
            </a:r>
            <a:r>
              <a:rPr sz="1800" spc="-5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repeating</a:t>
            </a:r>
            <a:r>
              <a:rPr sz="1800" spc="6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282828"/>
                </a:solidFill>
                <a:latin typeface="Arial"/>
                <a:cs typeface="Arial"/>
              </a:rPr>
              <a:t>terms,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talking</a:t>
            </a:r>
            <a:r>
              <a:rPr sz="1800" spc="-8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about</a:t>
            </a:r>
            <a:r>
              <a:rPr sz="1800" spc="-8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282828"/>
                </a:solidFill>
                <a:latin typeface="Arial"/>
                <a:cs typeface="Arial"/>
              </a:rPr>
              <a:t>difficult</a:t>
            </a:r>
            <a:r>
              <a:rPr sz="1800" spc="-8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subject</a:t>
            </a:r>
            <a:r>
              <a:rPr sz="1800" spc="-8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matter,</a:t>
            </a:r>
            <a:r>
              <a:rPr sz="1800" spc="-1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spc="-20" dirty="0">
                <a:solidFill>
                  <a:srgbClr val="282828"/>
                </a:solidFill>
                <a:latin typeface="Arial"/>
                <a:cs typeface="Arial"/>
              </a:rPr>
              <a:t>etc.</a:t>
            </a:r>
            <a:endParaRPr sz="1800"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spcBef>
                <a:spcPts val="405"/>
              </a:spcBef>
              <a:buChar char="•"/>
              <a:tabLst>
                <a:tab pos="299085" algn="l"/>
              </a:tabLst>
            </a:pP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Ask:</a:t>
            </a:r>
            <a:r>
              <a:rPr sz="1800" spc="-13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Anything</a:t>
            </a:r>
            <a:r>
              <a:rPr sz="1800" spc="-7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282828"/>
                </a:solidFill>
                <a:latin typeface="Arial"/>
                <a:cs typeface="Arial"/>
              </a:rPr>
              <a:t>else?</a:t>
            </a:r>
            <a:endParaRPr sz="1800"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spcBef>
                <a:spcPts val="409"/>
              </a:spcBef>
              <a:buChar char="•"/>
              <a:tabLst>
                <a:tab pos="299085" algn="l"/>
              </a:tabLst>
            </a:pP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Opportunity</a:t>
            </a:r>
            <a:r>
              <a:rPr sz="1800" spc="-6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for </a:t>
            </a:r>
            <a:r>
              <a:rPr sz="1800" spc="-10" dirty="0">
                <a:solidFill>
                  <a:srgbClr val="282828"/>
                </a:solidFill>
                <a:latin typeface="Arial"/>
                <a:cs typeface="Arial"/>
              </a:rPr>
              <a:t>follow-</a:t>
            </a:r>
            <a:r>
              <a:rPr sz="1800" spc="-25" dirty="0">
                <a:solidFill>
                  <a:srgbClr val="282828"/>
                </a:solidFill>
                <a:latin typeface="Arial"/>
                <a:cs typeface="Arial"/>
              </a:rPr>
              <a:t>up.</a:t>
            </a:r>
            <a:endParaRPr sz="1800"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spcBef>
                <a:spcPts val="384"/>
              </a:spcBef>
              <a:buChar char="•"/>
              <a:tabLst>
                <a:tab pos="299085" algn="l"/>
              </a:tabLst>
            </a:pP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Avoid</a:t>
            </a:r>
            <a:r>
              <a:rPr sz="1800" spc="-4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asking</a:t>
            </a:r>
            <a:r>
              <a:rPr sz="1800" spc="-8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for</a:t>
            </a:r>
            <a:r>
              <a:rPr sz="1800" spc="-1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opinions,</a:t>
            </a:r>
            <a:r>
              <a:rPr sz="1800" spc="-8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speculation,</a:t>
            </a:r>
            <a:r>
              <a:rPr sz="1800" spc="-8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or</a:t>
            </a:r>
            <a:r>
              <a:rPr sz="1800" spc="-1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character</a:t>
            </a:r>
            <a:r>
              <a:rPr sz="1800" spc="-2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282828"/>
                </a:solidFill>
                <a:latin typeface="Arial"/>
                <a:cs typeface="Arial"/>
              </a:rPr>
              <a:t>evidence.</a:t>
            </a:r>
            <a:endParaRPr sz="1800">
              <a:latin typeface="Arial"/>
              <a:cs typeface="Arial"/>
            </a:endParaRPr>
          </a:p>
        </p:txBody>
      </p:sp>
      <p:pic>
        <p:nvPicPr>
          <p:cNvPr id="4" name="object 4" descr="Two people sitting at a table conversing.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980176" y="533400"/>
            <a:ext cx="3154679" cy="1667243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535"/>
              </a:lnSpc>
            </a:pPr>
            <a:fld id="{81D60167-4931-47E6-BA6A-407CBD079E47}" type="slidenum">
              <a:rPr spc="-25" dirty="0"/>
              <a:t>31</a:t>
            </a:fld>
            <a:endParaRPr spc="-25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dirty="0"/>
              <a:t>Building</a:t>
            </a:r>
            <a:r>
              <a:rPr spc="-95" dirty="0"/>
              <a:t> </a:t>
            </a:r>
            <a:r>
              <a:rPr dirty="0"/>
              <a:t>Rapport</a:t>
            </a:r>
            <a:r>
              <a:rPr spc="-30" dirty="0"/>
              <a:t> </a:t>
            </a:r>
            <a:r>
              <a:rPr dirty="0"/>
              <a:t>&amp;</a:t>
            </a:r>
            <a:r>
              <a:rPr spc="-50" dirty="0"/>
              <a:t> </a:t>
            </a:r>
            <a:r>
              <a:rPr spc="-20" dirty="0"/>
              <a:t>Trauma-</a:t>
            </a:r>
            <a:r>
              <a:rPr dirty="0"/>
              <a:t>Informed</a:t>
            </a:r>
            <a:r>
              <a:rPr spc="-114" dirty="0"/>
              <a:t> </a:t>
            </a:r>
            <a:r>
              <a:rPr spc="-10" dirty="0"/>
              <a:t>Interviewing Techniques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80321" y="1280777"/>
            <a:ext cx="8578215" cy="5360670"/>
          </a:xfrm>
          <a:prstGeom prst="rect">
            <a:avLst/>
          </a:prstGeom>
        </p:spPr>
        <p:txBody>
          <a:bodyPr vert="horz" wrap="square" lIns="0" tIns="76835" rIns="0" bIns="0" rtlCol="0">
            <a:spAutoFit/>
          </a:bodyPr>
          <a:lstStyle/>
          <a:p>
            <a:pPr marL="358140" indent="-344170">
              <a:lnSpc>
                <a:spcPct val="100000"/>
              </a:lnSpc>
              <a:spcBef>
                <a:spcPts val="605"/>
              </a:spcBef>
              <a:buChar char="•"/>
              <a:tabLst>
                <a:tab pos="358140" algn="l"/>
              </a:tabLst>
            </a:pP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“Are</a:t>
            </a:r>
            <a:r>
              <a:rPr sz="2000" spc="-6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you</a:t>
            </a:r>
            <a:r>
              <a:rPr sz="2000" spc="2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feeling</a:t>
            </a:r>
            <a:r>
              <a:rPr sz="2000" spc="-4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ready</a:t>
            </a:r>
            <a:r>
              <a:rPr sz="2000" spc="-2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to</a:t>
            </a:r>
            <a:r>
              <a:rPr sz="2000" spc="-6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get</a:t>
            </a:r>
            <a:r>
              <a:rPr sz="2000" spc="-12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started?”</a:t>
            </a:r>
            <a:endParaRPr sz="2000">
              <a:latin typeface="Arial"/>
              <a:cs typeface="Arial"/>
            </a:endParaRPr>
          </a:p>
          <a:p>
            <a:pPr marL="358140" indent="-344170">
              <a:lnSpc>
                <a:spcPct val="100000"/>
              </a:lnSpc>
              <a:spcBef>
                <a:spcPts val="505"/>
              </a:spcBef>
              <a:buChar char="•"/>
              <a:tabLst>
                <a:tab pos="358140" algn="l"/>
              </a:tabLst>
            </a:pP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Pronouns</a:t>
            </a:r>
            <a:endParaRPr sz="2000">
              <a:latin typeface="Arial"/>
              <a:cs typeface="Arial"/>
            </a:endParaRPr>
          </a:p>
          <a:p>
            <a:pPr marL="358140" indent="-344170">
              <a:lnSpc>
                <a:spcPct val="100000"/>
              </a:lnSpc>
              <a:spcBef>
                <a:spcPts val="505"/>
              </a:spcBef>
              <a:buChar char="•"/>
              <a:tabLst>
                <a:tab pos="358140" algn="l"/>
              </a:tabLst>
            </a:pP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Safety</a:t>
            </a:r>
            <a:r>
              <a:rPr sz="2000" spc="-6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and</a:t>
            </a:r>
            <a:r>
              <a:rPr sz="2000" spc="-4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security– comfort</a:t>
            </a:r>
            <a:r>
              <a:rPr sz="2000" spc="-13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over</a:t>
            </a:r>
            <a:r>
              <a:rPr sz="2000" spc="-12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convention</a:t>
            </a:r>
            <a:endParaRPr sz="2000">
              <a:latin typeface="Arial"/>
              <a:cs typeface="Arial"/>
            </a:endParaRPr>
          </a:p>
          <a:p>
            <a:pPr marL="358140" marR="365760" indent="-344805">
              <a:lnSpc>
                <a:spcPct val="100000"/>
              </a:lnSpc>
              <a:spcBef>
                <a:spcPts val="500"/>
              </a:spcBef>
              <a:buChar char="•"/>
              <a:tabLst>
                <a:tab pos="358140" algn="l"/>
              </a:tabLst>
            </a:pP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Sense</a:t>
            </a:r>
            <a:r>
              <a:rPr sz="2000" spc="-8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of</a:t>
            </a:r>
            <a:r>
              <a:rPr sz="2000" spc="-5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Control:</a:t>
            </a:r>
            <a:r>
              <a:rPr sz="2000" spc="-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“This</a:t>
            </a:r>
            <a:r>
              <a:rPr sz="2000" spc="-6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is</a:t>
            </a:r>
            <a:r>
              <a:rPr sz="2000" spc="-4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your</a:t>
            </a:r>
            <a:r>
              <a:rPr sz="2000" spc="-2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interview–</a:t>
            </a:r>
            <a:r>
              <a:rPr sz="2000" spc="-5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you</a:t>
            </a:r>
            <a:r>
              <a:rPr sz="2000" spc="3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get</a:t>
            </a:r>
            <a:r>
              <a:rPr sz="2000" spc="-5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to</a:t>
            </a:r>
            <a:r>
              <a:rPr sz="2000" spc="-5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set</a:t>
            </a:r>
            <a:r>
              <a:rPr sz="2000" spc="-5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the</a:t>
            </a:r>
            <a:r>
              <a:rPr sz="2000" spc="-3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20" dirty="0">
                <a:solidFill>
                  <a:srgbClr val="282828"/>
                </a:solidFill>
                <a:latin typeface="Arial"/>
                <a:cs typeface="Arial"/>
              </a:rPr>
              <a:t>pace,</a:t>
            </a:r>
            <a:r>
              <a:rPr sz="2000" spc="-12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20" dirty="0">
                <a:solidFill>
                  <a:srgbClr val="282828"/>
                </a:solidFill>
                <a:latin typeface="Arial"/>
                <a:cs typeface="Arial"/>
              </a:rPr>
              <a:t>take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breaks,</a:t>
            </a:r>
            <a:r>
              <a:rPr sz="2000" spc="-9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ask</a:t>
            </a:r>
            <a:r>
              <a:rPr sz="2000" spc="-5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questions</a:t>
            </a:r>
            <a:r>
              <a:rPr sz="2000" spc="2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as</a:t>
            </a:r>
            <a:r>
              <a:rPr sz="2000" spc="-5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they</a:t>
            </a:r>
            <a:r>
              <a:rPr sz="2000" spc="-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come</a:t>
            </a:r>
            <a:r>
              <a:rPr sz="2000" spc="-9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20" dirty="0">
                <a:solidFill>
                  <a:srgbClr val="282828"/>
                </a:solidFill>
                <a:latin typeface="Arial"/>
                <a:cs typeface="Arial"/>
              </a:rPr>
              <a:t>up,</a:t>
            </a:r>
            <a:r>
              <a:rPr sz="2000" spc="-12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etc.”</a:t>
            </a:r>
            <a:endParaRPr sz="2000">
              <a:latin typeface="Arial"/>
              <a:cs typeface="Arial"/>
            </a:endParaRPr>
          </a:p>
          <a:p>
            <a:pPr marL="357505" indent="-344170">
              <a:lnSpc>
                <a:spcPct val="100000"/>
              </a:lnSpc>
              <a:spcBef>
                <a:spcPts val="484"/>
              </a:spcBef>
              <a:buChar char="•"/>
              <a:tabLst>
                <a:tab pos="357505" algn="l"/>
              </a:tabLst>
            </a:pP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Listening,</a:t>
            </a:r>
            <a:r>
              <a:rPr sz="2000" spc="-5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listening</a:t>
            </a:r>
            <a:r>
              <a:rPr sz="2000" spc="-2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and</a:t>
            </a:r>
            <a:r>
              <a:rPr sz="2000" spc="-6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more</a:t>
            </a:r>
            <a:r>
              <a:rPr sz="2000" spc="-14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listening</a:t>
            </a:r>
            <a:endParaRPr sz="2000">
              <a:latin typeface="Arial"/>
              <a:cs typeface="Arial"/>
            </a:endParaRPr>
          </a:p>
          <a:p>
            <a:pPr marL="357505" indent="-344170">
              <a:lnSpc>
                <a:spcPct val="100000"/>
              </a:lnSpc>
              <a:spcBef>
                <a:spcPts val="505"/>
              </a:spcBef>
              <a:buChar char="•"/>
              <a:tabLst>
                <a:tab pos="357505" algn="l"/>
              </a:tabLst>
            </a:pP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Funnel</a:t>
            </a:r>
            <a:r>
              <a:rPr sz="2000" spc="-4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approach</a:t>
            </a:r>
            <a:r>
              <a:rPr sz="2000" spc="-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to</a:t>
            </a:r>
            <a:r>
              <a:rPr sz="2000" spc="-114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questioning</a:t>
            </a:r>
            <a:endParaRPr sz="2000">
              <a:latin typeface="Arial"/>
              <a:cs typeface="Arial"/>
            </a:endParaRPr>
          </a:p>
          <a:p>
            <a:pPr marL="356870" marR="5080" indent="-344170">
              <a:lnSpc>
                <a:spcPct val="100000"/>
              </a:lnSpc>
              <a:spcBef>
                <a:spcPts val="500"/>
              </a:spcBef>
              <a:buChar char="•"/>
              <a:tabLst>
                <a:tab pos="356870" algn="l"/>
              </a:tabLst>
            </a:pP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Asking</a:t>
            </a:r>
            <a:r>
              <a:rPr sz="2000" spc="-6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questions in</a:t>
            </a:r>
            <a:r>
              <a:rPr sz="2000" spc="-3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a</a:t>
            </a:r>
            <a:r>
              <a:rPr sz="2000" spc="-5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non-threatening</a:t>
            </a:r>
            <a:r>
              <a:rPr sz="2000" spc="-6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way:</a:t>
            </a:r>
            <a:r>
              <a:rPr sz="2000" spc="6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“help</a:t>
            </a:r>
            <a:r>
              <a:rPr sz="2000" spc="-3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me</a:t>
            </a:r>
            <a:r>
              <a:rPr sz="2000" spc="-10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understand…”</a:t>
            </a:r>
            <a:r>
              <a:rPr sz="2000" spc="-6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25" dirty="0">
                <a:solidFill>
                  <a:srgbClr val="282828"/>
                </a:solidFill>
                <a:latin typeface="Arial"/>
                <a:cs typeface="Arial"/>
              </a:rPr>
              <a:t>“I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heard</a:t>
            </a:r>
            <a:r>
              <a:rPr sz="2000" spc="-4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you</a:t>
            </a:r>
            <a:r>
              <a:rPr sz="2000" spc="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say</a:t>
            </a:r>
            <a:r>
              <a:rPr sz="2000" spc="-4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x</a:t>
            </a:r>
            <a:r>
              <a:rPr sz="2000" spc="-7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but</a:t>
            </a:r>
            <a:r>
              <a:rPr sz="2000" spc="-3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then</a:t>
            </a:r>
            <a:r>
              <a:rPr sz="2000" spc="-3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later</a:t>
            </a:r>
            <a:r>
              <a:rPr sz="2000" spc="-3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you</a:t>
            </a:r>
            <a:r>
              <a:rPr sz="2000" spc="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said</a:t>
            </a:r>
            <a:r>
              <a:rPr sz="2000" spc="-3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45" dirty="0">
                <a:solidFill>
                  <a:srgbClr val="282828"/>
                </a:solidFill>
                <a:latin typeface="Arial"/>
                <a:cs typeface="Arial"/>
              </a:rPr>
              <a:t>y,</a:t>
            </a:r>
            <a:r>
              <a:rPr sz="2000" spc="-1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and</a:t>
            </a:r>
            <a:r>
              <a:rPr sz="2000" spc="-3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these</a:t>
            </a:r>
            <a:r>
              <a:rPr sz="2000" spc="-4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seem</a:t>
            </a:r>
            <a:r>
              <a:rPr sz="2000" spc="-3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to</a:t>
            </a:r>
            <a:r>
              <a:rPr sz="2000" spc="-5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30" dirty="0">
                <a:solidFill>
                  <a:srgbClr val="282828"/>
                </a:solidFill>
                <a:latin typeface="Arial"/>
                <a:cs typeface="Arial"/>
              </a:rPr>
              <a:t>conflict–</a:t>
            </a:r>
            <a:r>
              <a:rPr sz="2000" spc="-10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25" dirty="0">
                <a:solidFill>
                  <a:srgbClr val="282828"/>
                </a:solidFill>
                <a:latin typeface="Arial"/>
                <a:cs typeface="Arial"/>
              </a:rPr>
              <a:t>can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you</a:t>
            </a:r>
            <a:r>
              <a:rPr sz="2000" spc="1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help</a:t>
            </a:r>
            <a:r>
              <a:rPr sz="2000" spc="-2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me</a:t>
            </a:r>
            <a:r>
              <a:rPr sz="2000" spc="-7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to</a:t>
            </a:r>
            <a:r>
              <a:rPr sz="2000" spc="-7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reconcile?”</a:t>
            </a:r>
            <a:endParaRPr sz="2000">
              <a:latin typeface="Arial"/>
              <a:cs typeface="Arial"/>
            </a:endParaRPr>
          </a:p>
          <a:p>
            <a:pPr marL="356870" indent="-344170">
              <a:lnSpc>
                <a:spcPct val="100000"/>
              </a:lnSpc>
              <a:spcBef>
                <a:spcPts val="505"/>
              </a:spcBef>
              <a:buChar char="•"/>
              <a:tabLst>
                <a:tab pos="356870" algn="l"/>
              </a:tabLst>
            </a:pP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Be</a:t>
            </a:r>
            <a:r>
              <a:rPr sz="2000" spc="-4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transparent</a:t>
            </a:r>
            <a:r>
              <a:rPr sz="2000" spc="-4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in</a:t>
            </a:r>
            <a:r>
              <a:rPr sz="2000" spc="-8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questioning</a:t>
            </a:r>
            <a:endParaRPr sz="2000">
              <a:latin typeface="Arial"/>
              <a:cs typeface="Arial"/>
            </a:endParaRPr>
          </a:p>
          <a:p>
            <a:pPr marL="356870" indent="-344170">
              <a:lnSpc>
                <a:spcPct val="100000"/>
              </a:lnSpc>
              <a:spcBef>
                <a:spcPts val="505"/>
              </a:spcBef>
              <a:buChar char="•"/>
              <a:tabLst>
                <a:tab pos="356870" algn="l"/>
              </a:tabLst>
            </a:pP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Avoid</a:t>
            </a:r>
            <a:r>
              <a:rPr sz="2000" spc="-9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paraphrasing</a:t>
            </a:r>
            <a:endParaRPr sz="2000">
              <a:latin typeface="Arial"/>
              <a:cs typeface="Arial"/>
            </a:endParaRPr>
          </a:p>
          <a:p>
            <a:pPr marL="356870" indent="-344170">
              <a:lnSpc>
                <a:spcPct val="100000"/>
              </a:lnSpc>
              <a:spcBef>
                <a:spcPts val="505"/>
              </a:spcBef>
              <a:buChar char="•"/>
              <a:tabLst>
                <a:tab pos="356870" algn="l"/>
              </a:tabLst>
            </a:pP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Curious</a:t>
            </a:r>
            <a:r>
              <a:rPr sz="2000" spc="-3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and</a:t>
            </a:r>
            <a:r>
              <a:rPr sz="2000" spc="-3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non-judgmental</a:t>
            </a:r>
            <a:r>
              <a:rPr sz="2000" spc="-12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20" dirty="0">
                <a:solidFill>
                  <a:srgbClr val="282828"/>
                </a:solidFill>
                <a:latin typeface="Arial"/>
                <a:cs typeface="Arial"/>
              </a:rPr>
              <a:t>tone</a:t>
            </a:r>
            <a:endParaRPr sz="2000">
              <a:latin typeface="Arial"/>
              <a:cs typeface="Arial"/>
            </a:endParaRPr>
          </a:p>
          <a:p>
            <a:pPr marL="356870" indent="-344170">
              <a:lnSpc>
                <a:spcPct val="100000"/>
              </a:lnSpc>
              <a:spcBef>
                <a:spcPts val="480"/>
              </a:spcBef>
              <a:buChar char="•"/>
              <a:tabLst>
                <a:tab pos="356870" algn="l"/>
              </a:tabLst>
            </a:pP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Focus</a:t>
            </a:r>
            <a:r>
              <a:rPr sz="2000" spc="-4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on</a:t>
            </a:r>
            <a:r>
              <a:rPr sz="2000" spc="-3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sensory</a:t>
            </a:r>
            <a:r>
              <a:rPr sz="2000" spc="-8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details</a:t>
            </a:r>
            <a:endParaRPr sz="2000">
              <a:latin typeface="Arial"/>
              <a:cs typeface="Arial"/>
            </a:endParaRPr>
          </a:p>
          <a:p>
            <a:pPr marL="356870" indent="-344170">
              <a:lnSpc>
                <a:spcPct val="100000"/>
              </a:lnSpc>
              <a:spcBef>
                <a:spcPts val="505"/>
              </a:spcBef>
              <a:buChar char="•"/>
              <a:tabLst>
                <a:tab pos="356870" algn="l"/>
              </a:tabLst>
            </a:pP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Pay</a:t>
            </a:r>
            <a:r>
              <a:rPr sz="2000" spc="-4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attention</a:t>
            </a:r>
            <a:r>
              <a:rPr sz="2000" spc="-2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to</a:t>
            </a:r>
            <a:r>
              <a:rPr sz="2000" spc="-7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emotional</a:t>
            </a:r>
            <a:r>
              <a:rPr sz="2000" spc="-5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cues</a:t>
            </a:r>
            <a:r>
              <a:rPr sz="2000" spc="-6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and</a:t>
            </a:r>
            <a:r>
              <a:rPr sz="2000" spc="-11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responses</a:t>
            </a:r>
            <a:endParaRPr sz="20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535"/>
              </a:lnSpc>
            </a:pPr>
            <a:fld id="{81D60167-4931-47E6-BA6A-407CBD079E47}" type="slidenum">
              <a:rPr spc="-25" dirty="0"/>
              <a:t>32</a:t>
            </a:fld>
            <a:endParaRPr spc="-25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34822" rIns="0" bIns="0" rtlCol="0">
            <a:spAutoFit/>
          </a:bodyPr>
          <a:lstStyle/>
          <a:p>
            <a:pPr marL="127000">
              <a:lnSpc>
                <a:spcPct val="100000"/>
              </a:lnSpc>
              <a:spcBef>
                <a:spcPts val="105"/>
              </a:spcBef>
            </a:pPr>
            <a:r>
              <a:rPr dirty="0"/>
              <a:t>Complainant</a:t>
            </a:r>
            <a:r>
              <a:rPr spc="-150" dirty="0"/>
              <a:t> </a:t>
            </a:r>
            <a:r>
              <a:rPr spc="-10" dirty="0"/>
              <a:t>Interview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20191" y="1422271"/>
            <a:ext cx="7910830" cy="48101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299085" indent="-286385">
              <a:lnSpc>
                <a:spcPct val="100000"/>
              </a:lnSpc>
              <a:spcBef>
                <a:spcPts val="90"/>
              </a:spcBef>
              <a:buChar char="•"/>
              <a:tabLst>
                <a:tab pos="299085" algn="l"/>
                <a:tab pos="3432175" algn="l"/>
              </a:tabLst>
            </a:pP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Reluctant</a:t>
            </a:r>
            <a:r>
              <a:rPr sz="2000" spc="-8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complainants</a:t>
            </a:r>
            <a:r>
              <a:rPr sz="2000" spc="-9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50" dirty="0">
                <a:solidFill>
                  <a:srgbClr val="282828"/>
                </a:solidFill>
                <a:latin typeface="Wingdings"/>
                <a:cs typeface="Wingdings"/>
              </a:rPr>
              <a:t></a:t>
            </a:r>
            <a:r>
              <a:rPr sz="2000" dirty="0">
                <a:solidFill>
                  <a:srgbClr val="282828"/>
                </a:solidFill>
                <a:latin typeface="Times New Roman"/>
                <a:cs typeface="Times New Roman"/>
              </a:rPr>
              <a:t>	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what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to</a:t>
            </a:r>
            <a:r>
              <a:rPr sz="2000" spc="-5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25" dirty="0">
                <a:solidFill>
                  <a:srgbClr val="282828"/>
                </a:solidFill>
                <a:latin typeface="Arial"/>
                <a:cs typeface="Arial"/>
              </a:rPr>
              <a:t>do?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180"/>
              </a:spcBef>
              <a:buClr>
                <a:srgbClr val="282828"/>
              </a:buClr>
              <a:buFont typeface="Arial"/>
              <a:buChar char="•"/>
            </a:pPr>
            <a:endParaRPr sz="2000"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buChar char="•"/>
              <a:tabLst>
                <a:tab pos="299085" algn="l"/>
              </a:tabLst>
            </a:pP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Open-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ended,</a:t>
            </a:r>
            <a:r>
              <a:rPr sz="2000" spc="2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20" dirty="0">
                <a:solidFill>
                  <a:srgbClr val="282828"/>
                </a:solidFill>
                <a:latin typeface="Arial"/>
                <a:cs typeface="Arial"/>
              </a:rPr>
              <a:t>non-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judgmental</a:t>
            </a:r>
            <a:r>
              <a:rPr sz="2000" spc="-8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questions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180"/>
              </a:spcBef>
              <a:buClr>
                <a:srgbClr val="282828"/>
              </a:buClr>
              <a:buFont typeface="Arial"/>
              <a:buChar char="•"/>
            </a:pPr>
            <a:endParaRPr sz="2000"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buChar char="•"/>
              <a:tabLst>
                <a:tab pos="299085" algn="l"/>
              </a:tabLst>
            </a:pP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Do</a:t>
            </a:r>
            <a:r>
              <a:rPr sz="2000" spc="-3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not</a:t>
            </a:r>
            <a:r>
              <a:rPr sz="2000" spc="-5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ask</a:t>
            </a:r>
            <a:r>
              <a:rPr sz="2000" spc="-2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about</a:t>
            </a:r>
            <a:r>
              <a:rPr sz="2000" spc="-3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prior</a:t>
            </a:r>
            <a:r>
              <a:rPr sz="2000" spc="-2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sexual</a:t>
            </a:r>
            <a:r>
              <a:rPr sz="2000" spc="-4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history</a:t>
            </a:r>
            <a:r>
              <a:rPr sz="2000" spc="-4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(except</a:t>
            </a:r>
            <a:r>
              <a:rPr sz="2000" spc="-5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as</a:t>
            </a:r>
            <a:r>
              <a:rPr sz="2000" spc="-13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relevant/permitted).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180"/>
              </a:spcBef>
              <a:buClr>
                <a:srgbClr val="282828"/>
              </a:buClr>
              <a:buFont typeface="Arial"/>
              <a:buChar char="•"/>
            </a:pPr>
            <a:endParaRPr sz="2000"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buChar char="•"/>
              <a:tabLst>
                <a:tab pos="299085" algn="l"/>
              </a:tabLst>
            </a:pP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Consider</a:t>
            </a:r>
            <a:r>
              <a:rPr sz="2000" spc="-6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impact</a:t>
            </a:r>
            <a:r>
              <a:rPr sz="2000" spc="-8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of</a:t>
            </a:r>
            <a:r>
              <a:rPr sz="2000" spc="-6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parents,</a:t>
            </a:r>
            <a:r>
              <a:rPr sz="2000" spc="-4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advisors,</a:t>
            </a:r>
            <a:r>
              <a:rPr sz="2000" spc="-4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other</a:t>
            </a:r>
            <a:r>
              <a:rPr sz="2000" spc="-5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persons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25" dirty="0">
                <a:solidFill>
                  <a:srgbClr val="282828"/>
                </a:solidFill>
                <a:latin typeface="Arial"/>
                <a:cs typeface="Arial"/>
              </a:rPr>
              <a:t>in</a:t>
            </a:r>
            <a:r>
              <a:rPr sz="2000" spc="-15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20" dirty="0">
                <a:solidFill>
                  <a:srgbClr val="282828"/>
                </a:solidFill>
                <a:latin typeface="Arial"/>
                <a:cs typeface="Arial"/>
              </a:rPr>
              <a:t>room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180"/>
              </a:spcBef>
              <a:buClr>
                <a:srgbClr val="282828"/>
              </a:buClr>
              <a:buFont typeface="Arial"/>
              <a:buChar char="•"/>
            </a:pPr>
            <a:endParaRPr sz="2000">
              <a:latin typeface="Arial"/>
              <a:cs typeface="Arial"/>
            </a:endParaRPr>
          </a:p>
          <a:p>
            <a:pPr marL="299720" indent="-287020">
              <a:lnSpc>
                <a:spcPct val="100000"/>
              </a:lnSpc>
              <a:spcBef>
                <a:spcPts val="5"/>
              </a:spcBef>
              <a:buChar char="•"/>
              <a:tabLst>
                <a:tab pos="299720" algn="l"/>
              </a:tabLst>
            </a:pP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Handling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conflicting</a:t>
            </a:r>
            <a:r>
              <a:rPr sz="2000" spc="-6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statements</a:t>
            </a:r>
            <a:r>
              <a:rPr sz="2000" spc="-12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(reconciliation)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175"/>
              </a:spcBef>
              <a:buClr>
                <a:srgbClr val="282828"/>
              </a:buClr>
              <a:buFont typeface="Arial"/>
              <a:buChar char="•"/>
            </a:pPr>
            <a:endParaRPr sz="2000">
              <a:latin typeface="Arial"/>
              <a:cs typeface="Arial"/>
            </a:endParaRPr>
          </a:p>
          <a:p>
            <a:pPr marL="299720" indent="-286385">
              <a:lnSpc>
                <a:spcPct val="100000"/>
              </a:lnSpc>
              <a:spcBef>
                <a:spcPts val="5"/>
              </a:spcBef>
              <a:buChar char="•"/>
              <a:tabLst>
                <a:tab pos="299720" algn="l"/>
              </a:tabLst>
            </a:pP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Handling</a:t>
            </a:r>
            <a:r>
              <a:rPr sz="2000" spc="-2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difficult</a:t>
            </a:r>
            <a:r>
              <a:rPr sz="2000" spc="-9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disclosures</a:t>
            </a:r>
            <a:r>
              <a:rPr sz="2000" spc="-3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(explain</a:t>
            </a:r>
            <a:r>
              <a:rPr sz="2000" spc="-4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why</a:t>
            </a:r>
            <a:r>
              <a:rPr sz="2000" spc="-3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you</a:t>
            </a:r>
            <a:r>
              <a:rPr sz="2000" spc="-3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need</a:t>
            </a:r>
            <a:r>
              <a:rPr sz="2000" spc="-7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to</a:t>
            </a:r>
            <a:r>
              <a:rPr sz="2000" spc="-14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know)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180"/>
              </a:spcBef>
              <a:buClr>
                <a:srgbClr val="282828"/>
              </a:buClr>
              <a:buFont typeface="Arial"/>
              <a:buChar char="•"/>
            </a:pPr>
            <a:endParaRPr sz="2000">
              <a:latin typeface="Arial"/>
              <a:cs typeface="Arial"/>
            </a:endParaRPr>
          </a:p>
          <a:p>
            <a:pPr marL="299720" indent="-286385">
              <a:lnSpc>
                <a:spcPct val="100000"/>
              </a:lnSpc>
              <a:buChar char="•"/>
              <a:tabLst>
                <a:tab pos="299720" algn="l"/>
              </a:tabLst>
            </a:pP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Interview</a:t>
            </a:r>
            <a:r>
              <a:rPr sz="2000" spc="-5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for</a:t>
            </a:r>
            <a:r>
              <a:rPr sz="2000" spc="-8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clarification</a:t>
            </a:r>
            <a:r>
              <a:rPr sz="2000" spc="-2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–</a:t>
            </a:r>
            <a:r>
              <a:rPr sz="2000" spc="-7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don’t</a:t>
            </a:r>
            <a:r>
              <a:rPr sz="2000" spc="-12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interrogate.</a:t>
            </a:r>
            <a:endParaRPr sz="20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535"/>
              </a:lnSpc>
            </a:pPr>
            <a:fld id="{81D60167-4931-47E6-BA6A-407CBD079E47}" type="slidenum">
              <a:rPr spc="-25" dirty="0"/>
              <a:t>33</a:t>
            </a:fld>
            <a:endParaRPr spc="-25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04775" rIns="0" bIns="0" rtlCol="0">
            <a:spAutoFit/>
          </a:bodyPr>
          <a:lstStyle/>
          <a:p>
            <a:pPr marL="279400">
              <a:lnSpc>
                <a:spcPct val="100000"/>
              </a:lnSpc>
              <a:spcBef>
                <a:spcPts val="105"/>
              </a:spcBef>
            </a:pPr>
            <a:r>
              <a:rPr dirty="0"/>
              <a:t>Complainant</a:t>
            </a:r>
            <a:r>
              <a:rPr spc="-150" dirty="0"/>
              <a:t> </a:t>
            </a:r>
            <a:r>
              <a:rPr spc="-10" dirty="0"/>
              <a:t>Interview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72591" y="1280777"/>
            <a:ext cx="7767320" cy="4686935"/>
          </a:xfrm>
          <a:prstGeom prst="rect">
            <a:avLst/>
          </a:prstGeom>
        </p:spPr>
        <p:txBody>
          <a:bodyPr vert="horz" wrap="square" lIns="0" tIns="76835" rIns="0" bIns="0" rtlCol="0">
            <a:spAutoFit/>
          </a:bodyPr>
          <a:lstStyle/>
          <a:p>
            <a:pPr marL="299085" indent="-286385">
              <a:lnSpc>
                <a:spcPct val="100000"/>
              </a:lnSpc>
              <a:spcBef>
                <a:spcPts val="605"/>
              </a:spcBef>
              <a:buChar char="•"/>
              <a:tabLst>
                <a:tab pos="299085" algn="l"/>
              </a:tabLst>
            </a:pP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What</a:t>
            </a:r>
            <a:r>
              <a:rPr sz="2000" spc="-114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are</a:t>
            </a:r>
            <a:r>
              <a:rPr sz="2000" spc="-4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you</a:t>
            </a:r>
            <a:r>
              <a:rPr sz="2000" spc="5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able</a:t>
            </a:r>
            <a:r>
              <a:rPr sz="2000" spc="-2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to</a:t>
            </a:r>
            <a:r>
              <a:rPr sz="2000" spc="-2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tell</a:t>
            </a:r>
            <a:r>
              <a:rPr sz="2000" spc="-3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me</a:t>
            </a:r>
            <a:r>
              <a:rPr sz="2000" spc="-6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about</a:t>
            </a:r>
            <a:r>
              <a:rPr sz="2000" spc="-2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25" dirty="0">
                <a:solidFill>
                  <a:srgbClr val="282828"/>
                </a:solidFill>
                <a:latin typeface="Arial"/>
                <a:cs typeface="Arial"/>
              </a:rPr>
              <a:t>your</a:t>
            </a:r>
            <a:r>
              <a:rPr sz="2000" spc="-11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experience?</a:t>
            </a:r>
            <a:endParaRPr sz="2000"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spcBef>
                <a:spcPts val="505"/>
              </a:spcBef>
              <a:buChar char="•"/>
              <a:tabLst>
                <a:tab pos="299085" algn="l"/>
              </a:tabLst>
            </a:pP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What</a:t>
            </a:r>
            <a:r>
              <a:rPr sz="2000" spc="-12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are</a:t>
            </a:r>
            <a:r>
              <a:rPr sz="2000" spc="-4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you</a:t>
            </a:r>
            <a:r>
              <a:rPr sz="2000" spc="5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able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to</a:t>
            </a:r>
            <a:r>
              <a:rPr sz="2000" spc="-1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tell</a:t>
            </a:r>
            <a:r>
              <a:rPr sz="2000" spc="-2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me</a:t>
            </a:r>
            <a:r>
              <a:rPr sz="2000" spc="-6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about</a:t>
            </a:r>
            <a:r>
              <a:rPr sz="2000" spc="-1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.</a:t>
            </a:r>
            <a:r>
              <a:rPr sz="2000" spc="-3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.</a:t>
            </a:r>
            <a:r>
              <a:rPr sz="2000" spc="-3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.</a:t>
            </a:r>
            <a:r>
              <a:rPr sz="2000" spc="-22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50" dirty="0">
                <a:solidFill>
                  <a:srgbClr val="282828"/>
                </a:solidFill>
                <a:latin typeface="Arial"/>
                <a:cs typeface="Arial"/>
              </a:rPr>
              <a:t>.</a:t>
            </a:r>
            <a:endParaRPr sz="2000">
              <a:latin typeface="Arial"/>
              <a:cs typeface="Arial"/>
            </a:endParaRPr>
          </a:p>
          <a:p>
            <a:pPr marL="1085215" lvl="1" indent="-289560">
              <a:lnSpc>
                <a:spcPct val="100000"/>
              </a:lnSpc>
              <a:spcBef>
                <a:spcPts val="505"/>
              </a:spcBef>
              <a:buChar char="•"/>
              <a:tabLst>
                <a:tab pos="1085215" algn="l"/>
              </a:tabLst>
            </a:pP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What</a:t>
            </a:r>
            <a:r>
              <a:rPr sz="2000" spc="-114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you</a:t>
            </a:r>
            <a:r>
              <a:rPr sz="2000" spc="-2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20" dirty="0">
                <a:solidFill>
                  <a:srgbClr val="282828"/>
                </a:solidFill>
                <a:latin typeface="Arial"/>
                <a:cs typeface="Arial"/>
              </a:rPr>
              <a:t>saw?</a:t>
            </a:r>
            <a:endParaRPr sz="2000">
              <a:latin typeface="Arial"/>
              <a:cs typeface="Arial"/>
            </a:endParaRPr>
          </a:p>
          <a:p>
            <a:pPr marL="1085850" lvl="1" indent="-289560">
              <a:lnSpc>
                <a:spcPct val="100000"/>
              </a:lnSpc>
              <a:spcBef>
                <a:spcPts val="500"/>
              </a:spcBef>
              <a:buChar char="•"/>
              <a:tabLst>
                <a:tab pos="1085850" algn="l"/>
              </a:tabLst>
            </a:pP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What</a:t>
            </a:r>
            <a:r>
              <a:rPr sz="2000" spc="-114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you</a:t>
            </a:r>
            <a:r>
              <a:rPr sz="2000" spc="-2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heard?</a:t>
            </a:r>
            <a:endParaRPr sz="2000">
              <a:latin typeface="Arial"/>
              <a:cs typeface="Arial"/>
            </a:endParaRPr>
          </a:p>
          <a:p>
            <a:pPr marL="1085850" lvl="1" indent="-289560">
              <a:lnSpc>
                <a:spcPct val="100000"/>
              </a:lnSpc>
              <a:spcBef>
                <a:spcPts val="484"/>
              </a:spcBef>
              <a:buChar char="•"/>
              <a:tabLst>
                <a:tab pos="1085850" algn="l"/>
              </a:tabLst>
            </a:pP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What</a:t>
            </a:r>
            <a:r>
              <a:rPr sz="2000" spc="-114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you</a:t>
            </a:r>
            <a:r>
              <a:rPr sz="2000" spc="-2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tasted?</a:t>
            </a:r>
            <a:endParaRPr sz="2000">
              <a:latin typeface="Arial"/>
              <a:cs typeface="Arial"/>
            </a:endParaRPr>
          </a:p>
          <a:p>
            <a:pPr marL="1086485" lvl="1" indent="-289560">
              <a:lnSpc>
                <a:spcPct val="100000"/>
              </a:lnSpc>
              <a:spcBef>
                <a:spcPts val="500"/>
              </a:spcBef>
              <a:buChar char="•"/>
              <a:tabLst>
                <a:tab pos="1086485" algn="l"/>
              </a:tabLst>
            </a:pP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What</a:t>
            </a:r>
            <a:r>
              <a:rPr sz="2000" spc="-114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you</a:t>
            </a:r>
            <a:r>
              <a:rPr sz="2000" spc="-2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smelled?</a:t>
            </a:r>
            <a:endParaRPr sz="2000">
              <a:latin typeface="Arial"/>
              <a:cs typeface="Arial"/>
            </a:endParaRPr>
          </a:p>
          <a:p>
            <a:pPr marL="1086485" lvl="1" indent="-289560">
              <a:lnSpc>
                <a:spcPct val="100000"/>
              </a:lnSpc>
              <a:spcBef>
                <a:spcPts val="505"/>
              </a:spcBef>
              <a:buChar char="•"/>
              <a:tabLst>
                <a:tab pos="1086485" algn="l"/>
              </a:tabLst>
            </a:pP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What</a:t>
            </a:r>
            <a:r>
              <a:rPr sz="2000" spc="-114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you</a:t>
            </a:r>
            <a:r>
              <a:rPr sz="2000" spc="-2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touched/felt?</a:t>
            </a:r>
            <a:endParaRPr sz="2000">
              <a:latin typeface="Arial"/>
              <a:cs typeface="Arial"/>
            </a:endParaRPr>
          </a:p>
          <a:p>
            <a:pPr marL="357505" indent="-344170">
              <a:lnSpc>
                <a:spcPct val="100000"/>
              </a:lnSpc>
              <a:spcBef>
                <a:spcPts val="505"/>
              </a:spcBef>
              <a:buFont typeface="Times New Roman"/>
              <a:buChar char="•"/>
              <a:tabLst>
                <a:tab pos="357505" algn="l"/>
              </a:tabLst>
            </a:pP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What</a:t>
            </a:r>
            <a:r>
              <a:rPr sz="2000" spc="-13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are</a:t>
            </a:r>
            <a:r>
              <a:rPr sz="2000" spc="-4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you</a:t>
            </a:r>
            <a:r>
              <a:rPr sz="2000" spc="5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able</a:t>
            </a:r>
            <a:r>
              <a:rPr sz="2000" spc="-1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to</a:t>
            </a:r>
            <a:r>
              <a:rPr sz="2000" spc="-2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tell</a:t>
            </a:r>
            <a:r>
              <a:rPr sz="2000" spc="-2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me</a:t>
            </a:r>
            <a:r>
              <a:rPr sz="2000" spc="-6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about</a:t>
            </a:r>
            <a:r>
              <a:rPr sz="2000" spc="-2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how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that</a:t>
            </a:r>
            <a:r>
              <a:rPr sz="2000" spc="-2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made</a:t>
            </a:r>
            <a:r>
              <a:rPr sz="2000" spc="-6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40" dirty="0">
                <a:solidFill>
                  <a:srgbClr val="282828"/>
                </a:solidFill>
                <a:latin typeface="Arial"/>
                <a:cs typeface="Arial"/>
              </a:rPr>
              <a:t>you</a:t>
            </a:r>
            <a:r>
              <a:rPr sz="2000" spc="-14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feel?</a:t>
            </a:r>
            <a:endParaRPr sz="2000">
              <a:latin typeface="Arial"/>
              <a:cs typeface="Arial"/>
            </a:endParaRPr>
          </a:p>
          <a:p>
            <a:pPr marL="357505" marR="69850" indent="-344805">
              <a:lnSpc>
                <a:spcPct val="100000"/>
              </a:lnSpc>
              <a:spcBef>
                <a:spcPts val="505"/>
              </a:spcBef>
              <a:buFont typeface="Times New Roman"/>
              <a:buChar char="•"/>
              <a:tabLst>
                <a:tab pos="357505" algn="l"/>
              </a:tabLst>
            </a:pP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What</a:t>
            </a:r>
            <a:r>
              <a:rPr sz="2000" spc="-14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are</a:t>
            </a:r>
            <a:r>
              <a:rPr sz="2000" spc="-6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you</a:t>
            </a:r>
            <a:r>
              <a:rPr sz="2000" spc="3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able</a:t>
            </a:r>
            <a:r>
              <a:rPr sz="2000" spc="-3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to</a:t>
            </a:r>
            <a:r>
              <a:rPr sz="2000" spc="-3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tell</a:t>
            </a:r>
            <a:r>
              <a:rPr sz="2000" spc="-3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me</a:t>
            </a:r>
            <a:r>
              <a:rPr sz="2000" spc="-8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about</a:t>
            </a:r>
            <a:r>
              <a:rPr sz="2000" spc="-3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what</a:t>
            </a:r>
            <a:r>
              <a:rPr sz="2000" spc="-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you</a:t>
            </a:r>
            <a:r>
              <a:rPr sz="2000" spc="1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thought</a:t>
            </a:r>
            <a:r>
              <a:rPr sz="2000" spc="-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was</a:t>
            </a:r>
            <a:r>
              <a:rPr sz="2000" spc="-1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25" dirty="0">
                <a:solidFill>
                  <a:srgbClr val="282828"/>
                </a:solidFill>
                <a:latin typeface="Arial"/>
                <a:cs typeface="Arial"/>
              </a:rPr>
              <a:t>going</a:t>
            </a:r>
            <a:r>
              <a:rPr sz="2000" spc="-17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25" dirty="0">
                <a:solidFill>
                  <a:srgbClr val="282828"/>
                </a:solidFill>
                <a:latin typeface="Arial"/>
                <a:cs typeface="Arial"/>
              </a:rPr>
              <a:t>to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happen?</a:t>
            </a:r>
            <a:endParaRPr sz="2000">
              <a:latin typeface="Arial"/>
              <a:cs typeface="Arial"/>
            </a:endParaRPr>
          </a:p>
          <a:p>
            <a:pPr marL="358140" marR="5080" indent="-344805">
              <a:lnSpc>
                <a:spcPct val="100000"/>
              </a:lnSpc>
              <a:spcBef>
                <a:spcPts val="505"/>
              </a:spcBef>
              <a:buFont typeface="Times New Roman"/>
              <a:buChar char="•"/>
              <a:tabLst>
                <a:tab pos="358140" algn="l"/>
              </a:tabLst>
            </a:pP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What</a:t>
            </a:r>
            <a:r>
              <a:rPr sz="2000" spc="-14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are</a:t>
            </a:r>
            <a:r>
              <a:rPr sz="2000" spc="-7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you</a:t>
            </a:r>
            <a:r>
              <a:rPr sz="2000" spc="1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able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to</a:t>
            </a:r>
            <a:r>
              <a:rPr sz="2000" spc="-8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tell</a:t>
            </a:r>
            <a:r>
              <a:rPr sz="2000" spc="-3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me</a:t>
            </a:r>
            <a:r>
              <a:rPr sz="2000" spc="-10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about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what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your</a:t>
            </a:r>
            <a:r>
              <a:rPr sz="2000" spc="-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thought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 process</a:t>
            </a:r>
            <a:r>
              <a:rPr sz="2000" spc="-16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25" dirty="0">
                <a:solidFill>
                  <a:srgbClr val="282828"/>
                </a:solidFill>
                <a:latin typeface="Arial"/>
                <a:cs typeface="Arial"/>
              </a:rPr>
              <a:t>was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when</a:t>
            </a:r>
            <a:r>
              <a:rPr sz="2000" spc="1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.</a:t>
            </a:r>
            <a:r>
              <a:rPr sz="2000" spc="-3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.</a:t>
            </a:r>
            <a:r>
              <a:rPr sz="2000" spc="-3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.</a:t>
            </a:r>
            <a:r>
              <a:rPr sz="2000" spc="-10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50" dirty="0">
                <a:solidFill>
                  <a:srgbClr val="282828"/>
                </a:solidFill>
                <a:latin typeface="Arial"/>
                <a:cs typeface="Arial"/>
              </a:rPr>
              <a:t>.</a:t>
            </a:r>
            <a:endParaRPr sz="2000">
              <a:latin typeface="Arial"/>
              <a:cs typeface="Arial"/>
            </a:endParaRPr>
          </a:p>
          <a:p>
            <a:pPr marL="357505" indent="-344170">
              <a:lnSpc>
                <a:spcPct val="100000"/>
              </a:lnSpc>
              <a:spcBef>
                <a:spcPts val="480"/>
              </a:spcBef>
              <a:buFont typeface="Times New Roman"/>
              <a:buChar char="•"/>
              <a:tabLst>
                <a:tab pos="357505" algn="l"/>
              </a:tabLst>
            </a:pP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Can</a:t>
            </a:r>
            <a:r>
              <a:rPr sz="2000" spc="-3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you</a:t>
            </a:r>
            <a:r>
              <a:rPr sz="2000" spc="3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tell me</a:t>
            </a:r>
            <a:r>
              <a:rPr sz="2000" spc="-6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more</a:t>
            </a:r>
            <a:r>
              <a:rPr sz="2000" spc="-8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about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.</a:t>
            </a:r>
            <a:r>
              <a:rPr sz="2000" spc="-3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.</a:t>
            </a:r>
            <a:r>
              <a:rPr sz="2000" spc="-4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.</a:t>
            </a:r>
            <a:r>
              <a:rPr sz="2000" spc="-3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.</a:t>
            </a:r>
            <a:r>
              <a:rPr sz="2000" spc="-19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50" dirty="0">
                <a:solidFill>
                  <a:srgbClr val="282828"/>
                </a:solidFill>
                <a:latin typeface="Arial"/>
                <a:cs typeface="Arial"/>
              </a:rPr>
              <a:t>?</a:t>
            </a:r>
            <a:endParaRPr sz="20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535"/>
              </a:lnSpc>
            </a:pPr>
            <a:fld id="{81D60167-4931-47E6-BA6A-407CBD079E47}" type="slidenum">
              <a:rPr spc="-25" dirty="0"/>
              <a:t>34</a:t>
            </a:fld>
            <a:endParaRPr spc="-25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03200">
              <a:lnSpc>
                <a:spcPct val="100000"/>
              </a:lnSpc>
              <a:spcBef>
                <a:spcPts val="105"/>
              </a:spcBef>
            </a:pPr>
            <a:r>
              <a:rPr dirty="0"/>
              <a:t>Complainant</a:t>
            </a:r>
            <a:r>
              <a:rPr spc="-125" dirty="0"/>
              <a:t> </a:t>
            </a:r>
            <a:r>
              <a:rPr spc="-10" dirty="0"/>
              <a:t>Interview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48286" y="1269871"/>
            <a:ext cx="8173720" cy="528256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57505" marR="285115" indent="-344805">
              <a:lnSpc>
                <a:spcPct val="100000"/>
              </a:lnSpc>
              <a:spcBef>
                <a:spcPts val="90"/>
              </a:spcBef>
              <a:buFont typeface="Times New Roman"/>
              <a:buChar char="•"/>
              <a:tabLst>
                <a:tab pos="357505" algn="l"/>
              </a:tabLst>
            </a:pP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What</a:t>
            </a:r>
            <a:r>
              <a:rPr sz="2000" spc="-13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are</a:t>
            </a:r>
            <a:r>
              <a:rPr sz="2000" spc="-4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you</a:t>
            </a:r>
            <a:r>
              <a:rPr sz="2000" spc="4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able</a:t>
            </a:r>
            <a:r>
              <a:rPr sz="2000" spc="-2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to</a:t>
            </a:r>
            <a:r>
              <a:rPr sz="2000" spc="-2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tell</a:t>
            </a:r>
            <a:r>
              <a:rPr sz="2000" spc="-2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me</a:t>
            </a:r>
            <a:r>
              <a:rPr sz="2000" spc="-6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about</a:t>
            </a:r>
            <a:r>
              <a:rPr sz="2000" spc="-2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any</a:t>
            </a:r>
            <a:r>
              <a:rPr sz="2000" spc="-3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specific</a:t>
            </a:r>
            <a:r>
              <a:rPr sz="2000" spc="-3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moments</a:t>
            </a:r>
            <a:r>
              <a:rPr sz="2000" spc="-7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20" dirty="0">
                <a:solidFill>
                  <a:srgbClr val="282828"/>
                </a:solidFill>
                <a:latin typeface="Arial"/>
                <a:cs typeface="Arial"/>
              </a:rPr>
              <a:t>that</a:t>
            </a:r>
            <a:r>
              <a:rPr sz="2000" spc="-24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stand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out</a:t>
            </a:r>
            <a:r>
              <a:rPr sz="2000" spc="-5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in</a:t>
            </a:r>
            <a:r>
              <a:rPr sz="2000" spc="-4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your</a:t>
            </a:r>
            <a:r>
              <a:rPr sz="2000" spc="-5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20" dirty="0">
                <a:solidFill>
                  <a:srgbClr val="282828"/>
                </a:solidFill>
                <a:latin typeface="Arial"/>
                <a:cs typeface="Arial"/>
              </a:rPr>
              <a:t>mind?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700"/>
              </a:spcBef>
              <a:buClr>
                <a:srgbClr val="282828"/>
              </a:buClr>
              <a:buFont typeface="Times New Roman"/>
              <a:buChar char="•"/>
            </a:pPr>
            <a:endParaRPr sz="2000">
              <a:latin typeface="Arial"/>
              <a:cs typeface="Arial"/>
            </a:endParaRPr>
          </a:p>
          <a:p>
            <a:pPr marL="357505" marR="580390" indent="-344805">
              <a:lnSpc>
                <a:spcPct val="100000"/>
              </a:lnSpc>
              <a:buFont typeface="Times New Roman"/>
              <a:buChar char="•"/>
              <a:tabLst>
                <a:tab pos="357505" algn="l"/>
              </a:tabLst>
            </a:pP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What</a:t>
            </a:r>
            <a:r>
              <a:rPr sz="2000" spc="-14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are</a:t>
            </a:r>
            <a:r>
              <a:rPr sz="2000" spc="-8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you</a:t>
            </a:r>
            <a:r>
              <a:rPr sz="2000" spc="2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able</a:t>
            </a:r>
            <a:r>
              <a:rPr sz="2000" spc="-4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to</a:t>
            </a:r>
            <a:r>
              <a:rPr sz="2000" spc="-4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tell</a:t>
            </a:r>
            <a:r>
              <a:rPr sz="2000" spc="-5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me</a:t>
            </a:r>
            <a:r>
              <a:rPr sz="2000" spc="-8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about</a:t>
            </a:r>
            <a:r>
              <a:rPr sz="2000" spc="-4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your</a:t>
            </a:r>
            <a:r>
              <a:rPr sz="2000" spc="1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physical</a:t>
            </a:r>
            <a:r>
              <a:rPr sz="2000" spc="2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reactions</a:t>
            </a:r>
            <a:r>
              <a:rPr sz="2000" spc="-2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to</a:t>
            </a:r>
            <a:r>
              <a:rPr sz="2000" spc="-22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20" dirty="0">
                <a:solidFill>
                  <a:srgbClr val="282828"/>
                </a:solidFill>
                <a:latin typeface="Arial"/>
                <a:cs typeface="Arial"/>
              </a:rPr>
              <a:t>this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experience</a:t>
            </a:r>
            <a:r>
              <a:rPr sz="2000" spc="-4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when</a:t>
            </a:r>
            <a:r>
              <a:rPr sz="2000" spc="-4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it</a:t>
            </a:r>
            <a:r>
              <a:rPr sz="2000" spc="-12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happened?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700"/>
              </a:spcBef>
              <a:buClr>
                <a:srgbClr val="282828"/>
              </a:buClr>
              <a:buFont typeface="Times New Roman"/>
              <a:buChar char="•"/>
            </a:pPr>
            <a:endParaRPr sz="2000">
              <a:latin typeface="Arial"/>
              <a:cs typeface="Arial"/>
            </a:endParaRPr>
          </a:p>
          <a:p>
            <a:pPr marL="356870" marR="398145" indent="-344805">
              <a:lnSpc>
                <a:spcPct val="100000"/>
              </a:lnSpc>
              <a:buFont typeface="Times New Roman"/>
              <a:buChar char="•"/>
              <a:tabLst>
                <a:tab pos="356870" algn="l"/>
              </a:tabLst>
            </a:pP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What</a:t>
            </a:r>
            <a:r>
              <a:rPr sz="2000" spc="-14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are</a:t>
            </a:r>
            <a:r>
              <a:rPr sz="2000" spc="-7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you</a:t>
            </a:r>
            <a:r>
              <a:rPr sz="2000" spc="3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able</a:t>
            </a:r>
            <a:r>
              <a:rPr sz="2000" spc="-3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to</a:t>
            </a:r>
            <a:r>
              <a:rPr sz="2000" spc="-3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tell</a:t>
            </a:r>
            <a:r>
              <a:rPr sz="2000" spc="-4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me</a:t>
            </a:r>
            <a:r>
              <a:rPr sz="2000" spc="-8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about</a:t>
            </a:r>
            <a:r>
              <a:rPr sz="2000" spc="-4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your</a:t>
            </a:r>
            <a:r>
              <a:rPr sz="2000" spc="2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emotional</a:t>
            </a:r>
            <a:r>
              <a:rPr sz="2000" spc="-4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reactions</a:t>
            </a:r>
            <a:r>
              <a:rPr sz="2000" spc="-2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to</a:t>
            </a:r>
            <a:r>
              <a:rPr sz="2000" spc="-22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20" dirty="0">
                <a:solidFill>
                  <a:srgbClr val="282828"/>
                </a:solidFill>
                <a:latin typeface="Arial"/>
                <a:cs typeface="Arial"/>
              </a:rPr>
              <a:t>this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experience</a:t>
            </a:r>
            <a:r>
              <a:rPr sz="2000" spc="-4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when</a:t>
            </a:r>
            <a:r>
              <a:rPr sz="2000" spc="-4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it</a:t>
            </a:r>
            <a:r>
              <a:rPr sz="2000" spc="-12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happened?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700"/>
              </a:spcBef>
              <a:buClr>
                <a:srgbClr val="282828"/>
              </a:buClr>
              <a:buFont typeface="Times New Roman"/>
              <a:buChar char="•"/>
            </a:pPr>
            <a:endParaRPr sz="2000">
              <a:latin typeface="Arial"/>
              <a:cs typeface="Arial"/>
            </a:endParaRPr>
          </a:p>
          <a:p>
            <a:pPr marL="356870" marR="5080" indent="-344805">
              <a:lnSpc>
                <a:spcPct val="100000"/>
              </a:lnSpc>
              <a:spcBef>
                <a:spcPts val="5"/>
              </a:spcBef>
              <a:buFont typeface="Times New Roman"/>
              <a:buChar char="•"/>
              <a:tabLst>
                <a:tab pos="356870" algn="l"/>
              </a:tabLst>
            </a:pP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What</a:t>
            </a:r>
            <a:r>
              <a:rPr sz="2000" spc="-114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are</a:t>
            </a:r>
            <a:r>
              <a:rPr sz="2000" spc="-5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you</a:t>
            </a:r>
            <a:r>
              <a:rPr sz="2000" spc="4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able</a:t>
            </a:r>
            <a:r>
              <a:rPr sz="2000" spc="-3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to</a:t>
            </a:r>
            <a:r>
              <a:rPr sz="2000" spc="-2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tell</a:t>
            </a:r>
            <a:r>
              <a:rPr sz="2000" spc="-3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me</a:t>
            </a:r>
            <a:r>
              <a:rPr sz="2000" spc="-7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about</a:t>
            </a:r>
            <a:r>
              <a:rPr sz="2000" spc="-2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impact</a:t>
            </a:r>
            <a:r>
              <a:rPr sz="2000" spc="-7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on</a:t>
            </a:r>
            <a:r>
              <a:rPr sz="2000" spc="-2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your</a:t>
            </a:r>
            <a:r>
              <a:rPr sz="2000" spc="3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life</a:t>
            </a:r>
            <a:r>
              <a:rPr sz="2000" spc="-5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and</a:t>
            </a:r>
            <a:r>
              <a:rPr sz="2000" spc="-5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behavior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now</a:t>
            </a:r>
            <a:r>
              <a:rPr sz="2000" spc="-9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compared</a:t>
            </a:r>
            <a:r>
              <a:rPr sz="2000" spc="-10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to</a:t>
            </a:r>
            <a:r>
              <a:rPr sz="2000" spc="-7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before?</a:t>
            </a:r>
            <a:r>
              <a:rPr sz="2000" spc="-5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Eating?</a:t>
            </a:r>
            <a:r>
              <a:rPr sz="2000" spc="-3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Drinking?</a:t>
            </a:r>
            <a:r>
              <a:rPr sz="2000" spc="-3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Sleeping</a:t>
            </a:r>
            <a:r>
              <a:rPr sz="2000" spc="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Other</a:t>
            </a:r>
            <a:r>
              <a:rPr sz="2000" spc="-18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routines?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695"/>
              </a:spcBef>
              <a:buClr>
                <a:srgbClr val="282828"/>
              </a:buClr>
              <a:buFont typeface="Times New Roman"/>
              <a:buChar char="•"/>
            </a:pPr>
            <a:endParaRPr sz="2000">
              <a:latin typeface="Arial"/>
              <a:cs typeface="Arial"/>
            </a:endParaRPr>
          </a:p>
          <a:p>
            <a:pPr marL="357505" marR="455930" indent="-344805">
              <a:lnSpc>
                <a:spcPct val="100000"/>
              </a:lnSpc>
              <a:buFont typeface="Times New Roman"/>
              <a:buChar char="•"/>
              <a:tabLst>
                <a:tab pos="357505" algn="l"/>
              </a:tabLst>
            </a:pP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Clarify the</a:t>
            </a:r>
            <a:r>
              <a:rPr sz="2000" spc="-1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u="heavy" dirty="0">
                <a:solidFill>
                  <a:srgbClr val="282828"/>
                </a:solidFill>
                <a:uFill>
                  <a:solidFill>
                    <a:srgbClr val="282828"/>
                  </a:solidFill>
                </a:uFill>
                <a:latin typeface="Arial"/>
                <a:cs typeface="Arial"/>
              </a:rPr>
              <a:t>Who,</a:t>
            </a:r>
            <a:r>
              <a:rPr sz="2000" u="heavy" spc="-80" dirty="0">
                <a:solidFill>
                  <a:srgbClr val="282828"/>
                </a:solidFill>
                <a:uFill>
                  <a:solidFill>
                    <a:srgbClr val="282828"/>
                  </a:solidFill>
                </a:uFill>
                <a:latin typeface="Arial"/>
                <a:cs typeface="Arial"/>
              </a:rPr>
              <a:t> </a:t>
            </a:r>
            <a:r>
              <a:rPr sz="2000" u="heavy" dirty="0">
                <a:solidFill>
                  <a:srgbClr val="282828"/>
                </a:solidFill>
                <a:uFill>
                  <a:solidFill>
                    <a:srgbClr val="282828"/>
                  </a:solidFill>
                </a:uFill>
                <a:latin typeface="Arial"/>
                <a:cs typeface="Arial"/>
              </a:rPr>
              <a:t>What,</a:t>
            </a:r>
            <a:r>
              <a:rPr sz="2000" u="heavy" spc="-85" dirty="0">
                <a:solidFill>
                  <a:srgbClr val="282828"/>
                </a:solidFill>
                <a:uFill>
                  <a:solidFill>
                    <a:srgbClr val="282828"/>
                  </a:solidFill>
                </a:uFill>
                <a:latin typeface="Arial"/>
                <a:cs typeface="Arial"/>
              </a:rPr>
              <a:t> </a:t>
            </a:r>
            <a:r>
              <a:rPr sz="2000" u="heavy" dirty="0">
                <a:solidFill>
                  <a:srgbClr val="282828"/>
                </a:solidFill>
                <a:uFill>
                  <a:solidFill>
                    <a:srgbClr val="282828"/>
                  </a:solidFill>
                </a:uFill>
                <a:latin typeface="Arial"/>
                <a:cs typeface="Arial"/>
              </a:rPr>
              <a:t>When,</a:t>
            </a:r>
            <a:r>
              <a:rPr sz="2000" u="heavy" spc="-55" dirty="0">
                <a:solidFill>
                  <a:srgbClr val="282828"/>
                </a:solidFill>
                <a:uFill>
                  <a:solidFill>
                    <a:srgbClr val="282828"/>
                  </a:solidFill>
                </a:uFill>
                <a:latin typeface="Arial"/>
                <a:cs typeface="Arial"/>
              </a:rPr>
              <a:t> </a:t>
            </a:r>
            <a:r>
              <a:rPr sz="2000" u="heavy" dirty="0">
                <a:solidFill>
                  <a:srgbClr val="282828"/>
                </a:solidFill>
                <a:uFill>
                  <a:solidFill>
                    <a:srgbClr val="282828"/>
                  </a:solidFill>
                </a:uFill>
                <a:latin typeface="Arial"/>
                <a:cs typeface="Arial"/>
              </a:rPr>
              <a:t>Where,</a:t>
            </a:r>
            <a:r>
              <a:rPr sz="2000" u="heavy" spc="-85" dirty="0">
                <a:solidFill>
                  <a:srgbClr val="282828"/>
                </a:solidFill>
                <a:uFill>
                  <a:solidFill>
                    <a:srgbClr val="282828"/>
                  </a:solidFill>
                </a:uFill>
                <a:latin typeface="Arial"/>
                <a:cs typeface="Arial"/>
              </a:rPr>
              <a:t> </a:t>
            </a:r>
            <a:r>
              <a:rPr sz="2000" u="heavy" spc="-20" dirty="0">
                <a:solidFill>
                  <a:srgbClr val="282828"/>
                </a:solidFill>
                <a:uFill>
                  <a:solidFill>
                    <a:srgbClr val="282828"/>
                  </a:solidFill>
                </a:uFill>
                <a:latin typeface="Arial"/>
                <a:cs typeface="Arial"/>
              </a:rPr>
              <a:t>How,</a:t>
            </a:r>
            <a:r>
              <a:rPr sz="2000" u="heavy" spc="15" dirty="0">
                <a:solidFill>
                  <a:srgbClr val="282828"/>
                </a:solidFill>
                <a:uFill>
                  <a:solidFill>
                    <a:srgbClr val="282828"/>
                  </a:solidFill>
                </a:uFill>
                <a:latin typeface="Arial"/>
                <a:cs typeface="Arial"/>
              </a:rPr>
              <a:t> </a:t>
            </a:r>
            <a:r>
              <a:rPr sz="2000" u="heavy" dirty="0">
                <a:solidFill>
                  <a:srgbClr val="282828"/>
                </a:solidFill>
                <a:uFill>
                  <a:solidFill>
                    <a:srgbClr val="282828"/>
                  </a:solidFill>
                </a:uFill>
                <a:latin typeface="Arial"/>
                <a:cs typeface="Arial"/>
              </a:rPr>
              <a:t>Why</a:t>
            </a:r>
            <a:r>
              <a:rPr sz="2000" u="none" spc="-6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u="none" dirty="0">
                <a:solidFill>
                  <a:srgbClr val="282828"/>
                </a:solidFill>
                <a:latin typeface="Arial"/>
                <a:cs typeface="Arial"/>
              </a:rPr>
              <a:t>after</a:t>
            </a:r>
            <a:r>
              <a:rPr sz="2000" u="none" spc="-4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u="none" spc="-25" dirty="0">
                <a:solidFill>
                  <a:srgbClr val="282828"/>
                </a:solidFill>
                <a:latin typeface="Arial"/>
                <a:cs typeface="Arial"/>
              </a:rPr>
              <a:t>giving</a:t>
            </a:r>
            <a:r>
              <a:rPr sz="2000" u="none" spc="-13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u="none" spc="-20" dirty="0">
                <a:solidFill>
                  <a:srgbClr val="282828"/>
                </a:solidFill>
                <a:latin typeface="Arial"/>
                <a:cs typeface="Arial"/>
              </a:rPr>
              <a:t>open </a:t>
            </a:r>
            <a:r>
              <a:rPr sz="2000" u="none" dirty="0">
                <a:solidFill>
                  <a:srgbClr val="282828"/>
                </a:solidFill>
                <a:latin typeface="Arial"/>
                <a:cs typeface="Arial"/>
              </a:rPr>
              <a:t>opportunity</a:t>
            </a:r>
            <a:r>
              <a:rPr sz="2000" u="none" spc="-4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u="none" dirty="0">
                <a:solidFill>
                  <a:srgbClr val="282828"/>
                </a:solidFill>
                <a:latin typeface="Arial"/>
                <a:cs typeface="Arial"/>
              </a:rPr>
              <a:t>to</a:t>
            </a:r>
            <a:r>
              <a:rPr sz="2000" u="none" spc="-13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u="none" spc="-10" dirty="0">
                <a:solidFill>
                  <a:srgbClr val="282828"/>
                </a:solidFill>
                <a:latin typeface="Arial"/>
                <a:cs typeface="Arial"/>
              </a:rPr>
              <a:t>share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700"/>
              </a:spcBef>
              <a:buClr>
                <a:srgbClr val="282828"/>
              </a:buClr>
              <a:buFont typeface="Times New Roman"/>
              <a:buChar char="•"/>
            </a:pPr>
            <a:endParaRPr sz="2000">
              <a:latin typeface="Arial"/>
              <a:cs typeface="Arial"/>
            </a:endParaRPr>
          </a:p>
          <a:p>
            <a:pPr marL="356870" indent="-344170">
              <a:lnSpc>
                <a:spcPct val="100000"/>
              </a:lnSpc>
              <a:buFont typeface="Times New Roman"/>
              <a:buChar char="•"/>
              <a:tabLst>
                <a:tab pos="356870" algn="l"/>
              </a:tabLst>
            </a:pP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Anything</a:t>
            </a:r>
            <a:r>
              <a:rPr sz="2000" spc="-1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else</a:t>
            </a:r>
            <a:r>
              <a:rPr sz="2000" spc="-7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you’d</a:t>
            </a:r>
            <a:r>
              <a:rPr sz="2000" spc="4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like</a:t>
            </a:r>
            <a:r>
              <a:rPr sz="2000" spc="-9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to</a:t>
            </a:r>
            <a:r>
              <a:rPr sz="2000" spc="-7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share</a:t>
            </a:r>
            <a:r>
              <a:rPr sz="2000" spc="-4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that</a:t>
            </a:r>
            <a:r>
              <a:rPr sz="2000" spc="-7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we</a:t>
            </a:r>
            <a:r>
              <a:rPr sz="2000" spc="-2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haven’t</a:t>
            </a:r>
            <a:r>
              <a:rPr sz="2000" spc="-4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talked</a:t>
            </a:r>
            <a:r>
              <a:rPr sz="2000" spc="-13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about?</a:t>
            </a:r>
            <a:endParaRPr sz="20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535"/>
              </a:lnSpc>
            </a:pPr>
            <a:fld id="{81D60167-4931-47E6-BA6A-407CBD079E47}" type="slidenum">
              <a:rPr spc="-25" dirty="0"/>
              <a:t>35</a:t>
            </a:fld>
            <a:endParaRPr spc="-25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3063" rIns="0" bIns="0" rtlCol="0">
            <a:spAutoFit/>
          </a:bodyPr>
          <a:lstStyle/>
          <a:p>
            <a:pPr marL="402590">
              <a:lnSpc>
                <a:spcPct val="100000"/>
              </a:lnSpc>
              <a:spcBef>
                <a:spcPts val="105"/>
              </a:spcBef>
            </a:pPr>
            <a:r>
              <a:rPr dirty="0"/>
              <a:t>Potential</a:t>
            </a:r>
            <a:r>
              <a:rPr spc="-120" dirty="0"/>
              <a:t> </a:t>
            </a:r>
            <a:r>
              <a:rPr dirty="0"/>
              <a:t>Effects</a:t>
            </a:r>
            <a:r>
              <a:rPr spc="-85" dirty="0"/>
              <a:t> </a:t>
            </a:r>
            <a:r>
              <a:rPr dirty="0"/>
              <a:t>of</a:t>
            </a:r>
            <a:r>
              <a:rPr spc="-85" dirty="0"/>
              <a:t> </a:t>
            </a:r>
            <a:r>
              <a:rPr spc="-10" dirty="0"/>
              <a:t>Trauma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91463" y="1278381"/>
            <a:ext cx="7898765" cy="506222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99085" indent="-286385">
              <a:lnSpc>
                <a:spcPct val="100000"/>
              </a:lnSpc>
              <a:spcBef>
                <a:spcPts val="105"/>
              </a:spcBef>
              <a:buChar char="•"/>
              <a:tabLst>
                <a:tab pos="299085" algn="l"/>
              </a:tabLst>
            </a:pP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Individuals</a:t>
            </a:r>
            <a:r>
              <a:rPr sz="2200" spc="-8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experience</a:t>
            </a:r>
            <a:r>
              <a:rPr sz="2200" spc="-7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trauma</a:t>
            </a:r>
            <a:r>
              <a:rPr sz="2200" spc="-11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in</a:t>
            </a:r>
            <a:r>
              <a:rPr sz="2200" spc="-8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different</a:t>
            </a:r>
            <a:r>
              <a:rPr sz="2200" spc="-10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282828"/>
                </a:solidFill>
                <a:latin typeface="Arial"/>
                <a:cs typeface="Arial"/>
              </a:rPr>
              <a:t>ways.</a:t>
            </a:r>
            <a:endParaRPr sz="2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80"/>
              </a:spcBef>
              <a:buClr>
                <a:srgbClr val="282828"/>
              </a:buClr>
              <a:buFont typeface="Arial"/>
              <a:buChar char="•"/>
            </a:pPr>
            <a:endParaRPr sz="2200">
              <a:latin typeface="Arial"/>
              <a:cs typeface="Arial"/>
            </a:endParaRPr>
          </a:p>
          <a:p>
            <a:pPr marL="299085" marR="193040" indent="-287020">
              <a:lnSpc>
                <a:spcPct val="100000"/>
              </a:lnSpc>
              <a:buChar char="•"/>
              <a:tabLst>
                <a:tab pos="299085" algn="l"/>
              </a:tabLst>
            </a:pPr>
            <a:r>
              <a:rPr sz="2200" spc="-25" dirty="0">
                <a:solidFill>
                  <a:srgbClr val="282828"/>
                </a:solidFill>
                <a:latin typeface="Arial"/>
                <a:cs typeface="Arial"/>
              </a:rPr>
              <a:t>Trauma</a:t>
            </a:r>
            <a:r>
              <a:rPr sz="2200" spc="-8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can</a:t>
            </a:r>
            <a:r>
              <a:rPr sz="2200" spc="-4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be</a:t>
            </a:r>
            <a:r>
              <a:rPr sz="2200" spc="-3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caused</a:t>
            </a:r>
            <a:r>
              <a:rPr sz="2200" spc="-8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(or</a:t>
            </a:r>
            <a:r>
              <a:rPr sz="2200" spc="-2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triggered)</a:t>
            </a:r>
            <a:r>
              <a:rPr sz="2200" spc="-9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by</a:t>
            </a:r>
            <a:r>
              <a:rPr sz="2200" spc="-2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282828"/>
                </a:solidFill>
                <a:latin typeface="Arial"/>
                <a:cs typeface="Arial"/>
              </a:rPr>
              <a:t>different</a:t>
            </a:r>
            <a:r>
              <a:rPr sz="2200" spc="-114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events</a:t>
            </a:r>
            <a:r>
              <a:rPr sz="2200" spc="-3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in</a:t>
            </a:r>
            <a:r>
              <a:rPr sz="2200" spc="10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spc="-50" dirty="0">
                <a:solidFill>
                  <a:srgbClr val="282828"/>
                </a:solidFill>
                <a:latin typeface="Arial"/>
                <a:cs typeface="Arial"/>
              </a:rPr>
              <a:t>a </a:t>
            </a:r>
            <a:r>
              <a:rPr sz="2200" spc="-10" dirty="0">
                <a:solidFill>
                  <a:srgbClr val="282828"/>
                </a:solidFill>
                <a:latin typeface="Arial"/>
                <a:cs typeface="Arial"/>
              </a:rPr>
              <a:t>person’s</a:t>
            </a:r>
            <a:r>
              <a:rPr sz="2200" spc="-8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282828"/>
                </a:solidFill>
                <a:latin typeface="Arial"/>
                <a:cs typeface="Arial"/>
              </a:rPr>
              <a:t>life.</a:t>
            </a:r>
            <a:endParaRPr sz="2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29"/>
              </a:spcBef>
              <a:buClr>
                <a:srgbClr val="282828"/>
              </a:buClr>
              <a:buFont typeface="Arial"/>
              <a:buChar char="•"/>
            </a:pPr>
            <a:endParaRPr sz="2200">
              <a:latin typeface="Arial"/>
              <a:cs typeface="Arial"/>
            </a:endParaRPr>
          </a:p>
          <a:p>
            <a:pPr marL="299085" marR="5080" indent="-287020">
              <a:lnSpc>
                <a:spcPct val="100000"/>
              </a:lnSpc>
              <a:buChar char="•"/>
              <a:tabLst>
                <a:tab pos="299085" algn="l"/>
              </a:tabLst>
            </a:pP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Scientific</a:t>
            </a:r>
            <a:r>
              <a:rPr sz="2200" spc="-10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theories</a:t>
            </a:r>
            <a:r>
              <a:rPr sz="2200" spc="-7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about</a:t>
            </a:r>
            <a:r>
              <a:rPr sz="2200" spc="-4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the</a:t>
            </a:r>
            <a:r>
              <a:rPr sz="2200" spc="-5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u="heavy" dirty="0">
                <a:solidFill>
                  <a:srgbClr val="282828"/>
                </a:solidFill>
                <a:uFill>
                  <a:solidFill>
                    <a:srgbClr val="282828"/>
                  </a:solidFill>
                </a:uFill>
                <a:latin typeface="Arial"/>
                <a:cs typeface="Arial"/>
              </a:rPr>
              <a:t>potential</a:t>
            </a:r>
            <a:r>
              <a:rPr sz="2200" u="none" spc="-6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u="none" dirty="0">
                <a:solidFill>
                  <a:srgbClr val="282828"/>
                </a:solidFill>
                <a:latin typeface="Arial"/>
                <a:cs typeface="Arial"/>
              </a:rPr>
              <a:t>effects</a:t>
            </a:r>
            <a:r>
              <a:rPr sz="2200" u="none" spc="-10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u="none" dirty="0">
                <a:solidFill>
                  <a:srgbClr val="282828"/>
                </a:solidFill>
                <a:latin typeface="Arial"/>
                <a:cs typeface="Arial"/>
              </a:rPr>
              <a:t>of</a:t>
            </a:r>
            <a:r>
              <a:rPr sz="2200" u="none" spc="-4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u="none" dirty="0">
                <a:solidFill>
                  <a:srgbClr val="282828"/>
                </a:solidFill>
                <a:latin typeface="Arial"/>
                <a:cs typeface="Arial"/>
              </a:rPr>
              <a:t>trauma</a:t>
            </a:r>
            <a:r>
              <a:rPr sz="2200" u="none" spc="-8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u="none" spc="-10" dirty="0">
                <a:solidFill>
                  <a:srgbClr val="282828"/>
                </a:solidFill>
                <a:latin typeface="Arial"/>
                <a:cs typeface="Arial"/>
              </a:rPr>
              <a:t>should </a:t>
            </a:r>
            <a:r>
              <a:rPr sz="2200" u="none" dirty="0">
                <a:solidFill>
                  <a:srgbClr val="282828"/>
                </a:solidFill>
                <a:latin typeface="Arial"/>
                <a:cs typeface="Arial"/>
              </a:rPr>
              <a:t>never</a:t>
            </a:r>
            <a:r>
              <a:rPr sz="2200" u="none" spc="-1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u="none" dirty="0">
                <a:solidFill>
                  <a:srgbClr val="282828"/>
                </a:solidFill>
                <a:latin typeface="Arial"/>
                <a:cs typeface="Arial"/>
              </a:rPr>
              <a:t>be</a:t>
            </a:r>
            <a:r>
              <a:rPr sz="2200" u="none" spc="-2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u="none" dirty="0">
                <a:solidFill>
                  <a:srgbClr val="282828"/>
                </a:solidFill>
                <a:latin typeface="Arial"/>
                <a:cs typeface="Arial"/>
              </a:rPr>
              <a:t>used</a:t>
            </a:r>
            <a:r>
              <a:rPr sz="2200" u="none" spc="-4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u="none" dirty="0">
                <a:solidFill>
                  <a:srgbClr val="282828"/>
                </a:solidFill>
                <a:latin typeface="Arial"/>
                <a:cs typeface="Arial"/>
              </a:rPr>
              <a:t>to</a:t>
            </a:r>
            <a:r>
              <a:rPr sz="2200" u="none" spc="-2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u="none" dirty="0">
                <a:solidFill>
                  <a:srgbClr val="282828"/>
                </a:solidFill>
                <a:latin typeface="Arial"/>
                <a:cs typeface="Arial"/>
              </a:rPr>
              <a:t>determine</a:t>
            </a:r>
            <a:r>
              <a:rPr sz="2200" u="none" spc="-6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u="none" spc="-10" dirty="0">
                <a:solidFill>
                  <a:srgbClr val="282828"/>
                </a:solidFill>
                <a:latin typeface="Arial"/>
                <a:cs typeface="Arial"/>
              </a:rPr>
              <a:t>responsibility</a:t>
            </a:r>
            <a:r>
              <a:rPr sz="2200" u="none" spc="-9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u="none" dirty="0">
                <a:solidFill>
                  <a:srgbClr val="282828"/>
                </a:solidFill>
                <a:latin typeface="Arial"/>
                <a:cs typeface="Arial"/>
              </a:rPr>
              <a:t>for</a:t>
            </a:r>
            <a:r>
              <a:rPr sz="2200" u="none" spc="-5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u="none" dirty="0">
                <a:solidFill>
                  <a:srgbClr val="282828"/>
                </a:solidFill>
                <a:latin typeface="Arial"/>
                <a:cs typeface="Arial"/>
              </a:rPr>
              <a:t>misconduct</a:t>
            </a:r>
            <a:r>
              <a:rPr sz="2200" u="none" spc="-8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u="none" dirty="0">
                <a:solidFill>
                  <a:srgbClr val="282828"/>
                </a:solidFill>
                <a:latin typeface="Arial"/>
                <a:cs typeface="Arial"/>
              </a:rPr>
              <a:t>in</a:t>
            </a:r>
            <a:r>
              <a:rPr sz="2200" u="none" spc="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u="none" spc="-50" dirty="0">
                <a:solidFill>
                  <a:srgbClr val="282828"/>
                </a:solidFill>
                <a:latin typeface="Arial"/>
                <a:cs typeface="Arial"/>
              </a:rPr>
              <a:t>a </a:t>
            </a:r>
            <a:r>
              <a:rPr sz="2200" u="none" dirty="0">
                <a:solidFill>
                  <a:srgbClr val="282828"/>
                </a:solidFill>
                <a:latin typeface="Arial"/>
                <a:cs typeface="Arial"/>
              </a:rPr>
              <a:t>specific</a:t>
            </a:r>
            <a:r>
              <a:rPr sz="2200" u="none" spc="-9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u="none" spc="-20" dirty="0">
                <a:solidFill>
                  <a:srgbClr val="282828"/>
                </a:solidFill>
                <a:latin typeface="Arial"/>
                <a:cs typeface="Arial"/>
              </a:rPr>
              <a:t>case.</a:t>
            </a:r>
            <a:endParaRPr sz="2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4"/>
              </a:spcBef>
              <a:buClr>
                <a:srgbClr val="282828"/>
              </a:buClr>
              <a:buFont typeface="Arial"/>
              <a:buChar char="•"/>
            </a:pPr>
            <a:endParaRPr sz="2200">
              <a:latin typeface="Arial"/>
              <a:cs typeface="Arial"/>
            </a:endParaRPr>
          </a:p>
          <a:p>
            <a:pPr marL="299085" marR="224790" indent="-287020">
              <a:lnSpc>
                <a:spcPct val="100000"/>
              </a:lnSpc>
              <a:buChar char="•"/>
              <a:tabLst>
                <a:tab pos="299085" algn="l"/>
              </a:tabLst>
            </a:pP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Memories</a:t>
            </a:r>
            <a:r>
              <a:rPr sz="2200" spc="-3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for</a:t>
            </a:r>
            <a:r>
              <a:rPr sz="2200" spc="-6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traumatic</a:t>
            </a:r>
            <a:r>
              <a:rPr sz="2200" spc="-10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incident</a:t>
            </a:r>
            <a:r>
              <a:rPr sz="2200" spc="-4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are</a:t>
            </a:r>
            <a:r>
              <a:rPr sz="2200" spc="-5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no</a:t>
            </a:r>
            <a:r>
              <a:rPr sz="2200" spc="-3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more</a:t>
            </a:r>
            <a:r>
              <a:rPr sz="2200" spc="-5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or</a:t>
            </a:r>
            <a:r>
              <a:rPr sz="2200" spc="-2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less</a:t>
            </a:r>
            <a:r>
              <a:rPr sz="2200" spc="-5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likely</a:t>
            </a:r>
            <a:r>
              <a:rPr sz="2200" spc="-5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spc="-25" dirty="0">
                <a:solidFill>
                  <a:srgbClr val="282828"/>
                </a:solidFill>
                <a:latin typeface="Arial"/>
                <a:cs typeface="Arial"/>
              </a:rPr>
              <a:t>to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be</a:t>
            </a:r>
            <a:r>
              <a:rPr sz="2200" spc="-2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inaccurate</a:t>
            </a:r>
            <a:r>
              <a:rPr sz="2200" spc="-6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than</a:t>
            </a:r>
            <a:r>
              <a:rPr sz="2200" spc="-4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memories</a:t>
            </a:r>
            <a:r>
              <a:rPr sz="2200" spc="-6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for</a:t>
            </a:r>
            <a:r>
              <a:rPr sz="2200" spc="-5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a</a:t>
            </a:r>
            <a:r>
              <a:rPr sz="2200" spc="-1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282828"/>
                </a:solidFill>
                <a:latin typeface="Arial"/>
                <a:cs typeface="Arial"/>
              </a:rPr>
              <a:t>non-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trauma</a:t>
            </a:r>
            <a:r>
              <a:rPr sz="2200" spc="-10" dirty="0">
                <a:solidFill>
                  <a:srgbClr val="282828"/>
                </a:solidFill>
                <a:latin typeface="Arial"/>
                <a:cs typeface="Arial"/>
              </a:rPr>
              <a:t> event.</a:t>
            </a:r>
            <a:endParaRPr sz="2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365"/>
              </a:spcBef>
              <a:buClr>
                <a:srgbClr val="282828"/>
              </a:buClr>
              <a:buFont typeface="Arial"/>
              <a:buChar char="•"/>
            </a:pPr>
            <a:endParaRPr sz="2200">
              <a:latin typeface="Arial"/>
              <a:cs typeface="Arial"/>
            </a:endParaRPr>
          </a:p>
          <a:p>
            <a:pPr marL="299085" marR="184785" indent="-287020">
              <a:lnSpc>
                <a:spcPct val="100000"/>
              </a:lnSpc>
              <a:buChar char="•"/>
              <a:tabLst>
                <a:tab pos="299085" algn="l"/>
              </a:tabLst>
            </a:pP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Don’t</a:t>
            </a:r>
            <a:r>
              <a:rPr sz="2200" spc="-2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necessarily</a:t>
            </a:r>
            <a:r>
              <a:rPr sz="2200" spc="-9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assume</a:t>
            </a:r>
            <a:r>
              <a:rPr sz="2200" spc="-10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that</a:t>
            </a:r>
            <a:r>
              <a:rPr sz="2200" spc="-5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potential</a:t>
            </a:r>
            <a:r>
              <a:rPr sz="2200" spc="-10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trauma</a:t>
            </a:r>
            <a:r>
              <a:rPr sz="2200" spc="-2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282828"/>
                </a:solidFill>
                <a:latin typeface="Arial"/>
                <a:cs typeface="Arial"/>
              </a:rPr>
              <a:t>presentation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is</a:t>
            </a:r>
            <a:r>
              <a:rPr sz="2200" spc="-3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related</a:t>
            </a:r>
            <a:r>
              <a:rPr sz="2200" spc="-5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to</a:t>
            </a:r>
            <a:r>
              <a:rPr sz="2200" spc="-5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incident</a:t>
            </a:r>
            <a:r>
              <a:rPr sz="2200" spc="-4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at</a:t>
            </a:r>
            <a:r>
              <a:rPr sz="2200" spc="-4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282828"/>
                </a:solidFill>
                <a:latin typeface="Arial"/>
                <a:cs typeface="Arial"/>
              </a:rPr>
              <a:t>hand.</a:t>
            </a:r>
            <a:endParaRPr sz="22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535"/>
              </a:lnSpc>
            </a:pPr>
            <a:fld id="{81D60167-4931-47E6-BA6A-407CBD079E47}" type="slidenum">
              <a:rPr spc="-25" dirty="0"/>
              <a:t>36</a:t>
            </a:fld>
            <a:endParaRPr spc="-25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75463" rIns="0" bIns="0" rtlCol="0">
            <a:spAutoFit/>
          </a:bodyPr>
          <a:lstStyle/>
          <a:p>
            <a:pPr marL="160655">
              <a:lnSpc>
                <a:spcPct val="100000"/>
              </a:lnSpc>
              <a:spcBef>
                <a:spcPts val="105"/>
              </a:spcBef>
            </a:pPr>
            <a:r>
              <a:rPr dirty="0"/>
              <a:t>Evaluating</a:t>
            </a:r>
            <a:r>
              <a:rPr spc="-110" dirty="0"/>
              <a:t> </a:t>
            </a:r>
            <a:r>
              <a:rPr spc="-20" dirty="0"/>
              <a:t>Non-</a:t>
            </a:r>
            <a:r>
              <a:rPr spc="-10" dirty="0"/>
              <a:t>Stereotypical</a:t>
            </a:r>
            <a:r>
              <a:rPr spc="-60" dirty="0"/>
              <a:t> </a:t>
            </a:r>
            <a:r>
              <a:rPr dirty="0"/>
              <a:t>Behaviors</a:t>
            </a:r>
            <a:r>
              <a:rPr spc="-100" dirty="0"/>
              <a:t> </a:t>
            </a:r>
            <a:r>
              <a:rPr dirty="0"/>
              <a:t>in</a:t>
            </a:r>
            <a:r>
              <a:rPr spc="45" dirty="0"/>
              <a:t> </a:t>
            </a:r>
            <a:r>
              <a:rPr spc="-10" dirty="0"/>
              <a:t>Parties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53415" y="1430781"/>
            <a:ext cx="7839075" cy="532130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99085" marR="842644" indent="-287020">
              <a:lnSpc>
                <a:spcPct val="100000"/>
              </a:lnSpc>
              <a:spcBef>
                <a:spcPts val="105"/>
              </a:spcBef>
              <a:buChar char="•"/>
              <a:tabLst>
                <a:tab pos="299085" algn="l"/>
              </a:tabLst>
            </a:pP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Appearing</a:t>
            </a:r>
            <a:r>
              <a:rPr sz="2200" spc="-6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or</a:t>
            </a:r>
            <a:r>
              <a:rPr sz="2200" spc="-5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communicating</a:t>
            </a:r>
            <a:r>
              <a:rPr sz="2200" spc="-11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in</a:t>
            </a:r>
            <a:r>
              <a:rPr sz="2200" spc="-4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“normal”</a:t>
            </a:r>
            <a:r>
              <a:rPr sz="2200" spc="-7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way</a:t>
            </a:r>
            <a:r>
              <a:rPr sz="2200" spc="-1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to</a:t>
            </a:r>
            <a:r>
              <a:rPr sz="2200" spc="-6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282828"/>
                </a:solidFill>
                <a:latin typeface="Arial"/>
                <a:cs typeface="Arial"/>
              </a:rPr>
              <a:t>others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(including</a:t>
            </a:r>
            <a:r>
              <a:rPr sz="2200" spc="-6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Respondent)</a:t>
            </a:r>
            <a:r>
              <a:rPr sz="2200" spc="-9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after</a:t>
            </a:r>
            <a:r>
              <a:rPr sz="2200" spc="-7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an</a:t>
            </a:r>
            <a:r>
              <a:rPr sz="2200" spc="1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282828"/>
                </a:solidFill>
                <a:latin typeface="Arial"/>
                <a:cs typeface="Arial"/>
              </a:rPr>
              <a:t>incident</a:t>
            </a:r>
            <a:endParaRPr sz="2200"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spcBef>
                <a:spcPts val="1200"/>
              </a:spcBef>
              <a:buChar char="•"/>
              <a:tabLst>
                <a:tab pos="299085" algn="l"/>
              </a:tabLst>
            </a:pP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Seeking</a:t>
            </a:r>
            <a:r>
              <a:rPr sz="2200" spc="-9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out</a:t>
            </a:r>
            <a:r>
              <a:rPr sz="2200" spc="-4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contact</a:t>
            </a:r>
            <a:r>
              <a:rPr sz="2200" spc="-6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with</a:t>
            </a:r>
            <a:r>
              <a:rPr sz="2200" spc="-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Respondent</a:t>
            </a:r>
            <a:r>
              <a:rPr sz="2200" spc="-2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after</a:t>
            </a:r>
            <a:r>
              <a:rPr sz="2200" spc="-8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an</a:t>
            </a:r>
            <a:r>
              <a:rPr sz="2200" spc="4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282828"/>
                </a:solidFill>
                <a:latin typeface="Arial"/>
                <a:cs typeface="Arial"/>
              </a:rPr>
              <a:t>incident</a:t>
            </a:r>
            <a:endParaRPr sz="2200"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spcBef>
                <a:spcPts val="1200"/>
              </a:spcBef>
              <a:buChar char="•"/>
              <a:tabLst>
                <a:tab pos="299085" algn="l"/>
              </a:tabLst>
            </a:pP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Delays</a:t>
            </a:r>
            <a:r>
              <a:rPr sz="2200" spc="-6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in</a:t>
            </a:r>
            <a:r>
              <a:rPr sz="2200" spc="-7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282828"/>
                </a:solidFill>
                <a:latin typeface="Arial"/>
                <a:cs typeface="Arial"/>
              </a:rPr>
              <a:t>reporting</a:t>
            </a:r>
            <a:endParaRPr sz="2200">
              <a:latin typeface="Arial"/>
              <a:cs typeface="Arial"/>
            </a:endParaRPr>
          </a:p>
          <a:p>
            <a:pPr marL="299085" marR="833119" indent="-287020">
              <a:lnSpc>
                <a:spcPct val="100000"/>
              </a:lnSpc>
              <a:spcBef>
                <a:spcPts val="1200"/>
              </a:spcBef>
              <a:buChar char="•"/>
              <a:tabLst>
                <a:tab pos="299085" algn="l"/>
              </a:tabLst>
            </a:pP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Not</a:t>
            </a:r>
            <a:r>
              <a:rPr sz="2200" spc="-6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yelling,</a:t>
            </a:r>
            <a:r>
              <a:rPr sz="2200" spc="-6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physically</a:t>
            </a:r>
            <a:r>
              <a:rPr sz="2200" spc="-5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resisting,</a:t>
            </a:r>
            <a:r>
              <a:rPr sz="2200" spc="-11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or</a:t>
            </a:r>
            <a:r>
              <a:rPr sz="2200" spc="-7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leaving</a:t>
            </a:r>
            <a:r>
              <a:rPr sz="2200" spc="-3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</a:rPr>
              <a:t>room</a:t>
            </a:r>
            <a:r>
              <a:rPr sz="2200" spc="-6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282828"/>
                </a:solidFill>
                <a:latin typeface="Arial"/>
                <a:cs typeface="Arial"/>
              </a:rPr>
              <a:t>during incident</a:t>
            </a:r>
            <a:endParaRPr sz="2200"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spcBef>
                <a:spcPts val="1200"/>
              </a:spcBef>
              <a:buChar char="•"/>
              <a:tabLst>
                <a:tab pos="299085" algn="l"/>
              </a:tabLst>
            </a:pPr>
            <a:r>
              <a:rPr sz="2200" dirty="0">
                <a:solidFill>
                  <a:srgbClr val="1E1E1E"/>
                </a:solidFill>
                <a:latin typeface="Arial"/>
                <a:cs typeface="Arial"/>
              </a:rPr>
              <a:t>Appearing</a:t>
            </a:r>
            <a:r>
              <a:rPr sz="2200" spc="-60" dirty="0">
                <a:solidFill>
                  <a:srgbClr val="1E1E1E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1E1E1E"/>
                </a:solidFill>
                <a:latin typeface="Arial"/>
                <a:cs typeface="Arial"/>
              </a:rPr>
              <a:t>“flat”,</a:t>
            </a:r>
            <a:r>
              <a:rPr sz="2200" spc="-80" dirty="0">
                <a:solidFill>
                  <a:srgbClr val="1E1E1E"/>
                </a:solidFill>
                <a:latin typeface="Arial"/>
                <a:cs typeface="Arial"/>
              </a:rPr>
              <a:t> </a:t>
            </a:r>
            <a:r>
              <a:rPr sz="2200" spc="-60" dirty="0">
                <a:solidFill>
                  <a:srgbClr val="1E1E1E"/>
                </a:solidFill>
                <a:latin typeface="Arial"/>
                <a:cs typeface="Arial"/>
              </a:rPr>
              <a:t>angry,</a:t>
            </a:r>
            <a:r>
              <a:rPr sz="2200" spc="-100" dirty="0">
                <a:solidFill>
                  <a:srgbClr val="1E1E1E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1E1E1E"/>
                </a:solidFill>
                <a:latin typeface="Arial"/>
                <a:cs typeface="Arial"/>
              </a:rPr>
              <a:t>frustrated,</a:t>
            </a:r>
            <a:r>
              <a:rPr sz="2200" spc="-85" dirty="0">
                <a:solidFill>
                  <a:srgbClr val="1E1E1E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1E1E1E"/>
                </a:solidFill>
                <a:latin typeface="Arial"/>
                <a:cs typeface="Arial"/>
              </a:rPr>
              <a:t>hostile</a:t>
            </a:r>
            <a:endParaRPr sz="2200">
              <a:latin typeface="Arial"/>
              <a:cs typeface="Arial"/>
            </a:endParaRPr>
          </a:p>
          <a:p>
            <a:pPr marL="299085" marR="595630" indent="-287020">
              <a:lnSpc>
                <a:spcPct val="100000"/>
              </a:lnSpc>
              <a:spcBef>
                <a:spcPts val="1200"/>
              </a:spcBef>
              <a:buChar char="•"/>
              <a:tabLst>
                <a:tab pos="299085" algn="l"/>
              </a:tabLst>
            </a:pPr>
            <a:r>
              <a:rPr sz="2200" dirty="0">
                <a:solidFill>
                  <a:srgbClr val="1E1E1E"/>
                </a:solidFill>
                <a:latin typeface="Arial"/>
                <a:cs typeface="Arial"/>
              </a:rPr>
              <a:t>Recanting</a:t>
            </a:r>
            <a:r>
              <a:rPr sz="2200" spc="-120" dirty="0">
                <a:solidFill>
                  <a:srgbClr val="1E1E1E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1E1E1E"/>
                </a:solidFill>
                <a:latin typeface="Arial"/>
                <a:cs typeface="Arial"/>
              </a:rPr>
              <a:t>or</a:t>
            </a:r>
            <a:r>
              <a:rPr sz="2200" spc="-55" dirty="0">
                <a:solidFill>
                  <a:srgbClr val="1E1E1E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1E1E1E"/>
                </a:solidFill>
                <a:latin typeface="Arial"/>
                <a:cs typeface="Arial"/>
              </a:rPr>
              <a:t>displaying</a:t>
            </a:r>
            <a:r>
              <a:rPr sz="2200" spc="-60" dirty="0">
                <a:solidFill>
                  <a:srgbClr val="1E1E1E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1E1E1E"/>
                </a:solidFill>
                <a:latin typeface="Arial"/>
                <a:cs typeface="Arial"/>
              </a:rPr>
              <a:t>ambivalence</a:t>
            </a:r>
            <a:r>
              <a:rPr sz="2200" spc="-85" dirty="0">
                <a:solidFill>
                  <a:srgbClr val="1E1E1E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1E1E1E"/>
                </a:solidFill>
                <a:latin typeface="Arial"/>
                <a:cs typeface="Arial"/>
              </a:rPr>
              <a:t>about</a:t>
            </a:r>
            <a:r>
              <a:rPr sz="2200" spc="-70" dirty="0">
                <a:solidFill>
                  <a:srgbClr val="1E1E1E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1E1E1E"/>
                </a:solidFill>
                <a:latin typeface="Arial"/>
                <a:cs typeface="Arial"/>
              </a:rPr>
              <a:t>investigation process</a:t>
            </a:r>
            <a:endParaRPr sz="2200"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spcBef>
                <a:spcPts val="1200"/>
              </a:spcBef>
              <a:buChar char="•"/>
              <a:tabLst>
                <a:tab pos="299085" algn="l"/>
              </a:tabLst>
            </a:pPr>
            <a:r>
              <a:rPr sz="2200" dirty="0">
                <a:solidFill>
                  <a:srgbClr val="1E1E1E"/>
                </a:solidFill>
                <a:latin typeface="Arial"/>
                <a:cs typeface="Arial"/>
              </a:rPr>
              <a:t>May</a:t>
            </a:r>
            <a:r>
              <a:rPr sz="2200" spc="-25" dirty="0">
                <a:solidFill>
                  <a:srgbClr val="1E1E1E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1E1E1E"/>
                </a:solidFill>
                <a:latin typeface="Arial"/>
                <a:cs typeface="Arial"/>
              </a:rPr>
              <a:t>not</a:t>
            </a:r>
            <a:r>
              <a:rPr sz="2200" spc="-60" dirty="0">
                <a:solidFill>
                  <a:srgbClr val="1E1E1E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1E1E1E"/>
                </a:solidFill>
                <a:latin typeface="Arial"/>
                <a:cs typeface="Arial"/>
              </a:rPr>
              <a:t>remember</a:t>
            </a:r>
            <a:r>
              <a:rPr sz="2200" spc="-85" dirty="0">
                <a:solidFill>
                  <a:srgbClr val="1E1E1E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1E1E1E"/>
                </a:solidFill>
                <a:latin typeface="Arial"/>
                <a:cs typeface="Arial"/>
              </a:rPr>
              <a:t>details</a:t>
            </a:r>
            <a:r>
              <a:rPr sz="2200" spc="-65" dirty="0">
                <a:solidFill>
                  <a:srgbClr val="1E1E1E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1E1E1E"/>
                </a:solidFill>
                <a:latin typeface="Arial"/>
                <a:cs typeface="Arial"/>
              </a:rPr>
              <a:t>in</a:t>
            </a:r>
            <a:r>
              <a:rPr sz="2200" spc="-50" dirty="0">
                <a:solidFill>
                  <a:srgbClr val="1E1E1E"/>
                </a:solidFill>
                <a:latin typeface="Arial"/>
                <a:cs typeface="Arial"/>
              </a:rPr>
              <a:t> </a:t>
            </a:r>
            <a:r>
              <a:rPr sz="2200" spc="-35" dirty="0">
                <a:solidFill>
                  <a:srgbClr val="1E1E1E"/>
                </a:solidFill>
                <a:latin typeface="Arial"/>
                <a:cs typeface="Arial"/>
              </a:rPr>
              <a:t>clear,</a:t>
            </a:r>
            <a:r>
              <a:rPr sz="2200" spc="-80" dirty="0">
                <a:solidFill>
                  <a:srgbClr val="1E1E1E"/>
                </a:solidFill>
                <a:latin typeface="Arial"/>
                <a:cs typeface="Arial"/>
              </a:rPr>
              <a:t> </a:t>
            </a:r>
            <a:r>
              <a:rPr sz="2200" spc="-35" dirty="0">
                <a:solidFill>
                  <a:srgbClr val="1E1E1E"/>
                </a:solidFill>
                <a:latin typeface="Arial"/>
                <a:cs typeface="Arial"/>
              </a:rPr>
              <a:t>linear,</a:t>
            </a:r>
            <a:r>
              <a:rPr sz="2200" spc="-60" dirty="0">
                <a:solidFill>
                  <a:srgbClr val="1E1E1E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1E1E1E"/>
                </a:solidFill>
                <a:latin typeface="Arial"/>
                <a:cs typeface="Arial"/>
              </a:rPr>
              <a:t>chronological</a:t>
            </a:r>
            <a:r>
              <a:rPr sz="2200" spc="175" dirty="0">
                <a:solidFill>
                  <a:srgbClr val="1E1E1E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1E1E1E"/>
                </a:solidFill>
                <a:latin typeface="Arial"/>
                <a:cs typeface="Arial"/>
              </a:rPr>
              <a:t>order</a:t>
            </a:r>
            <a:endParaRPr sz="2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80"/>
              </a:spcBef>
            </a:pPr>
            <a:endParaRPr sz="2200">
              <a:latin typeface="Arial"/>
              <a:cs typeface="Arial"/>
            </a:endParaRPr>
          </a:p>
          <a:p>
            <a:pPr marL="299085" marR="46990">
              <a:lnSpc>
                <a:spcPct val="100000"/>
              </a:lnSpc>
            </a:pPr>
            <a:r>
              <a:rPr sz="2200" b="1" dirty="0">
                <a:solidFill>
                  <a:srgbClr val="FF631A"/>
                </a:solidFill>
                <a:latin typeface="Arial"/>
                <a:cs typeface="Arial"/>
              </a:rPr>
              <a:t>Do</a:t>
            </a:r>
            <a:r>
              <a:rPr sz="2200" b="1" spc="-55" dirty="0">
                <a:solidFill>
                  <a:srgbClr val="FF631A"/>
                </a:solidFill>
                <a:latin typeface="Arial"/>
                <a:cs typeface="Arial"/>
              </a:rPr>
              <a:t> </a:t>
            </a:r>
            <a:r>
              <a:rPr sz="2200" b="1" dirty="0">
                <a:solidFill>
                  <a:srgbClr val="FF631A"/>
                </a:solidFill>
                <a:latin typeface="Arial"/>
                <a:cs typeface="Arial"/>
              </a:rPr>
              <a:t>not</a:t>
            </a:r>
            <a:r>
              <a:rPr sz="2200" b="1" spc="-45" dirty="0">
                <a:solidFill>
                  <a:srgbClr val="FF631A"/>
                </a:solidFill>
                <a:latin typeface="Arial"/>
                <a:cs typeface="Arial"/>
              </a:rPr>
              <a:t> </a:t>
            </a:r>
            <a:r>
              <a:rPr sz="2200" b="1" dirty="0">
                <a:solidFill>
                  <a:srgbClr val="FF631A"/>
                </a:solidFill>
                <a:latin typeface="Arial"/>
                <a:cs typeface="Arial"/>
              </a:rPr>
              <a:t>rely</a:t>
            </a:r>
            <a:r>
              <a:rPr sz="2200" b="1" spc="-75" dirty="0">
                <a:solidFill>
                  <a:srgbClr val="FF631A"/>
                </a:solidFill>
                <a:latin typeface="Arial"/>
                <a:cs typeface="Arial"/>
              </a:rPr>
              <a:t> </a:t>
            </a:r>
            <a:r>
              <a:rPr sz="2200" b="1" dirty="0">
                <a:solidFill>
                  <a:srgbClr val="FF631A"/>
                </a:solidFill>
                <a:latin typeface="Arial"/>
                <a:cs typeface="Arial"/>
              </a:rPr>
              <a:t>on</a:t>
            </a:r>
            <a:r>
              <a:rPr sz="2200" b="1" spc="-55" dirty="0">
                <a:solidFill>
                  <a:srgbClr val="FF631A"/>
                </a:solidFill>
                <a:latin typeface="Arial"/>
                <a:cs typeface="Arial"/>
              </a:rPr>
              <a:t> </a:t>
            </a:r>
            <a:r>
              <a:rPr sz="2200" b="1" dirty="0">
                <a:solidFill>
                  <a:srgbClr val="FF631A"/>
                </a:solidFill>
                <a:latin typeface="Arial"/>
                <a:cs typeface="Arial"/>
              </a:rPr>
              <a:t>stereotypes,</a:t>
            </a:r>
            <a:r>
              <a:rPr sz="2200" b="1" spc="-60" dirty="0">
                <a:solidFill>
                  <a:srgbClr val="FF631A"/>
                </a:solidFill>
                <a:latin typeface="Arial"/>
                <a:cs typeface="Arial"/>
              </a:rPr>
              <a:t> </a:t>
            </a:r>
            <a:r>
              <a:rPr sz="2200" b="1" dirty="0">
                <a:solidFill>
                  <a:srgbClr val="FF631A"/>
                </a:solidFill>
                <a:latin typeface="Arial"/>
                <a:cs typeface="Arial"/>
              </a:rPr>
              <a:t>biases,</a:t>
            </a:r>
            <a:r>
              <a:rPr sz="2200" b="1" spc="-85" dirty="0">
                <a:solidFill>
                  <a:srgbClr val="FF631A"/>
                </a:solidFill>
                <a:latin typeface="Arial"/>
                <a:cs typeface="Arial"/>
              </a:rPr>
              <a:t> </a:t>
            </a:r>
            <a:r>
              <a:rPr sz="2200" b="1" dirty="0">
                <a:solidFill>
                  <a:srgbClr val="FF631A"/>
                </a:solidFill>
                <a:latin typeface="Arial"/>
                <a:cs typeface="Arial"/>
              </a:rPr>
              <a:t>assumptions</a:t>
            </a:r>
            <a:r>
              <a:rPr sz="2200" b="1" spc="-100" dirty="0">
                <a:solidFill>
                  <a:srgbClr val="FF631A"/>
                </a:solidFill>
                <a:latin typeface="Arial"/>
                <a:cs typeface="Arial"/>
              </a:rPr>
              <a:t> </a:t>
            </a:r>
            <a:r>
              <a:rPr sz="2200" b="1" dirty="0">
                <a:solidFill>
                  <a:srgbClr val="FF631A"/>
                </a:solidFill>
                <a:latin typeface="Arial"/>
                <a:cs typeface="Arial"/>
              </a:rPr>
              <a:t>to</a:t>
            </a:r>
            <a:r>
              <a:rPr sz="2200" b="1" spc="-55" dirty="0">
                <a:solidFill>
                  <a:srgbClr val="FF631A"/>
                </a:solidFill>
                <a:latin typeface="Arial"/>
                <a:cs typeface="Arial"/>
              </a:rPr>
              <a:t> </a:t>
            </a:r>
            <a:r>
              <a:rPr sz="2200" b="1" spc="-20" dirty="0">
                <a:solidFill>
                  <a:srgbClr val="FF631A"/>
                </a:solidFill>
                <a:latin typeface="Arial"/>
                <a:cs typeface="Arial"/>
              </a:rPr>
              <a:t>draw </a:t>
            </a:r>
            <a:r>
              <a:rPr sz="2200" b="1" dirty="0">
                <a:solidFill>
                  <a:srgbClr val="FF631A"/>
                </a:solidFill>
                <a:latin typeface="Arial"/>
                <a:cs typeface="Arial"/>
              </a:rPr>
              <a:t>conclusions</a:t>
            </a:r>
            <a:r>
              <a:rPr sz="2200" b="1" spc="-95" dirty="0">
                <a:solidFill>
                  <a:srgbClr val="FF631A"/>
                </a:solidFill>
                <a:latin typeface="Arial"/>
                <a:cs typeface="Arial"/>
              </a:rPr>
              <a:t> </a:t>
            </a:r>
            <a:r>
              <a:rPr sz="2200" b="1" dirty="0">
                <a:solidFill>
                  <a:srgbClr val="FF631A"/>
                </a:solidFill>
                <a:latin typeface="Arial"/>
                <a:cs typeface="Arial"/>
              </a:rPr>
              <a:t>about</a:t>
            </a:r>
            <a:r>
              <a:rPr sz="2200" b="1" spc="-40" dirty="0">
                <a:solidFill>
                  <a:srgbClr val="FF631A"/>
                </a:solidFill>
                <a:latin typeface="Arial"/>
                <a:cs typeface="Arial"/>
              </a:rPr>
              <a:t> </a:t>
            </a:r>
            <a:r>
              <a:rPr sz="2200" b="1" dirty="0">
                <a:solidFill>
                  <a:srgbClr val="FF631A"/>
                </a:solidFill>
                <a:latin typeface="Arial"/>
                <a:cs typeface="Arial"/>
              </a:rPr>
              <a:t>what</a:t>
            </a:r>
            <a:r>
              <a:rPr sz="2200" b="1" spc="-125" dirty="0">
                <a:solidFill>
                  <a:srgbClr val="FF631A"/>
                </a:solidFill>
                <a:latin typeface="Arial"/>
                <a:cs typeface="Arial"/>
              </a:rPr>
              <a:t> </a:t>
            </a:r>
            <a:r>
              <a:rPr sz="2200" b="1" spc="-10" dirty="0">
                <a:solidFill>
                  <a:srgbClr val="FF631A"/>
                </a:solidFill>
                <a:latin typeface="Arial"/>
                <a:cs typeface="Arial"/>
              </a:rPr>
              <a:t>happened.</a:t>
            </a:r>
            <a:endParaRPr sz="22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535"/>
              </a:lnSpc>
            </a:pPr>
            <a:fld id="{81D60167-4931-47E6-BA6A-407CBD079E47}" type="slidenum">
              <a:rPr spc="-25" dirty="0"/>
              <a:t>37</a:t>
            </a:fld>
            <a:endParaRPr spc="-25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710691" y="473455"/>
            <a:ext cx="7600315" cy="88074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indent="-635">
              <a:lnSpc>
                <a:spcPct val="100000"/>
              </a:lnSpc>
              <a:spcBef>
                <a:spcPts val="105"/>
              </a:spcBef>
            </a:pPr>
            <a:r>
              <a:rPr dirty="0"/>
              <a:t>How</a:t>
            </a:r>
            <a:r>
              <a:rPr spc="-40" dirty="0"/>
              <a:t> </a:t>
            </a:r>
            <a:r>
              <a:rPr dirty="0"/>
              <a:t>to</a:t>
            </a:r>
            <a:r>
              <a:rPr spc="-50" dirty="0"/>
              <a:t> </a:t>
            </a:r>
            <a:r>
              <a:rPr dirty="0"/>
              <a:t>Apply</a:t>
            </a:r>
            <a:r>
              <a:rPr spc="-20" dirty="0"/>
              <a:t> Trauma-</a:t>
            </a:r>
            <a:r>
              <a:rPr dirty="0"/>
              <a:t>Informed</a:t>
            </a:r>
            <a:r>
              <a:rPr spc="-120" dirty="0"/>
              <a:t> </a:t>
            </a:r>
            <a:r>
              <a:rPr spc="-10" dirty="0"/>
              <a:t>Investigation Training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39595" y="1972386"/>
            <a:ext cx="6844030" cy="4578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14325" marR="1136015" indent="-302260">
              <a:lnSpc>
                <a:spcPct val="100000"/>
              </a:lnSpc>
              <a:spcBef>
                <a:spcPts val="105"/>
              </a:spcBef>
              <a:buFont typeface="Times New Roman"/>
              <a:buChar char="•"/>
              <a:tabLst>
                <a:tab pos="314325" algn="l"/>
              </a:tabLst>
            </a:pPr>
            <a:r>
              <a:rPr sz="2200" dirty="0">
                <a:solidFill>
                  <a:srgbClr val="363636"/>
                </a:solidFill>
                <a:latin typeface="Arial"/>
                <a:cs typeface="Arial"/>
              </a:rPr>
              <a:t>Gather</a:t>
            </a:r>
            <a:r>
              <a:rPr sz="2200" spc="-75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363636"/>
                </a:solidFill>
                <a:latin typeface="Arial"/>
                <a:cs typeface="Arial"/>
              </a:rPr>
              <a:t>information</a:t>
            </a:r>
            <a:r>
              <a:rPr sz="2200" spc="-110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363636"/>
                </a:solidFill>
                <a:latin typeface="Arial"/>
                <a:cs typeface="Arial"/>
              </a:rPr>
              <a:t>in</a:t>
            </a:r>
            <a:r>
              <a:rPr sz="2200" spc="-40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363636"/>
                </a:solidFill>
                <a:latin typeface="Arial"/>
                <a:cs typeface="Arial"/>
              </a:rPr>
              <a:t>our</a:t>
            </a:r>
            <a:r>
              <a:rPr sz="2200" spc="-30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363636"/>
                </a:solidFill>
                <a:latin typeface="Arial"/>
                <a:cs typeface="Arial"/>
              </a:rPr>
              <a:t>investigations</a:t>
            </a:r>
            <a:r>
              <a:rPr sz="2200" spc="-95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200" spc="-25" dirty="0">
                <a:solidFill>
                  <a:srgbClr val="363636"/>
                </a:solidFill>
                <a:latin typeface="Arial"/>
                <a:cs typeface="Arial"/>
              </a:rPr>
              <a:t>and </a:t>
            </a:r>
            <a:r>
              <a:rPr sz="2200" dirty="0">
                <a:solidFill>
                  <a:srgbClr val="363636"/>
                </a:solidFill>
                <a:latin typeface="Arial"/>
                <a:cs typeface="Arial"/>
              </a:rPr>
              <a:t>adjudications</a:t>
            </a:r>
            <a:r>
              <a:rPr sz="2200" spc="-100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363636"/>
                </a:solidFill>
                <a:latin typeface="Arial"/>
                <a:cs typeface="Arial"/>
              </a:rPr>
              <a:t>in</a:t>
            </a:r>
            <a:r>
              <a:rPr sz="2200" spc="-35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363636"/>
                </a:solidFill>
                <a:latin typeface="Arial"/>
                <a:cs typeface="Arial"/>
              </a:rPr>
              <a:t>a</a:t>
            </a:r>
            <a:r>
              <a:rPr sz="2200" spc="-35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363636"/>
                </a:solidFill>
                <a:latin typeface="Arial"/>
                <a:cs typeface="Arial"/>
              </a:rPr>
              <a:t>non-</a:t>
            </a:r>
            <a:r>
              <a:rPr sz="2200" dirty="0">
                <a:solidFill>
                  <a:srgbClr val="363636"/>
                </a:solidFill>
                <a:latin typeface="Arial"/>
                <a:cs typeface="Arial"/>
              </a:rPr>
              <a:t>judgmental</a:t>
            </a:r>
            <a:r>
              <a:rPr sz="2200" spc="-35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363636"/>
                </a:solidFill>
                <a:latin typeface="Arial"/>
                <a:cs typeface="Arial"/>
              </a:rPr>
              <a:t>manner</a:t>
            </a:r>
            <a:endParaRPr sz="2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310"/>
              </a:spcBef>
              <a:buClr>
                <a:srgbClr val="363636"/>
              </a:buClr>
              <a:buFont typeface="Times New Roman"/>
              <a:buChar char="•"/>
            </a:pPr>
            <a:endParaRPr sz="2200">
              <a:latin typeface="Arial"/>
              <a:cs typeface="Arial"/>
            </a:endParaRPr>
          </a:p>
          <a:p>
            <a:pPr marL="314325" marR="767715" indent="-302260">
              <a:lnSpc>
                <a:spcPct val="100000"/>
              </a:lnSpc>
              <a:spcBef>
                <a:spcPts val="5"/>
              </a:spcBef>
              <a:buFont typeface="Times New Roman"/>
              <a:buChar char="•"/>
              <a:tabLst>
                <a:tab pos="314325" algn="l"/>
              </a:tabLst>
            </a:pPr>
            <a:r>
              <a:rPr sz="2200" dirty="0">
                <a:solidFill>
                  <a:srgbClr val="363636"/>
                </a:solidFill>
                <a:latin typeface="Arial"/>
                <a:cs typeface="Arial"/>
              </a:rPr>
              <a:t>Utilize</a:t>
            </a:r>
            <a:r>
              <a:rPr sz="2200" spc="-35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363636"/>
                </a:solidFill>
                <a:latin typeface="Arial"/>
                <a:cs typeface="Arial"/>
              </a:rPr>
              <a:t>trauma-</a:t>
            </a:r>
            <a:r>
              <a:rPr sz="2200" dirty="0">
                <a:solidFill>
                  <a:srgbClr val="363636"/>
                </a:solidFill>
                <a:latin typeface="Arial"/>
                <a:cs typeface="Arial"/>
              </a:rPr>
              <a:t>informed</a:t>
            </a:r>
            <a:r>
              <a:rPr sz="2200" spc="-100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363636"/>
                </a:solidFill>
                <a:latin typeface="Arial"/>
                <a:cs typeface="Arial"/>
              </a:rPr>
              <a:t>interview</a:t>
            </a:r>
            <a:r>
              <a:rPr sz="2200" spc="-30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363636"/>
                </a:solidFill>
                <a:latin typeface="Arial"/>
                <a:cs typeface="Arial"/>
              </a:rPr>
              <a:t>techniques</a:t>
            </a:r>
            <a:r>
              <a:rPr sz="2200" spc="-200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200" spc="-25" dirty="0">
                <a:solidFill>
                  <a:srgbClr val="363636"/>
                </a:solidFill>
                <a:latin typeface="Arial"/>
                <a:cs typeface="Arial"/>
              </a:rPr>
              <a:t>in </a:t>
            </a:r>
            <a:r>
              <a:rPr sz="2200" dirty="0">
                <a:solidFill>
                  <a:srgbClr val="363636"/>
                </a:solidFill>
                <a:latin typeface="Arial"/>
                <a:cs typeface="Arial"/>
              </a:rPr>
              <a:t>questioning</a:t>
            </a:r>
            <a:r>
              <a:rPr sz="2200" spc="-114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363636"/>
                </a:solidFill>
                <a:latin typeface="Arial"/>
                <a:cs typeface="Arial"/>
              </a:rPr>
              <a:t>of</a:t>
            </a:r>
            <a:r>
              <a:rPr sz="2200" spc="-25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363636"/>
                </a:solidFill>
                <a:latin typeface="Arial"/>
                <a:cs typeface="Arial"/>
              </a:rPr>
              <a:t>all</a:t>
            </a:r>
            <a:r>
              <a:rPr sz="2200" spc="-40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363636"/>
                </a:solidFill>
                <a:latin typeface="Arial"/>
                <a:cs typeface="Arial"/>
              </a:rPr>
              <a:t>parties</a:t>
            </a:r>
            <a:r>
              <a:rPr sz="2200" spc="-75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363636"/>
                </a:solidFill>
                <a:latin typeface="Arial"/>
                <a:cs typeface="Arial"/>
              </a:rPr>
              <a:t>and</a:t>
            </a:r>
            <a:r>
              <a:rPr sz="2200" spc="-90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363636"/>
                </a:solidFill>
                <a:latin typeface="Arial"/>
                <a:cs typeface="Arial"/>
              </a:rPr>
              <a:t>witnesses</a:t>
            </a:r>
            <a:endParaRPr sz="2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00"/>
              </a:spcBef>
              <a:buClr>
                <a:srgbClr val="363636"/>
              </a:buClr>
              <a:buFont typeface="Times New Roman"/>
              <a:buChar char="•"/>
            </a:pPr>
            <a:endParaRPr sz="2200">
              <a:latin typeface="Arial"/>
              <a:cs typeface="Arial"/>
            </a:endParaRPr>
          </a:p>
          <a:p>
            <a:pPr marL="314325" marR="5080" indent="-302260">
              <a:lnSpc>
                <a:spcPct val="100000"/>
              </a:lnSpc>
              <a:buFont typeface="Times New Roman"/>
              <a:buChar char="•"/>
              <a:tabLst>
                <a:tab pos="314325" algn="l"/>
                <a:tab pos="3950335" algn="l"/>
              </a:tabLst>
            </a:pPr>
            <a:r>
              <a:rPr sz="2200" dirty="0">
                <a:solidFill>
                  <a:srgbClr val="363636"/>
                </a:solidFill>
                <a:latin typeface="Arial"/>
                <a:cs typeface="Arial"/>
              </a:rPr>
              <a:t>Seek</a:t>
            </a:r>
            <a:r>
              <a:rPr sz="2200" spc="-75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363636"/>
                </a:solidFill>
                <a:latin typeface="Arial"/>
                <a:cs typeface="Arial"/>
              </a:rPr>
              <a:t>clarification</a:t>
            </a:r>
            <a:r>
              <a:rPr sz="2200" spc="-114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363636"/>
                </a:solidFill>
                <a:latin typeface="Arial"/>
                <a:cs typeface="Arial"/>
              </a:rPr>
              <a:t>from</a:t>
            </a:r>
            <a:r>
              <a:rPr sz="2200" spc="-105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363636"/>
                </a:solidFill>
                <a:latin typeface="Arial"/>
                <a:cs typeface="Arial"/>
              </a:rPr>
              <a:t>individuals</a:t>
            </a:r>
            <a:r>
              <a:rPr sz="2200" spc="-45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363636"/>
                </a:solidFill>
                <a:latin typeface="Arial"/>
                <a:cs typeface="Arial"/>
              </a:rPr>
              <a:t>about</a:t>
            </a:r>
            <a:r>
              <a:rPr sz="2200" spc="-55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363636"/>
                </a:solidFill>
                <a:latin typeface="Arial"/>
                <a:cs typeface="Arial"/>
              </a:rPr>
              <a:t>their</a:t>
            </a:r>
            <a:r>
              <a:rPr sz="2200" spc="-50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363636"/>
                </a:solidFill>
                <a:latin typeface="Arial"/>
                <a:cs typeface="Arial"/>
              </a:rPr>
              <a:t>specific </a:t>
            </a:r>
            <a:r>
              <a:rPr sz="2200" dirty="0">
                <a:solidFill>
                  <a:srgbClr val="363636"/>
                </a:solidFill>
                <a:latin typeface="Arial"/>
                <a:cs typeface="Arial"/>
              </a:rPr>
              <a:t>behaviors</a:t>
            </a:r>
            <a:r>
              <a:rPr sz="2200" spc="-75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363636"/>
                </a:solidFill>
                <a:latin typeface="Arial"/>
                <a:cs typeface="Arial"/>
              </a:rPr>
              <a:t>instead</a:t>
            </a:r>
            <a:r>
              <a:rPr sz="2200" spc="5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363636"/>
                </a:solidFill>
                <a:latin typeface="Arial"/>
                <a:cs typeface="Arial"/>
              </a:rPr>
              <a:t>of</a:t>
            </a:r>
            <a:r>
              <a:rPr sz="2200" spc="20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363636"/>
                </a:solidFill>
                <a:latin typeface="Arial"/>
                <a:cs typeface="Arial"/>
              </a:rPr>
              <a:t>making</a:t>
            </a:r>
            <a:r>
              <a:rPr sz="2200" dirty="0">
                <a:solidFill>
                  <a:srgbClr val="363636"/>
                </a:solidFill>
                <a:latin typeface="Arial"/>
                <a:cs typeface="Arial"/>
              </a:rPr>
              <a:t>	assumptions</a:t>
            </a:r>
            <a:r>
              <a:rPr sz="2200" spc="-120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200" spc="-25" dirty="0">
                <a:solidFill>
                  <a:srgbClr val="363636"/>
                </a:solidFill>
                <a:latin typeface="Arial"/>
                <a:cs typeface="Arial"/>
              </a:rPr>
              <a:t>or </a:t>
            </a:r>
            <a:r>
              <a:rPr sz="2200" spc="-10" dirty="0">
                <a:solidFill>
                  <a:srgbClr val="363636"/>
                </a:solidFill>
                <a:latin typeface="Arial"/>
                <a:cs typeface="Arial"/>
              </a:rPr>
              <a:t>generalizing</a:t>
            </a:r>
            <a:endParaRPr sz="2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675"/>
              </a:spcBef>
              <a:buClr>
                <a:srgbClr val="363636"/>
              </a:buClr>
              <a:buFont typeface="Times New Roman"/>
              <a:buChar char="•"/>
            </a:pPr>
            <a:endParaRPr sz="2200">
              <a:latin typeface="Arial"/>
              <a:cs typeface="Arial"/>
            </a:endParaRPr>
          </a:p>
          <a:p>
            <a:pPr marL="314325" marR="1757045" indent="-302260">
              <a:lnSpc>
                <a:spcPct val="100000"/>
              </a:lnSpc>
              <a:buFont typeface="Times New Roman"/>
              <a:buChar char="•"/>
              <a:tabLst>
                <a:tab pos="314325" algn="l"/>
              </a:tabLst>
            </a:pPr>
            <a:r>
              <a:rPr sz="2200" dirty="0">
                <a:solidFill>
                  <a:srgbClr val="363636"/>
                </a:solidFill>
                <a:latin typeface="Arial"/>
                <a:cs typeface="Arial"/>
              </a:rPr>
              <a:t>Consider</a:t>
            </a:r>
            <a:r>
              <a:rPr sz="2200" spc="-95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363636"/>
                </a:solidFill>
                <a:latin typeface="Arial"/>
                <a:cs typeface="Arial"/>
              </a:rPr>
              <a:t>any</a:t>
            </a:r>
            <a:r>
              <a:rPr sz="2200" spc="-90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363636"/>
                </a:solidFill>
                <a:latin typeface="Arial"/>
                <a:cs typeface="Arial"/>
              </a:rPr>
              <a:t>plausible</a:t>
            </a:r>
            <a:r>
              <a:rPr sz="2200" spc="-70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363636"/>
                </a:solidFill>
                <a:latin typeface="Arial"/>
                <a:cs typeface="Arial"/>
              </a:rPr>
              <a:t>explanations</a:t>
            </a:r>
            <a:r>
              <a:rPr sz="2200" spc="-85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200" spc="-25" dirty="0">
                <a:solidFill>
                  <a:srgbClr val="363636"/>
                </a:solidFill>
                <a:latin typeface="Arial"/>
                <a:cs typeface="Arial"/>
              </a:rPr>
              <a:t>of </a:t>
            </a:r>
            <a:r>
              <a:rPr sz="2200" dirty="0">
                <a:solidFill>
                  <a:srgbClr val="363636"/>
                </a:solidFill>
                <a:latin typeface="Arial"/>
                <a:cs typeface="Arial"/>
              </a:rPr>
              <a:t>behaviors</a:t>
            </a:r>
            <a:r>
              <a:rPr sz="2200" spc="-65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363636"/>
                </a:solidFill>
                <a:latin typeface="Arial"/>
                <a:cs typeface="Arial"/>
              </a:rPr>
              <a:t>fairly</a:t>
            </a:r>
            <a:r>
              <a:rPr sz="2200" spc="-85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363636"/>
                </a:solidFill>
                <a:latin typeface="Arial"/>
                <a:cs typeface="Arial"/>
              </a:rPr>
              <a:t>with</a:t>
            </a:r>
            <a:r>
              <a:rPr sz="2200" spc="-25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363636"/>
                </a:solidFill>
                <a:latin typeface="Arial"/>
                <a:cs typeface="Arial"/>
              </a:rPr>
              <a:t>other</a:t>
            </a:r>
            <a:r>
              <a:rPr sz="2200" spc="-80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363636"/>
                </a:solidFill>
                <a:latin typeface="Arial"/>
                <a:cs typeface="Arial"/>
              </a:rPr>
              <a:t>evidence</a:t>
            </a:r>
            <a:endParaRPr sz="22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535"/>
              </a:lnSpc>
            </a:pPr>
            <a:fld id="{81D60167-4931-47E6-BA6A-407CBD079E47}" type="slidenum">
              <a:rPr spc="-25" dirty="0"/>
              <a:t>38</a:t>
            </a:fld>
            <a:endParaRPr spc="-25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34822" rIns="0" bIns="0" rtlCol="0">
            <a:spAutoFit/>
          </a:bodyPr>
          <a:lstStyle/>
          <a:p>
            <a:pPr marL="203200">
              <a:lnSpc>
                <a:spcPct val="100000"/>
              </a:lnSpc>
              <a:spcBef>
                <a:spcPts val="105"/>
              </a:spcBef>
            </a:pPr>
            <a:r>
              <a:rPr dirty="0"/>
              <a:t>Respondent</a:t>
            </a:r>
            <a:r>
              <a:rPr spc="-85" dirty="0"/>
              <a:t> </a:t>
            </a:r>
            <a:r>
              <a:rPr spc="-10" dirty="0"/>
              <a:t>Interview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72591" y="1400047"/>
            <a:ext cx="8152130" cy="51676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00"/>
              </a:spcBef>
              <a:buChar char="•"/>
              <a:tabLst>
                <a:tab pos="298450" algn="l"/>
              </a:tabLst>
            </a:pPr>
            <a:r>
              <a:rPr sz="1800" spc="-10" dirty="0">
                <a:solidFill>
                  <a:srgbClr val="282828"/>
                </a:solidFill>
                <a:latin typeface="Arial"/>
                <a:cs typeface="Arial"/>
              </a:rPr>
              <a:t>Acknowledge</a:t>
            </a:r>
            <a:r>
              <a:rPr sz="1800" spc="-8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282828"/>
                </a:solidFill>
                <a:latin typeface="Arial"/>
                <a:cs typeface="Arial"/>
              </a:rPr>
              <a:t>difficulty</a:t>
            </a:r>
            <a:r>
              <a:rPr sz="1800" spc="-7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of</a:t>
            </a:r>
            <a:r>
              <a:rPr sz="1800" spc="-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conversation,</a:t>
            </a:r>
            <a:r>
              <a:rPr sz="1800" spc="-8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importance</a:t>
            </a:r>
            <a:r>
              <a:rPr sz="1800" spc="-8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of</a:t>
            </a:r>
            <a:r>
              <a:rPr sz="1800" spc="-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being</a:t>
            </a:r>
            <a:r>
              <a:rPr sz="1800" spc="15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282828"/>
                </a:solidFill>
                <a:latin typeface="Arial"/>
                <a:cs typeface="Arial"/>
              </a:rPr>
              <a:t>accurate/truthful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615"/>
              </a:spcBef>
              <a:buClr>
                <a:srgbClr val="282828"/>
              </a:buClr>
              <a:buFont typeface="Arial"/>
              <a:buChar char="•"/>
            </a:pPr>
            <a:endParaRPr sz="1800">
              <a:latin typeface="Arial"/>
              <a:cs typeface="Arial"/>
            </a:endParaRPr>
          </a:p>
          <a:p>
            <a:pPr marL="298450" indent="-285750">
              <a:lnSpc>
                <a:spcPct val="100000"/>
              </a:lnSpc>
              <a:buChar char="•"/>
              <a:tabLst>
                <a:tab pos="298450" algn="l"/>
              </a:tabLst>
            </a:pP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Follow</a:t>
            </a:r>
            <a:r>
              <a:rPr sz="1800" spc="-7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same</a:t>
            </a:r>
            <a:r>
              <a:rPr sz="1800" spc="-6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structure</a:t>
            </a:r>
            <a:r>
              <a:rPr sz="1800" spc="-8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and</a:t>
            </a:r>
            <a:r>
              <a:rPr sz="1800" spc="-3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approach</a:t>
            </a:r>
            <a:r>
              <a:rPr sz="1800" spc="-8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to</a:t>
            </a:r>
            <a:r>
              <a:rPr sz="1800" spc="-1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questioning</a:t>
            </a:r>
            <a:r>
              <a:rPr sz="1800" spc="-8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as</a:t>
            </a:r>
            <a:r>
              <a:rPr sz="1800" spc="-2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Complainant</a:t>
            </a:r>
            <a:r>
              <a:rPr sz="1800" spc="8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282828"/>
                </a:solidFill>
                <a:latin typeface="Arial"/>
                <a:cs typeface="Arial"/>
              </a:rPr>
              <a:t>interview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645"/>
              </a:spcBef>
              <a:buClr>
                <a:srgbClr val="282828"/>
              </a:buClr>
              <a:buFont typeface="Arial"/>
              <a:buChar char="•"/>
            </a:pPr>
            <a:endParaRPr sz="1800">
              <a:latin typeface="Arial"/>
              <a:cs typeface="Arial"/>
            </a:endParaRPr>
          </a:p>
          <a:p>
            <a:pPr marL="298450" indent="-285750">
              <a:lnSpc>
                <a:spcPct val="100000"/>
              </a:lnSpc>
              <a:buChar char="•"/>
              <a:tabLst>
                <a:tab pos="298450" algn="l"/>
              </a:tabLst>
            </a:pP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Allow</a:t>
            </a:r>
            <a:r>
              <a:rPr sz="1800" spc="-6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Respondent</a:t>
            </a:r>
            <a:r>
              <a:rPr sz="1800" spc="-10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to give</a:t>
            </a:r>
            <a:r>
              <a:rPr sz="1800" spc="-5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statement</a:t>
            </a:r>
            <a:r>
              <a:rPr sz="1800" spc="-10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in</a:t>
            </a:r>
            <a:r>
              <a:rPr sz="1800" spc="-2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own</a:t>
            </a:r>
            <a:r>
              <a:rPr sz="1800" spc="-2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words,</a:t>
            </a:r>
            <a:r>
              <a:rPr sz="1800" spc="8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282828"/>
                </a:solidFill>
                <a:latin typeface="Arial"/>
                <a:cs typeface="Arial"/>
              </a:rPr>
              <a:t>uninterrupted.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615"/>
              </a:spcBef>
              <a:buClr>
                <a:srgbClr val="282828"/>
              </a:buClr>
              <a:buFont typeface="Arial"/>
              <a:buChar char="•"/>
            </a:pPr>
            <a:endParaRPr sz="1800">
              <a:latin typeface="Arial"/>
              <a:cs typeface="Arial"/>
            </a:endParaRPr>
          </a:p>
          <a:p>
            <a:pPr marL="298450" indent="-285750">
              <a:lnSpc>
                <a:spcPct val="100000"/>
              </a:lnSpc>
              <a:buChar char="•"/>
              <a:tabLst>
                <a:tab pos="298450" algn="l"/>
              </a:tabLst>
            </a:pP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Seek</a:t>
            </a:r>
            <a:r>
              <a:rPr sz="1800" spc="-5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exculpatory</a:t>
            </a:r>
            <a:r>
              <a:rPr sz="1800" spc="-8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evidence,</a:t>
            </a:r>
            <a:r>
              <a:rPr sz="1800" spc="-9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information</a:t>
            </a:r>
            <a:r>
              <a:rPr sz="1800" spc="-9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and/or</a:t>
            </a:r>
            <a:r>
              <a:rPr sz="1800" spc="-7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leads,</a:t>
            </a:r>
            <a:r>
              <a:rPr sz="1800" spc="-9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other</a:t>
            </a:r>
            <a:r>
              <a:rPr sz="1800" spc="-5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witnesses,</a:t>
            </a:r>
            <a:r>
              <a:rPr sz="1800" spc="10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spc="-20" dirty="0">
                <a:solidFill>
                  <a:srgbClr val="282828"/>
                </a:solidFill>
                <a:latin typeface="Arial"/>
                <a:cs typeface="Arial"/>
              </a:rPr>
              <a:t>etc.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645"/>
              </a:spcBef>
              <a:buClr>
                <a:srgbClr val="282828"/>
              </a:buClr>
              <a:buFont typeface="Arial"/>
              <a:buChar char="•"/>
            </a:pPr>
            <a:endParaRPr sz="1800">
              <a:latin typeface="Arial"/>
              <a:cs typeface="Arial"/>
            </a:endParaRPr>
          </a:p>
          <a:p>
            <a:pPr marL="299085" marR="5080" indent="-287020">
              <a:lnSpc>
                <a:spcPct val="100000"/>
              </a:lnSpc>
              <a:buChar char="•"/>
              <a:tabLst>
                <a:tab pos="299085" algn="l"/>
                <a:tab pos="6928484" algn="l"/>
              </a:tabLst>
            </a:pP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Ask</a:t>
            </a:r>
            <a:r>
              <a:rPr sz="1800" spc="-3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Respondent</a:t>
            </a:r>
            <a:r>
              <a:rPr sz="1800" spc="-8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to</a:t>
            </a:r>
            <a:r>
              <a:rPr sz="1800" spc="-3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explain</a:t>
            </a:r>
            <a:r>
              <a:rPr sz="1800" spc="-10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282828"/>
                </a:solidFill>
                <a:latin typeface="Arial"/>
                <a:cs typeface="Arial"/>
              </a:rPr>
              <a:t>inconsistencies</a:t>
            </a:r>
            <a:r>
              <a:rPr sz="1800" spc="-10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with</a:t>
            </a:r>
            <a:r>
              <a:rPr sz="1800" spc="22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known</a:t>
            </a:r>
            <a:r>
              <a:rPr sz="1800" spc="6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282828"/>
                </a:solidFill>
                <a:latin typeface="Arial"/>
                <a:cs typeface="Arial"/>
              </a:rPr>
              <a:t>evidence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	&amp;</a:t>
            </a:r>
            <a:r>
              <a:rPr sz="1800" spc="-10" dirty="0">
                <a:solidFill>
                  <a:srgbClr val="282828"/>
                </a:solidFill>
                <a:latin typeface="Arial"/>
                <a:cs typeface="Arial"/>
              </a:rPr>
              <a:t> provide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opportunity</a:t>
            </a:r>
            <a:r>
              <a:rPr sz="1800" spc="-9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for</a:t>
            </a:r>
            <a:r>
              <a:rPr sz="1800" spc="-2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Respondent</a:t>
            </a:r>
            <a:r>
              <a:rPr sz="1800" spc="-10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to</a:t>
            </a:r>
            <a:r>
              <a:rPr sz="1800" spc="1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explain</a:t>
            </a:r>
            <a:r>
              <a:rPr sz="1800" spc="-9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evidence</a:t>
            </a:r>
            <a:r>
              <a:rPr sz="1800" spc="-9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disclosed</a:t>
            </a:r>
            <a:r>
              <a:rPr sz="1800" spc="-9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by</a:t>
            </a:r>
            <a:r>
              <a:rPr sz="1800" spc="-4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Complainant</a:t>
            </a:r>
            <a:r>
              <a:rPr sz="1800" spc="-9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spc="-25" dirty="0">
                <a:solidFill>
                  <a:srgbClr val="282828"/>
                </a:solidFill>
                <a:latin typeface="Arial"/>
                <a:cs typeface="Arial"/>
              </a:rPr>
              <a:t>and </a:t>
            </a:r>
            <a:r>
              <a:rPr sz="1800" spc="-10" dirty="0">
                <a:solidFill>
                  <a:srgbClr val="282828"/>
                </a:solidFill>
                <a:latin typeface="Arial"/>
                <a:cs typeface="Arial"/>
              </a:rPr>
              <a:t>witnesses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615"/>
              </a:spcBef>
              <a:buClr>
                <a:srgbClr val="282828"/>
              </a:buClr>
              <a:buFont typeface="Arial"/>
              <a:buChar char="•"/>
            </a:pPr>
            <a:endParaRPr sz="1800"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buChar char="•"/>
              <a:tabLst>
                <a:tab pos="299085" algn="l"/>
              </a:tabLst>
            </a:pP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Explore</a:t>
            </a:r>
            <a:r>
              <a:rPr sz="1800" spc="-7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sensory</a:t>
            </a:r>
            <a:r>
              <a:rPr sz="1800" spc="-8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and</a:t>
            </a:r>
            <a:r>
              <a:rPr sz="1800" spc="-4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peripheral</a:t>
            </a:r>
            <a:r>
              <a:rPr sz="1800" spc="-9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details</a:t>
            </a:r>
            <a:r>
              <a:rPr sz="1800" spc="-8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disclosed</a:t>
            </a:r>
            <a:r>
              <a:rPr sz="1800" spc="-8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by</a:t>
            </a:r>
            <a:r>
              <a:rPr sz="1800" spc="10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282828"/>
                </a:solidFill>
                <a:latin typeface="Arial"/>
                <a:cs typeface="Arial"/>
              </a:rPr>
              <a:t>Complainant.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645"/>
              </a:spcBef>
              <a:buClr>
                <a:srgbClr val="282828"/>
              </a:buClr>
              <a:buFont typeface="Arial"/>
              <a:buChar char="•"/>
            </a:pPr>
            <a:endParaRPr sz="1800"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buChar char="•"/>
              <a:tabLst>
                <a:tab pos="299085" algn="l"/>
              </a:tabLst>
            </a:pP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Explore</a:t>
            </a:r>
            <a:r>
              <a:rPr sz="1800" spc="-4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motive,</a:t>
            </a:r>
            <a:r>
              <a:rPr sz="1800" spc="-7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bias,</a:t>
            </a:r>
            <a:r>
              <a:rPr sz="1800" spc="-5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282828"/>
                </a:solidFill>
                <a:latin typeface="Arial"/>
                <a:cs typeface="Arial"/>
              </a:rPr>
              <a:t>interest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615"/>
              </a:spcBef>
              <a:buClr>
                <a:srgbClr val="282828"/>
              </a:buClr>
              <a:buFont typeface="Arial"/>
              <a:buChar char="•"/>
            </a:pPr>
            <a:endParaRPr sz="1800"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buChar char="•"/>
              <a:tabLst>
                <a:tab pos="299085" algn="l"/>
              </a:tabLst>
            </a:pP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Identify</a:t>
            </a:r>
            <a:r>
              <a:rPr sz="1800" spc="-9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where there</a:t>
            </a:r>
            <a:r>
              <a:rPr sz="1800" spc="-7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is</a:t>
            </a:r>
            <a:r>
              <a:rPr sz="1800" spc="-2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282828"/>
                </a:solidFill>
                <a:latin typeface="Arial"/>
                <a:cs typeface="Arial"/>
              </a:rPr>
              <a:t>agreement/dispute</a:t>
            </a:r>
            <a:r>
              <a:rPr sz="1800" spc="-9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about</a:t>
            </a:r>
            <a:r>
              <a:rPr sz="1800" spc="-7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what</a:t>
            </a:r>
            <a:r>
              <a:rPr sz="1800" spc="18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282828"/>
                </a:solidFill>
                <a:latin typeface="Arial"/>
                <a:cs typeface="Arial"/>
              </a:rPr>
              <a:t>occurred</a:t>
            </a:r>
            <a:endParaRPr sz="18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535"/>
              </a:lnSpc>
            </a:pPr>
            <a:fld id="{81D60167-4931-47E6-BA6A-407CBD079E47}" type="slidenum">
              <a:rPr spc="-25" dirty="0"/>
              <a:t>39</a:t>
            </a:fld>
            <a:endParaRPr spc="-25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01194" rIns="0" bIns="0" rtlCol="0">
            <a:spAutoFit/>
          </a:bodyPr>
          <a:lstStyle/>
          <a:p>
            <a:pPr marL="279400">
              <a:lnSpc>
                <a:spcPct val="100000"/>
              </a:lnSpc>
              <a:spcBef>
                <a:spcPts val="90"/>
              </a:spcBef>
            </a:pPr>
            <a:r>
              <a:rPr sz="3200" dirty="0"/>
              <a:t>Applicable</a:t>
            </a:r>
            <a:r>
              <a:rPr sz="3200" spc="-10" dirty="0"/>
              <a:t> </a:t>
            </a:r>
            <a:r>
              <a:rPr sz="3200" dirty="0"/>
              <a:t>Laws</a:t>
            </a:r>
            <a:r>
              <a:rPr sz="3200" spc="-175" dirty="0"/>
              <a:t> </a:t>
            </a:r>
            <a:r>
              <a:rPr sz="3200" dirty="0"/>
              <a:t>and</a:t>
            </a:r>
            <a:r>
              <a:rPr sz="3200" spc="-215" dirty="0"/>
              <a:t> </a:t>
            </a:r>
            <a:r>
              <a:rPr sz="3200" spc="-10" dirty="0"/>
              <a:t>Policies</a:t>
            </a:r>
            <a:endParaRPr sz="3200"/>
          </a:p>
        </p:txBody>
      </p:sp>
      <p:grpSp>
        <p:nvGrpSpPr>
          <p:cNvPr id="3" name="object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85802" y="1709927"/>
            <a:ext cx="7397115" cy="719455"/>
            <a:chOff x="685802" y="1709927"/>
            <a:chExt cx="7397115" cy="719455"/>
          </a:xfrm>
        </p:grpSpPr>
        <p:sp>
          <p:nvSpPr>
            <p:cNvPr id="4" name="object 4"/>
            <p:cNvSpPr/>
            <p:nvPr/>
          </p:nvSpPr>
          <p:spPr>
            <a:xfrm>
              <a:off x="685802" y="1709927"/>
              <a:ext cx="7397115" cy="719455"/>
            </a:xfrm>
            <a:custGeom>
              <a:avLst/>
              <a:gdLst/>
              <a:ahLst/>
              <a:cxnLst/>
              <a:rect l="l" t="t" r="r" b="b"/>
              <a:pathLst>
                <a:path w="7397115" h="719455">
                  <a:moveTo>
                    <a:pt x="7325220" y="0"/>
                  </a:moveTo>
                  <a:lnTo>
                    <a:pt x="71793" y="0"/>
                  </a:lnTo>
                  <a:lnTo>
                    <a:pt x="43840" y="5651"/>
                  </a:lnTo>
                  <a:lnTo>
                    <a:pt x="21031" y="21056"/>
                  </a:lnTo>
                  <a:lnTo>
                    <a:pt x="5638" y="43891"/>
                  </a:lnTo>
                  <a:lnTo>
                    <a:pt x="0" y="71869"/>
                  </a:lnTo>
                  <a:lnTo>
                    <a:pt x="0" y="647077"/>
                  </a:lnTo>
                  <a:lnTo>
                    <a:pt x="5638" y="675055"/>
                  </a:lnTo>
                  <a:lnTo>
                    <a:pt x="21031" y="697890"/>
                  </a:lnTo>
                  <a:lnTo>
                    <a:pt x="43840" y="713295"/>
                  </a:lnTo>
                  <a:lnTo>
                    <a:pt x="71793" y="718947"/>
                  </a:lnTo>
                  <a:lnTo>
                    <a:pt x="7325220" y="718947"/>
                  </a:lnTo>
                  <a:lnTo>
                    <a:pt x="7353147" y="713295"/>
                  </a:lnTo>
                  <a:lnTo>
                    <a:pt x="7375956" y="697890"/>
                  </a:lnTo>
                  <a:lnTo>
                    <a:pt x="7391349" y="675055"/>
                  </a:lnTo>
                  <a:lnTo>
                    <a:pt x="7396987" y="647077"/>
                  </a:lnTo>
                  <a:lnTo>
                    <a:pt x="7396987" y="71869"/>
                  </a:lnTo>
                  <a:lnTo>
                    <a:pt x="7391349" y="43891"/>
                  </a:lnTo>
                  <a:lnTo>
                    <a:pt x="7375956" y="21056"/>
                  </a:lnTo>
                  <a:lnTo>
                    <a:pt x="7353147" y="5651"/>
                  </a:lnTo>
                  <a:lnTo>
                    <a:pt x="7325220" y="0"/>
                  </a:lnTo>
                  <a:close/>
                </a:path>
              </a:pathLst>
            </a:custGeom>
            <a:solidFill>
              <a:srgbClr val="DBECF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947915" y="1952459"/>
              <a:ext cx="271145" cy="141605"/>
            </a:xfrm>
            <a:custGeom>
              <a:avLst/>
              <a:gdLst/>
              <a:ahLst/>
              <a:cxnLst/>
              <a:rect l="l" t="t" r="r" b="b"/>
              <a:pathLst>
                <a:path w="271144" h="141605">
                  <a:moveTo>
                    <a:pt x="270840" y="0"/>
                  </a:moveTo>
                  <a:lnTo>
                    <a:pt x="18884" y="0"/>
                  </a:lnTo>
                  <a:lnTo>
                    <a:pt x="13550" y="5245"/>
                  </a:lnTo>
                  <a:lnTo>
                    <a:pt x="13550" y="17767"/>
                  </a:lnTo>
                  <a:lnTo>
                    <a:pt x="17653" y="23012"/>
                  </a:lnTo>
                  <a:lnTo>
                    <a:pt x="23406" y="23812"/>
                  </a:lnTo>
                  <a:lnTo>
                    <a:pt x="0" y="141300"/>
                  </a:lnTo>
                  <a:lnTo>
                    <a:pt x="16840" y="141300"/>
                  </a:lnTo>
                  <a:lnTo>
                    <a:pt x="34899" y="49250"/>
                  </a:lnTo>
                  <a:lnTo>
                    <a:pt x="58305" y="141300"/>
                  </a:lnTo>
                  <a:lnTo>
                    <a:pt x="75133" y="141300"/>
                  </a:lnTo>
                  <a:lnTo>
                    <a:pt x="51574" y="49250"/>
                  </a:lnTo>
                  <a:lnTo>
                    <a:pt x="45161" y="24218"/>
                  </a:lnTo>
                  <a:lnTo>
                    <a:pt x="246189" y="24218"/>
                  </a:lnTo>
                  <a:lnTo>
                    <a:pt x="250304" y="20180"/>
                  </a:lnTo>
                  <a:lnTo>
                    <a:pt x="148628" y="20180"/>
                  </a:lnTo>
                  <a:lnTo>
                    <a:pt x="144932" y="16548"/>
                  </a:lnTo>
                  <a:lnTo>
                    <a:pt x="144932" y="7670"/>
                  </a:lnTo>
                  <a:lnTo>
                    <a:pt x="148628" y="4038"/>
                  </a:lnTo>
                  <a:lnTo>
                    <a:pt x="266738" y="4038"/>
                  </a:lnTo>
                  <a:lnTo>
                    <a:pt x="270840" y="0"/>
                  </a:lnTo>
                  <a:close/>
                </a:path>
              </a:pathLst>
            </a:custGeom>
            <a:solidFill>
              <a:srgbClr val="8AD2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79310" y="1908047"/>
              <a:ext cx="135347" cy="172592"/>
            </a:xfrm>
            <a:prstGeom prst="rect">
              <a:avLst/>
            </a:prstGeom>
          </p:spPr>
        </p:pic>
      </p:grpSp>
      <p:grpSp>
        <p:nvGrpSpPr>
          <p:cNvPr id="7" name="object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889508" y="1858772"/>
            <a:ext cx="421640" cy="421640"/>
            <a:chOff x="889508" y="1858772"/>
            <a:chExt cx="421640" cy="421640"/>
          </a:xfrm>
        </p:grpSpPr>
        <p:sp>
          <p:nvSpPr>
            <p:cNvPr id="8" name="object 8"/>
            <p:cNvSpPr/>
            <p:nvPr/>
          </p:nvSpPr>
          <p:spPr>
            <a:xfrm>
              <a:off x="938787" y="2106168"/>
              <a:ext cx="97790" cy="24130"/>
            </a:xfrm>
            <a:custGeom>
              <a:avLst/>
              <a:gdLst/>
              <a:ahLst/>
              <a:cxnLst/>
              <a:rect l="l" t="t" r="r" b="b"/>
              <a:pathLst>
                <a:path w="97790" h="24130">
                  <a:moveTo>
                    <a:pt x="97307" y="0"/>
                  </a:moveTo>
                  <a:lnTo>
                    <a:pt x="0" y="0"/>
                  </a:lnTo>
                  <a:lnTo>
                    <a:pt x="3835" y="9334"/>
                  </a:lnTo>
                  <a:lnTo>
                    <a:pt x="14287" y="16967"/>
                  </a:lnTo>
                  <a:lnTo>
                    <a:pt x="29756" y="22136"/>
                  </a:lnTo>
                  <a:lnTo>
                    <a:pt x="48653" y="24028"/>
                  </a:lnTo>
                  <a:lnTo>
                    <a:pt x="67538" y="22136"/>
                  </a:lnTo>
                  <a:lnTo>
                    <a:pt x="83019" y="16967"/>
                  </a:lnTo>
                  <a:lnTo>
                    <a:pt x="93472" y="9334"/>
                  </a:lnTo>
                  <a:lnTo>
                    <a:pt x="97307" y="0"/>
                  </a:lnTo>
                  <a:close/>
                </a:path>
              </a:pathLst>
            </a:custGeom>
            <a:solidFill>
              <a:srgbClr val="8AD2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902208" y="1871472"/>
              <a:ext cx="396240" cy="396240"/>
            </a:xfrm>
            <a:custGeom>
              <a:avLst/>
              <a:gdLst/>
              <a:ahLst/>
              <a:cxnLst/>
              <a:rect l="l" t="t" r="r" b="b"/>
              <a:pathLst>
                <a:path w="396240" h="396239">
                  <a:moveTo>
                    <a:pt x="0" y="395986"/>
                  </a:moveTo>
                  <a:lnTo>
                    <a:pt x="395985" y="395986"/>
                  </a:lnTo>
                  <a:lnTo>
                    <a:pt x="395985" y="0"/>
                  </a:lnTo>
                  <a:lnTo>
                    <a:pt x="0" y="0"/>
                  </a:lnTo>
                  <a:lnTo>
                    <a:pt x="0" y="395986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0" name="object 1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85802" y="2606039"/>
            <a:ext cx="7397115" cy="719455"/>
            <a:chOff x="685802" y="2606039"/>
            <a:chExt cx="7397115" cy="719455"/>
          </a:xfrm>
        </p:grpSpPr>
        <p:sp>
          <p:nvSpPr>
            <p:cNvPr id="11" name="object 11"/>
            <p:cNvSpPr/>
            <p:nvPr/>
          </p:nvSpPr>
          <p:spPr>
            <a:xfrm>
              <a:off x="685802" y="2606039"/>
              <a:ext cx="7397115" cy="719455"/>
            </a:xfrm>
            <a:custGeom>
              <a:avLst/>
              <a:gdLst/>
              <a:ahLst/>
              <a:cxnLst/>
              <a:rect l="l" t="t" r="r" b="b"/>
              <a:pathLst>
                <a:path w="7397115" h="719454">
                  <a:moveTo>
                    <a:pt x="7325220" y="0"/>
                  </a:moveTo>
                  <a:lnTo>
                    <a:pt x="71793" y="0"/>
                  </a:lnTo>
                  <a:lnTo>
                    <a:pt x="43840" y="5651"/>
                  </a:lnTo>
                  <a:lnTo>
                    <a:pt x="21031" y="21056"/>
                  </a:lnTo>
                  <a:lnTo>
                    <a:pt x="5638" y="43891"/>
                  </a:lnTo>
                  <a:lnTo>
                    <a:pt x="0" y="71869"/>
                  </a:lnTo>
                  <a:lnTo>
                    <a:pt x="0" y="647077"/>
                  </a:lnTo>
                  <a:lnTo>
                    <a:pt x="5638" y="675055"/>
                  </a:lnTo>
                  <a:lnTo>
                    <a:pt x="21031" y="697890"/>
                  </a:lnTo>
                  <a:lnTo>
                    <a:pt x="43840" y="713295"/>
                  </a:lnTo>
                  <a:lnTo>
                    <a:pt x="71793" y="718947"/>
                  </a:lnTo>
                  <a:lnTo>
                    <a:pt x="7325220" y="718947"/>
                  </a:lnTo>
                  <a:lnTo>
                    <a:pt x="7353147" y="713295"/>
                  </a:lnTo>
                  <a:lnTo>
                    <a:pt x="7375956" y="697890"/>
                  </a:lnTo>
                  <a:lnTo>
                    <a:pt x="7391349" y="675055"/>
                  </a:lnTo>
                  <a:lnTo>
                    <a:pt x="7396987" y="647077"/>
                  </a:lnTo>
                  <a:lnTo>
                    <a:pt x="7396987" y="71869"/>
                  </a:lnTo>
                  <a:lnTo>
                    <a:pt x="7391349" y="43891"/>
                  </a:lnTo>
                  <a:lnTo>
                    <a:pt x="7375956" y="21056"/>
                  </a:lnTo>
                  <a:lnTo>
                    <a:pt x="7353147" y="5651"/>
                  </a:lnTo>
                  <a:lnTo>
                    <a:pt x="7325220" y="0"/>
                  </a:lnTo>
                  <a:close/>
                </a:path>
              </a:pathLst>
            </a:custGeom>
            <a:solidFill>
              <a:srgbClr val="DBECF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" name="object 12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02207" y="2767583"/>
              <a:ext cx="396239" cy="396239"/>
            </a:xfrm>
            <a:prstGeom prst="rect">
              <a:avLst/>
            </a:prstGeom>
          </p:spPr>
        </p:pic>
      </p:grpSp>
      <p:sp>
        <p:nvSpPr>
          <p:cNvPr id="13" name="object 1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02208" y="2767583"/>
            <a:ext cx="396240" cy="396240"/>
          </a:xfrm>
          <a:custGeom>
            <a:avLst/>
            <a:gdLst/>
            <a:ahLst/>
            <a:cxnLst/>
            <a:rect l="l" t="t" r="r" b="b"/>
            <a:pathLst>
              <a:path w="396240" h="396239">
                <a:moveTo>
                  <a:pt x="0" y="395986"/>
                </a:moveTo>
                <a:lnTo>
                  <a:pt x="395985" y="395986"/>
                </a:lnTo>
                <a:lnTo>
                  <a:pt x="395985" y="0"/>
                </a:lnTo>
                <a:lnTo>
                  <a:pt x="0" y="0"/>
                </a:lnTo>
                <a:lnTo>
                  <a:pt x="0" y="395986"/>
                </a:lnTo>
                <a:close/>
              </a:path>
            </a:pathLst>
          </a:custGeom>
          <a:ln w="254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4" name="object 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85802" y="3502152"/>
            <a:ext cx="7397115" cy="719455"/>
            <a:chOff x="685802" y="3502152"/>
            <a:chExt cx="7397115" cy="719455"/>
          </a:xfrm>
        </p:grpSpPr>
        <p:sp>
          <p:nvSpPr>
            <p:cNvPr id="15" name="object 15"/>
            <p:cNvSpPr/>
            <p:nvPr/>
          </p:nvSpPr>
          <p:spPr>
            <a:xfrm>
              <a:off x="685802" y="3502152"/>
              <a:ext cx="7397115" cy="719455"/>
            </a:xfrm>
            <a:custGeom>
              <a:avLst/>
              <a:gdLst/>
              <a:ahLst/>
              <a:cxnLst/>
              <a:rect l="l" t="t" r="r" b="b"/>
              <a:pathLst>
                <a:path w="7397115" h="719454">
                  <a:moveTo>
                    <a:pt x="7325220" y="0"/>
                  </a:moveTo>
                  <a:lnTo>
                    <a:pt x="71793" y="0"/>
                  </a:lnTo>
                  <a:lnTo>
                    <a:pt x="43840" y="5651"/>
                  </a:lnTo>
                  <a:lnTo>
                    <a:pt x="21031" y="21056"/>
                  </a:lnTo>
                  <a:lnTo>
                    <a:pt x="5638" y="43891"/>
                  </a:lnTo>
                  <a:lnTo>
                    <a:pt x="0" y="71869"/>
                  </a:lnTo>
                  <a:lnTo>
                    <a:pt x="0" y="647077"/>
                  </a:lnTo>
                  <a:lnTo>
                    <a:pt x="5638" y="675055"/>
                  </a:lnTo>
                  <a:lnTo>
                    <a:pt x="21031" y="697890"/>
                  </a:lnTo>
                  <a:lnTo>
                    <a:pt x="43840" y="713295"/>
                  </a:lnTo>
                  <a:lnTo>
                    <a:pt x="71793" y="718947"/>
                  </a:lnTo>
                  <a:lnTo>
                    <a:pt x="7325220" y="718947"/>
                  </a:lnTo>
                  <a:lnTo>
                    <a:pt x="7353147" y="713295"/>
                  </a:lnTo>
                  <a:lnTo>
                    <a:pt x="7375956" y="697890"/>
                  </a:lnTo>
                  <a:lnTo>
                    <a:pt x="7391349" y="675055"/>
                  </a:lnTo>
                  <a:lnTo>
                    <a:pt x="7396987" y="647077"/>
                  </a:lnTo>
                  <a:lnTo>
                    <a:pt x="7396987" y="71869"/>
                  </a:lnTo>
                  <a:lnTo>
                    <a:pt x="7391349" y="43891"/>
                  </a:lnTo>
                  <a:lnTo>
                    <a:pt x="7375956" y="21056"/>
                  </a:lnTo>
                  <a:lnTo>
                    <a:pt x="7353147" y="5651"/>
                  </a:lnTo>
                  <a:lnTo>
                    <a:pt x="7325220" y="0"/>
                  </a:lnTo>
                  <a:close/>
                </a:path>
              </a:pathLst>
            </a:custGeom>
            <a:solidFill>
              <a:srgbClr val="DBECF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6" name="object 1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02207" y="3663695"/>
              <a:ext cx="396239" cy="396239"/>
            </a:xfrm>
            <a:prstGeom prst="rect">
              <a:avLst/>
            </a:prstGeom>
          </p:spPr>
        </p:pic>
      </p:grpSp>
      <p:sp>
        <p:nvSpPr>
          <p:cNvPr id="17" name="object 1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02208" y="3663696"/>
            <a:ext cx="396240" cy="396240"/>
          </a:xfrm>
          <a:custGeom>
            <a:avLst/>
            <a:gdLst/>
            <a:ahLst/>
            <a:cxnLst/>
            <a:rect l="l" t="t" r="r" b="b"/>
            <a:pathLst>
              <a:path w="396240" h="396239">
                <a:moveTo>
                  <a:pt x="0" y="395986"/>
                </a:moveTo>
                <a:lnTo>
                  <a:pt x="395985" y="395986"/>
                </a:lnTo>
                <a:lnTo>
                  <a:pt x="395985" y="0"/>
                </a:lnTo>
                <a:lnTo>
                  <a:pt x="0" y="0"/>
                </a:lnTo>
                <a:lnTo>
                  <a:pt x="0" y="395986"/>
                </a:lnTo>
                <a:close/>
              </a:path>
            </a:pathLst>
          </a:custGeom>
          <a:ln w="254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8" name="object 1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85802" y="4398264"/>
            <a:ext cx="7397115" cy="716280"/>
            <a:chOff x="685802" y="4398264"/>
            <a:chExt cx="7397115" cy="716280"/>
          </a:xfrm>
        </p:grpSpPr>
        <p:sp>
          <p:nvSpPr>
            <p:cNvPr id="19" name="object 19"/>
            <p:cNvSpPr/>
            <p:nvPr/>
          </p:nvSpPr>
          <p:spPr>
            <a:xfrm>
              <a:off x="685802" y="4398264"/>
              <a:ext cx="7397115" cy="716280"/>
            </a:xfrm>
            <a:custGeom>
              <a:avLst/>
              <a:gdLst/>
              <a:ahLst/>
              <a:cxnLst/>
              <a:rect l="l" t="t" r="r" b="b"/>
              <a:pathLst>
                <a:path w="7397115" h="716279">
                  <a:moveTo>
                    <a:pt x="7325347" y="0"/>
                  </a:moveTo>
                  <a:lnTo>
                    <a:pt x="71640" y="0"/>
                  </a:lnTo>
                  <a:lnTo>
                    <a:pt x="43751" y="5638"/>
                  </a:lnTo>
                  <a:lnTo>
                    <a:pt x="20980" y="21005"/>
                  </a:lnTo>
                  <a:lnTo>
                    <a:pt x="5626" y="43776"/>
                  </a:lnTo>
                  <a:lnTo>
                    <a:pt x="0" y="71628"/>
                  </a:lnTo>
                  <a:lnTo>
                    <a:pt x="0" y="644652"/>
                  </a:lnTo>
                  <a:lnTo>
                    <a:pt x="5626" y="672503"/>
                  </a:lnTo>
                  <a:lnTo>
                    <a:pt x="20980" y="695274"/>
                  </a:lnTo>
                  <a:lnTo>
                    <a:pt x="43751" y="710641"/>
                  </a:lnTo>
                  <a:lnTo>
                    <a:pt x="71640" y="716280"/>
                  </a:lnTo>
                  <a:lnTo>
                    <a:pt x="7325347" y="716280"/>
                  </a:lnTo>
                  <a:lnTo>
                    <a:pt x="7353211" y="710641"/>
                  </a:lnTo>
                  <a:lnTo>
                    <a:pt x="7375982" y="695274"/>
                  </a:lnTo>
                  <a:lnTo>
                    <a:pt x="7391349" y="672503"/>
                  </a:lnTo>
                  <a:lnTo>
                    <a:pt x="7396987" y="644652"/>
                  </a:lnTo>
                  <a:lnTo>
                    <a:pt x="7396987" y="71628"/>
                  </a:lnTo>
                  <a:lnTo>
                    <a:pt x="7391349" y="43776"/>
                  </a:lnTo>
                  <a:lnTo>
                    <a:pt x="7375982" y="21005"/>
                  </a:lnTo>
                  <a:lnTo>
                    <a:pt x="7353211" y="5638"/>
                  </a:lnTo>
                  <a:lnTo>
                    <a:pt x="7325347" y="0"/>
                  </a:lnTo>
                  <a:close/>
                </a:path>
              </a:pathLst>
            </a:custGeom>
            <a:solidFill>
              <a:srgbClr val="DBECF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0" name="object 20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02207" y="4559807"/>
              <a:ext cx="396239" cy="396239"/>
            </a:xfrm>
            <a:prstGeom prst="rect">
              <a:avLst/>
            </a:prstGeom>
          </p:spPr>
        </p:pic>
      </p:grpSp>
      <p:sp>
        <p:nvSpPr>
          <p:cNvPr id="21" name="object 2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02208" y="4559808"/>
            <a:ext cx="396240" cy="396240"/>
          </a:xfrm>
          <a:custGeom>
            <a:avLst/>
            <a:gdLst/>
            <a:ahLst/>
            <a:cxnLst/>
            <a:rect l="l" t="t" r="r" b="b"/>
            <a:pathLst>
              <a:path w="396240" h="396239">
                <a:moveTo>
                  <a:pt x="0" y="395986"/>
                </a:moveTo>
                <a:lnTo>
                  <a:pt x="395985" y="395986"/>
                </a:lnTo>
                <a:lnTo>
                  <a:pt x="395985" y="0"/>
                </a:lnTo>
                <a:lnTo>
                  <a:pt x="0" y="0"/>
                </a:lnTo>
                <a:lnTo>
                  <a:pt x="0" y="395986"/>
                </a:lnTo>
                <a:close/>
              </a:path>
            </a:pathLst>
          </a:custGeom>
          <a:ln w="254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2" name="object 2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85802" y="5294376"/>
            <a:ext cx="7397115" cy="716280"/>
            <a:chOff x="685802" y="5294376"/>
            <a:chExt cx="7397115" cy="716280"/>
          </a:xfrm>
        </p:grpSpPr>
        <p:sp>
          <p:nvSpPr>
            <p:cNvPr id="23" name="object 23"/>
            <p:cNvSpPr/>
            <p:nvPr/>
          </p:nvSpPr>
          <p:spPr>
            <a:xfrm>
              <a:off x="685802" y="5294376"/>
              <a:ext cx="7397115" cy="716280"/>
            </a:xfrm>
            <a:custGeom>
              <a:avLst/>
              <a:gdLst/>
              <a:ahLst/>
              <a:cxnLst/>
              <a:rect l="l" t="t" r="r" b="b"/>
              <a:pathLst>
                <a:path w="7397115" h="716279">
                  <a:moveTo>
                    <a:pt x="7325347" y="0"/>
                  </a:moveTo>
                  <a:lnTo>
                    <a:pt x="71640" y="0"/>
                  </a:lnTo>
                  <a:lnTo>
                    <a:pt x="43751" y="5638"/>
                  </a:lnTo>
                  <a:lnTo>
                    <a:pt x="20980" y="21005"/>
                  </a:lnTo>
                  <a:lnTo>
                    <a:pt x="5626" y="43776"/>
                  </a:lnTo>
                  <a:lnTo>
                    <a:pt x="0" y="71628"/>
                  </a:lnTo>
                  <a:lnTo>
                    <a:pt x="0" y="644652"/>
                  </a:lnTo>
                  <a:lnTo>
                    <a:pt x="5626" y="672503"/>
                  </a:lnTo>
                  <a:lnTo>
                    <a:pt x="20980" y="695274"/>
                  </a:lnTo>
                  <a:lnTo>
                    <a:pt x="43751" y="710641"/>
                  </a:lnTo>
                  <a:lnTo>
                    <a:pt x="71640" y="716280"/>
                  </a:lnTo>
                  <a:lnTo>
                    <a:pt x="7325347" y="716280"/>
                  </a:lnTo>
                  <a:lnTo>
                    <a:pt x="7353211" y="710641"/>
                  </a:lnTo>
                  <a:lnTo>
                    <a:pt x="7375982" y="695274"/>
                  </a:lnTo>
                  <a:lnTo>
                    <a:pt x="7391349" y="672503"/>
                  </a:lnTo>
                  <a:lnTo>
                    <a:pt x="7396987" y="644652"/>
                  </a:lnTo>
                  <a:lnTo>
                    <a:pt x="7396987" y="71628"/>
                  </a:lnTo>
                  <a:lnTo>
                    <a:pt x="7391349" y="43776"/>
                  </a:lnTo>
                  <a:lnTo>
                    <a:pt x="7375982" y="21005"/>
                  </a:lnTo>
                  <a:lnTo>
                    <a:pt x="7353211" y="5638"/>
                  </a:lnTo>
                  <a:lnTo>
                    <a:pt x="7325347" y="0"/>
                  </a:lnTo>
                  <a:close/>
                </a:path>
              </a:pathLst>
            </a:custGeom>
            <a:solidFill>
              <a:srgbClr val="DBECF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4" name="object 2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02207" y="5455919"/>
              <a:ext cx="396239" cy="396239"/>
            </a:xfrm>
            <a:prstGeom prst="rect">
              <a:avLst/>
            </a:prstGeom>
          </p:spPr>
        </p:pic>
      </p:grpSp>
      <p:sp>
        <p:nvSpPr>
          <p:cNvPr id="25" name="object 2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02208" y="5455920"/>
            <a:ext cx="396240" cy="396240"/>
          </a:xfrm>
          <a:custGeom>
            <a:avLst/>
            <a:gdLst/>
            <a:ahLst/>
            <a:cxnLst/>
            <a:rect l="l" t="t" r="r" b="b"/>
            <a:pathLst>
              <a:path w="396240" h="396239">
                <a:moveTo>
                  <a:pt x="0" y="395985"/>
                </a:moveTo>
                <a:lnTo>
                  <a:pt x="395985" y="395985"/>
                </a:lnTo>
                <a:lnTo>
                  <a:pt x="395985" y="0"/>
                </a:lnTo>
                <a:lnTo>
                  <a:pt x="0" y="0"/>
                </a:lnTo>
                <a:lnTo>
                  <a:pt x="0" y="395985"/>
                </a:lnTo>
                <a:close/>
              </a:path>
            </a:pathLst>
          </a:custGeom>
          <a:ln w="254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1576577" y="1952459"/>
            <a:ext cx="3931285" cy="28384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00" spc="-25" dirty="0">
                <a:solidFill>
                  <a:srgbClr val="042C46"/>
                </a:solidFill>
                <a:latin typeface="Arial"/>
                <a:cs typeface="Arial"/>
              </a:rPr>
              <a:t>Title</a:t>
            </a:r>
            <a:r>
              <a:rPr sz="1900" spc="-95" dirty="0">
                <a:solidFill>
                  <a:srgbClr val="042C46"/>
                </a:solidFill>
                <a:latin typeface="Arial"/>
                <a:cs typeface="Arial"/>
              </a:rPr>
              <a:t> </a:t>
            </a:r>
            <a:r>
              <a:rPr sz="1900" spc="-25" dirty="0">
                <a:solidFill>
                  <a:srgbClr val="042C46"/>
                </a:solidFill>
                <a:latin typeface="Arial"/>
                <a:cs typeface="Arial"/>
              </a:rPr>
              <a:t>IX</a:t>
            </a:r>
            <a:endParaRPr sz="19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270"/>
              </a:spcBef>
            </a:pPr>
            <a:endParaRPr sz="19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900" spc="-10" dirty="0">
                <a:solidFill>
                  <a:srgbClr val="042C46"/>
                </a:solidFill>
                <a:latin typeface="Arial"/>
                <a:cs typeface="Arial"/>
              </a:rPr>
              <a:t>Violence</a:t>
            </a:r>
            <a:r>
              <a:rPr sz="1900" spc="-195" dirty="0">
                <a:solidFill>
                  <a:srgbClr val="042C46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rgbClr val="042C46"/>
                </a:solidFill>
                <a:latin typeface="Arial"/>
                <a:cs typeface="Arial"/>
              </a:rPr>
              <a:t>Against</a:t>
            </a:r>
            <a:r>
              <a:rPr sz="1900" spc="-45" dirty="0">
                <a:solidFill>
                  <a:srgbClr val="042C46"/>
                </a:solidFill>
                <a:latin typeface="Arial"/>
                <a:cs typeface="Arial"/>
              </a:rPr>
              <a:t> </a:t>
            </a:r>
            <a:r>
              <a:rPr sz="1900" spc="-30" dirty="0">
                <a:solidFill>
                  <a:srgbClr val="042C46"/>
                </a:solidFill>
                <a:latin typeface="Arial"/>
                <a:cs typeface="Arial"/>
              </a:rPr>
              <a:t>Women</a:t>
            </a:r>
            <a:r>
              <a:rPr sz="1900" spc="-114" dirty="0">
                <a:solidFill>
                  <a:srgbClr val="042C46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rgbClr val="042C46"/>
                </a:solidFill>
                <a:latin typeface="Arial"/>
                <a:cs typeface="Arial"/>
              </a:rPr>
              <a:t>Act</a:t>
            </a:r>
            <a:r>
              <a:rPr sz="1900" spc="-215" dirty="0">
                <a:solidFill>
                  <a:srgbClr val="042C46"/>
                </a:solidFill>
                <a:latin typeface="Arial"/>
                <a:cs typeface="Arial"/>
              </a:rPr>
              <a:t> </a:t>
            </a:r>
            <a:r>
              <a:rPr sz="1900" spc="-60" dirty="0">
                <a:solidFill>
                  <a:srgbClr val="042C46"/>
                </a:solidFill>
                <a:latin typeface="Arial"/>
                <a:cs typeface="Arial"/>
              </a:rPr>
              <a:t>(VAWA)</a:t>
            </a:r>
            <a:endParaRPr sz="1900" dirty="0">
              <a:latin typeface="Arial"/>
              <a:cs typeface="Arial"/>
            </a:endParaRPr>
          </a:p>
          <a:p>
            <a:pPr marL="12700" marR="267970">
              <a:lnSpc>
                <a:spcPts val="7080"/>
              </a:lnSpc>
              <a:spcBef>
                <a:spcPts val="815"/>
              </a:spcBef>
            </a:pPr>
            <a:r>
              <a:rPr sz="1900" spc="-25" dirty="0">
                <a:solidFill>
                  <a:srgbClr val="042C46"/>
                </a:solidFill>
                <a:latin typeface="Arial"/>
                <a:cs typeface="Arial"/>
              </a:rPr>
              <a:t>Title</a:t>
            </a:r>
            <a:r>
              <a:rPr sz="1900" spc="-90" dirty="0">
                <a:solidFill>
                  <a:srgbClr val="042C46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rgbClr val="042C46"/>
                </a:solidFill>
                <a:latin typeface="Arial"/>
                <a:cs typeface="Arial"/>
              </a:rPr>
              <a:t>VII</a:t>
            </a:r>
            <a:r>
              <a:rPr sz="1900" spc="-80" dirty="0">
                <a:solidFill>
                  <a:srgbClr val="042C46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rgbClr val="042C46"/>
                </a:solidFill>
                <a:latin typeface="Arial"/>
                <a:cs typeface="Arial"/>
              </a:rPr>
              <a:t>/</a:t>
            </a:r>
            <a:r>
              <a:rPr sz="1900" spc="-35" dirty="0">
                <a:solidFill>
                  <a:srgbClr val="042C46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rgbClr val="042C46"/>
                </a:solidFill>
                <a:latin typeface="Arial"/>
                <a:cs typeface="Arial"/>
              </a:rPr>
              <a:t>Maine</a:t>
            </a:r>
            <a:r>
              <a:rPr sz="1900" spc="-40" dirty="0">
                <a:solidFill>
                  <a:srgbClr val="042C46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rgbClr val="042C46"/>
                </a:solidFill>
                <a:latin typeface="Arial"/>
                <a:cs typeface="Arial"/>
              </a:rPr>
              <a:t>Human</a:t>
            </a:r>
            <a:r>
              <a:rPr sz="1900" spc="-10" dirty="0">
                <a:solidFill>
                  <a:srgbClr val="042C46"/>
                </a:solidFill>
                <a:latin typeface="Arial"/>
                <a:cs typeface="Arial"/>
              </a:rPr>
              <a:t> Rights</a:t>
            </a:r>
            <a:r>
              <a:rPr sz="1900" spc="-135" dirty="0">
                <a:solidFill>
                  <a:srgbClr val="042C46"/>
                </a:solidFill>
                <a:latin typeface="Arial"/>
                <a:cs typeface="Arial"/>
              </a:rPr>
              <a:t> </a:t>
            </a:r>
            <a:r>
              <a:rPr sz="1900" spc="-25" dirty="0">
                <a:solidFill>
                  <a:srgbClr val="042C46"/>
                </a:solidFill>
                <a:latin typeface="Arial"/>
                <a:cs typeface="Arial"/>
              </a:rPr>
              <a:t>Act </a:t>
            </a:r>
            <a:r>
              <a:rPr sz="1900" dirty="0">
                <a:solidFill>
                  <a:srgbClr val="042C46"/>
                </a:solidFill>
                <a:latin typeface="Arial"/>
                <a:cs typeface="Arial"/>
              </a:rPr>
              <a:t>Applicable</a:t>
            </a:r>
            <a:r>
              <a:rPr sz="1900" spc="-130" dirty="0">
                <a:solidFill>
                  <a:srgbClr val="042C46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rgbClr val="042C46"/>
                </a:solidFill>
                <a:latin typeface="Arial"/>
                <a:cs typeface="Arial"/>
              </a:rPr>
              <a:t>Criminal</a:t>
            </a:r>
            <a:r>
              <a:rPr sz="1900" spc="-35" dirty="0">
                <a:solidFill>
                  <a:srgbClr val="042C46"/>
                </a:solidFill>
                <a:latin typeface="Arial"/>
                <a:cs typeface="Arial"/>
              </a:rPr>
              <a:t> </a:t>
            </a:r>
            <a:r>
              <a:rPr sz="1900" spc="-10" dirty="0">
                <a:solidFill>
                  <a:srgbClr val="042C46"/>
                </a:solidFill>
                <a:latin typeface="Arial"/>
                <a:cs typeface="Arial"/>
              </a:rPr>
              <a:t>Statutes</a:t>
            </a:r>
            <a:endParaRPr sz="1900" dirty="0">
              <a:latin typeface="Arial"/>
              <a:cs typeface="Aria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1576577" y="5512134"/>
            <a:ext cx="5069840" cy="3149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00" dirty="0">
                <a:solidFill>
                  <a:srgbClr val="042C46"/>
                </a:solidFill>
                <a:latin typeface="Arial"/>
                <a:cs typeface="Arial"/>
              </a:rPr>
              <a:t>UMS</a:t>
            </a:r>
            <a:r>
              <a:rPr sz="1900" spc="-45" dirty="0">
                <a:solidFill>
                  <a:srgbClr val="042C46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rgbClr val="042C46"/>
                </a:solidFill>
                <a:latin typeface="Arial"/>
                <a:cs typeface="Arial"/>
              </a:rPr>
              <a:t>Student</a:t>
            </a:r>
            <a:r>
              <a:rPr sz="1900" spc="-70" dirty="0">
                <a:solidFill>
                  <a:srgbClr val="042C46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rgbClr val="042C46"/>
                </a:solidFill>
                <a:latin typeface="Arial"/>
                <a:cs typeface="Arial"/>
              </a:rPr>
              <a:t>Conduct</a:t>
            </a:r>
            <a:r>
              <a:rPr sz="1900" spc="-70" dirty="0">
                <a:solidFill>
                  <a:srgbClr val="042C46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rgbClr val="042C46"/>
                </a:solidFill>
                <a:latin typeface="Arial"/>
                <a:cs typeface="Arial"/>
              </a:rPr>
              <a:t>Code</a:t>
            </a:r>
            <a:r>
              <a:rPr sz="1900" spc="-50" dirty="0">
                <a:solidFill>
                  <a:srgbClr val="042C46"/>
                </a:solidFill>
                <a:latin typeface="Arial"/>
                <a:cs typeface="Arial"/>
              </a:rPr>
              <a:t> </a:t>
            </a:r>
            <a:r>
              <a:rPr sz="1900" b="1" dirty="0">
                <a:solidFill>
                  <a:srgbClr val="042C46"/>
                </a:solidFill>
                <a:latin typeface="Arial"/>
                <a:cs typeface="Arial"/>
              </a:rPr>
              <a:t>and</a:t>
            </a:r>
            <a:r>
              <a:rPr sz="1900" b="1" spc="-55" dirty="0">
                <a:solidFill>
                  <a:srgbClr val="042C46"/>
                </a:solidFill>
                <a:latin typeface="Arial"/>
                <a:cs typeface="Arial"/>
              </a:rPr>
              <a:t> </a:t>
            </a:r>
            <a:r>
              <a:rPr sz="1900" spc="-25" dirty="0">
                <a:solidFill>
                  <a:srgbClr val="042C46"/>
                </a:solidFill>
                <a:latin typeface="Arial"/>
                <a:cs typeface="Arial"/>
              </a:rPr>
              <a:t>Title</a:t>
            </a:r>
            <a:r>
              <a:rPr sz="1900" spc="-70" dirty="0">
                <a:solidFill>
                  <a:srgbClr val="042C46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rgbClr val="042C46"/>
                </a:solidFill>
                <a:latin typeface="Arial"/>
                <a:cs typeface="Arial"/>
              </a:rPr>
              <a:t>IX</a:t>
            </a:r>
            <a:r>
              <a:rPr sz="1900" spc="-20" dirty="0">
                <a:solidFill>
                  <a:srgbClr val="042C46"/>
                </a:solidFill>
                <a:latin typeface="Arial"/>
                <a:cs typeface="Arial"/>
              </a:rPr>
              <a:t> </a:t>
            </a:r>
            <a:r>
              <a:rPr sz="1900" spc="-10" dirty="0">
                <a:solidFill>
                  <a:srgbClr val="042C46"/>
                </a:solidFill>
                <a:latin typeface="Arial"/>
                <a:cs typeface="Arial"/>
              </a:rPr>
              <a:t>Policy</a:t>
            </a:r>
            <a:endParaRPr sz="1900">
              <a:latin typeface="Arial"/>
              <a:cs typeface="Arial"/>
            </a:endParaRPr>
          </a:p>
        </p:txBody>
      </p:sp>
      <p:sp>
        <p:nvSpPr>
          <p:cNvPr id="28" name="object 2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535"/>
              </a:lnSpc>
            </a:pPr>
            <a:fld id="{81D60167-4931-47E6-BA6A-407CBD079E47}" type="slidenum">
              <a:rPr spc="-25" dirty="0"/>
              <a:t>4</a:t>
            </a:fld>
            <a:endParaRPr spc="-25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596391" y="396950"/>
            <a:ext cx="388874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/>
              <a:t>Explain</a:t>
            </a:r>
            <a:r>
              <a:rPr sz="2400" spc="-130" dirty="0"/>
              <a:t> </a:t>
            </a:r>
            <a:r>
              <a:rPr sz="2400" dirty="0"/>
              <a:t>Difficult</a:t>
            </a:r>
            <a:r>
              <a:rPr sz="2400" spc="-105" dirty="0"/>
              <a:t> </a:t>
            </a:r>
            <a:r>
              <a:rPr sz="2400" spc="-10" dirty="0"/>
              <a:t>Questions</a:t>
            </a:r>
            <a:endParaRPr sz="2400"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034248" y="977900"/>
          <a:ext cx="7506970" cy="57105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7153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915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0040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2000" b="1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What</a:t>
                      </a:r>
                      <a:r>
                        <a:rPr sz="2000" b="1" spc="-20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you</a:t>
                      </a:r>
                      <a:r>
                        <a:rPr sz="2000" b="1" spc="-45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say</a:t>
                      </a:r>
                      <a:r>
                        <a:rPr sz="2000" b="1" spc="-10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.</a:t>
                      </a:r>
                      <a:r>
                        <a:rPr sz="2000" b="1" spc="-30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.</a:t>
                      </a:r>
                      <a:r>
                        <a:rPr sz="2000" b="1" spc="-35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.</a:t>
                      </a:r>
                      <a:r>
                        <a:rPr sz="2000" b="1" spc="-100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spc="-50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.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2000" b="1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What</a:t>
                      </a:r>
                      <a:r>
                        <a:rPr sz="2000" b="1" spc="-70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2000" b="1" spc="-70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interviewee</a:t>
                      </a:r>
                      <a:r>
                        <a:rPr sz="2000" b="1" spc="-50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hears</a:t>
                      </a:r>
                      <a:r>
                        <a:rPr sz="2000" b="1" spc="-25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.</a:t>
                      </a:r>
                      <a:r>
                        <a:rPr sz="2000" b="1" spc="-170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spc="-50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.</a:t>
                      </a:r>
                      <a:endParaRPr sz="2000">
                        <a:latin typeface="Arial"/>
                        <a:cs typeface="Arial"/>
                      </a:endParaRPr>
                    </a:p>
                    <a:p>
                      <a:pPr marL="9080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2000" b="1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.</a:t>
                      </a:r>
                      <a:r>
                        <a:rPr sz="2000" b="1" spc="-30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spc="-60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.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68240">
                <a:tc>
                  <a:txBody>
                    <a:bodyPr/>
                    <a:lstStyle/>
                    <a:p>
                      <a:pPr marL="91440" marR="15621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2000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Are</a:t>
                      </a:r>
                      <a:r>
                        <a:rPr sz="2000" spc="-40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those</a:t>
                      </a:r>
                      <a:r>
                        <a:rPr sz="2000" spc="-55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2000" spc="-30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clothes</a:t>
                      </a:r>
                      <a:r>
                        <a:rPr sz="2000" spc="-15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spc="-30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you</a:t>
                      </a:r>
                      <a:r>
                        <a:rPr sz="2000" spc="-110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spc="-20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were </a:t>
                      </a:r>
                      <a:r>
                        <a:rPr sz="2000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wearing</a:t>
                      </a:r>
                      <a:r>
                        <a:rPr sz="2000" spc="-35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when</a:t>
                      </a:r>
                      <a:r>
                        <a:rPr sz="2000" spc="-30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this</a:t>
                      </a:r>
                      <a:r>
                        <a:rPr sz="2000" spc="-135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spc="-10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happened?</a:t>
                      </a:r>
                      <a:endParaRPr sz="20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  <a:p>
                      <a:pPr marL="91440" marR="131445">
                        <a:lnSpc>
                          <a:spcPct val="100000"/>
                        </a:lnSpc>
                      </a:pPr>
                      <a:r>
                        <a:rPr sz="2000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Were</a:t>
                      </a:r>
                      <a:r>
                        <a:rPr sz="2000" spc="-140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you</a:t>
                      </a:r>
                      <a:r>
                        <a:rPr sz="2000" spc="15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drinking</a:t>
                      </a:r>
                      <a:r>
                        <a:rPr sz="2000" spc="-25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or</a:t>
                      </a:r>
                      <a:r>
                        <a:rPr sz="2000" spc="-40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spc="-20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doing</a:t>
                      </a:r>
                      <a:r>
                        <a:rPr sz="2000" spc="-120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spc="-25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any </a:t>
                      </a:r>
                      <a:r>
                        <a:rPr sz="2000" spc="-10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drugs?</a:t>
                      </a:r>
                      <a:endParaRPr sz="20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  <a:p>
                      <a:pPr marL="91440" marR="249554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2000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Did</a:t>
                      </a:r>
                      <a:r>
                        <a:rPr sz="2000" spc="-80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they</a:t>
                      </a:r>
                      <a:r>
                        <a:rPr sz="2000" spc="-35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physically</a:t>
                      </a:r>
                      <a:r>
                        <a:rPr sz="2000" spc="30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hurt</a:t>
                      </a:r>
                      <a:r>
                        <a:rPr sz="2000" spc="-75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spc="-30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you</a:t>
                      </a:r>
                      <a:r>
                        <a:rPr sz="2000" spc="-105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spc="-25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or </a:t>
                      </a:r>
                      <a:r>
                        <a:rPr sz="2000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threaten</a:t>
                      </a:r>
                      <a:r>
                        <a:rPr sz="2000" spc="-80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you</a:t>
                      </a:r>
                      <a:r>
                        <a:rPr sz="2000" spc="-20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with</a:t>
                      </a:r>
                      <a:r>
                        <a:rPr sz="2000" spc="-15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2000" spc="-140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spc="-10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weapon?</a:t>
                      </a:r>
                      <a:endParaRPr sz="20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  <a:p>
                      <a:pPr marL="91440" marR="683895" indent="-635">
                        <a:lnSpc>
                          <a:spcPct val="100000"/>
                        </a:lnSpc>
                      </a:pPr>
                      <a:r>
                        <a:rPr sz="2000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Why</a:t>
                      </a:r>
                      <a:r>
                        <a:rPr sz="2000" spc="-110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didn’t</a:t>
                      </a:r>
                      <a:r>
                        <a:rPr sz="2000" spc="-35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you</a:t>
                      </a:r>
                      <a:r>
                        <a:rPr sz="2000" spc="5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tell</a:t>
                      </a:r>
                      <a:r>
                        <a:rPr sz="2000" spc="-125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spc="-10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anyone </a:t>
                      </a:r>
                      <a:r>
                        <a:rPr sz="2000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about</a:t>
                      </a:r>
                      <a:r>
                        <a:rPr sz="2000" spc="-65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what</a:t>
                      </a:r>
                      <a:r>
                        <a:rPr sz="2000" spc="-100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spc="-10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happened?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38608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2000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2000" spc="-50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spc="-10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investigator</a:t>
                      </a:r>
                      <a:r>
                        <a:rPr sz="2000" spc="-40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thinks</a:t>
                      </a:r>
                      <a:r>
                        <a:rPr sz="2000" spc="-35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spc="-20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it’s</a:t>
                      </a:r>
                      <a:r>
                        <a:rPr sz="2000" spc="-100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spc="-25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my </a:t>
                      </a:r>
                      <a:r>
                        <a:rPr sz="2000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fault</a:t>
                      </a:r>
                      <a:r>
                        <a:rPr sz="2000" spc="-55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because</a:t>
                      </a:r>
                      <a:r>
                        <a:rPr sz="2000" spc="-25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2000" spc="-50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what</a:t>
                      </a:r>
                      <a:r>
                        <a:rPr sz="2000" spc="-5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sz="2000" spc="-50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spc="-25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was </a:t>
                      </a:r>
                      <a:r>
                        <a:rPr sz="2000" spc="-10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wearing.</a:t>
                      </a:r>
                      <a:endParaRPr sz="2000" dirty="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endParaRPr sz="2000" dirty="0">
                        <a:latin typeface="Times New Roman"/>
                        <a:cs typeface="Times New Roman"/>
                      </a:endParaRPr>
                    </a:p>
                    <a:p>
                      <a:pPr marL="91440" marR="247650">
                        <a:lnSpc>
                          <a:spcPct val="100000"/>
                        </a:lnSpc>
                      </a:pPr>
                      <a:r>
                        <a:rPr sz="2000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sz="2000" spc="-55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am</a:t>
                      </a:r>
                      <a:r>
                        <a:rPr sz="2000" spc="-50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in</a:t>
                      </a:r>
                      <a:r>
                        <a:rPr sz="2000" spc="-30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trouble/to</a:t>
                      </a:r>
                      <a:r>
                        <a:rPr sz="2000" spc="-10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blame</a:t>
                      </a:r>
                      <a:r>
                        <a:rPr sz="2000" spc="-50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spc="-25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for </a:t>
                      </a:r>
                      <a:r>
                        <a:rPr sz="2000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alcohol</a:t>
                      </a:r>
                      <a:r>
                        <a:rPr sz="2000" spc="-15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2000" spc="-65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drug</a:t>
                      </a:r>
                      <a:r>
                        <a:rPr sz="2000" spc="-130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spc="-10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consumption.</a:t>
                      </a:r>
                      <a:endParaRPr sz="2000" dirty="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20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endParaRPr sz="2000" dirty="0">
                        <a:latin typeface="Times New Roman"/>
                        <a:cs typeface="Times New Roman"/>
                      </a:endParaRPr>
                    </a:p>
                    <a:p>
                      <a:pPr marL="91440" marR="173990">
                        <a:lnSpc>
                          <a:spcPct val="100000"/>
                        </a:lnSpc>
                      </a:pPr>
                      <a:r>
                        <a:rPr sz="2000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sz="2000" spc="-45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knew</a:t>
                      </a:r>
                      <a:r>
                        <a:rPr sz="2000" spc="-35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2000" spc="-40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person</a:t>
                      </a:r>
                      <a:r>
                        <a:rPr sz="2000" spc="-20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2000" spc="-15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spc="-20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they </a:t>
                      </a:r>
                      <a:r>
                        <a:rPr sz="2000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didn’t</a:t>
                      </a:r>
                      <a:r>
                        <a:rPr sz="2000" spc="-30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hurt</a:t>
                      </a:r>
                      <a:r>
                        <a:rPr sz="2000" spc="-35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me</a:t>
                      </a:r>
                      <a:r>
                        <a:rPr sz="2000" spc="-60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or</a:t>
                      </a:r>
                      <a:r>
                        <a:rPr sz="2000" spc="-45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use</a:t>
                      </a:r>
                      <a:r>
                        <a:rPr sz="2000" spc="-40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spc="-20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2000" spc="-150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spc="-10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weapon. </a:t>
                      </a:r>
                      <a:r>
                        <a:rPr sz="2000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2000" spc="-85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investigator</a:t>
                      </a:r>
                      <a:r>
                        <a:rPr sz="2000" spc="-10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thinks</a:t>
                      </a:r>
                      <a:r>
                        <a:rPr sz="2000" spc="-90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spc="-50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I </a:t>
                      </a:r>
                      <a:r>
                        <a:rPr sz="2000" spc="-10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consented.</a:t>
                      </a:r>
                      <a:endParaRPr sz="2000" dirty="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endParaRPr sz="2000" dirty="0">
                        <a:latin typeface="Times New Roman"/>
                        <a:cs typeface="Times New Roman"/>
                      </a:endParaRPr>
                    </a:p>
                    <a:p>
                      <a:pPr marL="91440" marR="106680">
                        <a:lnSpc>
                          <a:spcPct val="100000"/>
                        </a:lnSpc>
                      </a:pPr>
                      <a:r>
                        <a:rPr sz="2000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2000" spc="-65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investigator</a:t>
                      </a:r>
                      <a:r>
                        <a:rPr sz="2000" spc="10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thinks</a:t>
                      </a:r>
                      <a:r>
                        <a:rPr sz="2000" spc="-75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sz="2000" spc="-60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spc="-25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am </a:t>
                      </a:r>
                      <a:r>
                        <a:rPr sz="2000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lying</a:t>
                      </a:r>
                      <a:r>
                        <a:rPr sz="2000" spc="5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because</a:t>
                      </a:r>
                      <a:r>
                        <a:rPr sz="2000" spc="-55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sz="2000" spc="-95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spc="-10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didn’t </a:t>
                      </a:r>
                      <a:r>
                        <a:rPr sz="2000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immediately</a:t>
                      </a:r>
                      <a:r>
                        <a:rPr sz="2000" spc="-95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tell</a:t>
                      </a:r>
                      <a:r>
                        <a:rPr sz="2000" spc="-140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spc="-10" dirty="0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someone/report</a:t>
                      </a:r>
                      <a:endParaRPr sz="2000" dirty="0">
                        <a:latin typeface="Arial"/>
                        <a:cs typeface="Arial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535"/>
              </a:lnSpc>
            </a:pPr>
            <a:fld id="{81D60167-4931-47E6-BA6A-407CBD079E47}" type="slidenum">
              <a:rPr spc="-25" dirty="0"/>
              <a:t>40</a:t>
            </a:fld>
            <a:endParaRPr spc="-25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471727" y="178383"/>
            <a:ext cx="6329045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Conclusion</a:t>
            </a:r>
            <a:r>
              <a:rPr spc="-80" dirty="0"/>
              <a:t> </a:t>
            </a:r>
            <a:r>
              <a:rPr dirty="0"/>
              <a:t>of</a:t>
            </a:r>
            <a:r>
              <a:rPr spc="-40" dirty="0"/>
              <a:t> </a:t>
            </a:r>
            <a:r>
              <a:rPr dirty="0"/>
              <a:t>Interviews</a:t>
            </a:r>
            <a:r>
              <a:rPr spc="-114" dirty="0"/>
              <a:t> </a:t>
            </a:r>
            <a:r>
              <a:rPr dirty="0"/>
              <a:t>with</a:t>
            </a:r>
            <a:r>
              <a:rPr spc="-60" dirty="0"/>
              <a:t> </a:t>
            </a:r>
            <a:r>
              <a:rPr spc="-10" dirty="0"/>
              <a:t>Parties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43991" y="787654"/>
            <a:ext cx="8426450" cy="59055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6870" marR="99695" indent="-344805">
              <a:lnSpc>
                <a:spcPct val="150000"/>
              </a:lnSpc>
              <a:spcBef>
                <a:spcPts val="100"/>
              </a:spcBef>
              <a:buChar char="•"/>
              <a:tabLst>
                <a:tab pos="356870" algn="l"/>
              </a:tabLst>
            </a:pP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Other</a:t>
            </a:r>
            <a:r>
              <a:rPr sz="1800" spc="-4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parties</a:t>
            </a:r>
            <a:r>
              <a:rPr sz="1800" spc="-7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they</a:t>
            </a:r>
            <a:r>
              <a:rPr sz="1800" spc="-7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would like</a:t>
            </a:r>
            <a:r>
              <a:rPr sz="1800" spc="-8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for</a:t>
            </a:r>
            <a:r>
              <a:rPr sz="1800" spc="-1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you</a:t>
            </a:r>
            <a:r>
              <a:rPr sz="1800" spc="-5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to</a:t>
            </a:r>
            <a:r>
              <a:rPr sz="1800" spc="-2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speak</a:t>
            </a:r>
            <a:r>
              <a:rPr sz="1800" spc="-9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to</a:t>
            </a:r>
            <a:r>
              <a:rPr sz="1800" spc="-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and</a:t>
            </a:r>
            <a:r>
              <a:rPr sz="1800" spc="-5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what</a:t>
            </a:r>
            <a:r>
              <a:rPr sz="1800" spc="-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direct</a:t>
            </a:r>
            <a:r>
              <a:rPr sz="1800" spc="-8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information</a:t>
            </a:r>
            <a:r>
              <a:rPr sz="1800" spc="-10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spc="-25" dirty="0">
                <a:solidFill>
                  <a:srgbClr val="282828"/>
                </a:solidFill>
                <a:latin typeface="Arial"/>
                <a:cs typeface="Arial"/>
              </a:rPr>
              <a:t>the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interviewee</a:t>
            </a:r>
            <a:r>
              <a:rPr sz="1800" spc="-9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things</a:t>
            </a:r>
            <a:r>
              <a:rPr sz="1800" spc="-10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they</a:t>
            </a:r>
            <a:r>
              <a:rPr sz="1800" spc="-8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will</a:t>
            </a:r>
            <a:r>
              <a:rPr sz="1800" spc="12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282828"/>
                </a:solidFill>
                <a:latin typeface="Arial"/>
                <a:cs typeface="Arial"/>
              </a:rPr>
              <a:t>have.</a:t>
            </a:r>
            <a:endParaRPr sz="1800">
              <a:latin typeface="Arial"/>
              <a:cs typeface="Arial"/>
            </a:endParaRPr>
          </a:p>
          <a:p>
            <a:pPr marL="356870" indent="-344170">
              <a:lnSpc>
                <a:spcPct val="100000"/>
              </a:lnSpc>
              <a:spcBef>
                <a:spcPts val="1895"/>
              </a:spcBef>
              <a:buChar char="•"/>
              <a:tabLst>
                <a:tab pos="356870" algn="l"/>
              </a:tabLst>
            </a:pP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Questions</a:t>
            </a:r>
            <a:r>
              <a:rPr sz="1800" spc="-8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for</a:t>
            </a:r>
            <a:r>
              <a:rPr sz="1800" spc="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other</a:t>
            </a:r>
            <a:r>
              <a:rPr sz="1800" spc="-4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282828"/>
                </a:solidFill>
                <a:latin typeface="Arial"/>
                <a:cs typeface="Arial"/>
              </a:rPr>
              <a:t>party/witnesses</a:t>
            </a:r>
            <a:endParaRPr sz="1800">
              <a:latin typeface="Arial"/>
              <a:cs typeface="Arial"/>
            </a:endParaRPr>
          </a:p>
          <a:p>
            <a:pPr marL="356870" indent="-344170">
              <a:lnSpc>
                <a:spcPct val="100000"/>
              </a:lnSpc>
              <a:spcBef>
                <a:spcPts val="1510"/>
              </a:spcBef>
              <a:buChar char="•"/>
              <a:tabLst>
                <a:tab pos="356870" algn="l"/>
              </a:tabLst>
            </a:pPr>
            <a:r>
              <a:rPr sz="1800" spc="-10" dirty="0">
                <a:solidFill>
                  <a:srgbClr val="282828"/>
                </a:solidFill>
                <a:latin typeface="Arial"/>
                <a:cs typeface="Arial"/>
              </a:rPr>
              <a:t>Opportunity/need</a:t>
            </a:r>
            <a:r>
              <a:rPr sz="1800" spc="-2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for</a:t>
            </a:r>
            <a:r>
              <a:rPr sz="1800" spc="114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spc="-35" dirty="0">
                <a:solidFill>
                  <a:srgbClr val="282828"/>
                </a:solidFill>
                <a:latin typeface="Arial"/>
                <a:cs typeface="Arial"/>
              </a:rPr>
              <a:t>follow-</a:t>
            </a:r>
            <a:r>
              <a:rPr sz="1800" spc="-25" dirty="0">
                <a:solidFill>
                  <a:srgbClr val="282828"/>
                </a:solidFill>
                <a:latin typeface="Arial"/>
                <a:cs typeface="Arial"/>
              </a:rPr>
              <a:t>up</a:t>
            </a:r>
            <a:endParaRPr sz="1800"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spcBef>
                <a:spcPts val="1490"/>
              </a:spcBef>
              <a:buChar char="•"/>
              <a:tabLst>
                <a:tab pos="299085" algn="l"/>
              </a:tabLst>
            </a:pP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Safety</a:t>
            </a:r>
            <a:r>
              <a:rPr sz="1800" spc="-3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282828"/>
                </a:solidFill>
                <a:latin typeface="Arial"/>
                <a:cs typeface="Arial"/>
              </a:rPr>
              <a:t>planning/interim</a:t>
            </a:r>
            <a:r>
              <a:rPr sz="1800" spc="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282828"/>
                </a:solidFill>
                <a:latin typeface="Arial"/>
                <a:cs typeface="Arial"/>
              </a:rPr>
              <a:t>actions</a:t>
            </a:r>
            <a:endParaRPr sz="1800"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spcBef>
                <a:spcPts val="1510"/>
              </a:spcBef>
              <a:buChar char="•"/>
              <a:tabLst>
                <a:tab pos="299085" algn="l"/>
              </a:tabLst>
            </a:pP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Next</a:t>
            </a:r>
            <a:r>
              <a:rPr sz="1800" spc="-2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steps,</a:t>
            </a:r>
            <a:r>
              <a:rPr sz="1800" spc="-9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manage</a:t>
            </a:r>
            <a:r>
              <a:rPr sz="1800" spc="-3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282828"/>
                </a:solidFill>
                <a:latin typeface="Arial"/>
                <a:cs typeface="Arial"/>
              </a:rPr>
              <a:t>expectations</a:t>
            </a:r>
            <a:endParaRPr sz="1800"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spcBef>
                <a:spcPts val="1490"/>
              </a:spcBef>
              <a:buChar char="•"/>
              <a:tabLst>
                <a:tab pos="299085" algn="l"/>
              </a:tabLst>
            </a:pP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Exchange</a:t>
            </a:r>
            <a:r>
              <a:rPr sz="1800" spc="-7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contact</a:t>
            </a:r>
            <a:r>
              <a:rPr sz="1800" spc="-9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information,</a:t>
            </a:r>
            <a:r>
              <a:rPr sz="1800" spc="-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282828"/>
                </a:solidFill>
                <a:latin typeface="Arial"/>
                <a:cs typeface="Arial"/>
              </a:rPr>
              <a:t>details</a:t>
            </a:r>
            <a:endParaRPr sz="1800">
              <a:latin typeface="Arial"/>
              <a:cs typeface="Arial"/>
            </a:endParaRPr>
          </a:p>
          <a:p>
            <a:pPr marL="299085" marR="5080" indent="-287020">
              <a:lnSpc>
                <a:spcPct val="150000"/>
              </a:lnSpc>
              <a:buChar char="•"/>
              <a:tabLst>
                <a:tab pos="299085" algn="l"/>
              </a:tabLst>
            </a:pPr>
            <a:r>
              <a:rPr sz="1800" spc="-50" dirty="0">
                <a:solidFill>
                  <a:srgbClr val="282828"/>
                </a:solidFill>
                <a:latin typeface="Arial"/>
                <a:cs typeface="Arial"/>
              </a:rPr>
              <a:t>Talk</a:t>
            </a:r>
            <a:r>
              <a:rPr sz="1800" spc="-4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to</a:t>
            </a:r>
            <a:r>
              <a:rPr sz="1800" spc="-2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them</a:t>
            </a:r>
            <a:r>
              <a:rPr sz="1800" spc="-4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about</a:t>
            </a:r>
            <a:r>
              <a:rPr sz="1800" spc="-7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how</a:t>
            </a:r>
            <a:r>
              <a:rPr sz="1800" spc="-4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you</a:t>
            </a:r>
            <a:r>
              <a:rPr sz="1800" spc="-4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will</a:t>
            </a:r>
            <a:r>
              <a:rPr sz="1800" spc="-2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provide</a:t>
            </a:r>
            <a:r>
              <a:rPr sz="1800" spc="-7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updates</a:t>
            </a:r>
            <a:r>
              <a:rPr sz="1800" spc="-9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throughout</a:t>
            </a:r>
            <a:r>
              <a:rPr sz="1800" spc="-9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the</a:t>
            </a:r>
            <a:r>
              <a:rPr sz="1800" spc="-5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investigation</a:t>
            </a:r>
            <a:r>
              <a:rPr sz="1800" spc="-9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spc="-25" dirty="0">
                <a:solidFill>
                  <a:srgbClr val="282828"/>
                </a:solidFill>
                <a:latin typeface="Arial"/>
                <a:cs typeface="Arial"/>
              </a:rPr>
              <a:t>and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their</a:t>
            </a:r>
            <a:r>
              <a:rPr sz="1800" spc="-6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preferred</a:t>
            </a:r>
            <a:r>
              <a:rPr sz="1800" spc="-7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method</a:t>
            </a:r>
            <a:r>
              <a:rPr sz="1800" spc="-5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of</a:t>
            </a:r>
            <a:r>
              <a:rPr sz="1800" spc="1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282828"/>
                </a:solidFill>
                <a:latin typeface="Arial"/>
                <a:cs typeface="Arial"/>
              </a:rPr>
              <a:t>contact.</a:t>
            </a:r>
            <a:endParaRPr sz="1800">
              <a:latin typeface="Arial"/>
              <a:cs typeface="Arial"/>
            </a:endParaRPr>
          </a:p>
          <a:p>
            <a:pPr marL="299085" marR="85090" indent="-287020">
              <a:lnSpc>
                <a:spcPct val="150000"/>
              </a:lnSpc>
              <a:spcBef>
                <a:spcPts val="840"/>
              </a:spcBef>
              <a:buChar char="•"/>
              <a:tabLst>
                <a:tab pos="299085" algn="l"/>
              </a:tabLst>
            </a:pP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Work</a:t>
            </a:r>
            <a:r>
              <a:rPr sz="1800" spc="-9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with</a:t>
            </a:r>
            <a:r>
              <a:rPr sz="1800" spc="2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advisor/</a:t>
            </a:r>
            <a:r>
              <a:rPr sz="1800" spc="-10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intake/</a:t>
            </a:r>
            <a:r>
              <a:rPr sz="1800" spc="-12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Title</a:t>
            </a:r>
            <a:r>
              <a:rPr sz="1800" spc="-2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IX</a:t>
            </a:r>
            <a:r>
              <a:rPr sz="1800" spc="-1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Office</a:t>
            </a:r>
            <a:r>
              <a:rPr sz="1800" spc="-5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to ensure</a:t>
            </a:r>
            <a:r>
              <a:rPr sz="1800" spc="-9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parties</a:t>
            </a:r>
            <a:r>
              <a:rPr sz="1800" spc="-9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understand</a:t>
            </a:r>
            <a:r>
              <a:rPr sz="1800" spc="-3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282828"/>
                </a:solidFill>
                <a:latin typeface="Arial"/>
                <a:cs typeface="Arial"/>
              </a:rPr>
              <a:t>resources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and</a:t>
            </a:r>
            <a:r>
              <a:rPr sz="1800" spc="-3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how</a:t>
            </a:r>
            <a:r>
              <a:rPr sz="1800" spc="-2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to</a:t>
            </a:r>
            <a:r>
              <a:rPr sz="1800" spc="-1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obtain</a:t>
            </a:r>
            <a:r>
              <a:rPr sz="1800" spc="-8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supportive</a:t>
            </a:r>
            <a:r>
              <a:rPr sz="1800" spc="-3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282828"/>
                </a:solidFill>
                <a:latin typeface="Arial"/>
                <a:cs typeface="Arial"/>
              </a:rPr>
              <a:t>measures.</a:t>
            </a:r>
            <a:endParaRPr sz="1800">
              <a:latin typeface="Arial"/>
              <a:cs typeface="Arial"/>
            </a:endParaRPr>
          </a:p>
          <a:p>
            <a:pPr marL="298450" indent="-285750">
              <a:lnSpc>
                <a:spcPct val="100000"/>
              </a:lnSpc>
              <a:spcBef>
                <a:spcPts val="1515"/>
              </a:spcBef>
              <a:buChar char="•"/>
              <a:tabLst>
                <a:tab pos="298450" algn="l"/>
              </a:tabLst>
            </a:pP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Explain</a:t>
            </a:r>
            <a:r>
              <a:rPr sz="1800" spc="-8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parameters</a:t>
            </a:r>
            <a:r>
              <a:rPr sz="1800" spc="-8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of</a:t>
            </a:r>
            <a:r>
              <a:rPr sz="1800" spc="-1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no</a:t>
            </a:r>
            <a:r>
              <a:rPr sz="1800" spc="-1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contact</a:t>
            </a:r>
            <a:r>
              <a:rPr sz="1800" spc="-8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and</a:t>
            </a:r>
            <a:r>
              <a:rPr sz="1800" spc="1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282828"/>
                </a:solidFill>
                <a:latin typeface="Arial"/>
                <a:cs typeface="Arial"/>
              </a:rPr>
              <a:t>retaliation.</a:t>
            </a:r>
            <a:endParaRPr sz="1800"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spcBef>
                <a:spcPts val="1485"/>
              </a:spcBef>
              <a:buChar char="•"/>
              <a:tabLst>
                <a:tab pos="299085" algn="l"/>
              </a:tabLst>
            </a:pPr>
            <a:r>
              <a:rPr sz="1800" spc="-10" dirty="0">
                <a:solidFill>
                  <a:srgbClr val="282828"/>
                </a:solidFill>
                <a:latin typeface="Arial"/>
                <a:cs typeface="Arial"/>
              </a:rPr>
              <a:t>Questions?</a:t>
            </a:r>
            <a:endParaRPr sz="18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535"/>
              </a:lnSpc>
            </a:pPr>
            <a:fld id="{81D60167-4931-47E6-BA6A-407CBD079E47}" type="slidenum">
              <a:rPr spc="-25" dirty="0"/>
              <a:t>41</a:t>
            </a:fld>
            <a:endParaRPr spc="-25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34822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5"/>
              </a:spcBef>
            </a:pPr>
            <a:r>
              <a:rPr dirty="0"/>
              <a:t>Continued</a:t>
            </a:r>
            <a:r>
              <a:rPr spc="-85" dirty="0"/>
              <a:t> </a:t>
            </a:r>
            <a:r>
              <a:rPr dirty="0"/>
              <a:t>Investigation</a:t>
            </a:r>
            <a:r>
              <a:rPr spc="-120" dirty="0"/>
              <a:t> </a:t>
            </a:r>
            <a:r>
              <a:rPr dirty="0"/>
              <a:t>of</a:t>
            </a:r>
            <a:r>
              <a:rPr spc="-65" dirty="0"/>
              <a:t> </a:t>
            </a:r>
            <a:r>
              <a:rPr dirty="0"/>
              <a:t>Parties’</a:t>
            </a:r>
            <a:r>
              <a:rPr spc="-55" dirty="0"/>
              <a:t> </a:t>
            </a:r>
            <a:r>
              <a:rPr spc="-10" dirty="0"/>
              <a:t>Accounts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20191" y="1346071"/>
            <a:ext cx="8276590" cy="467296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241300" marR="5080" indent="-229235">
              <a:lnSpc>
                <a:spcPct val="100000"/>
              </a:lnSpc>
              <a:spcBef>
                <a:spcPts val="90"/>
              </a:spcBef>
              <a:buFont typeface="Times New Roman"/>
              <a:buChar char="•"/>
              <a:tabLst>
                <a:tab pos="241300" algn="l"/>
              </a:tabLst>
            </a:pP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Seek</a:t>
            </a:r>
            <a:r>
              <a:rPr sz="2000" spc="-5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clarification</a:t>
            </a:r>
            <a:r>
              <a:rPr sz="2000" spc="-2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of</a:t>
            </a:r>
            <a:r>
              <a:rPr sz="2000" spc="-6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facts</a:t>
            </a:r>
            <a:r>
              <a:rPr sz="2000" spc="-7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and</a:t>
            </a:r>
            <a:r>
              <a:rPr sz="2000" spc="-4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information</a:t>
            </a:r>
            <a:r>
              <a:rPr sz="2000" spc="-6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to</a:t>
            </a:r>
            <a:r>
              <a:rPr sz="2000" spc="-6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help</a:t>
            </a:r>
            <a:r>
              <a:rPr sz="2000" spc="-2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determine</a:t>
            </a:r>
            <a:r>
              <a:rPr sz="2000" spc="-6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elements</a:t>
            </a:r>
            <a:r>
              <a:rPr sz="2000" spc="-13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25" dirty="0">
                <a:solidFill>
                  <a:srgbClr val="282828"/>
                </a:solidFill>
                <a:latin typeface="Arial"/>
                <a:cs typeface="Arial"/>
              </a:rPr>
              <a:t>of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the</a:t>
            </a:r>
            <a:r>
              <a:rPr sz="2000" spc="-7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alleged</a:t>
            </a:r>
            <a:r>
              <a:rPr sz="2000" spc="-3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violation</a:t>
            </a:r>
            <a:r>
              <a:rPr sz="2000" spc="-1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or</a:t>
            </a:r>
            <a:r>
              <a:rPr sz="2000" spc="-8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other</a:t>
            </a:r>
            <a:r>
              <a:rPr sz="2000" spc="-9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additional</a:t>
            </a:r>
            <a:r>
              <a:rPr sz="2000" spc="-3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evidence</a:t>
            </a:r>
            <a:endParaRPr sz="2000">
              <a:latin typeface="Arial"/>
              <a:cs typeface="Arial"/>
            </a:endParaRPr>
          </a:p>
          <a:p>
            <a:pPr marL="241300">
              <a:lnSpc>
                <a:spcPct val="100000"/>
              </a:lnSpc>
            </a:pP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(who,</a:t>
            </a:r>
            <a:r>
              <a:rPr sz="2000" spc="-5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what,</a:t>
            </a:r>
            <a:r>
              <a:rPr sz="2000" spc="-6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where,</a:t>
            </a:r>
            <a:r>
              <a:rPr sz="2000" spc="-4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when,</a:t>
            </a:r>
            <a:r>
              <a:rPr sz="2000" spc="-12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how).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180"/>
              </a:spcBef>
            </a:pPr>
            <a:endParaRPr sz="2000">
              <a:latin typeface="Arial"/>
              <a:cs typeface="Arial"/>
            </a:endParaRPr>
          </a:p>
          <a:p>
            <a:pPr marL="241300" indent="-228600">
              <a:lnSpc>
                <a:spcPct val="100000"/>
              </a:lnSpc>
              <a:buFont typeface="Times New Roman"/>
              <a:buChar char="•"/>
              <a:tabLst>
                <a:tab pos="241300" algn="l"/>
              </a:tabLst>
            </a:pP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Seek</a:t>
            </a:r>
            <a:r>
              <a:rPr sz="2000" spc="-10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information</a:t>
            </a:r>
            <a:r>
              <a:rPr sz="2000" spc="-9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about</a:t>
            </a:r>
            <a:r>
              <a:rPr sz="2000" spc="-6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parties’</a:t>
            </a:r>
            <a:r>
              <a:rPr sz="2000" spc="-114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behavior</a:t>
            </a:r>
            <a:r>
              <a:rPr sz="2000" spc="-3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and</a:t>
            </a:r>
            <a:r>
              <a:rPr sz="2000" spc="-13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communication.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180"/>
              </a:spcBef>
              <a:buClr>
                <a:srgbClr val="282828"/>
              </a:buClr>
              <a:buFont typeface="Times New Roman"/>
              <a:buChar char="•"/>
            </a:pPr>
            <a:endParaRPr sz="2000">
              <a:latin typeface="Arial"/>
              <a:cs typeface="Arial"/>
            </a:endParaRPr>
          </a:p>
          <a:p>
            <a:pPr marL="241300" indent="-228600">
              <a:lnSpc>
                <a:spcPct val="100000"/>
              </a:lnSpc>
              <a:buFont typeface="Times New Roman"/>
              <a:buChar char="•"/>
              <a:tabLst>
                <a:tab pos="241300" algn="l"/>
              </a:tabLst>
            </a:pP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Exhaustive</a:t>
            </a:r>
            <a:r>
              <a:rPr sz="2000" spc="-5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search</a:t>
            </a:r>
            <a:r>
              <a:rPr sz="2000" spc="-5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for</a:t>
            </a:r>
            <a:r>
              <a:rPr sz="2000" spc="-8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corroboration</a:t>
            </a:r>
            <a:r>
              <a:rPr sz="2000" spc="-5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(even</a:t>
            </a:r>
            <a:r>
              <a:rPr sz="2000" spc="-3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minor</a:t>
            </a:r>
            <a:r>
              <a:rPr sz="2000" spc="-16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details)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180"/>
              </a:spcBef>
              <a:buClr>
                <a:srgbClr val="282828"/>
              </a:buClr>
              <a:buFont typeface="Times New Roman"/>
              <a:buChar char="•"/>
            </a:pPr>
            <a:endParaRPr sz="2000">
              <a:latin typeface="Arial"/>
              <a:cs typeface="Arial"/>
            </a:endParaRPr>
          </a:p>
          <a:p>
            <a:pPr marL="241300" indent="-228600">
              <a:lnSpc>
                <a:spcPct val="100000"/>
              </a:lnSpc>
              <a:spcBef>
                <a:spcPts val="5"/>
              </a:spcBef>
              <a:buFont typeface="Times New Roman"/>
              <a:buChar char="•"/>
              <a:tabLst>
                <a:tab pos="241300" algn="l"/>
              </a:tabLst>
            </a:pP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Explore</a:t>
            </a:r>
            <a:r>
              <a:rPr sz="2000" spc="-4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motive,</a:t>
            </a:r>
            <a:r>
              <a:rPr sz="2000" spc="-8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bias,</a:t>
            </a:r>
            <a:r>
              <a:rPr sz="2000" spc="-9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interest.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180"/>
              </a:spcBef>
              <a:buClr>
                <a:srgbClr val="282828"/>
              </a:buClr>
              <a:buFont typeface="Times New Roman"/>
              <a:buChar char="•"/>
            </a:pPr>
            <a:endParaRPr sz="2000">
              <a:latin typeface="Arial"/>
              <a:cs typeface="Arial"/>
            </a:endParaRPr>
          </a:p>
          <a:p>
            <a:pPr marL="241300" indent="-228600">
              <a:lnSpc>
                <a:spcPct val="100000"/>
              </a:lnSpc>
              <a:buFont typeface="Times New Roman"/>
              <a:buChar char="•"/>
              <a:tabLst>
                <a:tab pos="241300" algn="l"/>
              </a:tabLst>
            </a:pP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Explore</a:t>
            </a:r>
            <a:r>
              <a:rPr sz="2000" spc="-7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circumstances</a:t>
            </a:r>
            <a:r>
              <a:rPr sz="2000" spc="-9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of</a:t>
            </a:r>
            <a:r>
              <a:rPr sz="2000" spc="-6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parties’</a:t>
            </a:r>
            <a:r>
              <a:rPr sz="2000" spc="-114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disclosures</a:t>
            </a:r>
            <a:r>
              <a:rPr sz="2000" spc="-3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about</a:t>
            </a:r>
            <a:r>
              <a:rPr sz="2000" spc="-4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the</a:t>
            </a:r>
            <a:r>
              <a:rPr sz="2000" spc="-12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incident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180"/>
              </a:spcBef>
              <a:buClr>
                <a:srgbClr val="282828"/>
              </a:buClr>
              <a:buFont typeface="Times New Roman"/>
              <a:buChar char="•"/>
            </a:pPr>
            <a:endParaRPr sz="2000">
              <a:latin typeface="Arial"/>
              <a:cs typeface="Arial"/>
            </a:endParaRPr>
          </a:p>
          <a:p>
            <a:pPr marL="311150" indent="-298450">
              <a:lnSpc>
                <a:spcPct val="100000"/>
              </a:lnSpc>
              <a:buFont typeface="Times New Roman"/>
              <a:buChar char="•"/>
              <a:tabLst>
                <a:tab pos="311150" algn="l"/>
              </a:tabLst>
            </a:pP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Identify</a:t>
            </a:r>
            <a:r>
              <a:rPr sz="2000" spc="-13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witnesses,</a:t>
            </a:r>
            <a:r>
              <a:rPr sz="2000" spc="-4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electronic</a:t>
            </a:r>
            <a:r>
              <a:rPr sz="2000" spc="-3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evidence,</a:t>
            </a:r>
            <a:r>
              <a:rPr sz="2000" spc="-2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other</a:t>
            </a:r>
            <a:r>
              <a:rPr sz="2000" spc="-8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sources</a:t>
            </a:r>
            <a:r>
              <a:rPr sz="2000" spc="-7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20" dirty="0">
                <a:solidFill>
                  <a:srgbClr val="282828"/>
                </a:solidFill>
                <a:latin typeface="Arial"/>
                <a:cs typeface="Arial"/>
              </a:rPr>
              <a:t>of</a:t>
            </a:r>
            <a:r>
              <a:rPr sz="2000" spc="-15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evidence.</a:t>
            </a:r>
            <a:endParaRPr sz="20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535"/>
              </a:lnSpc>
            </a:pPr>
            <a:fld id="{81D60167-4931-47E6-BA6A-407CBD079E47}" type="slidenum">
              <a:rPr spc="-25" dirty="0"/>
              <a:t>42</a:t>
            </a:fld>
            <a:endParaRPr spc="-25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58623" rIns="0" bIns="0" rtlCol="0">
            <a:spAutoFit/>
          </a:bodyPr>
          <a:lstStyle/>
          <a:p>
            <a:pPr marL="279400">
              <a:lnSpc>
                <a:spcPct val="100000"/>
              </a:lnSpc>
              <a:spcBef>
                <a:spcPts val="105"/>
              </a:spcBef>
            </a:pPr>
            <a:r>
              <a:rPr dirty="0"/>
              <a:t>Witness</a:t>
            </a:r>
            <a:r>
              <a:rPr spc="-160" dirty="0"/>
              <a:t> </a:t>
            </a:r>
            <a:r>
              <a:rPr spc="-10" dirty="0"/>
              <a:t>Interviews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72591" y="1330832"/>
            <a:ext cx="7429500" cy="467296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299085" indent="-286385">
              <a:lnSpc>
                <a:spcPct val="100000"/>
              </a:lnSpc>
              <a:spcBef>
                <a:spcPts val="90"/>
              </a:spcBef>
              <a:buChar char="•"/>
              <a:tabLst>
                <a:tab pos="299085" algn="l"/>
              </a:tabLst>
            </a:pP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Explore</a:t>
            </a:r>
            <a:r>
              <a:rPr sz="2000" spc="-6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witness’s</a:t>
            </a:r>
            <a:r>
              <a:rPr sz="2000" spc="-3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relationship</a:t>
            </a:r>
            <a:r>
              <a:rPr sz="2000" spc="-4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to</a:t>
            </a:r>
            <a:r>
              <a:rPr sz="2000" spc="-6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the</a:t>
            </a:r>
            <a:r>
              <a:rPr sz="2000" spc="-13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parties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180"/>
              </a:spcBef>
              <a:buClr>
                <a:srgbClr val="282828"/>
              </a:buClr>
              <a:buFont typeface="Arial"/>
              <a:buChar char="•"/>
            </a:pPr>
            <a:endParaRPr sz="2000"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buChar char="•"/>
              <a:tabLst>
                <a:tab pos="299085" algn="l"/>
              </a:tabLst>
            </a:pP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Ascertain</a:t>
            </a:r>
            <a:r>
              <a:rPr sz="2000" spc="-4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the</a:t>
            </a:r>
            <a:r>
              <a:rPr sz="2000" spc="-1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source</a:t>
            </a:r>
            <a:r>
              <a:rPr sz="2000" spc="-3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of</a:t>
            </a:r>
            <a:r>
              <a:rPr sz="2000" spc="-6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the</a:t>
            </a:r>
            <a:r>
              <a:rPr sz="2000" spc="-1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25" dirty="0">
                <a:solidFill>
                  <a:srgbClr val="282828"/>
                </a:solidFill>
                <a:latin typeface="Arial"/>
                <a:cs typeface="Arial"/>
              </a:rPr>
              <a:t>witness’s</a:t>
            </a:r>
            <a:r>
              <a:rPr sz="2000" spc="-114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knowledge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180"/>
              </a:spcBef>
              <a:buClr>
                <a:srgbClr val="282828"/>
              </a:buClr>
              <a:buFont typeface="Arial"/>
              <a:buChar char="•"/>
            </a:pPr>
            <a:endParaRPr sz="2000"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buChar char="•"/>
              <a:tabLst>
                <a:tab pos="299085" algn="l"/>
              </a:tabLst>
            </a:pP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What</a:t>
            </a:r>
            <a:r>
              <a:rPr sz="2000" spc="-114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to</a:t>
            </a:r>
            <a:r>
              <a:rPr sz="2000" spc="-2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do</a:t>
            </a:r>
            <a:r>
              <a:rPr sz="2000" spc="-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about</a:t>
            </a:r>
            <a:r>
              <a:rPr sz="2000" spc="-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tampering</a:t>
            </a:r>
            <a:r>
              <a:rPr sz="2000" spc="-3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of</a:t>
            </a:r>
            <a:r>
              <a:rPr sz="2000" spc="-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25" dirty="0">
                <a:solidFill>
                  <a:srgbClr val="282828"/>
                </a:solidFill>
                <a:latin typeface="Arial"/>
                <a:cs typeface="Arial"/>
              </a:rPr>
              <a:t>witness</a:t>
            </a:r>
            <a:r>
              <a:rPr sz="2000" spc="-13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testimony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180"/>
              </a:spcBef>
              <a:buClr>
                <a:srgbClr val="282828"/>
              </a:buClr>
              <a:buFont typeface="Arial"/>
              <a:buChar char="•"/>
            </a:pPr>
            <a:endParaRPr sz="2000">
              <a:latin typeface="Arial"/>
              <a:cs typeface="Arial"/>
            </a:endParaRPr>
          </a:p>
          <a:p>
            <a:pPr marL="299085" marR="5080" indent="-287020">
              <a:lnSpc>
                <a:spcPct val="100000"/>
              </a:lnSpc>
              <a:buChar char="•"/>
              <a:tabLst>
                <a:tab pos="299085" algn="l"/>
              </a:tabLst>
            </a:pP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Follow</a:t>
            </a:r>
            <a:r>
              <a:rPr sz="2000" spc="1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the</a:t>
            </a:r>
            <a:r>
              <a:rPr sz="2000" spc="-5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same</a:t>
            </a:r>
            <a:r>
              <a:rPr sz="2000" spc="-7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20" dirty="0">
                <a:solidFill>
                  <a:srgbClr val="282828"/>
                </a:solidFill>
                <a:latin typeface="Arial"/>
                <a:cs typeface="Arial"/>
              </a:rPr>
              <a:t>open-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ended</a:t>
            </a:r>
            <a:r>
              <a:rPr sz="2000" spc="-1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approach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with</a:t>
            </a:r>
            <a:r>
              <a:rPr sz="2000" spc="-1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narrowed</a:t>
            </a:r>
            <a:r>
              <a:rPr sz="2000" spc="-11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20" dirty="0">
                <a:solidFill>
                  <a:srgbClr val="282828"/>
                </a:solidFill>
                <a:latin typeface="Arial"/>
                <a:cs typeface="Arial"/>
              </a:rPr>
              <a:t>follow-</a:t>
            </a:r>
            <a:r>
              <a:rPr sz="2000" spc="-25" dirty="0">
                <a:solidFill>
                  <a:srgbClr val="282828"/>
                </a:solidFill>
                <a:latin typeface="Arial"/>
                <a:cs typeface="Arial"/>
              </a:rPr>
              <a:t>up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questions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180"/>
              </a:spcBef>
              <a:buClr>
                <a:srgbClr val="282828"/>
              </a:buClr>
              <a:buFont typeface="Arial"/>
              <a:buChar char="•"/>
            </a:pPr>
            <a:endParaRPr sz="2000">
              <a:latin typeface="Arial"/>
              <a:cs typeface="Arial"/>
            </a:endParaRPr>
          </a:p>
          <a:p>
            <a:pPr marL="299085" marR="474345" indent="-287020">
              <a:lnSpc>
                <a:spcPct val="100000"/>
              </a:lnSpc>
              <a:spcBef>
                <a:spcPts val="5"/>
              </a:spcBef>
              <a:buChar char="•"/>
              <a:tabLst>
                <a:tab pos="299085" algn="l"/>
              </a:tabLst>
            </a:pP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Give</a:t>
            </a:r>
            <a:r>
              <a:rPr sz="2000" spc="-11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enough</a:t>
            </a:r>
            <a:r>
              <a:rPr sz="2000" spc="-4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information</a:t>
            </a:r>
            <a:r>
              <a:rPr sz="2000" spc="-8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to</a:t>
            </a:r>
            <a:r>
              <a:rPr sz="2000" spc="-8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illicit</a:t>
            </a:r>
            <a:r>
              <a:rPr sz="2000" spc="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relevant</a:t>
            </a:r>
            <a:r>
              <a:rPr sz="2000" spc="-4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information</a:t>
            </a:r>
            <a:r>
              <a:rPr sz="2000" spc="-8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20" dirty="0">
                <a:solidFill>
                  <a:srgbClr val="282828"/>
                </a:solidFill>
                <a:latin typeface="Arial"/>
                <a:cs typeface="Arial"/>
              </a:rPr>
              <a:t>but</a:t>
            </a:r>
            <a:r>
              <a:rPr sz="2000" spc="-17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25" dirty="0">
                <a:solidFill>
                  <a:srgbClr val="282828"/>
                </a:solidFill>
                <a:latin typeface="Arial"/>
                <a:cs typeface="Arial"/>
              </a:rPr>
              <a:t>be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circumspect</a:t>
            </a:r>
            <a:r>
              <a:rPr sz="2000" spc="-11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about</a:t>
            </a:r>
            <a:r>
              <a:rPr sz="2000" spc="-4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what</a:t>
            </a:r>
            <a:r>
              <a:rPr sz="2000" spc="-2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is</a:t>
            </a:r>
            <a:r>
              <a:rPr sz="2000" spc="-14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shared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180"/>
              </a:spcBef>
              <a:buClr>
                <a:srgbClr val="282828"/>
              </a:buClr>
              <a:buFont typeface="Arial"/>
              <a:buChar char="•"/>
            </a:pPr>
            <a:endParaRPr sz="2000"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buChar char="•"/>
              <a:tabLst>
                <a:tab pos="299085" algn="l"/>
              </a:tabLst>
            </a:pP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Ask</a:t>
            </a:r>
            <a:r>
              <a:rPr sz="2000" spc="-7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witnesses</a:t>
            </a:r>
            <a:r>
              <a:rPr sz="2000" spc="1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about</a:t>
            </a:r>
            <a:r>
              <a:rPr sz="2000" spc="-2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20" dirty="0">
                <a:solidFill>
                  <a:srgbClr val="282828"/>
                </a:solidFill>
                <a:latin typeface="Arial"/>
                <a:cs typeface="Arial"/>
              </a:rPr>
              <a:t>parties’</a:t>
            </a:r>
            <a:r>
              <a:rPr sz="2000" spc="-13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motives</a:t>
            </a:r>
            <a:endParaRPr sz="20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535"/>
              </a:lnSpc>
            </a:pPr>
            <a:fld id="{81D60167-4931-47E6-BA6A-407CBD079E47}" type="slidenum">
              <a:rPr spc="-25" dirty="0"/>
              <a:t>43</a:t>
            </a:fld>
            <a:endParaRPr spc="-25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99263" rIns="0" bIns="0" rtlCol="0">
            <a:spAutoFit/>
          </a:bodyPr>
          <a:lstStyle/>
          <a:p>
            <a:pPr marL="268605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Corroboration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61505" y="1638122"/>
            <a:ext cx="7600950" cy="195389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98425">
              <a:lnSpc>
                <a:spcPct val="100000"/>
              </a:lnSpc>
              <a:spcBef>
                <a:spcPts val="90"/>
              </a:spcBef>
            </a:pP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=</a:t>
            </a:r>
            <a:r>
              <a:rPr sz="2000" spc="-8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Sufficient</a:t>
            </a:r>
            <a:r>
              <a:rPr sz="2000" spc="-6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independent</a:t>
            </a:r>
            <a:r>
              <a:rPr sz="2000" spc="-2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evidence</a:t>
            </a:r>
            <a:r>
              <a:rPr sz="2000" spc="1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to</a:t>
            </a:r>
            <a:r>
              <a:rPr sz="2000" spc="-5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support</a:t>
            </a:r>
            <a:r>
              <a:rPr sz="2000" spc="-7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the</a:t>
            </a:r>
            <a:r>
              <a:rPr sz="2000" spc="-4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facts</a:t>
            </a:r>
            <a:r>
              <a:rPr sz="2000" spc="-6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20" dirty="0">
                <a:solidFill>
                  <a:srgbClr val="282828"/>
                </a:solidFill>
                <a:latin typeface="Arial"/>
                <a:cs typeface="Arial"/>
              </a:rPr>
              <a:t>at</a:t>
            </a:r>
            <a:r>
              <a:rPr sz="2000" spc="-22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issue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70"/>
              </a:spcBef>
            </a:pPr>
            <a:endParaRPr sz="2000">
              <a:latin typeface="Arial"/>
              <a:cs typeface="Arial"/>
            </a:endParaRPr>
          </a:p>
          <a:p>
            <a:pPr marL="356870" indent="-344170">
              <a:lnSpc>
                <a:spcPct val="100000"/>
              </a:lnSpc>
              <a:spcBef>
                <a:spcPts val="5"/>
              </a:spcBef>
              <a:buChar char="•"/>
              <a:tabLst>
                <a:tab pos="356870" algn="l"/>
              </a:tabLst>
            </a:pP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Corroboration</a:t>
            </a:r>
            <a:r>
              <a:rPr sz="2000" spc="-114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≠</a:t>
            </a:r>
            <a:r>
              <a:rPr sz="2000" spc="-4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second</a:t>
            </a:r>
            <a:r>
              <a:rPr sz="2000" spc="-4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witness who</a:t>
            </a:r>
            <a:r>
              <a:rPr sz="2000" spc="-1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agrees</a:t>
            </a:r>
            <a:r>
              <a:rPr sz="2000" spc="-4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with </a:t>
            </a:r>
            <a:r>
              <a:rPr sz="2000" spc="-20" dirty="0">
                <a:solidFill>
                  <a:srgbClr val="282828"/>
                </a:solidFill>
                <a:latin typeface="Arial"/>
                <a:cs typeface="Arial"/>
              </a:rPr>
              <a:t>the</a:t>
            </a:r>
            <a:r>
              <a:rPr sz="2000" spc="-24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first.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815"/>
              </a:spcBef>
              <a:buClr>
                <a:srgbClr val="282828"/>
              </a:buClr>
              <a:buFont typeface="Arial"/>
              <a:buChar char="•"/>
            </a:pPr>
            <a:endParaRPr sz="2000">
              <a:latin typeface="Arial"/>
              <a:cs typeface="Arial"/>
            </a:endParaRPr>
          </a:p>
          <a:p>
            <a:pPr marL="356235" marR="5080" indent="-344170">
              <a:lnSpc>
                <a:spcPct val="100000"/>
              </a:lnSpc>
              <a:spcBef>
                <a:spcPts val="5"/>
              </a:spcBef>
              <a:buChar char="•"/>
              <a:tabLst>
                <a:tab pos="356235" algn="l"/>
                <a:tab pos="6565265" algn="l"/>
              </a:tabLst>
            </a:pP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Corroboration</a:t>
            </a:r>
            <a:r>
              <a:rPr sz="2000" spc="-3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=</a:t>
            </a:r>
            <a:r>
              <a:rPr sz="2000" spc="-8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evidentiary</a:t>
            </a:r>
            <a:r>
              <a:rPr sz="2000" spc="-1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support</a:t>
            </a:r>
            <a:r>
              <a:rPr sz="2000" spc="-9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for</a:t>
            </a:r>
            <a:r>
              <a:rPr sz="2000" spc="-8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what</a:t>
            </a:r>
            <a:r>
              <a:rPr sz="2000" spc="-3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a</a:t>
            </a:r>
            <a:r>
              <a:rPr sz="2000" spc="-5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witness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	</a:t>
            </a:r>
            <a:r>
              <a:rPr sz="2000" spc="-20" dirty="0">
                <a:solidFill>
                  <a:srgbClr val="282828"/>
                </a:solidFill>
                <a:latin typeface="Arial"/>
                <a:cs typeface="Arial"/>
              </a:rPr>
              <a:t>contends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after</a:t>
            </a:r>
            <a:r>
              <a:rPr sz="2000" spc="-14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evaluating</a:t>
            </a:r>
            <a:r>
              <a:rPr sz="2000" spc="-5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source,</a:t>
            </a:r>
            <a:r>
              <a:rPr sz="2000" spc="-10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content,</a:t>
            </a:r>
            <a:r>
              <a:rPr sz="2000" spc="-10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and</a:t>
            </a:r>
            <a:r>
              <a:rPr sz="2000" spc="-12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plausibility.</a:t>
            </a:r>
            <a:endParaRPr sz="20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535"/>
              </a:lnSpc>
            </a:pPr>
            <a:fld id="{81D60167-4931-47E6-BA6A-407CBD079E47}" type="slidenum">
              <a:rPr spc="-25" dirty="0"/>
              <a:t>44</a:t>
            </a:fld>
            <a:endParaRPr spc="-25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95833" rIns="0" bIns="0" rtlCol="0">
            <a:spAutoFit/>
          </a:bodyPr>
          <a:lstStyle/>
          <a:p>
            <a:pPr marL="268605">
              <a:lnSpc>
                <a:spcPct val="100000"/>
              </a:lnSpc>
              <a:spcBef>
                <a:spcPts val="105"/>
              </a:spcBef>
            </a:pPr>
            <a:r>
              <a:rPr dirty="0"/>
              <a:t>Inculpatory</a:t>
            </a:r>
            <a:r>
              <a:rPr spc="-140" dirty="0"/>
              <a:t> </a:t>
            </a:r>
            <a:r>
              <a:rPr dirty="0"/>
              <a:t>/</a:t>
            </a:r>
            <a:r>
              <a:rPr spc="-60" dirty="0"/>
              <a:t> </a:t>
            </a:r>
            <a:r>
              <a:rPr dirty="0"/>
              <a:t>Exculpatory</a:t>
            </a:r>
            <a:r>
              <a:rPr spc="-140" dirty="0"/>
              <a:t> </a:t>
            </a:r>
            <a:r>
              <a:rPr spc="-10" dirty="0"/>
              <a:t>Evidence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90958" y="1477213"/>
            <a:ext cx="6685280" cy="306324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56870" indent="-344170">
              <a:lnSpc>
                <a:spcPct val="100000"/>
              </a:lnSpc>
              <a:spcBef>
                <a:spcPts val="90"/>
              </a:spcBef>
              <a:buChar char="•"/>
              <a:tabLst>
                <a:tab pos="356870" algn="l"/>
              </a:tabLst>
            </a:pP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Communications</a:t>
            </a:r>
            <a:r>
              <a:rPr sz="2000" spc="-12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between</a:t>
            </a:r>
            <a:r>
              <a:rPr sz="2000" spc="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parties</a:t>
            </a:r>
            <a:r>
              <a:rPr sz="2000" spc="-2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(pre</a:t>
            </a:r>
            <a:r>
              <a:rPr sz="2000" spc="-8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and</a:t>
            </a:r>
            <a:r>
              <a:rPr sz="2000" spc="-3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post</a:t>
            </a:r>
            <a:r>
              <a:rPr sz="2000" spc="-12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incident)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70"/>
              </a:spcBef>
              <a:buClr>
                <a:srgbClr val="282828"/>
              </a:buClr>
              <a:buFont typeface="Arial"/>
              <a:buChar char="•"/>
            </a:pPr>
            <a:endParaRPr sz="2000">
              <a:latin typeface="Arial"/>
              <a:cs typeface="Arial"/>
            </a:endParaRPr>
          </a:p>
          <a:p>
            <a:pPr marL="356870" indent="-344170">
              <a:lnSpc>
                <a:spcPct val="100000"/>
              </a:lnSpc>
              <a:spcBef>
                <a:spcPts val="5"/>
              </a:spcBef>
              <a:buChar char="•"/>
              <a:tabLst>
                <a:tab pos="356870" algn="l"/>
              </a:tabLst>
            </a:pP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Behavior</a:t>
            </a:r>
            <a:r>
              <a:rPr sz="2000" spc="-1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of</a:t>
            </a:r>
            <a:r>
              <a:rPr sz="2000" spc="-6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the</a:t>
            </a:r>
            <a:r>
              <a:rPr sz="2000" spc="-4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parties</a:t>
            </a:r>
            <a:r>
              <a:rPr sz="2000" spc="-7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(pre</a:t>
            </a:r>
            <a:r>
              <a:rPr sz="2000" spc="-6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and</a:t>
            </a:r>
            <a:r>
              <a:rPr sz="2000" spc="-4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post</a:t>
            </a:r>
            <a:r>
              <a:rPr sz="2000" spc="-24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incident)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45"/>
              </a:spcBef>
              <a:buClr>
                <a:srgbClr val="282828"/>
              </a:buClr>
              <a:buFont typeface="Arial"/>
              <a:buChar char="•"/>
            </a:pPr>
            <a:endParaRPr sz="2000">
              <a:latin typeface="Arial"/>
              <a:cs typeface="Arial"/>
            </a:endParaRPr>
          </a:p>
          <a:p>
            <a:pPr marL="356870" indent="-344170">
              <a:lnSpc>
                <a:spcPct val="100000"/>
              </a:lnSpc>
              <a:buChar char="•"/>
              <a:tabLst>
                <a:tab pos="356870" algn="l"/>
              </a:tabLst>
            </a:pP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Statements</a:t>
            </a:r>
            <a:r>
              <a:rPr sz="2000" spc="-11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against</a:t>
            </a:r>
            <a:r>
              <a:rPr sz="2000" spc="-5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interest/</a:t>
            </a:r>
            <a:r>
              <a:rPr sz="2000" spc="-17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admissions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75"/>
              </a:spcBef>
              <a:buClr>
                <a:srgbClr val="282828"/>
              </a:buClr>
              <a:buFont typeface="Arial"/>
              <a:buChar char="•"/>
            </a:pPr>
            <a:endParaRPr sz="2000">
              <a:latin typeface="Arial"/>
              <a:cs typeface="Arial"/>
            </a:endParaRPr>
          </a:p>
          <a:p>
            <a:pPr marL="356870" indent="-344170">
              <a:lnSpc>
                <a:spcPct val="100000"/>
              </a:lnSpc>
              <a:buChar char="•"/>
              <a:tabLst>
                <a:tab pos="356870" algn="l"/>
              </a:tabLst>
            </a:pP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Disclosures</a:t>
            </a:r>
            <a:r>
              <a:rPr sz="2000" spc="-114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about</a:t>
            </a:r>
            <a:r>
              <a:rPr sz="2000" spc="-4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20" dirty="0">
                <a:solidFill>
                  <a:srgbClr val="282828"/>
                </a:solidFill>
                <a:latin typeface="Arial"/>
                <a:cs typeface="Arial"/>
              </a:rPr>
              <a:t>the</a:t>
            </a:r>
            <a:r>
              <a:rPr sz="2000" spc="-13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incident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235"/>
              </a:spcBef>
            </a:pPr>
            <a:endParaRPr sz="2000">
              <a:latin typeface="Arial"/>
              <a:cs typeface="Arial"/>
            </a:endParaRPr>
          </a:p>
          <a:p>
            <a:pPr marL="1570355">
              <a:lnSpc>
                <a:spcPct val="100000"/>
              </a:lnSpc>
            </a:pPr>
            <a:r>
              <a:rPr sz="2000" u="heavy" dirty="0">
                <a:solidFill>
                  <a:srgbClr val="282828"/>
                </a:solidFill>
                <a:uFill>
                  <a:solidFill>
                    <a:srgbClr val="282828"/>
                  </a:solidFill>
                </a:uFill>
                <a:latin typeface="Arial"/>
                <a:cs typeface="Arial"/>
              </a:rPr>
              <a:t>Consider</a:t>
            </a:r>
            <a:r>
              <a:rPr sz="2000" u="heavy" spc="-65" dirty="0">
                <a:solidFill>
                  <a:srgbClr val="282828"/>
                </a:solidFill>
                <a:uFill>
                  <a:solidFill>
                    <a:srgbClr val="282828"/>
                  </a:solidFill>
                </a:uFill>
                <a:latin typeface="Arial"/>
                <a:cs typeface="Arial"/>
              </a:rPr>
              <a:t> </a:t>
            </a:r>
            <a:r>
              <a:rPr sz="2000" u="heavy" dirty="0">
                <a:solidFill>
                  <a:srgbClr val="282828"/>
                </a:solidFill>
                <a:uFill>
                  <a:solidFill>
                    <a:srgbClr val="282828"/>
                  </a:solidFill>
                </a:uFill>
                <a:latin typeface="Arial"/>
                <a:cs typeface="Arial"/>
              </a:rPr>
              <a:t>any</a:t>
            </a:r>
            <a:r>
              <a:rPr sz="2000" u="heavy" spc="-40" dirty="0">
                <a:solidFill>
                  <a:srgbClr val="282828"/>
                </a:solidFill>
                <a:uFill>
                  <a:solidFill>
                    <a:srgbClr val="282828"/>
                  </a:solidFill>
                </a:uFill>
                <a:latin typeface="Arial"/>
                <a:cs typeface="Arial"/>
              </a:rPr>
              <a:t> </a:t>
            </a:r>
            <a:r>
              <a:rPr sz="2000" u="heavy" spc="-10" dirty="0">
                <a:solidFill>
                  <a:srgbClr val="282828"/>
                </a:solidFill>
                <a:uFill>
                  <a:solidFill>
                    <a:srgbClr val="282828"/>
                  </a:solidFill>
                </a:uFill>
                <a:latin typeface="Arial"/>
                <a:cs typeface="Arial"/>
              </a:rPr>
              <a:t>explanations</a:t>
            </a:r>
            <a:r>
              <a:rPr sz="2000" u="heavy" spc="-20" dirty="0">
                <a:solidFill>
                  <a:srgbClr val="282828"/>
                </a:solidFill>
                <a:uFill>
                  <a:solidFill>
                    <a:srgbClr val="282828"/>
                  </a:solidFill>
                </a:uFill>
                <a:latin typeface="Arial"/>
                <a:cs typeface="Arial"/>
              </a:rPr>
              <a:t> </a:t>
            </a:r>
            <a:r>
              <a:rPr sz="2000" u="heavy" dirty="0">
                <a:solidFill>
                  <a:srgbClr val="282828"/>
                </a:solidFill>
                <a:uFill>
                  <a:solidFill>
                    <a:srgbClr val="282828"/>
                  </a:solidFill>
                </a:uFill>
                <a:latin typeface="Arial"/>
                <a:cs typeface="Arial"/>
              </a:rPr>
              <a:t>and</a:t>
            </a:r>
            <a:r>
              <a:rPr sz="2000" u="heavy" spc="-35" dirty="0">
                <a:solidFill>
                  <a:srgbClr val="282828"/>
                </a:solidFill>
                <a:uFill>
                  <a:solidFill>
                    <a:srgbClr val="282828"/>
                  </a:solidFill>
                </a:uFill>
                <a:latin typeface="Arial"/>
                <a:cs typeface="Arial"/>
              </a:rPr>
              <a:t> </a:t>
            </a:r>
            <a:r>
              <a:rPr sz="2000" u="heavy" spc="-10" dirty="0">
                <a:solidFill>
                  <a:srgbClr val="282828"/>
                </a:solidFill>
                <a:uFill>
                  <a:solidFill>
                    <a:srgbClr val="282828"/>
                  </a:solidFill>
                </a:uFill>
                <a:latin typeface="Arial"/>
                <a:cs typeface="Arial"/>
              </a:rPr>
              <a:t>fairly</a:t>
            </a:r>
            <a:r>
              <a:rPr sz="2000" u="heavy" spc="-130" dirty="0">
                <a:solidFill>
                  <a:srgbClr val="282828"/>
                </a:solidFill>
                <a:uFill>
                  <a:solidFill>
                    <a:srgbClr val="282828"/>
                  </a:solidFill>
                </a:uFill>
                <a:latin typeface="Arial"/>
                <a:cs typeface="Arial"/>
              </a:rPr>
              <a:t> </a:t>
            </a:r>
            <a:r>
              <a:rPr sz="2000" u="heavy" spc="-10" dirty="0">
                <a:solidFill>
                  <a:srgbClr val="282828"/>
                </a:solidFill>
                <a:uFill>
                  <a:solidFill>
                    <a:srgbClr val="282828"/>
                  </a:solidFill>
                </a:uFill>
                <a:latin typeface="Arial"/>
                <a:cs typeface="Arial"/>
              </a:rPr>
              <a:t>weigh.</a:t>
            </a:r>
            <a:endParaRPr sz="20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535"/>
              </a:lnSpc>
            </a:pPr>
            <a:fld id="{81D60167-4931-47E6-BA6A-407CBD079E47}" type="slidenum">
              <a:rPr spc="-25" dirty="0"/>
              <a:t>45</a:t>
            </a:fld>
            <a:endParaRPr spc="-25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xfrm>
            <a:off x="689354" y="434416"/>
            <a:ext cx="4104004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20" dirty="0"/>
              <a:t>Credibility</a:t>
            </a:r>
            <a:r>
              <a:rPr spc="-105" dirty="0"/>
              <a:t> </a:t>
            </a:r>
            <a:r>
              <a:rPr spc="-10" dirty="0"/>
              <a:t>Assessments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667715" y="1653412"/>
            <a:ext cx="8044815" cy="4337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56870" marR="1050290" indent="-344805">
              <a:lnSpc>
                <a:spcPct val="100000"/>
              </a:lnSpc>
              <a:spcBef>
                <a:spcPts val="90"/>
              </a:spcBef>
              <a:buClr>
                <a:srgbClr val="282828"/>
              </a:buClr>
              <a:buFont typeface="Arial"/>
              <a:buChar char="•"/>
              <a:tabLst>
                <a:tab pos="356870" algn="l"/>
              </a:tabLst>
            </a:pP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Credibility</a:t>
            </a:r>
            <a:r>
              <a:rPr sz="2000" spc="-3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is</a:t>
            </a:r>
            <a:r>
              <a:rPr sz="2000" spc="-5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different</a:t>
            </a:r>
            <a:r>
              <a:rPr sz="2000" spc="-12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than</a:t>
            </a:r>
            <a:r>
              <a:rPr sz="2000" spc="-6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“honesty“</a:t>
            </a:r>
            <a:r>
              <a:rPr sz="2000" spc="-5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–</a:t>
            </a:r>
            <a:r>
              <a:rPr sz="2000" spc="-4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evaluate </a:t>
            </a:r>
            <a:r>
              <a:rPr sz="2000" spc="-20" dirty="0">
                <a:solidFill>
                  <a:srgbClr val="282828"/>
                </a:solidFill>
                <a:latin typeface="Arial"/>
                <a:cs typeface="Arial"/>
              </a:rPr>
              <a:t>credibility</a:t>
            </a:r>
            <a:r>
              <a:rPr sz="2000" spc="-28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25" dirty="0">
                <a:solidFill>
                  <a:srgbClr val="282828"/>
                </a:solidFill>
                <a:latin typeface="Arial"/>
                <a:cs typeface="Arial"/>
              </a:rPr>
              <a:t>of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information,</a:t>
            </a:r>
            <a:r>
              <a:rPr sz="2000" spc="-9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not</a:t>
            </a:r>
            <a:r>
              <a:rPr sz="2000" spc="-9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people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70"/>
              </a:spcBef>
              <a:buClr>
                <a:srgbClr val="282828"/>
              </a:buClr>
              <a:buFont typeface="Arial"/>
              <a:buChar char="•"/>
            </a:pPr>
            <a:endParaRPr sz="2000">
              <a:latin typeface="Arial"/>
              <a:cs typeface="Arial"/>
            </a:endParaRPr>
          </a:p>
          <a:p>
            <a:pPr marL="356870" indent="-344170">
              <a:lnSpc>
                <a:spcPct val="100000"/>
              </a:lnSpc>
              <a:spcBef>
                <a:spcPts val="5"/>
              </a:spcBef>
              <a:buChar char="•"/>
              <a:tabLst>
                <a:tab pos="356870" algn="l"/>
              </a:tabLst>
            </a:pP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Evaluation</a:t>
            </a:r>
            <a:r>
              <a:rPr sz="2000" spc="-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of</a:t>
            </a:r>
            <a:r>
              <a:rPr sz="2000" spc="-6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source,</a:t>
            </a:r>
            <a:r>
              <a:rPr sz="2000" spc="-6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content,</a:t>
            </a:r>
            <a:r>
              <a:rPr sz="2000" spc="-10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and</a:t>
            </a:r>
            <a:r>
              <a:rPr sz="2000" spc="-4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plausibility</a:t>
            </a:r>
            <a:r>
              <a:rPr sz="2000" spc="-1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of</a:t>
            </a:r>
            <a:r>
              <a:rPr sz="2000" spc="-6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20" dirty="0">
                <a:solidFill>
                  <a:srgbClr val="282828"/>
                </a:solidFill>
                <a:latin typeface="Arial"/>
                <a:cs typeface="Arial"/>
              </a:rPr>
              <a:t>evidence</a:t>
            </a:r>
            <a:r>
              <a:rPr sz="2000" spc="-13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presented.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45"/>
              </a:spcBef>
              <a:buClr>
                <a:srgbClr val="282828"/>
              </a:buClr>
              <a:buFont typeface="Arial"/>
              <a:buChar char="•"/>
            </a:pPr>
            <a:endParaRPr sz="2000">
              <a:latin typeface="Arial"/>
              <a:cs typeface="Arial"/>
            </a:endParaRPr>
          </a:p>
          <a:p>
            <a:pPr marL="356870" indent="-344170">
              <a:lnSpc>
                <a:spcPct val="100000"/>
              </a:lnSpc>
              <a:buChar char="•"/>
              <a:tabLst>
                <a:tab pos="356870" algn="l"/>
              </a:tabLst>
            </a:pP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Specificity</a:t>
            </a:r>
            <a:r>
              <a:rPr sz="2000" spc="-10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40" dirty="0">
                <a:solidFill>
                  <a:srgbClr val="282828"/>
                </a:solidFill>
                <a:latin typeface="Arial"/>
                <a:cs typeface="Arial"/>
              </a:rPr>
              <a:t>v.</a:t>
            </a:r>
            <a:r>
              <a:rPr sz="2000" spc="-15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vagueness</a:t>
            </a:r>
            <a:r>
              <a:rPr sz="2000" spc="-1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in</a:t>
            </a:r>
            <a:r>
              <a:rPr sz="2000" spc="-14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accounts.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70"/>
              </a:spcBef>
              <a:buClr>
                <a:srgbClr val="282828"/>
              </a:buClr>
              <a:buFont typeface="Arial"/>
              <a:buChar char="•"/>
            </a:pPr>
            <a:endParaRPr sz="2000">
              <a:latin typeface="Arial"/>
              <a:cs typeface="Arial"/>
            </a:endParaRPr>
          </a:p>
          <a:p>
            <a:pPr marL="356870" indent="-344170">
              <a:lnSpc>
                <a:spcPct val="100000"/>
              </a:lnSpc>
              <a:spcBef>
                <a:spcPts val="5"/>
              </a:spcBef>
              <a:buChar char="•"/>
              <a:tabLst>
                <a:tab pos="356870" algn="l"/>
              </a:tabLst>
            </a:pP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Corroboration</a:t>
            </a:r>
            <a:r>
              <a:rPr sz="2000" spc="-10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through</a:t>
            </a:r>
            <a:r>
              <a:rPr sz="2000" spc="-8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witness</a:t>
            </a:r>
            <a:r>
              <a:rPr sz="2000" spc="-2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testimony</a:t>
            </a:r>
            <a:r>
              <a:rPr sz="2000" spc="-12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and</a:t>
            </a:r>
            <a:r>
              <a:rPr sz="2000" spc="-14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evidence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45"/>
              </a:spcBef>
              <a:buClr>
                <a:srgbClr val="282828"/>
              </a:buClr>
              <a:buFont typeface="Arial"/>
              <a:buChar char="•"/>
            </a:pPr>
            <a:endParaRPr sz="2000">
              <a:latin typeface="Arial"/>
              <a:cs typeface="Arial"/>
            </a:endParaRPr>
          </a:p>
          <a:p>
            <a:pPr marL="356870" indent="-344170">
              <a:lnSpc>
                <a:spcPct val="100000"/>
              </a:lnSpc>
              <a:buChar char="•"/>
              <a:tabLst>
                <a:tab pos="356870" algn="l"/>
              </a:tabLst>
            </a:pP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Evaluate</a:t>
            </a:r>
            <a:r>
              <a:rPr sz="2000" spc="-3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motive</a:t>
            </a:r>
            <a:r>
              <a:rPr sz="2000" spc="-9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and</a:t>
            </a:r>
            <a:r>
              <a:rPr sz="2000" spc="-4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bias</a:t>
            </a:r>
            <a:r>
              <a:rPr sz="2000" spc="-3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and</a:t>
            </a:r>
            <a:r>
              <a:rPr sz="2000" spc="-4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apply</a:t>
            </a:r>
            <a:r>
              <a:rPr sz="2000" spc="-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common</a:t>
            </a:r>
            <a:r>
              <a:rPr sz="2000" spc="-24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sense.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75"/>
              </a:spcBef>
              <a:buClr>
                <a:srgbClr val="282828"/>
              </a:buClr>
              <a:buFont typeface="Arial"/>
              <a:buChar char="•"/>
            </a:pPr>
            <a:endParaRPr sz="2000">
              <a:latin typeface="Arial"/>
              <a:cs typeface="Arial"/>
            </a:endParaRPr>
          </a:p>
          <a:p>
            <a:pPr marL="356870" indent="-344170">
              <a:lnSpc>
                <a:spcPct val="100000"/>
              </a:lnSpc>
              <a:buChar char="•"/>
              <a:tabLst>
                <a:tab pos="356870" algn="l"/>
              </a:tabLst>
            </a:pP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Inconsistencies</a:t>
            </a:r>
            <a:r>
              <a:rPr sz="2000" spc="-5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–</a:t>
            </a:r>
            <a:r>
              <a:rPr sz="2000" spc="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major</a:t>
            </a:r>
            <a:r>
              <a:rPr sz="2000" spc="-5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vs.</a:t>
            </a:r>
            <a:r>
              <a:rPr sz="2000" spc="-17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minor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45"/>
              </a:spcBef>
              <a:buClr>
                <a:srgbClr val="282828"/>
              </a:buClr>
              <a:buFont typeface="Arial"/>
              <a:buChar char="•"/>
            </a:pPr>
            <a:endParaRPr sz="2000">
              <a:latin typeface="Arial"/>
              <a:cs typeface="Arial"/>
            </a:endParaRPr>
          </a:p>
          <a:p>
            <a:pPr marL="356870" indent="-344170">
              <a:lnSpc>
                <a:spcPct val="100000"/>
              </a:lnSpc>
              <a:buChar char="•"/>
              <a:tabLst>
                <a:tab pos="356870" algn="l"/>
              </a:tabLst>
            </a:pP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Demeanor</a:t>
            </a:r>
            <a:endParaRPr sz="20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535"/>
              </a:lnSpc>
            </a:pPr>
            <a:fld id="{81D60167-4931-47E6-BA6A-407CBD079E47}" type="slidenum">
              <a:rPr spc="-25" dirty="0"/>
              <a:t>46</a:t>
            </a:fld>
            <a:endParaRPr spc="-25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51663" rIns="0" bIns="0" rtlCol="0">
            <a:spAutoFit/>
          </a:bodyPr>
          <a:lstStyle/>
          <a:p>
            <a:pPr marL="264160">
              <a:lnSpc>
                <a:spcPct val="100000"/>
              </a:lnSpc>
              <a:spcBef>
                <a:spcPts val="105"/>
              </a:spcBef>
            </a:pPr>
            <a:r>
              <a:rPr dirty="0"/>
              <a:t>Motive</a:t>
            </a:r>
            <a:r>
              <a:rPr spc="-85" dirty="0"/>
              <a:t> </a:t>
            </a:r>
            <a:r>
              <a:rPr dirty="0"/>
              <a:t>/</a:t>
            </a:r>
            <a:r>
              <a:rPr spc="-190" dirty="0"/>
              <a:t> </a:t>
            </a:r>
            <a:r>
              <a:rPr spc="-20" dirty="0"/>
              <a:t>Bias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97307" y="1700860"/>
            <a:ext cx="7893050" cy="309689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299085" indent="-286385">
              <a:lnSpc>
                <a:spcPct val="100000"/>
              </a:lnSpc>
              <a:spcBef>
                <a:spcPts val="90"/>
              </a:spcBef>
              <a:buChar char="•"/>
              <a:tabLst>
                <a:tab pos="299085" algn="l"/>
              </a:tabLst>
            </a:pP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Understand</a:t>
            </a:r>
            <a:r>
              <a:rPr sz="2000" spc="-7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parties and</a:t>
            </a:r>
            <a:r>
              <a:rPr sz="2000" spc="-1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witnesses’</a:t>
            </a:r>
            <a:r>
              <a:rPr sz="2000" spc="-9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relationship(s)</a:t>
            </a:r>
            <a:r>
              <a:rPr sz="2000" spc="-4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to</a:t>
            </a:r>
            <a:r>
              <a:rPr sz="2000" spc="-4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20" dirty="0">
                <a:solidFill>
                  <a:srgbClr val="282828"/>
                </a:solidFill>
                <a:latin typeface="Arial"/>
                <a:cs typeface="Arial"/>
              </a:rPr>
              <a:t>one</a:t>
            </a:r>
            <a:r>
              <a:rPr sz="2000" spc="-27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another.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70"/>
              </a:spcBef>
              <a:buClr>
                <a:srgbClr val="282828"/>
              </a:buClr>
              <a:buFont typeface="Arial"/>
              <a:buChar char="•"/>
            </a:pPr>
            <a:endParaRPr sz="2000">
              <a:latin typeface="Arial"/>
              <a:cs typeface="Arial"/>
            </a:endParaRPr>
          </a:p>
          <a:p>
            <a:pPr marL="299085" marR="424180" indent="-286385">
              <a:lnSpc>
                <a:spcPct val="100000"/>
              </a:lnSpc>
              <a:spcBef>
                <a:spcPts val="5"/>
              </a:spcBef>
              <a:buChar char="•"/>
              <a:tabLst>
                <a:tab pos="299085" algn="l"/>
              </a:tabLst>
            </a:pP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Understand</a:t>
            </a:r>
            <a:r>
              <a:rPr sz="2000" spc="-114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Complainant’s</a:t>
            </a:r>
            <a:r>
              <a:rPr sz="2000" spc="-1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decision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to</a:t>
            </a:r>
            <a:r>
              <a:rPr sz="2000" spc="-5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disclose/report</a:t>
            </a:r>
            <a:r>
              <a:rPr sz="2000" spc="-12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25" dirty="0">
                <a:solidFill>
                  <a:srgbClr val="282828"/>
                </a:solidFill>
                <a:latin typeface="Arial"/>
                <a:cs typeface="Arial"/>
              </a:rPr>
              <a:t>when</a:t>
            </a:r>
            <a:r>
              <a:rPr sz="2000" spc="-13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20" dirty="0">
                <a:solidFill>
                  <a:srgbClr val="282828"/>
                </a:solidFill>
                <a:latin typeface="Arial"/>
                <a:cs typeface="Arial"/>
              </a:rPr>
              <a:t>they did.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45"/>
              </a:spcBef>
              <a:buClr>
                <a:srgbClr val="282828"/>
              </a:buClr>
              <a:buFont typeface="Arial"/>
              <a:buChar char="•"/>
            </a:pPr>
            <a:endParaRPr sz="2000">
              <a:latin typeface="Arial"/>
              <a:cs typeface="Arial"/>
            </a:endParaRPr>
          </a:p>
          <a:p>
            <a:pPr marL="299085" marR="209550" indent="-286385">
              <a:lnSpc>
                <a:spcPct val="100000"/>
              </a:lnSpc>
              <a:buChar char="•"/>
              <a:tabLst>
                <a:tab pos="299085" algn="l"/>
                <a:tab pos="6120765" algn="l"/>
              </a:tabLst>
            </a:pP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Be</a:t>
            </a:r>
            <a:r>
              <a:rPr sz="2000" spc="-8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curious</a:t>
            </a:r>
            <a:r>
              <a:rPr sz="2000" spc="-4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and</a:t>
            </a:r>
            <a:r>
              <a:rPr sz="2000" spc="-6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explore</a:t>
            </a:r>
            <a:r>
              <a:rPr sz="2000" spc="-6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theories</a:t>
            </a:r>
            <a:r>
              <a:rPr sz="2000" spc="-6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of</a:t>
            </a:r>
            <a:r>
              <a:rPr sz="2000" spc="-12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potential</a:t>
            </a:r>
            <a:r>
              <a:rPr sz="2000" spc="-6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motive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	(those</a:t>
            </a:r>
            <a:r>
              <a:rPr sz="2000" spc="-10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offered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by</a:t>
            </a:r>
            <a:r>
              <a:rPr sz="2000" spc="-7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the</a:t>
            </a:r>
            <a:r>
              <a:rPr sz="2000" spc="-5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parties</a:t>
            </a:r>
            <a:r>
              <a:rPr sz="2000" spc="-1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and</a:t>
            </a:r>
            <a:r>
              <a:rPr sz="2000" spc="-3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those</a:t>
            </a:r>
            <a:r>
              <a:rPr sz="2000" spc="-3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revealed</a:t>
            </a:r>
            <a:r>
              <a:rPr sz="2000" spc="1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by</a:t>
            </a:r>
            <a:r>
              <a:rPr sz="2000" spc="-4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20" dirty="0">
                <a:solidFill>
                  <a:srgbClr val="282828"/>
                </a:solidFill>
                <a:latin typeface="Arial"/>
                <a:cs typeface="Arial"/>
              </a:rPr>
              <a:t>the</a:t>
            </a:r>
            <a:r>
              <a:rPr sz="2000" spc="-22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evidence).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75"/>
              </a:spcBef>
              <a:buClr>
                <a:srgbClr val="282828"/>
              </a:buClr>
              <a:buFont typeface="Arial"/>
              <a:buChar char="•"/>
            </a:pPr>
            <a:endParaRPr sz="2000">
              <a:latin typeface="Arial"/>
              <a:cs typeface="Arial"/>
            </a:endParaRPr>
          </a:p>
          <a:p>
            <a:pPr marL="299085" marR="5080" indent="-287020">
              <a:lnSpc>
                <a:spcPct val="100000"/>
              </a:lnSpc>
              <a:buChar char="•"/>
              <a:tabLst>
                <a:tab pos="299085" algn="l"/>
              </a:tabLst>
            </a:pP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Understand</a:t>
            </a:r>
            <a:r>
              <a:rPr sz="2000" spc="-10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the</a:t>
            </a:r>
            <a:r>
              <a:rPr sz="2000" spc="-2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difference</a:t>
            </a:r>
            <a:r>
              <a:rPr sz="2000" spc="-8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between</a:t>
            </a:r>
            <a:r>
              <a:rPr sz="2000" spc="2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a</a:t>
            </a:r>
            <a:r>
              <a:rPr sz="2000" spc="-4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false</a:t>
            </a:r>
            <a:r>
              <a:rPr sz="2000" spc="-4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report</a:t>
            </a:r>
            <a:r>
              <a:rPr sz="2000" spc="-6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20" dirty="0">
                <a:solidFill>
                  <a:srgbClr val="282828"/>
                </a:solidFill>
                <a:latin typeface="Arial"/>
                <a:cs typeface="Arial"/>
              </a:rPr>
              <a:t>v.</a:t>
            </a:r>
            <a:r>
              <a:rPr sz="2000" spc="-17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good</a:t>
            </a:r>
            <a:r>
              <a:rPr sz="2000" spc="-2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faith</a:t>
            </a:r>
            <a:r>
              <a:rPr sz="2000" spc="-22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report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that</a:t>
            </a:r>
            <a:r>
              <a:rPr sz="2000" spc="-5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is</a:t>
            </a:r>
            <a:r>
              <a:rPr sz="2000" spc="-4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not</a:t>
            </a:r>
            <a:r>
              <a:rPr sz="2000" spc="-5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supported</a:t>
            </a:r>
            <a:r>
              <a:rPr sz="2000" spc="-7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by</a:t>
            </a:r>
            <a:r>
              <a:rPr sz="2000" spc="-13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evidence.</a:t>
            </a:r>
            <a:endParaRPr sz="20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535"/>
              </a:lnSpc>
            </a:pPr>
            <a:fld id="{81D60167-4931-47E6-BA6A-407CBD079E47}" type="slidenum">
              <a:rPr spc="-25" dirty="0"/>
              <a:t>47</a:t>
            </a:fld>
            <a:endParaRPr spc="-25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51663" rIns="0" bIns="0" rtlCol="0">
            <a:spAutoFit/>
          </a:bodyPr>
          <a:lstStyle/>
          <a:p>
            <a:pPr marL="268605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Demeanor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96036" y="1816100"/>
            <a:ext cx="6824345" cy="300545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299085" indent="-286385">
              <a:lnSpc>
                <a:spcPct val="100000"/>
              </a:lnSpc>
              <a:spcBef>
                <a:spcPts val="90"/>
              </a:spcBef>
              <a:buChar char="•"/>
              <a:tabLst>
                <a:tab pos="299085" algn="l"/>
              </a:tabLst>
            </a:pP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Trauma,</a:t>
            </a:r>
            <a:r>
              <a:rPr sz="2000" spc="-8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shame,</a:t>
            </a:r>
            <a:r>
              <a:rPr sz="2000" spc="-4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blame,</a:t>
            </a:r>
            <a:r>
              <a:rPr sz="2000" spc="-4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35" dirty="0">
                <a:solidFill>
                  <a:srgbClr val="282828"/>
                </a:solidFill>
                <a:latin typeface="Arial"/>
                <a:cs typeface="Arial"/>
              </a:rPr>
              <a:t>fear,</a:t>
            </a:r>
            <a:r>
              <a:rPr sz="2000" spc="-22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20" dirty="0">
                <a:solidFill>
                  <a:srgbClr val="282828"/>
                </a:solidFill>
                <a:latin typeface="Arial"/>
                <a:cs typeface="Arial"/>
              </a:rPr>
              <a:t>etc.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700"/>
              </a:spcBef>
              <a:buClr>
                <a:srgbClr val="282828"/>
              </a:buClr>
              <a:buFont typeface="Arial"/>
              <a:buChar char="•"/>
            </a:pPr>
            <a:endParaRPr sz="2000"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buChar char="•"/>
              <a:tabLst>
                <a:tab pos="299085" algn="l"/>
              </a:tabLst>
            </a:pP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Cultural/background</a:t>
            </a:r>
            <a:r>
              <a:rPr sz="2000" spc="-4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differences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700"/>
              </a:spcBef>
              <a:buClr>
                <a:srgbClr val="282828"/>
              </a:buClr>
              <a:buFont typeface="Arial"/>
              <a:buChar char="•"/>
            </a:pPr>
            <a:endParaRPr sz="2000">
              <a:latin typeface="Arial"/>
              <a:cs typeface="Arial"/>
            </a:endParaRPr>
          </a:p>
          <a:p>
            <a:pPr marL="299720" indent="-287020">
              <a:lnSpc>
                <a:spcPct val="100000"/>
              </a:lnSpc>
              <a:buChar char="•"/>
              <a:tabLst>
                <a:tab pos="299720" algn="l"/>
              </a:tabLst>
            </a:pP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Disability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700"/>
              </a:spcBef>
              <a:buClr>
                <a:srgbClr val="282828"/>
              </a:buClr>
              <a:buFont typeface="Arial"/>
              <a:buChar char="•"/>
            </a:pPr>
            <a:endParaRPr sz="2000">
              <a:latin typeface="Arial"/>
              <a:cs typeface="Arial"/>
            </a:endParaRPr>
          </a:p>
          <a:p>
            <a:pPr marL="299720" indent="-287020">
              <a:lnSpc>
                <a:spcPct val="100000"/>
              </a:lnSpc>
              <a:buChar char="•"/>
              <a:tabLst>
                <a:tab pos="299720" algn="l"/>
              </a:tabLst>
            </a:pPr>
            <a:r>
              <a:rPr sz="2000" dirty="0">
                <a:solidFill>
                  <a:srgbClr val="282828"/>
                </a:solidFill>
                <a:latin typeface="Arial"/>
                <a:cs typeface="Arial"/>
              </a:rPr>
              <a:t>High</a:t>
            </a:r>
            <a:r>
              <a:rPr sz="2000" spc="-7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82828"/>
                </a:solidFill>
                <a:latin typeface="Arial"/>
                <a:cs typeface="Arial"/>
              </a:rPr>
              <a:t>Emotions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70"/>
              </a:spcBef>
            </a:pP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000" u="heavy" dirty="0">
                <a:solidFill>
                  <a:srgbClr val="282828"/>
                </a:solidFill>
                <a:uFill>
                  <a:solidFill>
                    <a:srgbClr val="282828"/>
                  </a:solidFill>
                </a:uFill>
                <a:latin typeface="Arial"/>
                <a:cs typeface="Arial"/>
              </a:rPr>
              <a:t>Demeanor</a:t>
            </a:r>
            <a:r>
              <a:rPr sz="2000" u="heavy" spc="-30" dirty="0">
                <a:solidFill>
                  <a:srgbClr val="282828"/>
                </a:solidFill>
                <a:uFill>
                  <a:solidFill>
                    <a:srgbClr val="282828"/>
                  </a:solidFill>
                </a:uFill>
                <a:latin typeface="Arial"/>
                <a:cs typeface="Arial"/>
              </a:rPr>
              <a:t> </a:t>
            </a:r>
            <a:r>
              <a:rPr sz="2000" u="heavy" dirty="0">
                <a:solidFill>
                  <a:srgbClr val="282828"/>
                </a:solidFill>
                <a:uFill>
                  <a:solidFill>
                    <a:srgbClr val="282828"/>
                  </a:solidFill>
                </a:uFill>
                <a:latin typeface="Arial"/>
                <a:cs typeface="Arial"/>
              </a:rPr>
              <a:t>should</a:t>
            </a:r>
            <a:r>
              <a:rPr sz="2000" u="heavy" spc="5" dirty="0">
                <a:solidFill>
                  <a:srgbClr val="282828"/>
                </a:solidFill>
                <a:uFill>
                  <a:solidFill>
                    <a:srgbClr val="282828"/>
                  </a:solidFill>
                </a:uFill>
                <a:latin typeface="Arial"/>
                <a:cs typeface="Arial"/>
              </a:rPr>
              <a:t> </a:t>
            </a:r>
            <a:r>
              <a:rPr sz="2000" u="heavy" dirty="0">
                <a:solidFill>
                  <a:srgbClr val="282828"/>
                </a:solidFill>
                <a:uFill>
                  <a:solidFill>
                    <a:srgbClr val="282828"/>
                  </a:solidFill>
                </a:uFill>
                <a:latin typeface="Arial"/>
                <a:cs typeface="Arial"/>
              </a:rPr>
              <a:t>not</a:t>
            </a:r>
            <a:r>
              <a:rPr sz="2000" u="heavy" spc="-35" dirty="0">
                <a:solidFill>
                  <a:srgbClr val="282828"/>
                </a:solidFill>
                <a:uFill>
                  <a:solidFill>
                    <a:srgbClr val="282828"/>
                  </a:solidFill>
                </a:uFill>
                <a:latin typeface="Arial"/>
                <a:cs typeface="Arial"/>
              </a:rPr>
              <a:t> </a:t>
            </a:r>
            <a:r>
              <a:rPr sz="2000" u="heavy" dirty="0">
                <a:solidFill>
                  <a:srgbClr val="282828"/>
                </a:solidFill>
                <a:uFill>
                  <a:solidFill>
                    <a:srgbClr val="282828"/>
                  </a:solidFill>
                </a:uFill>
                <a:latin typeface="Arial"/>
                <a:cs typeface="Arial"/>
              </a:rPr>
              <a:t>be</a:t>
            </a:r>
            <a:r>
              <a:rPr sz="2000" u="heavy" spc="-15" dirty="0">
                <a:solidFill>
                  <a:srgbClr val="282828"/>
                </a:solidFill>
                <a:uFill>
                  <a:solidFill>
                    <a:srgbClr val="282828"/>
                  </a:solidFill>
                </a:uFill>
                <a:latin typeface="Arial"/>
                <a:cs typeface="Arial"/>
              </a:rPr>
              <a:t> </a:t>
            </a:r>
            <a:r>
              <a:rPr sz="2000" u="heavy" dirty="0">
                <a:solidFill>
                  <a:srgbClr val="282828"/>
                </a:solidFill>
                <a:uFill>
                  <a:solidFill>
                    <a:srgbClr val="282828"/>
                  </a:solidFill>
                </a:uFill>
                <a:latin typeface="Arial"/>
                <a:cs typeface="Arial"/>
              </a:rPr>
              <a:t>the</a:t>
            </a:r>
            <a:r>
              <a:rPr sz="2000" u="heavy" spc="-40" dirty="0">
                <a:solidFill>
                  <a:srgbClr val="282828"/>
                </a:solidFill>
                <a:uFill>
                  <a:solidFill>
                    <a:srgbClr val="282828"/>
                  </a:solidFill>
                </a:uFill>
                <a:latin typeface="Arial"/>
                <a:cs typeface="Arial"/>
              </a:rPr>
              <a:t> </a:t>
            </a:r>
            <a:r>
              <a:rPr sz="2000" u="heavy" dirty="0">
                <a:solidFill>
                  <a:srgbClr val="282828"/>
                </a:solidFill>
                <a:uFill>
                  <a:solidFill>
                    <a:srgbClr val="282828"/>
                  </a:solidFill>
                </a:uFill>
                <a:latin typeface="Arial"/>
                <a:cs typeface="Arial"/>
              </a:rPr>
              <a:t>sole</a:t>
            </a:r>
            <a:r>
              <a:rPr sz="2000" u="heavy" spc="-15" dirty="0">
                <a:solidFill>
                  <a:srgbClr val="282828"/>
                </a:solidFill>
                <a:uFill>
                  <a:solidFill>
                    <a:srgbClr val="282828"/>
                  </a:solidFill>
                </a:uFill>
                <a:latin typeface="Arial"/>
                <a:cs typeface="Arial"/>
              </a:rPr>
              <a:t> </a:t>
            </a:r>
            <a:r>
              <a:rPr sz="2000" u="heavy" dirty="0">
                <a:solidFill>
                  <a:srgbClr val="282828"/>
                </a:solidFill>
                <a:uFill>
                  <a:solidFill>
                    <a:srgbClr val="282828"/>
                  </a:solidFill>
                </a:uFill>
                <a:latin typeface="Arial"/>
                <a:cs typeface="Arial"/>
              </a:rPr>
              <a:t>factor</a:t>
            </a:r>
            <a:r>
              <a:rPr sz="2000" u="heavy" spc="-50" dirty="0">
                <a:solidFill>
                  <a:srgbClr val="282828"/>
                </a:solidFill>
                <a:uFill>
                  <a:solidFill>
                    <a:srgbClr val="282828"/>
                  </a:solidFill>
                </a:uFill>
                <a:latin typeface="Arial"/>
                <a:cs typeface="Arial"/>
              </a:rPr>
              <a:t> </a:t>
            </a:r>
            <a:r>
              <a:rPr sz="2000" u="heavy" dirty="0">
                <a:solidFill>
                  <a:srgbClr val="282828"/>
                </a:solidFill>
                <a:uFill>
                  <a:solidFill>
                    <a:srgbClr val="282828"/>
                  </a:solidFill>
                </a:uFill>
                <a:latin typeface="Arial"/>
                <a:cs typeface="Arial"/>
              </a:rPr>
              <a:t>that</a:t>
            </a:r>
            <a:r>
              <a:rPr sz="2000" u="heavy" spc="-15" dirty="0">
                <a:solidFill>
                  <a:srgbClr val="282828"/>
                </a:solidFill>
                <a:uFill>
                  <a:solidFill>
                    <a:srgbClr val="282828"/>
                  </a:solidFill>
                </a:uFill>
                <a:latin typeface="Arial"/>
                <a:cs typeface="Arial"/>
              </a:rPr>
              <a:t> </a:t>
            </a:r>
            <a:r>
              <a:rPr sz="2000" u="heavy" dirty="0">
                <a:solidFill>
                  <a:srgbClr val="282828"/>
                </a:solidFill>
                <a:uFill>
                  <a:solidFill>
                    <a:srgbClr val="282828"/>
                  </a:solidFill>
                </a:uFill>
                <a:latin typeface="Arial"/>
                <a:cs typeface="Arial"/>
              </a:rPr>
              <a:t>“tipsthe</a:t>
            </a:r>
            <a:r>
              <a:rPr sz="2000" u="heavy" spc="-15" dirty="0">
                <a:solidFill>
                  <a:srgbClr val="282828"/>
                </a:solidFill>
                <a:uFill>
                  <a:solidFill>
                    <a:srgbClr val="282828"/>
                  </a:solidFill>
                </a:uFill>
                <a:latin typeface="Arial"/>
                <a:cs typeface="Arial"/>
              </a:rPr>
              <a:t> </a:t>
            </a:r>
            <a:r>
              <a:rPr sz="2000" u="heavy" spc="-10" dirty="0">
                <a:solidFill>
                  <a:srgbClr val="282828"/>
                </a:solidFill>
                <a:uFill>
                  <a:solidFill>
                    <a:srgbClr val="282828"/>
                  </a:solidFill>
                </a:uFill>
                <a:latin typeface="Arial"/>
                <a:cs typeface="Arial"/>
              </a:rPr>
              <a:t>scales.”</a:t>
            </a:r>
            <a:endParaRPr sz="20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535"/>
              </a:lnSpc>
            </a:pPr>
            <a:fld id="{81D60167-4931-47E6-BA6A-407CBD079E47}" type="slidenum">
              <a:rPr spc="-25" dirty="0"/>
              <a:t>48</a:t>
            </a:fld>
            <a:endParaRPr spc="-25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596391" y="352677"/>
            <a:ext cx="6213475" cy="88074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dirty="0"/>
              <a:t>Top</a:t>
            </a:r>
            <a:r>
              <a:rPr spc="-55" dirty="0"/>
              <a:t> </a:t>
            </a:r>
            <a:r>
              <a:rPr dirty="0"/>
              <a:t>10</a:t>
            </a:r>
            <a:r>
              <a:rPr spc="-40" dirty="0"/>
              <a:t> </a:t>
            </a:r>
            <a:r>
              <a:rPr dirty="0"/>
              <a:t>Common</a:t>
            </a:r>
            <a:r>
              <a:rPr spc="-70" dirty="0"/>
              <a:t> </a:t>
            </a:r>
            <a:r>
              <a:rPr dirty="0"/>
              <a:t>Errors</a:t>
            </a:r>
            <a:r>
              <a:rPr spc="-110" dirty="0"/>
              <a:t> </a:t>
            </a:r>
            <a:r>
              <a:rPr dirty="0"/>
              <a:t>Made</a:t>
            </a:r>
            <a:r>
              <a:rPr spc="-85" dirty="0"/>
              <a:t> </a:t>
            </a:r>
            <a:r>
              <a:rPr spc="-10" dirty="0"/>
              <a:t>During Investigations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10691" y="1423161"/>
            <a:ext cx="8131809" cy="50095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6870" marR="647065" indent="-344805">
              <a:lnSpc>
                <a:spcPct val="100000"/>
              </a:lnSpc>
              <a:spcBef>
                <a:spcPts val="100"/>
              </a:spcBef>
              <a:buAutoNum type="arabicPeriod"/>
              <a:tabLst>
                <a:tab pos="356870" algn="l"/>
              </a:tabLst>
            </a:pP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Making</a:t>
            </a:r>
            <a:r>
              <a:rPr sz="1800" spc="-4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an</a:t>
            </a:r>
            <a:r>
              <a:rPr sz="1800" spc="-1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automatic</a:t>
            </a:r>
            <a:r>
              <a:rPr sz="1800" spc="-8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assumption</a:t>
            </a:r>
            <a:r>
              <a:rPr sz="1800" spc="-8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about</a:t>
            </a:r>
            <a:r>
              <a:rPr sz="1800" spc="-10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the</a:t>
            </a:r>
            <a:r>
              <a:rPr sz="1800" spc="-1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veracity</a:t>
            </a:r>
            <a:r>
              <a:rPr sz="1800" spc="-8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of</a:t>
            </a:r>
            <a:r>
              <a:rPr sz="1800" spc="-2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a</a:t>
            </a:r>
            <a:r>
              <a:rPr sz="1800" spc="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282828"/>
                </a:solidFill>
                <a:latin typeface="Arial"/>
                <a:cs typeface="Arial"/>
              </a:rPr>
              <a:t>Complainant’s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account</a:t>
            </a:r>
            <a:r>
              <a:rPr sz="1800" spc="-114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or</a:t>
            </a:r>
            <a:r>
              <a:rPr sz="1800" spc="-4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Respondent’s</a:t>
            </a:r>
            <a:r>
              <a:rPr sz="1800" spc="-5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282828"/>
                </a:solidFill>
                <a:latin typeface="Arial"/>
                <a:cs typeface="Arial"/>
              </a:rPr>
              <a:t>responsibility</a:t>
            </a:r>
            <a:endParaRPr sz="1800">
              <a:latin typeface="Arial"/>
              <a:cs typeface="Arial"/>
            </a:endParaRPr>
          </a:p>
          <a:p>
            <a:pPr marL="357505" marR="113664" indent="-344805">
              <a:lnSpc>
                <a:spcPct val="100000"/>
              </a:lnSpc>
              <a:spcBef>
                <a:spcPts val="1005"/>
              </a:spcBef>
              <a:buAutoNum type="arabicPeriod"/>
              <a:tabLst>
                <a:tab pos="357505" algn="l"/>
              </a:tabLst>
            </a:pP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Drawing</a:t>
            </a:r>
            <a:r>
              <a:rPr sz="1800" spc="-7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conclusions</a:t>
            </a:r>
            <a:r>
              <a:rPr sz="1800" spc="-8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from</a:t>
            </a:r>
            <a:r>
              <a:rPr sz="1800" spc="-3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282828"/>
                </a:solidFill>
                <a:latin typeface="Arial"/>
                <a:cs typeface="Arial"/>
              </a:rPr>
              <a:t>evidence/testimony</a:t>
            </a:r>
            <a:r>
              <a:rPr sz="1800" spc="-8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without</a:t>
            </a:r>
            <a:r>
              <a:rPr sz="1800" spc="-9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allowing</a:t>
            </a:r>
            <a:r>
              <a:rPr sz="1800" spc="-9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282828"/>
                </a:solidFill>
                <a:latin typeface="Arial"/>
                <a:cs typeface="Arial"/>
              </a:rPr>
              <a:t>party/witness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chance</a:t>
            </a:r>
            <a:r>
              <a:rPr sz="1800" spc="-7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to</a:t>
            </a:r>
            <a:r>
              <a:rPr sz="1800" spc="3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282828"/>
                </a:solidFill>
                <a:latin typeface="Arial"/>
                <a:cs typeface="Arial"/>
              </a:rPr>
              <a:t>explain</a:t>
            </a:r>
            <a:endParaRPr sz="1800">
              <a:latin typeface="Arial"/>
              <a:cs typeface="Arial"/>
            </a:endParaRPr>
          </a:p>
          <a:p>
            <a:pPr marL="357505" indent="-344805">
              <a:lnSpc>
                <a:spcPct val="100000"/>
              </a:lnSpc>
              <a:spcBef>
                <a:spcPts val="985"/>
              </a:spcBef>
              <a:buAutoNum type="arabicPeriod"/>
              <a:tabLst>
                <a:tab pos="357505" algn="l"/>
              </a:tabLst>
            </a:pPr>
            <a:r>
              <a:rPr sz="1800" spc="-10" dirty="0">
                <a:solidFill>
                  <a:srgbClr val="282828"/>
                </a:solidFill>
                <a:latin typeface="Arial"/>
                <a:cs typeface="Arial"/>
              </a:rPr>
              <a:t>Allowing</a:t>
            </a:r>
            <a:r>
              <a:rPr sz="1800" spc="-11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confirmation</a:t>
            </a:r>
            <a:r>
              <a:rPr sz="1800" spc="-8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bias</a:t>
            </a:r>
            <a:r>
              <a:rPr sz="1800" spc="-5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to</a:t>
            </a:r>
            <a:r>
              <a:rPr sz="1800" spc="-1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influence</a:t>
            </a:r>
            <a:r>
              <a:rPr sz="1800" spc="-8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the</a:t>
            </a:r>
            <a:r>
              <a:rPr sz="1800" spc="-1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direction</a:t>
            </a:r>
            <a:r>
              <a:rPr sz="1800" spc="-7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of</a:t>
            </a:r>
            <a:r>
              <a:rPr sz="1800" spc="1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your</a:t>
            </a:r>
            <a:r>
              <a:rPr sz="1800" spc="11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282828"/>
                </a:solidFill>
                <a:latin typeface="Arial"/>
                <a:cs typeface="Arial"/>
              </a:rPr>
              <a:t>investigation</a:t>
            </a:r>
            <a:endParaRPr sz="1800">
              <a:latin typeface="Arial"/>
              <a:cs typeface="Arial"/>
            </a:endParaRPr>
          </a:p>
          <a:p>
            <a:pPr marL="357505" marR="5080" indent="-344805">
              <a:lnSpc>
                <a:spcPct val="100000"/>
              </a:lnSpc>
              <a:spcBef>
                <a:spcPts val="1010"/>
              </a:spcBef>
              <a:buAutoNum type="arabicPeriod"/>
              <a:tabLst>
                <a:tab pos="357505" algn="l"/>
              </a:tabLst>
            </a:pPr>
            <a:r>
              <a:rPr sz="1800" spc="-10" dirty="0">
                <a:solidFill>
                  <a:srgbClr val="282828"/>
                </a:solidFill>
                <a:latin typeface="Arial"/>
                <a:cs typeface="Arial"/>
              </a:rPr>
              <a:t>Allowing</a:t>
            </a:r>
            <a:r>
              <a:rPr sz="1800" spc="-11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the</a:t>
            </a:r>
            <a:r>
              <a:rPr sz="1800" spc="-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pressure</a:t>
            </a:r>
            <a:r>
              <a:rPr sz="1800" spc="-8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that</a:t>
            </a:r>
            <a:r>
              <a:rPr sz="1800" spc="-3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a</a:t>
            </a:r>
            <a:r>
              <a:rPr sz="1800" spc="-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party</a:t>
            </a:r>
            <a:r>
              <a:rPr sz="1800" spc="-5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or</a:t>
            </a:r>
            <a:r>
              <a:rPr sz="1800" spc="-1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their</a:t>
            </a:r>
            <a:r>
              <a:rPr sz="1800" spc="-6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advisor</a:t>
            </a:r>
            <a:r>
              <a:rPr sz="1800" spc="-6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is putting</a:t>
            </a:r>
            <a:r>
              <a:rPr sz="1800" spc="-8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on</a:t>
            </a:r>
            <a:r>
              <a:rPr sz="1800" spc="-3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you</a:t>
            </a:r>
            <a:r>
              <a:rPr sz="1800" spc="-3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sway</a:t>
            </a:r>
            <a:r>
              <a:rPr sz="1800" spc="22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spc="-20" dirty="0">
                <a:solidFill>
                  <a:srgbClr val="282828"/>
                </a:solidFill>
                <a:latin typeface="Arial"/>
                <a:cs typeface="Arial"/>
              </a:rPr>
              <a:t>your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decision</a:t>
            </a:r>
            <a:r>
              <a:rPr sz="1800" spc="-8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or</a:t>
            </a:r>
            <a:r>
              <a:rPr sz="1800" spc="1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282828"/>
                </a:solidFill>
                <a:latin typeface="Arial"/>
                <a:cs typeface="Arial"/>
              </a:rPr>
              <a:t>timeline</a:t>
            </a:r>
            <a:endParaRPr sz="1800">
              <a:latin typeface="Arial"/>
              <a:cs typeface="Arial"/>
            </a:endParaRPr>
          </a:p>
          <a:p>
            <a:pPr marL="357505" indent="-344170">
              <a:lnSpc>
                <a:spcPct val="100000"/>
              </a:lnSpc>
              <a:spcBef>
                <a:spcPts val="1005"/>
              </a:spcBef>
              <a:buAutoNum type="arabicPeriod"/>
              <a:tabLst>
                <a:tab pos="357505" algn="l"/>
              </a:tabLst>
            </a:pPr>
            <a:r>
              <a:rPr sz="1800" spc="-10" dirty="0">
                <a:solidFill>
                  <a:srgbClr val="282828"/>
                </a:solidFill>
                <a:latin typeface="Arial"/>
                <a:cs typeface="Arial"/>
              </a:rPr>
              <a:t>Allowing</a:t>
            </a:r>
            <a:r>
              <a:rPr sz="1800" spc="-10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an</a:t>
            </a:r>
            <a:r>
              <a:rPr sz="1800" spc="-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advisor</a:t>
            </a:r>
            <a:r>
              <a:rPr sz="1800" spc="-5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to</a:t>
            </a:r>
            <a:r>
              <a:rPr sz="1800" spc="-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take</a:t>
            </a:r>
            <a:r>
              <a:rPr sz="1800" spc="-5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over</a:t>
            </a:r>
            <a:r>
              <a:rPr sz="1800" spc="-1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an</a:t>
            </a:r>
            <a:r>
              <a:rPr sz="1800" spc="7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282828"/>
                </a:solidFill>
                <a:latin typeface="Arial"/>
                <a:cs typeface="Arial"/>
              </a:rPr>
              <a:t>interview</a:t>
            </a:r>
            <a:endParaRPr sz="1800">
              <a:latin typeface="Arial"/>
              <a:cs typeface="Arial"/>
            </a:endParaRPr>
          </a:p>
          <a:p>
            <a:pPr marL="358140" indent="-344805">
              <a:lnSpc>
                <a:spcPct val="100000"/>
              </a:lnSpc>
              <a:spcBef>
                <a:spcPts val="985"/>
              </a:spcBef>
              <a:buAutoNum type="arabicPeriod"/>
              <a:tabLst>
                <a:tab pos="358140" algn="l"/>
              </a:tabLst>
            </a:pP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Not asking</a:t>
            </a:r>
            <a:r>
              <a:rPr sz="1800" spc="-7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282828"/>
                </a:solidFill>
                <a:latin typeface="Arial"/>
                <a:cs typeface="Arial"/>
              </a:rPr>
              <a:t>detailed/specific</a:t>
            </a:r>
            <a:r>
              <a:rPr sz="1800" spc="-6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questions</a:t>
            </a:r>
            <a:r>
              <a:rPr sz="1800" spc="-6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in</a:t>
            </a:r>
            <a:r>
              <a:rPr sz="1800" spc="-2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addition</a:t>
            </a:r>
            <a:r>
              <a:rPr sz="1800" spc="-7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to open</a:t>
            </a:r>
            <a:r>
              <a:rPr sz="1800" spc="-1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ended</a:t>
            </a:r>
            <a:r>
              <a:rPr sz="1800" spc="8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282828"/>
                </a:solidFill>
                <a:latin typeface="Arial"/>
                <a:cs typeface="Arial"/>
              </a:rPr>
              <a:t>questions</a:t>
            </a:r>
            <a:endParaRPr sz="1800">
              <a:latin typeface="Arial"/>
              <a:cs typeface="Arial"/>
            </a:endParaRPr>
          </a:p>
          <a:p>
            <a:pPr marL="358140" indent="-344170">
              <a:lnSpc>
                <a:spcPct val="100000"/>
              </a:lnSpc>
              <a:spcBef>
                <a:spcPts val="1010"/>
              </a:spcBef>
              <a:buAutoNum type="arabicPeriod"/>
              <a:tabLst>
                <a:tab pos="358140" algn="l"/>
              </a:tabLst>
            </a:pP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Not</a:t>
            </a:r>
            <a:r>
              <a:rPr sz="1800" spc="-3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conducting</a:t>
            </a:r>
            <a:r>
              <a:rPr sz="1800" spc="-10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thorough</a:t>
            </a:r>
            <a:r>
              <a:rPr sz="1800" spc="-7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follow</a:t>
            </a:r>
            <a:r>
              <a:rPr sz="1800" spc="-8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up/</a:t>
            </a:r>
            <a:r>
              <a:rPr sz="1800" spc="-5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“reconciliation”</a:t>
            </a:r>
            <a:r>
              <a:rPr sz="1800" spc="-1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282828"/>
                </a:solidFill>
                <a:latin typeface="Arial"/>
                <a:cs typeface="Arial"/>
              </a:rPr>
              <a:t>interviews</a:t>
            </a:r>
            <a:endParaRPr sz="1800">
              <a:latin typeface="Arial"/>
              <a:cs typeface="Arial"/>
            </a:endParaRPr>
          </a:p>
          <a:p>
            <a:pPr marL="358140" indent="-344170">
              <a:lnSpc>
                <a:spcPct val="100000"/>
              </a:lnSpc>
              <a:spcBef>
                <a:spcPts val="1010"/>
              </a:spcBef>
              <a:buAutoNum type="arabicPeriod"/>
              <a:tabLst>
                <a:tab pos="358140" algn="l"/>
              </a:tabLst>
            </a:pP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Going</a:t>
            </a:r>
            <a:r>
              <a:rPr sz="1800" spc="-4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outside</a:t>
            </a:r>
            <a:r>
              <a:rPr sz="1800" spc="-9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of</a:t>
            </a:r>
            <a:r>
              <a:rPr sz="1800" spc="-2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your</a:t>
            </a:r>
            <a:r>
              <a:rPr sz="1800" spc="-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ascribed</a:t>
            </a:r>
            <a:r>
              <a:rPr sz="1800" spc="-9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role</a:t>
            </a:r>
            <a:r>
              <a:rPr sz="1800" spc="-4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(e.g.</a:t>
            </a:r>
            <a:r>
              <a:rPr sz="1800" spc="-2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making</a:t>
            </a:r>
            <a:r>
              <a:rPr sz="1800" spc="-9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findings</a:t>
            </a:r>
            <a:r>
              <a:rPr sz="1800" spc="-8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of</a:t>
            </a:r>
            <a:r>
              <a:rPr sz="1800" spc="9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282828"/>
                </a:solidFill>
                <a:latin typeface="Arial"/>
                <a:cs typeface="Arial"/>
              </a:rPr>
              <a:t>responsibility)</a:t>
            </a:r>
            <a:endParaRPr sz="1800">
              <a:latin typeface="Arial"/>
              <a:cs typeface="Arial"/>
            </a:endParaRPr>
          </a:p>
          <a:p>
            <a:pPr marL="358775" marR="566420" indent="-344805">
              <a:lnSpc>
                <a:spcPct val="100000"/>
              </a:lnSpc>
              <a:spcBef>
                <a:spcPts val="980"/>
              </a:spcBef>
              <a:buAutoNum type="arabicPeriod"/>
              <a:tabLst>
                <a:tab pos="358775" algn="l"/>
              </a:tabLst>
            </a:pP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Making</a:t>
            </a:r>
            <a:r>
              <a:rPr sz="1800" spc="-4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credibility</a:t>
            </a:r>
            <a:r>
              <a:rPr sz="1800" spc="-8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282828"/>
                </a:solidFill>
                <a:latin typeface="Arial"/>
                <a:cs typeface="Arial"/>
              </a:rPr>
              <a:t>determinations</a:t>
            </a:r>
            <a:r>
              <a:rPr sz="1800" spc="-7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based</a:t>
            </a:r>
            <a:r>
              <a:rPr sz="1800" spc="-6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on</a:t>
            </a:r>
            <a:r>
              <a:rPr sz="1800" spc="-1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assumptions,</a:t>
            </a:r>
            <a:r>
              <a:rPr sz="1800" spc="-9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stereotypes</a:t>
            </a:r>
            <a:r>
              <a:rPr sz="1800" spc="-7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spc="-25" dirty="0">
                <a:solidFill>
                  <a:srgbClr val="282828"/>
                </a:solidFill>
                <a:latin typeface="Arial"/>
                <a:cs typeface="Arial"/>
              </a:rPr>
              <a:t>or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scientific</a:t>
            </a:r>
            <a:r>
              <a:rPr sz="1800" spc="-8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theories</a:t>
            </a:r>
            <a:r>
              <a:rPr sz="1800" spc="-7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about</a:t>
            </a:r>
            <a:r>
              <a:rPr sz="1800" spc="-4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282828"/>
                </a:solidFill>
                <a:latin typeface="Arial"/>
                <a:cs typeface="Arial"/>
              </a:rPr>
              <a:t>trauma</a:t>
            </a:r>
            <a:endParaRPr sz="1800">
              <a:latin typeface="Arial"/>
              <a:cs typeface="Arial"/>
            </a:endParaRPr>
          </a:p>
          <a:p>
            <a:pPr marL="358140" indent="-343535">
              <a:lnSpc>
                <a:spcPct val="100000"/>
              </a:lnSpc>
              <a:spcBef>
                <a:spcPts val="1010"/>
              </a:spcBef>
              <a:buAutoNum type="arabicPeriod"/>
              <a:tabLst>
                <a:tab pos="358140" algn="l"/>
              </a:tabLst>
            </a:pP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Failing</a:t>
            </a:r>
            <a:r>
              <a:rPr sz="1800" spc="-9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to</a:t>
            </a:r>
            <a:r>
              <a:rPr sz="1800" spc="-1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interview</a:t>
            </a:r>
            <a:r>
              <a:rPr sz="1800" spc="-7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potential</a:t>
            </a:r>
            <a:r>
              <a:rPr sz="1800" spc="-8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witnesses</a:t>
            </a:r>
            <a:r>
              <a:rPr sz="1800" spc="-8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/</a:t>
            </a:r>
            <a:r>
              <a:rPr sz="1800" spc="1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follow</a:t>
            </a:r>
            <a:r>
              <a:rPr sz="1800" spc="-7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up</a:t>
            </a:r>
            <a:r>
              <a:rPr sz="1800" spc="-4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about</a:t>
            </a:r>
            <a:r>
              <a:rPr sz="1800" spc="-6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82828"/>
                </a:solidFill>
                <a:latin typeface="Arial"/>
                <a:cs typeface="Arial"/>
              </a:rPr>
              <a:t>available</a:t>
            </a:r>
            <a:r>
              <a:rPr sz="1800" spc="13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282828"/>
                </a:solidFill>
                <a:latin typeface="Arial"/>
                <a:cs typeface="Arial"/>
              </a:rPr>
              <a:t>information</a:t>
            </a:r>
            <a:endParaRPr sz="18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535"/>
              </a:lnSpc>
            </a:pPr>
            <a:fld id="{81D60167-4931-47E6-BA6A-407CBD079E47}" type="slidenum">
              <a:rPr spc="-25" dirty="0"/>
              <a:t>49</a:t>
            </a:fld>
            <a:endParaRPr spc="-25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01194" rIns="0" bIns="0" rtlCol="0">
            <a:spAutoFit/>
          </a:bodyPr>
          <a:lstStyle/>
          <a:p>
            <a:pPr marL="279400">
              <a:lnSpc>
                <a:spcPct val="100000"/>
              </a:lnSpc>
              <a:spcBef>
                <a:spcPts val="90"/>
              </a:spcBef>
            </a:pPr>
            <a:r>
              <a:rPr sz="3200" dirty="0"/>
              <a:t>Title</a:t>
            </a:r>
            <a:r>
              <a:rPr sz="3200" spc="-85" dirty="0"/>
              <a:t> </a:t>
            </a:r>
            <a:r>
              <a:rPr sz="3200" dirty="0"/>
              <a:t>IX-</a:t>
            </a:r>
            <a:r>
              <a:rPr sz="3200" spc="-90" dirty="0"/>
              <a:t> </a:t>
            </a:r>
            <a:r>
              <a:rPr sz="3200" dirty="0"/>
              <a:t>New</a:t>
            </a:r>
            <a:r>
              <a:rPr sz="3200" spc="-70" dirty="0"/>
              <a:t> </a:t>
            </a:r>
            <a:r>
              <a:rPr sz="3200" dirty="0"/>
              <a:t>Regulations</a:t>
            </a:r>
            <a:r>
              <a:rPr sz="3200" spc="-60" dirty="0"/>
              <a:t> </a:t>
            </a:r>
            <a:r>
              <a:rPr sz="3200" dirty="0"/>
              <a:t>and</a:t>
            </a:r>
            <a:r>
              <a:rPr sz="3200" spc="-220" dirty="0"/>
              <a:t> </a:t>
            </a:r>
            <a:r>
              <a:rPr sz="3200" spc="-10" dirty="0"/>
              <a:t>Guidance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672031" y="1677033"/>
            <a:ext cx="7886065" cy="40963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7505" marR="222885" indent="-344805">
              <a:lnSpc>
                <a:spcPct val="100000"/>
              </a:lnSpc>
              <a:spcBef>
                <a:spcPts val="105"/>
              </a:spcBef>
              <a:buChar char="•"/>
              <a:tabLst>
                <a:tab pos="357505" algn="l"/>
              </a:tabLst>
            </a:pPr>
            <a:r>
              <a:rPr sz="2200" dirty="0">
                <a:solidFill>
                  <a:srgbClr val="131313"/>
                </a:solidFill>
                <a:latin typeface="Arial"/>
                <a:cs typeface="Arial"/>
              </a:rPr>
              <a:t>In</a:t>
            </a:r>
            <a:r>
              <a:rPr sz="2200" spc="-6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131313"/>
                </a:solidFill>
                <a:latin typeface="Arial"/>
                <a:cs typeface="Arial"/>
              </a:rPr>
              <a:t>May</a:t>
            </a:r>
            <a:r>
              <a:rPr sz="2200" spc="2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131313"/>
                </a:solidFill>
                <a:latin typeface="Arial"/>
                <a:cs typeface="Arial"/>
              </a:rPr>
              <a:t>6,</a:t>
            </a:r>
            <a:r>
              <a:rPr sz="2200" spc="-4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131313"/>
                </a:solidFill>
                <a:latin typeface="Arial"/>
                <a:cs typeface="Arial"/>
              </a:rPr>
              <a:t>2020,</a:t>
            </a:r>
            <a:r>
              <a:rPr sz="2200" spc="-4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131313"/>
                </a:solidFill>
                <a:latin typeface="Arial"/>
                <a:cs typeface="Arial"/>
              </a:rPr>
              <a:t>the</a:t>
            </a:r>
            <a:r>
              <a:rPr sz="2200" spc="-5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131313"/>
                </a:solidFill>
                <a:latin typeface="Arial"/>
                <a:cs typeface="Arial"/>
              </a:rPr>
              <a:t>Department</a:t>
            </a:r>
            <a:r>
              <a:rPr sz="2200" spc="-9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131313"/>
                </a:solidFill>
                <a:latin typeface="Arial"/>
                <a:cs typeface="Arial"/>
              </a:rPr>
              <a:t>of</a:t>
            </a:r>
            <a:r>
              <a:rPr sz="2200" spc="-2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131313"/>
                </a:solidFill>
                <a:latin typeface="Arial"/>
                <a:cs typeface="Arial"/>
              </a:rPr>
              <a:t>Education</a:t>
            </a:r>
            <a:r>
              <a:rPr sz="2200" spc="-8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131313"/>
                </a:solidFill>
                <a:latin typeface="Arial"/>
                <a:cs typeface="Arial"/>
              </a:rPr>
              <a:t>released</a:t>
            </a:r>
            <a:r>
              <a:rPr sz="2200" spc="9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131313"/>
                </a:solidFill>
                <a:latin typeface="Arial"/>
                <a:cs typeface="Arial"/>
              </a:rPr>
              <a:t>final </a:t>
            </a:r>
            <a:r>
              <a:rPr sz="2200" dirty="0">
                <a:solidFill>
                  <a:srgbClr val="131313"/>
                </a:solidFill>
                <a:latin typeface="Arial"/>
                <a:cs typeface="Arial"/>
              </a:rPr>
              <a:t>Title</a:t>
            </a:r>
            <a:r>
              <a:rPr sz="2200" spc="-5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131313"/>
                </a:solidFill>
                <a:latin typeface="Arial"/>
                <a:cs typeface="Arial"/>
              </a:rPr>
              <a:t>IX</a:t>
            </a:r>
            <a:r>
              <a:rPr sz="2200" spc="-7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131313"/>
                </a:solidFill>
                <a:latin typeface="Arial"/>
                <a:cs typeface="Arial"/>
              </a:rPr>
              <a:t>rules</a:t>
            </a:r>
            <a:r>
              <a:rPr sz="2200" spc="-7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131313"/>
                </a:solidFill>
                <a:latin typeface="Arial"/>
                <a:cs typeface="Arial"/>
              </a:rPr>
              <a:t>on</a:t>
            </a:r>
            <a:r>
              <a:rPr sz="2200" spc="-5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131313"/>
                </a:solidFill>
                <a:latin typeface="Arial"/>
                <a:cs typeface="Arial"/>
              </a:rPr>
              <a:t>sexual</a:t>
            </a:r>
            <a:r>
              <a:rPr sz="2200" spc="-5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131313"/>
                </a:solidFill>
                <a:latin typeface="Arial"/>
                <a:cs typeface="Arial"/>
              </a:rPr>
              <a:t>harassment.</a:t>
            </a:r>
            <a:endParaRPr sz="2200">
              <a:latin typeface="Arial"/>
              <a:cs typeface="Arial"/>
            </a:endParaRPr>
          </a:p>
          <a:p>
            <a:pPr marL="356870" indent="-344170">
              <a:lnSpc>
                <a:spcPct val="100000"/>
              </a:lnSpc>
              <a:spcBef>
                <a:spcPts val="505"/>
              </a:spcBef>
              <a:buChar char="•"/>
              <a:tabLst>
                <a:tab pos="356870" algn="l"/>
              </a:tabLst>
            </a:pPr>
            <a:r>
              <a:rPr sz="2200" dirty="0">
                <a:solidFill>
                  <a:srgbClr val="131313"/>
                </a:solidFill>
                <a:latin typeface="Arial"/>
                <a:cs typeface="Arial"/>
              </a:rPr>
              <a:t>Final</a:t>
            </a:r>
            <a:r>
              <a:rPr sz="2200" spc="-7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131313"/>
                </a:solidFill>
                <a:latin typeface="Arial"/>
                <a:cs typeface="Arial"/>
              </a:rPr>
              <a:t>Title</a:t>
            </a:r>
            <a:r>
              <a:rPr sz="2200" spc="-8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131313"/>
                </a:solidFill>
                <a:latin typeface="Arial"/>
                <a:cs typeface="Arial"/>
              </a:rPr>
              <a:t>IX</a:t>
            </a:r>
            <a:r>
              <a:rPr sz="2200" spc="-6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131313"/>
                </a:solidFill>
                <a:latin typeface="Arial"/>
                <a:cs typeface="Arial"/>
              </a:rPr>
              <a:t>Regulations</a:t>
            </a:r>
            <a:r>
              <a:rPr sz="2200" spc="-7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131313"/>
                </a:solidFill>
                <a:latin typeface="Arial"/>
                <a:cs typeface="Arial"/>
              </a:rPr>
              <a:t>went</a:t>
            </a:r>
            <a:r>
              <a:rPr sz="2200" spc="-2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131313"/>
                </a:solidFill>
                <a:latin typeface="Arial"/>
                <a:cs typeface="Arial"/>
              </a:rPr>
              <a:t>into</a:t>
            </a:r>
            <a:r>
              <a:rPr sz="2200" spc="-5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131313"/>
                </a:solidFill>
                <a:latin typeface="Arial"/>
                <a:cs typeface="Arial"/>
              </a:rPr>
              <a:t>effect</a:t>
            </a:r>
            <a:r>
              <a:rPr sz="2200" spc="-6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131313"/>
                </a:solidFill>
                <a:latin typeface="Arial"/>
                <a:cs typeface="Arial"/>
              </a:rPr>
              <a:t>on</a:t>
            </a:r>
            <a:r>
              <a:rPr sz="2200" spc="-15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131313"/>
                </a:solidFill>
                <a:latin typeface="Arial"/>
                <a:cs typeface="Arial"/>
              </a:rPr>
              <a:t>August</a:t>
            </a:r>
            <a:r>
              <a:rPr sz="2200" spc="-9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131313"/>
                </a:solidFill>
                <a:latin typeface="Arial"/>
                <a:cs typeface="Arial"/>
              </a:rPr>
              <a:t>14,</a:t>
            </a:r>
            <a:r>
              <a:rPr sz="2200" spc="7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200" spc="-20" dirty="0">
                <a:solidFill>
                  <a:srgbClr val="131313"/>
                </a:solidFill>
                <a:latin typeface="Arial"/>
                <a:cs typeface="Arial"/>
              </a:rPr>
              <a:t>2020</a:t>
            </a:r>
            <a:endParaRPr sz="2200">
              <a:latin typeface="Arial"/>
              <a:cs typeface="Arial"/>
            </a:endParaRPr>
          </a:p>
          <a:p>
            <a:pPr marL="1140460" lvl="1" indent="-344805">
              <a:lnSpc>
                <a:spcPct val="100000"/>
              </a:lnSpc>
              <a:spcBef>
                <a:spcPts val="505"/>
              </a:spcBef>
              <a:buFont typeface="Courier New"/>
              <a:buChar char="o"/>
              <a:tabLst>
                <a:tab pos="1140460" algn="l"/>
              </a:tabLst>
            </a:pPr>
            <a:r>
              <a:rPr sz="2200" dirty="0">
                <a:solidFill>
                  <a:srgbClr val="131313"/>
                </a:solidFill>
                <a:latin typeface="Arial"/>
                <a:cs typeface="Arial"/>
              </a:rPr>
              <a:t>Not</a:t>
            </a:r>
            <a:r>
              <a:rPr sz="2200" spc="-4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131313"/>
                </a:solidFill>
                <a:latin typeface="Arial"/>
                <a:cs typeface="Arial"/>
              </a:rPr>
              <a:t>retroactive</a:t>
            </a:r>
            <a:endParaRPr sz="2200">
              <a:latin typeface="Arial"/>
              <a:cs typeface="Arial"/>
            </a:endParaRPr>
          </a:p>
          <a:p>
            <a:pPr marL="1140460" lvl="1" indent="-344805">
              <a:lnSpc>
                <a:spcPct val="100000"/>
              </a:lnSpc>
              <a:spcBef>
                <a:spcPts val="505"/>
              </a:spcBef>
              <a:buFont typeface="Courier New"/>
              <a:buChar char="o"/>
              <a:tabLst>
                <a:tab pos="1140460" algn="l"/>
              </a:tabLst>
            </a:pPr>
            <a:r>
              <a:rPr sz="2200" dirty="0">
                <a:solidFill>
                  <a:srgbClr val="131313"/>
                </a:solidFill>
                <a:latin typeface="Arial"/>
                <a:cs typeface="Arial"/>
              </a:rPr>
              <a:t>Prior</a:t>
            </a:r>
            <a:r>
              <a:rPr sz="2200" spc="-5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131313"/>
                </a:solidFill>
                <a:latin typeface="Arial"/>
                <a:cs typeface="Arial"/>
              </a:rPr>
              <a:t>OCR</a:t>
            </a:r>
            <a:r>
              <a:rPr sz="2200" spc="-7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131313"/>
                </a:solidFill>
                <a:latin typeface="Arial"/>
                <a:cs typeface="Arial"/>
              </a:rPr>
              <a:t>Guidance</a:t>
            </a:r>
            <a:r>
              <a:rPr sz="2200" spc="-6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131313"/>
                </a:solidFill>
                <a:latin typeface="Arial"/>
                <a:cs typeface="Arial"/>
              </a:rPr>
              <a:t>rescinded</a:t>
            </a:r>
            <a:endParaRPr sz="2200">
              <a:latin typeface="Arial"/>
              <a:cs typeface="Arial"/>
            </a:endParaRPr>
          </a:p>
          <a:p>
            <a:pPr marL="368935" marR="807085" indent="-356870">
              <a:lnSpc>
                <a:spcPct val="100000"/>
              </a:lnSpc>
              <a:spcBef>
                <a:spcPts val="480"/>
              </a:spcBef>
              <a:buFont typeface="Times New Roman"/>
              <a:buChar char="•"/>
              <a:tabLst>
                <a:tab pos="368935" algn="l"/>
              </a:tabLst>
            </a:pPr>
            <a:r>
              <a:rPr sz="2200" dirty="0">
                <a:solidFill>
                  <a:srgbClr val="131313"/>
                </a:solidFill>
                <a:latin typeface="Arial"/>
                <a:cs typeface="Arial"/>
              </a:rPr>
              <a:t>September</a:t>
            </a:r>
            <a:r>
              <a:rPr sz="2200" spc="-114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131313"/>
                </a:solidFill>
                <a:latin typeface="Arial"/>
                <a:cs typeface="Arial"/>
              </a:rPr>
              <a:t>4,</a:t>
            </a:r>
            <a:r>
              <a:rPr sz="2200" spc="-2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131313"/>
                </a:solidFill>
                <a:latin typeface="Arial"/>
                <a:cs typeface="Arial"/>
              </a:rPr>
              <a:t>2020,</a:t>
            </a:r>
            <a:r>
              <a:rPr sz="2200" spc="-4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131313"/>
                </a:solidFill>
                <a:latin typeface="Arial"/>
                <a:cs typeface="Arial"/>
              </a:rPr>
              <a:t>OPEN</a:t>
            </a:r>
            <a:r>
              <a:rPr sz="2200" spc="-6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131313"/>
                </a:solidFill>
                <a:latin typeface="Arial"/>
                <a:cs typeface="Arial"/>
              </a:rPr>
              <a:t>Center</a:t>
            </a:r>
            <a:r>
              <a:rPr sz="2200" spc="-7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131313"/>
                </a:solidFill>
                <a:latin typeface="Arial"/>
                <a:cs typeface="Arial"/>
              </a:rPr>
              <a:t>Q&amp;A</a:t>
            </a:r>
            <a:r>
              <a:rPr sz="2200" spc="-16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131313"/>
                </a:solidFill>
                <a:latin typeface="Arial"/>
                <a:cs typeface="Arial"/>
              </a:rPr>
              <a:t>Regarding</a:t>
            </a:r>
            <a:r>
              <a:rPr sz="2200" spc="-7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200" spc="-25" dirty="0">
                <a:solidFill>
                  <a:srgbClr val="131313"/>
                </a:solidFill>
                <a:latin typeface="Arial"/>
                <a:cs typeface="Arial"/>
              </a:rPr>
              <a:t>the </a:t>
            </a:r>
            <a:r>
              <a:rPr sz="2200" spc="-10" dirty="0">
                <a:solidFill>
                  <a:srgbClr val="131313"/>
                </a:solidFill>
                <a:latin typeface="Arial"/>
                <a:cs typeface="Arial"/>
              </a:rPr>
              <a:t>Department’s</a:t>
            </a:r>
            <a:r>
              <a:rPr sz="2200" spc="-9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131313"/>
                </a:solidFill>
                <a:latin typeface="Arial"/>
                <a:cs typeface="Arial"/>
              </a:rPr>
              <a:t>Final</a:t>
            </a:r>
            <a:r>
              <a:rPr sz="2200" spc="-5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131313"/>
                </a:solidFill>
                <a:latin typeface="Arial"/>
                <a:cs typeface="Arial"/>
              </a:rPr>
              <a:t>Title</a:t>
            </a:r>
            <a:r>
              <a:rPr sz="2200" spc="-7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131313"/>
                </a:solidFill>
                <a:latin typeface="Arial"/>
                <a:cs typeface="Arial"/>
              </a:rPr>
              <a:t>IX</a:t>
            </a:r>
            <a:r>
              <a:rPr sz="2200" spc="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200" spc="-20" dirty="0">
                <a:solidFill>
                  <a:srgbClr val="131313"/>
                </a:solidFill>
                <a:latin typeface="Arial"/>
                <a:cs typeface="Arial"/>
              </a:rPr>
              <a:t>Rule</a:t>
            </a:r>
            <a:endParaRPr sz="2200">
              <a:latin typeface="Arial"/>
              <a:cs typeface="Arial"/>
            </a:endParaRPr>
          </a:p>
          <a:p>
            <a:pPr marL="368935" indent="-356235">
              <a:lnSpc>
                <a:spcPct val="100000"/>
              </a:lnSpc>
              <a:spcBef>
                <a:spcPts val="505"/>
              </a:spcBef>
              <a:buFont typeface="Times New Roman"/>
              <a:buChar char="•"/>
              <a:tabLst>
                <a:tab pos="368935" algn="l"/>
              </a:tabLst>
            </a:pPr>
            <a:r>
              <a:rPr sz="2200" dirty="0">
                <a:solidFill>
                  <a:srgbClr val="131313"/>
                </a:solidFill>
                <a:latin typeface="Arial"/>
                <a:cs typeface="Arial"/>
              </a:rPr>
              <a:t>Court</a:t>
            </a:r>
            <a:r>
              <a:rPr sz="2200" spc="-4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131313"/>
                </a:solidFill>
                <a:latin typeface="Arial"/>
                <a:cs typeface="Arial"/>
              </a:rPr>
              <a:t>Jurisprudence</a:t>
            </a:r>
            <a:endParaRPr sz="2200">
              <a:latin typeface="Arial"/>
              <a:cs typeface="Arial"/>
            </a:endParaRPr>
          </a:p>
          <a:p>
            <a:pPr marL="368935" marR="5080" indent="-356870">
              <a:lnSpc>
                <a:spcPct val="100000"/>
              </a:lnSpc>
              <a:spcBef>
                <a:spcPts val="505"/>
              </a:spcBef>
              <a:buFont typeface="Times New Roman"/>
              <a:buChar char="•"/>
              <a:tabLst>
                <a:tab pos="368935" algn="l"/>
              </a:tabLst>
            </a:pPr>
            <a:r>
              <a:rPr sz="2200" dirty="0">
                <a:solidFill>
                  <a:srgbClr val="131313"/>
                </a:solidFill>
                <a:latin typeface="Arial"/>
                <a:cs typeface="Arial"/>
              </a:rPr>
              <a:t>The</a:t>
            </a:r>
            <a:r>
              <a:rPr sz="2200" spc="-5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131313"/>
                </a:solidFill>
                <a:latin typeface="Arial"/>
                <a:cs typeface="Arial"/>
              </a:rPr>
              <a:t>Biden</a:t>
            </a:r>
            <a:r>
              <a:rPr sz="2200" spc="-2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131313"/>
                </a:solidFill>
                <a:latin typeface="Arial"/>
                <a:cs typeface="Arial"/>
              </a:rPr>
              <a:t>administration</a:t>
            </a:r>
            <a:r>
              <a:rPr sz="2200" spc="-9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131313"/>
                </a:solidFill>
                <a:latin typeface="Arial"/>
                <a:cs typeface="Arial"/>
              </a:rPr>
              <a:t>is</a:t>
            </a:r>
            <a:r>
              <a:rPr sz="2200" spc="-2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131313"/>
                </a:solidFill>
                <a:latin typeface="Arial"/>
                <a:cs typeface="Arial"/>
              </a:rPr>
              <a:t>currently</a:t>
            </a:r>
            <a:r>
              <a:rPr sz="2200" spc="-6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131313"/>
                </a:solidFill>
                <a:latin typeface="Arial"/>
                <a:cs typeface="Arial"/>
              </a:rPr>
              <a:t>conducting</a:t>
            </a:r>
            <a:r>
              <a:rPr sz="2200" spc="-7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200" spc="-50" dirty="0">
                <a:solidFill>
                  <a:srgbClr val="131313"/>
                </a:solidFill>
                <a:latin typeface="Arial"/>
                <a:cs typeface="Arial"/>
              </a:rPr>
              <a:t>a </a:t>
            </a:r>
            <a:r>
              <a:rPr sz="2200" dirty="0">
                <a:solidFill>
                  <a:srgbClr val="131313"/>
                </a:solidFill>
                <a:latin typeface="Arial"/>
                <a:cs typeface="Arial"/>
              </a:rPr>
              <a:t>comprehensive</a:t>
            </a:r>
            <a:r>
              <a:rPr sz="2200" spc="-9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131313"/>
                </a:solidFill>
                <a:latin typeface="Arial"/>
                <a:cs typeface="Arial"/>
              </a:rPr>
              <a:t>review</a:t>
            </a:r>
            <a:r>
              <a:rPr sz="2200" spc="-5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131313"/>
                </a:solidFill>
                <a:latin typeface="Arial"/>
                <a:cs typeface="Arial"/>
              </a:rPr>
              <a:t>of</a:t>
            </a:r>
            <a:r>
              <a:rPr sz="2200" spc="-3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131313"/>
                </a:solidFill>
                <a:latin typeface="Arial"/>
                <a:cs typeface="Arial"/>
              </a:rPr>
              <a:t>the</a:t>
            </a:r>
            <a:r>
              <a:rPr sz="2200" spc="-11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131313"/>
                </a:solidFill>
                <a:latin typeface="Arial"/>
                <a:cs typeface="Arial"/>
              </a:rPr>
              <a:t>Title</a:t>
            </a:r>
            <a:r>
              <a:rPr sz="2200" spc="-5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131313"/>
                </a:solidFill>
                <a:latin typeface="Arial"/>
                <a:cs typeface="Arial"/>
              </a:rPr>
              <a:t>IX</a:t>
            </a:r>
            <a:r>
              <a:rPr sz="2200" spc="-7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131313"/>
                </a:solidFill>
                <a:latin typeface="Arial"/>
                <a:cs typeface="Arial"/>
              </a:rPr>
              <a:t>regulations</a:t>
            </a:r>
            <a:r>
              <a:rPr sz="2200" spc="-4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131313"/>
                </a:solidFill>
                <a:latin typeface="Arial"/>
                <a:cs typeface="Arial"/>
              </a:rPr>
              <a:t>in</a:t>
            </a:r>
            <a:r>
              <a:rPr sz="2200" spc="-5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131313"/>
                </a:solidFill>
                <a:latin typeface="Arial"/>
                <a:cs typeface="Arial"/>
              </a:rPr>
              <a:t>place</a:t>
            </a:r>
            <a:r>
              <a:rPr sz="2200" spc="-25" dirty="0">
                <a:solidFill>
                  <a:srgbClr val="131313"/>
                </a:solidFill>
                <a:latin typeface="Arial"/>
                <a:cs typeface="Arial"/>
              </a:rPr>
              <a:t> and </a:t>
            </a:r>
            <a:r>
              <a:rPr sz="2200" dirty="0">
                <a:solidFill>
                  <a:srgbClr val="131313"/>
                </a:solidFill>
                <a:latin typeface="Arial"/>
                <a:cs typeface="Arial"/>
              </a:rPr>
              <a:t>has</a:t>
            </a:r>
            <a:r>
              <a:rPr sz="2200" spc="-4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131313"/>
                </a:solidFill>
                <a:latin typeface="Arial"/>
                <a:cs typeface="Arial"/>
              </a:rPr>
              <a:t>released</a:t>
            </a:r>
            <a:r>
              <a:rPr sz="2200" spc="-8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131313"/>
                </a:solidFill>
                <a:latin typeface="Arial"/>
                <a:cs typeface="Arial"/>
              </a:rPr>
              <a:t>a</a:t>
            </a:r>
            <a:r>
              <a:rPr sz="2200" spc="-3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131313"/>
                </a:solidFill>
                <a:latin typeface="Arial"/>
                <a:cs typeface="Arial"/>
              </a:rPr>
              <a:t>Q&amp;A</a:t>
            </a:r>
            <a:r>
              <a:rPr sz="2200" spc="-16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131313"/>
                </a:solidFill>
                <a:latin typeface="Arial"/>
                <a:cs typeface="Arial"/>
              </a:rPr>
              <a:t>document</a:t>
            </a:r>
            <a:r>
              <a:rPr sz="2200" spc="-60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131313"/>
                </a:solidFill>
                <a:latin typeface="Arial"/>
                <a:cs typeface="Arial"/>
              </a:rPr>
              <a:t>in</a:t>
            </a:r>
            <a:r>
              <a:rPr sz="2200" spc="-3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131313"/>
                </a:solidFill>
                <a:latin typeface="Arial"/>
                <a:cs typeface="Arial"/>
              </a:rPr>
              <a:t>June</a:t>
            </a:r>
            <a:r>
              <a:rPr sz="2200" spc="45" dirty="0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131313"/>
                </a:solidFill>
                <a:latin typeface="Arial"/>
                <a:cs typeface="Arial"/>
              </a:rPr>
              <a:t>2021.</a:t>
            </a:r>
            <a:endParaRPr sz="22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535"/>
              </a:lnSpc>
            </a:pPr>
            <a:fld id="{81D60167-4931-47E6-BA6A-407CBD079E47}" type="slidenum">
              <a:rPr spc="-25" dirty="0"/>
              <a:t>5</a:t>
            </a:fld>
            <a:endParaRPr spc="-25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1022" rIns="0" bIns="0" rtlCol="0">
            <a:spAutoFit/>
          </a:bodyPr>
          <a:lstStyle/>
          <a:p>
            <a:pPr marL="203200">
              <a:lnSpc>
                <a:spcPct val="100000"/>
              </a:lnSpc>
              <a:spcBef>
                <a:spcPts val="105"/>
              </a:spcBef>
            </a:pPr>
            <a:r>
              <a:rPr dirty="0"/>
              <a:t>Difficult</a:t>
            </a:r>
            <a:r>
              <a:rPr spc="-160" dirty="0"/>
              <a:t> </a:t>
            </a:r>
            <a:r>
              <a:rPr dirty="0"/>
              <a:t>Investigation</a:t>
            </a:r>
            <a:r>
              <a:rPr spc="-85" dirty="0"/>
              <a:t> </a:t>
            </a:r>
            <a:r>
              <a:rPr spc="-10" dirty="0"/>
              <a:t>Issues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299085" indent="-286385">
              <a:lnSpc>
                <a:spcPct val="100000"/>
              </a:lnSpc>
              <a:spcBef>
                <a:spcPts val="90"/>
              </a:spcBef>
              <a:buChar char="•"/>
              <a:tabLst>
                <a:tab pos="299085" algn="l"/>
              </a:tabLst>
            </a:pPr>
            <a:r>
              <a:rPr spc="-10" dirty="0"/>
              <a:t>Interviewee</a:t>
            </a:r>
            <a:r>
              <a:rPr spc="-70" dirty="0"/>
              <a:t> </a:t>
            </a:r>
            <a:r>
              <a:rPr dirty="0"/>
              <a:t>volunteers</a:t>
            </a:r>
            <a:r>
              <a:rPr spc="-20" dirty="0"/>
              <a:t> </a:t>
            </a:r>
            <a:r>
              <a:rPr dirty="0"/>
              <a:t>highly</a:t>
            </a:r>
            <a:r>
              <a:rPr spc="-35" dirty="0"/>
              <a:t> </a:t>
            </a:r>
            <a:r>
              <a:rPr spc="-10" dirty="0"/>
              <a:t>sensitive</a:t>
            </a:r>
            <a:r>
              <a:rPr spc="-110" dirty="0"/>
              <a:t> </a:t>
            </a:r>
            <a:r>
              <a:rPr spc="-10" dirty="0"/>
              <a:t>information</a:t>
            </a:r>
          </a:p>
          <a:p>
            <a:pPr>
              <a:lnSpc>
                <a:spcPct val="100000"/>
              </a:lnSpc>
              <a:spcBef>
                <a:spcPts val="1180"/>
              </a:spcBef>
              <a:buClr>
                <a:srgbClr val="282828"/>
              </a:buClr>
              <a:buFont typeface="Arial"/>
              <a:buChar char="•"/>
            </a:pPr>
            <a:endParaRPr spc="-10" dirty="0"/>
          </a:p>
          <a:p>
            <a:pPr marL="299085" indent="-286385">
              <a:lnSpc>
                <a:spcPct val="100000"/>
              </a:lnSpc>
              <a:buChar char="•"/>
              <a:tabLst>
                <a:tab pos="299085" algn="l"/>
                <a:tab pos="1938655" algn="l"/>
              </a:tabLst>
            </a:pPr>
            <a:r>
              <a:rPr spc="-10" dirty="0"/>
              <a:t>Disappearing</a:t>
            </a:r>
            <a:r>
              <a:rPr dirty="0"/>
              <a:t>	and</a:t>
            </a:r>
            <a:r>
              <a:rPr spc="-100" dirty="0"/>
              <a:t> </a:t>
            </a:r>
            <a:r>
              <a:rPr dirty="0"/>
              <a:t>unavailable</a:t>
            </a:r>
            <a:r>
              <a:rPr spc="-35" dirty="0"/>
              <a:t> </a:t>
            </a:r>
            <a:r>
              <a:rPr spc="-10" dirty="0"/>
              <a:t>evidence</a:t>
            </a:r>
          </a:p>
          <a:p>
            <a:pPr>
              <a:lnSpc>
                <a:spcPct val="100000"/>
              </a:lnSpc>
              <a:spcBef>
                <a:spcPts val="1180"/>
              </a:spcBef>
              <a:buClr>
                <a:srgbClr val="282828"/>
              </a:buClr>
              <a:buFont typeface="Arial"/>
              <a:buChar char="•"/>
            </a:pPr>
            <a:endParaRPr spc="-10" dirty="0"/>
          </a:p>
          <a:p>
            <a:pPr marL="299085" indent="-286385">
              <a:lnSpc>
                <a:spcPct val="100000"/>
              </a:lnSpc>
              <a:buChar char="•"/>
              <a:tabLst>
                <a:tab pos="299085" algn="l"/>
              </a:tabLst>
            </a:pPr>
            <a:r>
              <a:rPr dirty="0"/>
              <a:t>Prior</a:t>
            </a:r>
            <a:r>
              <a:rPr spc="-25" dirty="0"/>
              <a:t> </a:t>
            </a:r>
            <a:r>
              <a:rPr dirty="0"/>
              <a:t>complaints</a:t>
            </a:r>
            <a:r>
              <a:rPr spc="-45" dirty="0"/>
              <a:t> </a:t>
            </a:r>
            <a:r>
              <a:rPr dirty="0"/>
              <a:t>&amp;</a:t>
            </a:r>
            <a:r>
              <a:rPr spc="-40" dirty="0"/>
              <a:t> </a:t>
            </a:r>
            <a:r>
              <a:rPr spc="-10" dirty="0"/>
              <a:t>pattern</a:t>
            </a:r>
            <a:r>
              <a:rPr spc="-120" dirty="0"/>
              <a:t> </a:t>
            </a:r>
            <a:r>
              <a:rPr spc="-10" dirty="0"/>
              <a:t>evidence</a:t>
            </a:r>
          </a:p>
          <a:p>
            <a:pPr>
              <a:lnSpc>
                <a:spcPct val="100000"/>
              </a:lnSpc>
              <a:spcBef>
                <a:spcPts val="1180"/>
              </a:spcBef>
              <a:buClr>
                <a:srgbClr val="282828"/>
              </a:buClr>
              <a:buFont typeface="Arial"/>
              <a:buChar char="•"/>
            </a:pPr>
            <a:endParaRPr spc="-10" dirty="0"/>
          </a:p>
          <a:p>
            <a:pPr marL="299085" indent="-286385">
              <a:lnSpc>
                <a:spcPct val="100000"/>
              </a:lnSpc>
              <a:buChar char="•"/>
              <a:tabLst>
                <a:tab pos="299085" algn="l"/>
              </a:tabLst>
            </a:pPr>
            <a:r>
              <a:rPr dirty="0"/>
              <a:t>Cross</a:t>
            </a:r>
            <a:r>
              <a:rPr spc="-80" dirty="0"/>
              <a:t> </a:t>
            </a:r>
            <a:r>
              <a:rPr spc="-10" dirty="0"/>
              <a:t>complaints</a:t>
            </a:r>
          </a:p>
          <a:p>
            <a:pPr>
              <a:lnSpc>
                <a:spcPct val="100000"/>
              </a:lnSpc>
              <a:spcBef>
                <a:spcPts val="1180"/>
              </a:spcBef>
              <a:buClr>
                <a:srgbClr val="282828"/>
              </a:buClr>
              <a:buFont typeface="Arial"/>
              <a:buChar char="•"/>
            </a:pPr>
            <a:endParaRPr spc="-10" dirty="0"/>
          </a:p>
          <a:p>
            <a:pPr marL="299085" indent="-286385">
              <a:lnSpc>
                <a:spcPct val="100000"/>
              </a:lnSpc>
              <a:spcBef>
                <a:spcPts val="5"/>
              </a:spcBef>
              <a:buChar char="•"/>
              <a:tabLst>
                <a:tab pos="299085" algn="l"/>
              </a:tabLst>
            </a:pPr>
            <a:r>
              <a:rPr dirty="0"/>
              <a:t>Concurrent</a:t>
            </a:r>
            <a:r>
              <a:rPr spc="-55" dirty="0"/>
              <a:t> </a:t>
            </a:r>
            <a:r>
              <a:rPr dirty="0"/>
              <a:t>law</a:t>
            </a:r>
            <a:r>
              <a:rPr spc="-20" dirty="0"/>
              <a:t> </a:t>
            </a:r>
            <a:r>
              <a:rPr spc="-10" dirty="0"/>
              <a:t>enforcement</a:t>
            </a:r>
            <a:r>
              <a:rPr spc="-150" dirty="0"/>
              <a:t> </a:t>
            </a:r>
            <a:r>
              <a:rPr spc="-10" dirty="0"/>
              <a:t>investigations</a:t>
            </a:r>
          </a:p>
          <a:p>
            <a:pPr>
              <a:lnSpc>
                <a:spcPct val="100000"/>
              </a:lnSpc>
              <a:spcBef>
                <a:spcPts val="1175"/>
              </a:spcBef>
              <a:buClr>
                <a:srgbClr val="282828"/>
              </a:buClr>
              <a:buFont typeface="Arial"/>
              <a:buChar char="•"/>
            </a:pPr>
            <a:endParaRPr spc="-10" dirty="0"/>
          </a:p>
          <a:p>
            <a:pPr marL="299085" indent="-286385">
              <a:lnSpc>
                <a:spcPct val="100000"/>
              </a:lnSpc>
              <a:spcBef>
                <a:spcPts val="5"/>
              </a:spcBef>
              <a:buChar char="•"/>
              <a:tabLst>
                <a:tab pos="299085" algn="l"/>
              </a:tabLst>
            </a:pPr>
            <a:r>
              <a:rPr spc="-10" dirty="0"/>
              <a:t>Retractions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535"/>
              </a:lnSpc>
            </a:pPr>
            <a:fld id="{81D60167-4931-47E6-BA6A-407CBD079E47}" type="slidenum">
              <a:rPr spc="-25" dirty="0"/>
              <a:t>50</a:t>
            </a:fld>
            <a:endParaRPr spc="-25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xfrm>
            <a:off x="3110101" y="3267836"/>
            <a:ext cx="337883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800" spc="-10" dirty="0"/>
              <a:t>Questions?</a:t>
            </a:r>
            <a:endParaRPr sz="4800"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535"/>
              </a:lnSpc>
            </a:pPr>
            <a:fld id="{81D60167-4931-47E6-BA6A-407CBD079E47}" type="slidenum">
              <a:rPr spc="-25" dirty="0"/>
              <a:t>51</a:t>
            </a:fld>
            <a:endParaRPr spc="-25" dirty="0"/>
          </a:p>
        </p:txBody>
      </p:sp>
      <p:pic>
        <p:nvPicPr>
          <p:cNvPr id="2" name="object 2" descr="Bernstein Shur logo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708648" y="6891528"/>
            <a:ext cx="2118359" cy="164591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34466" rIns="0" bIns="0" rtlCol="0">
            <a:spAutoFit/>
          </a:bodyPr>
          <a:lstStyle/>
          <a:p>
            <a:pPr marL="279400">
              <a:lnSpc>
                <a:spcPct val="100000"/>
              </a:lnSpc>
              <a:spcBef>
                <a:spcPts val="100"/>
              </a:spcBef>
            </a:pPr>
            <a:r>
              <a:rPr sz="3000" dirty="0"/>
              <a:t>Jurisdictional</a:t>
            </a:r>
            <a:r>
              <a:rPr sz="3000" spc="-114" dirty="0"/>
              <a:t> </a:t>
            </a:r>
            <a:r>
              <a:rPr sz="3000" dirty="0"/>
              <a:t>Scope</a:t>
            </a:r>
            <a:r>
              <a:rPr sz="3000" spc="-65" dirty="0"/>
              <a:t> </a:t>
            </a:r>
            <a:r>
              <a:rPr sz="3000" dirty="0"/>
              <a:t>Under</a:t>
            </a:r>
            <a:r>
              <a:rPr sz="3000" spc="-60" dirty="0"/>
              <a:t> </a:t>
            </a:r>
            <a:r>
              <a:rPr sz="3000" dirty="0"/>
              <a:t>Title</a:t>
            </a:r>
            <a:r>
              <a:rPr sz="3000" spc="-85" dirty="0"/>
              <a:t> </a:t>
            </a:r>
            <a:r>
              <a:rPr sz="3000" spc="-25" dirty="0"/>
              <a:t>IX</a:t>
            </a:r>
            <a:endParaRPr sz="3000"/>
          </a:p>
        </p:txBody>
      </p:sp>
      <p:sp>
        <p:nvSpPr>
          <p:cNvPr id="3" name="object 3"/>
          <p:cNvSpPr txBox="1"/>
          <p:nvPr/>
        </p:nvSpPr>
        <p:spPr>
          <a:xfrm>
            <a:off x="672591" y="1723085"/>
            <a:ext cx="7759700" cy="4216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9085" marR="5080" indent="-287020">
              <a:lnSpc>
                <a:spcPct val="100000"/>
              </a:lnSpc>
              <a:spcBef>
                <a:spcPts val="100"/>
              </a:spcBef>
              <a:buChar char="•"/>
              <a:tabLst>
                <a:tab pos="299085" algn="l"/>
              </a:tabLst>
            </a:pPr>
            <a:r>
              <a:rPr sz="2400" spc="-10" dirty="0">
                <a:solidFill>
                  <a:srgbClr val="282828"/>
                </a:solidFill>
                <a:latin typeface="Arial"/>
                <a:cs typeface="Arial"/>
              </a:rPr>
              <a:t>Requirement</a:t>
            </a:r>
            <a:r>
              <a:rPr sz="2400" spc="-10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to</a:t>
            </a:r>
            <a:r>
              <a:rPr sz="2400" spc="-7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adopt</a:t>
            </a:r>
            <a:r>
              <a:rPr sz="2400" spc="-10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a</a:t>
            </a:r>
            <a:r>
              <a:rPr sz="2400" spc="-3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grievance</a:t>
            </a:r>
            <a:r>
              <a:rPr sz="2400" spc="-4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282828"/>
                </a:solidFill>
                <a:latin typeface="Arial"/>
                <a:cs typeface="Arial"/>
              </a:rPr>
              <a:t>procedure</a:t>
            </a:r>
            <a:r>
              <a:rPr sz="2400" spc="-12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282828"/>
                </a:solidFill>
                <a:latin typeface="Arial"/>
                <a:cs typeface="Arial"/>
              </a:rPr>
              <a:t>applies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only</a:t>
            </a:r>
            <a:r>
              <a:rPr sz="2400" spc="-8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to</a:t>
            </a:r>
            <a:r>
              <a:rPr sz="2400" spc="-4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sex</a:t>
            </a:r>
            <a:r>
              <a:rPr sz="2400" spc="-6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282828"/>
                </a:solidFill>
                <a:latin typeface="Arial"/>
                <a:cs typeface="Arial"/>
              </a:rPr>
              <a:t>discrimination</a:t>
            </a:r>
            <a:r>
              <a:rPr sz="2400" spc="-114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occurring</a:t>
            </a:r>
            <a:r>
              <a:rPr sz="2400" spc="-9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against</a:t>
            </a:r>
            <a:r>
              <a:rPr sz="2400" spc="-7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a</a:t>
            </a:r>
            <a:r>
              <a:rPr sz="2400" spc="-5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person</a:t>
            </a:r>
            <a:r>
              <a:rPr sz="2400" spc="-7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spc="-25" dirty="0">
                <a:solidFill>
                  <a:srgbClr val="282828"/>
                </a:solidFill>
                <a:latin typeface="Arial"/>
                <a:cs typeface="Arial"/>
              </a:rPr>
              <a:t>IN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the</a:t>
            </a:r>
            <a:r>
              <a:rPr sz="2400" spc="-8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United</a:t>
            </a:r>
            <a:r>
              <a:rPr sz="2400" spc="-5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282828"/>
                </a:solidFill>
                <a:latin typeface="Arial"/>
                <a:cs typeface="Arial"/>
              </a:rPr>
              <a:t>States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440"/>
              </a:spcBef>
              <a:buFont typeface="Arial"/>
              <a:buChar char="•"/>
            </a:pPr>
            <a:endParaRPr sz="2400">
              <a:latin typeface="Arial"/>
              <a:cs typeface="Arial"/>
            </a:endParaRPr>
          </a:p>
          <a:p>
            <a:pPr marL="299085" marR="151765" indent="-287020">
              <a:lnSpc>
                <a:spcPct val="100000"/>
              </a:lnSpc>
              <a:buFont typeface="Arial"/>
              <a:buChar char="•"/>
              <a:tabLst>
                <a:tab pos="299085" algn="l"/>
              </a:tabLst>
            </a:pPr>
            <a:r>
              <a:rPr sz="2400" b="1" dirty="0">
                <a:solidFill>
                  <a:srgbClr val="FF631A"/>
                </a:solidFill>
                <a:latin typeface="Arial"/>
                <a:cs typeface="Arial"/>
              </a:rPr>
              <a:t>Education</a:t>
            </a:r>
            <a:r>
              <a:rPr sz="2400" b="1" spc="-145" dirty="0">
                <a:solidFill>
                  <a:srgbClr val="FF631A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FF631A"/>
                </a:solidFill>
                <a:latin typeface="Arial"/>
                <a:cs typeface="Arial"/>
              </a:rPr>
              <a:t>program</a:t>
            </a:r>
            <a:r>
              <a:rPr sz="2400" b="1" spc="-95" dirty="0">
                <a:solidFill>
                  <a:srgbClr val="FF631A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FF631A"/>
                </a:solidFill>
                <a:latin typeface="Arial"/>
                <a:cs typeface="Arial"/>
              </a:rPr>
              <a:t>or</a:t>
            </a:r>
            <a:r>
              <a:rPr sz="2400" b="1" spc="-50" dirty="0">
                <a:solidFill>
                  <a:srgbClr val="FF631A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FF631A"/>
                </a:solidFill>
                <a:latin typeface="Arial"/>
                <a:cs typeface="Arial"/>
              </a:rPr>
              <a:t>activity</a:t>
            </a:r>
            <a:r>
              <a:rPr sz="2400" b="1" spc="-90" dirty="0">
                <a:solidFill>
                  <a:srgbClr val="FF631A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includes</a:t>
            </a:r>
            <a:r>
              <a:rPr sz="2400" spc="-10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282828"/>
                </a:solidFill>
                <a:latin typeface="Arial"/>
                <a:cs typeface="Arial"/>
              </a:rPr>
              <a:t>locations,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events,</a:t>
            </a:r>
            <a:r>
              <a:rPr sz="2400" spc="-8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or</a:t>
            </a:r>
            <a:r>
              <a:rPr sz="2400" spc="-9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circumstances</a:t>
            </a:r>
            <a:r>
              <a:rPr sz="2400" spc="-10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over</a:t>
            </a:r>
            <a:r>
              <a:rPr sz="2400" spc="-6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which</a:t>
            </a:r>
            <a:r>
              <a:rPr sz="2400" spc="-7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the</a:t>
            </a:r>
            <a:r>
              <a:rPr sz="2400" spc="-7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282828"/>
                </a:solidFill>
                <a:latin typeface="Arial"/>
                <a:cs typeface="Arial"/>
              </a:rPr>
              <a:t>institution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exercised</a:t>
            </a:r>
            <a:r>
              <a:rPr sz="2400" spc="-9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substantial</a:t>
            </a:r>
            <a:r>
              <a:rPr sz="2400" spc="-12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control</a:t>
            </a:r>
            <a:r>
              <a:rPr sz="2400" spc="-13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over</a:t>
            </a:r>
            <a:r>
              <a:rPr sz="2400" spc="-6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both</a:t>
            </a:r>
            <a:r>
              <a:rPr sz="2400" spc="-11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the</a:t>
            </a:r>
            <a:r>
              <a:rPr sz="2400" spc="-9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282828"/>
                </a:solidFill>
                <a:latin typeface="Arial"/>
                <a:cs typeface="Arial"/>
              </a:rPr>
              <a:t>respondent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and</a:t>
            </a:r>
            <a:r>
              <a:rPr sz="2400" spc="-8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the</a:t>
            </a:r>
            <a:r>
              <a:rPr sz="2400" spc="-5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context</a:t>
            </a:r>
            <a:r>
              <a:rPr sz="2400" spc="-10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in</a:t>
            </a:r>
            <a:r>
              <a:rPr sz="2400" spc="-5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which</a:t>
            </a:r>
            <a:r>
              <a:rPr sz="2400" spc="-3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the</a:t>
            </a:r>
            <a:r>
              <a:rPr sz="2400" spc="-8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sexual</a:t>
            </a:r>
            <a:r>
              <a:rPr sz="2400" spc="-6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282828"/>
                </a:solidFill>
                <a:latin typeface="Arial"/>
                <a:cs typeface="Arial"/>
              </a:rPr>
              <a:t>harassment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occurs,</a:t>
            </a:r>
            <a:r>
              <a:rPr sz="2400" spc="-12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and</a:t>
            </a:r>
            <a:r>
              <a:rPr sz="2400" spc="-9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also</a:t>
            </a:r>
            <a:r>
              <a:rPr sz="2400" spc="-7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includes</a:t>
            </a:r>
            <a:r>
              <a:rPr sz="2400" spc="-12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any</a:t>
            </a:r>
            <a:r>
              <a:rPr sz="2400" spc="-10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building</a:t>
            </a:r>
            <a:r>
              <a:rPr sz="2400" spc="-9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owned</a:t>
            </a:r>
            <a:r>
              <a:rPr sz="2400" spc="-7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spc="-25" dirty="0">
                <a:solidFill>
                  <a:srgbClr val="282828"/>
                </a:solidFill>
                <a:latin typeface="Arial"/>
                <a:cs typeface="Arial"/>
              </a:rPr>
              <a:t>or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controlled</a:t>
            </a:r>
            <a:r>
              <a:rPr sz="2400" spc="-8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by</a:t>
            </a:r>
            <a:r>
              <a:rPr sz="2400" spc="-7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a</a:t>
            </a:r>
            <a:r>
              <a:rPr sz="2400" spc="-4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student</a:t>
            </a:r>
            <a:r>
              <a:rPr sz="2400" spc="-11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282828"/>
                </a:solidFill>
                <a:latin typeface="Arial"/>
                <a:cs typeface="Arial"/>
              </a:rPr>
              <a:t>organization</a:t>
            </a:r>
            <a:r>
              <a:rPr sz="2400" spc="-6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that</a:t>
            </a:r>
            <a:r>
              <a:rPr sz="2400" spc="-6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is</a:t>
            </a:r>
            <a:r>
              <a:rPr sz="2400" spc="-2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282828"/>
                </a:solidFill>
                <a:latin typeface="Arial"/>
                <a:cs typeface="Arial"/>
              </a:rPr>
              <a:t>officially recognized</a:t>
            </a:r>
            <a:r>
              <a:rPr sz="2400" spc="-6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by</a:t>
            </a:r>
            <a:r>
              <a:rPr sz="2400" spc="-5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an</a:t>
            </a:r>
            <a:r>
              <a:rPr sz="2400" spc="-2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282828"/>
                </a:solidFill>
                <a:latin typeface="Arial"/>
                <a:cs typeface="Arial"/>
              </a:rPr>
              <a:t>institution.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535"/>
              </a:lnSpc>
            </a:pPr>
            <a:fld id="{81D60167-4931-47E6-BA6A-407CBD079E47}" type="slidenum">
              <a:rPr spc="-25" dirty="0"/>
              <a:t>6</a:t>
            </a:fld>
            <a:endParaRPr spc="-25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63422" rIns="0" bIns="0" rtlCol="0">
            <a:spAutoFit/>
          </a:bodyPr>
          <a:lstStyle/>
          <a:p>
            <a:pPr marL="203200">
              <a:lnSpc>
                <a:spcPct val="100000"/>
              </a:lnSpc>
              <a:spcBef>
                <a:spcPts val="105"/>
              </a:spcBef>
            </a:pPr>
            <a:r>
              <a:rPr dirty="0"/>
              <a:t>Sexual</a:t>
            </a:r>
            <a:r>
              <a:rPr spc="-114" dirty="0"/>
              <a:t> </a:t>
            </a:r>
            <a:r>
              <a:rPr dirty="0"/>
              <a:t>Harassment</a:t>
            </a:r>
            <a:r>
              <a:rPr spc="-95" dirty="0"/>
              <a:t> </a:t>
            </a:r>
            <a:r>
              <a:rPr dirty="0"/>
              <a:t>Under</a:t>
            </a:r>
            <a:r>
              <a:rPr spc="-114" dirty="0"/>
              <a:t> </a:t>
            </a:r>
            <a:r>
              <a:rPr dirty="0"/>
              <a:t>Title</a:t>
            </a:r>
            <a:r>
              <a:rPr spc="-35" dirty="0"/>
              <a:t> </a:t>
            </a:r>
            <a:r>
              <a:rPr spc="-25" dirty="0"/>
              <a:t>IX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96294" y="1557274"/>
            <a:ext cx="8247380" cy="49739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814705">
              <a:lnSpc>
                <a:spcPct val="100000"/>
              </a:lnSpc>
              <a:spcBef>
                <a:spcPts val="105"/>
              </a:spcBef>
            </a:pPr>
            <a:r>
              <a:rPr sz="2200" dirty="0">
                <a:latin typeface="Arial"/>
                <a:cs typeface="Arial"/>
              </a:rPr>
              <a:t>Conduct</a:t>
            </a:r>
            <a:r>
              <a:rPr sz="2200" spc="-3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on</a:t>
            </a:r>
            <a:r>
              <a:rPr sz="2200" spc="-3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the</a:t>
            </a:r>
            <a:r>
              <a:rPr sz="2200" spc="-5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basis</a:t>
            </a:r>
            <a:r>
              <a:rPr sz="2200" spc="-4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of</a:t>
            </a:r>
            <a:r>
              <a:rPr sz="2200" spc="-1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sex</a:t>
            </a:r>
            <a:r>
              <a:rPr sz="2200" spc="-5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that</a:t>
            </a:r>
            <a:r>
              <a:rPr sz="2200" spc="-3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satisfies</a:t>
            </a:r>
            <a:r>
              <a:rPr sz="2200" spc="-9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one</a:t>
            </a:r>
            <a:r>
              <a:rPr sz="2200" spc="-3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or</a:t>
            </a:r>
            <a:r>
              <a:rPr sz="2200" spc="-1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more</a:t>
            </a:r>
            <a:r>
              <a:rPr sz="2200" spc="-5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of</a:t>
            </a:r>
            <a:r>
              <a:rPr sz="2200" spc="-30" dirty="0">
                <a:latin typeface="Arial"/>
                <a:cs typeface="Arial"/>
              </a:rPr>
              <a:t> </a:t>
            </a:r>
            <a:r>
              <a:rPr sz="2200" spc="-25" dirty="0">
                <a:latin typeface="Arial"/>
                <a:cs typeface="Arial"/>
              </a:rPr>
              <a:t>the </a:t>
            </a:r>
            <a:r>
              <a:rPr sz="2200" spc="-10" dirty="0">
                <a:latin typeface="Arial"/>
                <a:cs typeface="Arial"/>
              </a:rPr>
              <a:t>following:</a:t>
            </a:r>
            <a:endParaRPr sz="2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785"/>
              </a:spcBef>
            </a:pPr>
            <a:endParaRPr sz="2200">
              <a:latin typeface="Arial"/>
              <a:cs typeface="Arial"/>
            </a:endParaRPr>
          </a:p>
          <a:p>
            <a:pPr marL="12700" marR="447040" indent="339725">
              <a:lnSpc>
                <a:spcPct val="100000"/>
              </a:lnSpc>
              <a:buSzPct val="95454"/>
              <a:buAutoNum type="arabicParenBoth"/>
              <a:tabLst>
                <a:tab pos="352425" algn="l"/>
              </a:tabLst>
            </a:pPr>
            <a:r>
              <a:rPr sz="2200" dirty="0">
                <a:latin typeface="Arial"/>
                <a:cs typeface="Arial"/>
              </a:rPr>
              <a:t>An</a:t>
            </a:r>
            <a:r>
              <a:rPr sz="2200" spc="-5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employee</a:t>
            </a:r>
            <a:r>
              <a:rPr sz="2200" spc="-7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of</a:t>
            </a:r>
            <a:r>
              <a:rPr sz="2200" spc="-3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the</a:t>
            </a:r>
            <a:r>
              <a:rPr sz="2200" spc="-7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recipient</a:t>
            </a:r>
            <a:r>
              <a:rPr sz="2200" spc="-5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conditioning</a:t>
            </a:r>
            <a:r>
              <a:rPr sz="2200" spc="-9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the</a:t>
            </a:r>
            <a:r>
              <a:rPr sz="2200" spc="-7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provision</a:t>
            </a:r>
            <a:r>
              <a:rPr sz="2200" spc="-4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of</a:t>
            </a:r>
            <a:r>
              <a:rPr sz="2200" spc="-55" dirty="0">
                <a:latin typeface="Arial"/>
                <a:cs typeface="Arial"/>
              </a:rPr>
              <a:t> </a:t>
            </a:r>
            <a:r>
              <a:rPr sz="2200" spc="-25" dirty="0">
                <a:latin typeface="Arial"/>
                <a:cs typeface="Arial"/>
              </a:rPr>
              <a:t>an </a:t>
            </a:r>
            <a:r>
              <a:rPr sz="2200" dirty="0">
                <a:latin typeface="Arial"/>
                <a:cs typeface="Arial"/>
              </a:rPr>
              <a:t>aid,</a:t>
            </a:r>
            <a:r>
              <a:rPr sz="2200" spc="-4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benefit,</a:t>
            </a:r>
            <a:r>
              <a:rPr sz="2200" spc="-9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or</a:t>
            </a:r>
            <a:r>
              <a:rPr sz="2200" spc="-2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service</a:t>
            </a:r>
            <a:r>
              <a:rPr sz="2200" spc="-1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of</a:t>
            </a:r>
            <a:r>
              <a:rPr sz="2200" spc="-4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the</a:t>
            </a:r>
            <a:r>
              <a:rPr sz="2200" spc="-3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recipient</a:t>
            </a:r>
            <a:r>
              <a:rPr sz="2200" spc="-6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on</a:t>
            </a:r>
            <a:r>
              <a:rPr sz="2200" spc="-3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an</a:t>
            </a:r>
            <a:r>
              <a:rPr sz="2200" spc="-35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individual’s </a:t>
            </a:r>
            <a:r>
              <a:rPr sz="2200" dirty="0">
                <a:latin typeface="Arial"/>
                <a:cs typeface="Arial"/>
              </a:rPr>
              <a:t>participation</a:t>
            </a:r>
            <a:r>
              <a:rPr sz="2200" spc="-12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in</a:t>
            </a:r>
            <a:r>
              <a:rPr sz="2200" spc="-2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unwelcome</a:t>
            </a:r>
            <a:r>
              <a:rPr sz="2200" spc="-7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sexual</a:t>
            </a:r>
            <a:r>
              <a:rPr sz="2200" spc="-4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conduct</a:t>
            </a:r>
            <a:r>
              <a:rPr sz="2200" spc="-3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(Quid</a:t>
            </a:r>
            <a:r>
              <a:rPr sz="2200" spc="-7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Pro </a:t>
            </a:r>
            <a:r>
              <a:rPr sz="2200" spc="-10" dirty="0">
                <a:latin typeface="Arial"/>
                <a:cs typeface="Arial"/>
              </a:rPr>
              <a:t>Quo);</a:t>
            </a:r>
            <a:endParaRPr sz="2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755"/>
              </a:spcBef>
              <a:buFont typeface="Arial"/>
              <a:buAutoNum type="arabicParenBoth"/>
            </a:pPr>
            <a:endParaRPr sz="2200">
              <a:latin typeface="Arial"/>
              <a:cs typeface="Arial"/>
            </a:endParaRPr>
          </a:p>
          <a:p>
            <a:pPr marL="12700" marR="40005" indent="339725">
              <a:lnSpc>
                <a:spcPct val="100000"/>
              </a:lnSpc>
              <a:buSzPct val="95454"/>
              <a:buAutoNum type="arabicParenBoth"/>
              <a:tabLst>
                <a:tab pos="352425" algn="l"/>
              </a:tabLst>
            </a:pPr>
            <a:r>
              <a:rPr sz="2200" dirty="0">
                <a:latin typeface="Arial"/>
                <a:cs typeface="Arial"/>
              </a:rPr>
              <a:t>Unwelcome</a:t>
            </a:r>
            <a:r>
              <a:rPr sz="2200" spc="-4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conduct</a:t>
            </a:r>
            <a:r>
              <a:rPr sz="2200" spc="-7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determined</a:t>
            </a:r>
            <a:r>
              <a:rPr sz="2200" spc="-11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by</a:t>
            </a:r>
            <a:r>
              <a:rPr sz="2200" spc="-3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a</a:t>
            </a:r>
            <a:r>
              <a:rPr sz="2200" spc="-4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reasonable</a:t>
            </a:r>
            <a:r>
              <a:rPr sz="2200" spc="-6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person</a:t>
            </a:r>
            <a:r>
              <a:rPr sz="2200" spc="-6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to</a:t>
            </a:r>
            <a:r>
              <a:rPr sz="2200" spc="-60" dirty="0">
                <a:latin typeface="Arial"/>
                <a:cs typeface="Arial"/>
              </a:rPr>
              <a:t> </a:t>
            </a:r>
            <a:r>
              <a:rPr sz="2200" spc="-25" dirty="0">
                <a:latin typeface="Arial"/>
                <a:cs typeface="Arial"/>
              </a:rPr>
              <a:t>be </a:t>
            </a:r>
            <a:r>
              <a:rPr sz="2200" dirty="0">
                <a:latin typeface="Arial"/>
                <a:cs typeface="Arial"/>
              </a:rPr>
              <a:t>so</a:t>
            </a:r>
            <a:r>
              <a:rPr sz="2200" spc="-6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severe,</a:t>
            </a:r>
            <a:r>
              <a:rPr sz="2200" spc="-5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pervasive,</a:t>
            </a:r>
            <a:r>
              <a:rPr sz="2200" spc="-60" dirty="0">
                <a:latin typeface="Arial"/>
                <a:cs typeface="Arial"/>
              </a:rPr>
              <a:t> </a:t>
            </a:r>
            <a:r>
              <a:rPr sz="2200" b="1" u="heavy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and</a:t>
            </a:r>
            <a:r>
              <a:rPr sz="2200" b="1" u="none" spc="-45" dirty="0">
                <a:latin typeface="Arial"/>
                <a:cs typeface="Arial"/>
              </a:rPr>
              <a:t> </a:t>
            </a:r>
            <a:r>
              <a:rPr sz="2200" u="none" dirty="0">
                <a:latin typeface="Arial"/>
                <a:cs typeface="Arial"/>
              </a:rPr>
              <a:t>objectively</a:t>
            </a:r>
            <a:r>
              <a:rPr sz="2200" u="none" spc="-75" dirty="0">
                <a:latin typeface="Arial"/>
                <a:cs typeface="Arial"/>
              </a:rPr>
              <a:t> </a:t>
            </a:r>
            <a:r>
              <a:rPr sz="2200" u="none" dirty="0">
                <a:latin typeface="Arial"/>
                <a:cs typeface="Arial"/>
              </a:rPr>
              <a:t>offensive</a:t>
            </a:r>
            <a:r>
              <a:rPr sz="2200" u="none" spc="-114" dirty="0">
                <a:latin typeface="Arial"/>
                <a:cs typeface="Arial"/>
              </a:rPr>
              <a:t> </a:t>
            </a:r>
            <a:r>
              <a:rPr sz="2200" u="none" dirty="0">
                <a:latin typeface="Arial"/>
                <a:cs typeface="Arial"/>
              </a:rPr>
              <a:t>that</a:t>
            </a:r>
            <a:r>
              <a:rPr sz="2200" u="none" spc="-60" dirty="0">
                <a:latin typeface="Arial"/>
                <a:cs typeface="Arial"/>
              </a:rPr>
              <a:t> </a:t>
            </a:r>
            <a:r>
              <a:rPr sz="2200" u="none" dirty="0">
                <a:latin typeface="Arial"/>
                <a:cs typeface="Arial"/>
              </a:rPr>
              <a:t>it</a:t>
            </a:r>
            <a:r>
              <a:rPr sz="2200" u="none" spc="-35" dirty="0">
                <a:latin typeface="Arial"/>
                <a:cs typeface="Arial"/>
              </a:rPr>
              <a:t> </a:t>
            </a:r>
            <a:r>
              <a:rPr sz="2200" u="none" spc="-10" dirty="0">
                <a:latin typeface="Arial"/>
                <a:cs typeface="Arial"/>
              </a:rPr>
              <a:t>effectively </a:t>
            </a:r>
            <a:r>
              <a:rPr sz="2200" u="none" dirty="0">
                <a:latin typeface="Arial"/>
                <a:cs typeface="Arial"/>
              </a:rPr>
              <a:t>denies</a:t>
            </a:r>
            <a:r>
              <a:rPr sz="2200" u="none" spc="-55" dirty="0">
                <a:latin typeface="Arial"/>
                <a:cs typeface="Arial"/>
              </a:rPr>
              <a:t> </a:t>
            </a:r>
            <a:r>
              <a:rPr sz="2200" u="none" dirty="0">
                <a:latin typeface="Arial"/>
                <a:cs typeface="Arial"/>
              </a:rPr>
              <a:t>a</a:t>
            </a:r>
            <a:r>
              <a:rPr sz="2200" u="none" spc="-15" dirty="0">
                <a:latin typeface="Arial"/>
                <a:cs typeface="Arial"/>
              </a:rPr>
              <a:t> </a:t>
            </a:r>
            <a:r>
              <a:rPr sz="2200" u="none" dirty="0">
                <a:latin typeface="Arial"/>
                <a:cs typeface="Arial"/>
              </a:rPr>
              <a:t>person</a:t>
            </a:r>
            <a:r>
              <a:rPr sz="2200" u="none" spc="-85" dirty="0">
                <a:latin typeface="Arial"/>
                <a:cs typeface="Arial"/>
              </a:rPr>
              <a:t> </a:t>
            </a:r>
            <a:r>
              <a:rPr sz="2200" u="none" dirty="0">
                <a:latin typeface="Arial"/>
                <a:cs typeface="Arial"/>
              </a:rPr>
              <a:t>equal</a:t>
            </a:r>
            <a:r>
              <a:rPr sz="2200" u="none" spc="-65" dirty="0">
                <a:latin typeface="Arial"/>
                <a:cs typeface="Arial"/>
              </a:rPr>
              <a:t> </a:t>
            </a:r>
            <a:r>
              <a:rPr sz="2200" u="none" dirty="0">
                <a:latin typeface="Arial"/>
                <a:cs typeface="Arial"/>
              </a:rPr>
              <a:t>access</a:t>
            </a:r>
            <a:r>
              <a:rPr sz="2200" u="none" spc="-55" dirty="0">
                <a:latin typeface="Arial"/>
                <a:cs typeface="Arial"/>
              </a:rPr>
              <a:t> </a:t>
            </a:r>
            <a:r>
              <a:rPr sz="2200" u="none" dirty="0">
                <a:latin typeface="Arial"/>
                <a:cs typeface="Arial"/>
              </a:rPr>
              <a:t>to</a:t>
            </a:r>
            <a:r>
              <a:rPr sz="2200" u="none" spc="-60" dirty="0">
                <a:latin typeface="Arial"/>
                <a:cs typeface="Arial"/>
              </a:rPr>
              <a:t> </a:t>
            </a:r>
            <a:r>
              <a:rPr sz="2200" u="none" dirty="0">
                <a:latin typeface="Arial"/>
                <a:cs typeface="Arial"/>
              </a:rPr>
              <a:t>the</a:t>
            </a:r>
            <a:r>
              <a:rPr sz="2200" u="none" spc="-60" dirty="0">
                <a:latin typeface="Arial"/>
                <a:cs typeface="Arial"/>
              </a:rPr>
              <a:t> </a:t>
            </a:r>
            <a:r>
              <a:rPr sz="2200" u="none" dirty="0">
                <a:latin typeface="Arial"/>
                <a:cs typeface="Arial"/>
              </a:rPr>
              <a:t>recipient’s</a:t>
            </a:r>
            <a:r>
              <a:rPr sz="2200" u="none" spc="-50" dirty="0">
                <a:latin typeface="Arial"/>
                <a:cs typeface="Arial"/>
              </a:rPr>
              <a:t> </a:t>
            </a:r>
            <a:r>
              <a:rPr sz="2200" u="none" dirty="0">
                <a:latin typeface="Arial"/>
                <a:cs typeface="Arial"/>
              </a:rPr>
              <a:t>education</a:t>
            </a:r>
            <a:r>
              <a:rPr sz="2200" u="none" spc="-85" dirty="0">
                <a:latin typeface="Arial"/>
                <a:cs typeface="Arial"/>
              </a:rPr>
              <a:t> </a:t>
            </a:r>
            <a:r>
              <a:rPr sz="2200" u="none" spc="-10" dirty="0">
                <a:latin typeface="Arial"/>
                <a:cs typeface="Arial"/>
              </a:rPr>
              <a:t>program </a:t>
            </a:r>
            <a:r>
              <a:rPr sz="2200" u="none" dirty="0">
                <a:latin typeface="Arial"/>
                <a:cs typeface="Arial"/>
              </a:rPr>
              <a:t>or</a:t>
            </a:r>
            <a:r>
              <a:rPr sz="2200" u="none" spc="-45" dirty="0">
                <a:latin typeface="Arial"/>
                <a:cs typeface="Arial"/>
              </a:rPr>
              <a:t> </a:t>
            </a:r>
            <a:r>
              <a:rPr sz="2200" u="none" dirty="0">
                <a:latin typeface="Arial"/>
                <a:cs typeface="Arial"/>
              </a:rPr>
              <a:t>activity;</a:t>
            </a:r>
            <a:r>
              <a:rPr sz="2200" u="none" spc="-70" dirty="0">
                <a:latin typeface="Arial"/>
                <a:cs typeface="Arial"/>
              </a:rPr>
              <a:t> </a:t>
            </a:r>
            <a:r>
              <a:rPr sz="2200" u="none" spc="-35" dirty="0">
                <a:latin typeface="Arial"/>
                <a:cs typeface="Arial"/>
              </a:rPr>
              <a:t>or</a:t>
            </a:r>
            <a:endParaRPr sz="2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785"/>
              </a:spcBef>
              <a:buFont typeface="Arial"/>
              <a:buAutoNum type="arabicParenBoth"/>
            </a:pPr>
            <a:endParaRPr sz="2200">
              <a:latin typeface="Arial"/>
              <a:cs typeface="Arial"/>
            </a:endParaRPr>
          </a:p>
          <a:p>
            <a:pPr marL="12700" marR="5080" indent="419734">
              <a:lnSpc>
                <a:spcPct val="100000"/>
              </a:lnSpc>
              <a:buSzPct val="95454"/>
              <a:buAutoNum type="arabicParenBoth"/>
              <a:tabLst>
                <a:tab pos="432434" algn="l"/>
              </a:tabLst>
            </a:pPr>
            <a:r>
              <a:rPr sz="2200" dirty="0">
                <a:latin typeface="Arial"/>
                <a:cs typeface="Arial"/>
              </a:rPr>
              <a:t>Sexual</a:t>
            </a:r>
            <a:r>
              <a:rPr sz="2200" spc="-5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assault</a:t>
            </a:r>
            <a:r>
              <a:rPr sz="2200" spc="-5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(and</a:t>
            </a:r>
            <a:r>
              <a:rPr sz="2200" spc="-6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attempted</a:t>
            </a:r>
            <a:r>
              <a:rPr sz="2200" spc="-11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sexual</a:t>
            </a:r>
            <a:r>
              <a:rPr sz="2200" spc="-5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assault),</a:t>
            </a:r>
            <a:r>
              <a:rPr sz="2200" spc="-9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dating</a:t>
            </a:r>
            <a:r>
              <a:rPr sz="2200" spc="114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violence, </a:t>
            </a:r>
            <a:r>
              <a:rPr sz="2200" dirty="0">
                <a:latin typeface="Arial"/>
                <a:cs typeface="Arial"/>
              </a:rPr>
              <a:t>domestic</a:t>
            </a:r>
            <a:r>
              <a:rPr sz="2200" spc="-10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violence,</a:t>
            </a:r>
            <a:r>
              <a:rPr sz="2200" spc="-1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stalking</a:t>
            </a:r>
            <a:r>
              <a:rPr sz="2200" spc="-4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and</a:t>
            </a:r>
            <a:r>
              <a:rPr sz="2200" spc="-40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retaliation.</a:t>
            </a:r>
            <a:endParaRPr sz="22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535"/>
              </a:lnSpc>
            </a:pPr>
            <a:fld id="{81D60167-4931-47E6-BA6A-407CBD079E47}" type="slidenum">
              <a:rPr spc="-25" dirty="0"/>
              <a:t>7</a:t>
            </a:fld>
            <a:endParaRPr spc="-25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63422" rIns="0" bIns="0" rtlCol="0">
            <a:spAutoFit/>
          </a:bodyPr>
          <a:lstStyle/>
          <a:p>
            <a:pPr marL="279400">
              <a:lnSpc>
                <a:spcPct val="100000"/>
              </a:lnSpc>
              <a:spcBef>
                <a:spcPts val="105"/>
              </a:spcBef>
            </a:pPr>
            <a:r>
              <a:rPr dirty="0"/>
              <a:t>Two</a:t>
            </a:r>
            <a:r>
              <a:rPr spc="-105" dirty="0"/>
              <a:t> </a:t>
            </a:r>
            <a:r>
              <a:rPr dirty="0"/>
              <a:t>UMS</a:t>
            </a:r>
            <a:r>
              <a:rPr spc="-70" dirty="0"/>
              <a:t> </a:t>
            </a:r>
            <a:r>
              <a:rPr dirty="0"/>
              <a:t>Policies</a:t>
            </a:r>
            <a:r>
              <a:rPr spc="-90" dirty="0"/>
              <a:t> </a:t>
            </a:r>
            <a:r>
              <a:rPr dirty="0"/>
              <a:t>and</a:t>
            </a:r>
            <a:r>
              <a:rPr spc="35" dirty="0"/>
              <a:t> </a:t>
            </a:r>
            <a:r>
              <a:rPr spc="-10" dirty="0"/>
              <a:t>Processes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72591" y="1845943"/>
            <a:ext cx="7152005" cy="288861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150495" indent="-343535">
              <a:lnSpc>
                <a:spcPct val="100000"/>
              </a:lnSpc>
              <a:spcBef>
                <a:spcPts val="105"/>
              </a:spcBef>
              <a:buClr>
                <a:srgbClr val="282828"/>
              </a:buClr>
              <a:buAutoNum type="arabicPeriod"/>
              <a:tabLst>
                <a:tab pos="356870" algn="l"/>
              </a:tabLst>
            </a:pPr>
            <a:r>
              <a:rPr sz="2200" u="sng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/>
                <a:cs typeface="Arial"/>
                <a:hlinkClick r:id="rId2"/>
              </a:rPr>
              <a:t>UMS</a:t>
            </a:r>
            <a:r>
              <a:rPr sz="2200" u="sng" spc="-4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sz="2200" u="sng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/>
                <a:cs typeface="Arial"/>
                <a:hlinkClick r:id="rId2"/>
              </a:rPr>
              <a:t>Student</a:t>
            </a:r>
            <a:r>
              <a:rPr sz="2200" u="sng" spc="-7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sz="2200" u="sng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/>
                <a:cs typeface="Arial"/>
                <a:hlinkClick r:id="rId2"/>
              </a:rPr>
              <a:t>Conduct</a:t>
            </a:r>
            <a:r>
              <a:rPr sz="2200" u="sng" spc="-8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sz="2200" u="sng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/>
                <a:cs typeface="Arial"/>
                <a:hlinkClick r:id="rId2"/>
              </a:rPr>
              <a:t>Code,</a:t>
            </a:r>
            <a:r>
              <a:rPr sz="2200" u="sng" spc="-5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sz="2200" u="sng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/>
                <a:cs typeface="Arial"/>
                <a:hlinkClick r:id="rId2"/>
              </a:rPr>
              <a:t>Section</a:t>
            </a:r>
            <a:r>
              <a:rPr sz="2200" u="sng" spc="-7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sz="2200" u="sng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/>
                <a:cs typeface="Arial"/>
                <a:hlinkClick r:id="rId2"/>
              </a:rPr>
              <a:t>501</a:t>
            </a:r>
            <a:r>
              <a:rPr sz="2200" u="sng" spc="-6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sz="2200" u="sng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/>
                <a:cs typeface="Arial"/>
                <a:hlinkClick r:id="rId2"/>
              </a:rPr>
              <a:t>(</a:t>
            </a:r>
            <a:r>
              <a:rPr sz="2200" u="sng" spc="-10" dirty="0">
                <a:solidFill>
                  <a:srgbClr val="0000FF"/>
                </a:solidFill>
                <a:uFill>
                  <a:solidFill>
                    <a:srgbClr val="FA4A14"/>
                  </a:solidFill>
                </a:uFill>
                <a:latin typeface="Arial"/>
                <a:cs typeface="Arial"/>
                <a:hlinkClick r:id="rId2"/>
              </a:rPr>
              <a:t>Microsoft</a:t>
            </a:r>
            <a:r>
              <a:rPr sz="2200" u="none" spc="-10" dirty="0">
                <a:solidFill>
                  <a:srgbClr val="0000FF"/>
                </a:solidFill>
                <a:latin typeface="Arial"/>
                <a:cs typeface="Arial"/>
                <a:hlinkClick r:id="rId2"/>
              </a:rPr>
              <a:t> 	</a:t>
            </a:r>
            <a:r>
              <a:rPr sz="2200" u="sng" dirty="0">
                <a:solidFill>
                  <a:srgbClr val="0000FF"/>
                </a:solidFill>
                <a:uFill>
                  <a:solidFill>
                    <a:srgbClr val="FA4A14"/>
                  </a:solidFill>
                </a:uFill>
                <a:latin typeface="Arial"/>
                <a:cs typeface="Arial"/>
                <a:hlinkClick r:id="rId2"/>
              </a:rPr>
              <a:t>Word</a:t>
            </a:r>
            <a:r>
              <a:rPr sz="2200" u="sng" spc="-100" dirty="0">
                <a:solidFill>
                  <a:srgbClr val="0000FF"/>
                </a:solidFill>
                <a:uFill>
                  <a:solidFill>
                    <a:srgbClr val="FA4A14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sz="2200" u="sng" dirty="0">
                <a:solidFill>
                  <a:srgbClr val="0000FF"/>
                </a:solidFill>
                <a:uFill>
                  <a:solidFill>
                    <a:srgbClr val="FA4A14"/>
                  </a:solidFill>
                </a:uFill>
                <a:latin typeface="Arial"/>
                <a:cs typeface="Arial"/>
                <a:hlinkClick r:id="rId2"/>
              </a:rPr>
              <a:t>-</a:t>
            </a:r>
            <a:r>
              <a:rPr sz="2200" u="sng" spc="-15" dirty="0">
                <a:solidFill>
                  <a:srgbClr val="0000FF"/>
                </a:solidFill>
                <a:uFill>
                  <a:solidFill>
                    <a:srgbClr val="FA4A14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sz="2200" u="sng" spc="-35" dirty="0">
                <a:solidFill>
                  <a:srgbClr val="0000FF"/>
                </a:solidFill>
                <a:uFill>
                  <a:solidFill>
                    <a:srgbClr val="FA4A14"/>
                  </a:solidFill>
                </a:uFill>
                <a:latin typeface="Arial"/>
                <a:cs typeface="Arial"/>
                <a:hlinkClick r:id="rId2"/>
              </a:rPr>
              <a:t>527411-</a:t>
            </a:r>
            <a:r>
              <a:rPr sz="2200" u="sng" dirty="0">
                <a:solidFill>
                  <a:srgbClr val="0000FF"/>
                </a:solidFill>
                <a:uFill>
                  <a:solidFill>
                    <a:srgbClr val="FA4A14"/>
                  </a:solidFill>
                </a:uFill>
                <a:latin typeface="Arial"/>
                <a:cs typeface="Arial"/>
                <a:hlinkClick r:id="rId2"/>
              </a:rPr>
              <a:t>Conduct</a:t>
            </a:r>
            <a:r>
              <a:rPr sz="2200" u="sng" spc="-80" dirty="0">
                <a:solidFill>
                  <a:srgbClr val="0000FF"/>
                </a:solidFill>
                <a:uFill>
                  <a:solidFill>
                    <a:srgbClr val="FA4A14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sz="2200" u="sng" dirty="0">
                <a:solidFill>
                  <a:srgbClr val="0000FF"/>
                </a:solidFill>
                <a:uFill>
                  <a:solidFill>
                    <a:srgbClr val="FA4A14"/>
                  </a:solidFill>
                </a:uFill>
                <a:latin typeface="Arial"/>
                <a:cs typeface="Arial"/>
                <a:hlinkClick r:id="rId2"/>
              </a:rPr>
              <a:t>Code</a:t>
            </a:r>
            <a:r>
              <a:rPr sz="2200" u="sng" spc="-30" dirty="0">
                <a:solidFill>
                  <a:srgbClr val="0000FF"/>
                </a:solidFill>
                <a:uFill>
                  <a:solidFill>
                    <a:srgbClr val="FA4A14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sz="2200" u="sng" dirty="0">
                <a:solidFill>
                  <a:srgbClr val="0000FF"/>
                </a:solidFill>
                <a:uFill>
                  <a:solidFill>
                    <a:srgbClr val="FA4A14"/>
                  </a:solidFill>
                </a:uFill>
                <a:latin typeface="Arial"/>
                <a:cs typeface="Arial"/>
                <a:hlinkClick r:id="rId2"/>
              </a:rPr>
              <a:t>2021.docx</a:t>
            </a:r>
            <a:r>
              <a:rPr sz="2200" u="sng" spc="35" dirty="0">
                <a:solidFill>
                  <a:srgbClr val="0000FF"/>
                </a:solidFill>
                <a:uFill>
                  <a:solidFill>
                    <a:srgbClr val="FA4A14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sz="2200" u="sng" spc="-10" dirty="0">
                <a:solidFill>
                  <a:srgbClr val="0000FF"/>
                </a:solidFill>
                <a:uFill>
                  <a:solidFill>
                    <a:srgbClr val="FA4A14"/>
                  </a:solidFill>
                </a:uFill>
                <a:latin typeface="Arial"/>
                <a:cs typeface="Arial"/>
                <a:hlinkClick r:id="rId2"/>
              </a:rPr>
              <a:t>(maine.edu)</a:t>
            </a:r>
            <a:endParaRPr sz="22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310"/>
              </a:spcBef>
              <a:buClr>
                <a:srgbClr val="282828"/>
              </a:buClr>
              <a:buFont typeface="Arial"/>
              <a:buAutoNum type="arabicPeriod"/>
            </a:pPr>
            <a:endParaRPr sz="2200" dirty="0">
              <a:latin typeface="Arial"/>
              <a:cs typeface="Arial"/>
            </a:endParaRPr>
          </a:p>
          <a:p>
            <a:pPr marL="469265" marR="77470" indent="-457200">
              <a:lnSpc>
                <a:spcPct val="100000"/>
              </a:lnSpc>
              <a:buAutoNum type="arabicPeriod"/>
              <a:tabLst>
                <a:tab pos="469265" algn="l"/>
              </a:tabLst>
            </a:pPr>
            <a:r>
              <a:rPr sz="2200" dirty="0">
                <a:solidFill>
                  <a:srgbClr val="282828"/>
                </a:solidFill>
                <a:latin typeface="Arial"/>
                <a:cs typeface="Arial"/>
                <a:hlinkClick r:id="rId3"/>
              </a:rPr>
              <a:t>Section</a:t>
            </a:r>
            <a:r>
              <a:rPr sz="2200" spc="-50" dirty="0">
                <a:solidFill>
                  <a:srgbClr val="282828"/>
                </a:solidFill>
                <a:latin typeface="Arial"/>
                <a:cs typeface="Arial"/>
                <a:hlinkClick r:id="rId3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  <a:hlinkClick r:id="rId3"/>
              </a:rPr>
              <a:t>402:</a:t>
            </a:r>
            <a:r>
              <a:rPr sz="2200" spc="-35" dirty="0">
                <a:solidFill>
                  <a:srgbClr val="282828"/>
                </a:solidFill>
                <a:latin typeface="Arial"/>
                <a:cs typeface="Arial"/>
                <a:hlinkClick r:id="rId3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  <a:hlinkClick r:id="rId3"/>
              </a:rPr>
              <a:t>Sex</a:t>
            </a:r>
            <a:r>
              <a:rPr sz="2200" spc="-45" dirty="0">
                <a:solidFill>
                  <a:srgbClr val="282828"/>
                </a:solidFill>
                <a:latin typeface="Arial"/>
                <a:cs typeface="Arial"/>
                <a:hlinkClick r:id="rId3"/>
              </a:rPr>
              <a:t> </a:t>
            </a:r>
            <a:r>
              <a:rPr sz="2200" spc="-10" dirty="0">
                <a:solidFill>
                  <a:srgbClr val="282828"/>
                </a:solidFill>
                <a:latin typeface="Arial"/>
                <a:cs typeface="Arial"/>
                <a:hlinkClick r:id="rId3"/>
              </a:rPr>
              <a:t>Discrimination,</a:t>
            </a:r>
            <a:r>
              <a:rPr sz="2200" spc="-80" dirty="0">
                <a:solidFill>
                  <a:srgbClr val="282828"/>
                </a:solidFill>
                <a:latin typeface="Arial"/>
                <a:cs typeface="Arial"/>
                <a:hlinkClick r:id="rId3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  <a:hlinkClick r:id="rId3"/>
              </a:rPr>
              <a:t>Sexual</a:t>
            </a:r>
            <a:r>
              <a:rPr sz="2200" spc="-35" dirty="0">
                <a:solidFill>
                  <a:srgbClr val="282828"/>
                </a:solidFill>
                <a:latin typeface="Arial"/>
                <a:cs typeface="Arial"/>
                <a:hlinkClick r:id="rId3"/>
              </a:rPr>
              <a:t> </a:t>
            </a:r>
            <a:r>
              <a:rPr sz="2200" spc="-10" dirty="0">
                <a:solidFill>
                  <a:srgbClr val="282828"/>
                </a:solidFill>
                <a:latin typeface="Arial"/>
                <a:cs typeface="Arial"/>
                <a:hlinkClick r:id="rId3"/>
              </a:rPr>
              <a:t>Harassment, Sexual</a:t>
            </a:r>
            <a:r>
              <a:rPr sz="2200" spc="-145" dirty="0">
                <a:solidFill>
                  <a:srgbClr val="282828"/>
                </a:solidFill>
                <a:latin typeface="Arial"/>
                <a:cs typeface="Arial"/>
                <a:hlinkClick r:id="rId3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  <a:hlinkClick r:id="rId3"/>
              </a:rPr>
              <a:t>Assault,</a:t>
            </a:r>
            <a:r>
              <a:rPr sz="2200" spc="-135" dirty="0">
                <a:solidFill>
                  <a:srgbClr val="282828"/>
                </a:solidFill>
                <a:latin typeface="Arial"/>
                <a:cs typeface="Arial"/>
                <a:hlinkClick r:id="rId3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  <a:hlinkClick r:id="rId3"/>
              </a:rPr>
              <a:t>Relationship</a:t>
            </a:r>
            <a:r>
              <a:rPr sz="2200" spc="-110" dirty="0">
                <a:solidFill>
                  <a:srgbClr val="282828"/>
                </a:solidFill>
                <a:latin typeface="Arial"/>
                <a:cs typeface="Arial"/>
                <a:hlinkClick r:id="rId3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  <a:hlinkClick r:id="rId3"/>
              </a:rPr>
              <a:t>Violence,</a:t>
            </a:r>
            <a:r>
              <a:rPr sz="2200" spc="-75" dirty="0">
                <a:solidFill>
                  <a:srgbClr val="282828"/>
                </a:solidFill>
                <a:latin typeface="Arial"/>
                <a:cs typeface="Arial"/>
                <a:hlinkClick r:id="rId3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  <a:hlinkClick r:id="rId3"/>
              </a:rPr>
              <a:t>Stalking</a:t>
            </a:r>
            <a:r>
              <a:rPr sz="2200" spc="-105" dirty="0">
                <a:solidFill>
                  <a:srgbClr val="282828"/>
                </a:solidFill>
                <a:latin typeface="Arial"/>
                <a:cs typeface="Arial"/>
                <a:hlinkClick r:id="rId3"/>
              </a:rPr>
              <a:t> </a:t>
            </a:r>
            <a:r>
              <a:rPr sz="2200" spc="-25" dirty="0">
                <a:solidFill>
                  <a:srgbClr val="282828"/>
                </a:solidFill>
                <a:latin typeface="Arial"/>
                <a:cs typeface="Arial"/>
                <a:hlinkClick r:id="rId3"/>
              </a:rPr>
              <a:t>and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  <a:hlinkClick r:id="rId3"/>
              </a:rPr>
              <a:t>Retaliation</a:t>
            </a:r>
            <a:r>
              <a:rPr sz="2200" spc="-95" dirty="0">
                <a:solidFill>
                  <a:srgbClr val="282828"/>
                </a:solidFill>
                <a:latin typeface="Arial"/>
                <a:cs typeface="Arial"/>
                <a:hlinkClick r:id="rId3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  <a:hlinkClick r:id="rId3"/>
              </a:rPr>
              <a:t>and</a:t>
            </a:r>
            <a:r>
              <a:rPr sz="2200" spc="-70" dirty="0">
                <a:solidFill>
                  <a:srgbClr val="282828"/>
                </a:solidFill>
                <a:latin typeface="Arial"/>
                <a:cs typeface="Arial"/>
                <a:hlinkClick r:id="rId3"/>
              </a:rPr>
              <a:t> </a:t>
            </a:r>
            <a:r>
              <a:rPr sz="2200" spc="-10" dirty="0">
                <a:solidFill>
                  <a:srgbClr val="282828"/>
                </a:solidFill>
                <a:latin typeface="Arial"/>
                <a:cs typeface="Arial"/>
                <a:hlinkClick r:id="rId3"/>
              </a:rPr>
              <a:t>Title</a:t>
            </a:r>
            <a:r>
              <a:rPr sz="2200" spc="-95" dirty="0">
                <a:solidFill>
                  <a:srgbClr val="282828"/>
                </a:solidFill>
                <a:latin typeface="Arial"/>
                <a:cs typeface="Arial"/>
                <a:hlinkClick r:id="rId3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  <a:hlinkClick r:id="rId3"/>
              </a:rPr>
              <a:t>IX</a:t>
            </a:r>
            <a:r>
              <a:rPr sz="2200" spc="-75" dirty="0">
                <a:solidFill>
                  <a:srgbClr val="282828"/>
                </a:solidFill>
                <a:latin typeface="Arial"/>
                <a:cs typeface="Arial"/>
                <a:hlinkClick r:id="rId3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  <a:hlinkClick r:id="rId3"/>
              </a:rPr>
              <a:t>Sexual</a:t>
            </a:r>
            <a:r>
              <a:rPr sz="2200" spc="-55" dirty="0">
                <a:solidFill>
                  <a:srgbClr val="282828"/>
                </a:solidFill>
                <a:latin typeface="Arial"/>
                <a:cs typeface="Arial"/>
                <a:hlinkClick r:id="rId3"/>
              </a:rPr>
              <a:t> </a:t>
            </a:r>
            <a:r>
              <a:rPr sz="2200" spc="-10" dirty="0">
                <a:solidFill>
                  <a:srgbClr val="282828"/>
                </a:solidFill>
                <a:latin typeface="Arial"/>
                <a:cs typeface="Arial"/>
                <a:hlinkClick r:id="rId3"/>
              </a:rPr>
              <a:t>Harassment </a:t>
            </a:r>
            <a:endParaRPr lang="en-US" sz="2200" spc="-10" dirty="0">
              <a:solidFill>
                <a:srgbClr val="282828"/>
              </a:solidFill>
              <a:latin typeface="Arial"/>
              <a:cs typeface="Arial"/>
            </a:endParaRPr>
          </a:p>
          <a:p>
            <a:pPr marL="469265" marR="77470" indent="-457200">
              <a:lnSpc>
                <a:spcPct val="100000"/>
              </a:lnSpc>
              <a:buAutoNum type="arabicPeriod"/>
              <a:tabLst>
                <a:tab pos="469265" algn="l"/>
              </a:tabLst>
            </a:pPr>
            <a:endParaRPr lang="en-US" sz="2200" spc="-10" dirty="0">
              <a:solidFill>
                <a:srgbClr val="282828"/>
              </a:solidFill>
              <a:latin typeface="Arial"/>
              <a:cs typeface="Arial"/>
            </a:endParaRPr>
          </a:p>
          <a:p>
            <a:pPr marL="469265" marR="77470" indent="-457200">
              <a:lnSpc>
                <a:spcPct val="100000"/>
              </a:lnSpc>
              <a:buAutoNum type="arabicPeriod"/>
              <a:tabLst>
                <a:tab pos="469265" algn="l"/>
              </a:tabLst>
            </a:pPr>
            <a:r>
              <a:rPr sz="2200" dirty="0">
                <a:solidFill>
                  <a:srgbClr val="282828"/>
                </a:solidFill>
                <a:latin typeface="Arial"/>
                <a:cs typeface="Arial"/>
                <a:hlinkClick r:id="rId4"/>
              </a:rPr>
              <a:t>UMS</a:t>
            </a:r>
            <a:r>
              <a:rPr sz="2200" spc="-5" dirty="0">
                <a:solidFill>
                  <a:srgbClr val="282828"/>
                </a:solidFill>
                <a:latin typeface="Arial"/>
                <a:cs typeface="Arial"/>
                <a:hlinkClick r:id="rId4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  <a:hlinkClick r:id="rId4"/>
              </a:rPr>
              <a:t>Procedures</a:t>
            </a:r>
            <a:r>
              <a:rPr sz="2200" spc="-105" dirty="0">
                <a:solidFill>
                  <a:srgbClr val="282828"/>
                </a:solidFill>
                <a:latin typeface="Arial"/>
                <a:cs typeface="Arial"/>
                <a:hlinkClick r:id="rId4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  <a:hlinkClick r:id="rId4"/>
              </a:rPr>
              <a:t>for</a:t>
            </a:r>
            <a:r>
              <a:rPr sz="2200" spc="-95" dirty="0">
                <a:solidFill>
                  <a:srgbClr val="282828"/>
                </a:solidFill>
                <a:latin typeface="Arial"/>
                <a:cs typeface="Arial"/>
                <a:hlinkClick r:id="rId4"/>
              </a:rPr>
              <a:t> </a:t>
            </a:r>
            <a:r>
              <a:rPr sz="2200" spc="-10" dirty="0">
                <a:solidFill>
                  <a:srgbClr val="282828"/>
                </a:solidFill>
                <a:latin typeface="Arial"/>
                <a:cs typeface="Arial"/>
                <a:hlinkClick r:id="rId4"/>
              </a:rPr>
              <a:t>Title</a:t>
            </a:r>
            <a:r>
              <a:rPr sz="2200" spc="-90" dirty="0">
                <a:solidFill>
                  <a:srgbClr val="282828"/>
                </a:solidFill>
                <a:latin typeface="Arial"/>
                <a:cs typeface="Arial"/>
                <a:hlinkClick r:id="rId4"/>
              </a:rPr>
              <a:t> </a:t>
            </a:r>
            <a:r>
              <a:rPr sz="2200" dirty="0">
                <a:solidFill>
                  <a:srgbClr val="282828"/>
                </a:solidFill>
                <a:latin typeface="Arial"/>
                <a:cs typeface="Arial"/>
                <a:hlinkClick r:id="rId4"/>
              </a:rPr>
              <a:t>IX</a:t>
            </a:r>
            <a:r>
              <a:rPr sz="2200" spc="-70" dirty="0">
                <a:solidFill>
                  <a:srgbClr val="282828"/>
                </a:solidFill>
                <a:latin typeface="Arial"/>
                <a:cs typeface="Arial"/>
                <a:hlinkClick r:id="rId4"/>
              </a:rPr>
              <a:t> </a:t>
            </a:r>
            <a:r>
              <a:rPr sz="2200">
                <a:solidFill>
                  <a:srgbClr val="282828"/>
                </a:solidFill>
                <a:latin typeface="Arial"/>
                <a:cs typeface="Arial"/>
                <a:hlinkClick r:id="rId4"/>
              </a:rPr>
              <a:t>Sexual</a:t>
            </a:r>
            <a:r>
              <a:rPr sz="2200" spc="-25">
                <a:solidFill>
                  <a:srgbClr val="282828"/>
                </a:solidFill>
                <a:latin typeface="Arial"/>
                <a:cs typeface="Arial"/>
                <a:hlinkClick r:id="rId4"/>
              </a:rPr>
              <a:t> </a:t>
            </a:r>
            <a:r>
              <a:rPr sz="2200" spc="-10">
                <a:solidFill>
                  <a:srgbClr val="282828"/>
                </a:solidFill>
                <a:latin typeface="Arial"/>
                <a:cs typeface="Arial"/>
                <a:hlinkClick r:id="rId4"/>
              </a:rPr>
              <a:t>Harassment</a:t>
            </a:r>
            <a:endParaRPr sz="22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535"/>
              </a:lnSpc>
            </a:pPr>
            <a:fld id="{81D60167-4931-47E6-BA6A-407CBD079E47}" type="slidenum">
              <a:rPr spc="-25" dirty="0"/>
              <a:t>8</a:t>
            </a:fld>
            <a:endParaRPr spc="-25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672591" y="712341"/>
            <a:ext cx="6185535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3432175" algn="l"/>
                <a:tab pos="3977640" algn="l"/>
              </a:tabLst>
            </a:pPr>
            <a:r>
              <a:rPr dirty="0"/>
              <a:t>Formal</a:t>
            </a:r>
            <a:r>
              <a:rPr spc="-75" dirty="0"/>
              <a:t> </a:t>
            </a:r>
            <a:r>
              <a:rPr spc="-10" dirty="0"/>
              <a:t>Complaints</a:t>
            </a:r>
            <a:r>
              <a:rPr dirty="0"/>
              <a:t>	</a:t>
            </a:r>
            <a:r>
              <a:rPr b="0" spc="-50" dirty="0">
                <a:latin typeface="Wingdings"/>
                <a:cs typeface="Wingdings"/>
              </a:rPr>
              <a:t></a:t>
            </a:r>
            <a:r>
              <a:rPr b="0" dirty="0">
                <a:latin typeface="Times New Roman"/>
                <a:cs typeface="Times New Roman"/>
              </a:rPr>
              <a:t>	</a:t>
            </a:r>
            <a:r>
              <a:rPr spc="-10" dirty="0"/>
              <a:t>Investigation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72591" y="1599640"/>
            <a:ext cx="7750809" cy="4744085"/>
          </a:xfrm>
          <a:prstGeom prst="rect">
            <a:avLst/>
          </a:prstGeom>
        </p:spPr>
        <p:txBody>
          <a:bodyPr vert="horz" wrap="square" lIns="0" tIns="204470" rIns="0" bIns="0" rtlCol="0">
            <a:spAutoFit/>
          </a:bodyPr>
          <a:lstStyle/>
          <a:p>
            <a:pPr marL="469265" indent="-456565">
              <a:lnSpc>
                <a:spcPct val="100000"/>
              </a:lnSpc>
              <a:spcBef>
                <a:spcPts val="1610"/>
              </a:spcBef>
              <a:buChar char="•"/>
              <a:tabLst>
                <a:tab pos="469265" algn="l"/>
              </a:tabLst>
            </a:pP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Formal</a:t>
            </a:r>
            <a:r>
              <a:rPr sz="2400" spc="-12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complaint</a:t>
            </a:r>
            <a:r>
              <a:rPr sz="2400" spc="-15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triggers</a:t>
            </a:r>
            <a:r>
              <a:rPr sz="2400" spc="-5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282828"/>
                </a:solidFill>
                <a:latin typeface="Arial"/>
                <a:cs typeface="Arial"/>
              </a:rPr>
              <a:t>investigation</a:t>
            </a:r>
            <a:endParaRPr sz="2400">
              <a:latin typeface="Arial"/>
              <a:cs typeface="Arial"/>
            </a:endParaRPr>
          </a:p>
          <a:p>
            <a:pPr marL="469900" marR="190500" indent="-457200">
              <a:lnSpc>
                <a:spcPct val="150000"/>
              </a:lnSpc>
              <a:spcBef>
                <a:spcPts val="75"/>
              </a:spcBef>
              <a:buChar char="•"/>
              <a:tabLst>
                <a:tab pos="469900" algn="l"/>
              </a:tabLst>
            </a:pP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Detailed</a:t>
            </a:r>
            <a:r>
              <a:rPr sz="2400" spc="-10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written</a:t>
            </a:r>
            <a:r>
              <a:rPr sz="2400" spc="-5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notice</a:t>
            </a:r>
            <a:r>
              <a:rPr sz="2400" spc="-8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must</a:t>
            </a:r>
            <a:r>
              <a:rPr sz="2400" spc="-8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be</a:t>
            </a:r>
            <a:r>
              <a:rPr sz="2400" spc="-7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to</a:t>
            </a:r>
            <a:r>
              <a:rPr sz="2400" spc="-6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provided</a:t>
            </a:r>
            <a:r>
              <a:rPr sz="2400" spc="-7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to</a:t>
            </a:r>
            <a:r>
              <a:rPr sz="2400" spc="-6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282828"/>
                </a:solidFill>
                <a:latin typeface="Arial"/>
                <a:cs typeface="Arial"/>
              </a:rPr>
              <a:t>parties sufficiently</a:t>
            </a:r>
            <a:r>
              <a:rPr sz="2400" spc="-12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u="heavy" dirty="0">
                <a:solidFill>
                  <a:srgbClr val="282828"/>
                </a:solidFill>
                <a:uFill>
                  <a:solidFill>
                    <a:srgbClr val="282828"/>
                  </a:solidFill>
                </a:uFill>
                <a:latin typeface="Arial"/>
                <a:cs typeface="Arial"/>
              </a:rPr>
              <a:t>in</a:t>
            </a:r>
            <a:r>
              <a:rPr sz="2400" u="heavy" spc="-40" dirty="0">
                <a:solidFill>
                  <a:srgbClr val="282828"/>
                </a:solidFill>
                <a:uFill>
                  <a:solidFill>
                    <a:srgbClr val="282828"/>
                  </a:solidFill>
                </a:uFill>
                <a:latin typeface="Arial"/>
                <a:cs typeface="Arial"/>
              </a:rPr>
              <a:t> </a:t>
            </a:r>
            <a:r>
              <a:rPr sz="2400" u="heavy" dirty="0">
                <a:solidFill>
                  <a:srgbClr val="282828"/>
                </a:solidFill>
                <a:uFill>
                  <a:solidFill>
                    <a:srgbClr val="282828"/>
                  </a:solidFill>
                </a:uFill>
                <a:latin typeface="Arial"/>
                <a:cs typeface="Arial"/>
              </a:rPr>
              <a:t>advance</a:t>
            </a:r>
            <a:r>
              <a:rPr sz="2400" u="heavy" spc="-60" dirty="0">
                <a:solidFill>
                  <a:srgbClr val="282828"/>
                </a:solidFill>
                <a:uFill>
                  <a:solidFill>
                    <a:srgbClr val="282828"/>
                  </a:solidFill>
                </a:uFill>
                <a:latin typeface="Arial"/>
                <a:cs typeface="Arial"/>
              </a:rPr>
              <a:t> </a:t>
            </a:r>
            <a:r>
              <a:rPr sz="2400" u="heavy" dirty="0">
                <a:solidFill>
                  <a:srgbClr val="282828"/>
                </a:solidFill>
                <a:uFill>
                  <a:solidFill>
                    <a:srgbClr val="282828"/>
                  </a:solidFill>
                </a:uFill>
                <a:latin typeface="Arial"/>
                <a:cs typeface="Arial"/>
              </a:rPr>
              <a:t>of</a:t>
            </a:r>
            <a:r>
              <a:rPr sz="2400" u="none" spc="-3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u="none" spc="-10" dirty="0">
                <a:solidFill>
                  <a:srgbClr val="282828"/>
                </a:solidFill>
                <a:latin typeface="Arial"/>
                <a:cs typeface="Arial"/>
              </a:rPr>
              <a:t>interview</a:t>
            </a:r>
            <a:endParaRPr sz="2400">
              <a:latin typeface="Arial"/>
              <a:cs typeface="Arial"/>
            </a:endParaRPr>
          </a:p>
          <a:p>
            <a:pPr marL="469265" indent="-456565">
              <a:lnSpc>
                <a:spcPct val="100000"/>
              </a:lnSpc>
              <a:spcBef>
                <a:spcPts val="2540"/>
              </a:spcBef>
              <a:buChar char="•"/>
              <a:tabLst>
                <a:tab pos="469265" algn="l"/>
              </a:tabLst>
            </a:pP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Cross</a:t>
            </a:r>
            <a:r>
              <a:rPr sz="2400" spc="-9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282828"/>
                </a:solidFill>
                <a:latin typeface="Arial"/>
                <a:cs typeface="Arial"/>
              </a:rPr>
              <a:t>complaints</a:t>
            </a:r>
            <a:endParaRPr sz="2400">
              <a:latin typeface="Arial"/>
              <a:cs typeface="Arial"/>
            </a:endParaRPr>
          </a:p>
          <a:p>
            <a:pPr marL="469265" indent="-456565">
              <a:lnSpc>
                <a:spcPct val="100000"/>
              </a:lnSpc>
              <a:spcBef>
                <a:spcPts val="1995"/>
              </a:spcBef>
              <a:buChar char="•"/>
              <a:tabLst>
                <a:tab pos="469265" algn="l"/>
              </a:tabLst>
            </a:pPr>
            <a:r>
              <a:rPr sz="2400" spc="-10" dirty="0">
                <a:solidFill>
                  <a:srgbClr val="282828"/>
                </a:solidFill>
                <a:latin typeface="Arial"/>
                <a:cs typeface="Arial"/>
              </a:rPr>
              <a:t>Consolidation</a:t>
            </a:r>
            <a:r>
              <a:rPr sz="2400" spc="-9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of</a:t>
            </a:r>
            <a:r>
              <a:rPr sz="2400" spc="3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282828"/>
                </a:solidFill>
                <a:latin typeface="Arial"/>
                <a:cs typeface="Arial"/>
              </a:rPr>
              <a:t>complaints</a:t>
            </a:r>
            <a:endParaRPr sz="2400">
              <a:latin typeface="Arial"/>
              <a:cs typeface="Arial"/>
            </a:endParaRPr>
          </a:p>
          <a:p>
            <a:pPr marL="1256030" lvl="1" indent="-460375">
              <a:lnSpc>
                <a:spcPct val="100000"/>
              </a:lnSpc>
              <a:spcBef>
                <a:spcPts val="1700"/>
              </a:spcBef>
              <a:buChar char="•"/>
              <a:tabLst>
                <a:tab pos="1256030" algn="l"/>
              </a:tabLst>
            </a:pPr>
            <a:r>
              <a:rPr sz="1900" dirty="0">
                <a:solidFill>
                  <a:srgbClr val="363636"/>
                </a:solidFill>
                <a:latin typeface="Arial"/>
                <a:cs typeface="Arial"/>
              </a:rPr>
              <a:t>Mixed</a:t>
            </a:r>
            <a:r>
              <a:rPr sz="1900" spc="-45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rgbClr val="363636"/>
                </a:solidFill>
                <a:latin typeface="Arial"/>
                <a:cs typeface="Arial"/>
              </a:rPr>
              <a:t>allegations</a:t>
            </a:r>
            <a:r>
              <a:rPr sz="1900" spc="-95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1900" spc="-10" dirty="0">
                <a:solidFill>
                  <a:srgbClr val="363636"/>
                </a:solidFill>
                <a:latin typeface="Arial"/>
                <a:cs typeface="Arial"/>
              </a:rPr>
              <a:t>(Title</a:t>
            </a:r>
            <a:r>
              <a:rPr sz="1900" spc="-65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rgbClr val="363636"/>
                </a:solidFill>
                <a:latin typeface="Arial"/>
                <a:cs typeface="Arial"/>
              </a:rPr>
              <a:t>IX</a:t>
            </a:r>
            <a:r>
              <a:rPr sz="1900" spc="-65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rgbClr val="363636"/>
                </a:solidFill>
                <a:latin typeface="Arial"/>
                <a:cs typeface="Arial"/>
              </a:rPr>
              <a:t>/</a:t>
            </a:r>
            <a:r>
              <a:rPr sz="1900" spc="-65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rgbClr val="363636"/>
                </a:solidFill>
                <a:latin typeface="Arial"/>
                <a:cs typeface="Arial"/>
              </a:rPr>
              <a:t>Non</a:t>
            </a:r>
            <a:r>
              <a:rPr sz="1900" spc="-65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rgbClr val="363636"/>
                </a:solidFill>
                <a:latin typeface="Arial"/>
                <a:cs typeface="Arial"/>
              </a:rPr>
              <a:t>Title</a:t>
            </a:r>
            <a:r>
              <a:rPr sz="1900" spc="45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1900" spc="-25" dirty="0">
                <a:solidFill>
                  <a:srgbClr val="363636"/>
                </a:solidFill>
                <a:latin typeface="Arial"/>
                <a:cs typeface="Arial"/>
              </a:rPr>
              <a:t>IX)</a:t>
            </a:r>
            <a:endParaRPr sz="1900">
              <a:latin typeface="Arial"/>
              <a:cs typeface="Arial"/>
            </a:endParaRPr>
          </a:p>
          <a:p>
            <a:pPr marL="469265" indent="-456565">
              <a:lnSpc>
                <a:spcPct val="100000"/>
              </a:lnSpc>
              <a:spcBef>
                <a:spcPts val="2020"/>
              </a:spcBef>
              <a:buChar char="•"/>
              <a:tabLst>
                <a:tab pos="469265" algn="l"/>
              </a:tabLst>
            </a:pP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Title</a:t>
            </a:r>
            <a:r>
              <a:rPr sz="2400" spc="-8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IX</a:t>
            </a:r>
            <a:r>
              <a:rPr sz="2400" spc="-6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282828"/>
                </a:solidFill>
                <a:latin typeface="Arial"/>
                <a:cs typeface="Arial"/>
              </a:rPr>
              <a:t>Coordinator</a:t>
            </a:r>
            <a:r>
              <a:rPr sz="2400" spc="-14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signed</a:t>
            </a:r>
            <a:r>
              <a:rPr sz="2400" spc="-35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282828"/>
                </a:solidFill>
                <a:latin typeface="Arial"/>
                <a:cs typeface="Arial"/>
              </a:rPr>
              <a:t>complaints</a:t>
            </a:r>
            <a:endParaRPr sz="2400">
              <a:latin typeface="Arial"/>
              <a:cs typeface="Arial"/>
            </a:endParaRPr>
          </a:p>
          <a:p>
            <a:pPr marL="469265" indent="-456565">
              <a:lnSpc>
                <a:spcPct val="100000"/>
              </a:lnSpc>
              <a:spcBef>
                <a:spcPts val="1989"/>
              </a:spcBef>
              <a:buChar char="•"/>
              <a:tabLst>
                <a:tab pos="469265" algn="l"/>
              </a:tabLst>
            </a:pP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Amended</a:t>
            </a:r>
            <a:r>
              <a:rPr sz="2400" spc="-11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complaints</a:t>
            </a:r>
            <a:r>
              <a:rPr sz="2400" spc="-9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&amp;</a:t>
            </a:r>
            <a:r>
              <a:rPr sz="2400" spc="-4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282828"/>
                </a:solidFill>
                <a:latin typeface="Arial"/>
                <a:cs typeface="Arial"/>
              </a:rPr>
              <a:t>amended</a:t>
            </a:r>
            <a:r>
              <a:rPr sz="2400" spc="-13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notice</a:t>
            </a:r>
            <a:r>
              <a:rPr sz="2400" spc="-6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82828"/>
                </a:solidFill>
                <a:latin typeface="Arial"/>
                <a:cs typeface="Arial"/>
              </a:rPr>
              <a:t>of</a:t>
            </a:r>
            <a:r>
              <a:rPr sz="2400" spc="50" dirty="0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282828"/>
                </a:solidFill>
                <a:latin typeface="Arial"/>
                <a:cs typeface="Arial"/>
              </a:rPr>
              <a:t>allegations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535"/>
              </a:lnSpc>
            </a:pPr>
            <a:fld id="{81D60167-4931-47E6-BA6A-407CBD079E47}" type="slidenum">
              <a:rPr spc="-25" dirty="0"/>
              <a:t>9</a:t>
            </a:fld>
            <a:endParaRPr spc="-25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</TotalTime>
  <Words>3859</Words>
  <Application>Microsoft Office PowerPoint</Application>
  <PresentationFormat>Custom</PresentationFormat>
  <Paragraphs>533</Paragraphs>
  <Slides>51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51</vt:i4>
      </vt:variant>
    </vt:vector>
  </HeadingPairs>
  <TitlesOfParts>
    <vt:vector size="56" baseType="lpstr">
      <vt:lpstr>Arial</vt:lpstr>
      <vt:lpstr>Courier New</vt:lpstr>
      <vt:lpstr>Times New Roman</vt:lpstr>
      <vt:lpstr>Wingdings</vt:lpstr>
      <vt:lpstr>Office Theme</vt:lpstr>
      <vt:lpstr>University of Maine System Title IX and Student Conduct Investigator Training: Day One</vt:lpstr>
      <vt:lpstr>Day One: What We Will Cover</vt:lpstr>
      <vt:lpstr>Day Two: What We Will Cover</vt:lpstr>
      <vt:lpstr>Applicable Laws and Policies</vt:lpstr>
      <vt:lpstr>Title IX- New Regulations and Guidance</vt:lpstr>
      <vt:lpstr>Jurisdictional Scope Under Title IX</vt:lpstr>
      <vt:lpstr>Sexual Harassment Under Title IX</vt:lpstr>
      <vt:lpstr>Two UMS Policies and Processes</vt:lpstr>
      <vt:lpstr>Formal Complaints  Investigation</vt:lpstr>
      <vt:lpstr>Dismissal Under Title IX</vt:lpstr>
      <vt:lpstr>Guiding Principles for Investigations</vt:lpstr>
      <vt:lpstr>Guiding Principles for Investigations</vt:lpstr>
      <vt:lpstr>Guiding Principles for Investigations</vt:lpstr>
      <vt:lpstr>Guiding Principles for Investigations</vt:lpstr>
      <vt:lpstr>Conflict of Interest or Bias</vt:lpstr>
      <vt:lpstr>Conflict of Interest or Bias</vt:lpstr>
      <vt:lpstr>How Do We Conduct Unbiased Investigations?</vt:lpstr>
      <vt:lpstr>How Do We Conduct Unbiased Investigations?</vt:lpstr>
      <vt:lpstr>Understanding Relevance</vt:lpstr>
      <vt:lpstr>Privileged/ Health Records</vt:lpstr>
      <vt:lpstr>“Rape Shield” Exclusion</vt:lpstr>
      <vt:lpstr>Consent</vt:lpstr>
      <vt:lpstr>Effect of Alcohol</vt:lpstr>
      <vt:lpstr>Intoxication vs. Incapacitation</vt:lpstr>
      <vt:lpstr>Incapacitation</vt:lpstr>
      <vt:lpstr>Role of the Investigator</vt:lpstr>
      <vt:lpstr>Investigation Planning</vt:lpstr>
      <vt:lpstr>Investigation Preparation &amp; Information Gathering</vt:lpstr>
      <vt:lpstr>Outreach to Parties/Witnesses</vt:lpstr>
      <vt:lpstr>Interview Opening Statement</vt:lpstr>
      <vt:lpstr>Basic Interviewing Techniques</vt:lpstr>
      <vt:lpstr>Building Rapport &amp; Trauma-Informed Interviewing Techniques</vt:lpstr>
      <vt:lpstr>Complainant Interview</vt:lpstr>
      <vt:lpstr>Complainant Interview</vt:lpstr>
      <vt:lpstr>Complainant Interview</vt:lpstr>
      <vt:lpstr>Potential Effects of Trauma</vt:lpstr>
      <vt:lpstr>Evaluating Non-Stereotypical Behaviors in Parties</vt:lpstr>
      <vt:lpstr>How to Apply Trauma-Informed Investigation Training</vt:lpstr>
      <vt:lpstr>Respondent Interview</vt:lpstr>
      <vt:lpstr>Explain Difficult Questions</vt:lpstr>
      <vt:lpstr>Conclusion of Interviews with Parties</vt:lpstr>
      <vt:lpstr>Continued Investigation of Parties’ Accounts</vt:lpstr>
      <vt:lpstr>Witness Interviews</vt:lpstr>
      <vt:lpstr>Corroboration</vt:lpstr>
      <vt:lpstr>Inculpatory / Exculpatory Evidence</vt:lpstr>
      <vt:lpstr>Credibility Assessments</vt:lpstr>
      <vt:lpstr>Motive / Bias</vt:lpstr>
      <vt:lpstr>Demeanor</vt:lpstr>
      <vt:lpstr>Top 10 Common Errors Made During Investigations</vt:lpstr>
      <vt:lpstr>Difficult Investigation Issues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Dartmouth College Title IX Training for Adjudicators November 1, 2018</dc:title>
  <dc:creator>Ana Davis</dc:creator>
  <cp:lastModifiedBy>Krissinda Ellen Slack</cp:lastModifiedBy>
  <cp:revision>1</cp:revision>
  <dcterms:created xsi:type="dcterms:W3CDTF">2026-03-05T17:59:03Z</dcterms:created>
  <dcterms:modified xsi:type="dcterms:W3CDTF">2026-04-14T13:24:25Z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2022-04-04T00:00:00Z</vt:filetime>
  </property>
  <property fmtid="{D5CDD505-2E9C-101B-9397-08002B2CF9AE}" pid="3" name="Creator">
    <vt:lpwstr>Foxit Software Inc.</vt:lpwstr>
  </property>
  <property fmtid="{D5CDD505-2E9C-101B-9397-08002B2CF9AE}" pid="4" name="LastSaved">
    <vt:filetime>2026-03-05T00:00:00Z</vt:filetime>
  </property>
  <property fmtid="{D5CDD505-2E9C-101B-9397-08002B2CF9AE}" pid="5" name="Producer">
    <vt:lpwstr>Adobe PDF Library 20.5.106</vt:lpwstr>
  </property>
</Properties>
</file>