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1" r:id="rId4"/>
  </p:sldMasterIdLst>
  <p:notesMasterIdLst>
    <p:notesMasterId r:id="rId57"/>
  </p:notesMasterIdLst>
  <p:sldIdLst>
    <p:sldId id="256" r:id="rId5"/>
    <p:sldId id="257" r:id="rId6"/>
    <p:sldId id="260" r:id="rId7"/>
    <p:sldId id="261" r:id="rId8"/>
    <p:sldId id="262" r:id="rId9"/>
    <p:sldId id="263" r:id="rId10"/>
    <p:sldId id="264" r:id="rId11"/>
    <p:sldId id="265" r:id="rId12"/>
    <p:sldId id="266" r:id="rId13"/>
    <p:sldId id="268" r:id="rId14"/>
    <p:sldId id="269" r:id="rId15"/>
    <p:sldId id="267" r:id="rId16"/>
    <p:sldId id="259" r:id="rId17"/>
    <p:sldId id="270" r:id="rId18"/>
    <p:sldId id="273" r:id="rId19"/>
    <p:sldId id="271" r:id="rId20"/>
    <p:sldId id="272" r:id="rId21"/>
    <p:sldId id="258" r:id="rId22"/>
    <p:sldId id="277" r:id="rId23"/>
    <p:sldId id="278" r:id="rId24"/>
    <p:sldId id="279" r:id="rId25"/>
    <p:sldId id="280" r:id="rId26"/>
    <p:sldId id="281" r:id="rId27"/>
    <p:sldId id="282" r:id="rId28"/>
    <p:sldId id="307" r:id="rId29"/>
    <p:sldId id="287" r:id="rId30"/>
    <p:sldId id="283" r:id="rId31"/>
    <p:sldId id="285" r:id="rId32"/>
    <p:sldId id="286" r:id="rId33"/>
    <p:sldId id="284" r:id="rId34"/>
    <p:sldId id="295" r:id="rId35"/>
    <p:sldId id="289" r:id="rId36"/>
    <p:sldId id="290" r:id="rId37"/>
    <p:sldId id="291" r:id="rId38"/>
    <p:sldId id="292" r:id="rId39"/>
    <p:sldId id="293" r:id="rId40"/>
    <p:sldId id="288" r:id="rId41"/>
    <p:sldId id="274" r:id="rId42"/>
    <p:sldId id="294" r:id="rId43"/>
    <p:sldId id="275" r:id="rId44"/>
    <p:sldId id="276" r:id="rId45"/>
    <p:sldId id="305" r:id="rId46"/>
    <p:sldId id="306" r:id="rId47"/>
    <p:sldId id="296" r:id="rId48"/>
    <p:sldId id="297" r:id="rId49"/>
    <p:sldId id="298" r:id="rId50"/>
    <p:sldId id="304" r:id="rId51"/>
    <p:sldId id="299" r:id="rId52"/>
    <p:sldId id="300" r:id="rId53"/>
    <p:sldId id="301" r:id="rId54"/>
    <p:sldId id="302" r:id="rId55"/>
    <p:sldId id="303"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ssion 7 &amp; 8" id="{BA87C80F-CC31-4214-A505-C4AC903AD2B5}">
          <p14:sldIdLst>
            <p14:sldId id="256"/>
            <p14:sldId id="257"/>
            <p14:sldId id="260"/>
            <p14:sldId id="261"/>
            <p14:sldId id="262"/>
            <p14:sldId id="263"/>
            <p14:sldId id="264"/>
            <p14:sldId id="265"/>
            <p14:sldId id="266"/>
            <p14:sldId id="268"/>
            <p14:sldId id="269"/>
            <p14:sldId id="267"/>
            <p14:sldId id="259"/>
            <p14:sldId id="270"/>
            <p14:sldId id="273"/>
            <p14:sldId id="271"/>
            <p14:sldId id="272"/>
            <p14:sldId id="258"/>
            <p14:sldId id="277"/>
            <p14:sldId id="278"/>
            <p14:sldId id="279"/>
            <p14:sldId id="280"/>
            <p14:sldId id="281"/>
            <p14:sldId id="282"/>
            <p14:sldId id="307"/>
            <p14:sldId id="287"/>
            <p14:sldId id="283"/>
            <p14:sldId id="285"/>
            <p14:sldId id="286"/>
            <p14:sldId id="284"/>
            <p14:sldId id="295"/>
            <p14:sldId id="289"/>
            <p14:sldId id="290"/>
            <p14:sldId id="291"/>
            <p14:sldId id="292"/>
            <p14:sldId id="293"/>
            <p14:sldId id="288"/>
            <p14:sldId id="274"/>
            <p14:sldId id="294"/>
            <p14:sldId id="275"/>
            <p14:sldId id="276"/>
            <p14:sldId id="305"/>
            <p14:sldId id="306"/>
            <p14:sldId id="296"/>
            <p14:sldId id="297"/>
            <p14:sldId id="298"/>
            <p14:sldId id="304"/>
            <p14:sldId id="299"/>
            <p14:sldId id="300"/>
            <p14:sldId id="301"/>
            <p14:sldId id="302"/>
            <p14:sldId id="30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96" autoAdjust="0"/>
    <p:restoredTop sz="87823" autoAdjust="0"/>
  </p:normalViewPr>
  <p:slideViewPr>
    <p:cSldViewPr snapToGrid="0">
      <p:cViewPr varScale="1">
        <p:scale>
          <a:sx n="97" d="100"/>
          <a:sy n="97" d="100"/>
        </p:scale>
        <p:origin x="24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4B8143-4D99-46FD-B262-FDDA953A2BA2}"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9910D2-8392-4D7C-8B5C-D9839E58FAB6}" type="slidenum">
              <a:rPr lang="en-US" smtClean="0"/>
              <a:t>‹#›</a:t>
            </a:fld>
            <a:endParaRPr lang="en-US"/>
          </a:p>
        </p:txBody>
      </p:sp>
    </p:spTree>
    <p:extLst>
      <p:ext uri="{BB962C8B-B14F-4D97-AF65-F5344CB8AC3E}">
        <p14:creationId xmlns:p14="http://schemas.microsoft.com/office/powerpoint/2010/main" val="198206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8</a:t>
            </a:fld>
            <a:endParaRPr lang="en-US"/>
          </a:p>
        </p:txBody>
      </p:sp>
    </p:spTree>
    <p:extLst>
      <p:ext uri="{BB962C8B-B14F-4D97-AF65-F5344CB8AC3E}">
        <p14:creationId xmlns:p14="http://schemas.microsoft.com/office/powerpoint/2010/main" val="3670289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31</a:t>
            </a:fld>
            <a:endParaRPr lang="en-US"/>
          </a:p>
        </p:txBody>
      </p:sp>
    </p:spTree>
    <p:extLst>
      <p:ext uri="{BB962C8B-B14F-4D97-AF65-F5344CB8AC3E}">
        <p14:creationId xmlns:p14="http://schemas.microsoft.com/office/powerpoint/2010/main" val="920032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46</a:t>
            </a:fld>
            <a:endParaRPr lang="en-US"/>
          </a:p>
        </p:txBody>
      </p:sp>
    </p:spTree>
    <p:extLst>
      <p:ext uri="{BB962C8B-B14F-4D97-AF65-F5344CB8AC3E}">
        <p14:creationId xmlns:p14="http://schemas.microsoft.com/office/powerpoint/2010/main" val="1180505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9</a:t>
            </a:fld>
            <a:endParaRPr lang="en-US"/>
          </a:p>
        </p:txBody>
      </p:sp>
    </p:spTree>
    <p:extLst>
      <p:ext uri="{BB962C8B-B14F-4D97-AF65-F5344CB8AC3E}">
        <p14:creationId xmlns:p14="http://schemas.microsoft.com/office/powerpoint/2010/main" val="567718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10</a:t>
            </a:fld>
            <a:endParaRPr lang="en-US"/>
          </a:p>
        </p:txBody>
      </p:sp>
    </p:spTree>
    <p:extLst>
      <p:ext uri="{BB962C8B-B14F-4D97-AF65-F5344CB8AC3E}">
        <p14:creationId xmlns:p14="http://schemas.microsoft.com/office/powerpoint/2010/main" val="2616483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11</a:t>
            </a:fld>
            <a:endParaRPr lang="en-US"/>
          </a:p>
        </p:txBody>
      </p:sp>
    </p:spTree>
    <p:extLst>
      <p:ext uri="{BB962C8B-B14F-4D97-AF65-F5344CB8AC3E}">
        <p14:creationId xmlns:p14="http://schemas.microsoft.com/office/powerpoint/2010/main" val="1819410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12</a:t>
            </a:fld>
            <a:endParaRPr lang="en-US"/>
          </a:p>
        </p:txBody>
      </p:sp>
    </p:spTree>
    <p:extLst>
      <p:ext uri="{BB962C8B-B14F-4D97-AF65-F5344CB8AC3E}">
        <p14:creationId xmlns:p14="http://schemas.microsoft.com/office/powerpoint/2010/main" val="1307390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20</a:t>
            </a:fld>
            <a:endParaRPr lang="en-US"/>
          </a:p>
        </p:txBody>
      </p:sp>
    </p:spTree>
    <p:extLst>
      <p:ext uri="{BB962C8B-B14F-4D97-AF65-F5344CB8AC3E}">
        <p14:creationId xmlns:p14="http://schemas.microsoft.com/office/powerpoint/2010/main" val="3792320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23</a:t>
            </a:fld>
            <a:endParaRPr lang="en-US"/>
          </a:p>
        </p:txBody>
      </p:sp>
    </p:spTree>
    <p:extLst>
      <p:ext uri="{BB962C8B-B14F-4D97-AF65-F5344CB8AC3E}">
        <p14:creationId xmlns:p14="http://schemas.microsoft.com/office/powerpoint/2010/main" val="3123635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25</a:t>
            </a:fld>
            <a:endParaRPr lang="en-US"/>
          </a:p>
        </p:txBody>
      </p:sp>
    </p:spTree>
    <p:extLst>
      <p:ext uri="{BB962C8B-B14F-4D97-AF65-F5344CB8AC3E}">
        <p14:creationId xmlns:p14="http://schemas.microsoft.com/office/powerpoint/2010/main" val="387020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EDU Risk solutions handout</a:t>
            </a:r>
          </a:p>
        </p:txBody>
      </p:sp>
      <p:sp>
        <p:nvSpPr>
          <p:cNvPr id="4" name="Slide Number Placeholder 3"/>
          <p:cNvSpPr>
            <a:spLocks noGrp="1"/>
          </p:cNvSpPr>
          <p:nvPr>
            <p:ph type="sldNum" sz="quarter" idx="10"/>
          </p:nvPr>
        </p:nvSpPr>
        <p:spPr/>
        <p:txBody>
          <a:bodyPr/>
          <a:lstStyle/>
          <a:p>
            <a:fld id="{1D9910D2-8392-4D7C-8B5C-D9839E58FAB6}" type="slidenum">
              <a:rPr lang="en-US" smtClean="0"/>
              <a:t>29</a:t>
            </a:fld>
            <a:endParaRPr lang="en-US"/>
          </a:p>
        </p:txBody>
      </p:sp>
    </p:spTree>
    <p:extLst>
      <p:ext uri="{BB962C8B-B14F-4D97-AF65-F5344CB8AC3E}">
        <p14:creationId xmlns:p14="http://schemas.microsoft.com/office/powerpoint/2010/main" val="2521019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9334D819-9F07-4261-B09B-9E467E5D9002}" type="datetimeFigureOut">
              <a:rPr lang="en-US" smtClean="0"/>
              <a:pPr/>
              <a:t>3/6/2026</a:t>
            </a:fld>
            <a:endParaRPr lang="en-US" dirty="0"/>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71766878-3199-4EAB-94E7-2D6D11070E14}" type="slidenum">
              <a:rPr lang="en-US" smtClean="0"/>
              <a:pPr/>
              <a:t>‹#›</a:t>
            </a:fld>
            <a:endParaRPr lang="en-US" dirty="0"/>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2947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887833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82406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06495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334D819-9F07-4261-B09B-9E467E5D9002}" type="datetimeFigureOut">
              <a:rPr lang="en-US" smtClean="0"/>
              <a:pPr/>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447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68259507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37457572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60781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420242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62080899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112503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334D819-9F07-4261-B09B-9E467E5D9002}" type="datetimeFigureOut">
              <a:rPr lang="en-US" smtClean="0"/>
              <a:pPr/>
              <a:t>3/6/2026</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8887025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YG7Bgxn2Ysw" TargetMode="External"/><Relationship Id="rId5" Type="http://schemas.openxmlformats.org/officeDocument/2006/relationships/image" Target="../media/image2.jpe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https://www.youtube.com/embed/yQ4-S5_Jahw" TargetMode="Externa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b8ZFDqzAmEE" TargetMode="External"/><Relationship Id="rId5" Type="http://schemas.openxmlformats.org/officeDocument/2006/relationships/image" Target="../media/image2.jpe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ideo" Target="https://www.youtube.com/embed/n8Y8FK8gonc" TargetMode="External"/><Relationship Id="rId5" Type="http://schemas.openxmlformats.org/officeDocument/2006/relationships/image" Target="../media/image2.jpe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https://www.youtube.com/embed/LzrKhaBR8oA"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of Maine System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3424" y="386374"/>
            <a:ext cx="2900072" cy="1631291"/>
          </a:xfrm>
          <a:prstGeom prst="rect">
            <a:avLst/>
          </a:prstGeom>
        </p:spPr>
      </p:pic>
      <p:sp>
        <p:nvSpPr>
          <p:cNvPr id="2" name="Title 1"/>
          <p:cNvSpPr>
            <a:spLocks noGrp="1"/>
          </p:cNvSpPr>
          <p:nvPr>
            <p:ph type="ctrTitle"/>
          </p:nvPr>
        </p:nvSpPr>
        <p:spPr/>
        <p:txBody>
          <a:bodyPr/>
          <a:lstStyle/>
          <a:p>
            <a:r>
              <a:rPr lang="en-US" dirty="0">
                <a:solidFill>
                  <a:schemeClr val="bg2">
                    <a:lumMod val="50000"/>
                  </a:schemeClr>
                </a:solidFill>
              </a:rPr>
              <a:t>Title IX</a:t>
            </a:r>
          </a:p>
        </p:txBody>
      </p:sp>
      <p:sp>
        <p:nvSpPr>
          <p:cNvPr id="3" name="Subtitle 2"/>
          <p:cNvSpPr>
            <a:spLocks noGrp="1"/>
          </p:cNvSpPr>
          <p:nvPr>
            <p:ph type="subTitle" idx="1"/>
          </p:nvPr>
        </p:nvSpPr>
        <p:spPr/>
        <p:txBody>
          <a:bodyPr>
            <a:normAutofit/>
          </a:bodyPr>
          <a:lstStyle/>
          <a:p>
            <a:r>
              <a:rPr lang="en-US" dirty="0"/>
              <a:t>Session 7 &amp; 8: Advisors, Investigations, Reports, Impartiality, BIAS, &amp; Decision Makers</a:t>
            </a:r>
          </a:p>
          <a:p>
            <a:r>
              <a:rPr lang="en-US" dirty="0"/>
              <a:t>Presented by: Liz Lavoie</a:t>
            </a:r>
          </a:p>
        </p:txBody>
      </p:sp>
    </p:spTree>
    <p:extLst>
      <p:ext uri="{BB962C8B-B14F-4D97-AF65-F5344CB8AC3E}">
        <p14:creationId xmlns:p14="http://schemas.microsoft.com/office/powerpoint/2010/main" val="1755008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Who You Are</a:t>
            </a:r>
          </a:p>
        </p:txBody>
      </p:sp>
      <p:sp>
        <p:nvSpPr>
          <p:cNvPr id="3" name="Content Placeholder 2"/>
          <p:cNvSpPr>
            <a:spLocks noGrp="1"/>
          </p:cNvSpPr>
          <p:nvPr>
            <p:ph idx="1"/>
          </p:nvPr>
        </p:nvSpPr>
        <p:spPr/>
        <p:txBody>
          <a:bodyPr/>
          <a:lstStyle/>
          <a:p>
            <a:r>
              <a:rPr lang="en-US" dirty="0"/>
              <a:t>Who defines you</a:t>
            </a:r>
          </a:p>
          <a:p>
            <a:r>
              <a:rPr lang="en-US" dirty="0"/>
              <a:t>Who lifts you up</a:t>
            </a:r>
          </a:p>
          <a:p>
            <a:r>
              <a:rPr lang="en-US" dirty="0"/>
              <a:t>Who’s opinion matters most to you</a:t>
            </a:r>
          </a:p>
          <a:p>
            <a:r>
              <a:rPr lang="en-US" dirty="0"/>
              <a:t>How do you feel when others label you</a:t>
            </a:r>
          </a:p>
          <a:p>
            <a:pPr lvl="3"/>
            <a:r>
              <a:rPr lang="en-US" dirty="0"/>
              <a:t>Pretty/Handsome/Stately/Cleans up Nice/Beautiful</a:t>
            </a:r>
          </a:p>
          <a:p>
            <a:pPr lvl="3"/>
            <a:r>
              <a:rPr lang="en-US" dirty="0"/>
              <a:t>Smart/Intelligent/Clever/Eager</a:t>
            </a:r>
          </a:p>
          <a:p>
            <a:pPr lvl="3"/>
            <a:r>
              <a:rPr lang="en-US" dirty="0"/>
              <a:t>Caring/Kind/Compassionate</a:t>
            </a:r>
          </a:p>
          <a:p>
            <a:pPr lvl="3"/>
            <a:r>
              <a:rPr lang="en-US" dirty="0"/>
              <a:t>Giving/Helpful/</a:t>
            </a:r>
          </a:p>
          <a:p>
            <a:pPr lvl="3"/>
            <a:endParaRPr lang="en-US" dirty="0"/>
          </a:p>
        </p:txBody>
      </p:sp>
      <p:pic>
        <p:nvPicPr>
          <p:cNvPr id="5" name="Picture 4" descr="A drawing of a smiling stick figure with hands on hips, expressing confidence. Text beside figure reads &quot;PROUD OF MYSELF,&quot; emphasizing self-pride and accomplishmen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8200" y="3138487"/>
            <a:ext cx="2152650" cy="2124075"/>
          </a:xfrm>
          <a:prstGeom prst="rect">
            <a:avLst/>
          </a:prstGeom>
        </p:spPr>
      </p:pic>
      <p:pic>
        <p:nvPicPr>
          <p:cNvPr id="6" name="Picture 5"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505445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 this: </a:t>
            </a:r>
          </a:p>
        </p:txBody>
      </p:sp>
      <p:sp>
        <p:nvSpPr>
          <p:cNvPr id="5" name="Content Placeholder 4"/>
          <p:cNvSpPr>
            <a:spLocks noGrp="1"/>
          </p:cNvSpPr>
          <p:nvPr>
            <p:ph type="body" idx="1"/>
          </p:nvPr>
        </p:nvSpPr>
        <p:spPr>
          <a:xfrm>
            <a:off x="1143000" y="1999032"/>
            <a:ext cx="4754880" cy="777240"/>
          </a:xfrm>
        </p:spPr>
        <p:txBody>
          <a:bodyPr/>
          <a:lstStyle/>
          <a:p>
            <a:r>
              <a:rPr lang="en-US" dirty="0"/>
              <a:t>Your 19 &amp; these labels come from your peer(s)</a:t>
            </a:r>
          </a:p>
          <a:p>
            <a:endParaRPr lang="en-US" dirty="0"/>
          </a:p>
        </p:txBody>
      </p:sp>
      <p:sp>
        <p:nvSpPr>
          <p:cNvPr id="7" name="Content Placeholder 6"/>
          <p:cNvSpPr>
            <a:spLocks noGrp="1"/>
          </p:cNvSpPr>
          <p:nvPr>
            <p:ph sz="half" idx="2"/>
          </p:nvPr>
        </p:nvSpPr>
        <p:spPr/>
        <p:txBody>
          <a:bodyPr/>
          <a:lstStyle/>
          <a:p>
            <a:r>
              <a:rPr lang="en-US" dirty="0"/>
              <a:t>What type of labels do alleged respondents get</a:t>
            </a:r>
          </a:p>
          <a:p>
            <a:pPr marL="45720" indent="0">
              <a:buNone/>
            </a:pPr>
            <a:endParaRPr lang="en-US" dirty="0"/>
          </a:p>
          <a:p>
            <a:r>
              <a:rPr lang="en-US" dirty="0"/>
              <a:t>What type of labels do complainants get</a:t>
            </a:r>
          </a:p>
          <a:p>
            <a:endParaRPr lang="en-US" dirty="0"/>
          </a:p>
          <a:p>
            <a:endParaRPr lang="en-US" dirty="0"/>
          </a:p>
        </p:txBody>
      </p:sp>
      <p:sp>
        <p:nvSpPr>
          <p:cNvPr id="8" name="Text Placeholder 7"/>
          <p:cNvSpPr>
            <a:spLocks noGrp="1"/>
          </p:cNvSpPr>
          <p:nvPr>
            <p:ph type="body" sz="quarter" idx="3"/>
          </p:nvPr>
        </p:nvSpPr>
        <p:spPr/>
        <p:txBody>
          <a:bodyPr/>
          <a:lstStyle/>
          <a:p>
            <a:r>
              <a:rPr lang="en-US" dirty="0"/>
              <a:t>You’re 44 &amp; these labels come from your colleague(s)</a:t>
            </a:r>
          </a:p>
          <a:p>
            <a:endParaRPr lang="en-US" dirty="0"/>
          </a:p>
        </p:txBody>
      </p:sp>
      <p:sp>
        <p:nvSpPr>
          <p:cNvPr id="9" name="Content Placeholder 8"/>
          <p:cNvSpPr>
            <a:spLocks noGrp="1"/>
          </p:cNvSpPr>
          <p:nvPr>
            <p:ph sz="quarter" idx="4"/>
          </p:nvPr>
        </p:nvSpPr>
        <p:spPr/>
        <p:txBody>
          <a:bodyPr/>
          <a:lstStyle/>
          <a:p>
            <a:r>
              <a:rPr lang="en-US" dirty="0"/>
              <a:t>What type of labels do alleged respondents get</a:t>
            </a:r>
          </a:p>
          <a:p>
            <a:pPr marL="45720" indent="0">
              <a:buNone/>
            </a:pPr>
            <a:endParaRPr lang="en-US" dirty="0"/>
          </a:p>
          <a:p>
            <a:r>
              <a:rPr lang="en-US" dirty="0"/>
              <a:t>What type of labels do complainants get</a:t>
            </a:r>
          </a:p>
          <a:p>
            <a:pPr marL="274320" lvl="1" indent="0">
              <a:buNone/>
            </a:pPr>
            <a:endParaRPr lang="en-US" dirty="0"/>
          </a:p>
        </p:txBody>
      </p:sp>
      <p:pic>
        <p:nvPicPr>
          <p:cNvPr id="10" name="Picture 9"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1082319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Advising them that they are more than a Label!</a:t>
            </a:r>
          </a:p>
        </p:txBody>
      </p:sp>
      <p:pic>
        <p:nvPicPr>
          <p:cNvPr id="5" name="YG7Bgxn2Ysw" descr="Youtube video player"/>
          <p:cNvPicPr>
            <a:picLocks noGrp="1" noRot="1" noChangeAspect="1"/>
          </p:cNvPicPr>
          <p:nvPr>
            <p:ph idx="1"/>
            <a:videoFile r:link="rId1"/>
          </p:nvPr>
        </p:nvPicPr>
        <p:blipFill>
          <a:blip r:embed="rId4"/>
          <a:stretch>
            <a:fillRect/>
          </a:stretch>
        </p:blipFill>
        <p:spPr>
          <a:xfrm>
            <a:off x="3794125" y="2790825"/>
            <a:ext cx="4572000" cy="2571750"/>
          </a:xfrm>
          <a:prstGeom prst="rect">
            <a:avLst/>
          </a:prstGeom>
        </p:spPr>
      </p:pic>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1888878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an Advisor in the Hearing</a:t>
            </a:r>
            <a:br>
              <a:rPr lang="en-US" dirty="0"/>
            </a:br>
            <a:endParaRPr lang="en-US" dirty="0"/>
          </a:p>
        </p:txBody>
      </p:sp>
      <p:sp>
        <p:nvSpPr>
          <p:cNvPr id="3" name="Content Placeholder 2"/>
          <p:cNvSpPr>
            <a:spLocks noGrp="1"/>
          </p:cNvSpPr>
          <p:nvPr>
            <p:ph idx="1"/>
          </p:nvPr>
        </p:nvSpPr>
        <p:spPr/>
        <p:txBody>
          <a:bodyPr/>
          <a:lstStyle/>
          <a:p>
            <a:r>
              <a:rPr lang="en-US" dirty="0"/>
              <a:t>“…the </a:t>
            </a:r>
            <a:r>
              <a:rPr lang="en-US" u="sng" dirty="0"/>
              <a:t>parties</a:t>
            </a:r>
            <a:r>
              <a:rPr lang="en-US" dirty="0"/>
              <a:t> with the </a:t>
            </a:r>
            <a:r>
              <a:rPr lang="en-US" u="sng" dirty="0"/>
              <a:t>same opportunities </a:t>
            </a:r>
            <a:r>
              <a:rPr lang="en-US" dirty="0"/>
              <a:t>to have others present during any grievance proceeding, including the </a:t>
            </a:r>
            <a:r>
              <a:rPr lang="en-US" u="sng" dirty="0"/>
              <a:t>opportunity to be accompanied to any related meeting or proceeding by the advisor of their choice</a:t>
            </a:r>
            <a:r>
              <a:rPr lang="en-US" dirty="0"/>
              <a:t>, </a:t>
            </a:r>
            <a:r>
              <a:rPr lang="en-US" u="sng" dirty="0"/>
              <a:t>who may be, but is not required to be, an attorney</a:t>
            </a:r>
            <a:r>
              <a:rPr lang="en-US" dirty="0"/>
              <a:t>, and </a:t>
            </a:r>
            <a:r>
              <a:rPr lang="en-US" u="sng" dirty="0"/>
              <a:t>not limit the choice or presence of advisor for either the complainant or respondent in any meeting or grievance proceeding</a:t>
            </a:r>
            <a:r>
              <a:rPr lang="en-US" dirty="0"/>
              <a:t>; however, the recipient </a:t>
            </a:r>
            <a:r>
              <a:rPr lang="en-US" u="sng" dirty="0"/>
              <a:t>may establish restrictions regarding the extent to which the advisor may participate in the proceedings</a:t>
            </a:r>
            <a:r>
              <a:rPr lang="en-US" dirty="0"/>
              <a:t>, as long as the restrictions </a:t>
            </a:r>
            <a:r>
              <a:rPr lang="en-US" u="sng" dirty="0"/>
              <a:t>apply</a:t>
            </a:r>
            <a:r>
              <a:rPr lang="en-US" dirty="0"/>
              <a:t> </a:t>
            </a:r>
            <a:r>
              <a:rPr lang="en-US" u="sng" dirty="0"/>
              <a:t>equally to both parties</a:t>
            </a:r>
            <a:r>
              <a:rPr lang="en-US" dirty="0"/>
              <a:t>;”</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1775256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Advising Your Person</a:t>
            </a:r>
          </a:p>
        </p:txBody>
      </p:sp>
      <p:sp>
        <p:nvSpPr>
          <p:cNvPr id="3" name="Content Placeholder 2"/>
          <p:cNvSpPr>
            <a:spLocks noGrp="1"/>
          </p:cNvSpPr>
          <p:nvPr>
            <p:ph idx="1"/>
          </p:nvPr>
        </p:nvSpPr>
        <p:spPr/>
        <p:txBody>
          <a:bodyPr>
            <a:normAutofit/>
          </a:bodyPr>
          <a:lstStyle/>
          <a:p>
            <a:r>
              <a:rPr lang="en-US" dirty="0"/>
              <a:t>How do you gain their trust</a:t>
            </a:r>
          </a:p>
          <a:p>
            <a:r>
              <a:rPr lang="en-US" dirty="0"/>
              <a:t>What types of open-ended questions can you ask to establish a relationship</a:t>
            </a:r>
          </a:p>
          <a:p>
            <a:pPr lvl="1"/>
            <a:r>
              <a:rPr lang="en-US" dirty="0"/>
              <a:t>What is your major/job? What made you interested in that? What do you do to relax? </a:t>
            </a:r>
          </a:p>
          <a:p>
            <a:pPr lvl="1"/>
            <a:r>
              <a:rPr lang="en-US" dirty="0"/>
              <a:t>What are some signs that will help me know when you are frustrated or need a moment to yourself</a:t>
            </a:r>
          </a:p>
          <a:p>
            <a:r>
              <a:rPr lang="en-US" dirty="0"/>
              <a:t>What are your plans to ask them about how they are feeling – do you feel comfortable asking them if they feel like they are going to hurt themselves or someone else; Do they have a plan; Have they ever felt like this before, </a:t>
            </a:r>
            <a:r>
              <a:rPr lang="en-US" dirty="0" err="1"/>
              <a:t>etc</a:t>
            </a:r>
            <a:endParaRPr lang="en-US" dirty="0"/>
          </a:p>
          <a:p>
            <a:r>
              <a:rPr lang="en-US" dirty="0"/>
              <a:t>How do you support them through telling their parents, partner, </a:t>
            </a:r>
            <a:r>
              <a:rPr lang="en-US" dirty="0" err="1"/>
              <a:t>etc</a:t>
            </a:r>
            <a:endParaRPr lang="en-US" dirty="0"/>
          </a:p>
          <a:p>
            <a:r>
              <a:rPr lang="en-US" dirty="0"/>
              <a:t>How do you become “emotionally” available but still take care of yourself</a:t>
            </a:r>
          </a:p>
          <a:p>
            <a:pPr marL="45720" indent="0">
              <a:buNone/>
            </a:pP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pic>
        <p:nvPicPr>
          <p:cNvPr id="5" name="Picture 4" descr="3D illustration of a white humanoid figure standing with a hand on its chin in a thinking pose next to a large red question mark."/>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60781" y="4352924"/>
            <a:ext cx="1664494" cy="2219325"/>
          </a:xfrm>
          <a:prstGeom prst="rect">
            <a:avLst/>
          </a:prstGeom>
        </p:spPr>
      </p:pic>
    </p:spTree>
    <p:extLst>
      <p:ext uri="{BB962C8B-B14F-4D97-AF65-F5344CB8AC3E}">
        <p14:creationId xmlns:p14="http://schemas.microsoft.com/office/powerpoint/2010/main" val="4074533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Time for a Comfort Break</a:t>
            </a:r>
          </a:p>
        </p:txBody>
      </p:sp>
      <p:pic>
        <p:nvPicPr>
          <p:cNvPr id="4" name="Content Placeholder 3" descr="Clock showing a ten minute interval."/>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26806" y="2733675"/>
            <a:ext cx="3911600" cy="2933700"/>
          </a:xfrm>
          <a:prstGeom prst="rect">
            <a:avLst/>
          </a:prstGeom>
        </p:spPr>
      </p:pic>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1574542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Advisor in Process</a:t>
            </a:r>
          </a:p>
        </p:txBody>
      </p:sp>
      <p:sp>
        <p:nvSpPr>
          <p:cNvPr id="3" name="Content Placeholder 2"/>
          <p:cNvSpPr>
            <a:spLocks noGrp="1"/>
          </p:cNvSpPr>
          <p:nvPr>
            <p:ph idx="1"/>
          </p:nvPr>
        </p:nvSpPr>
        <p:spPr/>
        <p:txBody>
          <a:bodyPr>
            <a:normAutofit fontScale="92500" lnSpcReduction="20000"/>
          </a:bodyPr>
          <a:lstStyle/>
          <a:p>
            <a:pPr marL="274320" lvl="1" indent="0">
              <a:buNone/>
            </a:pPr>
            <a:endParaRPr lang="en-US" dirty="0"/>
          </a:p>
          <a:p>
            <a:r>
              <a:rPr lang="en-US" dirty="0"/>
              <a:t>Prep for pre-hearing meetings</a:t>
            </a:r>
          </a:p>
          <a:p>
            <a:r>
              <a:rPr lang="en-US" dirty="0"/>
              <a:t>Debrief after meetings</a:t>
            </a:r>
          </a:p>
          <a:p>
            <a:r>
              <a:rPr lang="en-US" dirty="0"/>
              <a:t>Prep for Interviews</a:t>
            </a:r>
          </a:p>
          <a:p>
            <a:r>
              <a:rPr lang="en-US" dirty="0"/>
              <a:t>Ask clarifying questions to the UMS Title IX Team about the process</a:t>
            </a:r>
          </a:p>
          <a:p>
            <a:r>
              <a:rPr lang="en-US" dirty="0"/>
              <a:t>Write notes to advisee during meetings, interviews, and hearings associated with the resolution process or informal process</a:t>
            </a:r>
          </a:p>
          <a:p>
            <a:r>
              <a:rPr lang="en-US" dirty="0"/>
              <a:t>Receive electronic investigation report and evidence (with appropriate signed disclosure agreement) and be able to review it for 10 business days</a:t>
            </a:r>
          </a:p>
          <a:p>
            <a:r>
              <a:rPr lang="en-US" dirty="0"/>
              <a:t>Help Advisee process the investigation report and how the advisee wishes to respond, if any</a:t>
            </a:r>
          </a:p>
          <a:p>
            <a:pPr marL="548640" lvl="2" indent="0">
              <a:buNone/>
            </a:pPr>
            <a:endParaRPr lang="en-US" dirty="0"/>
          </a:p>
          <a:p>
            <a:pPr lvl="2"/>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414087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Advisor in Process</a:t>
            </a:r>
          </a:p>
        </p:txBody>
      </p:sp>
      <p:sp>
        <p:nvSpPr>
          <p:cNvPr id="3" name="Content Placeholder 2"/>
          <p:cNvSpPr>
            <a:spLocks noGrp="1"/>
          </p:cNvSpPr>
          <p:nvPr>
            <p:ph idx="1"/>
          </p:nvPr>
        </p:nvSpPr>
        <p:spPr/>
        <p:txBody>
          <a:bodyPr>
            <a:normAutofit/>
          </a:bodyPr>
          <a:lstStyle/>
          <a:p>
            <a:r>
              <a:rPr lang="en-US" dirty="0"/>
              <a:t>Craft questions to ask of the other party and witnesses (even if your Advisee does not attend or does not submit to cross-examination)* </a:t>
            </a:r>
          </a:p>
          <a:p>
            <a:r>
              <a:rPr lang="en-US" dirty="0"/>
              <a:t>Ability to help process the formal complaint process verses informal resolution</a:t>
            </a:r>
          </a:p>
          <a:p>
            <a:r>
              <a:rPr lang="en-US" dirty="0"/>
              <a:t>Help craft appeal</a:t>
            </a:r>
          </a:p>
          <a:p>
            <a:r>
              <a:rPr lang="en-US" dirty="0"/>
              <a:t>Attend any appeal hearing(s)</a:t>
            </a:r>
          </a:p>
          <a:p>
            <a:r>
              <a:rPr lang="en-US" dirty="0"/>
              <a:t>Ability to discuss how this is affecting their life as a whole</a:t>
            </a:r>
          </a:p>
          <a:p>
            <a:r>
              <a:rPr lang="en-US" dirty="0"/>
              <a:t>Ability to flush out any needed supportive measures and suggest or assist them in letting the UMS Coordinator, Deputy Title IX Coordinator, or Equal Opportunity Officer know</a:t>
            </a:r>
          </a:p>
          <a:p>
            <a:pPr marL="45720" indent="0">
              <a:buNone/>
            </a:pP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
        <p:nvSpPr>
          <p:cNvPr id="5" name="Footer Placeholder 4"/>
          <p:cNvSpPr>
            <a:spLocks noGrp="1"/>
          </p:cNvSpPr>
          <p:nvPr>
            <p:ph type="ftr" sz="quarter" idx="11"/>
          </p:nvPr>
        </p:nvSpPr>
        <p:spPr/>
        <p:txBody>
          <a:bodyPr/>
          <a:lstStyle/>
          <a:p>
            <a:r>
              <a:rPr lang="en-US"/>
              <a:t>*Further discussion of when cross-examination occurs will be discussed in later in the presentation</a:t>
            </a:r>
            <a:endParaRPr lang="en-US" dirty="0"/>
          </a:p>
        </p:txBody>
      </p:sp>
    </p:spTree>
    <p:extLst>
      <p:ext uri="{BB962C8B-B14F-4D97-AF65-F5344CB8AC3E}">
        <p14:creationId xmlns:p14="http://schemas.microsoft.com/office/powerpoint/2010/main" val="2494092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Straight from the DOE – OCR</a:t>
            </a:r>
            <a:br>
              <a:rPr lang="en-US" dirty="0"/>
            </a:br>
            <a:r>
              <a:rPr lang="en-US" dirty="0"/>
              <a:t>Conducting &amp; Adjudicating Title IX Hearings</a:t>
            </a:r>
          </a:p>
        </p:txBody>
      </p:sp>
      <p:pic>
        <p:nvPicPr>
          <p:cNvPr id="4" name="yQ4-S5_Jahw" descr="Youtube video player window"/>
          <p:cNvPicPr>
            <a:picLocks noGrp="1" noRot="1" noChangeAspect="1"/>
          </p:cNvPicPr>
          <p:nvPr>
            <p:ph idx="1"/>
            <a:videoFile r:link="rId1"/>
          </p:nvPr>
        </p:nvPicPr>
        <p:blipFill>
          <a:blip r:embed="rId3"/>
          <a:stretch>
            <a:fillRect/>
          </a:stretch>
        </p:blipFill>
        <p:spPr>
          <a:xfrm>
            <a:off x="3794125" y="2790825"/>
            <a:ext cx="4572000" cy="2571750"/>
          </a:xfrm>
          <a:prstGeom prst="rect">
            <a:avLst/>
          </a:prstGeom>
        </p:spPr>
      </p:pic>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412112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Formal Complaint - Investigations</a:t>
            </a:r>
          </a:p>
        </p:txBody>
      </p:sp>
      <p:sp>
        <p:nvSpPr>
          <p:cNvPr id="5" name="Content Placeholder 4"/>
          <p:cNvSpPr>
            <a:spLocks noGrp="1"/>
          </p:cNvSpPr>
          <p:nvPr>
            <p:ph idx="1"/>
          </p:nvPr>
        </p:nvSpPr>
        <p:spPr/>
        <p:txBody>
          <a:bodyPr>
            <a:normAutofit/>
          </a:bodyPr>
          <a:lstStyle/>
          <a:p>
            <a:r>
              <a:rPr lang="en-US" dirty="0"/>
              <a:t>“Ensure that the burden of proof and the burden of gathering evidence sufficient to reach a determination regarding responsibility rest on the recipient and not on the parties”</a:t>
            </a:r>
          </a:p>
          <a:p>
            <a:pPr lvl="0"/>
            <a:r>
              <a:rPr lang="en-US" dirty="0"/>
              <a:t>“provided that the recipient cannot access, consider, disclose, or otherwise use a party’s records that are made or maintained by a physician, psychiatrist, psychologist, or other recognized professional or paraprofessional acting in the professional’s or paraprofessional’s capacity, or assisting in that capacity, and which are made and maintained in connection with the provision of treatment to the party, unless the recipient obtains that party’s voluntary, written consent to do so for a grievance process under this section (if a party is not an “eligible student,” as defined in 34 CFR 99.3, then the recipient must obtain the voluntary, written consent of a “parent,” as defined in 34 CFR 99.3);”</a:t>
            </a:r>
          </a:p>
          <a:p>
            <a:endParaRPr lang="en-US" dirty="0"/>
          </a:p>
        </p:txBody>
      </p:sp>
      <p:pic>
        <p:nvPicPr>
          <p:cNvPr id="6" name="Picture 5"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848898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&amp; Learning Outcomes</a:t>
            </a:r>
          </a:p>
        </p:txBody>
      </p:sp>
      <p:sp>
        <p:nvSpPr>
          <p:cNvPr id="3" name="Content Placeholder 2"/>
          <p:cNvSpPr>
            <a:spLocks noGrp="1"/>
          </p:cNvSpPr>
          <p:nvPr>
            <p:ph idx="1"/>
          </p:nvPr>
        </p:nvSpPr>
        <p:spPr/>
        <p:txBody>
          <a:bodyPr>
            <a:normAutofit fontScale="55000" lnSpcReduction="20000"/>
          </a:bodyPr>
          <a:lstStyle/>
          <a:p>
            <a:r>
              <a:rPr lang="en-US" dirty="0"/>
              <a:t>Key terms recap</a:t>
            </a:r>
          </a:p>
          <a:p>
            <a:r>
              <a:rPr lang="en-US" dirty="0"/>
              <a:t>Role of an advisor </a:t>
            </a:r>
          </a:p>
          <a:p>
            <a:r>
              <a:rPr lang="en-US" dirty="0"/>
              <a:t>Supporting your advisee</a:t>
            </a:r>
          </a:p>
          <a:p>
            <a:r>
              <a:rPr lang="en-US" dirty="0"/>
              <a:t>Advisor role in the hearing</a:t>
            </a:r>
          </a:p>
          <a:p>
            <a:r>
              <a:rPr lang="en-US" dirty="0"/>
              <a:t>How to conduct an impartial investigation, avoiding prejudgment and bias</a:t>
            </a:r>
          </a:p>
          <a:p>
            <a:r>
              <a:rPr lang="en-US" dirty="0"/>
              <a:t>Format of investigative reports</a:t>
            </a:r>
          </a:p>
          <a:p>
            <a:r>
              <a:rPr lang="en-US" dirty="0"/>
              <a:t>How to address conflicts of interest</a:t>
            </a:r>
          </a:p>
          <a:p>
            <a:r>
              <a:rPr lang="en-US" dirty="0"/>
              <a:t>What is in the investigation file</a:t>
            </a:r>
          </a:p>
          <a:p>
            <a:r>
              <a:rPr lang="en-US" dirty="0"/>
              <a:t>How &amp; who review the investigation file</a:t>
            </a:r>
          </a:p>
          <a:p>
            <a:r>
              <a:rPr lang="en-US" dirty="0"/>
              <a:t>Viewing &amp; sharing of the investigative file in a secure manner</a:t>
            </a:r>
          </a:p>
          <a:p>
            <a:r>
              <a:rPr lang="en-US" dirty="0"/>
              <a:t>Decorum of the hearing</a:t>
            </a:r>
          </a:p>
          <a:p>
            <a:r>
              <a:rPr lang="en-US" dirty="0"/>
              <a:t>How to manage and conduct cross examination</a:t>
            </a:r>
          </a:p>
          <a:p>
            <a:r>
              <a:rPr lang="en-US" dirty="0"/>
              <a:t>Determine relevance of questions</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344238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Formal Complaint - Investigations</a:t>
            </a:r>
          </a:p>
        </p:txBody>
      </p:sp>
      <p:sp>
        <p:nvSpPr>
          <p:cNvPr id="3" name="Content Placeholder 2"/>
          <p:cNvSpPr>
            <a:spLocks noGrp="1"/>
          </p:cNvSpPr>
          <p:nvPr>
            <p:ph idx="1"/>
          </p:nvPr>
        </p:nvSpPr>
        <p:spPr/>
        <p:txBody>
          <a:bodyPr/>
          <a:lstStyle/>
          <a:p>
            <a:r>
              <a:rPr lang="en-US" dirty="0"/>
              <a:t>“Provide an equal opportunity for the parties to present witnesses, including fact and expert witnesses, and other inculpatory and exculpatory evidence;”</a:t>
            </a:r>
          </a:p>
          <a:p>
            <a:r>
              <a:rPr lang="en-US" dirty="0"/>
              <a:t>“Not restrict the ability of either party to discuss the allegations under investigation or to gather and present relevant evidence;”</a:t>
            </a:r>
          </a:p>
          <a:p>
            <a:r>
              <a:rPr lang="en-US" dirty="0"/>
              <a:t>“Provide the parties with the same opportunities to have others present during any grievance proceeding, including the opportunity to be accompanied to any related meeting or proceeding by the advisor of their choice, who may be, but is not required to be, an attorney, and not limit the choice or presence of advisor for either the complainant or respondent in any meeting or grievance proceeding;”</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79307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Formal Complaint - Investigations</a:t>
            </a:r>
          </a:p>
        </p:txBody>
      </p:sp>
      <p:sp>
        <p:nvSpPr>
          <p:cNvPr id="5" name="Content Placeholder 4"/>
          <p:cNvSpPr>
            <a:spLocks noGrp="1"/>
          </p:cNvSpPr>
          <p:nvPr>
            <p:ph idx="1"/>
          </p:nvPr>
        </p:nvSpPr>
        <p:spPr/>
        <p:txBody>
          <a:bodyPr/>
          <a:lstStyle/>
          <a:p>
            <a:r>
              <a:rPr lang="en-US" dirty="0"/>
              <a:t>“Provide, to a party whose participation is invited or expected, written notice of the date, time, location, participants, and purpose of all hearings, investigative interviews, or other meetings, with sufficient time for the party to prepare to participate;”</a:t>
            </a:r>
          </a:p>
          <a:p>
            <a:pPr lvl="0"/>
            <a:r>
              <a:rPr lang="en-US" dirty="0"/>
              <a:t>“Prior to completion of the investigative report, the recipient must send to each party and the party’s advisor, if any, the evidence subject to inspection and review in an electronic format or a hard copy, and the parties must have at least 10 days to submit a written response, which the investigator will consider prior to completion of the investigative report.” </a:t>
            </a:r>
          </a:p>
        </p:txBody>
      </p:sp>
      <p:pic>
        <p:nvPicPr>
          <p:cNvPr id="6" name="Picture 5"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591119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Formal Complaint - Investigations</a:t>
            </a:r>
          </a:p>
        </p:txBody>
      </p:sp>
      <p:sp>
        <p:nvSpPr>
          <p:cNvPr id="3" name="Content Placeholder 2"/>
          <p:cNvSpPr>
            <a:spLocks noGrp="1"/>
          </p:cNvSpPr>
          <p:nvPr>
            <p:ph idx="1"/>
          </p:nvPr>
        </p:nvSpPr>
        <p:spPr/>
        <p:txBody>
          <a:bodyPr/>
          <a:lstStyle/>
          <a:p>
            <a:r>
              <a:rPr lang="en-US" dirty="0"/>
              <a:t>The recipient must make all such evidence subject to the parties’ inspection and review available at any hearing to give each party equal opportunity to refer to such evidence during the hearing, including for purposes of cross-examination; and</a:t>
            </a:r>
          </a:p>
          <a:p>
            <a:r>
              <a:rPr lang="en-US" dirty="0"/>
              <a:t>Create an investigative report that fairly summarizes relevant evidence and, at least 10 days prior to a hearing (if a hearing is required under this section or otherwise provided) or other time of determination regarding responsibility, send to each party and the party’s advisor, if any, the investigative report in an electronic format or a hard copy, for their review and written response.</a:t>
            </a:r>
          </a:p>
          <a:p>
            <a:pPr marL="45720" indent="0">
              <a:buNone/>
            </a:pP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575069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 Our Bias to Wreck Our Bias</a:t>
            </a:r>
          </a:p>
        </p:txBody>
      </p:sp>
      <p:pic>
        <p:nvPicPr>
          <p:cNvPr id="4" name="b8ZFDqzAmEE" descr="Youtube video player window"/>
          <p:cNvPicPr>
            <a:picLocks noGrp="1" noRot="1" noChangeAspect="1"/>
          </p:cNvPicPr>
          <p:nvPr>
            <p:ph idx="1"/>
            <a:videoFile r:link="rId1"/>
          </p:nvPr>
        </p:nvPicPr>
        <p:blipFill>
          <a:blip r:embed="rId4"/>
          <a:stretch>
            <a:fillRect/>
          </a:stretch>
        </p:blipFill>
        <p:spPr>
          <a:xfrm>
            <a:off x="2009775" y="1965960"/>
            <a:ext cx="7353300" cy="4136231"/>
          </a:xfrm>
          <a:prstGeom prst="rect">
            <a:avLst/>
          </a:prstGeom>
        </p:spPr>
      </p:pic>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349091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Impartiality</a:t>
            </a:r>
          </a:p>
        </p:txBody>
      </p:sp>
      <p:sp>
        <p:nvSpPr>
          <p:cNvPr id="3" name="Content Placeholder 2"/>
          <p:cNvSpPr>
            <a:spLocks noGrp="1"/>
          </p:cNvSpPr>
          <p:nvPr>
            <p:ph idx="1"/>
          </p:nvPr>
        </p:nvSpPr>
        <p:spPr/>
        <p:txBody>
          <a:bodyPr/>
          <a:lstStyle/>
          <a:p>
            <a:r>
              <a:rPr lang="en-US" dirty="0"/>
              <a:t>Don’t go into the investigation with an already determined outcome</a:t>
            </a:r>
          </a:p>
          <a:p>
            <a:r>
              <a:rPr lang="en-US" dirty="0"/>
              <a:t>Think of it as collecting data</a:t>
            </a:r>
          </a:p>
          <a:p>
            <a:r>
              <a:rPr lang="en-US" dirty="0"/>
              <a:t>Utilize information to analyze information in an objective manner (don’t personalize your feelings or opinions)</a:t>
            </a:r>
          </a:p>
          <a:p>
            <a:pPr marL="45720" indent="0">
              <a:buNone/>
            </a:pPr>
            <a:endParaRPr lang="en-US" dirty="0"/>
          </a:p>
          <a:p>
            <a:endParaRPr lang="en-US" dirty="0"/>
          </a:p>
          <a:p>
            <a:pPr marL="45720" indent="0">
              <a:buNone/>
            </a:pPr>
            <a:endParaRPr lang="en-US" dirty="0"/>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88267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Being Self Aware and Addressing </a:t>
            </a:r>
            <a:br>
              <a:rPr lang="en-US" dirty="0"/>
            </a:br>
            <a:r>
              <a:rPr lang="en-US" dirty="0"/>
              <a:t>Conflicts of Interest </a:t>
            </a:r>
          </a:p>
        </p:txBody>
      </p:sp>
      <p:pic>
        <p:nvPicPr>
          <p:cNvPr id="6" name="n8Y8FK8gonc" descr="Youtube video player window"/>
          <p:cNvPicPr>
            <a:picLocks noGrp="1" noRot="1" noChangeAspect="1"/>
          </p:cNvPicPr>
          <p:nvPr>
            <p:ph idx="1"/>
            <a:videoFile r:link="rId1"/>
          </p:nvPr>
        </p:nvPicPr>
        <p:blipFill>
          <a:blip r:embed="rId4"/>
          <a:stretch>
            <a:fillRect/>
          </a:stretch>
        </p:blipFill>
        <p:spPr>
          <a:xfrm>
            <a:off x="3794125" y="2790825"/>
            <a:ext cx="4572000" cy="2571750"/>
          </a:xfrm>
          <a:prstGeom prst="rect">
            <a:avLst/>
          </a:prstGeom>
        </p:spPr>
      </p:pic>
      <p:pic>
        <p:nvPicPr>
          <p:cNvPr id="7" name="Picture 6"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024260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Time for a Comfort Break</a:t>
            </a:r>
          </a:p>
        </p:txBody>
      </p:sp>
      <p:pic>
        <p:nvPicPr>
          <p:cNvPr id="4" name="Content Placeholder 3" descr="Clock showing a ten minute time interval."/>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26806" y="2733675"/>
            <a:ext cx="3911600" cy="2933700"/>
          </a:xfrm>
          <a:prstGeom prst="rect">
            <a:avLst/>
          </a:prstGeom>
        </p:spPr>
      </p:pic>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0607275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Investigations</a:t>
            </a:r>
          </a:p>
        </p:txBody>
      </p:sp>
      <p:sp>
        <p:nvSpPr>
          <p:cNvPr id="3" name="Content Placeholder 2"/>
          <p:cNvSpPr>
            <a:spLocks noGrp="1"/>
          </p:cNvSpPr>
          <p:nvPr>
            <p:ph sz="half" idx="1"/>
          </p:nvPr>
        </p:nvSpPr>
        <p:spPr/>
        <p:txBody>
          <a:bodyPr/>
          <a:lstStyle/>
          <a:p>
            <a:r>
              <a:rPr lang="en-US" dirty="0"/>
              <a:t>Interviews of both parties, witnesses, </a:t>
            </a:r>
            <a:r>
              <a:rPr lang="en-US" dirty="0" err="1"/>
              <a:t>etc</a:t>
            </a:r>
            <a:endParaRPr lang="en-US" dirty="0"/>
          </a:p>
          <a:p>
            <a:r>
              <a:rPr lang="en-US" dirty="0"/>
              <a:t>Record &amp; transcribe interviews</a:t>
            </a:r>
          </a:p>
          <a:p>
            <a:r>
              <a:rPr lang="en-US" dirty="0"/>
              <a:t>Stay on track with timing</a:t>
            </a:r>
          </a:p>
          <a:p>
            <a:r>
              <a:rPr lang="en-US" dirty="0"/>
              <a:t>Be thorough and equitable</a:t>
            </a:r>
          </a:p>
          <a:p>
            <a:r>
              <a:rPr lang="en-US" dirty="0"/>
              <a:t>Collection of any evidence</a:t>
            </a:r>
          </a:p>
          <a:p>
            <a:pPr lvl="1"/>
            <a:r>
              <a:rPr lang="en-US" dirty="0"/>
              <a:t>Relevant Evidence</a:t>
            </a:r>
          </a:p>
          <a:p>
            <a:pPr lvl="1"/>
            <a:r>
              <a:rPr lang="en-US" dirty="0"/>
              <a:t>Directly Related Evidence</a:t>
            </a:r>
          </a:p>
          <a:p>
            <a:pPr lvl="1"/>
            <a:r>
              <a:rPr lang="en-US" dirty="0"/>
              <a:t>Evidence that is neither relevant or directly related</a:t>
            </a:r>
          </a:p>
          <a:p>
            <a:pPr marL="274320" lvl="1" indent="0">
              <a:buNone/>
            </a:pPr>
            <a:endParaRPr lang="en-US" dirty="0"/>
          </a:p>
        </p:txBody>
      </p:sp>
      <p:pic>
        <p:nvPicPr>
          <p:cNvPr id="6" name="Content Placeholder 5" descr="Illustration of a magnifying glass focusing on the word &quot;EVIDENCE&quot; in bold, dark blue letters. "/>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01594" y="2335212"/>
            <a:ext cx="4486275" cy="3467100"/>
          </a:xfrm>
        </p:spPr>
      </p:pic>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313473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Investigations Cont’d</a:t>
            </a:r>
          </a:p>
        </p:txBody>
      </p:sp>
      <p:sp>
        <p:nvSpPr>
          <p:cNvPr id="3" name="Content Placeholder 2"/>
          <p:cNvSpPr>
            <a:spLocks noGrp="1"/>
          </p:cNvSpPr>
          <p:nvPr>
            <p:ph idx="1"/>
          </p:nvPr>
        </p:nvSpPr>
        <p:spPr/>
        <p:txBody>
          <a:bodyPr/>
          <a:lstStyle/>
          <a:p>
            <a:r>
              <a:rPr lang="en-US" dirty="0"/>
              <a:t>Once everything is collected it must be provided to the parties for 10 business days</a:t>
            </a:r>
          </a:p>
          <a:p>
            <a:r>
              <a:rPr lang="en-US" dirty="0"/>
              <a:t>Should be shared with parties and their advisors</a:t>
            </a:r>
          </a:p>
          <a:p>
            <a:r>
              <a:rPr lang="en-US" dirty="0"/>
              <a:t>Parties can submit further arguments, supplemental questions, witnesses, </a:t>
            </a:r>
            <a:r>
              <a:rPr lang="en-US" dirty="0" err="1"/>
              <a:t>etc</a:t>
            </a:r>
            <a:r>
              <a:rPr lang="en-US" dirty="0"/>
              <a:t> to the Investigator</a:t>
            </a:r>
          </a:p>
          <a:p>
            <a:r>
              <a:rPr lang="en-US" dirty="0"/>
              <a:t>Investigator then reevaluates evidence for: relevancy, directly-related, or neither</a:t>
            </a:r>
          </a:p>
          <a:p>
            <a:r>
              <a:rPr lang="en-US" dirty="0"/>
              <a:t>Investigator may need to gather more data or ask follow up questions/interviews</a:t>
            </a:r>
          </a:p>
          <a:p>
            <a:r>
              <a:rPr lang="en-US" dirty="0"/>
              <a:t>On day 10 or 11 Investigator then provides each party and advisor’s with the other party and response</a:t>
            </a:r>
          </a:p>
          <a:p>
            <a:r>
              <a:rPr lang="en-US" dirty="0"/>
              <a:t>Parties can then respond to each others response</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5121605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Investigation Draft Report</a:t>
            </a:r>
          </a:p>
        </p:txBody>
      </p:sp>
      <p:sp>
        <p:nvSpPr>
          <p:cNvPr id="3" name="Content Placeholder 2"/>
          <p:cNvSpPr>
            <a:spLocks noGrp="1"/>
          </p:cNvSpPr>
          <p:nvPr>
            <p:ph idx="1"/>
          </p:nvPr>
        </p:nvSpPr>
        <p:spPr/>
        <p:txBody>
          <a:bodyPr>
            <a:normAutofit lnSpcReduction="10000"/>
          </a:bodyPr>
          <a:lstStyle/>
          <a:p>
            <a:r>
              <a:rPr lang="en-US" dirty="0"/>
              <a:t>Allegations summary</a:t>
            </a:r>
          </a:p>
          <a:p>
            <a:r>
              <a:rPr lang="en-US" dirty="0"/>
              <a:t>Overview of procedures </a:t>
            </a:r>
          </a:p>
          <a:p>
            <a:r>
              <a:rPr lang="en-US" dirty="0"/>
              <a:t>Procedural History of the case</a:t>
            </a:r>
          </a:p>
          <a:p>
            <a:r>
              <a:rPr lang="en-US" dirty="0"/>
              <a:t>Statement on Title IX Sexual Harassment Jurisdiction</a:t>
            </a:r>
          </a:p>
          <a:p>
            <a:r>
              <a:rPr lang="en-US" dirty="0"/>
              <a:t>List of Parties, Witnesses, documents, relevant evidence, directly related evidence, and evidence that is neither relevant nor directly related</a:t>
            </a:r>
          </a:p>
          <a:p>
            <a:r>
              <a:rPr lang="en-US" dirty="0"/>
              <a:t>Interview transcripts and documents provided by each party/witness</a:t>
            </a:r>
          </a:p>
          <a:p>
            <a:r>
              <a:rPr lang="en-US" dirty="0"/>
              <a:t>Standard of Evidence </a:t>
            </a:r>
          </a:p>
          <a:p>
            <a:r>
              <a:rPr lang="en-US" dirty="0"/>
              <a:t>The fact of the case, timeline </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665651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Terms Recap</a:t>
            </a:r>
          </a:p>
        </p:txBody>
      </p:sp>
      <p:sp>
        <p:nvSpPr>
          <p:cNvPr id="3" name="Content Placeholder 2"/>
          <p:cNvSpPr>
            <a:spLocks noGrp="1"/>
          </p:cNvSpPr>
          <p:nvPr>
            <p:ph idx="1"/>
          </p:nvPr>
        </p:nvSpPr>
        <p:spPr/>
        <p:txBody>
          <a:bodyPr/>
          <a:lstStyle/>
          <a:p>
            <a:r>
              <a:rPr lang="en-US" i="1" dirty="0"/>
              <a:t>Complainant </a:t>
            </a:r>
            <a:r>
              <a:rPr lang="en-US" dirty="0"/>
              <a:t>means an individual who is alleged to be the victim of conduct that could constitute sexual harassment</a:t>
            </a:r>
          </a:p>
          <a:p>
            <a:r>
              <a:rPr lang="en-US" i="1" dirty="0"/>
              <a:t>Formal complaint </a:t>
            </a:r>
            <a:r>
              <a:rPr lang="en-US" dirty="0"/>
              <a:t>means a document filed by a complainant or signed by the Title IX Coordinator alleging sexual harassment against a respondent and requesting that the recipient investigate the allegation of sexual harassment. At the time of filing a formal complaint, a complainant must be participating in or attempting to participate in the education program or activity of the recipient with which the formal complaint is filed. </a:t>
            </a:r>
          </a:p>
          <a:p>
            <a:r>
              <a:rPr lang="en-US" i="1" dirty="0"/>
              <a:t>Respondent </a:t>
            </a:r>
            <a:r>
              <a:rPr lang="en-US" dirty="0"/>
              <a:t>means an individual who has been reported to be the perpetrator of conduct that could constitute sexual harassment.</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6315528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p:txBody>
          <a:bodyPr>
            <a:normAutofit lnSpcReduction="10000"/>
          </a:bodyPr>
          <a:lstStyle/>
          <a:p>
            <a:r>
              <a:rPr lang="en-US" dirty="0"/>
              <a:t>Now that the investigative report is in a consecutive and readable format</a:t>
            </a:r>
          </a:p>
          <a:p>
            <a:r>
              <a:rPr lang="en-US" dirty="0"/>
              <a:t>Should be sent to the UMS Title IX Coordinator for review</a:t>
            </a:r>
          </a:p>
          <a:p>
            <a:r>
              <a:rPr lang="en-US" dirty="0"/>
              <a:t>May also be shared with UMS Legal Counsel if needed</a:t>
            </a:r>
          </a:p>
          <a:p>
            <a:r>
              <a:rPr lang="en-US" dirty="0"/>
              <a:t>Once the UMS Title IX Coordinator and/or Legal Counsel has reviewed the report any feedback is incorporated or clarified</a:t>
            </a:r>
          </a:p>
          <a:p>
            <a:r>
              <a:rPr lang="en-US" dirty="0"/>
              <a:t>The second 10 business day review is provided to the parties and advisors</a:t>
            </a:r>
          </a:p>
          <a:p>
            <a:r>
              <a:rPr lang="en-US" dirty="0"/>
              <a:t>UMS Title IX Coordinator, Deputy Title IX Coordinator, or Equal Opportunity Officer is provided on who the Decision Maker(s) will be and the report is shared with them (this will likely be pre-identified in most cases, especially in EO/HR)</a:t>
            </a:r>
          </a:p>
          <a:p>
            <a:r>
              <a:rPr lang="en-US" dirty="0"/>
              <a:t>Hearing host is identified</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8323353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Hearing Decorum</a:t>
            </a:r>
          </a:p>
        </p:txBody>
      </p:sp>
      <p:sp>
        <p:nvSpPr>
          <p:cNvPr id="3" name="Content Placeholder 2"/>
          <p:cNvSpPr>
            <a:spLocks noGrp="1"/>
          </p:cNvSpPr>
          <p:nvPr>
            <p:ph idx="1"/>
          </p:nvPr>
        </p:nvSpPr>
        <p:spPr/>
        <p:txBody>
          <a:bodyPr/>
          <a:lstStyle/>
          <a:p>
            <a:r>
              <a:rPr lang="en-US" dirty="0"/>
              <a:t>No yelling</a:t>
            </a:r>
          </a:p>
          <a:p>
            <a:r>
              <a:rPr lang="en-US" dirty="0"/>
              <a:t>No interrupting, one person speaks at a time</a:t>
            </a:r>
          </a:p>
          <a:p>
            <a:r>
              <a:rPr lang="en-US" dirty="0"/>
              <a:t>Respecting University Officials and everyone in the process</a:t>
            </a:r>
          </a:p>
          <a:p>
            <a:r>
              <a:rPr lang="en-US" dirty="0"/>
              <a:t>No non-verbal confrontational indicators</a:t>
            </a:r>
          </a:p>
          <a:p>
            <a:r>
              <a:rPr lang="en-US" dirty="0"/>
              <a:t>How everyone wants to be addressed: name, pronoun, Advisor, </a:t>
            </a:r>
            <a:r>
              <a:rPr lang="en-US" dirty="0" err="1"/>
              <a:t>etc</a:t>
            </a:r>
            <a:endParaRPr lang="en-US" dirty="0"/>
          </a:p>
          <a:p>
            <a:r>
              <a:rPr lang="en-US" dirty="0"/>
              <a:t>No physicality, must remain seated during informal resolution</a:t>
            </a:r>
          </a:p>
          <a:p>
            <a:r>
              <a:rPr lang="en-US" dirty="0"/>
              <a:t>Will be scripted</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1024074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Preparing for the Hearing</a:t>
            </a:r>
          </a:p>
        </p:txBody>
      </p:sp>
      <p:sp>
        <p:nvSpPr>
          <p:cNvPr id="3" name="Content Placeholder 2"/>
          <p:cNvSpPr>
            <a:spLocks noGrp="1"/>
          </p:cNvSpPr>
          <p:nvPr>
            <p:ph idx="1"/>
          </p:nvPr>
        </p:nvSpPr>
        <p:spPr/>
        <p:txBody>
          <a:bodyPr/>
          <a:lstStyle/>
          <a:p>
            <a:r>
              <a:rPr lang="en-US" dirty="0"/>
              <a:t>Decision Maker (Chair if a panel) then reads through the report and reviews all evidence. </a:t>
            </a:r>
          </a:p>
          <a:p>
            <a:r>
              <a:rPr lang="en-US" dirty="0"/>
              <a:t>Pre-hearing meetings are planned with the parties and advisors to go over the Decorum of the hearing.</a:t>
            </a:r>
          </a:p>
          <a:p>
            <a:r>
              <a:rPr lang="en-US" dirty="0"/>
              <a:t>Any lingering Pre-hearing questions or concerns are addressed with the parties</a:t>
            </a:r>
          </a:p>
          <a:p>
            <a:r>
              <a:rPr lang="en-US" dirty="0"/>
              <a:t>Expectations of the Advisor is laid out</a:t>
            </a:r>
          </a:p>
          <a:p>
            <a:r>
              <a:rPr lang="en-US" dirty="0"/>
              <a:t>Questions about access to internet and Zoom accessed and answered</a:t>
            </a:r>
          </a:p>
          <a:p>
            <a:r>
              <a:rPr lang="en-US" dirty="0"/>
              <a:t>Hearing is the scheduled via Zoom</a:t>
            </a:r>
          </a:p>
          <a:p>
            <a:r>
              <a:rPr lang="en-US" dirty="0"/>
              <a:t>Notices sent simultaneously</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40514937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Hearing</a:t>
            </a:r>
          </a:p>
        </p:txBody>
      </p:sp>
      <p:sp>
        <p:nvSpPr>
          <p:cNvPr id="3" name="Content Placeholder 2"/>
          <p:cNvSpPr>
            <a:spLocks noGrp="1"/>
          </p:cNvSpPr>
          <p:nvPr>
            <p:ph idx="1"/>
          </p:nvPr>
        </p:nvSpPr>
        <p:spPr/>
        <p:txBody>
          <a:bodyPr/>
          <a:lstStyle/>
          <a:p>
            <a:r>
              <a:rPr lang="en-US" dirty="0"/>
              <a:t>(</a:t>
            </a:r>
            <a:r>
              <a:rPr lang="en-US" dirty="0" err="1"/>
              <a:t>i</a:t>
            </a:r>
            <a:r>
              <a:rPr lang="en-US" dirty="0"/>
              <a:t>) For postsecondary institutions, the recipient’s grievance process must provide for a live hearing. </a:t>
            </a:r>
          </a:p>
          <a:p>
            <a:r>
              <a:rPr lang="en-US" dirty="0"/>
              <a:t>At the live hearing, the decision-maker(s) must permit each party’s advisor to ask the other party and any witnesses all relevant questions and follow-up questions, including those challenging credibility. </a:t>
            </a:r>
          </a:p>
          <a:p>
            <a:r>
              <a:rPr lang="en-US" dirty="0"/>
              <a:t>Such cross-examination at the live hearing must be conducted directly, orally, and in real time by the party’s advisor of choice and never by a party personally, notwithstanding the discretion of the recipient under paragraph (b)(5)(iv) of this section to otherwise restrict the extent to which advisors may participate in the proceedings. </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42013004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Hearing Cont’d</a:t>
            </a:r>
          </a:p>
        </p:txBody>
      </p:sp>
      <p:sp>
        <p:nvSpPr>
          <p:cNvPr id="3" name="Content Placeholder 2"/>
          <p:cNvSpPr>
            <a:spLocks noGrp="1"/>
          </p:cNvSpPr>
          <p:nvPr>
            <p:ph idx="1"/>
          </p:nvPr>
        </p:nvSpPr>
        <p:spPr/>
        <p:txBody>
          <a:bodyPr/>
          <a:lstStyle/>
          <a:p>
            <a:r>
              <a:rPr lang="en-US" dirty="0"/>
              <a:t>Only relevant cross- examination and other questions may be asked of a party or witness.</a:t>
            </a:r>
          </a:p>
          <a:p>
            <a:pPr lvl="0"/>
            <a:r>
              <a:rPr lang="en-US" dirty="0"/>
              <a:t>Before a complainant, respondent, or witness answers a cross-examination or other question, the decision-maker(s) must first determine whether the question is relevant and explain any decision to exclude a question as not relevant.</a:t>
            </a:r>
          </a:p>
          <a:p>
            <a:pPr lvl="0"/>
            <a:r>
              <a:rPr lang="en-US" dirty="0"/>
              <a:t>If a party does not have an advisor present at the live hearing, the recipient must provide without fee or charge to that party, an advisor of the recipient’s choice, who may be, but is not required to be, an attorney, to conduct cross-examination on behalf of that party.</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3944971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Hearing Cont’d</a:t>
            </a:r>
          </a:p>
        </p:txBody>
      </p:sp>
      <p:sp>
        <p:nvSpPr>
          <p:cNvPr id="3" name="Content Placeholder 2"/>
          <p:cNvSpPr>
            <a:spLocks noGrp="1"/>
          </p:cNvSpPr>
          <p:nvPr>
            <p:ph idx="1"/>
          </p:nvPr>
        </p:nvSpPr>
        <p:spPr/>
        <p:txBody>
          <a:bodyPr/>
          <a:lstStyle/>
          <a:p>
            <a:r>
              <a:rPr lang="en-US" dirty="0"/>
              <a:t>Questions and evidence about the complainant’s sexual predisposition or prior sexual behavior are not relevant, unless such questions and evidence about the complainant’s prior sexual behavior are offered to prove that someone other than the respondent committed the conduct alleged by the complainant, or if the questions and evidence concern specific incidents of the complainant’s prior sexual behavior with respect to the respondent and are offered to prove consent.</a:t>
            </a:r>
          </a:p>
          <a:p>
            <a:r>
              <a:rPr lang="en-US" b="1" u="sng" dirty="0"/>
              <a:t>If a party or witness does not submit to cross-examination at the live hearing, the decision-maker(s) must not rely on any statement of that party or witness in reaching a determination regarding responsibility; provided, however, that the decision-maker(s) cannot draw an inference about the determination regarding responsibility based solely on a party’s or witness’s absence from the live hearing or refusal to answer cross-examination or other questions.</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8544092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Hearing Cont’d</a:t>
            </a:r>
          </a:p>
        </p:txBody>
      </p:sp>
      <p:sp>
        <p:nvSpPr>
          <p:cNvPr id="3" name="Content Placeholder 2"/>
          <p:cNvSpPr>
            <a:spLocks noGrp="1"/>
          </p:cNvSpPr>
          <p:nvPr>
            <p:ph idx="1"/>
          </p:nvPr>
        </p:nvSpPr>
        <p:spPr/>
        <p:txBody>
          <a:bodyPr/>
          <a:lstStyle/>
          <a:p>
            <a:r>
              <a:rPr lang="en-US" dirty="0"/>
              <a:t>Live hearings pursuant to this paragraph may be conducted with all parties physically present in the same geographic location or, at the recipient’s discretion, any or all parties, witnesses, and other participants may appear at the live hearing virtually, with technology enabling participants simultaneously to see and hear each other. </a:t>
            </a:r>
          </a:p>
          <a:p>
            <a:r>
              <a:rPr lang="en-US" dirty="0"/>
              <a:t>Recipients must create an audio or audiovisual recording, or transcript, of any live hearing and make it available to the parties for inspection and review.</a:t>
            </a:r>
          </a:p>
          <a:p>
            <a:endParaRPr lang="en-US" dirty="0"/>
          </a:p>
        </p:txBody>
      </p:sp>
      <p:pic>
        <p:nvPicPr>
          <p:cNvPr id="4" name="Picture 3" descr=" 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311559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Time for a Comfort Break</a:t>
            </a:r>
          </a:p>
        </p:txBody>
      </p:sp>
      <p:pic>
        <p:nvPicPr>
          <p:cNvPr id="4" name="Content Placeholder 3" descr="Clock depicting a ten minute interval."/>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26806" y="2733675"/>
            <a:ext cx="3911600" cy="2933700"/>
          </a:xfrm>
          <a:prstGeom prst="rect">
            <a:avLst/>
          </a:prstGeom>
        </p:spPr>
      </p:pic>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6686313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Cross-examination (Questioning)</a:t>
            </a:r>
          </a:p>
        </p:txBody>
      </p:sp>
      <p:sp>
        <p:nvSpPr>
          <p:cNvPr id="3" name="Content Placeholder 2"/>
          <p:cNvSpPr>
            <a:spLocks noGrp="1"/>
          </p:cNvSpPr>
          <p:nvPr>
            <p:ph sz="half" idx="1"/>
          </p:nvPr>
        </p:nvSpPr>
        <p:spPr/>
        <p:txBody>
          <a:bodyPr>
            <a:normAutofit/>
          </a:bodyPr>
          <a:lstStyle/>
          <a:p>
            <a:r>
              <a:rPr lang="en-US" dirty="0"/>
              <a:t>Ask leading questions (fish out the answers you are looking for from the party or witness)</a:t>
            </a:r>
          </a:p>
          <a:p>
            <a:pPr lvl="2"/>
            <a:r>
              <a:rPr lang="en-US" dirty="0"/>
              <a:t>For Example: While you were with </a:t>
            </a:r>
            <a:r>
              <a:rPr lang="en-US" dirty="0" err="1"/>
              <a:t>Baylow</a:t>
            </a:r>
            <a:r>
              <a:rPr lang="en-US" dirty="0"/>
              <a:t> at the party Beta </a:t>
            </a:r>
            <a:r>
              <a:rPr lang="en-US" dirty="0" err="1"/>
              <a:t>Kapp</a:t>
            </a:r>
            <a:r>
              <a:rPr lang="en-US" dirty="0"/>
              <a:t> </a:t>
            </a:r>
            <a:r>
              <a:rPr lang="en-US" dirty="0" err="1"/>
              <a:t>Siga</a:t>
            </a:r>
            <a:r>
              <a:rPr lang="en-US" dirty="0"/>
              <a:t> sorority house you only had one beer? That beer was from your own backpack? </a:t>
            </a:r>
            <a:r>
              <a:rPr lang="en-US" dirty="0" err="1"/>
              <a:t>Baylow</a:t>
            </a:r>
            <a:r>
              <a:rPr lang="en-US" dirty="0"/>
              <a:t> did not see you drink anything other than a single beer, from your backpack that night?</a:t>
            </a:r>
          </a:p>
          <a:p>
            <a:endParaRPr lang="en-US" dirty="0"/>
          </a:p>
        </p:txBody>
      </p:sp>
      <p:sp>
        <p:nvSpPr>
          <p:cNvPr id="4" name="Content Placeholder 3"/>
          <p:cNvSpPr>
            <a:spLocks noGrp="1"/>
          </p:cNvSpPr>
          <p:nvPr>
            <p:ph sz="half" idx="2"/>
          </p:nvPr>
        </p:nvSpPr>
        <p:spPr/>
        <p:txBody>
          <a:bodyPr>
            <a:normAutofit/>
          </a:bodyPr>
          <a:lstStyle/>
          <a:p>
            <a:r>
              <a:rPr lang="en-US" dirty="0"/>
              <a:t>For Example: When you got to Beta </a:t>
            </a:r>
            <a:r>
              <a:rPr lang="en-US" dirty="0" err="1"/>
              <a:t>Kapp</a:t>
            </a:r>
            <a:r>
              <a:rPr lang="en-US" dirty="0"/>
              <a:t> </a:t>
            </a:r>
            <a:r>
              <a:rPr lang="en-US" dirty="0" err="1"/>
              <a:t>Siga</a:t>
            </a:r>
            <a:r>
              <a:rPr lang="en-US" dirty="0"/>
              <a:t> </a:t>
            </a:r>
            <a:r>
              <a:rPr lang="en-US" dirty="0" err="1"/>
              <a:t>soririty</a:t>
            </a:r>
            <a:r>
              <a:rPr lang="en-US" dirty="0"/>
              <a:t> house </a:t>
            </a:r>
            <a:r>
              <a:rPr lang="en-US" dirty="0" err="1"/>
              <a:t>Baylow</a:t>
            </a:r>
            <a:r>
              <a:rPr lang="en-US" dirty="0"/>
              <a:t> showed you the marks on their arms, indicating how many shots they had done in the dorm? At a previous party, the weekend prior </a:t>
            </a:r>
            <a:r>
              <a:rPr lang="en-US" dirty="0" err="1"/>
              <a:t>Baylow</a:t>
            </a:r>
            <a:r>
              <a:rPr lang="en-US" dirty="0"/>
              <a:t> asked you for a marker and proceeded to mark their arm to count their drinks that night too? So you knew that </a:t>
            </a:r>
            <a:r>
              <a:rPr lang="en-US" dirty="0" err="1"/>
              <a:t>Baylow</a:t>
            </a:r>
            <a:r>
              <a:rPr lang="en-US" dirty="0"/>
              <a:t> had 6 shots that night, because they had 6 lines on their arm.</a:t>
            </a:r>
          </a:p>
          <a:p>
            <a:endParaRPr lang="en-US" dirty="0"/>
          </a:p>
        </p:txBody>
      </p:sp>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
        <p:nvSpPr>
          <p:cNvPr id="6" name="Footer Placeholder 5"/>
          <p:cNvSpPr>
            <a:spLocks noGrp="1"/>
          </p:cNvSpPr>
          <p:nvPr>
            <p:ph type="ftr" sz="quarter" idx="11"/>
          </p:nvPr>
        </p:nvSpPr>
        <p:spPr/>
        <p:txBody>
          <a:bodyPr/>
          <a:lstStyle/>
          <a:p>
            <a:r>
              <a:rPr lang="en-US"/>
              <a:t>https://familylaw.lss.bc.ca/bc-legal-system/if-you-have-go-court/trials-supreme-court/sample-questions-ask-when-cross-examining</a:t>
            </a:r>
            <a:endParaRPr lang="en-US" dirty="0"/>
          </a:p>
        </p:txBody>
      </p:sp>
    </p:spTree>
    <p:extLst>
      <p:ext uri="{BB962C8B-B14F-4D97-AF65-F5344CB8AC3E}">
        <p14:creationId xmlns:p14="http://schemas.microsoft.com/office/powerpoint/2010/main" val="21829114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Cross-examination (Questioning)</a:t>
            </a:r>
          </a:p>
        </p:txBody>
      </p:sp>
      <p:sp>
        <p:nvSpPr>
          <p:cNvPr id="3" name="Content Placeholder 2"/>
          <p:cNvSpPr>
            <a:spLocks noGrp="1"/>
          </p:cNvSpPr>
          <p:nvPr>
            <p:ph idx="1"/>
          </p:nvPr>
        </p:nvSpPr>
        <p:spPr/>
        <p:txBody>
          <a:bodyPr/>
          <a:lstStyle/>
          <a:p>
            <a:r>
              <a:rPr lang="en-US" dirty="0"/>
              <a:t>Refrain from asking narrative questions</a:t>
            </a:r>
          </a:p>
          <a:p>
            <a:pPr lvl="2"/>
            <a:r>
              <a:rPr lang="en-US" dirty="0"/>
              <a:t>For Example: </a:t>
            </a:r>
            <a:r>
              <a:rPr lang="en-US" dirty="0" err="1"/>
              <a:t>Baylow</a:t>
            </a:r>
            <a:r>
              <a:rPr lang="en-US" dirty="0"/>
              <a:t> can you walk me through what you ate that day?</a:t>
            </a:r>
          </a:p>
          <a:p>
            <a:pPr lvl="2"/>
            <a:r>
              <a:rPr lang="en-US" dirty="0"/>
              <a:t>Instead be direct: </a:t>
            </a:r>
            <a:r>
              <a:rPr lang="en-US" dirty="0" err="1"/>
              <a:t>Baylow</a:t>
            </a:r>
            <a:r>
              <a:rPr lang="en-US" dirty="0"/>
              <a:t> can you tell me what you ate prior to consuming those 6 shots? </a:t>
            </a:r>
          </a:p>
          <a:p>
            <a:r>
              <a:rPr lang="en-US" dirty="0"/>
              <a:t>Don’t ask opinions:</a:t>
            </a:r>
          </a:p>
          <a:p>
            <a:pPr lvl="2"/>
            <a:r>
              <a:rPr lang="en-US" dirty="0"/>
              <a:t>For Example: Witness A, in your opinion was </a:t>
            </a:r>
            <a:r>
              <a:rPr lang="en-US" dirty="0" err="1"/>
              <a:t>Baylow</a:t>
            </a:r>
            <a:r>
              <a:rPr lang="en-US" dirty="0"/>
              <a:t> too intoxicated to consent that night?</a:t>
            </a:r>
          </a:p>
          <a:p>
            <a:pPr lvl="2"/>
            <a:r>
              <a:rPr lang="en-US" dirty="0"/>
              <a:t>Instead be direct: Witness A, can you describe how </a:t>
            </a:r>
            <a:r>
              <a:rPr lang="en-US" dirty="0" err="1"/>
              <a:t>Baylow</a:t>
            </a:r>
            <a:r>
              <a:rPr lang="en-US" dirty="0"/>
              <a:t> was acting that night? Were they slurring their words? Did they vomit in the bathroom before leaving the party? </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701202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Terms Recap Cont’d</a:t>
            </a:r>
          </a:p>
        </p:txBody>
      </p:sp>
      <p:sp>
        <p:nvSpPr>
          <p:cNvPr id="3" name="Content Placeholder 2"/>
          <p:cNvSpPr>
            <a:spLocks noGrp="1"/>
          </p:cNvSpPr>
          <p:nvPr>
            <p:ph idx="1"/>
          </p:nvPr>
        </p:nvSpPr>
        <p:spPr/>
        <p:txBody>
          <a:bodyPr/>
          <a:lstStyle/>
          <a:p>
            <a:r>
              <a:rPr lang="en-US" i="1" dirty="0"/>
              <a:t>Sexual harassment </a:t>
            </a:r>
            <a:r>
              <a:rPr lang="en-US" dirty="0"/>
              <a:t>means conduct on the basis of sex that satisfies one or more of the following:</a:t>
            </a:r>
          </a:p>
          <a:p>
            <a:pPr lvl="0"/>
            <a:r>
              <a:rPr lang="en-US" dirty="0"/>
              <a:t>An employee of the recipient conditioning the provision of an aid, benefit, or service of the recipient on an individual’s participation in unwelcome sexual conduct;</a:t>
            </a:r>
          </a:p>
          <a:p>
            <a:pPr lvl="0"/>
            <a:r>
              <a:rPr lang="en-US" dirty="0"/>
              <a:t>Unwelcome conduct determined by a reasonable person to be so severe, pervasive, and objectively offensive that it effectively denies a person equal access to the recipient’s education program or activity; or</a:t>
            </a:r>
          </a:p>
          <a:p>
            <a:pPr lvl="0"/>
            <a:r>
              <a:rPr lang="en-US" dirty="0"/>
              <a:t>“Sexual assault” as defined in 20 U.S.C. 1092(f)(6)(A)(v), “dating violence” as defined in 34 U.S.C. 12291(a)(10), “domestic violence” as defined in 34 U.S.C. 12291(a)(8), or “stalking” as defined in 34 U.S.C. 12291(a)(30).</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24983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Challenging Statements /Documents  </a:t>
            </a:r>
          </a:p>
        </p:txBody>
      </p:sp>
      <p:sp>
        <p:nvSpPr>
          <p:cNvPr id="3" name="Content Placeholder 2"/>
          <p:cNvSpPr>
            <a:spLocks noGrp="1"/>
          </p:cNvSpPr>
          <p:nvPr>
            <p:ph idx="1"/>
          </p:nvPr>
        </p:nvSpPr>
        <p:spPr/>
        <p:txBody>
          <a:bodyPr/>
          <a:lstStyle/>
          <a:p>
            <a:r>
              <a:rPr lang="en-US" dirty="0"/>
              <a:t>Here are some examples of questions you could use to challenge a witness's statement. </a:t>
            </a:r>
          </a:p>
          <a:p>
            <a:r>
              <a:rPr lang="en-US" dirty="0"/>
              <a:t>You told the Investigator that you left your lab at 5:30pm that night and you never returned until the next morning? Why does your card swipe say that you used your access card to get into the lab at 9:30pm?</a:t>
            </a:r>
          </a:p>
          <a:p>
            <a:r>
              <a:rPr lang="en-US" dirty="0"/>
              <a:t>You said that you walked to your car and said hello to a passing student? Why did the student just tell us that they were at home that night and wasn’t even on campus?</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
        <p:nvSpPr>
          <p:cNvPr id="5" name="Footer Placeholder 4"/>
          <p:cNvSpPr>
            <a:spLocks noGrp="1"/>
          </p:cNvSpPr>
          <p:nvPr>
            <p:ph type="ftr" sz="quarter" idx="11"/>
          </p:nvPr>
        </p:nvSpPr>
        <p:spPr/>
        <p:txBody>
          <a:bodyPr/>
          <a:lstStyle/>
          <a:p>
            <a:r>
              <a:rPr lang="en-US"/>
              <a:t>https://familylaw.lss.bc.ca/bc-legal-system/if-you-have-go-court/trials-supreme-court/sample-questions-ask-when-cross-examining</a:t>
            </a:r>
            <a:endParaRPr lang="en-US" dirty="0"/>
          </a:p>
        </p:txBody>
      </p:sp>
    </p:spTree>
    <p:extLst>
      <p:ext uri="{BB962C8B-B14F-4D97-AF65-F5344CB8AC3E}">
        <p14:creationId xmlns:p14="http://schemas.microsoft.com/office/powerpoint/2010/main" val="24609218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Challenging Statements/ Document</a:t>
            </a:r>
          </a:p>
        </p:txBody>
      </p:sp>
      <p:sp>
        <p:nvSpPr>
          <p:cNvPr id="3" name="Content Placeholder 2"/>
          <p:cNvSpPr>
            <a:spLocks noGrp="1"/>
          </p:cNvSpPr>
          <p:nvPr>
            <p:ph idx="1"/>
          </p:nvPr>
        </p:nvSpPr>
        <p:spPr/>
        <p:txBody>
          <a:bodyPr/>
          <a:lstStyle/>
          <a:p>
            <a:r>
              <a:rPr lang="en-US" dirty="0"/>
              <a:t>You stated that you did not know your TA’s phone number? Is your phone number 867-5309? Why were there three calls to their phone from your phone number on the night of May 6</a:t>
            </a:r>
            <a:r>
              <a:rPr lang="en-US" baseline="30000" dirty="0"/>
              <a:t>th</a:t>
            </a:r>
            <a:r>
              <a:rPr lang="en-US" dirty="0"/>
              <a:t>?</a:t>
            </a:r>
          </a:p>
          <a:p>
            <a:r>
              <a:rPr lang="en-US" dirty="0"/>
              <a:t>You stated that you have never had any other contact with them prior to that night? Why did you send them a Facebook request two week prior to the party?</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0179937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Determine Relevance</a:t>
            </a:r>
          </a:p>
        </p:txBody>
      </p:sp>
      <p:sp>
        <p:nvSpPr>
          <p:cNvPr id="3" name="Content Placeholder 2"/>
          <p:cNvSpPr>
            <a:spLocks noGrp="1"/>
          </p:cNvSpPr>
          <p:nvPr>
            <p:ph idx="1"/>
          </p:nvPr>
        </p:nvSpPr>
        <p:spPr/>
        <p:txBody>
          <a:bodyPr>
            <a:normAutofit/>
          </a:bodyPr>
          <a:lstStyle/>
          <a:p>
            <a:pPr lvl="0"/>
            <a:r>
              <a:rPr lang="en-US" dirty="0"/>
              <a:t>Before a complainant, respondent, or witness answers a cross-examination or other question, the decision-maker(s) must first determine whether the question is relevant and explain any decision to exclude a question as not relevant.</a:t>
            </a:r>
          </a:p>
          <a:p>
            <a:pPr lvl="0"/>
            <a:r>
              <a:rPr lang="en-US" dirty="0"/>
              <a:t>Will the answer to this question have a tendency to a finding of fact(s)</a:t>
            </a:r>
          </a:p>
          <a:p>
            <a:pPr lvl="0"/>
            <a:r>
              <a:rPr lang="en-US" dirty="0"/>
              <a:t>Will the answer to this question have a tendency to a finding of not responsible</a:t>
            </a:r>
          </a:p>
          <a:p>
            <a:pPr lvl="0"/>
            <a:r>
              <a:rPr lang="en-US" dirty="0"/>
              <a:t>Is the question repetitive</a:t>
            </a:r>
          </a:p>
          <a:p>
            <a:pPr lvl="0"/>
            <a:r>
              <a:rPr lang="en-US" dirty="0"/>
              <a:t>Is the question going to open the door for more questions that will help determine the facts of the case or a finding</a:t>
            </a:r>
          </a:p>
          <a:p>
            <a:pPr lvl="0"/>
            <a:r>
              <a:rPr lang="en-US" dirty="0"/>
              <a:t>Does the question bring up past sexual behavior that is not relevant to the consent of this case or to the prove that the respondent is not the alleged person</a:t>
            </a:r>
          </a:p>
          <a:p>
            <a:pPr lvl="0"/>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9866395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Relevance</a:t>
            </a:r>
          </a:p>
        </p:txBody>
      </p:sp>
      <p:pic>
        <p:nvPicPr>
          <p:cNvPr id="4" name="LzrKhaBR8oA" descr="Youtube video player window"/>
          <p:cNvPicPr>
            <a:picLocks noGrp="1" noRot="1" noChangeAspect="1"/>
          </p:cNvPicPr>
          <p:nvPr>
            <p:ph idx="1"/>
            <a:videoFile r:link="rId1"/>
          </p:nvPr>
        </p:nvPicPr>
        <p:blipFill>
          <a:blip r:embed="rId3"/>
          <a:stretch>
            <a:fillRect/>
          </a:stretch>
        </p:blipFill>
        <p:spPr>
          <a:xfrm>
            <a:off x="3794125" y="2790825"/>
            <a:ext cx="4572000" cy="2571750"/>
          </a:xfrm>
          <a:prstGeom prst="rect">
            <a:avLst/>
          </a:prstGeom>
        </p:spPr>
      </p:pic>
    </p:spTree>
    <p:extLst>
      <p:ext uri="{BB962C8B-B14F-4D97-AF65-F5344CB8AC3E}">
        <p14:creationId xmlns:p14="http://schemas.microsoft.com/office/powerpoint/2010/main" val="36796596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Determination of Responsibility</a:t>
            </a:r>
          </a:p>
        </p:txBody>
      </p:sp>
      <p:sp>
        <p:nvSpPr>
          <p:cNvPr id="3" name="Content Placeholder 2"/>
          <p:cNvSpPr>
            <a:spLocks noGrp="1"/>
          </p:cNvSpPr>
          <p:nvPr>
            <p:ph sz="half" idx="1"/>
          </p:nvPr>
        </p:nvSpPr>
        <p:spPr/>
        <p:txBody>
          <a:bodyPr/>
          <a:lstStyle/>
          <a:p>
            <a:r>
              <a:rPr lang="en-US" dirty="0"/>
              <a:t>(</a:t>
            </a:r>
            <a:r>
              <a:rPr lang="en-US" dirty="0" err="1"/>
              <a:t>i</a:t>
            </a:r>
            <a:r>
              <a:rPr lang="en-US" dirty="0"/>
              <a:t>) The decision-maker(s), who cannot be the same person(s) as the Title IX Coordinator or the investigator(s), must issue a written determination regarding responsibility.</a:t>
            </a:r>
          </a:p>
          <a:p>
            <a:endParaRPr lang="en-US" dirty="0"/>
          </a:p>
          <a:p>
            <a:r>
              <a:rPr lang="en-US" dirty="0"/>
              <a:t>Must use preponderance of the evidence standard</a:t>
            </a:r>
          </a:p>
        </p:txBody>
      </p:sp>
      <p:pic>
        <p:nvPicPr>
          <p:cNvPr id="5" name="Content Placeholder 4" descr="Illustration of a balanced scale."/>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930355" y="2220319"/>
            <a:ext cx="2880519" cy="2458043"/>
          </a:xfrm>
        </p:spPr>
      </p:pic>
      <p:pic>
        <p:nvPicPr>
          <p:cNvPr id="6" name="Picture 5"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7635944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Written Determination Must Include</a:t>
            </a:r>
          </a:p>
        </p:txBody>
      </p:sp>
      <p:sp>
        <p:nvSpPr>
          <p:cNvPr id="3" name="Content Placeholder 2"/>
          <p:cNvSpPr>
            <a:spLocks noGrp="1"/>
          </p:cNvSpPr>
          <p:nvPr>
            <p:ph idx="1"/>
          </p:nvPr>
        </p:nvSpPr>
        <p:spPr/>
        <p:txBody>
          <a:bodyPr/>
          <a:lstStyle/>
          <a:p>
            <a:r>
              <a:rPr lang="en-US" dirty="0"/>
              <a:t>Identification of the allegations potentially constituting sexual harassment as defined in § 106.30;</a:t>
            </a:r>
          </a:p>
          <a:p>
            <a:r>
              <a:rPr lang="en-US" dirty="0"/>
              <a:t>A description of the procedural steps taken from the receipt of the formal complaint through the determination, including any notifications to the parties, interviews with parties and witnesses, site visits, methods used to gather other evidence, and hearings held;</a:t>
            </a:r>
          </a:p>
          <a:p>
            <a:r>
              <a:rPr lang="en-US" dirty="0"/>
              <a:t>Findings of fact supporting the determination;</a:t>
            </a:r>
          </a:p>
          <a:p>
            <a:r>
              <a:rPr lang="en-US" dirty="0"/>
              <a:t>Conclusions regarding the application of the recipient’s code of conduct to the facts;</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3281642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Written Determination Must Include Cont’d</a:t>
            </a:r>
          </a:p>
        </p:txBody>
      </p:sp>
      <p:sp>
        <p:nvSpPr>
          <p:cNvPr id="3" name="Content Placeholder 2"/>
          <p:cNvSpPr>
            <a:spLocks noGrp="1"/>
          </p:cNvSpPr>
          <p:nvPr>
            <p:ph idx="1"/>
          </p:nvPr>
        </p:nvSpPr>
        <p:spPr/>
        <p:txBody>
          <a:bodyPr>
            <a:normAutofit fontScale="92500"/>
          </a:bodyPr>
          <a:lstStyle/>
          <a:p>
            <a:r>
              <a:rPr lang="en-US" dirty="0"/>
              <a:t>A statement of, and rationale for, the result as to each allegation, including a determination regarding responsibility, any disciplinary sanctions the recipient imposes on the respondent, and whether remedies designed to restore or preserve equal access to the recipient’s education program or activity will be provided by the recipient to the complainant; and</a:t>
            </a:r>
          </a:p>
          <a:p>
            <a:r>
              <a:rPr lang="en-US" dirty="0"/>
              <a:t>The recipient’s procedures and permissible bases for the complainant and respondent to appeal.</a:t>
            </a:r>
          </a:p>
          <a:p>
            <a:pPr lvl="0"/>
            <a:r>
              <a:rPr lang="en-US" dirty="0"/>
              <a:t>The recipient must provide the written determination to the parties simultaneously.</a:t>
            </a:r>
          </a:p>
          <a:p>
            <a:r>
              <a:rPr lang="en-US" dirty="0"/>
              <a:t>The determination regarding responsibility becomes final either on the date that the recipient provides the parties with the written determination of the result of the appeal, if an appeal is filed, or if an appeal is not filed, the date on which an appeal would no longer be considered timely.</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6706552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Time for a Comfort Break</a:t>
            </a:r>
          </a:p>
        </p:txBody>
      </p:sp>
      <p:pic>
        <p:nvPicPr>
          <p:cNvPr id="4" name="Content Placeholder 3" descr="clock depicting a ten minute time interval."/>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26806" y="2733675"/>
            <a:ext cx="3911600" cy="2933700"/>
          </a:xfrm>
          <a:prstGeom prst="rect">
            <a:avLst/>
          </a:prstGeom>
        </p:spPr>
      </p:pic>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6224989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Appeals</a:t>
            </a:r>
          </a:p>
        </p:txBody>
      </p:sp>
      <p:sp>
        <p:nvSpPr>
          <p:cNvPr id="3" name="Content Placeholder 2"/>
          <p:cNvSpPr>
            <a:spLocks noGrp="1"/>
          </p:cNvSpPr>
          <p:nvPr>
            <p:ph idx="1"/>
          </p:nvPr>
        </p:nvSpPr>
        <p:spPr/>
        <p:txBody>
          <a:bodyPr/>
          <a:lstStyle/>
          <a:p>
            <a:r>
              <a:rPr lang="en-US" i="1" dirty="0"/>
              <a:t>Appeals</a:t>
            </a:r>
            <a:r>
              <a:rPr lang="en-US" dirty="0"/>
              <a:t>. (</a:t>
            </a:r>
            <a:r>
              <a:rPr lang="en-US" dirty="0" err="1"/>
              <a:t>i</a:t>
            </a:r>
            <a:r>
              <a:rPr lang="en-US" dirty="0"/>
              <a:t>) A recipient must offer both parties an appeal from a determination regarding responsibility, and from a recipient’s dismissal of a formal complaint or any allegations therein, on the following bases:</a:t>
            </a:r>
          </a:p>
          <a:p>
            <a:r>
              <a:rPr lang="en-US" dirty="0"/>
              <a:t>Procedural irregularity that affected the outcome of the matter;</a:t>
            </a:r>
          </a:p>
          <a:p>
            <a:r>
              <a:rPr lang="en-US" dirty="0"/>
              <a:t>New evidence that was not reasonably available at the time the determination regarding responsibility or dismissal was made, that could affect the outcome of the matter; and</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15233502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Appeals Cont’d.</a:t>
            </a:r>
          </a:p>
        </p:txBody>
      </p:sp>
      <p:sp>
        <p:nvSpPr>
          <p:cNvPr id="3" name="Content Placeholder 2"/>
          <p:cNvSpPr>
            <a:spLocks noGrp="1"/>
          </p:cNvSpPr>
          <p:nvPr>
            <p:ph idx="1"/>
          </p:nvPr>
        </p:nvSpPr>
        <p:spPr/>
        <p:txBody>
          <a:bodyPr/>
          <a:lstStyle/>
          <a:p>
            <a:pPr lvl="0"/>
            <a:r>
              <a:rPr lang="en-US" dirty="0"/>
              <a:t>The Title IX Coordinator, investigator(s), or decision-maker(s) had a conflict of interest or bias for or against complainants or respondents generally or the individual complainant or respondent that affected the outcome of the matter.</a:t>
            </a:r>
          </a:p>
          <a:p>
            <a:pPr lvl="0"/>
            <a:r>
              <a:rPr lang="en-US" dirty="0"/>
              <a:t>A recipient may offer an appeal equally to both parties on additional bases.</a:t>
            </a:r>
          </a:p>
          <a:p>
            <a:pPr lvl="0"/>
            <a:r>
              <a:rPr lang="en-US" dirty="0"/>
              <a:t>As to all appeals, the recipient must:</a:t>
            </a:r>
          </a:p>
          <a:p>
            <a:pPr lvl="0"/>
            <a:r>
              <a:rPr lang="en-US" dirty="0"/>
              <a:t>Notify the other party in writing when an appeal is filed and implement appeal procedures equally for both parties;</a:t>
            </a:r>
          </a:p>
          <a:p>
            <a:pPr lvl="0"/>
            <a:r>
              <a:rPr lang="en-US" dirty="0"/>
              <a:t>Ensure that the decision-maker(s) for the appeal is not the same person as the decision-maker(s) that reached the determination regarding responsibility or dismissal, the investigator(s), or the Title IX Coordinator;</a:t>
            </a:r>
          </a:p>
          <a:p>
            <a:pPr marL="45720" lvl="0" indent="0">
              <a:buNone/>
            </a:pPr>
            <a:endParaRPr lang="en-US" dirty="0"/>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079011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Terms Recap Cont’d</a:t>
            </a:r>
          </a:p>
        </p:txBody>
      </p:sp>
      <p:sp>
        <p:nvSpPr>
          <p:cNvPr id="3" name="Content Placeholder 2"/>
          <p:cNvSpPr>
            <a:spLocks noGrp="1"/>
          </p:cNvSpPr>
          <p:nvPr>
            <p:ph idx="1"/>
          </p:nvPr>
        </p:nvSpPr>
        <p:spPr/>
        <p:txBody>
          <a:bodyPr>
            <a:normAutofit lnSpcReduction="10000"/>
          </a:bodyPr>
          <a:lstStyle/>
          <a:p>
            <a:r>
              <a:rPr lang="en-US" i="1" dirty="0"/>
              <a:t>Supportive measures </a:t>
            </a:r>
            <a:r>
              <a:rPr lang="en-US" dirty="0"/>
              <a:t>means non-disciplinary, non-punitive individualized services offered as appropriate, as reasonably available, and without fee or charge to the complainant or the respondent before or after the filing of a formal complaint or where no formal complaint has been filed. Such measures are designed to restore or preserve equal access to the recipient’s education program or activity without unreasonably burdening the other party, including measures designed to protect the safety of all parties or the recipient’s educational environment, or deter sexual harassment.</a:t>
            </a:r>
          </a:p>
          <a:p>
            <a:r>
              <a:rPr lang="en-US" dirty="0"/>
              <a:t>Supportive measures may include counseling, extensions of deadlines or other course-related adjustments, modifications of work or class schedules, campus escort services, mutual restrictions on contact between the parties, changes in work or housing locations, leaves of absence, increased security and monitoring of certain areas of the campus, and other similar measures.</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3512014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Appeals Cont’d</a:t>
            </a:r>
          </a:p>
        </p:txBody>
      </p:sp>
      <p:sp>
        <p:nvSpPr>
          <p:cNvPr id="3" name="Content Placeholder 2"/>
          <p:cNvSpPr>
            <a:spLocks noGrp="1"/>
          </p:cNvSpPr>
          <p:nvPr>
            <p:ph idx="1"/>
          </p:nvPr>
        </p:nvSpPr>
        <p:spPr/>
        <p:txBody>
          <a:bodyPr/>
          <a:lstStyle/>
          <a:p>
            <a:pPr lvl="0"/>
            <a:r>
              <a:rPr lang="en-US" dirty="0"/>
              <a:t>Ensure that the decision-maker(s) for the appeal complies with the standards set forth in paragraph (b)(1)(iii) of this section;</a:t>
            </a:r>
          </a:p>
          <a:p>
            <a:pPr lvl="0"/>
            <a:r>
              <a:rPr lang="en-US" dirty="0"/>
              <a:t>Give both parties a reasonable, equal opportunity to submit a written statement in support of, or challenging, the outcome;</a:t>
            </a:r>
          </a:p>
          <a:p>
            <a:pPr lvl="0"/>
            <a:r>
              <a:rPr lang="en-US" dirty="0"/>
              <a:t>Issue a written decision describing the result of the appeal and the rationale for the result; and</a:t>
            </a:r>
          </a:p>
          <a:p>
            <a:pPr lvl="0"/>
            <a:r>
              <a:rPr lang="en-US" dirty="0"/>
              <a:t>Provide the written decision simultaneously to both parties.</a:t>
            </a:r>
          </a:p>
          <a:p>
            <a:pPr lvl="0"/>
            <a:r>
              <a:rPr lang="en-US" dirty="0"/>
              <a:t>The Appeal Committee cannot include any of the previous Decision Makers or the Investigator</a:t>
            </a:r>
          </a:p>
          <a:p>
            <a:pPr marL="45720" indent="0">
              <a:buNone/>
            </a:pP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40362380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Recordkeeping	</a:t>
            </a:r>
          </a:p>
        </p:txBody>
      </p:sp>
      <p:sp>
        <p:nvSpPr>
          <p:cNvPr id="3" name="Content Placeholder 2"/>
          <p:cNvSpPr>
            <a:spLocks noGrp="1"/>
          </p:cNvSpPr>
          <p:nvPr>
            <p:ph idx="1"/>
          </p:nvPr>
        </p:nvSpPr>
        <p:spPr/>
        <p:txBody>
          <a:bodyPr/>
          <a:lstStyle/>
          <a:p>
            <a:r>
              <a:rPr lang="en-US" i="1" dirty="0"/>
              <a:t>Recordkeeping. </a:t>
            </a:r>
            <a:r>
              <a:rPr lang="en-US" dirty="0"/>
              <a:t>(</a:t>
            </a:r>
            <a:r>
              <a:rPr lang="en-US" dirty="0" err="1"/>
              <a:t>i</a:t>
            </a:r>
            <a:r>
              <a:rPr lang="en-US" dirty="0"/>
              <a:t>) A recipient must maintain for a period of seven years records of </a:t>
            </a:r>
          </a:p>
          <a:p>
            <a:r>
              <a:rPr lang="en-US" dirty="0"/>
              <a:t>Each sexual harassment investigation including any determination regarding responsibility and any audio or audiovisual recording or transcript required under paragraph (b)(6)(</a:t>
            </a:r>
            <a:r>
              <a:rPr lang="en-US" dirty="0" err="1"/>
              <a:t>i</a:t>
            </a:r>
            <a:r>
              <a:rPr lang="en-US" dirty="0"/>
              <a:t>) of this section, any disciplinary sanctions imposed on the respondent, and any remedies provided to the complainant designed to restore or preserve equal access to the recipient’s education program or activity;</a:t>
            </a:r>
          </a:p>
          <a:p>
            <a:pPr lvl="0"/>
            <a:r>
              <a:rPr lang="en-US" dirty="0"/>
              <a:t>Any appeal and the result therefrom;</a:t>
            </a:r>
          </a:p>
          <a:p>
            <a:pPr lvl="0"/>
            <a:r>
              <a:rPr lang="en-US" dirty="0"/>
              <a:t>Any informal resolution and the result therefrom; and</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1554121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Recordkeeping Cont’d</a:t>
            </a:r>
          </a:p>
        </p:txBody>
      </p:sp>
      <p:sp>
        <p:nvSpPr>
          <p:cNvPr id="3" name="Content Placeholder 2"/>
          <p:cNvSpPr>
            <a:spLocks noGrp="1"/>
          </p:cNvSpPr>
          <p:nvPr>
            <p:ph idx="1"/>
          </p:nvPr>
        </p:nvSpPr>
        <p:spPr/>
        <p:txBody>
          <a:bodyPr>
            <a:normAutofit fontScale="92500" lnSpcReduction="20000"/>
          </a:bodyPr>
          <a:lstStyle/>
          <a:p>
            <a:pPr lvl="0"/>
            <a:r>
              <a:rPr lang="en-US" dirty="0"/>
              <a:t>All materials used to train Title IX Coordinators, investigators, decision-makers, and any person who facilitates an informal resolution process. A recipient must make these training materials publicly available on its website, or if the recipient does not maintain a website the recipient must make these materials available upon request for inspection by members of the public.</a:t>
            </a:r>
          </a:p>
          <a:p>
            <a:r>
              <a:rPr lang="en-US" dirty="0"/>
              <a:t>(ii) For each response required under § 106.44, a recipient must create, and maintain for a period of seven years, records of any actions, including any supportive measures, taken in response to a report or formal complaint of sexual harassment. In each instance, the recipient must document the basis for its conclusion that its response was not deliberately indifferent, and document that it has taken measures designed to restore or preserve equal access to the recipient’s education program or activity. If a recipient does not provide a complainant with supportive measures, then the recipient must document the reasons why such a response was not clearly unreasonable in light of the known circumstances. The documentation of certain bases or measures does not limit the recipient in the future from providing additional explanations or detailing additional measures taken.</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3018261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Terms Recap Cont’d</a:t>
            </a:r>
          </a:p>
        </p:txBody>
      </p:sp>
      <p:sp>
        <p:nvSpPr>
          <p:cNvPr id="3" name="Content Placeholder 2"/>
          <p:cNvSpPr>
            <a:spLocks noGrp="1"/>
          </p:cNvSpPr>
          <p:nvPr>
            <p:ph idx="1"/>
          </p:nvPr>
        </p:nvSpPr>
        <p:spPr/>
        <p:txBody>
          <a:bodyPr>
            <a:normAutofit/>
          </a:bodyPr>
          <a:lstStyle/>
          <a:p>
            <a:r>
              <a:rPr lang="en-US" dirty="0"/>
              <a:t>The recipient must maintain as confidential any supportive measures provided to the complainant or respondent, to the extent that maintaining such confidentiality would not impair the ability of the recipient to provide the supportive measures. The Title IX Coordinator is responsible for coordinating the effective implementation of supportive measures.</a:t>
            </a:r>
          </a:p>
          <a:p>
            <a:pPr lvl="7"/>
            <a:r>
              <a:rPr lang="en-US" dirty="0"/>
              <a:t>This could also be the Deputy Coordinator or EO Officer</a:t>
            </a:r>
          </a:p>
          <a:p>
            <a:pPr marL="1971400" lvl="7" indent="0">
              <a:buNone/>
            </a:pPr>
            <a:endParaRPr lang="en-US" dirty="0"/>
          </a:p>
          <a:p>
            <a:r>
              <a:rPr lang="en-US" i="1" dirty="0"/>
              <a:t>Postsecondary institution </a:t>
            </a:r>
            <a:r>
              <a:rPr lang="en-US" dirty="0"/>
              <a:t>means an institution of graduate higher education as defined in § 106.2(l), an institution of undergraduate higher education as defined in § 106.2(m), an institution of professional education as defined in § 106.2(n), or an institution of vocational education as defined in § 106.2(o).</a:t>
            </a:r>
          </a:p>
          <a:p>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720163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Advisor</a:t>
            </a:r>
          </a:p>
        </p:txBody>
      </p:sp>
      <p:sp>
        <p:nvSpPr>
          <p:cNvPr id="3" name="Content Placeholder 2"/>
          <p:cNvSpPr>
            <a:spLocks noGrp="1"/>
          </p:cNvSpPr>
          <p:nvPr>
            <p:ph idx="1"/>
          </p:nvPr>
        </p:nvSpPr>
        <p:spPr/>
        <p:txBody>
          <a:bodyPr>
            <a:normAutofit/>
          </a:bodyPr>
          <a:lstStyle/>
          <a:p>
            <a:r>
              <a:rPr lang="en-US" i="1" dirty="0"/>
              <a:t>Advisor </a:t>
            </a:r>
            <a:r>
              <a:rPr lang="en-US" dirty="0"/>
              <a:t>means a person chosen by a party or appointed by the institution to accompany the party to meetings related to the complaint process, to advise the party on that process, and to conduct cross-examination for the party at the hearing, if any.</a:t>
            </a:r>
          </a:p>
          <a:p>
            <a:pPr marL="45720" indent="0">
              <a:buNone/>
            </a:pPr>
            <a:endParaRPr lang="en-US" dirty="0"/>
          </a:p>
          <a:p>
            <a:pPr lvl="2"/>
            <a:r>
              <a:rPr lang="en-US" dirty="0"/>
              <a:t>Right now, this role, on behalf of the institution is limited to you all…..once we move forward and have a few cases that have gone through the process we will look to widen this pool</a:t>
            </a:r>
          </a:p>
          <a:p>
            <a:endParaRPr lang="en-US" dirty="0"/>
          </a:p>
          <a:p>
            <a:pPr lvl="2"/>
            <a:r>
              <a:rPr lang="en-US" dirty="0"/>
              <a:t>We will be conducting a non-title ix Advisor training for others on your campus who would like to help students navigate the Student Conduct Process and we can conduct a special training for HR or Union Reps who are interested as well</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1191968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Mitigating Risk in the Advisor Role</a:t>
            </a:r>
          </a:p>
        </p:txBody>
      </p:sp>
      <p:sp>
        <p:nvSpPr>
          <p:cNvPr id="3" name="Content Placeholder 2"/>
          <p:cNvSpPr>
            <a:spLocks noGrp="1"/>
          </p:cNvSpPr>
          <p:nvPr>
            <p:ph sz="half" idx="1"/>
          </p:nvPr>
        </p:nvSpPr>
        <p:spPr/>
        <p:txBody>
          <a:bodyPr>
            <a:normAutofit fontScale="92500" lnSpcReduction="10000"/>
          </a:bodyPr>
          <a:lstStyle/>
          <a:p>
            <a:r>
              <a:rPr lang="en-US" dirty="0"/>
              <a:t>Encourage parties to choose their own Advisor (even recommending Attorney’s)</a:t>
            </a:r>
          </a:p>
          <a:p>
            <a:r>
              <a:rPr lang="en-US" dirty="0"/>
              <a:t>Don’t limit to just being there for cross-examination if you are the Advisor, be there for the whole student</a:t>
            </a:r>
          </a:p>
          <a:p>
            <a:r>
              <a:rPr lang="en-US" dirty="0"/>
              <a:t>Arrange for an Advisor to be “on-call” just in case</a:t>
            </a:r>
          </a:p>
          <a:p>
            <a:r>
              <a:rPr lang="en-US" dirty="0"/>
              <a:t>At the pre-hearing meeting ensure the Advisor is prepared to “question”</a:t>
            </a:r>
          </a:p>
        </p:txBody>
      </p:sp>
      <p:sp>
        <p:nvSpPr>
          <p:cNvPr id="4" name="Content Placeholder 3"/>
          <p:cNvSpPr>
            <a:spLocks noGrp="1"/>
          </p:cNvSpPr>
          <p:nvPr>
            <p:ph sz="half" idx="2"/>
          </p:nvPr>
        </p:nvSpPr>
        <p:spPr/>
        <p:txBody>
          <a:bodyPr>
            <a:normAutofit fontScale="92500" lnSpcReduction="10000"/>
          </a:bodyPr>
          <a:lstStyle/>
          <a:p>
            <a:r>
              <a:rPr lang="en-US" dirty="0"/>
              <a:t>Vet all UMS Advisors for conflicts</a:t>
            </a:r>
          </a:p>
          <a:p>
            <a:r>
              <a:rPr lang="en-US" dirty="0"/>
              <a:t>Train UMS Advisors well (first training of many)</a:t>
            </a:r>
          </a:p>
          <a:p>
            <a:r>
              <a:rPr lang="en-US" dirty="0"/>
              <a:t>Ensure they know the process</a:t>
            </a:r>
          </a:p>
          <a:p>
            <a:r>
              <a:rPr lang="en-US" dirty="0"/>
              <a:t>Train them on the regulations and evidence rules</a:t>
            </a:r>
          </a:p>
          <a:p>
            <a:r>
              <a:rPr lang="en-US" dirty="0"/>
              <a:t>Develop guidance materials (coming soon)</a:t>
            </a:r>
          </a:p>
          <a:p>
            <a:r>
              <a:rPr lang="en-US" dirty="0"/>
              <a:t>Ensure UMS Advisors are covered until UMS insurance (double checking on this – the members trained in this group should be)</a:t>
            </a:r>
          </a:p>
        </p:txBody>
      </p:sp>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804212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Mitigating Risk in the Advisor Role</a:t>
            </a:r>
          </a:p>
        </p:txBody>
      </p:sp>
      <p:sp>
        <p:nvSpPr>
          <p:cNvPr id="3" name="Content Placeholder 2"/>
          <p:cNvSpPr>
            <a:spLocks noGrp="1"/>
          </p:cNvSpPr>
          <p:nvPr>
            <p:ph sz="half" idx="1"/>
          </p:nvPr>
        </p:nvSpPr>
        <p:spPr/>
        <p:txBody>
          <a:bodyPr/>
          <a:lstStyle/>
          <a:p>
            <a:r>
              <a:rPr lang="en-US" dirty="0"/>
              <a:t>Clear role description (coming soon)</a:t>
            </a:r>
          </a:p>
          <a:p>
            <a:r>
              <a:rPr lang="en-US" dirty="0"/>
              <a:t>Teach when to decline an invitation to advise</a:t>
            </a:r>
          </a:p>
          <a:p>
            <a:r>
              <a:rPr lang="en-US" dirty="0"/>
              <a:t>Be aligned with the interest of your advisee</a:t>
            </a:r>
          </a:p>
          <a:p>
            <a:r>
              <a:rPr lang="en-US" dirty="0"/>
              <a:t>During the Advisor role you are excused from being a Mandated Reporter and may keep discussions between you and Advisee just that</a:t>
            </a:r>
          </a:p>
        </p:txBody>
      </p:sp>
      <p:sp>
        <p:nvSpPr>
          <p:cNvPr id="4" name="Content Placeholder 3"/>
          <p:cNvSpPr>
            <a:spLocks noGrp="1"/>
          </p:cNvSpPr>
          <p:nvPr>
            <p:ph sz="half" idx="2"/>
          </p:nvPr>
        </p:nvSpPr>
        <p:spPr/>
        <p:txBody>
          <a:bodyPr/>
          <a:lstStyle/>
          <a:p>
            <a:r>
              <a:rPr lang="en-US" dirty="0"/>
              <a:t>Develop and ethics statement (coming soon)</a:t>
            </a:r>
          </a:p>
          <a:p>
            <a:r>
              <a:rPr lang="en-US" dirty="0"/>
              <a:t>Ensure you have enough time and “energy” to be devoted to the role</a:t>
            </a:r>
          </a:p>
          <a:p>
            <a:r>
              <a:rPr lang="en-US" dirty="0"/>
              <a:t>Reach out to supervisor to release some other duties during the time you are acting as an Advisor (happy to help/reach out on your behalf)</a:t>
            </a:r>
          </a:p>
          <a:p>
            <a:r>
              <a:rPr lang="en-US" dirty="0"/>
              <a:t>Shield from the rest of the Title IX Team while acting as the Advisor or while “on-call”</a:t>
            </a:r>
          </a:p>
        </p:txBody>
      </p:sp>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2748920096"/>
      </p:ext>
    </p:extLst>
  </p:cSld>
  <p:clrMapOvr>
    <a:masterClrMapping/>
  </p:clrMapOvr>
</p:sld>
</file>

<file path=ppt/theme/theme1.xml><?xml version="1.0" encoding="utf-8"?>
<a:theme xmlns:a="http://schemas.openxmlformats.org/drawingml/2006/main" name="Basi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B87C7ABE9A46646A1BC3A4793AA756A" ma:contentTypeVersion="13" ma:contentTypeDescription="Create a new document." ma:contentTypeScope="" ma:versionID="1422ae1b55c7fca37b8fc3609f7ede35">
  <xsd:schema xmlns:xsd="http://www.w3.org/2001/XMLSchema" xmlns:xs="http://www.w3.org/2001/XMLSchema" xmlns:p="http://schemas.microsoft.com/office/2006/metadata/properties" xmlns:ns2="cc8d7818-1d19-40f6-81ad-91417cf7fad8" xmlns:ns3="a1b722e1-5183-42d3-94de-d9bcc9fe13b9" targetNamespace="http://schemas.microsoft.com/office/2006/metadata/properties" ma:root="true" ma:fieldsID="b79cfaa9a04b48fbc4e9d4ffaeb99a9c" ns2:_="" ns3:_="">
    <xsd:import namespace="cc8d7818-1d19-40f6-81ad-91417cf7fad8"/>
    <xsd:import namespace="a1b722e1-5183-42d3-94de-d9bcc9fe13b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8d7818-1d19-40f6-81ad-91417cf7fa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a50b8f0-3605-42cf-830e-16465b6cf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b722e1-5183-42d3-94de-d9bcc9fe13b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e15b2c2b-ba8a-48b1-88c1-e3d9e6bc0001}" ma:internalName="TaxCatchAll" ma:showField="CatchAllData" ma:web="a1b722e1-5183-42d3-94de-d9bcc9fe13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1b722e1-5183-42d3-94de-d9bcc9fe13b9" xsi:nil="true"/>
    <lcf76f155ced4ddcb4097134ff3c332f xmlns="cc8d7818-1d19-40f6-81ad-91417cf7fad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D60B65B-9EF4-4E9C-9A13-A6218E9DC2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8d7818-1d19-40f6-81ad-91417cf7fad8"/>
    <ds:schemaRef ds:uri="a1b722e1-5183-42d3-94de-d9bcc9fe13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19BFBD-85D7-47F2-950F-F5A095890D41}">
  <ds:schemaRefs>
    <ds:schemaRef ds:uri="http://schemas.microsoft.com/sharepoint/v3/contenttype/forms"/>
  </ds:schemaRefs>
</ds:datastoreItem>
</file>

<file path=customXml/itemProps3.xml><?xml version="1.0" encoding="utf-8"?>
<ds:datastoreItem xmlns:ds="http://schemas.openxmlformats.org/officeDocument/2006/customXml" ds:itemID="{E47DD2B4-435B-487C-AA4D-B7B38F2A3B7C}">
  <ds:schemaRefs>
    <ds:schemaRef ds:uri="http://schemas.microsoft.com/office/2006/metadata/properties"/>
    <ds:schemaRef ds:uri="http://schemas.microsoft.com/office/infopath/2007/PartnerControls"/>
    <ds:schemaRef ds:uri="a1b722e1-5183-42d3-94de-d9bcc9fe13b9"/>
    <ds:schemaRef ds:uri="cc8d7818-1d19-40f6-81ad-91417cf7fad8"/>
  </ds:schemaRefs>
</ds:datastoreItem>
</file>

<file path=docProps/app.xml><?xml version="1.0" encoding="utf-8"?>
<Properties xmlns="http://schemas.openxmlformats.org/officeDocument/2006/extended-properties" xmlns:vt="http://schemas.openxmlformats.org/officeDocument/2006/docPropsVTypes">
  <Template>TM03457444[[fn=Basis]]</Template>
  <TotalTime>8021</TotalTime>
  <Words>4614</Words>
  <Application>Microsoft Office PowerPoint</Application>
  <PresentationFormat>Widescreen</PresentationFormat>
  <Paragraphs>274</Paragraphs>
  <Slides>52</Slides>
  <Notes>11</Notes>
  <HiddenSlides>0</HiddenSlides>
  <MMClips>5</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52</vt:i4>
      </vt:variant>
    </vt:vector>
  </HeadingPairs>
  <TitlesOfParts>
    <vt:vector size="55" baseType="lpstr">
      <vt:lpstr>Calibri</vt:lpstr>
      <vt:lpstr>Corbel</vt:lpstr>
      <vt:lpstr>Basis</vt:lpstr>
      <vt:lpstr>Title IX</vt:lpstr>
      <vt:lpstr>Agenda &amp; Learning Outcomes</vt:lpstr>
      <vt:lpstr>Key Terms Recap</vt:lpstr>
      <vt:lpstr>Key Terms Recap Cont’d</vt:lpstr>
      <vt:lpstr>Key Terms Recap Cont’d</vt:lpstr>
      <vt:lpstr>Key Terms Recap Cont’d</vt:lpstr>
      <vt:lpstr>Advisor</vt:lpstr>
      <vt:lpstr>Mitigating Risk in the Advisor Role</vt:lpstr>
      <vt:lpstr>Mitigating Risk in the Advisor Role</vt:lpstr>
      <vt:lpstr>Defining Who You Are</vt:lpstr>
      <vt:lpstr>Answer this: </vt:lpstr>
      <vt:lpstr>Advising them that they are more than a Label!</vt:lpstr>
      <vt:lpstr>Role of an Advisor in the Hearing </vt:lpstr>
      <vt:lpstr>Advising Your Person</vt:lpstr>
      <vt:lpstr>It’s Time for a Comfort Break</vt:lpstr>
      <vt:lpstr>Role of Advisor in Process</vt:lpstr>
      <vt:lpstr>Role of Advisor in Process</vt:lpstr>
      <vt:lpstr>Straight from the DOE – OCR Conducting &amp; Adjudicating Title IX Hearings</vt:lpstr>
      <vt:lpstr>Formal Complaint - Investigations</vt:lpstr>
      <vt:lpstr>Formal Complaint - Investigations</vt:lpstr>
      <vt:lpstr>Formal Complaint - Investigations</vt:lpstr>
      <vt:lpstr>Formal Complaint - Investigations</vt:lpstr>
      <vt:lpstr>Check Our Bias to Wreck Our Bias</vt:lpstr>
      <vt:lpstr>Impartiality</vt:lpstr>
      <vt:lpstr>Being Self Aware and Addressing  Conflicts of Interest </vt:lpstr>
      <vt:lpstr>It’s Time for a Comfort Break</vt:lpstr>
      <vt:lpstr>Investigations</vt:lpstr>
      <vt:lpstr>Investigations Cont’d</vt:lpstr>
      <vt:lpstr>Investigation Draft Report</vt:lpstr>
      <vt:lpstr>Next Steps</vt:lpstr>
      <vt:lpstr>Hearing Decorum</vt:lpstr>
      <vt:lpstr>Preparing for the Hearing</vt:lpstr>
      <vt:lpstr>The Hearing</vt:lpstr>
      <vt:lpstr>The Hearing Cont’d</vt:lpstr>
      <vt:lpstr>The Hearing Cont’d</vt:lpstr>
      <vt:lpstr>The Hearing Cont’d</vt:lpstr>
      <vt:lpstr>It’s Time for a Comfort Break</vt:lpstr>
      <vt:lpstr>Tips for Cross-examination (Questioning)</vt:lpstr>
      <vt:lpstr>Tips for Cross-examination (Questioning)</vt:lpstr>
      <vt:lpstr>Tips for Challenging Statements /Documents  </vt:lpstr>
      <vt:lpstr>Tips for Challenging Statements/ Document</vt:lpstr>
      <vt:lpstr>How to Determine Relevance</vt:lpstr>
      <vt:lpstr>Relevance</vt:lpstr>
      <vt:lpstr>Determination of Responsibility</vt:lpstr>
      <vt:lpstr>Written Determination Must Include</vt:lpstr>
      <vt:lpstr>Written Determination Must Include Cont’d</vt:lpstr>
      <vt:lpstr>It’s Time for a Comfort Break</vt:lpstr>
      <vt:lpstr>Appeals</vt:lpstr>
      <vt:lpstr>Appeals Cont’d.</vt:lpstr>
      <vt:lpstr>Appeals Cont’d</vt:lpstr>
      <vt:lpstr>Recordkeeping </vt:lpstr>
      <vt:lpstr>Recordkeeping Cont’d</vt:lpstr>
    </vt:vector>
  </TitlesOfParts>
  <Company>University of Maine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dc:title>
  <dc:creator>Elizabeth Marie Lavoie</dc:creator>
  <cp:lastModifiedBy>Krissinda Ellen Slack</cp:lastModifiedBy>
  <cp:revision>149</cp:revision>
  <dcterms:created xsi:type="dcterms:W3CDTF">2020-07-27T13:59:47Z</dcterms:created>
  <dcterms:modified xsi:type="dcterms:W3CDTF">2026-03-06T15:40:22Z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0x0101006B87C7ABE9A46646A1BC3A4793AA756A</vt:lpwstr>
  </property>
</Properties>
</file>