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4"/>
  </p:sldMasterIdLst>
  <p:notesMasterIdLst>
    <p:notesMasterId r:id="rId34"/>
  </p:notesMasterIdLst>
  <p:sldIdLst>
    <p:sldId id="256" r:id="rId5"/>
    <p:sldId id="257" r:id="rId6"/>
    <p:sldId id="293" r:id="rId7"/>
    <p:sldId id="295" r:id="rId8"/>
    <p:sldId id="298" r:id="rId9"/>
    <p:sldId id="299" r:id="rId10"/>
    <p:sldId id="300" r:id="rId11"/>
    <p:sldId id="302" r:id="rId12"/>
    <p:sldId id="307" r:id="rId13"/>
    <p:sldId id="310" r:id="rId14"/>
    <p:sldId id="311" r:id="rId15"/>
    <p:sldId id="301" r:id="rId16"/>
    <p:sldId id="303" r:id="rId17"/>
    <p:sldId id="297" r:id="rId18"/>
    <p:sldId id="304" r:id="rId19"/>
    <p:sldId id="305" r:id="rId20"/>
    <p:sldId id="306" r:id="rId21"/>
    <p:sldId id="308" r:id="rId22"/>
    <p:sldId id="309" r:id="rId23"/>
    <p:sldId id="312" r:id="rId24"/>
    <p:sldId id="313" r:id="rId25"/>
    <p:sldId id="316" r:id="rId26"/>
    <p:sldId id="315" r:id="rId27"/>
    <p:sldId id="317" r:id="rId28"/>
    <p:sldId id="314" r:id="rId29"/>
    <p:sldId id="318" r:id="rId30"/>
    <p:sldId id="319" r:id="rId31"/>
    <p:sldId id="320" r:id="rId32"/>
    <p:sldId id="29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6" id="{BA87C80F-CC31-4214-A505-C4AC903AD2B5}">
          <p14:sldIdLst>
            <p14:sldId id="256"/>
          </p14:sldIdLst>
        </p14:section>
        <p14:section name="Agenda &amp; Learning Outcomes" id="{72A8E428-66F7-4822-BA33-EA7E83B3B405}">
          <p14:sldIdLst>
            <p14:sldId id="257"/>
            <p14:sldId id="293"/>
            <p14:sldId id="295"/>
            <p14:sldId id="298"/>
            <p14:sldId id="299"/>
            <p14:sldId id="300"/>
            <p14:sldId id="302"/>
            <p14:sldId id="307"/>
            <p14:sldId id="310"/>
            <p14:sldId id="311"/>
            <p14:sldId id="301"/>
            <p14:sldId id="303"/>
            <p14:sldId id="297"/>
            <p14:sldId id="304"/>
            <p14:sldId id="305"/>
            <p14:sldId id="306"/>
            <p14:sldId id="308"/>
            <p14:sldId id="309"/>
            <p14:sldId id="312"/>
            <p14:sldId id="313"/>
            <p14:sldId id="316"/>
            <p14:sldId id="315"/>
            <p14:sldId id="317"/>
            <p14:sldId id="314"/>
            <p14:sldId id="318"/>
            <p14:sldId id="319"/>
            <p14:sldId id="32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6" autoAdjust="0"/>
    <p:restoredTop sz="87823" autoAdjust="0"/>
  </p:normalViewPr>
  <p:slideViewPr>
    <p:cSldViewPr snapToGrid="0">
      <p:cViewPr varScale="1">
        <p:scale>
          <a:sx n="97" d="100"/>
          <a:sy n="97" d="100"/>
        </p:scale>
        <p:origin x="204" y="84"/>
      </p:cViewPr>
      <p:guideLst/>
    </p:cSldViewPr>
  </p:slideViewPr>
  <p:notesTextViewPr>
    <p:cViewPr>
      <p:scale>
        <a:sx n="3" d="2"/>
        <a:sy n="3" d="2"/>
      </p:scale>
      <p:origin x="0" y="0"/>
    </p:cViewPr>
  </p:notesTextViewPr>
  <p:sorterViewPr>
    <p:cViewPr>
      <p:scale>
        <a:sx n="110" d="100"/>
        <a:sy n="110" d="100"/>
      </p:scale>
      <p:origin x="0" y="-7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B0891-C137-4471-9A9A-5909C2CBE4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B366370-24E8-438C-B272-3E44DFB3C109}">
      <dgm:prSet phldrT="[Text]"/>
      <dgm:spPr/>
      <dgm:t>
        <a:bodyPr/>
        <a:lstStyle/>
        <a:p>
          <a:r>
            <a:rPr lang="en-US" dirty="0"/>
            <a:t>Compromising</a:t>
          </a:r>
        </a:p>
      </dgm:t>
    </dgm:pt>
    <dgm:pt modelId="{0AA1B848-1567-44DA-8404-C2A0FCB143F0}" type="parTrans" cxnId="{6DE5A35A-6FA7-46DC-A232-7F15961D447C}">
      <dgm:prSet/>
      <dgm:spPr/>
      <dgm:t>
        <a:bodyPr/>
        <a:lstStyle/>
        <a:p>
          <a:endParaRPr lang="en-US"/>
        </a:p>
      </dgm:t>
    </dgm:pt>
    <dgm:pt modelId="{C964D2FC-5A84-4BAE-ADE8-CFD7D87458C4}" type="sibTrans" cxnId="{6DE5A35A-6FA7-46DC-A232-7F15961D447C}">
      <dgm:prSet/>
      <dgm:spPr/>
      <dgm:t>
        <a:bodyPr/>
        <a:lstStyle/>
        <a:p>
          <a:endParaRPr lang="en-US"/>
        </a:p>
      </dgm:t>
    </dgm:pt>
    <dgm:pt modelId="{A65755E0-FE43-4D94-88D6-3276E5F29EBE}">
      <dgm:prSet phldrT="[Text]"/>
      <dgm:spPr/>
      <dgm:t>
        <a:bodyPr/>
        <a:lstStyle/>
        <a:p>
          <a:r>
            <a:rPr lang="en-US" dirty="0"/>
            <a:t>Competing</a:t>
          </a:r>
        </a:p>
      </dgm:t>
    </dgm:pt>
    <dgm:pt modelId="{6395D91C-DAFC-46B1-899B-0A50293952F6}" type="parTrans" cxnId="{C1ECF090-B1F1-454A-A28E-E459B9667714}">
      <dgm:prSet/>
      <dgm:spPr/>
      <dgm:t>
        <a:bodyPr/>
        <a:lstStyle/>
        <a:p>
          <a:endParaRPr lang="en-US"/>
        </a:p>
      </dgm:t>
    </dgm:pt>
    <dgm:pt modelId="{DB6E2097-B585-4B66-8BD2-3F0E131C5134}" type="sibTrans" cxnId="{C1ECF090-B1F1-454A-A28E-E459B9667714}">
      <dgm:prSet/>
      <dgm:spPr/>
      <dgm:t>
        <a:bodyPr/>
        <a:lstStyle/>
        <a:p>
          <a:endParaRPr lang="en-US"/>
        </a:p>
      </dgm:t>
    </dgm:pt>
    <dgm:pt modelId="{B60ABBDF-ADCF-4766-A162-634FA753B780}">
      <dgm:prSet phldrT="[Text]"/>
      <dgm:spPr/>
      <dgm:t>
        <a:bodyPr/>
        <a:lstStyle/>
        <a:p>
          <a:r>
            <a:rPr lang="en-US" dirty="0"/>
            <a:t>Problem-Solving</a:t>
          </a:r>
        </a:p>
      </dgm:t>
    </dgm:pt>
    <dgm:pt modelId="{F2DC4DC2-764C-4008-BC6D-1355F460501F}" type="parTrans" cxnId="{E1A69AF8-4D70-4FCE-B720-14FC4B855729}">
      <dgm:prSet/>
      <dgm:spPr/>
      <dgm:t>
        <a:bodyPr/>
        <a:lstStyle/>
        <a:p>
          <a:endParaRPr lang="en-US"/>
        </a:p>
      </dgm:t>
    </dgm:pt>
    <dgm:pt modelId="{C991470C-77CB-4F3E-AA14-9E4F05DE9D21}" type="sibTrans" cxnId="{E1A69AF8-4D70-4FCE-B720-14FC4B855729}">
      <dgm:prSet/>
      <dgm:spPr/>
      <dgm:t>
        <a:bodyPr/>
        <a:lstStyle/>
        <a:p>
          <a:endParaRPr lang="en-US"/>
        </a:p>
      </dgm:t>
    </dgm:pt>
    <dgm:pt modelId="{45650DD2-449F-4F27-ACCE-DB765B8996E9}">
      <dgm:prSet phldrT="[Text]"/>
      <dgm:spPr/>
      <dgm:t>
        <a:bodyPr/>
        <a:lstStyle/>
        <a:p>
          <a:r>
            <a:rPr lang="en-US" dirty="0"/>
            <a:t>Avoiding</a:t>
          </a:r>
        </a:p>
      </dgm:t>
    </dgm:pt>
    <dgm:pt modelId="{ACFA369B-6D97-40F9-BC97-2FD437F4C0F8}" type="parTrans" cxnId="{1801767A-29B6-4AE8-AB2C-BAF11447AF7D}">
      <dgm:prSet/>
      <dgm:spPr/>
      <dgm:t>
        <a:bodyPr/>
        <a:lstStyle/>
        <a:p>
          <a:endParaRPr lang="en-US"/>
        </a:p>
      </dgm:t>
    </dgm:pt>
    <dgm:pt modelId="{388F6ECE-CE69-49D1-8404-48328B9922A0}" type="sibTrans" cxnId="{1801767A-29B6-4AE8-AB2C-BAF11447AF7D}">
      <dgm:prSet/>
      <dgm:spPr/>
      <dgm:t>
        <a:bodyPr/>
        <a:lstStyle/>
        <a:p>
          <a:endParaRPr lang="en-US"/>
        </a:p>
      </dgm:t>
    </dgm:pt>
    <dgm:pt modelId="{98A98F3E-674D-41DF-A209-7CFD5C58C9B5}">
      <dgm:prSet phldrT="[Text]"/>
      <dgm:spPr/>
      <dgm:t>
        <a:bodyPr/>
        <a:lstStyle/>
        <a:p>
          <a:r>
            <a:rPr lang="en-US" dirty="0"/>
            <a:t>Accommodating</a:t>
          </a:r>
        </a:p>
      </dgm:t>
    </dgm:pt>
    <dgm:pt modelId="{1FB933CE-74B2-4D89-8949-603D5498B62E}" type="parTrans" cxnId="{B215777A-8CF3-4048-9AA1-CA2FDA6028BE}">
      <dgm:prSet/>
      <dgm:spPr/>
      <dgm:t>
        <a:bodyPr/>
        <a:lstStyle/>
        <a:p>
          <a:endParaRPr lang="en-US"/>
        </a:p>
      </dgm:t>
    </dgm:pt>
    <dgm:pt modelId="{6A29CEA0-2AD9-4736-B074-FC780D6D3BE8}" type="sibTrans" cxnId="{B215777A-8CF3-4048-9AA1-CA2FDA6028BE}">
      <dgm:prSet/>
      <dgm:spPr/>
      <dgm:t>
        <a:bodyPr/>
        <a:lstStyle/>
        <a:p>
          <a:endParaRPr lang="en-US"/>
        </a:p>
      </dgm:t>
    </dgm:pt>
    <dgm:pt modelId="{868E69C6-9AC3-4DA2-945F-70D0EAD91CDB}" type="pres">
      <dgm:prSet presAssocID="{B5AB0891-C137-4471-9A9A-5909C2CBE4E8}" presName="diagram" presStyleCnt="0">
        <dgm:presLayoutVars>
          <dgm:chMax val="1"/>
          <dgm:dir/>
          <dgm:animLvl val="ctr"/>
          <dgm:resizeHandles val="exact"/>
        </dgm:presLayoutVars>
      </dgm:prSet>
      <dgm:spPr/>
    </dgm:pt>
    <dgm:pt modelId="{350DBB25-1155-4089-AB47-D84F7ABB0113}" type="pres">
      <dgm:prSet presAssocID="{B5AB0891-C137-4471-9A9A-5909C2CBE4E8}" presName="matrix" presStyleCnt="0"/>
      <dgm:spPr/>
    </dgm:pt>
    <dgm:pt modelId="{67EAF9A9-20F9-497A-B204-D67C0A55AED8}" type="pres">
      <dgm:prSet presAssocID="{B5AB0891-C137-4471-9A9A-5909C2CBE4E8}" presName="tile1" presStyleLbl="node1" presStyleIdx="0" presStyleCnt="4" custLinFactNeighborX="-3426" custLinFactNeighborY="792"/>
      <dgm:spPr/>
    </dgm:pt>
    <dgm:pt modelId="{4DE5377D-BE8C-4BAD-8A46-02438A86E562}" type="pres">
      <dgm:prSet presAssocID="{B5AB0891-C137-4471-9A9A-5909C2CBE4E8}" presName="tile1text" presStyleLbl="node1" presStyleIdx="0" presStyleCnt="4">
        <dgm:presLayoutVars>
          <dgm:chMax val="0"/>
          <dgm:chPref val="0"/>
          <dgm:bulletEnabled val="1"/>
        </dgm:presLayoutVars>
      </dgm:prSet>
      <dgm:spPr/>
    </dgm:pt>
    <dgm:pt modelId="{17E01221-4FCA-4530-BB93-F476A96CDEB5}" type="pres">
      <dgm:prSet presAssocID="{B5AB0891-C137-4471-9A9A-5909C2CBE4E8}" presName="tile2" presStyleLbl="node1" presStyleIdx="1" presStyleCnt="4" custLinFactNeighborX="2899" custLinFactNeighborY="-4765"/>
      <dgm:spPr/>
    </dgm:pt>
    <dgm:pt modelId="{CA6606B2-B0C0-43C8-9EFA-34652F3C888A}" type="pres">
      <dgm:prSet presAssocID="{B5AB0891-C137-4471-9A9A-5909C2CBE4E8}" presName="tile2text" presStyleLbl="node1" presStyleIdx="1" presStyleCnt="4">
        <dgm:presLayoutVars>
          <dgm:chMax val="0"/>
          <dgm:chPref val="0"/>
          <dgm:bulletEnabled val="1"/>
        </dgm:presLayoutVars>
      </dgm:prSet>
      <dgm:spPr/>
    </dgm:pt>
    <dgm:pt modelId="{F4DCC0E7-7E7F-4580-A220-E1B18E84AFBE}" type="pres">
      <dgm:prSet presAssocID="{B5AB0891-C137-4471-9A9A-5909C2CBE4E8}" presName="tile3" presStyleLbl="node1" presStyleIdx="2" presStyleCnt="4" custLinFactNeighborY="3174"/>
      <dgm:spPr/>
    </dgm:pt>
    <dgm:pt modelId="{7A61F868-3AB8-4317-A415-E5835B2DB4ED}" type="pres">
      <dgm:prSet presAssocID="{B5AB0891-C137-4471-9A9A-5909C2CBE4E8}" presName="tile3text" presStyleLbl="node1" presStyleIdx="2" presStyleCnt="4">
        <dgm:presLayoutVars>
          <dgm:chMax val="0"/>
          <dgm:chPref val="0"/>
          <dgm:bulletEnabled val="1"/>
        </dgm:presLayoutVars>
      </dgm:prSet>
      <dgm:spPr/>
    </dgm:pt>
    <dgm:pt modelId="{C00B3E3F-E73C-4B83-90BB-CF07EF27CD05}" type="pres">
      <dgm:prSet presAssocID="{B5AB0891-C137-4471-9A9A-5909C2CBE4E8}" presName="tile4" presStyleLbl="node1" presStyleIdx="3" presStyleCnt="4" custLinFactNeighborX="0" custLinFactNeighborY="3174"/>
      <dgm:spPr/>
    </dgm:pt>
    <dgm:pt modelId="{73B8F30E-38B7-4AA1-86B6-97D87772BEEE}" type="pres">
      <dgm:prSet presAssocID="{B5AB0891-C137-4471-9A9A-5909C2CBE4E8}" presName="tile4text" presStyleLbl="node1" presStyleIdx="3" presStyleCnt="4">
        <dgm:presLayoutVars>
          <dgm:chMax val="0"/>
          <dgm:chPref val="0"/>
          <dgm:bulletEnabled val="1"/>
        </dgm:presLayoutVars>
      </dgm:prSet>
      <dgm:spPr/>
    </dgm:pt>
    <dgm:pt modelId="{1CB91E17-D918-4753-B326-AF9F6B9D302F}" type="pres">
      <dgm:prSet presAssocID="{B5AB0891-C137-4471-9A9A-5909C2CBE4E8}" presName="centerTile" presStyleLbl="fgShp" presStyleIdx="0" presStyleCnt="1">
        <dgm:presLayoutVars>
          <dgm:chMax val="0"/>
          <dgm:chPref val="0"/>
        </dgm:presLayoutVars>
      </dgm:prSet>
      <dgm:spPr/>
    </dgm:pt>
  </dgm:ptLst>
  <dgm:cxnLst>
    <dgm:cxn modelId="{55FBD307-F942-4368-8EC2-C6F74DD9BCA6}" type="presOf" srcId="{98A98F3E-674D-41DF-A209-7CFD5C58C9B5}" destId="{C00B3E3F-E73C-4B83-90BB-CF07EF27CD05}" srcOrd="0" destOrd="0" presId="urn:microsoft.com/office/officeart/2005/8/layout/matrix1"/>
    <dgm:cxn modelId="{0956AC26-BA83-4926-BCB2-C75AD013A348}" type="presOf" srcId="{A65755E0-FE43-4D94-88D6-3276E5F29EBE}" destId="{4DE5377D-BE8C-4BAD-8A46-02438A86E562}" srcOrd="1" destOrd="0" presId="urn:microsoft.com/office/officeart/2005/8/layout/matrix1"/>
    <dgm:cxn modelId="{8565432E-35F1-4D32-94EA-0AC4B5CB3F00}" type="presOf" srcId="{B60ABBDF-ADCF-4766-A162-634FA753B780}" destId="{CA6606B2-B0C0-43C8-9EFA-34652F3C888A}" srcOrd="1" destOrd="0" presId="urn:microsoft.com/office/officeart/2005/8/layout/matrix1"/>
    <dgm:cxn modelId="{AADB6831-EE9C-40F6-A264-206A882E6056}" type="presOf" srcId="{AB366370-24E8-438C-B272-3E44DFB3C109}" destId="{1CB91E17-D918-4753-B326-AF9F6B9D302F}" srcOrd="0" destOrd="0" presId="urn:microsoft.com/office/officeart/2005/8/layout/matrix1"/>
    <dgm:cxn modelId="{76EC383F-E20D-408D-AC9B-B44F1516E5E5}" type="presOf" srcId="{45650DD2-449F-4F27-ACCE-DB765B8996E9}" destId="{7A61F868-3AB8-4317-A415-E5835B2DB4ED}" srcOrd="1" destOrd="0" presId="urn:microsoft.com/office/officeart/2005/8/layout/matrix1"/>
    <dgm:cxn modelId="{321C334A-A6F7-4F90-84A8-F9EB42308805}" type="presOf" srcId="{B60ABBDF-ADCF-4766-A162-634FA753B780}" destId="{17E01221-4FCA-4530-BB93-F476A96CDEB5}" srcOrd="0" destOrd="0" presId="urn:microsoft.com/office/officeart/2005/8/layout/matrix1"/>
    <dgm:cxn modelId="{1801767A-29B6-4AE8-AB2C-BAF11447AF7D}" srcId="{AB366370-24E8-438C-B272-3E44DFB3C109}" destId="{45650DD2-449F-4F27-ACCE-DB765B8996E9}" srcOrd="2" destOrd="0" parTransId="{ACFA369B-6D97-40F9-BC97-2FD437F4C0F8}" sibTransId="{388F6ECE-CE69-49D1-8404-48328B9922A0}"/>
    <dgm:cxn modelId="{B215777A-8CF3-4048-9AA1-CA2FDA6028BE}" srcId="{AB366370-24E8-438C-B272-3E44DFB3C109}" destId="{98A98F3E-674D-41DF-A209-7CFD5C58C9B5}" srcOrd="3" destOrd="0" parTransId="{1FB933CE-74B2-4D89-8949-603D5498B62E}" sibTransId="{6A29CEA0-2AD9-4736-B074-FC780D6D3BE8}"/>
    <dgm:cxn modelId="{E4347E5A-8ABB-4487-9DD8-ACEB51A227DB}" type="presOf" srcId="{B5AB0891-C137-4471-9A9A-5909C2CBE4E8}" destId="{868E69C6-9AC3-4DA2-945F-70D0EAD91CDB}" srcOrd="0" destOrd="0" presId="urn:microsoft.com/office/officeart/2005/8/layout/matrix1"/>
    <dgm:cxn modelId="{6DE5A35A-6FA7-46DC-A232-7F15961D447C}" srcId="{B5AB0891-C137-4471-9A9A-5909C2CBE4E8}" destId="{AB366370-24E8-438C-B272-3E44DFB3C109}" srcOrd="0" destOrd="0" parTransId="{0AA1B848-1567-44DA-8404-C2A0FCB143F0}" sibTransId="{C964D2FC-5A84-4BAE-ADE8-CFD7D87458C4}"/>
    <dgm:cxn modelId="{C1ECF090-B1F1-454A-A28E-E459B9667714}" srcId="{AB366370-24E8-438C-B272-3E44DFB3C109}" destId="{A65755E0-FE43-4D94-88D6-3276E5F29EBE}" srcOrd="0" destOrd="0" parTransId="{6395D91C-DAFC-46B1-899B-0A50293952F6}" sibTransId="{DB6E2097-B585-4B66-8BD2-3F0E131C5134}"/>
    <dgm:cxn modelId="{A5808CB3-B7EF-42F0-8AEC-070D21CC0B68}" type="presOf" srcId="{45650DD2-449F-4F27-ACCE-DB765B8996E9}" destId="{F4DCC0E7-7E7F-4580-A220-E1B18E84AFBE}" srcOrd="0" destOrd="0" presId="urn:microsoft.com/office/officeart/2005/8/layout/matrix1"/>
    <dgm:cxn modelId="{0E12E6E7-C8CE-4D00-95AA-2476E7107BB0}" type="presOf" srcId="{A65755E0-FE43-4D94-88D6-3276E5F29EBE}" destId="{67EAF9A9-20F9-497A-B204-D67C0A55AED8}" srcOrd="0" destOrd="0" presId="urn:microsoft.com/office/officeart/2005/8/layout/matrix1"/>
    <dgm:cxn modelId="{E1A69AF8-4D70-4FCE-B720-14FC4B855729}" srcId="{AB366370-24E8-438C-B272-3E44DFB3C109}" destId="{B60ABBDF-ADCF-4766-A162-634FA753B780}" srcOrd="1" destOrd="0" parTransId="{F2DC4DC2-764C-4008-BC6D-1355F460501F}" sibTransId="{C991470C-77CB-4F3E-AA14-9E4F05DE9D21}"/>
    <dgm:cxn modelId="{8006A9FD-F8A4-44F4-AF62-380EA9A6552A}" type="presOf" srcId="{98A98F3E-674D-41DF-A209-7CFD5C58C9B5}" destId="{73B8F30E-38B7-4AA1-86B6-97D87772BEEE}" srcOrd="1" destOrd="0" presId="urn:microsoft.com/office/officeart/2005/8/layout/matrix1"/>
    <dgm:cxn modelId="{85C1EF45-3EDD-48B7-A480-7831B289DC78}" type="presParOf" srcId="{868E69C6-9AC3-4DA2-945F-70D0EAD91CDB}" destId="{350DBB25-1155-4089-AB47-D84F7ABB0113}" srcOrd="0" destOrd="0" presId="urn:microsoft.com/office/officeart/2005/8/layout/matrix1"/>
    <dgm:cxn modelId="{BD841234-A2B1-463F-8378-1E0A77D8FF8D}" type="presParOf" srcId="{350DBB25-1155-4089-AB47-D84F7ABB0113}" destId="{67EAF9A9-20F9-497A-B204-D67C0A55AED8}" srcOrd="0" destOrd="0" presId="urn:microsoft.com/office/officeart/2005/8/layout/matrix1"/>
    <dgm:cxn modelId="{7B3093FA-0B67-4489-9CFF-A4DDD35CD0E6}" type="presParOf" srcId="{350DBB25-1155-4089-AB47-D84F7ABB0113}" destId="{4DE5377D-BE8C-4BAD-8A46-02438A86E562}" srcOrd="1" destOrd="0" presId="urn:microsoft.com/office/officeart/2005/8/layout/matrix1"/>
    <dgm:cxn modelId="{AA50465A-464F-44E7-93DB-E5DBDB2970CB}" type="presParOf" srcId="{350DBB25-1155-4089-AB47-D84F7ABB0113}" destId="{17E01221-4FCA-4530-BB93-F476A96CDEB5}" srcOrd="2" destOrd="0" presId="urn:microsoft.com/office/officeart/2005/8/layout/matrix1"/>
    <dgm:cxn modelId="{820254E0-0D14-4481-AC27-07D9BF441B44}" type="presParOf" srcId="{350DBB25-1155-4089-AB47-D84F7ABB0113}" destId="{CA6606B2-B0C0-43C8-9EFA-34652F3C888A}" srcOrd="3" destOrd="0" presId="urn:microsoft.com/office/officeart/2005/8/layout/matrix1"/>
    <dgm:cxn modelId="{E21C2E87-0F6D-4E6D-ABF4-AB14A32D8F75}" type="presParOf" srcId="{350DBB25-1155-4089-AB47-D84F7ABB0113}" destId="{F4DCC0E7-7E7F-4580-A220-E1B18E84AFBE}" srcOrd="4" destOrd="0" presId="urn:microsoft.com/office/officeart/2005/8/layout/matrix1"/>
    <dgm:cxn modelId="{1BFEC53B-3C12-4F90-839D-621E7425E260}" type="presParOf" srcId="{350DBB25-1155-4089-AB47-D84F7ABB0113}" destId="{7A61F868-3AB8-4317-A415-E5835B2DB4ED}" srcOrd="5" destOrd="0" presId="urn:microsoft.com/office/officeart/2005/8/layout/matrix1"/>
    <dgm:cxn modelId="{FE942CE8-9B8E-412B-9BF7-B97F08939708}" type="presParOf" srcId="{350DBB25-1155-4089-AB47-D84F7ABB0113}" destId="{C00B3E3F-E73C-4B83-90BB-CF07EF27CD05}" srcOrd="6" destOrd="0" presId="urn:microsoft.com/office/officeart/2005/8/layout/matrix1"/>
    <dgm:cxn modelId="{5CA98BD3-A4EF-4399-B7CB-44BEBEA9CD81}" type="presParOf" srcId="{350DBB25-1155-4089-AB47-D84F7ABB0113}" destId="{73B8F30E-38B7-4AA1-86B6-97D87772BEEE}" srcOrd="7" destOrd="0" presId="urn:microsoft.com/office/officeart/2005/8/layout/matrix1"/>
    <dgm:cxn modelId="{4579C8DC-C455-4454-AA87-39B1BBF41A2C}" type="presParOf" srcId="{868E69C6-9AC3-4DA2-945F-70D0EAD91CDB}" destId="{1CB91E17-D918-4753-B326-AF9F6B9D302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F4FCD-22CF-4017-8B35-5D27803CAD84}" type="doc">
      <dgm:prSet loTypeId="urn:microsoft.com/office/officeart/2005/8/layout/hProcess9" loCatId="process" qsTypeId="urn:microsoft.com/office/officeart/2005/8/quickstyle/3d3" qsCatId="3D" csTypeId="urn:microsoft.com/office/officeart/2005/8/colors/accent1_2" csCatId="accent1" phldr="1"/>
      <dgm:spPr/>
    </dgm:pt>
    <dgm:pt modelId="{5F79EE16-E796-4940-A8E5-A3A2545D2E89}">
      <dgm:prSet phldrT="[Text]"/>
      <dgm:spPr/>
      <dgm:t>
        <a:bodyPr/>
        <a:lstStyle/>
        <a:p>
          <a:r>
            <a:rPr lang="en-US" dirty="0"/>
            <a:t>Implementation</a:t>
          </a:r>
        </a:p>
      </dgm:t>
    </dgm:pt>
    <dgm:pt modelId="{552FA744-AAC0-4257-B5E5-BF0790C6AEB6}" type="parTrans" cxnId="{7C539594-1EEE-44F6-8AAF-81FE0B7C72B6}">
      <dgm:prSet/>
      <dgm:spPr/>
      <dgm:t>
        <a:bodyPr/>
        <a:lstStyle/>
        <a:p>
          <a:endParaRPr lang="en-US"/>
        </a:p>
      </dgm:t>
    </dgm:pt>
    <dgm:pt modelId="{25EDD2FB-6B5A-4E86-9F99-86AA9760A12F}" type="sibTrans" cxnId="{7C539594-1EEE-44F6-8AAF-81FE0B7C72B6}">
      <dgm:prSet/>
      <dgm:spPr/>
      <dgm:t>
        <a:bodyPr/>
        <a:lstStyle/>
        <a:p>
          <a:endParaRPr lang="en-US"/>
        </a:p>
      </dgm:t>
    </dgm:pt>
    <dgm:pt modelId="{650E663E-CBC1-438D-8B47-58F9D4A6D363}">
      <dgm:prSet phldrT="[Text]"/>
      <dgm:spPr/>
      <dgm:t>
        <a:bodyPr/>
        <a:lstStyle/>
        <a:p>
          <a:r>
            <a:rPr lang="en-US" dirty="0"/>
            <a:t>Solution Evaluation &amp; Selection</a:t>
          </a:r>
        </a:p>
      </dgm:t>
    </dgm:pt>
    <dgm:pt modelId="{FE76E676-F684-4AC6-850C-9CE4C1D9C60F}" type="parTrans" cxnId="{9ADA5425-B9CD-45BA-AE07-6736AD421371}">
      <dgm:prSet/>
      <dgm:spPr/>
      <dgm:t>
        <a:bodyPr/>
        <a:lstStyle/>
        <a:p>
          <a:endParaRPr lang="en-US"/>
        </a:p>
      </dgm:t>
    </dgm:pt>
    <dgm:pt modelId="{227E6D6E-F6B8-44FD-9B75-E3077F1FB15F}" type="sibTrans" cxnId="{9ADA5425-B9CD-45BA-AE07-6736AD421371}">
      <dgm:prSet/>
      <dgm:spPr/>
      <dgm:t>
        <a:bodyPr/>
        <a:lstStyle/>
        <a:p>
          <a:endParaRPr lang="en-US"/>
        </a:p>
      </dgm:t>
    </dgm:pt>
    <dgm:pt modelId="{CF853300-6BAA-45E8-A70B-C4B0763B10BA}">
      <dgm:prSet phldrT="[Text]"/>
      <dgm:spPr/>
      <dgm:t>
        <a:bodyPr/>
        <a:lstStyle/>
        <a:p>
          <a:r>
            <a:rPr lang="en-US" dirty="0"/>
            <a:t>Solution Generation</a:t>
          </a:r>
        </a:p>
      </dgm:t>
    </dgm:pt>
    <dgm:pt modelId="{C4C38850-45AF-48F4-A507-1AC7009AFBF6}" type="parTrans" cxnId="{6DB70B38-FC5D-44E7-BEFC-B157133051EC}">
      <dgm:prSet/>
      <dgm:spPr/>
      <dgm:t>
        <a:bodyPr/>
        <a:lstStyle/>
        <a:p>
          <a:endParaRPr lang="en-US"/>
        </a:p>
      </dgm:t>
    </dgm:pt>
    <dgm:pt modelId="{B771C371-EBDF-4F03-AE02-327D98B5A45C}" type="sibTrans" cxnId="{6DB70B38-FC5D-44E7-BEFC-B157133051EC}">
      <dgm:prSet/>
      <dgm:spPr/>
      <dgm:t>
        <a:bodyPr/>
        <a:lstStyle/>
        <a:p>
          <a:endParaRPr lang="en-US"/>
        </a:p>
      </dgm:t>
    </dgm:pt>
    <dgm:pt modelId="{8F6A10C9-3380-402B-BE4C-4831D238052C}">
      <dgm:prSet phldrT="[Text]"/>
      <dgm:spPr/>
      <dgm:t>
        <a:bodyPr/>
        <a:lstStyle/>
        <a:p>
          <a:r>
            <a:rPr lang="en-US" dirty="0"/>
            <a:t>Visions</a:t>
          </a:r>
        </a:p>
      </dgm:t>
    </dgm:pt>
    <dgm:pt modelId="{F21A389A-4380-491E-8E2B-1B1B8479B93D}" type="parTrans" cxnId="{6627EF22-48C0-4CF7-8BC2-3FB3722FE1C4}">
      <dgm:prSet/>
      <dgm:spPr/>
      <dgm:t>
        <a:bodyPr/>
        <a:lstStyle/>
        <a:p>
          <a:endParaRPr lang="en-US"/>
        </a:p>
      </dgm:t>
    </dgm:pt>
    <dgm:pt modelId="{ACF8E015-EE7F-4013-8B66-6CD6FE0A3A91}" type="sibTrans" cxnId="{6627EF22-48C0-4CF7-8BC2-3FB3722FE1C4}">
      <dgm:prSet/>
      <dgm:spPr/>
      <dgm:t>
        <a:bodyPr/>
        <a:lstStyle/>
        <a:p>
          <a:endParaRPr lang="en-US"/>
        </a:p>
      </dgm:t>
    </dgm:pt>
    <dgm:pt modelId="{44047B96-0ECE-4019-ADD2-4310632812E6}">
      <dgm:prSet phldrT="[Text]"/>
      <dgm:spPr/>
      <dgm:t>
        <a:bodyPr/>
        <a:lstStyle/>
        <a:p>
          <a:r>
            <a:rPr lang="en-US" dirty="0"/>
            <a:t>Issue Identification</a:t>
          </a:r>
        </a:p>
      </dgm:t>
    </dgm:pt>
    <dgm:pt modelId="{DF2FA260-32E3-4E44-B916-33D455AA1C08}" type="parTrans" cxnId="{49C239DE-B4D5-4C4D-BCAE-D7FF805D0A02}">
      <dgm:prSet/>
      <dgm:spPr/>
      <dgm:t>
        <a:bodyPr/>
        <a:lstStyle/>
        <a:p>
          <a:endParaRPr lang="en-US"/>
        </a:p>
      </dgm:t>
    </dgm:pt>
    <dgm:pt modelId="{E6EAA040-9E1B-4361-9F4D-4AA7722A23E2}" type="sibTrans" cxnId="{49C239DE-B4D5-4C4D-BCAE-D7FF805D0A02}">
      <dgm:prSet/>
      <dgm:spPr/>
      <dgm:t>
        <a:bodyPr/>
        <a:lstStyle/>
        <a:p>
          <a:endParaRPr lang="en-US"/>
        </a:p>
      </dgm:t>
    </dgm:pt>
    <dgm:pt modelId="{56F4FD78-8BF7-4963-88EF-EED1A119F9B9}" type="pres">
      <dgm:prSet presAssocID="{7C6F4FCD-22CF-4017-8B35-5D27803CAD84}" presName="CompostProcess" presStyleCnt="0">
        <dgm:presLayoutVars>
          <dgm:dir/>
          <dgm:resizeHandles val="exact"/>
        </dgm:presLayoutVars>
      </dgm:prSet>
      <dgm:spPr/>
    </dgm:pt>
    <dgm:pt modelId="{0E483628-F663-424E-B0E4-4EDD178AA436}" type="pres">
      <dgm:prSet presAssocID="{7C6F4FCD-22CF-4017-8B35-5D27803CAD84}" presName="arrow" presStyleLbl="bgShp" presStyleIdx="0" presStyleCnt="1"/>
      <dgm:spPr/>
    </dgm:pt>
    <dgm:pt modelId="{56B8A567-121D-42E0-A998-90C724883773}" type="pres">
      <dgm:prSet presAssocID="{7C6F4FCD-22CF-4017-8B35-5D27803CAD84}" presName="linearProcess" presStyleCnt="0"/>
      <dgm:spPr/>
    </dgm:pt>
    <dgm:pt modelId="{80782499-FB8A-424F-8D03-39DCA73363C7}" type="pres">
      <dgm:prSet presAssocID="{44047B96-0ECE-4019-ADD2-4310632812E6}" presName="textNode" presStyleLbl="node1" presStyleIdx="0" presStyleCnt="5">
        <dgm:presLayoutVars>
          <dgm:bulletEnabled val="1"/>
        </dgm:presLayoutVars>
      </dgm:prSet>
      <dgm:spPr/>
    </dgm:pt>
    <dgm:pt modelId="{E91F1118-53AB-46AC-8B6E-BB213771AF61}" type="pres">
      <dgm:prSet presAssocID="{E6EAA040-9E1B-4361-9F4D-4AA7722A23E2}" presName="sibTrans" presStyleCnt="0"/>
      <dgm:spPr/>
    </dgm:pt>
    <dgm:pt modelId="{05DAA70A-262F-471E-889D-6D4798B15EAE}" type="pres">
      <dgm:prSet presAssocID="{8F6A10C9-3380-402B-BE4C-4831D238052C}" presName="textNode" presStyleLbl="node1" presStyleIdx="1" presStyleCnt="5">
        <dgm:presLayoutVars>
          <dgm:bulletEnabled val="1"/>
        </dgm:presLayoutVars>
      </dgm:prSet>
      <dgm:spPr/>
    </dgm:pt>
    <dgm:pt modelId="{E839D7A5-B876-4AFE-B10B-44F3D39B2FD0}" type="pres">
      <dgm:prSet presAssocID="{ACF8E015-EE7F-4013-8B66-6CD6FE0A3A91}" presName="sibTrans" presStyleCnt="0"/>
      <dgm:spPr/>
    </dgm:pt>
    <dgm:pt modelId="{0F8348A6-12FE-40C4-9D8F-0FB2F78D33B7}" type="pres">
      <dgm:prSet presAssocID="{CF853300-6BAA-45E8-A70B-C4B0763B10BA}" presName="textNode" presStyleLbl="node1" presStyleIdx="2" presStyleCnt="5">
        <dgm:presLayoutVars>
          <dgm:bulletEnabled val="1"/>
        </dgm:presLayoutVars>
      </dgm:prSet>
      <dgm:spPr/>
    </dgm:pt>
    <dgm:pt modelId="{AAFD552F-1DBF-44B0-BAED-DF77551D1339}" type="pres">
      <dgm:prSet presAssocID="{B771C371-EBDF-4F03-AE02-327D98B5A45C}" presName="sibTrans" presStyleCnt="0"/>
      <dgm:spPr/>
    </dgm:pt>
    <dgm:pt modelId="{03505A80-BC8B-4B51-8503-695C22C78C37}" type="pres">
      <dgm:prSet presAssocID="{650E663E-CBC1-438D-8B47-58F9D4A6D363}" presName="textNode" presStyleLbl="node1" presStyleIdx="3" presStyleCnt="5">
        <dgm:presLayoutVars>
          <dgm:bulletEnabled val="1"/>
        </dgm:presLayoutVars>
      </dgm:prSet>
      <dgm:spPr/>
    </dgm:pt>
    <dgm:pt modelId="{E6E1AF18-1367-482F-BBF3-AA18A59AFA5A}" type="pres">
      <dgm:prSet presAssocID="{227E6D6E-F6B8-44FD-9B75-E3077F1FB15F}" presName="sibTrans" presStyleCnt="0"/>
      <dgm:spPr/>
    </dgm:pt>
    <dgm:pt modelId="{35C05F3C-1805-4BFA-9A49-C5FEB34C9E13}" type="pres">
      <dgm:prSet presAssocID="{5F79EE16-E796-4940-A8E5-A3A2545D2E89}" presName="textNode" presStyleLbl="node1" presStyleIdx="4" presStyleCnt="5">
        <dgm:presLayoutVars>
          <dgm:bulletEnabled val="1"/>
        </dgm:presLayoutVars>
      </dgm:prSet>
      <dgm:spPr/>
    </dgm:pt>
  </dgm:ptLst>
  <dgm:cxnLst>
    <dgm:cxn modelId="{A6F2400B-6411-447D-933D-9F262CC24000}" type="presOf" srcId="{CF853300-6BAA-45E8-A70B-C4B0763B10BA}" destId="{0F8348A6-12FE-40C4-9D8F-0FB2F78D33B7}" srcOrd="0" destOrd="0" presId="urn:microsoft.com/office/officeart/2005/8/layout/hProcess9"/>
    <dgm:cxn modelId="{01819721-1BA7-4154-8514-8EC13D549EB4}" type="presOf" srcId="{5F79EE16-E796-4940-A8E5-A3A2545D2E89}" destId="{35C05F3C-1805-4BFA-9A49-C5FEB34C9E13}" srcOrd="0" destOrd="0" presId="urn:microsoft.com/office/officeart/2005/8/layout/hProcess9"/>
    <dgm:cxn modelId="{6627EF22-48C0-4CF7-8BC2-3FB3722FE1C4}" srcId="{7C6F4FCD-22CF-4017-8B35-5D27803CAD84}" destId="{8F6A10C9-3380-402B-BE4C-4831D238052C}" srcOrd="1" destOrd="0" parTransId="{F21A389A-4380-491E-8E2B-1B1B8479B93D}" sibTransId="{ACF8E015-EE7F-4013-8B66-6CD6FE0A3A91}"/>
    <dgm:cxn modelId="{9ADA5425-B9CD-45BA-AE07-6736AD421371}" srcId="{7C6F4FCD-22CF-4017-8B35-5D27803CAD84}" destId="{650E663E-CBC1-438D-8B47-58F9D4A6D363}" srcOrd="3" destOrd="0" parTransId="{FE76E676-F684-4AC6-850C-9CE4C1D9C60F}" sibTransId="{227E6D6E-F6B8-44FD-9B75-E3077F1FB15F}"/>
    <dgm:cxn modelId="{90BD662F-D112-489D-B81D-B12602E79988}" type="presOf" srcId="{8F6A10C9-3380-402B-BE4C-4831D238052C}" destId="{05DAA70A-262F-471E-889D-6D4798B15EAE}" srcOrd="0" destOrd="0" presId="urn:microsoft.com/office/officeart/2005/8/layout/hProcess9"/>
    <dgm:cxn modelId="{6DB70B38-FC5D-44E7-BEFC-B157133051EC}" srcId="{7C6F4FCD-22CF-4017-8B35-5D27803CAD84}" destId="{CF853300-6BAA-45E8-A70B-C4B0763B10BA}" srcOrd="2" destOrd="0" parTransId="{C4C38850-45AF-48F4-A507-1AC7009AFBF6}" sibTransId="{B771C371-EBDF-4F03-AE02-327D98B5A45C}"/>
    <dgm:cxn modelId="{7C539594-1EEE-44F6-8AAF-81FE0B7C72B6}" srcId="{7C6F4FCD-22CF-4017-8B35-5D27803CAD84}" destId="{5F79EE16-E796-4940-A8E5-A3A2545D2E89}" srcOrd="4" destOrd="0" parTransId="{552FA744-AAC0-4257-B5E5-BF0790C6AEB6}" sibTransId="{25EDD2FB-6B5A-4E86-9F99-86AA9760A12F}"/>
    <dgm:cxn modelId="{9D5DB1B6-FE18-4237-BCB6-7C637EA1E101}" type="presOf" srcId="{44047B96-0ECE-4019-ADD2-4310632812E6}" destId="{80782499-FB8A-424F-8D03-39DCA73363C7}" srcOrd="0" destOrd="0" presId="urn:microsoft.com/office/officeart/2005/8/layout/hProcess9"/>
    <dgm:cxn modelId="{49C239DE-B4D5-4C4D-BCAE-D7FF805D0A02}" srcId="{7C6F4FCD-22CF-4017-8B35-5D27803CAD84}" destId="{44047B96-0ECE-4019-ADD2-4310632812E6}" srcOrd="0" destOrd="0" parTransId="{DF2FA260-32E3-4E44-B916-33D455AA1C08}" sibTransId="{E6EAA040-9E1B-4361-9F4D-4AA7722A23E2}"/>
    <dgm:cxn modelId="{F8B661E1-BBD6-42B5-B3F1-859D83A85B49}" type="presOf" srcId="{7C6F4FCD-22CF-4017-8B35-5D27803CAD84}" destId="{56F4FD78-8BF7-4963-88EF-EED1A119F9B9}" srcOrd="0" destOrd="0" presId="urn:microsoft.com/office/officeart/2005/8/layout/hProcess9"/>
    <dgm:cxn modelId="{7ADC85FD-1ABA-48F0-9865-44CE22FF06B1}" type="presOf" srcId="{650E663E-CBC1-438D-8B47-58F9D4A6D363}" destId="{03505A80-BC8B-4B51-8503-695C22C78C37}" srcOrd="0" destOrd="0" presId="urn:microsoft.com/office/officeart/2005/8/layout/hProcess9"/>
    <dgm:cxn modelId="{FCC94229-BE9E-4168-B88E-4307768B7A5D}" type="presParOf" srcId="{56F4FD78-8BF7-4963-88EF-EED1A119F9B9}" destId="{0E483628-F663-424E-B0E4-4EDD178AA436}" srcOrd="0" destOrd="0" presId="urn:microsoft.com/office/officeart/2005/8/layout/hProcess9"/>
    <dgm:cxn modelId="{19EF5DE9-8885-4F4D-B570-4A1FD622C06B}" type="presParOf" srcId="{56F4FD78-8BF7-4963-88EF-EED1A119F9B9}" destId="{56B8A567-121D-42E0-A998-90C724883773}" srcOrd="1" destOrd="0" presId="urn:microsoft.com/office/officeart/2005/8/layout/hProcess9"/>
    <dgm:cxn modelId="{7E28CA51-3C5A-4270-9A16-34D5647196DA}" type="presParOf" srcId="{56B8A567-121D-42E0-A998-90C724883773}" destId="{80782499-FB8A-424F-8D03-39DCA73363C7}" srcOrd="0" destOrd="0" presId="urn:microsoft.com/office/officeart/2005/8/layout/hProcess9"/>
    <dgm:cxn modelId="{C63452E1-E23F-4C36-A0A7-F9719CB8937B}" type="presParOf" srcId="{56B8A567-121D-42E0-A998-90C724883773}" destId="{E91F1118-53AB-46AC-8B6E-BB213771AF61}" srcOrd="1" destOrd="0" presId="urn:microsoft.com/office/officeart/2005/8/layout/hProcess9"/>
    <dgm:cxn modelId="{9EE07859-E165-43DF-865A-5A8567FA05BB}" type="presParOf" srcId="{56B8A567-121D-42E0-A998-90C724883773}" destId="{05DAA70A-262F-471E-889D-6D4798B15EAE}" srcOrd="2" destOrd="0" presId="urn:microsoft.com/office/officeart/2005/8/layout/hProcess9"/>
    <dgm:cxn modelId="{E8357D5F-623E-423E-A658-F0F33502BA87}" type="presParOf" srcId="{56B8A567-121D-42E0-A998-90C724883773}" destId="{E839D7A5-B876-4AFE-B10B-44F3D39B2FD0}" srcOrd="3" destOrd="0" presId="urn:microsoft.com/office/officeart/2005/8/layout/hProcess9"/>
    <dgm:cxn modelId="{7A1B613E-7BF5-44FC-B36B-ED1993518C88}" type="presParOf" srcId="{56B8A567-121D-42E0-A998-90C724883773}" destId="{0F8348A6-12FE-40C4-9D8F-0FB2F78D33B7}" srcOrd="4" destOrd="0" presId="urn:microsoft.com/office/officeart/2005/8/layout/hProcess9"/>
    <dgm:cxn modelId="{1C78EBB8-664A-4F55-A71C-B890C563CECE}" type="presParOf" srcId="{56B8A567-121D-42E0-A998-90C724883773}" destId="{AAFD552F-1DBF-44B0-BAED-DF77551D1339}" srcOrd="5" destOrd="0" presId="urn:microsoft.com/office/officeart/2005/8/layout/hProcess9"/>
    <dgm:cxn modelId="{DE1F9EE9-2671-484E-B80D-8010D27E3604}" type="presParOf" srcId="{56B8A567-121D-42E0-A998-90C724883773}" destId="{03505A80-BC8B-4B51-8503-695C22C78C37}" srcOrd="6" destOrd="0" presId="urn:microsoft.com/office/officeart/2005/8/layout/hProcess9"/>
    <dgm:cxn modelId="{49962E6A-1E3D-4949-B449-781019663B25}" type="presParOf" srcId="{56B8A567-121D-42E0-A998-90C724883773}" destId="{E6E1AF18-1367-482F-BBF3-AA18A59AFA5A}" srcOrd="7" destOrd="0" presId="urn:microsoft.com/office/officeart/2005/8/layout/hProcess9"/>
    <dgm:cxn modelId="{71E661D2-6E85-440D-96B3-9E164AA9AE46}" type="presParOf" srcId="{56B8A567-121D-42E0-A998-90C724883773}" destId="{35C05F3C-1805-4BFA-9A49-C5FEB34C9E1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65C06-30A0-4185-8188-4F50D5B4B870}" type="doc">
      <dgm:prSet loTypeId="urn:microsoft.com/office/officeart/2011/layout/CircleProcess" loCatId="process" qsTypeId="urn:microsoft.com/office/officeart/2005/8/quickstyle/simple1" qsCatId="simple" csTypeId="urn:microsoft.com/office/officeart/2005/8/colors/accent1_2" csCatId="accent1" phldr="1"/>
      <dgm:spPr/>
    </dgm:pt>
    <dgm:pt modelId="{96389963-3100-4BAB-985E-D976C552ABA6}">
      <dgm:prSet phldrT="[Text]"/>
      <dgm:spPr/>
      <dgm:t>
        <a:bodyPr/>
        <a:lstStyle/>
        <a:p>
          <a:r>
            <a:rPr lang="en-US" dirty="0"/>
            <a:t>Orientation</a:t>
          </a:r>
        </a:p>
      </dgm:t>
    </dgm:pt>
    <dgm:pt modelId="{E999A7FD-E272-4349-9FBD-C70686548634}" type="parTrans" cxnId="{6C0EE3FF-DE6C-46BE-ABC9-CAB7FC466C1F}">
      <dgm:prSet/>
      <dgm:spPr/>
      <dgm:t>
        <a:bodyPr/>
        <a:lstStyle/>
        <a:p>
          <a:endParaRPr lang="en-US"/>
        </a:p>
      </dgm:t>
    </dgm:pt>
    <dgm:pt modelId="{0DD432B3-A03C-404B-A669-054B795FFBDE}" type="sibTrans" cxnId="{6C0EE3FF-DE6C-46BE-ABC9-CAB7FC466C1F}">
      <dgm:prSet/>
      <dgm:spPr/>
      <dgm:t>
        <a:bodyPr/>
        <a:lstStyle/>
        <a:p>
          <a:endParaRPr lang="en-US"/>
        </a:p>
      </dgm:t>
    </dgm:pt>
    <dgm:pt modelId="{97943DF4-F7BD-40EB-A5B0-F1B5997718E3}">
      <dgm:prSet phldrT="[Text]"/>
      <dgm:spPr/>
      <dgm:t>
        <a:bodyPr/>
        <a:lstStyle/>
        <a:p>
          <a:r>
            <a:rPr lang="en-US" dirty="0"/>
            <a:t>Background Information</a:t>
          </a:r>
        </a:p>
      </dgm:t>
    </dgm:pt>
    <dgm:pt modelId="{7142B51B-13C5-42C2-8702-C8852C232596}" type="parTrans" cxnId="{06065F9D-80D0-48F2-89D1-9284513EB1D3}">
      <dgm:prSet/>
      <dgm:spPr/>
      <dgm:t>
        <a:bodyPr/>
        <a:lstStyle/>
        <a:p>
          <a:endParaRPr lang="en-US"/>
        </a:p>
      </dgm:t>
    </dgm:pt>
    <dgm:pt modelId="{6427B37B-221C-42A5-975A-84C8BBB5D2ED}" type="sibTrans" cxnId="{06065F9D-80D0-48F2-89D1-9284513EB1D3}">
      <dgm:prSet/>
      <dgm:spPr/>
      <dgm:t>
        <a:bodyPr/>
        <a:lstStyle/>
        <a:p>
          <a:endParaRPr lang="en-US"/>
        </a:p>
      </dgm:t>
    </dgm:pt>
    <dgm:pt modelId="{5B403E9C-6A16-4C94-9B32-331E1D92FB97}">
      <dgm:prSet phldrT="[Text]"/>
      <dgm:spPr/>
      <dgm:t>
        <a:bodyPr/>
        <a:lstStyle/>
        <a:p>
          <a:r>
            <a:rPr lang="en-US" dirty="0"/>
            <a:t>Issue Processing</a:t>
          </a:r>
        </a:p>
      </dgm:t>
    </dgm:pt>
    <dgm:pt modelId="{6E0E4215-9875-4E62-84A1-092CA20BE6FB}" type="parTrans" cxnId="{540209D2-AAC1-45E1-AC79-E60F8D2E6534}">
      <dgm:prSet/>
      <dgm:spPr/>
      <dgm:t>
        <a:bodyPr/>
        <a:lstStyle/>
        <a:p>
          <a:endParaRPr lang="en-US"/>
        </a:p>
      </dgm:t>
    </dgm:pt>
    <dgm:pt modelId="{66827542-6CE4-40D3-BCE4-1647BCE9F1D1}" type="sibTrans" cxnId="{540209D2-AAC1-45E1-AC79-E60F8D2E6534}">
      <dgm:prSet/>
      <dgm:spPr/>
      <dgm:t>
        <a:bodyPr/>
        <a:lstStyle/>
        <a:p>
          <a:endParaRPr lang="en-US"/>
        </a:p>
      </dgm:t>
    </dgm:pt>
    <dgm:pt modelId="{A945473D-B50A-47E5-BCCA-6A1ED51E1DA5}">
      <dgm:prSet phldrT="[Text]"/>
      <dgm:spPr/>
      <dgm:t>
        <a:bodyPr/>
        <a:lstStyle/>
        <a:p>
          <a:r>
            <a:rPr lang="en-US" dirty="0"/>
            <a:t>Proposal Development</a:t>
          </a:r>
        </a:p>
      </dgm:t>
    </dgm:pt>
    <dgm:pt modelId="{44FF0946-0EA6-4F86-901E-71E300CB6C1E}" type="parTrans" cxnId="{1E42BC44-173B-4F1A-9674-E9DC69830987}">
      <dgm:prSet/>
      <dgm:spPr/>
      <dgm:t>
        <a:bodyPr/>
        <a:lstStyle/>
        <a:p>
          <a:endParaRPr lang="en-US"/>
        </a:p>
      </dgm:t>
    </dgm:pt>
    <dgm:pt modelId="{91C9DD85-CAD4-4C2D-95C0-8A69065FAC34}" type="sibTrans" cxnId="{1E42BC44-173B-4F1A-9674-E9DC69830987}">
      <dgm:prSet/>
      <dgm:spPr/>
      <dgm:t>
        <a:bodyPr/>
        <a:lstStyle/>
        <a:p>
          <a:endParaRPr lang="en-US"/>
        </a:p>
      </dgm:t>
    </dgm:pt>
    <dgm:pt modelId="{62AED048-AEE7-4C9A-B1C4-0643FAC52AF6}" type="pres">
      <dgm:prSet presAssocID="{33E65C06-30A0-4185-8188-4F50D5B4B870}" presName="Name0" presStyleCnt="0">
        <dgm:presLayoutVars>
          <dgm:chMax val="11"/>
          <dgm:chPref val="11"/>
          <dgm:dir/>
          <dgm:resizeHandles/>
        </dgm:presLayoutVars>
      </dgm:prSet>
      <dgm:spPr/>
    </dgm:pt>
    <dgm:pt modelId="{FF35DF0A-9F6D-44BB-8C0D-A86D6E50C79F}" type="pres">
      <dgm:prSet presAssocID="{A945473D-B50A-47E5-BCCA-6A1ED51E1DA5}" presName="Accent4" presStyleCnt="0"/>
      <dgm:spPr/>
    </dgm:pt>
    <dgm:pt modelId="{C9504219-6681-49EC-B143-D65C5B8BE1B6}" type="pres">
      <dgm:prSet presAssocID="{A945473D-B50A-47E5-BCCA-6A1ED51E1DA5}" presName="Accent" presStyleLbl="node1" presStyleIdx="0" presStyleCnt="4"/>
      <dgm:spPr/>
    </dgm:pt>
    <dgm:pt modelId="{B5CB320E-89C7-49C4-9AFD-83ABDE857BA6}" type="pres">
      <dgm:prSet presAssocID="{A945473D-B50A-47E5-BCCA-6A1ED51E1DA5}" presName="ParentBackground4" presStyleCnt="0"/>
      <dgm:spPr/>
    </dgm:pt>
    <dgm:pt modelId="{42260ED5-5882-4313-A9D6-233CB8170152}" type="pres">
      <dgm:prSet presAssocID="{A945473D-B50A-47E5-BCCA-6A1ED51E1DA5}" presName="ParentBackground" presStyleLbl="fgAcc1" presStyleIdx="0" presStyleCnt="4"/>
      <dgm:spPr/>
    </dgm:pt>
    <dgm:pt modelId="{CE172D6C-5DFC-431C-9009-B34EFADD5464}" type="pres">
      <dgm:prSet presAssocID="{A945473D-B50A-47E5-BCCA-6A1ED51E1DA5}" presName="Parent4" presStyleLbl="revTx" presStyleIdx="0" presStyleCnt="0">
        <dgm:presLayoutVars>
          <dgm:chMax val="1"/>
          <dgm:chPref val="1"/>
          <dgm:bulletEnabled val="1"/>
        </dgm:presLayoutVars>
      </dgm:prSet>
      <dgm:spPr/>
    </dgm:pt>
    <dgm:pt modelId="{C16D54DA-FBB7-4697-8618-DD6AE3E4CCC4}" type="pres">
      <dgm:prSet presAssocID="{5B403E9C-6A16-4C94-9B32-331E1D92FB97}" presName="Accent3" presStyleCnt="0"/>
      <dgm:spPr/>
    </dgm:pt>
    <dgm:pt modelId="{B1683BC9-7E17-4052-B2D7-721974017370}" type="pres">
      <dgm:prSet presAssocID="{5B403E9C-6A16-4C94-9B32-331E1D92FB97}" presName="Accent" presStyleLbl="node1" presStyleIdx="1" presStyleCnt="4"/>
      <dgm:spPr/>
    </dgm:pt>
    <dgm:pt modelId="{CEFA2C5F-E415-4514-A708-2FAAA29C47B9}" type="pres">
      <dgm:prSet presAssocID="{5B403E9C-6A16-4C94-9B32-331E1D92FB97}" presName="ParentBackground3" presStyleCnt="0"/>
      <dgm:spPr/>
    </dgm:pt>
    <dgm:pt modelId="{0225E9BE-A871-439C-B31C-9EC031D75064}" type="pres">
      <dgm:prSet presAssocID="{5B403E9C-6A16-4C94-9B32-331E1D92FB97}" presName="ParentBackground" presStyleLbl="fgAcc1" presStyleIdx="1" presStyleCnt="4"/>
      <dgm:spPr/>
    </dgm:pt>
    <dgm:pt modelId="{9048A436-7FAF-4148-9E97-E4C22FAF58A9}" type="pres">
      <dgm:prSet presAssocID="{5B403E9C-6A16-4C94-9B32-331E1D92FB97}" presName="Parent3" presStyleLbl="revTx" presStyleIdx="0" presStyleCnt="0">
        <dgm:presLayoutVars>
          <dgm:chMax val="1"/>
          <dgm:chPref val="1"/>
          <dgm:bulletEnabled val="1"/>
        </dgm:presLayoutVars>
      </dgm:prSet>
      <dgm:spPr/>
    </dgm:pt>
    <dgm:pt modelId="{37F83C4B-6BD5-4DC7-B5C7-25ABC523E312}" type="pres">
      <dgm:prSet presAssocID="{97943DF4-F7BD-40EB-A5B0-F1B5997718E3}" presName="Accent2" presStyleCnt="0"/>
      <dgm:spPr/>
    </dgm:pt>
    <dgm:pt modelId="{C3836E74-2258-43E5-97D6-AB723CA1EDF2}" type="pres">
      <dgm:prSet presAssocID="{97943DF4-F7BD-40EB-A5B0-F1B5997718E3}" presName="Accent" presStyleLbl="node1" presStyleIdx="2" presStyleCnt="4"/>
      <dgm:spPr/>
    </dgm:pt>
    <dgm:pt modelId="{E7E9200B-88AE-4F58-B361-47318D9752C3}" type="pres">
      <dgm:prSet presAssocID="{97943DF4-F7BD-40EB-A5B0-F1B5997718E3}" presName="ParentBackground2" presStyleCnt="0"/>
      <dgm:spPr/>
    </dgm:pt>
    <dgm:pt modelId="{0E700F48-AE39-4EBA-B024-149C33B8351F}" type="pres">
      <dgm:prSet presAssocID="{97943DF4-F7BD-40EB-A5B0-F1B5997718E3}" presName="ParentBackground" presStyleLbl="fgAcc1" presStyleIdx="2" presStyleCnt="4"/>
      <dgm:spPr/>
    </dgm:pt>
    <dgm:pt modelId="{485DA665-5584-406B-A027-8018BD208386}" type="pres">
      <dgm:prSet presAssocID="{97943DF4-F7BD-40EB-A5B0-F1B5997718E3}" presName="Parent2" presStyleLbl="revTx" presStyleIdx="0" presStyleCnt="0">
        <dgm:presLayoutVars>
          <dgm:chMax val="1"/>
          <dgm:chPref val="1"/>
          <dgm:bulletEnabled val="1"/>
        </dgm:presLayoutVars>
      </dgm:prSet>
      <dgm:spPr/>
    </dgm:pt>
    <dgm:pt modelId="{2811389A-7B5F-469D-9F71-BC0105EB2676}" type="pres">
      <dgm:prSet presAssocID="{96389963-3100-4BAB-985E-D976C552ABA6}" presName="Accent1" presStyleCnt="0"/>
      <dgm:spPr/>
    </dgm:pt>
    <dgm:pt modelId="{F1B42D01-1FDA-4EA8-AEA4-2A4258AF007C}" type="pres">
      <dgm:prSet presAssocID="{96389963-3100-4BAB-985E-D976C552ABA6}" presName="Accent" presStyleLbl="node1" presStyleIdx="3" presStyleCnt="4"/>
      <dgm:spPr/>
    </dgm:pt>
    <dgm:pt modelId="{D6B9641F-3694-4DEB-AA83-983E0266C7A5}" type="pres">
      <dgm:prSet presAssocID="{96389963-3100-4BAB-985E-D976C552ABA6}" presName="ParentBackground1" presStyleCnt="0"/>
      <dgm:spPr/>
    </dgm:pt>
    <dgm:pt modelId="{2882F57A-0772-4A56-BF9C-C413904BB985}" type="pres">
      <dgm:prSet presAssocID="{96389963-3100-4BAB-985E-D976C552ABA6}" presName="ParentBackground" presStyleLbl="fgAcc1" presStyleIdx="3" presStyleCnt="4"/>
      <dgm:spPr/>
    </dgm:pt>
    <dgm:pt modelId="{B296EE9E-8359-45EA-A72A-2DDFD64302F1}" type="pres">
      <dgm:prSet presAssocID="{96389963-3100-4BAB-985E-D976C552ABA6}" presName="Parent1" presStyleLbl="revTx" presStyleIdx="0" presStyleCnt="0">
        <dgm:presLayoutVars>
          <dgm:chMax val="1"/>
          <dgm:chPref val="1"/>
          <dgm:bulletEnabled val="1"/>
        </dgm:presLayoutVars>
      </dgm:prSet>
      <dgm:spPr/>
    </dgm:pt>
  </dgm:ptLst>
  <dgm:cxnLst>
    <dgm:cxn modelId="{01948008-3A30-410A-9820-BE8A8CE5727D}" type="presOf" srcId="{A945473D-B50A-47E5-BCCA-6A1ED51E1DA5}" destId="{CE172D6C-5DFC-431C-9009-B34EFADD5464}" srcOrd="1" destOrd="0" presId="urn:microsoft.com/office/officeart/2011/layout/CircleProcess"/>
    <dgm:cxn modelId="{3308F10A-1A22-4C15-AD09-00FA72205CCA}" type="presOf" srcId="{96389963-3100-4BAB-985E-D976C552ABA6}" destId="{2882F57A-0772-4A56-BF9C-C413904BB985}" srcOrd="0" destOrd="0" presId="urn:microsoft.com/office/officeart/2011/layout/CircleProcess"/>
    <dgm:cxn modelId="{C4B7A511-F5A0-4291-98ED-AB57A4DBD824}" type="presOf" srcId="{96389963-3100-4BAB-985E-D976C552ABA6}" destId="{B296EE9E-8359-45EA-A72A-2DDFD64302F1}" srcOrd="1" destOrd="0" presId="urn:microsoft.com/office/officeart/2011/layout/CircleProcess"/>
    <dgm:cxn modelId="{8D99793C-E8E3-4745-ACCA-E06EA5D9A78B}" type="presOf" srcId="{33E65C06-30A0-4185-8188-4F50D5B4B870}" destId="{62AED048-AEE7-4C9A-B1C4-0643FAC52AF6}" srcOrd="0" destOrd="0" presId="urn:microsoft.com/office/officeart/2011/layout/CircleProcess"/>
    <dgm:cxn modelId="{1E42BC44-173B-4F1A-9674-E9DC69830987}" srcId="{33E65C06-30A0-4185-8188-4F50D5B4B870}" destId="{A945473D-B50A-47E5-BCCA-6A1ED51E1DA5}" srcOrd="3" destOrd="0" parTransId="{44FF0946-0EA6-4F86-901E-71E300CB6C1E}" sibTransId="{91C9DD85-CAD4-4C2D-95C0-8A69065FAC34}"/>
    <dgm:cxn modelId="{3DD4B494-CA05-445C-9AE9-0EADCA669938}" type="presOf" srcId="{97943DF4-F7BD-40EB-A5B0-F1B5997718E3}" destId="{485DA665-5584-406B-A027-8018BD208386}" srcOrd="1" destOrd="0" presId="urn:microsoft.com/office/officeart/2011/layout/CircleProcess"/>
    <dgm:cxn modelId="{06065F9D-80D0-48F2-89D1-9284513EB1D3}" srcId="{33E65C06-30A0-4185-8188-4F50D5B4B870}" destId="{97943DF4-F7BD-40EB-A5B0-F1B5997718E3}" srcOrd="1" destOrd="0" parTransId="{7142B51B-13C5-42C2-8702-C8852C232596}" sibTransId="{6427B37B-221C-42A5-975A-84C8BBB5D2ED}"/>
    <dgm:cxn modelId="{EB83C9AA-5250-428E-91D5-25102995EA12}" type="presOf" srcId="{5B403E9C-6A16-4C94-9B32-331E1D92FB97}" destId="{9048A436-7FAF-4148-9E97-E4C22FAF58A9}" srcOrd="1" destOrd="0" presId="urn:microsoft.com/office/officeart/2011/layout/CircleProcess"/>
    <dgm:cxn modelId="{7B52EEBE-14D8-4F84-BCCA-5D9794CE8196}" type="presOf" srcId="{5B403E9C-6A16-4C94-9B32-331E1D92FB97}" destId="{0225E9BE-A871-439C-B31C-9EC031D75064}" srcOrd="0" destOrd="0" presId="urn:microsoft.com/office/officeart/2011/layout/CircleProcess"/>
    <dgm:cxn modelId="{CDEECDCA-C529-4E43-9024-0CA35B292AC3}" type="presOf" srcId="{A945473D-B50A-47E5-BCCA-6A1ED51E1DA5}" destId="{42260ED5-5882-4313-A9D6-233CB8170152}" srcOrd="0" destOrd="0" presId="urn:microsoft.com/office/officeart/2011/layout/CircleProcess"/>
    <dgm:cxn modelId="{540209D2-AAC1-45E1-AC79-E60F8D2E6534}" srcId="{33E65C06-30A0-4185-8188-4F50D5B4B870}" destId="{5B403E9C-6A16-4C94-9B32-331E1D92FB97}" srcOrd="2" destOrd="0" parTransId="{6E0E4215-9875-4E62-84A1-092CA20BE6FB}" sibTransId="{66827542-6CE4-40D3-BCE4-1647BCE9F1D1}"/>
    <dgm:cxn modelId="{045D06F3-9BDC-4DCD-B0D6-EDEDCCA11344}" type="presOf" srcId="{97943DF4-F7BD-40EB-A5B0-F1B5997718E3}" destId="{0E700F48-AE39-4EBA-B024-149C33B8351F}" srcOrd="0" destOrd="0" presId="urn:microsoft.com/office/officeart/2011/layout/CircleProcess"/>
    <dgm:cxn modelId="{6C0EE3FF-DE6C-46BE-ABC9-CAB7FC466C1F}" srcId="{33E65C06-30A0-4185-8188-4F50D5B4B870}" destId="{96389963-3100-4BAB-985E-D976C552ABA6}" srcOrd="0" destOrd="0" parTransId="{E999A7FD-E272-4349-9FBD-C70686548634}" sibTransId="{0DD432B3-A03C-404B-A669-054B795FFBDE}"/>
    <dgm:cxn modelId="{3EAB1573-B47A-4268-AADF-71571763BC25}" type="presParOf" srcId="{62AED048-AEE7-4C9A-B1C4-0643FAC52AF6}" destId="{FF35DF0A-9F6D-44BB-8C0D-A86D6E50C79F}" srcOrd="0" destOrd="0" presId="urn:microsoft.com/office/officeart/2011/layout/CircleProcess"/>
    <dgm:cxn modelId="{93570D0F-237E-4D0E-82D3-1765C6F06949}" type="presParOf" srcId="{FF35DF0A-9F6D-44BB-8C0D-A86D6E50C79F}" destId="{C9504219-6681-49EC-B143-D65C5B8BE1B6}" srcOrd="0" destOrd="0" presId="urn:microsoft.com/office/officeart/2011/layout/CircleProcess"/>
    <dgm:cxn modelId="{58FC3A7D-BC1E-46FB-9A8F-ED93A201A6AC}" type="presParOf" srcId="{62AED048-AEE7-4C9A-B1C4-0643FAC52AF6}" destId="{B5CB320E-89C7-49C4-9AFD-83ABDE857BA6}" srcOrd="1" destOrd="0" presId="urn:microsoft.com/office/officeart/2011/layout/CircleProcess"/>
    <dgm:cxn modelId="{9143F610-CF24-4B15-828A-E7E67DEBFD29}" type="presParOf" srcId="{B5CB320E-89C7-49C4-9AFD-83ABDE857BA6}" destId="{42260ED5-5882-4313-A9D6-233CB8170152}" srcOrd="0" destOrd="0" presId="urn:microsoft.com/office/officeart/2011/layout/CircleProcess"/>
    <dgm:cxn modelId="{B2A53015-4B5E-4F92-8062-45A1D635B079}" type="presParOf" srcId="{62AED048-AEE7-4C9A-B1C4-0643FAC52AF6}" destId="{CE172D6C-5DFC-431C-9009-B34EFADD5464}" srcOrd="2" destOrd="0" presId="urn:microsoft.com/office/officeart/2011/layout/CircleProcess"/>
    <dgm:cxn modelId="{B93EA680-82EB-4AD5-BAD6-BD5B70ADC084}" type="presParOf" srcId="{62AED048-AEE7-4C9A-B1C4-0643FAC52AF6}" destId="{C16D54DA-FBB7-4697-8618-DD6AE3E4CCC4}" srcOrd="3" destOrd="0" presId="urn:microsoft.com/office/officeart/2011/layout/CircleProcess"/>
    <dgm:cxn modelId="{22235E4F-4573-480A-8B63-B67BA803D10D}" type="presParOf" srcId="{C16D54DA-FBB7-4697-8618-DD6AE3E4CCC4}" destId="{B1683BC9-7E17-4052-B2D7-721974017370}" srcOrd="0" destOrd="0" presId="urn:microsoft.com/office/officeart/2011/layout/CircleProcess"/>
    <dgm:cxn modelId="{1DDF5855-9F8A-4465-82E9-F12E3AF059E7}" type="presParOf" srcId="{62AED048-AEE7-4C9A-B1C4-0643FAC52AF6}" destId="{CEFA2C5F-E415-4514-A708-2FAAA29C47B9}" srcOrd="4" destOrd="0" presId="urn:microsoft.com/office/officeart/2011/layout/CircleProcess"/>
    <dgm:cxn modelId="{1D30D3BD-64B9-4D15-B659-811A0E69C5BE}" type="presParOf" srcId="{CEFA2C5F-E415-4514-A708-2FAAA29C47B9}" destId="{0225E9BE-A871-439C-B31C-9EC031D75064}" srcOrd="0" destOrd="0" presId="urn:microsoft.com/office/officeart/2011/layout/CircleProcess"/>
    <dgm:cxn modelId="{AB0EBA46-6D05-43E0-A980-D9C6732829C5}" type="presParOf" srcId="{62AED048-AEE7-4C9A-B1C4-0643FAC52AF6}" destId="{9048A436-7FAF-4148-9E97-E4C22FAF58A9}" srcOrd="5" destOrd="0" presId="urn:microsoft.com/office/officeart/2011/layout/CircleProcess"/>
    <dgm:cxn modelId="{94905B7C-8F33-4B5C-8B0A-B78F911063C6}" type="presParOf" srcId="{62AED048-AEE7-4C9A-B1C4-0643FAC52AF6}" destId="{37F83C4B-6BD5-4DC7-B5C7-25ABC523E312}" srcOrd="6" destOrd="0" presId="urn:microsoft.com/office/officeart/2011/layout/CircleProcess"/>
    <dgm:cxn modelId="{0D9CC86A-3A72-410D-AAC4-58C23A366946}" type="presParOf" srcId="{37F83C4B-6BD5-4DC7-B5C7-25ABC523E312}" destId="{C3836E74-2258-43E5-97D6-AB723CA1EDF2}" srcOrd="0" destOrd="0" presId="urn:microsoft.com/office/officeart/2011/layout/CircleProcess"/>
    <dgm:cxn modelId="{A718647E-123B-49A5-A3B0-A4780B06C17A}" type="presParOf" srcId="{62AED048-AEE7-4C9A-B1C4-0643FAC52AF6}" destId="{E7E9200B-88AE-4F58-B361-47318D9752C3}" srcOrd="7" destOrd="0" presId="urn:microsoft.com/office/officeart/2011/layout/CircleProcess"/>
    <dgm:cxn modelId="{C988B450-4057-4B49-95C1-AC459A7612C9}" type="presParOf" srcId="{E7E9200B-88AE-4F58-B361-47318D9752C3}" destId="{0E700F48-AE39-4EBA-B024-149C33B8351F}" srcOrd="0" destOrd="0" presId="urn:microsoft.com/office/officeart/2011/layout/CircleProcess"/>
    <dgm:cxn modelId="{0A0E5AA6-CEFE-4D07-BE4C-0276D6AC5DAF}" type="presParOf" srcId="{62AED048-AEE7-4C9A-B1C4-0643FAC52AF6}" destId="{485DA665-5584-406B-A027-8018BD208386}" srcOrd="8" destOrd="0" presId="urn:microsoft.com/office/officeart/2011/layout/CircleProcess"/>
    <dgm:cxn modelId="{D3D0A2E7-7DA7-405E-969C-41666B76A76D}" type="presParOf" srcId="{62AED048-AEE7-4C9A-B1C4-0643FAC52AF6}" destId="{2811389A-7B5F-469D-9F71-BC0105EB2676}" srcOrd="9" destOrd="0" presId="urn:microsoft.com/office/officeart/2011/layout/CircleProcess"/>
    <dgm:cxn modelId="{389BCF7B-13FD-491F-ABCD-ACFAEDD32A34}" type="presParOf" srcId="{2811389A-7B5F-469D-9F71-BC0105EB2676}" destId="{F1B42D01-1FDA-4EA8-AEA4-2A4258AF007C}" srcOrd="0" destOrd="0" presId="urn:microsoft.com/office/officeart/2011/layout/CircleProcess"/>
    <dgm:cxn modelId="{B84CFA2E-919D-4382-A4EC-81B788CEEEEF}" type="presParOf" srcId="{62AED048-AEE7-4C9A-B1C4-0643FAC52AF6}" destId="{D6B9641F-3694-4DEB-AA83-983E0266C7A5}" srcOrd="10" destOrd="0" presId="urn:microsoft.com/office/officeart/2011/layout/CircleProcess"/>
    <dgm:cxn modelId="{834122A7-8FA1-4422-999D-1EE409100394}" type="presParOf" srcId="{D6B9641F-3694-4DEB-AA83-983E0266C7A5}" destId="{2882F57A-0772-4A56-BF9C-C413904BB985}" srcOrd="0" destOrd="0" presId="urn:microsoft.com/office/officeart/2011/layout/CircleProcess"/>
    <dgm:cxn modelId="{0E33E028-937B-4693-85A7-DE442A3889A6}" type="presParOf" srcId="{62AED048-AEE7-4C9A-B1C4-0643FAC52AF6}" destId="{B296EE9E-8359-45EA-A72A-2DDFD64302F1}"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0C3051-48DE-420B-953A-BE17DA5B63F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3E4C9EC6-E7DC-4A44-A8B7-501EBB65977B}">
      <dgm:prSet phldrT="[Text]"/>
      <dgm:spPr/>
      <dgm:t>
        <a:bodyPr/>
        <a:lstStyle/>
        <a:p>
          <a:r>
            <a:rPr lang="en-US" dirty="0"/>
            <a:t>Problem-Solving</a:t>
          </a:r>
        </a:p>
      </dgm:t>
    </dgm:pt>
    <dgm:pt modelId="{4B19749F-1CE4-4850-BFFC-8C7CE2B302D8}" type="parTrans" cxnId="{365B6515-9118-43D7-8E22-4863AAA701AC}">
      <dgm:prSet/>
      <dgm:spPr/>
      <dgm:t>
        <a:bodyPr/>
        <a:lstStyle/>
        <a:p>
          <a:endParaRPr lang="en-US"/>
        </a:p>
      </dgm:t>
    </dgm:pt>
    <dgm:pt modelId="{29E44BB7-E6AD-497D-B800-6C1F243B36FD}" type="sibTrans" cxnId="{365B6515-9118-43D7-8E22-4863AAA701AC}">
      <dgm:prSet/>
      <dgm:spPr/>
      <dgm:t>
        <a:bodyPr/>
        <a:lstStyle/>
        <a:p>
          <a:endParaRPr lang="en-US"/>
        </a:p>
      </dgm:t>
    </dgm:pt>
    <dgm:pt modelId="{6C4C47F1-E475-4D2E-8A7C-526D92C93BA4}">
      <dgm:prSet phldrT="[Text]"/>
      <dgm:spPr/>
      <dgm:t>
        <a:bodyPr/>
        <a:lstStyle/>
        <a:p>
          <a:r>
            <a:rPr lang="en-US" dirty="0"/>
            <a:t>Storytelling</a:t>
          </a:r>
        </a:p>
      </dgm:t>
    </dgm:pt>
    <dgm:pt modelId="{963D93E6-DB34-4C65-8B43-E8DA0B453D9B}" type="parTrans" cxnId="{F9868C06-BDD2-4B38-A745-D28ECA9D2C5A}">
      <dgm:prSet/>
      <dgm:spPr/>
      <dgm:t>
        <a:bodyPr/>
        <a:lstStyle/>
        <a:p>
          <a:endParaRPr lang="en-US"/>
        </a:p>
      </dgm:t>
    </dgm:pt>
    <dgm:pt modelId="{93EFE57D-A071-4655-8F70-EB2CB3012277}" type="sibTrans" cxnId="{F9868C06-BDD2-4B38-A745-D28ECA9D2C5A}">
      <dgm:prSet/>
      <dgm:spPr/>
      <dgm:t>
        <a:bodyPr/>
        <a:lstStyle/>
        <a:p>
          <a:endParaRPr lang="en-US"/>
        </a:p>
      </dgm:t>
    </dgm:pt>
    <dgm:pt modelId="{CE687518-7C19-4418-9806-052D3B96B714}">
      <dgm:prSet phldrT="[Text]"/>
      <dgm:spPr/>
      <dgm:t>
        <a:bodyPr/>
        <a:lstStyle/>
        <a:p>
          <a:r>
            <a:rPr lang="en-US" dirty="0"/>
            <a:t>Introduction</a:t>
          </a:r>
        </a:p>
      </dgm:t>
    </dgm:pt>
    <dgm:pt modelId="{57DA9CDD-5B98-45D9-B3CB-6CEB788E4D3F}" type="parTrans" cxnId="{C3FC4DCE-1A15-4200-84D3-9C5A82775037}">
      <dgm:prSet/>
      <dgm:spPr/>
      <dgm:t>
        <a:bodyPr/>
        <a:lstStyle/>
        <a:p>
          <a:endParaRPr lang="en-US"/>
        </a:p>
      </dgm:t>
    </dgm:pt>
    <dgm:pt modelId="{AE8A16DB-F658-43E3-A147-8CD45D20909D}" type="sibTrans" cxnId="{C3FC4DCE-1A15-4200-84D3-9C5A82775037}">
      <dgm:prSet/>
      <dgm:spPr/>
      <dgm:t>
        <a:bodyPr/>
        <a:lstStyle/>
        <a:p>
          <a:endParaRPr lang="en-US"/>
        </a:p>
      </dgm:t>
    </dgm:pt>
    <dgm:pt modelId="{5C928648-56EC-4120-AD86-74B4B43B63CE}">
      <dgm:prSet phldrT="[Text]"/>
      <dgm:spPr/>
      <dgm:t>
        <a:bodyPr/>
        <a:lstStyle/>
        <a:p>
          <a:r>
            <a:rPr lang="en-US" dirty="0"/>
            <a:t>Resolution</a:t>
          </a:r>
        </a:p>
      </dgm:t>
    </dgm:pt>
    <dgm:pt modelId="{777DC5C3-4D49-4E9F-9D42-1957D478B116}" type="parTrans" cxnId="{C3FC0F21-D7E7-4303-8EF8-3D796E90CBDA}">
      <dgm:prSet/>
      <dgm:spPr/>
      <dgm:t>
        <a:bodyPr/>
        <a:lstStyle/>
        <a:p>
          <a:endParaRPr lang="en-US"/>
        </a:p>
      </dgm:t>
    </dgm:pt>
    <dgm:pt modelId="{9D9A33F9-10B3-4C21-80FD-17C1DA6B4533}" type="sibTrans" cxnId="{C3FC0F21-D7E7-4303-8EF8-3D796E90CBDA}">
      <dgm:prSet/>
      <dgm:spPr/>
      <dgm:t>
        <a:bodyPr/>
        <a:lstStyle/>
        <a:p>
          <a:endParaRPr lang="en-US"/>
        </a:p>
      </dgm:t>
    </dgm:pt>
    <dgm:pt modelId="{3AEBB5E0-F7A5-4ADA-93BB-C6A1F44829DC}" type="pres">
      <dgm:prSet presAssocID="{4C0C3051-48DE-420B-953A-BE17DA5B63FC}" presName="Name0" presStyleCnt="0">
        <dgm:presLayoutVars>
          <dgm:chMax val="7"/>
          <dgm:chPref val="7"/>
          <dgm:dir/>
          <dgm:animLvl val="lvl"/>
        </dgm:presLayoutVars>
      </dgm:prSet>
      <dgm:spPr/>
    </dgm:pt>
    <dgm:pt modelId="{71B27685-9FC4-4C80-97B2-DDA3D7724A69}" type="pres">
      <dgm:prSet presAssocID="{5C928648-56EC-4120-AD86-74B4B43B63CE}" presName="Accent1" presStyleCnt="0"/>
      <dgm:spPr/>
    </dgm:pt>
    <dgm:pt modelId="{61871A67-4962-4B76-A8C0-30BF44E99144}" type="pres">
      <dgm:prSet presAssocID="{5C928648-56EC-4120-AD86-74B4B43B63CE}" presName="Accent" presStyleLbl="node1" presStyleIdx="0" presStyleCnt="4"/>
      <dgm:spPr/>
    </dgm:pt>
    <dgm:pt modelId="{6E76F4C2-EDEA-4DDF-B90E-678D297FC9B8}" type="pres">
      <dgm:prSet presAssocID="{5C928648-56EC-4120-AD86-74B4B43B63CE}" presName="Parent1" presStyleLbl="revTx" presStyleIdx="0" presStyleCnt="4">
        <dgm:presLayoutVars>
          <dgm:chMax val="1"/>
          <dgm:chPref val="1"/>
          <dgm:bulletEnabled val="1"/>
        </dgm:presLayoutVars>
      </dgm:prSet>
      <dgm:spPr/>
    </dgm:pt>
    <dgm:pt modelId="{DEDA9847-2A37-4639-8F0F-BF43546EC729}" type="pres">
      <dgm:prSet presAssocID="{3E4C9EC6-E7DC-4A44-A8B7-501EBB65977B}" presName="Accent2" presStyleCnt="0"/>
      <dgm:spPr/>
    </dgm:pt>
    <dgm:pt modelId="{F9EFB6DB-00D5-44C6-AF7B-6C87A80C856E}" type="pres">
      <dgm:prSet presAssocID="{3E4C9EC6-E7DC-4A44-A8B7-501EBB65977B}" presName="Accent" presStyleLbl="node1" presStyleIdx="1" presStyleCnt="4"/>
      <dgm:spPr/>
    </dgm:pt>
    <dgm:pt modelId="{F161EE56-E920-44A3-81B0-46CAEE5EB5BD}" type="pres">
      <dgm:prSet presAssocID="{3E4C9EC6-E7DC-4A44-A8B7-501EBB65977B}" presName="Parent2" presStyleLbl="revTx" presStyleIdx="1" presStyleCnt="4">
        <dgm:presLayoutVars>
          <dgm:chMax val="1"/>
          <dgm:chPref val="1"/>
          <dgm:bulletEnabled val="1"/>
        </dgm:presLayoutVars>
      </dgm:prSet>
      <dgm:spPr/>
    </dgm:pt>
    <dgm:pt modelId="{966D032C-E841-4BD5-8E31-F3030A5F08DF}" type="pres">
      <dgm:prSet presAssocID="{6C4C47F1-E475-4D2E-8A7C-526D92C93BA4}" presName="Accent3" presStyleCnt="0"/>
      <dgm:spPr/>
    </dgm:pt>
    <dgm:pt modelId="{A969B925-130C-4B78-B3E8-A524A8DDD452}" type="pres">
      <dgm:prSet presAssocID="{6C4C47F1-E475-4D2E-8A7C-526D92C93BA4}" presName="Accent" presStyleLbl="node1" presStyleIdx="2" presStyleCnt="4"/>
      <dgm:spPr/>
    </dgm:pt>
    <dgm:pt modelId="{3875370E-1C14-4FFB-93A8-36193453B56A}" type="pres">
      <dgm:prSet presAssocID="{6C4C47F1-E475-4D2E-8A7C-526D92C93BA4}" presName="Parent3" presStyleLbl="revTx" presStyleIdx="2" presStyleCnt="4">
        <dgm:presLayoutVars>
          <dgm:chMax val="1"/>
          <dgm:chPref val="1"/>
          <dgm:bulletEnabled val="1"/>
        </dgm:presLayoutVars>
      </dgm:prSet>
      <dgm:spPr/>
    </dgm:pt>
    <dgm:pt modelId="{F08B2710-3AA0-4A24-B8DF-029EEDB333CA}" type="pres">
      <dgm:prSet presAssocID="{CE687518-7C19-4418-9806-052D3B96B714}" presName="Accent4" presStyleCnt="0"/>
      <dgm:spPr/>
    </dgm:pt>
    <dgm:pt modelId="{769B34A3-AC33-458B-AA91-29DECEE74CB7}" type="pres">
      <dgm:prSet presAssocID="{CE687518-7C19-4418-9806-052D3B96B714}" presName="Accent" presStyleLbl="node1" presStyleIdx="3" presStyleCnt="4" custAng="0"/>
      <dgm:spPr/>
    </dgm:pt>
    <dgm:pt modelId="{7B4BB0D9-4063-4A85-8D69-2BDFF913B6BF}" type="pres">
      <dgm:prSet presAssocID="{CE687518-7C19-4418-9806-052D3B96B714}" presName="Parent4" presStyleLbl="revTx" presStyleIdx="3" presStyleCnt="4">
        <dgm:presLayoutVars>
          <dgm:chMax val="1"/>
          <dgm:chPref val="1"/>
          <dgm:bulletEnabled val="1"/>
        </dgm:presLayoutVars>
      </dgm:prSet>
      <dgm:spPr/>
    </dgm:pt>
  </dgm:ptLst>
  <dgm:cxnLst>
    <dgm:cxn modelId="{F9868C06-BDD2-4B38-A745-D28ECA9D2C5A}" srcId="{4C0C3051-48DE-420B-953A-BE17DA5B63FC}" destId="{6C4C47F1-E475-4D2E-8A7C-526D92C93BA4}" srcOrd="2" destOrd="0" parTransId="{963D93E6-DB34-4C65-8B43-E8DA0B453D9B}" sibTransId="{93EFE57D-A071-4655-8F70-EB2CB3012277}"/>
    <dgm:cxn modelId="{365B6515-9118-43D7-8E22-4863AAA701AC}" srcId="{4C0C3051-48DE-420B-953A-BE17DA5B63FC}" destId="{3E4C9EC6-E7DC-4A44-A8B7-501EBB65977B}" srcOrd="1" destOrd="0" parTransId="{4B19749F-1CE4-4850-BFFC-8C7CE2B302D8}" sibTransId="{29E44BB7-E6AD-497D-B800-6C1F243B36FD}"/>
    <dgm:cxn modelId="{C3FC0F21-D7E7-4303-8EF8-3D796E90CBDA}" srcId="{4C0C3051-48DE-420B-953A-BE17DA5B63FC}" destId="{5C928648-56EC-4120-AD86-74B4B43B63CE}" srcOrd="0" destOrd="0" parTransId="{777DC5C3-4D49-4E9F-9D42-1957D478B116}" sibTransId="{9D9A33F9-10B3-4C21-80FD-17C1DA6B4533}"/>
    <dgm:cxn modelId="{6F654845-62D2-4FBF-9D00-389CC5738DB7}" type="presOf" srcId="{3E4C9EC6-E7DC-4A44-A8B7-501EBB65977B}" destId="{F161EE56-E920-44A3-81B0-46CAEE5EB5BD}" srcOrd="0" destOrd="0" presId="urn:microsoft.com/office/officeart/2009/layout/CircleArrowProcess"/>
    <dgm:cxn modelId="{B2EA1DA7-5C08-45AD-A2DD-226AA6E235F3}" type="presOf" srcId="{CE687518-7C19-4418-9806-052D3B96B714}" destId="{7B4BB0D9-4063-4A85-8D69-2BDFF913B6BF}" srcOrd="0" destOrd="0" presId="urn:microsoft.com/office/officeart/2009/layout/CircleArrowProcess"/>
    <dgm:cxn modelId="{C3FC4DCE-1A15-4200-84D3-9C5A82775037}" srcId="{4C0C3051-48DE-420B-953A-BE17DA5B63FC}" destId="{CE687518-7C19-4418-9806-052D3B96B714}" srcOrd="3" destOrd="0" parTransId="{57DA9CDD-5B98-45D9-B3CB-6CEB788E4D3F}" sibTransId="{AE8A16DB-F658-43E3-A147-8CD45D20909D}"/>
    <dgm:cxn modelId="{A1026FDD-2161-4DFF-9089-B93C8A6B8834}" type="presOf" srcId="{6C4C47F1-E475-4D2E-8A7C-526D92C93BA4}" destId="{3875370E-1C14-4FFB-93A8-36193453B56A}" srcOrd="0" destOrd="0" presId="urn:microsoft.com/office/officeart/2009/layout/CircleArrowProcess"/>
    <dgm:cxn modelId="{666A13F8-61D9-48B0-8072-89C3F0C19C89}" type="presOf" srcId="{4C0C3051-48DE-420B-953A-BE17DA5B63FC}" destId="{3AEBB5E0-F7A5-4ADA-93BB-C6A1F44829DC}" srcOrd="0" destOrd="0" presId="urn:microsoft.com/office/officeart/2009/layout/CircleArrowProcess"/>
    <dgm:cxn modelId="{FA26F8F9-0256-43C3-9D5E-2EDB4F2522AC}" type="presOf" srcId="{5C928648-56EC-4120-AD86-74B4B43B63CE}" destId="{6E76F4C2-EDEA-4DDF-B90E-678D297FC9B8}" srcOrd="0" destOrd="0" presId="urn:microsoft.com/office/officeart/2009/layout/CircleArrowProcess"/>
    <dgm:cxn modelId="{C9160E24-6355-4019-A263-E1E3FBA2537E}" type="presParOf" srcId="{3AEBB5E0-F7A5-4ADA-93BB-C6A1F44829DC}" destId="{71B27685-9FC4-4C80-97B2-DDA3D7724A69}" srcOrd="0" destOrd="0" presId="urn:microsoft.com/office/officeart/2009/layout/CircleArrowProcess"/>
    <dgm:cxn modelId="{61F9F823-C34C-45F7-8FC0-F4682EF2DA2E}" type="presParOf" srcId="{71B27685-9FC4-4C80-97B2-DDA3D7724A69}" destId="{61871A67-4962-4B76-A8C0-30BF44E99144}" srcOrd="0" destOrd="0" presId="urn:microsoft.com/office/officeart/2009/layout/CircleArrowProcess"/>
    <dgm:cxn modelId="{4170CFAE-BBE4-43D0-858C-E8D5AA0FA953}" type="presParOf" srcId="{3AEBB5E0-F7A5-4ADA-93BB-C6A1F44829DC}" destId="{6E76F4C2-EDEA-4DDF-B90E-678D297FC9B8}" srcOrd="1" destOrd="0" presId="urn:microsoft.com/office/officeart/2009/layout/CircleArrowProcess"/>
    <dgm:cxn modelId="{C23E8442-05CF-4566-B9F4-CC174B521A62}" type="presParOf" srcId="{3AEBB5E0-F7A5-4ADA-93BB-C6A1F44829DC}" destId="{DEDA9847-2A37-4639-8F0F-BF43546EC729}" srcOrd="2" destOrd="0" presId="urn:microsoft.com/office/officeart/2009/layout/CircleArrowProcess"/>
    <dgm:cxn modelId="{7E4DFB71-F0A5-411A-9F0E-2B53EC02A5BE}" type="presParOf" srcId="{DEDA9847-2A37-4639-8F0F-BF43546EC729}" destId="{F9EFB6DB-00D5-44C6-AF7B-6C87A80C856E}" srcOrd="0" destOrd="0" presId="urn:microsoft.com/office/officeart/2009/layout/CircleArrowProcess"/>
    <dgm:cxn modelId="{DCC4695D-C111-47EE-8613-B6107271B08D}" type="presParOf" srcId="{3AEBB5E0-F7A5-4ADA-93BB-C6A1F44829DC}" destId="{F161EE56-E920-44A3-81B0-46CAEE5EB5BD}" srcOrd="3" destOrd="0" presId="urn:microsoft.com/office/officeart/2009/layout/CircleArrowProcess"/>
    <dgm:cxn modelId="{1B04B256-78B8-44C7-9E5A-996D64D74B3E}" type="presParOf" srcId="{3AEBB5E0-F7A5-4ADA-93BB-C6A1F44829DC}" destId="{966D032C-E841-4BD5-8E31-F3030A5F08DF}" srcOrd="4" destOrd="0" presId="urn:microsoft.com/office/officeart/2009/layout/CircleArrowProcess"/>
    <dgm:cxn modelId="{A478D348-8A05-4D99-B841-081DFF53B2CE}" type="presParOf" srcId="{966D032C-E841-4BD5-8E31-F3030A5F08DF}" destId="{A969B925-130C-4B78-B3E8-A524A8DDD452}" srcOrd="0" destOrd="0" presId="urn:microsoft.com/office/officeart/2009/layout/CircleArrowProcess"/>
    <dgm:cxn modelId="{B75B02AD-BD50-4CCD-A884-CBBCE11ED2EC}" type="presParOf" srcId="{3AEBB5E0-F7A5-4ADA-93BB-C6A1F44829DC}" destId="{3875370E-1C14-4FFB-93A8-36193453B56A}" srcOrd="5" destOrd="0" presId="urn:microsoft.com/office/officeart/2009/layout/CircleArrowProcess"/>
    <dgm:cxn modelId="{D48C54EA-6063-4548-B4BD-F3D9C68A5D7A}" type="presParOf" srcId="{3AEBB5E0-F7A5-4ADA-93BB-C6A1F44829DC}" destId="{F08B2710-3AA0-4A24-B8DF-029EEDB333CA}" srcOrd="6" destOrd="0" presId="urn:microsoft.com/office/officeart/2009/layout/CircleArrowProcess"/>
    <dgm:cxn modelId="{CAEB716D-CEF2-4DD6-A01D-CDEBF08B4D2C}" type="presParOf" srcId="{F08B2710-3AA0-4A24-B8DF-029EEDB333CA}" destId="{769B34A3-AC33-458B-AA91-29DECEE74CB7}" srcOrd="0" destOrd="0" presId="urn:microsoft.com/office/officeart/2009/layout/CircleArrowProcess"/>
    <dgm:cxn modelId="{80665AD2-7B9E-4070-B5DB-C220D2A3E0AE}" type="presParOf" srcId="{3AEBB5E0-F7A5-4ADA-93BB-C6A1F44829DC}" destId="{7B4BB0D9-4063-4A85-8D69-2BDFF913B6BF}"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AF9A9-20F9-497A-B204-D67C0A55AED8}">
      <dsp:nvSpPr>
        <dsp:cNvPr id="0" name=""/>
        <dsp:cNvSpPr/>
      </dsp:nvSpPr>
      <dsp:spPr>
        <a:xfrm rot="16200000">
          <a:off x="1047749" y="-1035717"/>
          <a:ext cx="1519237" cy="3614737"/>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Competing</a:t>
          </a:r>
        </a:p>
      </dsp:txBody>
      <dsp:txXfrm rot="5400000">
        <a:off x="0" y="12032"/>
        <a:ext cx="3614737" cy="1139428"/>
      </dsp:txXfrm>
    </dsp:sp>
    <dsp:sp modelId="{17E01221-4FCA-4530-BB93-F476A96CDEB5}">
      <dsp:nvSpPr>
        <dsp:cNvPr id="0" name=""/>
        <dsp:cNvSpPr/>
      </dsp:nvSpPr>
      <dsp:spPr>
        <a:xfrm>
          <a:off x="3614737" y="0"/>
          <a:ext cx="3614737" cy="1519237"/>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Problem-Solving</a:t>
          </a:r>
        </a:p>
      </dsp:txBody>
      <dsp:txXfrm>
        <a:off x="3614737" y="0"/>
        <a:ext cx="3614737" cy="1139428"/>
      </dsp:txXfrm>
    </dsp:sp>
    <dsp:sp modelId="{F4DCC0E7-7E7F-4580-A220-E1B18E84AFBE}">
      <dsp:nvSpPr>
        <dsp:cNvPr id="0" name=""/>
        <dsp:cNvSpPr/>
      </dsp:nvSpPr>
      <dsp:spPr>
        <a:xfrm rot="10800000">
          <a:off x="0" y="1519237"/>
          <a:ext cx="3614737" cy="1519237"/>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Avoiding</a:t>
          </a:r>
        </a:p>
      </dsp:txBody>
      <dsp:txXfrm rot="10800000">
        <a:off x="0" y="1899046"/>
        <a:ext cx="3614737" cy="1139428"/>
      </dsp:txXfrm>
    </dsp:sp>
    <dsp:sp modelId="{C00B3E3F-E73C-4B83-90BB-CF07EF27CD05}">
      <dsp:nvSpPr>
        <dsp:cNvPr id="0" name=""/>
        <dsp:cNvSpPr/>
      </dsp:nvSpPr>
      <dsp:spPr>
        <a:xfrm rot="5400000">
          <a:off x="4662486" y="471487"/>
          <a:ext cx="1519237" cy="3614737"/>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Accommodating</a:t>
          </a:r>
        </a:p>
      </dsp:txBody>
      <dsp:txXfrm rot="-5400000">
        <a:off x="3614737" y="1899046"/>
        <a:ext cx="3614737" cy="1139428"/>
      </dsp:txXfrm>
    </dsp:sp>
    <dsp:sp modelId="{1CB91E17-D918-4753-B326-AF9F6B9D302F}">
      <dsp:nvSpPr>
        <dsp:cNvPr id="0" name=""/>
        <dsp:cNvSpPr/>
      </dsp:nvSpPr>
      <dsp:spPr>
        <a:xfrm>
          <a:off x="2530315" y="1139428"/>
          <a:ext cx="2168842" cy="759618"/>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Compromising</a:t>
          </a:r>
        </a:p>
      </dsp:txBody>
      <dsp:txXfrm>
        <a:off x="2567396" y="1176509"/>
        <a:ext cx="2094680" cy="685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83628-F663-424E-B0E4-4EDD178AA436}">
      <dsp:nvSpPr>
        <dsp:cNvPr id="0" name=""/>
        <dsp:cNvSpPr/>
      </dsp:nvSpPr>
      <dsp:spPr>
        <a:xfrm>
          <a:off x="800814" y="0"/>
          <a:ext cx="9075896" cy="4130040"/>
        </a:xfrm>
        <a:prstGeom prst="rightArrow">
          <a:avLst/>
        </a:prstGeom>
        <a:solidFill>
          <a:schemeClr val="accent1">
            <a:tint val="40000"/>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0782499-FB8A-424F-8D03-39DCA73363C7}">
      <dsp:nvSpPr>
        <dsp:cNvPr id="0" name=""/>
        <dsp:cNvSpPr/>
      </dsp:nvSpPr>
      <dsp:spPr>
        <a:xfrm>
          <a:off x="4692" y="1239012"/>
          <a:ext cx="2051565" cy="1652016"/>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Issue Identification</a:t>
          </a:r>
        </a:p>
      </dsp:txBody>
      <dsp:txXfrm>
        <a:off x="85337" y="1319657"/>
        <a:ext cx="1890275" cy="1490726"/>
      </dsp:txXfrm>
    </dsp:sp>
    <dsp:sp modelId="{05DAA70A-262F-471E-889D-6D4798B15EAE}">
      <dsp:nvSpPr>
        <dsp:cNvPr id="0" name=""/>
        <dsp:cNvSpPr/>
      </dsp:nvSpPr>
      <dsp:spPr>
        <a:xfrm>
          <a:off x="2158836" y="1239012"/>
          <a:ext cx="2051565" cy="1652016"/>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Visions</a:t>
          </a:r>
        </a:p>
      </dsp:txBody>
      <dsp:txXfrm>
        <a:off x="2239481" y="1319657"/>
        <a:ext cx="1890275" cy="1490726"/>
      </dsp:txXfrm>
    </dsp:sp>
    <dsp:sp modelId="{0F8348A6-12FE-40C4-9D8F-0FB2F78D33B7}">
      <dsp:nvSpPr>
        <dsp:cNvPr id="0" name=""/>
        <dsp:cNvSpPr/>
      </dsp:nvSpPr>
      <dsp:spPr>
        <a:xfrm>
          <a:off x="4312979" y="1239012"/>
          <a:ext cx="2051565" cy="1652016"/>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Solution Generation</a:t>
          </a:r>
        </a:p>
      </dsp:txBody>
      <dsp:txXfrm>
        <a:off x="4393624" y="1319657"/>
        <a:ext cx="1890275" cy="1490726"/>
      </dsp:txXfrm>
    </dsp:sp>
    <dsp:sp modelId="{03505A80-BC8B-4B51-8503-695C22C78C37}">
      <dsp:nvSpPr>
        <dsp:cNvPr id="0" name=""/>
        <dsp:cNvSpPr/>
      </dsp:nvSpPr>
      <dsp:spPr>
        <a:xfrm>
          <a:off x="6467123" y="1239012"/>
          <a:ext cx="2051565" cy="1652016"/>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Solution Evaluation &amp; Selection</a:t>
          </a:r>
        </a:p>
      </dsp:txBody>
      <dsp:txXfrm>
        <a:off x="6547768" y="1319657"/>
        <a:ext cx="1890275" cy="1490726"/>
      </dsp:txXfrm>
    </dsp:sp>
    <dsp:sp modelId="{35C05F3C-1805-4BFA-9A49-C5FEB34C9E13}">
      <dsp:nvSpPr>
        <dsp:cNvPr id="0" name=""/>
        <dsp:cNvSpPr/>
      </dsp:nvSpPr>
      <dsp:spPr>
        <a:xfrm>
          <a:off x="8621267" y="1239012"/>
          <a:ext cx="2051565" cy="1652016"/>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Implementation</a:t>
          </a:r>
        </a:p>
      </dsp:txBody>
      <dsp:txXfrm>
        <a:off x="8701912" y="1319657"/>
        <a:ext cx="1890275" cy="1490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04219-6681-49EC-B143-D65C5B8BE1B6}">
      <dsp:nvSpPr>
        <dsp:cNvPr id="0" name=""/>
        <dsp:cNvSpPr/>
      </dsp:nvSpPr>
      <dsp:spPr>
        <a:xfrm>
          <a:off x="6207291" y="1780596"/>
          <a:ext cx="1857705" cy="18578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60ED5-5882-4313-A9D6-233CB8170152}">
      <dsp:nvSpPr>
        <dsp:cNvPr id="0" name=""/>
        <dsp:cNvSpPr/>
      </dsp:nvSpPr>
      <dsp:spPr>
        <a:xfrm>
          <a:off x="6269427" y="1842533"/>
          <a:ext cx="1734230" cy="1733925"/>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Proposal Development</a:t>
          </a:r>
        </a:p>
      </dsp:txBody>
      <dsp:txXfrm>
        <a:off x="6517174" y="2090284"/>
        <a:ext cx="1238735" cy="1238424"/>
      </dsp:txXfrm>
    </dsp:sp>
    <dsp:sp modelId="{B1683BC9-7E17-4052-B2D7-721974017370}">
      <dsp:nvSpPr>
        <dsp:cNvPr id="0" name=""/>
        <dsp:cNvSpPr/>
      </dsp:nvSpPr>
      <dsp:spPr>
        <a:xfrm rot="2700000">
          <a:off x="4279469" y="1780465"/>
          <a:ext cx="1857735" cy="1857735"/>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5E9BE-A871-439C-B31C-9EC031D75064}">
      <dsp:nvSpPr>
        <dsp:cNvPr id="0" name=""/>
        <dsp:cNvSpPr/>
      </dsp:nvSpPr>
      <dsp:spPr>
        <a:xfrm>
          <a:off x="4349586" y="1842533"/>
          <a:ext cx="1734230" cy="1733925"/>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Issue Processing</a:t>
          </a:r>
        </a:p>
      </dsp:txBody>
      <dsp:txXfrm>
        <a:off x="4597333" y="2090284"/>
        <a:ext cx="1238735" cy="1238424"/>
      </dsp:txXfrm>
    </dsp:sp>
    <dsp:sp modelId="{C3836E74-2258-43E5-97D6-AB723CA1EDF2}">
      <dsp:nvSpPr>
        <dsp:cNvPr id="0" name=""/>
        <dsp:cNvSpPr/>
      </dsp:nvSpPr>
      <dsp:spPr>
        <a:xfrm rot="2700000">
          <a:off x="2367593" y="1780465"/>
          <a:ext cx="1857735" cy="1857735"/>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00F48-AE39-4EBA-B024-149C33B8351F}">
      <dsp:nvSpPr>
        <dsp:cNvPr id="0" name=""/>
        <dsp:cNvSpPr/>
      </dsp:nvSpPr>
      <dsp:spPr>
        <a:xfrm>
          <a:off x="2429745" y="1842533"/>
          <a:ext cx="1734230" cy="1733925"/>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Background Information</a:t>
          </a:r>
        </a:p>
      </dsp:txBody>
      <dsp:txXfrm>
        <a:off x="2677492" y="2090284"/>
        <a:ext cx="1238735" cy="1238424"/>
      </dsp:txXfrm>
    </dsp:sp>
    <dsp:sp modelId="{F1B42D01-1FDA-4EA8-AEA4-2A4258AF007C}">
      <dsp:nvSpPr>
        <dsp:cNvPr id="0" name=""/>
        <dsp:cNvSpPr/>
      </dsp:nvSpPr>
      <dsp:spPr>
        <a:xfrm rot="2700000">
          <a:off x="447752" y="1780465"/>
          <a:ext cx="1857735" cy="1857735"/>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2F57A-0772-4A56-BF9C-C413904BB985}">
      <dsp:nvSpPr>
        <dsp:cNvPr id="0" name=""/>
        <dsp:cNvSpPr/>
      </dsp:nvSpPr>
      <dsp:spPr>
        <a:xfrm>
          <a:off x="509903" y="1842533"/>
          <a:ext cx="1734230" cy="1733925"/>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Orientation</a:t>
          </a:r>
        </a:p>
      </dsp:txBody>
      <dsp:txXfrm>
        <a:off x="757650" y="2090284"/>
        <a:ext cx="1238735" cy="1238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71A67-4962-4B76-A8C0-30BF44E99144}">
      <dsp:nvSpPr>
        <dsp:cNvPr id="0" name=""/>
        <dsp:cNvSpPr/>
      </dsp:nvSpPr>
      <dsp:spPr>
        <a:xfrm>
          <a:off x="2547017" y="0"/>
          <a:ext cx="1707564" cy="170773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6F4C2-EDEA-4DDF-B90E-678D297FC9B8}">
      <dsp:nvSpPr>
        <dsp:cNvPr id="0" name=""/>
        <dsp:cNvSpPr/>
      </dsp:nvSpPr>
      <dsp:spPr>
        <a:xfrm>
          <a:off x="2924020" y="618154"/>
          <a:ext cx="952917" cy="47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Resolution</a:t>
          </a:r>
        </a:p>
      </dsp:txBody>
      <dsp:txXfrm>
        <a:off x="2924020" y="618154"/>
        <a:ext cx="952917" cy="476409"/>
      </dsp:txXfrm>
    </dsp:sp>
    <dsp:sp modelId="{F9EFB6DB-00D5-44C6-AF7B-6C87A80C856E}">
      <dsp:nvSpPr>
        <dsp:cNvPr id="0" name=""/>
        <dsp:cNvSpPr/>
      </dsp:nvSpPr>
      <dsp:spPr>
        <a:xfrm>
          <a:off x="2072640" y="981349"/>
          <a:ext cx="1707564" cy="170773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1EE56-E920-44A3-81B0-46CAEE5EB5BD}">
      <dsp:nvSpPr>
        <dsp:cNvPr id="0" name=""/>
        <dsp:cNvSpPr/>
      </dsp:nvSpPr>
      <dsp:spPr>
        <a:xfrm>
          <a:off x="2447722" y="1601315"/>
          <a:ext cx="952917" cy="47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Problem-Solving</a:t>
          </a:r>
        </a:p>
      </dsp:txBody>
      <dsp:txXfrm>
        <a:off x="2447722" y="1601315"/>
        <a:ext cx="952917" cy="476409"/>
      </dsp:txXfrm>
    </dsp:sp>
    <dsp:sp modelId="{A969B925-130C-4B78-B3E8-A524A8DDD452}">
      <dsp:nvSpPr>
        <dsp:cNvPr id="0" name=""/>
        <dsp:cNvSpPr/>
      </dsp:nvSpPr>
      <dsp:spPr>
        <a:xfrm>
          <a:off x="2547017" y="1966321"/>
          <a:ext cx="1707564" cy="1707738"/>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75370E-1C14-4FFB-93A8-36193453B56A}">
      <dsp:nvSpPr>
        <dsp:cNvPr id="0" name=""/>
        <dsp:cNvSpPr/>
      </dsp:nvSpPr>
      <dsp:spPr>
        <a:xfrm>
          <a:off x="2924020" y="2584476"/>
          <a:ext cx="952917" cy="47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Storytelling</a:t>
          </a:r>
        </a:p>
      </dsp:txBody>
      <dsp:txXfrm>
        <a:off x="2924020" y="2584476"/>
        <a:ext cx="952917" cy="476409"/>
      </dsp:txXfrm>
    </dsp:sp>
    <dsp:sp modelId="{769B34A3-AC33-458B-AA91-29DECEE74CB7}">
      <dsp:nvSpPr>
        <dsp:cNvPr id="0" name=""/>
        <dsp:cNvSpPr/>
      </dsp:nvSpPr>
      <dsp:spPr>
        <a:xfrm>
          <a:off x="2194358" y="3060886"/>
          <a:ext cx="1467012" cy="1467721"/>
        </a:xfrm>
        <a:prstGeom prst="blockArc">
          <a:avLst>
            <a:gd name="adj1" fmla="val 0"/>
            <a:gd name="adj2" fmla="val 18900000"/>
            <a:gd name="adj3" fmla="val 1274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BB0D9-4063-4A85-8D69-2BDFF913B6BF}">
      <dsp:nvSpPr>
        <dsp:cNvPr id="0" name=""/>
        <dsp:cNvSpPr/>
      </dsp:nvSpPr>
      <dsp:spPr>
        <a:xfrm>
          <a:off x="2447722" y="3567637"/>
          <a:ext cx="952917" cy="47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Introduction</a:t>
          </a:r>
        </a:p>
      </dsp:txBody>
      <dsp:txXfrm>
        <a:off x="2447722" y="3567637"/>
        <a:ext cx="952917" cy="47640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B8143-4D99-46FD-B262-FDDA953A2BA2}"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910D2-8392-4D7C-8B5C-D9839E58FAB6}" type="slidenum">
              <a:rPr lang="en-US" smtClean="0"/>
              <a:t>‹#›</a:t>
            </a:fld>
            <a:endParaRPr lang="en-US"/>
          </a:p>
        </p:txBody>
      </p:sp>
    </p:spTree>
    <p:extLst>
      <p:ext uri="{BB962C8B-B14F-4D97-AF65-F5344CB8AC3E}">
        <p14:creationId xmlns:p14="http://schemas.microsoft.com/office/powerpoint/2010/main" val="198206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3</a:t>
            </a:fld>
            <a:endParaRPr lang="en-US"/>
          </a:p>
        </p:txBody>
      </p:sp>
    </p:spTree>
    <p:extLst>
      <p:ext uri="{BB962C8B-B14F-4D97-AF65-F5344CB8AC3E}">
        <p14:creationId xmlns:p14="http://schemas.microsoft.com/office/powerpoint/2010/main" val="154190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23</a:t>
            </a:fld>
            <a:endParaRPr lang="en-US"/>
          </a:p>
        </p:txBody>
      </p:sp>
    </p:spTree>
    <p:extLst>
      <p:ext uri="{BB962C8B-B14F-4D97-AF65-F5344CB8AC3E}">
        <p14:creationId xmlns:p14="http://schemas.microsoft.com/office/powerpoint/2010/main" val="258433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29</a:t>
            </a:fld>
            <a:endParaRPr lang="en-US"/>
          </a:p>
        </p:txBody>
      </p:sp>
    </p:spTree>
    <p:extLst>
      <p:ext uri="{BB962C8B-B14F-4D97-AF65-F5344CB8AC3E}">
        <p14:creationId xmlns:p14="http://schemas.microsoft.com/office/powerpoint/2010/main" val="259436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9</a:t>
            </a:fld>
            <a:endParaRPr lang="en-US"/>
          </a:p>
        </p:txBody>
      </p:sp>
    </p:spTree>
    <p:extLst>
      <p:ext uri="{BB962C8B-B14F-4D97-AF65-F5344CB8AC3E}">
        <p14:creationId xmlns:p14="http://schemas.microsoft.com/office/powerpoint/2010/main" val="91303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10</a:t>
            </a:fld>
            <a:endParaRPr lang="en-US"/>
          </a:p>
        </p:txBody>
      </p:sp>
    </p:spTree>
    <p:extLst>
      <p:ext uri="{BB962C8B-B14F-4D97-AF65-F5344CB8AC3E}">
        <p14:creationId xmlns:p14="http://schemas.microsoft.com/office/powerpoint/2010/main" val="251330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11</a:t>
            </a:fld>
            <a:endParaRPr lang="en-US"/>
          </a:p>
        </p:txBody>
      </p:sp>
    </p:spTree>
    <p:extLst>
      <p:ext uri="{BB962C8B-B14F-4D97-AF65-F5344CB8AC3E}">
        <p14:creationId xmlns:p14="http://schemas.microsoft.com/office/powerpoint/2010/main" val="92903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a:t>
            </a:r>
          </a:p>
          <a:p>
            <a:r>
              <a:rPr lang="en-US" dirty="0"/>
              <a:t>The image is a photograph of a flowchart from a textbook page. It illustrates different ways a conflict can develop based on how people respond to "differentiation" (which is the starting point of the chart).</a:t>
            </a:r>
          </a:p>
          <a:p>
            <a:r>
              <a:rPr lang="en-US" dirty="0"/>
              <a:t>At the top of the page, the section header reads: </a:t>
            </a:r>
            <a:r>
              <a:rPr lang="en-US" b="1" dirty="0"/>
              <a:t>"1.1 A Model of Effective Conflict Management"</a:t>
            </a:r>
            <a:r>
              <a:rPr lang="en-US" dirty="0"/>
              <a:t> with the page number </a:t>
            </a:r>
            <a:r>
              <a:rPr lang="en-US" b="1" dirty="0"/>
              <a:t>"17"</a:t>
            </a:r>
            <a:r>
              <a:rPr lang="en-US" dirty="0"/>
              <a:t> on the far right.</a:t>
            </a:r>
          </a:p>
          <a:p>
            <a:r>
              <a:rPr lang="en-US" dirty="0"/>
              <a:t>At the bottom of the diagram, the figure caption reads: </a:t>
            </a:r>
            <a:r>
              <a:rPr lang="en-US" b="1" dirty="0"/>
              <a:t>"FIGURE 1.1 Possible Responses to the Demands of Differentiation in Conflict Situations."</a:t>
            </a:r>
            <a:endParaRPr lang="en-US" dirty="0"/>
          </a:p>
          <a:p>
            <a:br>
              <a:rPr lang="en-US" dirty="0"/>
            </a:br>
            <a:endParaRPr lang="en-US" dirty="0"/>
          </a:p>
          <a:p>
            <a:r>
              <a:rPr lang="en-US" b="1" dirty="0"/>
              <a:t>Diagram Structure</a:t>
            </a:r>
          </a:p>
          <a:p>
            <a:r>
              <a:rPr lang="en-US" dirty="0"/>
              <a:t>The flowchart reads from left to right. It starts with a single point of origin on the left and splits into three distinct paths.</a:t>
            </a:r>
          </a:p>
          <a:p>
            <a:r>
              <a:rPr lang="en-US" b="1" dirty="0"/>
              <a:t>Starting Point:</a:t>
            </a:r>
            <a:r>
              <a:rPr lang="en-US" dirty="0"/>
              <a:t> The diagram begins on the far left with the word </a:t>
            </a:r>
            <a:r>
              <a:rPr lang="en-US" b="1" dirty="0"/>
              <a:t>"Differentiation."</a:t>
            </a:r>
            <a:r>
              <a:rPr lang="en-US" dirty="0"/>
              <a:t> Three arrows branch out from this word toward the right, creating a top path, a middle path, and a bottom path.</a:t>
            </a:r>
          </a:p>
          <a:p>
            <a:r>
              <a:rPr lang="en-US" b="1" dirty="0"/>
              <a:t>1. The Top Path:</a:t>
            </a:r>
            <a:endParaRPr lang="en-US" dirty="0"/>
          </a:p>
          <a:p>
            <a:r>
              <a:rPr lang="en-US" dirty="0"/>
              <a:t>An arrow points diagonally up and to the right from "Differentiation" to the word </a:t>
            </a:r>
            <a:r>
              <a:rPr lang="en-US" b="1" dirty="0"/>
              <a:t>"Inflexibility."</a:t>
            </a:r>
            <a:r>
              <a:rPr lang="en-US" dirty="0"/>
              <a:t> * From "Inflexibility," another arrow points diagonally up and to the right, ending at the phrase </a:t>
            </a:r>
            <a:r>
              <a:rPr lang="en-US" b="1" dirty="0"/>
              <a:t>"Spiraling escalation."</a:t>
            </a:r>
            <a:endParaRPr lang="en-US" dirty="0"/>
          </a:p>
          <a:p>
            <a:r>
              <a:rPr lang="en-US" b="1" dirty="0"/>
              <a:t>2. The Middle Path:</a:t>
            </a:r>
            <a:endParaRPr lang="en-US" dirty="0"/>
          </a:p>
          <a:p>
            <a:r>
              <a:rPr lang="en-US" dirty="0"/>
              <a:t>An arrow points straight to the right from "Differentiation" to the word </a:t>
            </a:r>
            <a:r>
              <a:rPr lang="en-US" b="1" dirty="0"/>
              <a:t>"Integration."</a:t>
            </a:r>
            <a:r>
              <a:rPr lang="en-US" dirty="0"/>
              <a:t> * From "Integration," another arrow points straight to the right, ending at the phrase </a:t>
            </a:r>
            <a:r>
              <a:rPr lang="en-US" b="1" dirty="0"/>
              <a:t>"Problem-solving solution."</a:t>
            </a:r>
            <a:endParaRPr lang="en-US" dirty="0"/>
          </a:p>
          <a:p>
            <a:r>
              <a:rPr lang="en-US" b="1" dirty="0"/>
              <a:t>3. The Bottom Path:</a:t>
            </a:r>
            <a:endParaRPr lang="en-US" dirty="0"/>
          </a:p>
          <a:p>
            <a:r>
              <a:rPr lang="en-US" dirty="0"/>
              <a:t>An arrow points diagonally down and to the right from "Differentiation" to the word </a:t>
            </a:r>
            <a:r>
              <a:rPr lang="en-US" b="1" dirty="0"/>
              <a:t>"Inflexibility."</a:t>
            </a:r>
            <a:endParaRPr lang="en-US" dirty="0"/>
          </a:p>
          <a:p>
            <a:r>
              <a:rPr lang="en-US" dirty="0"/>
              <a:t>From "Inflexibility," another arrow points diagonally down and to the right, ending at the word </a:t>
            </a:r>
            <a:r>
              <a:rPr lang="en-US" b="1" dirty="0"/>
              <a:t>"Avoidance."</a:t>
            </a:r>
            <a:endParaRPr lang="en-US" dirty="0"/>
          </a:p>
          <a:p>
            <a:endParaRPr lang="en-US" dirty="0"/>
          </a:p>
        </p:txBody>
      </p:sp>
      <p:sp>
        <p:nvSpPr>
          <p:cNvPr id="4" name="Slide Number Placeholder 3"/>
          <p:cNvSpPr>
            <a:spLocks noGrp="1"/>
          </p:cNvSpPr>
          <p:nvPr>
            <p:ph type="sldNum" sz="quarter" idx="5"/>
          </p:nvPr>
        </p:nvSpPr>
        <p:spPr/>
        <p:txBody>
          <a:bodyPr/>
          <a:lstStyle/>
          <a:p>
            <a:fld id="{1D9910D2-8392-4D7C-8B5C-D9839E58FAB6}" type="slidenum">
              <a:rPr lang="en-US" smtClean="0"/>
              <a:t>12</a:t>
            </a:fld>
            <a:endParaRPr lang="en-US"/>
          </a:p>
        </p:txBody>
      </p:sp>
    </p:spTree>
    <p:extLst>
      <p:ext uri="{BB962C8B-B14F-4D97-AF65-F5344CB8AC3E}">
        <p14:creationId xmlns:p14="http://schemas.microsoft.com/office/powerpoint/2010/main" val="363424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17</a:t>
            </a:fld>
            <a:endParaRPr lang="en-US"/>
          </a:p>
        </p:txBody>
      </p:sp>
    </p:spTree>
    <p:extLst>
      <p:ext uri="{BB962C8B-B14F-4D97-AF65-F5344CB8AC3E}">
        <p14:creationId xmlns:p14="http://schemas.microsoft.com/office/powerpoint/2010/main" val="307421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18</a:t>
            </a:fld>
            <a:endParaRPr lang="en-US"/>
          </a:p>
        </p:txBody>
      </p:sp>
    </p:spTree>
    <p:extLst>
      <p:ext uri="{BB962C8B-B14F-4D97-AF65-F5344CB8AC3E}">
        <p14:creationId xmlns:p14="http://schemas.microsoft.com/office/powerpoint/2010/main" val="105812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19</a:t>
            </a:fld>
            <a:endParaRPr lang="en-US"/>
          </a:p>
        </p:txBody>
      </p:sp>
    </p:spTree>
    <p:extLst>
      <p:ext uri="{BB962C8B-B14F-4D97-AF65-F5344CB8AC3E}">
        <p14:creationId xmlns:p14="http://schemas.microsoft.com/office/powerpoint/2010/main" val="293826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21</a:t>
            </a:fld>
            <a:endParaRPr lang="en-US"/>
          </a:p>
        </p:txBody>
      </p:sp>
    </p:spTree>
    <p:extLst>
      <p:ext uri="{BB962C8B-B14F-4D97-AF65-F5344CB8AC3E}">
        <p14:creationId xmlns:p14="http://schemas.microsoft.com/office/powerpoint/2010/main" val="189712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0AEE4874-3075-408D-8EE4-4335EA27359D}" type="datetime1">
              <a:rPr lang="en-US" smtClean="0"/>
              <a:t>3/6/2026</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r>
              <a:rPr lang="en-US"/>
              <a:t>Folger, Joseph P., et al. Working through Conflict: Strategies for Relationships, Groups, and Organizations. Pearson Education, 2009.</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1766878-3199-4EAB-94E7-2D6D11070E14}"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94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F60A5-9EA5-4254-A84D-9D5BD2B94BEF}" type="datetime1">
              <a:rPr lang="en-US" smtClean="0"/>
              <a:t>3/6/2026</a:t>
            </a:fld>
            <a:endParaRPr lang="en-US" dirty="0"/>
          </a:p>
        </p:txBody>
      </p:sp>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8783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44591B-A9C3-4AB2-9AFF-EA504953BA82}" type="datetime1">
              <a:rPr lang="en-US" smtClean="0"/>
              <a:t>3/6/2026</a:t>
            </a:fld>
            <a:endParaRPr lang="en-US" dirty="0"/>
          </a:p>
        </p:txBody>
      </p:sp>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2406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CFE036-73A0-4035-9DE2-D3C27B56630F}" type="datetime1">
              <a:rPr lang="en-US" smtClean="0"/>
              <a:t>3/6/2026</a:t>
            </a:fld>
            <a:endParaRPr lang="en-US" dirty="0"/>
          </a:p>
        </p:txBody>
      </p:sp>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6495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161C07-C2B9-47F0-886A-82DD1FBDB8E3}" type="datetime1">
              <a:rPr lang="en-US" smtClean="0"/>
              <a:t>3/6/2026</a:t>
            </a:fld>
            <a:endParaRPr lang="en-US" dirty="0"/>
          </a:p>
        </p:txBody>
      </p:sp>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05D-A600-4931-9049-B3C1A371CB90}" type="datetime1">
              <a:rPr lang="en-US" smtClean="0"/>
              <a:t>3/6/2026</a:t>
            </a:fld>
            <a:endParaRPr lang="en-US" dirty="0"/>
          </a:p>
        </p:txBody>
      </p:sp>
      <p:sp>
        <p:nvSpPr>
          <p:cNvPr id="6" name="Footer Placeholder 5"/>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825950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FEF07D-1805-4F81-A908-CD14EBF1BD08}" type="datetime1">
              <a:rPr lang="en-US" smtClean="0"/>
              <a:t>3/6/2026</a:t>
            </a:fld>
            <a:endParaRPr lang="en-US" dirty="0"/>
          </a:p>
        </p:txBody>
      </p:sp>
      <p:sp>
        <p:nvSpPr>
          <p:cNvPr id="8" name="Footer Placeholder 7"/>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745757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775FC1-113E-434E-BACD-B5E669D30BB9}" type="datetime1">
              <a:rPr lang="en-US" smtClean="0"/>
              <a:t>3/6/2026</a:t>
            </a:fld>
            <a:endParaRPr lang="en-US" dirty="0"/>
          </a:p>
        </p:txBody>
      </p:sp>
      <p:sp>
        <p:nvSpPr>
          <p:cNvPr id="4" name="Footer Placeholder 3"/>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078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EBC5E-24C6-4D8A-A457-AA67CD124230}" type="datetime1">
              <a:rPr lang="en-US" smtClean="0"/>
              <a:t>3/6/2026</a:t>
            </a:fld>
            <a:endParaRPr lang="en-US" dirty="0"/>
          </a:p>
        </p:txBody>
      </p:sp>
      <p:sp>
        <p:nvSpPr>
          <p:cNvPr id="3" name="Footer Placeholder 2"/>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2024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A915E0-B312-4120-872B-6E4D62EBE8E4}" type="datetime1">
              <a:rPr lang="en-US" smtClean="0"/>
              <a:t>3/6/2026</a:t>
            </a:fld>
            <a:endParaRPr lang="en-US" dirty="0"/>
          </a:p>
        </p:txBody>
      </p:sp>
      <p:sp>
        <p:nvSpPr>
          <p:cNvPr id="6" name="Footer Placeholder 5"/>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208089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BF4C9F-C262-40DF-AE33-A5B1558EA30E}" type="datetime1">
              <a:rPr lang="en-US" smtClean="0"/>
              <a:t>3/6/2026</a:t>
            </a:fld>
            <a:endParaRPr lang="en-US" dirty="0"/>
          </a:p>
        </p:txBody>
      </p:sp>
      <p:sp>
        <p:nvSpPr>
          <p:cNvPr id="6" name="Footer Placeholder 5"/>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1250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B1F3C5E-B668-4E16-BC25-E5988E170B5C}" type="datetime1">
              <a:rPr lang="en-US" smtClean="0"/>
              <a:t>3/6/2026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Folger, Joseph P., et al. Working through Conflict: Strategies for Relationships, Groups, and Organizations. Pearson Education, 2009.</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88870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m_MaJDK3VNE?start=60" TargetMode="External"/><Relationship Id="rId5" Type="http://schemas.openxmlformats.org/officeDocument/2006/relationships/image" Target="../media/image2.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ltIvniJY5KU"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iversity of Maine System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424" y="386374"/>
            <a:ext cx="2900072" cy="1631291"/>
          </a:xfrm>
          <a:prstGeom prst="rect">
            <a:avLst/>
          </a:prstGeom>
        </p:spPr>
      </p:pic>
      <p:sp>
        <p:nvSpPr>
          <p:cNvPr id="2" name="Title 1"/>
          <p:cNvSpPr>
            <a:spLocks noGrp="1"/>
          </p:cNvSpPr>
          <p:nvPr>
            <p:ph type="ctrTitle"/>
          </p:nvPr>
        </p:nvSpPr>
        <p:spPr/>
        <p:txBody>
          <a:bodyPr/>
          <a:lstStyle/>
          <a:p>
            <a:r>
              <a:rPr lang="en-US" dirty="0">
                <a:solidFill>
                  <a:schemeClr val="bg2">
                    <a:lumMod val="50000"/>
                  </a:schemeClr>
                </a:solidFill>
              </a:rPr>
              <a:t>Title IX</a:t>
            </a:r>
          </a:p>
        </p:txBody>
      </p:sp>
      <p:sp>
        <p:nvSpPr>
          <p:cNvPr id="3" name="Subtitle 2"/>
          <p:cNvSpPr>
            <a:spLocks noGrp="1"/>
          </p:cNvSpPr>
          <p:nvPr>
            <p:ph type="subTitle" idx="1"/>
          </p:nvPr>
        </p:nvSpPr>
        <p:spPr/>
        <p:txBody>
          <a:bodyPr>
            <a:normAutofit/>
          </a:bodyPr>
          <a:lstStyle/>
          <a:p>
            <a:r>
              <a:rPr lang="en-US" dirty="0"/>
              <a:t>Session 6: Informal Resolution</a:t>
            </a:r>
          </a:p>
          <a:p>
            <a:endParaRPr lang="en-US" dirty="0"/>
          </a:p>
          <a:p>
            <a:r>
              <a:rPr lang="en-US" dirty="0"/>
              <a:t>Presented by: Liz Lavoie</a:t>
            </a:r>
          </a:p>
        </p:txBody>
      </p:sp>
      <p:sp>
        <p:nvSpPr>
          <p:cNvPr id="6" name="Footer Placeholder 5"/>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175500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Style/Interaction – Which One  Are You?</a:t>
            </a:r>
          </a:p>
        </p:txBody>
      </p:sp>
      <p:graphicFrame>
        <p:nvGraphicFramePr>
          <p:cNvPr id="12" name="Content Placeholder 11" descr="Image showing four sections: Competing, Problem-solving, avoiding, and accommodating. The word Compromising is in the middle. "/>
          <p:cNvGraphicFramePr>
            <a:graphicFrameLocks noGrp="1"/>
          </p:cNvGraphicFramePr>
          <p:nvPr>
            <p:ph idx="1"/>
            <p:extLst>
              <p:ext uri="{D42A27DB-BD31-4B8C-83A1-F6EECF244321}">
                <p14:modId xmlns:p14="http://schemas.microsoft.com/office/powerpoint/2010/main" val="3937245226"/>
              </p:ext>
            </p:extLst>
          </p:nvPr>
        </p:nvGraphicFramePr>
        <p:xfrm>
          <a:off x="2466023" y="2038350"/>
          <a:ext cx="7229474" cy="303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619125" y="3371850"/>
            <a:ext cx="1600200" cy="954107"/>
          </a:xfrm>
          <a:prstGeom prst="rect">
            <a:avLst/>
          </a:prstGeom>
          <a:noFill/>
        </p:spPr>
        <p:txBody>
          <a:bodyPr wrap="square" rtlCol="0">
            <a:spAutoFit/>
          </a:bodyPr>
          <a:lstStyle/>
          <a:p>
            <a:r>
              <a:rPr lang="en-US" sz="1400" dirty="0"/>
              <a:t>“</a:t>
            </a:r>
            <a:r>
              <a:rPr lang="en-US" sz="1400" b="1" dirty="0"/>
              <a:t>Assertiveness </a:t>
            </a:r>
            <a:r>
              <a:rPr lang="en-US" sz="1400" dirty="0"/>
              <a:t> Behaviors intended to satisfy own concerns”</a:t>
            </a:r>
          </a:p>
        </p:txBody>
      </p:sp>
      <p:sp>
        <p:nvSpPr>
          <p:cNvPr id="13" name="TextBox 12"/>
          <p:cNvSpPr txBox="1"/>
          <p:nvPr/>
        </p:nvSpPr>
        <p:spPr>
          <a:xfrm>
            <a:off x="5280660" y="5173273"/>
            <a:ext cx="1600200" cy="954107"/>
          </a:xfrm>
          <a:prstGeom prst="rect">
            <a:avLst/>
          </a:prstGeom>
          <a:noFill/>
        </p:spPr>
        <p:txBody>
          <a:bodyPr wrap="square" rtlCol="0">
            <a:spAutoFit/>
          </a:bodyPr>
          <a:lstStyle/>
          <a:p>
            <a:r>
              <a:rPr lang="en-US" sz="1400" dirty="0"/>
              <a:t>“</a:t>
            </a:r>
            <a:r>
              <a:rPr lang="en-US" sz="1400" b="1" dirty="0"/>
              <a:t>Cooperativeness</a:t>
            </a:r>
          </a:p>
          <a:p>
            <a:r>
              <a:rPr lang="en-US" sz="1400" dirty="0"/>
              <a:t>Behaviors intended to satisfy other’s concerns”</a:t>
            </a:r>
          </a:p>
        </p:txBody>
      </p:sp>
      <p:pic>
        <p:nvPicPr>
          <p:cNvPr id="17" name="Picture 16"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7" name="Footer Placeholder 6"/>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28781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Influences on Conflict Interaction</a:t>
            </a:r>
          </a:p>
        </p:txBody>
      </p:sp>
      <p:pic>
        <p:nvPicPr>
          <p:cNvPr id="8" name="Content Placeholder 7" descr="Word cloud in a circular, donut-like shape visualizes social identity concepts with terms like Gender, Religion, Class, Sexuality, Ethnicity, Disability, and Social Identity.">
            <a:extLs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49148" y="1885950"/>
            <a:ext cx="4038600" cy="4038600"/>
          </a:xfr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77488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Responses Diagram</a:t>
            </a:r>
          </a:p>
        </p:txBody>
      </p:sp>
      <p:pic>
        <p:nvPicPr>
          <p:cNvPr id="6" name="Content Placeholder 5" descr="Diagram depicting a Model of Effective Conflict Management. For full description, please see &quot;Notes&quot; section of this slid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3622" y="2057400"/>
            <a:ext cx="9011419" cy="4038600"/>
          </a:xfrm>
        </p:spPr>
      </p:pic>
      <p:pic>
        <p:nvPicPr>
          <p:cNvPr id="8" name="Picture 7"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7" name="Footer Placeholder 6"/>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37443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i="1" dirty="0"/>
              <a:t>“Interaction Symptoms of Escalation or Avoidance Cycles”</a:t>
            </a:r>
          </a:p>
        </p:txBody>
      </p:sp>
      <p:sp>
        <p:nvSpPr>
          <p:cNvPr id="2" name="Content Placeholder 1">
            <a:extLst>
              <a:ext uri="{FF2B5EF4-FFF2-40B4-BE49-F238E27FC236}">
                <a16:creationId xmlns:a16="http://schemas.microsoft.com/office/drawing/2014/main" id="{8C42CEAC-055C-B17B-D45D-C5B1E60A77BE}"/>
              </a:ext>
            </a:extLst>
          </p:cNvPr>
          <p:cNvSpPr>
            <a:spLocks noGrp="1"/>
          </p:cNvSpPr>
          <p:nvPr>
            <p:ph sz="half" idx="1"/>
          </p:nvPr>
        </p:nvSpPr>
        <p:spPr/>
        <p:txBody>
          <a:bodyPr>
            <a:normAutofit fontScale="70000" lnSpcReduction="20000"/>
          </a:bodyPr>
          <a:lstStyle/>
          <a:p>
            <a:r>
              <a:rPr lang="en-US" dirty="0"/>
              <a:t>Symptoms of Avoidance</a:t>
            </a:r>
          </a:p>
          <a:p>
            <a:pPr lvl="1"/>
            <a:r>
              <a:rPr lang="en-US" dirty="0"/>
              <a:t>Marked decrease in the parties’ commitment to solving the problem (“Why would we care?”).</a:t>
            </a:r>
          </a:p>
          <a:p>
            <a:pPr lvl="1"/>
            <a:r>
              <a:rPr lang="en-US" dirty="0"/>
              <a:t>Quick acceptance of a suggested solution.</a:t>
            </a:r>
          </a:p>
          <a:p>
            <a:pPr lvl="1"/>
            <a:r>
              <a:rPr lang="en-US" dirty="0"/>
              <a:t>Parties stop themselves from raising controversial aspects of an issue.</a:t>
            </a:r>
          </a:p>
          <a:p>
            <a:pPr lvl="1"/>
            <a:r>
              <a:rPr lang="en-US" dirty="0"/>
              <a:t>People “tune out” of the interaction.</a:t>
            </a:r>
          </a:p>
          <a:p>
            <a:pPr lvl="1"/>
            <a:r>
              <a:rPr lang="en-US" dirty="0"/>
              <a:t>Unresolved issues keep emerging in the same or different form.</a:t>
            </a:r>
          </a:p>
          <a:p>
            <a:pPr lvl="1"/>
            <a:r>
              <a:rPr lang="en-US" dirty="0"/>
              <a:t>Discussion centers on a safe aspect of a broader and more explosive issue.</a:t>
            </a:r>
          </a:p>
          <a:p>
            <a:pPr lvl="1"/>
            <a:r>
              <a:rPr lang="en-US" dirty="0"/>
              <a:t>Little sharing of information.</a:t>
            </a:r>
          </a:p>
          <a:p>
            <a:pPr lvl="1"/>
            <a:r>
              <a:rPr lang="en-US" dirty="0"/>
              <a:t>Outspoken people are notably quiet.</a:t>
            </a:r>
          </a:p>
          <a:p>
            <a:pPr lvl="1"/>
            <a:r>
              <a:rPr lang="en-US" dirty="0"/>
              <a:t>No plans are made to implement a chosen solution.</a:t>
            </a:r>
          </a:p>
          <a:p>
            <a:pPr lvl="1"/>
            <a:r>
              <a:rPr lang="en-US" dirty="0"/>
              <a:t>No evaluation is made of evidence that is offered in support of claims.</a:t>
            </a:r>
          </a:p>
        </p:txBody>
      </p:sp>
      <p:sp>
        <p:nvSpPr>
          <p:cNvPr id="3" name="Content Placeholder 2">
            <a:extLst>
              <a:ext uri="{FF2B5EF4-FFF2-40B4-BE49-F238E27FC236}">
                <a16:creationId xmlns:a16="http://schemas.microsoft.com/office/drawing/2014/main" id="{EC533394-7DA5-51E9-E8D6-D7F8488DF7C3}"/>
              </a:ext>
            </a:extLst>
          </p:cNvPr>
          <p:cNvSpPr>
            <a:spLocks noGrp="1"/>
          </p:cNvSpPr>
          <p:nvPr>
            <p:ph sz="half" idx="2"/>
          </p:nvPr>
        </p:nvSpPr>
        <p:spPr/>
        <p:txBody>
          <a:bodyPr>
            <a:normAutofit fontScale="70000" lnSpcReduction="20000"/>
          </a:bodyPr>
          <a:lstStyle/>
          <a:p>
            <a:r>
              <a:rPr lang="en-US" dirty="0"/>
              <a:t>Symptoms of Escalation</a:t>
            </a:r>
          </a:p>
          <a:p>
            <a:pPr lvl="1"/>
            <a:r>
              <a:rPr lang="en-US" dirty="0"/>
              <a:t>An issue takes much longer to deal with than was anticipated.</a:t>
            </a:r>
          </a:p>
          <a:p>
            <a:pPr lvl="1"/>
            <a:r>
              <a:rPr lang="en-US" dirty="0"/>
              <a:t>Parties repeatedly offer the same argument in support of a position.</a:t>
            </a:r>
          </a:p>
          <a:p>
            <a:pPr lvl="1"/>
            <a:r>
              <a:rPr lang="en-US" dirty="0"/>
              <a:t>Parties overinflate the consequences of not reaching an agreement.</a:t>
            </a:r>
          </a:p>
          <a:p>
            <a:pPr lvl="1"/>
            <a:r>
              <a:rPr lang="en-US" dirty="0"/>
              <a:t>Threats are used to win arguments.</a:t>
            </a:r>
          </a:p>
          <a:p>
            <a:pPr lvl="1"/>
            <a:r>
              <a:rPr lang="en-US" dirty="0"/>
              <a:t>Mounting tension is felt.</a:t>
            </a:r>
          </a:p>
          <a:p>
            <a:pPr lvl="1"/>
            <a:r>
              <a:rPr lang="en-US" dirty="0"/>
              <a:t>The parties get nowhere but seem to be working feverishly.</a:t>
            </a:r>
          </a:p>
          <a:p>
            <a:pPr lvl="1"/>
            <a:r>
              <a:rPr lang="en-US" dirty="0"/>
              <a:t>Name-calling and personal arguments are used.</a:t>
            </a:r>
          </a:p>
          <a:p>
            <a:pPr lvl="1"/>
            <a:r>
              <a:rPr lang="en-US" dirty="0"/>
              <a:t>Immediate polarization on issues or the emergence of coalitions.</a:t>
            </a:r>
          </a:p>
          <a:p>
            <a:pPr lvl="1"/>
            <a:r>
              <a:rPr lang="en-US" dirty="0"/>
              <a:t>Hostile eye gaze or less-direct eye contact occurs between parties.</a:t>
            </a:r>
          </a:p>
          <a:p>
            <a:pPr lvl="1"/>
            <a:r>
              <a:rPr lang="en-US" dirty="0"/>
              <a:t>Sarcastic laughter or humor is used as a form of tension release.</a:t>
            </a:r>
          </a:p>
          <a:p>
            <a:pPr lvl="1"/>
            <a:r>
              <a:rPr lang="en-US" dirty="0"/>
              <a:t>Heated disagreements seem pointless or are about trivial issues.</a:t>
            </a:r>
          </a:p>
        </p:txBody>
      </p:sp>
      <p:pic>
        <p:nvPicPr>
          <p:cNvPr id="11" name="Picture 10"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10" name="Footer Placeholder 9"/>
          <p:cNvSpPr>
            <a:spLocks noGrp="1"/>
          </p:cNvSpPr>
          <p:nvPr>
            <p:ph type="ftr" sz="quarter" idx="11"/>
          </p:nvPr>
        </p:nvSpPr>
        <p:spPr/>
        <p:txBody>
          <a:bodyPr/>
          <a:lstStyle/>
          <a:p>
            <a:r>
              <a:rPr lang="en-US" dirty="0"/>
              <a:t>Folger, Joseph P., et al. Working through Conflict: Strategies for Relationships, Groups, and Organizations. Pearson Education, 2009.</a:t>
            </a:r>
          </a:p>
        </p:txBody>
      </p:sp>
    </p:spTree>
    <p:extLst>
      <p:ext uri="{BB962C8B-B14F-4D97-AF65-F5344CB8AC3E}">
        <p14:creationId xmlns:p14="http://schemas.microsoft.com/office/powerpoint/2010/main" val="171478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Conflict</a:t>
            </a:r>
          </a:p>
        </p:txBody>
      </p:sp>
      <p:sp>
        <p:nvSpPr>
          <p:cNvPr id="3" name="Content Placeholder 2"/>
          <p:cNvSpPr>
            <a:spLocks noGrp="1"/>
          </p:cNvSpPr>
          <p:nvPr>
            <p:ph idx="1"/>
          </p:nvPr>
        </p:nvSpPr>
        <p:spPr/>
        <p:txBody>
          <a:bodyPr/>
          <a:lstStyle/>
          <a:p>
            <a:r>
              <a:rPr lang="en-US" dirty="0"/>
              <a:t>Normative Model for Conflict Management: </a:t>
            </a:r>
          </a:p>
          <a:p>
            <a:pPr lvl="1"/>
            <a:r>
              <a:rPr lang="en-US" dirty="0"/>
              <a:t>Differentiation is an essential precursor to integration</a:t>
            </a:r>
          </a:p>
          <a:p>
            <a:pPr lvl="1"/>
            <a:endParaRPr lang="en-US" dirty="0"/>
          </a:p>
          <a:p>
            <a:pPr lvl="3"/>
            <a:r>
              <a:rPr lang="en-US" dirty="0"/>
              <a:t>Preliminary understanding of each other’s issues, interests, and positions</a:t>
            </a:r>
          </a:p>
          <a:p>
            <a:pPr lvl="3"/>
            <a:r>
              <a:rPr lang="en-US" dirty="0"/>
              <a:t>Acknowledge the legitimacy of each other’s issues, interests, and positions, even if they do not agree with them</a:t>
            </a:r>
          </a:p>
          <a:p>
            <a:pPr lvl="3"/>
            <a:r>
              <a:rPr lang="en-US" dirty="0"/>
              <a:t>Realize that the differences cannot be resolved without working together</a:t>
            </a:r>
          </a:p>
          <a:p>
            <a:pPr lvl="3"/>
            <a:r>
              <a:rPr lang="en-US" dirty="0"/>
              <a:t>Have some motivation to resolve the conflict, even if that motivation is only the knowledge that the other party will continue to resist and prolong the conflict unless a mutually acceptable resolution is worked out</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220064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Conflict Cont’d</a:t>
            </a:r>
          </a:p>
        </p:txBody>
      </p:sp>
      <p:sp>
        <p:nvSpPr>
          <p:cNvPr id="3" name="Content Placeholder 2"/>
          <p:cNvSpPr>
            <a:spLocks noGrp="1"/>
          </p:cNvSpPr>
          <p:nvPr>
            <p:ph idx="1"/>
          </p:nvPr>
        </p:nvSpPr>
        <p:spPr/>
        <p:txBody>
          <a:bodyPr/>
          <a:lstStyle/>
          <a:p>
            <a:r>
              <a:rPr lang="en-US" dirty="0"/>
              <a:t>Normative Model for Conflict Management: </a:t>
            </a:r>
          </a:p>
          <a:p>
            <a:pPr lvl="2"/>
            <a:r>
              <a:rPr lang="en-US" dirty="0"/>
              <a:t>Once the differentiation phase have been successfully met, the integration stage can begin </a:t>
            </a:r>
          </a:p>
          <a:p>
            <a:pPr lvl="2"/>
            <a:endParaRPr lang="en-US" dirty="0"/>
          </a:p>
          <a:p>
            <a:pPr lvl="3"/>
            <a:r>
              <a:rPr lang="en-US" dirty="0"/>
              <a:t>Explore issues and positions; improve understanding and issues; identify underlying problem</a:t>
            </a:r>
          </a:p>
          <a:p>
            <a:pPr lvl="3"/>
            <a:r>
              <a:rPr lang="en-US" dirty="0"/>
              <a:t>Find or identify commonalities or bargain what each person can mutually respect and agree upon</a:t>
            </a:r>
          </a:p>
          <a:p>
            <a:pPr lvl="3"/>
            <a:r>
              <a:rPr lang="en-US" dirty="0"/>
              <a:t>Search for possible solutions</a:t>
            </a:r>
          </a:p>
          <a:p>
            <a:pPr lvl="3"/>
            <a:r>
              <a:rPr lang="en-US" dirty="0"/>
              <a:t>Ideally meet the needs of each party (or something they can live with), while moving towards a solution</a:t>
            </a:r>
          </a:p>
          <a:p>
            <a:pPr lvl="3"/>
            <a:r>
              <a:rPr lang="en-US" dirty="0"/>
              <a:t>Commitment to the solution and keeping their promise of achieving the solution</a:t>
            </a:r>
          </a:p>
        </p:txBody>
      </p:sp>
      <p:sp>
        <p:nvSpPr>
          <p:cNvPr id="4" name="Footer Placeholder 3"/>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98279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Shared Attitudes &amp; Decorum</a:t>
            </a:r>
          </a:p>
        </p:txBody>
      </p:sp>
      <p:sp>
        <p:nvSpPr>
          <p:cNvPr id="3" name="Content Placeholder 2"/>
          <p:cNvSpPr>
            <a:spLocks noGrp="1"/>
          </p:cNvSpPr>
          <p:nvPr>
            <p:ph sz="half" idx="1"/>
          </p:nvPr>
        </p:nvSpPr>
        <p:spPr/>
        <p:txBody>
          <a:bodyPr>
            <a:normAutofit fontScale="92500"/>
          </a:bodyPr>
          <a:lstStyle/>
          <a:p>
            <a:r>
              <a:rPr lang="en-US" dirty="0"/>
              <a:t>Be clear and logical, avoid arguing your point</a:t>
            </a:r>
          </a:p>
          <a:p>
            <a:r>
              <a:rPr lang="en-US" dirty="0"/>
              <a:t>This is not about winning or loosing, it’s about agreeing to alternative solutions</a:t>
            </a:r>
          </a:p>
          <a:p>
            <a:r>
              <a:rPr lang="en-US" dirty="0"/>
              <a:t>Don’t avoid the conflict or become complacent, discuss it in a logical &amp; objective way</a:t>
            </a:r>
          </a:p>
          <a:p>
            <a:r>
              <a:rPr lang="en-US" dirty="0"/>
              <a:t>Explore viewpoints </a:t>
            </a:r>
          </a:p>
          <a:p>
            <a:r>
              <a:rPr lang="en-US" dirty="0"/>
              <a:t>Open your mind to viewpoints and see them as organic or productive discussion points</a:t>
            </a:r>
          </a:p>
        </p:txBody>
      </p:sp>
      <p:sp>
        <p:nvSpPr>
          <p:cNvPr id="4" name="Content Placeholder 3"/>
          <p:cNvSpPr>
            <a:spLocks noGrp="1"/>
          </p:cNvSpPr>
          <p:nvPr>
            <p:ph sz="half" idx="2"/>
          </p:nvPr>
        </p:nvSpPr>
        <p:spPr/>
        <p:txBody>
          <a:bodyPr>
            <a:normAutofit fontScale="92500"/>
          </a:bodyPr>
          <a:lstStyle/>
          <a:p>
            <a:r>
              <a:rPr lang="en-US" dirty="0"/>
              <a:t>Explore resolution with suspect; determine if similar outcomes would occur as rightful solutions or reasonable agreements</a:t>
            </a:r>
          </a:p>
          <a:p>
            <a:r>
              <a:rPr lang="en-US" dirty="0"/>
              <a:t>See the process as a collaborative not as an I process</a:t>
            </a:r>
          </a:p>
          <a:p>
            <a:r>
              <a:rPr lang="en-US" dirty="0"/>
              <a:t>Be respectful, avoid insults, and disrespect</a:t>
            </a:r>
          </a:p>
          <a:p>
            <a:pPr marL="45720" indent="0">
              <a:buNone/>
            </a:pPr>
            <a:endParaRPr lang="en-US" dirty="0"/>
          </a:p>
        </p:txBody>
      </p:sp>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324390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for Managing Conflicts -</a:t>
            </a:r>
            <a:br>
              <a:rPr lang="en-US" dirty="0"/>
            </a:br>
            <a:r>
              <a:rPr lang="en-US" dirty="0"/>
              <a:t>Issue Identification:</a:t>
            </a:r>
          </a:p>
        </p:txBody>
      </p:sp>
      <p:graphicFrame>
        <p:nvGraphicFramePr>
          <p:cNvPr id="11" name="Content Placeholder 10" descr="Five text bubbles with the words Issue Identification, Vision, Solution Generation, Solution Evaluation &amp; Selection, implementation"/>
          <p:cNvGraphicFramePr>
            <a:graphicFrameLocks noGrp="1"/>
          </p:cNvGraphicFramePr>
          <p:nvPr>
            <p:ph idx="1"/>
            <p:extLst>
              <p:ext uri="{D42A27DB-BD31-4B8C-83A1-F6EECF244321}">
                <p14:modId xmlns:p14="http://schemas.microsoft.com/office/powerpoint/2010/main" val="621996057"/>
              </p:ext>
            </p:extLst>
          </p:nvPr>
        </p:nvGraphicFramePr>
        <p:xfrm>
          <a:off x="1142999" y="1965961"/>
          <a:ext cx="10677525" cy="413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420861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Models for Third Party Resolutions</a:t>
            </a:r>
          </a:p>
        </p:txBody>
      </p:sp>
      <p:sp>
        <p:nvSpPr>
          <p:cNvPr id="3" name="Content Placeholder 2"/>
          <p:cNvSpPr>
            <a:spLocks noGrp="1"/>
          </p:cNvSpPr>
          <p:nvPr>
            <p:ph idx="1"/>
          </p:nvPr>
        </p:nvSpPr>
        <p:spPr/>
        <p:txBody>
          <a:bodyPr/>
          <a:lstStyle/>
          <a:p>
            <a:r>
              <a:rPr lang="en-US" dirty="0"/>
              <a:t>Model 1 (Donohue, 1991)</a:t>
            </a:r>
          </a:p>
          <a:p>
            <a:endParaRPr lang="en-US" dirty="0"/>
          </a:p>
        </p:txBody>
      </p:sp>
      <p:sp>
        <p:nvSpPr>
          <p:cNvPr id="4" name="Footer Placeholder 3"/>
          <p:cNvSpPr>
            <a:spLocks noGrp="1"/>
          </p:cNvSpPr>
          <p:nvPr>
            <p:ph type="ftr" sz="quarter" idx="11"/>
          </p:nvPr>
        </p:nvSpPr>
        <p:spPr/>
        <p:txBody>
          <a:bodyPr/>
          <a:lstStyle/>
          <a:p>
            <a:r>
              <a:rPr lang="en-US" dirty="0"/>
              <a:t>Donohue, W.A. (1991). </a:t>
            </a:r>
            <a:r>
              <a:rPr lang="en-US" i="1" dirty="0"/>
              <a:t>Communication, marital dispute and divorce mediation. </a:t>
            </a:r>
            <a:r>
              <a:rPr lang="en-US" dirty="0"/>
              <a:t>Hillsdale, NJ: Lawrence Erlbaum</a:t>
            </a:r>
          </a:p>
        </p:txBody>
      </p:sp>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graphicFrame>
        <p:nvGraphicFramePr>
          <p:cNvPr id="5" name="Diagram 4" descr="Four circles with the words Orientation, Background Information, Issue Processing, Proposal Development. "/>
          <p:cNvGraphicFramePr/>
          <p:nvPr>
            <p:extLst>
              <p:ext uri="{D42A27DB-BD31-4B8C-83A1-F6EECF244321}">
                <p14:modId xmlns:p14="http://schemas.microsoft.com/office/powerpoint/2010/main" val="305643479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568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Models for Third Party Resolutions</a:t>
            </a:r>
          </a:p>
        </p:txBody>
      </p:sp>
      <p:sp>
        <p:nvSpPr>
          <p:cNvPr id="3" name="Content Placeholder 2"/>
          <p:cNvSpPr>
            <a:spLocks noGrp="1"/>
          </p:cNvSpPr>
          <p:nvPr>
            <p:ph idx="1"/>
          </p:nvPr>
        </p:nvSpPr>
        <p:spPr/>
        <p:txBody>
          <a:bodyPr/>
          <a:lstStyle/>
          <a:p>
            <a:r>
              <a:rPr lang="en-US" dirty="0"/>
              <a:t>Model 2 (Domenici &amp; Littlejohn, 2001)</a:t>
            </a:r>
          </a:p>
          <a:p>
            <a:endParaRPr lang="en-US" dirty="0"/>
          </a:p>
          <a:p>
            <a:endParaRPr lang="en-US" dirty="0"/>
          </a:p>
        </p:txBody>
      </p:sp>
      <p:graphicFrame>
        <p:nvGraphicFramePr>
          <p:cNvPr id="6" name="Diagram 5" descr="Four circles that say resolution, problem solving, storytelling, introduction "/>
          <p:cNvGraphicFramePr/>
          <p:nvPr>
            <p:extLst>
              <p:ext uri="{D42A27DB-BD31-4B8C-83A1-F6EECF244321}">
                <p14:modId xmlns:p14="http://schemas.microsoft.com/office/powerpoint/2010/main" val="2688034396"/>
              </p:ext>
            </p:extLst>
          </p:nvPr>
        </p:nvGraphicFramePr>
        <p:xfrm>
          <a:off x="3876675" y="1567392"/>
          <a:ext cx="6327223" cy="4528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4" name="Footer Placeholder 3"/>
          <p:cNvSpPr>
            <a:spLocks noGrp="1"/>
          </p:cNvSpPr>
          <p:nvPr>
            <p:ph type="ftr" sz="quarter" idx="11"/>
          </p:nvPr>
        </p:nvSpPr>
        <p:spPr/>
        <p:txBody>
          <a:bodyPr/>
          <a:lstStyle/>
          <a:p>
            <a:r>
              <a:rPr lang="en-US" dirty="0"/>
              <a:t>Domenici, K., &amp; Littlejohn, S. W. (2001) </a:t>
            </a:r>
            <a:r>
              <a:rPr lang="en-US" i="1" dirty="0"/>
              <a:t>Mediation: Empowerment in conflict management.</a:t>
            </a:r>
            <a:r>
              <a:rPr lang="en-US" dirty="0"/>
              <a:t> Prospect Heights, IL: Waveland Press.</a:t>
            </a:r>
          </a:p>
        </p:txBody>
      </p:sp>
    </p:spTree>
    <p:extLst>
      <p:ext uri="{BB962C8B-B14F-4D97-AF65-F5344CB8AC3E}">
        <p14:creationId xmlns:p14="http://schemas.microsoft.com/office/powerpoint/2010/main" val="165592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&amp; Learning Outcomes</a:t>
            </a:r>
          </a:p>
        </p:txBody>
      </p:sp>
      <p:sp>
        <p:nvSpPr>
          <p:cNvPr id="6" name="Content Placeholder 5"/>
          <p:cNvSpPr>
            <a:spLocks noGrp="1"/>
          </p:cNvSpPr>
          <p:nvPr>
            <p:ph idx="1"/>
          </p:nvPr>
        </p:nvSpPr>
        <p:spPr/>
        <p:txBody>
          <a:bodyPr/>
          <a:lstStyle/>
          <a:p>
            <a:r>
              <a:rPr lang="en-US" dirty="0"/>
              <a:t>Regulations Refresher - When can we use Informal Resolutions</a:t>
            </a:r>
          </a:p>
          <a:p>
            <a:r>
              <a:rPr lang="en-US" dirty="0"/>
              <a:t>Key Terms</a:t>
            </a:r>
          </a:p>
          <a:p>
            <a:r>
              <a:rPr lang="en-US" dirty="0"/>
              <a:t>Conflict Styles</a:t>
            </a:r>
          </a:p>
          <a:p>
            <a:r>
              <a:rPr lang="en-US" dirty="0"/>
              <a:t>Identify Models of Informal (conflict) Resolutions</a:t>
            </a:r>
          </a:p>
          <a:p>
            <a:r>
              <a:rPr lang="en-US" dirty="0"/>
              <a:t>Group Think</a:t>
            </a:r>
          </a:p>
          <a:p>
            <a:r>
              <a:rPr lang="en-US" dirty="0"/>
              <a:t>Future Sessions on Informal Resolutions</a:t>
            </a:r>
          </a:p>
          <a:p>
            <a:pPr marL="45720" indent="0">
              <a:buNone/>
            </a:pPr>
            <a:endParaRPr lang="en-US" dirty="0"/>
          </a:p>
          <a:p>
            <a:pPr marL="45720" indent="0">
              <a:buNone/>
            </a:pP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64567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Process Our Approach</a:t>
            </a:r>
          </a:p>
        </p:txBody>
      </p:sp>
      <p:sp>
        <p:nvSpPr>
          <p:cNvPr id="3" name="Content Placeholder 2"/>
          <p:cNvSpPr>
            <a:spLocks noGrp="1"/>
          </p:cNvSpPr>
          <p:nvPr>
            <p:ph idx="1"/>
          </p:nvPr>
        </p:nvSpPr>
        <p:spPr/>
        <p:txBody>
          <a:bodyPr/>
          <a:lstStyle/>
          <a:p>
            <a:r>
              <a:rPr lang="en-US" dirty="0"/>
              <a:t>How will you mention this</a:t>
            </a:r>
          </a:p>
          <a:p>
            <a:r>
              <a:rPr lang="en-US" dirty="0"/>
              <a:t>What types of cases for you are a big NO for you</a:t>
            </a:r>
          </a:p>
          <a:p>
            <a:r>
              <a:rPr lang="en-US" dirty="0"/>
              <a:t>How will you approach the responding party especially if they are defensive that you sent the NOIA </a:t>
            </a:r>
          </a:p>
          <a:p>
            <a:pPr lvl="2"/>
            <a:r>
              <a:rPr lang="en-US" dirty="0"/>
              <a:t>How can you not take this defensiveness as personal</a:t>
            </a:r>
          </a:p>
          <a:p>
            <a:r>
              <a:rPr lang="en-US" dirty="0"/>
              <a:t>Will you have one or two people with you</a:t>
            </a:r>
          </a:p>
          <a:p>
            <a:r>
              <a:rPr lang="en-US" dirty="0"/>
              <a:t>How do you manage other issues – EX: “they only mediate things, they don’t help”</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Tree>
    <p:extLst>
      <p:ext uri="{BB962C8B-B14F-4D97-AF65-F5344CB8AC3E}">
        <p14:creationId xmlns:p14="http://schemas.microsoft.com/office/powerpoint/2010/main" val="76937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Decorum – Clear Direction</a:t>
            </a:r>
          </a:p>
        </p:txBody>
      </p:sp>
      <p:sp>
        <p:nvSpPr>
          <p:cNvPr id="6" name="Content Placeholder 5"/>
          <p:cNvSpPr>
            <a:spLocks noGrp="1"/>
          </p:cNvSpPr>
          <p:nvPr>
            <p:ph idx="1"/>
          </p:nvPr>
        </p:nvSpPr>
        <p:spPr/>
        <p:txBody>
          <a:bodyPr>
            <a:normAutofit lnSpcReduction="10000"/>
          </a:bodyPr>
          <a:lstStyle/>
          <a:p>
            <a:r>
              <a:rPr lang="en-US" dirty="0"/>
              <a:t>Clear that this is not a competition of who is right or wrong</a:t>
            </a:r>
          </a:p>
          <a:p>
            <a:r>
              <a:rPr lang="en-US" dirty="0"/>
              <a:t>Clear that this is not an “all for one” session</a:t>
            </a:r>
          </a:p>
          <a:p>
            <a:r>
              <a:rPr lang="en-US" dirty="0"/>
              <a:t>Clear that everyone agrees and can the process can stop at anytime</a:t>
            </a:r>
          </a:p>
          <a:p>
            <a:r>
              <a:rPr lang="en-US" dirty="0"/>
              <a:t>Clear expectations:</a:t>
            </a:r>
          </a:p>
          <a:p>
            <a:pPr lvl="2"/>
            <a:r>
              <a:rPr lang="en-US" dirty="0"/>
              <a:t>No aggressive tones</a:t>
            </a:r>
          </a:p>
          <a:p>
            <a:pPr lvl="2"/>
            <a:r>
              <a:rPr lang="en-US" dirty="0"/>
              <a:t>No standing up towering over someone</a:t>
            </a:r>
          </a:p>
          <a:p>
            <a:pPr lvl="2"/>
            <a:r>
              <a:rPr lang="en-US" dirty="0"/>
              <a:t>No physical actions PERIOD</a:t>
            </a:r>
          </a:p>
          <a:p>
            <a:pPr lvl="2"/>
            <a:r>
              <a:rPr lang="en-US" dirty="0"/>
              <a:t>Breaks are okay to take if you need a moment</a:t>
            </a:r>
          </a:p>
          <a:p>
            <a:pPr lvl="2"/>
            <a:r>
              <a:rPr lang="en-US" dirty="0"/>
              <a:t>No recordings or pictures</a:t>
            </a:r>
          </a:p>
          <a:p>
            <a:pPr lvl="2"/>
            <a:r>
              <a:rPr lang="en-US" dirty="0"/>
              <a:t>No required</a:t>
            </a:r>
          </a:p>
          <a:p>
            <a:pPr lvl="2"/>
            <a:r>
              <a:rPr lang="en-US" dirty="0"/>
              <a:t>Private – can’t be used against the other person if switched to a formal complaint</a:t>
            </a:r>
          </a:p>
          <a:p>
            <a:pPr lvl="2"/>
            <a:r>
              <a:rPr lang="en-US" dirty="0"/>
              <a:t>What else</a:t>
            </a:r>
          </a:p>
        </p:txBody>
      </p:sp>
      <p:pic>
        <p:nvPicPr>
          <p:cNvPr id="7" name="Picture 6"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Tree>
    <p:extLst>
      <p:ext uri="{BB962C8B-B14F-4D97-AF65-F5344CB8AC3E}">
        <p14:creationId xmlns:p14="http://schemas.microsoft.com/office/powerpoint/2010/main" val="2702711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Redirecting</a:t>
            </a:r>
          </a:p>
        </p:txBody>
      </p:sp>
      <p:sp>
        <p:nvSpPr>
          <p:cNvPr id="3" name="Content Placeholder 2"/>
          <p:cNvSpPr>
            <a:spLocks noGrp="1"/>
          </p:cNvSpPr>
          <p:nvPr>
            <p:ph idx="1"/>
          </p:nvPr>
        </p:nvSpPr>
        <p:spPr/>
        <p:txBody>
          <a:bodyPr/>
          <a:lstStyle/>
          <a:p>
            <a:r>
              <a:rPr lang="en-US" dirty="0"/>
              <a:t>In the pre-hearing meeting you should have asked how you will tell </a:t>
            </a:r>
          </a:p>
          <a:p>
            <a:r>
              <a:rPr lang="en-US" dirty="0"/>
              <a:t>Reiterating ground rules</a:t>
            </a:r>
          </a:p>
          <a:p>
            <a:r>
              <a:rPr lang="en-US" dirty="0"/>
              <a:t>Offering a break</a:t>
            </a:r>
          </a:p>
          <a:p>
            <a:r>
              <a:rPr lang="en-US" dirty="0"/>
              <a:t>Taking a moment to unpack what is being said</a:t>
            </a:r>
          </a:p>
          <a:p>
            <a:r>
              <a:rPr lang="en-US" dirty="0"/>
              <a:t>Let silence be, don’t interrupt it</a:t>
            </a:r>
          </a:p>
          <a:p>
            <a:r>
              <a:rPr lang="en-US" dirty="0"/>
              <a:t>Acknowledge the courage and stress of the moment</a:t>
            </a:r>
          </a:p>
          <a:p>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
        <p:nvSpPr>
          <p:cNvPr id="4" name="Footer Placeholder 3"/>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3596869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Prepared to Redirect</a:t>
            </a:r>
          </a:p>
        </p:txBody>
      </p:sp>
      <p:pic>
        <p:nvPicPr>
          <p:cNvPr id="5" name="m_MaJDK3VNE" descr="Youtube video player window"/>
          <p:cNvPicPr>
            <a:picLocks noGrp="1" noRot="1" noChangeAspect="1"/>
          </p:cNvPicPr>
          <p:nvPr>
            <p:ph idx="1"/>
            <a:videoFile r:link="rId1"/>
          </p:nvPr>
        </p:nvPicPr>
        <p:blipFill>
          <a:blip r:embed="rId4"/>
          <a:stretch>
            <a:fillRect/>
          </a:stretch>
        </p:blipFill>
        <p:spPr>
          <a:xfrm>
            <a:off x="3794125" y="2790825"/>
            <a:ext cx="4572000" cy="2571750"/>
          </a:xfrm>
          <a:prstGeom prst="rect">
            <a:avLst/>
          </a:prstGeom>
        </p:spPr>
      </p:pic>
      <p:sp>
        <p:nvSpPr>
          <p:cNvPr id="4" name="Footer Placeholder 3"/>
          <p:cNvSpPr>
            <a:spLocks noGrp="1"/>
          </p:cNvSpPr>
          <p:nvPr>
            <p:ph type="ftr" sz="quarter" idx="11"/>
          </p:nvPr>
        </p:nvSpPr>
        <p:spPr/>
        <p:txBody>
          <a:bodyPr/>
          <a:lstStyle/>
          <a:p>
            <a:r>
              <a:rPr lang="en-US" dirty="0"/>
              <a:t>UMS is not affiliated with or endorse EDS, an HP Company</a:t>
            </a:r>
          </a:p>
        </p:txBody>
      </p:sp>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Tree>
    <p:extLst>
      <p:ext uri="{BB962C8B-B14F-4D97-AF65-F5344CB8AC3E}">
        <p14:creationId xmlns:p14="http://schemas.microsoft.com/office/powerpoint/2010/main" val="256965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Whatch</a:t>
            </a:r>
            <a:r>
              <a:rPr lang="en-US" dirty="0"/>
              <a:t> a Pro</a:t>
            </a:r>
          </a:p>
        </p:txBody>
      </p:sp>
      <p:pic>
        <p:nvPicPr>
          <p:cNvPr id="5" name="ltIvniJY5KU" descr="Youtube video player window"/>
          <p:cNvPicPr>
            <a:picLocks noGrp="1" noRot="1" noChangeAspect="1"/>
          </p:cNvPicPr>
          <p:nvPr>
            <p:ph idx="1"/>
            <a:videoFile r:link="rId1"/>
          </p:nvPr>
        </p:nvPicPr>
        <p:blipFill>
          <a:blip r:embed="rId3"/>
          <a:stretch>
            <a:fillRect/>
          </a:stretch>
        </p:blipFill>
        <p:spPr>
          <a:xfrm>
            <a:off x="2543175" y="1965960"/>
            <a:ext cx="7289377" cy="4100274"/>
          </a:xfrm>
          <a:prstGeom prst="rect">
            <a:avLst/>
          </a:prstGeom>
        </p:spPr>
      </p:pic>
      <p:sp>
        <p:nvSpPr>
          <p:cNvPr id="4" name="Footer Placeholder 3"/>
          <p:cNvSpPr>
            <a:spLocks noGrp="1"/>
          </p:cNvSpPr>
          <p:nvPr>
            <p:ph type="ftr" sz="quarter" idx="11"/>
          </p:nvPr>
        </p:nvSpPr>
        <p:spPr/>
        <p:txBody>
          <a:bodyPr/>
          <a:lstStyle/>
          <a:p>
            <a:r>
              <a:rPr lang="en-US" dirty="0"/>
              <a:t>UMS does not endorse nor is affiliated with Dr. Phil</a:t>
            </a:r>
          </a:p>
        </p:txBody>
      </p:sp>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Tree>
    <p:extLst>
      <p:ext uri="{BB962C8B-B14F-4D97-AF65-F5344CB8AC3E}">
        <p14:creationId xmlns:p14="http://schemas.microsoft.com/office/powerpoint/2010/main" val="148373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Rules –Pre-meeting with Parties (separately) </a:t>
            </a:r>
          </a:p>
        </p:txBody>
      </p:sp>
      <p:sp>
        <p:nvSpPr>
          <p:cNvPr id="3" name="Content Placeholder 2"/>
          <p:cNvSpPr>
            <a:spLocks noGrp="1"/>
          </p:cNvSpPr>
          <p:nvPr>
            <p:ph sz="half" idx="1"/>
          </p:nvPr>
        </p:nvSpPr>
        <p:spPr/>
        <p:txBody>
          <a:bodyPr/>
          <a:lstStyle/>
          <a:p>
            <a:r>
              <a:rPr lang="en-US" dirty="0"/>
              <a:t>Using I statements and not blaming words</a:t>
            </a:r>
          </a:p>
          <a:p>
            <a:r>
              <a:rPr lang="en-US" dirty="0"/>
              <a:t>It’s okay to have feelings (including tears)</a:t>
            </a:r>
          </a:p>
          <a:p>
            <a:r>
              <a:rPr lang="en-US" dirty="0"/>
              <a:t>It’s okay to take a moment and have time to gather your thoughts</a:t>
            </a:r>
          </a:p>
          <a:p>
            <a:r>
              <a:rPr lang="en-US" dirty="0"/>
              <a:t>Should they write a statement or no</a:t>
            </a:r>
          </a:p>
          <a:p>
            <a:r>
              <a:rPr lang="en-US" dirty="0"/>
              <a:t>How will you know their cues	</a:t>
            </a:r>
          </a:p>
        </p:txBody>
      </p:sp>
      <p:sp>
        <p:nvSpPr>
          <p:cNvPr id="4" name="Content Placeholder 3"/>
          <p:cNvSpPr>
            <a:spLocks noGrp="1"/>
          </p:cNvSpPr>
          <p:nvPr>
            <p:ph sz="half" idx="2"/>
          </p:nvPr>
        </p:nvSpPr>
        <p:spPr/>
        <p:txBody>
          <a:bodyPr/>
          <a:lstStyle/>
          <a:p>
            <a:r>
              <a:rPr lang="en-US" dirty="0"/>
              <a:t>We are not “unpacking” the whole house, just the suitcase</a:t>
            </a:r>
          </a:p>
          <a:p>
            <a:r>
              <a:rPr lang="en-US" dirty="0"/>
              <a:t>What are each persons goals</a:t>
            </a:r>
          </a:p>
          <a:p>
            <a:r>
              <a:rPr lang="en-US" dirty="0"/>
              <a:t>“Virtual baton” </a:t>
            </a:r>
          </a:p>
          <a:p>
            <a:r>
              <a:rPr lang="en-US" dirty="0"/>
              <a:t>Who will talk first</a:t>
            </a:r>
          </a:p>
          <a:p>
            <a:r>
              <a:rPr lang="en-US" dirty="0"/>
              <a:t>Where will it happen at</a:t>
            </a:r>
          </a:p>
          <a:p>
            <a:r>
              <a:rPr lang="en-US" dirty="0"/>
              <a:t>What if there is not an reasonable solution for all</a:t>
            </a:r>
          </a:p>
          <a:p>
            <a:endParaRPr lang="en-US" dirty="0"/>
          </a:p>
          <a:p>
            <a:endParaRPr lang="en-US" dirty="0"/>
          </a:p>
        </p:txBody>
      </p:sp>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3081349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Pre-meeting</a:t>
            </a:r>
          </a:p>
        </p:txBody>
      </p:sp>
      <p:sp>
        <p:nvSpPr>
          <p:cNvPr id="3" name="Content Placeholder 2"/>
          <p:cNvSpPr>
            <a:spLocks noGrp="1"/>
          </p:cNvSpPr>
          <p:nvPr>
            <p:ph idx="1"/>
          </p:nvPr>
        </p:nvSpPr>
        <p:spPr/>
        <p:txBody>
          <a:bodyPr/>
          <a:lstStyle/>
          <a:p>
            <a:endParaRPr lang="en-US"/>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
        <p:nvSpPr>
          <p:cNvPr id="4" name="Footer Placeholder 3"/>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3184726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Decorum</a:t>
            </a:r>
          </a:p>
        </p:txBody>
      </p:sp>
      <p:sp>
        <p:nvSpPr>
          <p:cNvPr id="3" name="Content Placeholder 2"/>
          <p:cNvSpPr>
            <a:spLocks noGrp="1"/>
          </p:cNvSpPr>
          <p:nvPr>
            <p:ph idx="1"/>
          </p:nvPr>
        </p:nvSpPr>
        <p:spPr/>
        <p:txBody>
          <a:bodyPr/>
          <a:lstStyle/>
          <a:p>
            <a:endParaRPr lang="en-US"/>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
        <p:nvSpPr>
          <p:cNvPr id="4" name="Footer Placeholder 3"/>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2182273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Rules</a:t>
            </a:r>
          </a:p>
        </p:txBody>
      </p:sp>
      <p:sp>
        <p:nvSpPr>
          <p:cNvPr id="3" name="Content Placeholder 2"/>
          <p:cNvSpPr>
            <a:spLocks noGrp="1"/>
          </p:cNvSpPr>
          <p:nvPr>
            <p:ph idx="1"/>
          </p:nvPr>
        </p:nvSpPr>
        <p:spPr/>
        <p:txBody>
          <a:bodyPr/>
          <a:lstStyle/>
          <a:p>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
        <p:nvSpPr>
          <p:cNvPr id="4" name="Footer Placeholder 3"/>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218876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Webinar</a:t>
            </a:r>
          </a:p>
        </p:txBody>
      </p:sp>
      <p:sp>
        <p:nvSpPr>
          <p:cNvPr id="7" name="Content Placeholder 6"/>
          <p:cNvSpPr>
            <a:spLocks noGrp="1"/>
          </p:cNvSpPr>
          <p:nvPr>
            <p:ph sz="half" idx="1"/>
          </p:nvPr>
        </p:nvSpPr>
        <p:spPr>
          <a:xfrm>
            <a:off x="1142999" y="1965960"/>
            <a:ext cx="5036447" cy="4114799"/>
          </a:xfrm>
        </p:spPr>
        <p:txBody>
          <a:bodyPr>
            <a:normAutofit/>
          </a:bodyPr>
          <a:lstStyle/>
          <a:p>
            <a:endParaRPr lang="en-US" dirty="0"/>
          </a:p>
          <a:p>
            <a:endParaRPr lang="en-US" dirty="0"/>
          </a:p>
          <a:p>
            <a:endParaRPr lang="en-US" dirty="0"/>
          </a:p>
          <a:p>
            <a:r>
              <a:rPr lang="en-US" dirty="0"/>
              <a:t>August 7</a:t>
            </a:r>
            <a:r>
              <a:rPr lang="en-US" baseline="30000" dirty="0"/>
              <a:t>th</a:t>
            </a:r>
            <a:r>
              <a:rPr lang="en-US" dirty="0"/>
              <a:t> at 12:00pm &amp; August 12</a:t>
            </a:r>
            <a:r>
              <a:rPr lang="en-US" baseline="30000" dirty="0"/>
              <a:t>th</a:t>
            </a:r>
            <a:r>
              <a:rPr lang="en-US" dirty="0"/>
              <a:t> at 3:00pm</a:t>
            </a:r>
          </a:p>
          <a:p>
            <a:r>
              <a:rPr lang="en-US" dirty="0"/>
              <a:t>See the link that Nina sent on Friday, July 31, 2020 to register.</a:t>
            </a:r>
          </a:p>
          <a:p>
            <a:endParaRPr lang="en-US" b="1" i="1" u="sng" dirty="0">
              <a:solidFill>
                <a:srgbClr val="0070C0"/>
              </a:solidFill>
            </a:endParaRPr>
          </a:p>
          <a:p>
            <a:pPr marL="45720" indent="0">
              <a:buNone/>
            </a:pPr>
            <a:endParaRPr lang="en-US" dirty="0"/>
          </a:p>
        </p:txBody>
      </p:sp>
      <p:pic>
        <p:nvPicPr>
          <p:cNvPr id="5" name="Picture 4" descr="A green and white logo with the text WEBINAR Informal Resolution and Restorative Practices Under New Title IX Regul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447" y="2704053"/>
            <a:ext cx="5460103" cy="2730052"/>
          </a:xfrm>
          <a:prstGeom prst="rect">
            <a:avLst/>
          </a:prstGeom>
        </p:spPr>
      </p:pic>
      <p:pic>
        <p:nvPicPr>
          <p:cNvPr id="9" name="Picture 8"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58621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Refresher: Informal Resolution </a:t>
            </a:r>
          </a:p>
        </p:txBody>
      </p:sp>
      <p:pic>
        <p:nvPicPr>
          <p:cNvPr id="6" name="Content Placeholder 5" descr="3D illustration of four colorful humanoid figures holding a round table made of four interlocking puzzle pieces in green, blue, orange, and red. "/>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00200" y="2057400"/>
            <a:ext cx="3535789" cy="3535789"/>
          </a:xfrm>
        </p:spPr>
      </p:pic>
      <p:sp>
        <p:nvSpPr>
          <p:cNvPr id="4" name="Content Placeholder 3"/>
          <p:cNvSpPr>
            <a:spLocks noGrp="1"/>
          </p:cNvSpPr>
          <p:nvPr>
            <p:ph sz="half" idx="2"/>
          </p:nvPr>
        </p:nvSpPr>
        <p:spPr/>
        <p:txBody>
          <a:bodyPr/>
          <a:lstStyle/>
          <a:p>
            <a:r>
              <a:rPr lang="en-US" dirty="0"/>
              <a:t>Allowable at the institutions discretion</a:t>
            </a:r>
          </a:p>
          <a:p>
            <a:r>
              <a:rPr lang="en-US" dirty="0"/>
              <a:t>Facilitators conducting informal resolutions must be well trained</a:t>
            </a:r>
          </a:p>
          <a:p>
            <a:r>
              <a:rPr lang="en-US" dirty="0"/>
              <a:t>Ability to offer and facilitate informal resolution options, such as mediation, or restorative justice, so long as:</a:t>
            </a:r>
          </a:p>
          <a:p>
            <a:pPr lvl="2"/>
            <a:r>
              <a:rPr lang="en-US" dirty="0"/>
              <a:t>Both parties give voluntary, informed, written consent to attempt informal resolution</a:t>
            </a:r>
          </a:p>
          <a:p>
            <a:pPr lvl="2"/>
            <a:r>
              <a:rPr lang="en-US" dirty="0"/>
              <a:t>Institution has to agree</a:t>
            </a:r>
          </a:p>
          <a:p>
            <a:pPr lvl="2"/>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7" name="Footer Placeholder 6"/>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4131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Refresher: Informal Resolution Cont’d </a:t>
            </a:r>
          </a:p>
        </p:txBody>
      </p:sp>
      <p:sp>
        <p:nvSpPr>
          <p:cNvPr id="3" name="Content Placeholder 2"/>
          <p:cNvSpPr>
            <a:spLocks noGrp="1"/>
          </p:cNvSpPr>
          <p:nvPr>
            <p:ph idx="1"/>
          </p:nvPr>
        </p:nvSpPr>
        <p:spPr/>
        <p:txBody>
          <a:bodyPr/>
          <a:lstStyle/>
          <a:p>
            <a:r>
              <a:rPr lang="en-US" dirty="0"/>
              <a:t>Institutions may not require as a condition of enrollment of continuing enrollment, or employment or continuing employment, or enjoyment of any other right, waiver of the right, to a formal investigation and adjudication of formal complaints of Title IX sexual harassment. </a:t>
            </a:r>
          </a:p>
          <a:p>
            <a:r>
              <a:rPr lang="en-US" b="1" u="sng" dirty="0"/>
              <a:t>An informal resolution can only be offered after a formal complaint is filed</a:t>
            </a:r>
            <a:r>
              <a:rPr lang="en-US" dirty="0"/>
              <a:t>. </a:t>
            </a:r>
          </a:p>
          <a:p>
            <a:r>
              <a:rPr lang="en-US" dirty="0"/>
              <a:t>At anytime prior to agreeing to a resolution, any party has the right to withdraw from the informal resolution process and resume the grievance process with respect to a formal complaint</a:t>
            </a:r>
          </a:p>
          <a:p>
            <a:r>
              <a:rPr lang="en-US" b="1" u="sng" dirty="0"/>
              <a:t>Institutions must not offer or facilitate an informal resolution process to resolve allegations that an employee sexually harassed a student. </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6" name="Footer Placeholder 5"/>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370521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Conflict?</a:t>
            </a:r>
          </a:p>
        </p:txBody>
      </p:sp>
      <p:sp>
        <p:nvSpPr>
          <p:cNvPr id="3" name="Content Placeholder 2"/>
          <p:cNvSpPr>
            <a:spLocks noGrp="1"/>
          </p:cNvSpPr>
          <p:nvPr>
            <p:ph sz="half" idx="1"/>
          </p:nvPr>
        </p:nvSpPr>
        <p:spPr/>
        <p:txBody>
          <a:bodyPr/>
          <a:lstStyle/>
          <a:p>
            <a:r>
              <a:rPr lang="en-US" dirty="0"/>
              <a:t>“Conflict is interaction among parties who are interdependent and perceive incompatibility with one another. It is important to recognize that conflicts can be driven by perceptions, not merely by the objective situation” (Folger, Joseph P., et al., 2009, p. 11).</a:t>
            </a:r>
          </a:p>
          <a:p>
            <a:pPr marL="274320" lvl="1" indent="0">
              <a:buNone/>
            </a:pPr>
            <a:endParaRPr lang="en-US" dirty="0"/>
          </a:p>
          <a:p>
            <a:pPr marL="274320" lvl="1" indent="0">
              <a:buNone/>
            </a:pPr>
            <a:endParaRPr lang="en-US" dirty="0"/>
          </a:p>
        </p:txBody>
      </p:sp>
      <p:pic>
        <p:nvPicPr>
          <p:cNvPr id="7" name="Content Placeholder 6" descr="Word cloud displaying terms related to conflict resolu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7450" y="2530959"/>
            <a:ext cx="4754563" cy="3075607"/>
          </a:xfr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4" name="Footer Placeholder 3"/>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328190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p:txBody>
          <a:bodyPr/>
          <a:lstStyle/>
          <a:p>
            <a:r>
              <a:rPr lang="en-US" b="1" u="sng" dirty="0"/>
              <a:t>Differentiation</a:t>
            </a:r>
            <a:r>
              <a:rPr lang="en-US" dirty="0"/>
              <a:t> is a key component of conflict resolution. Without a clear understanding of each party’s position  a successful resolution  will be hard to achieve. Once opposing stances or positions are made known – the actual work of the conflict can begin</a:t>
            </a:r>
          </a:p>
          <a:p>
            <a:r>
              <a:rPr lang="en-US" b="1" u="sng" dirty="0"/>
              <a:t>Escalation:</a:t>
            </a:r>
            <a:r>
              <a:rPr lang="en-US" dirty="0"/>
              <a:t> Differentiation can also bring tension/escalation as the position each party holds comes to the surface as individuals personalize the conflict. Instead of addressing the real issue it can spiral out of control as emotions run high – this is more common in interpersonal relationships where the relationship becomes a cycle of arguing and anger</a:t>
            </a:r>
          </a:p>
          <a:p>
            <a:pPr marL="45720" indent="0">
              <a:buNone/>
            </a:pPr>
            <a:endParaRPr lang="en-US" dirty="0"/>
          </a:p>
        </p:txBody>
      </p:sp>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5" name="Footer Placeholder 4"/>
          <p:cNvSpPr>
            <a:spLocks noGrp="1"/>
          </p:cNvSpPr>
          <p:nvPr>
            <p:ph type="ftr" sz="quarter" idx="11"/>
          </p:nvPr>
        </p:nvSpPr>
        <p:spPr/>
        <p:txBody>
          <a:bodyPr/>
          <a:lstStyle/>
          <a:p>
            <a:r>
              <a:rPr lang="en-US" dirty="0"/>
              <a:t>Folger, Joseph P., et al. Working through Conflict: Strategies for Relationships, Groups, and Organizations. Pearson Education, 2009.</a:t>
            </a:r>
          </a:p>
        </p:txBody>
      </p:sp>
    </p:spTree>
    <p:extLst>
      <p:ext uri="{BB962C8B-B14F-4D97-AF65-F5344CB8AC3E}">
        <p14:creationId xmlns:p14="http://schemas.microsoft.com/office/powerpoint/2010/main" val="411454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Terms Cont’d</a:t>
            </a:r>
          </a:p>
        </p:txBody>
      </p:sp>
      <p:sp>
        <p:nvSpPr>
          <p:cNvPr id="3" name="Content Placeholder 2"/>
          <p:cNvSpPr>
            <a:spLocks noGrp="1"/>
          </p:cNvSpPr>
          <p:nvPr>
            <p:ph idx="1"/>
          </p:nvPr>
        </p:nvSpPr>
        <p:spPr/>
        <p:txBody>
          <a:bodyPr/>
          <a:lstStyle/>
          <a:p>
            <a:r>
              <a:rPr lang="en-US" dirty="0"/>
              <a:t>In addition, </a:t>
            </a:r>
            <a:r>
              <a:rPr lang="en-US" b="1" u="sng" dirty="0"/>
              <a:t>Avoidance </a:t>
            </a:r>
            <a:r>
              <a:rPr lang="en-US" dirty="0"/>
              <a:t>can also interfere with the conflict resolution. One or both parties could avoid discussion or refuse to approach topics that might cause confrontation</a:t>
            </a:r>
          </a:p>
          <a:p>
            <a:pPr lvl="3"/>
            <a:r>
              <a:rPr lang="en-US" dirty="0"/>
              <a:t>This can be harmful to the resolution process leaving one of both parties feeling hurt, angry, or dissatisfied with any outcome</a:t>
            </a:r>
          </a:p>
          <a:p>
            <a:pPr marL="822960" lvl="3" indent="0">
              <a:buNone/>
            </a:pPr>
            <a:endParaRPr lang="en-US" dirty="0"/>
          </a:p>
          <a:p>
            <a:r>
              <a:rPr lang="en-US" b="1" u="sng" dirty="0"/>
              <a:t>Rigidity </a:t>
            </a:r>
            <a:r>
              <a:rPr lang="en-US" dirty="0"/>
              <a:t>can also come into play as differentiation can cause anxiety and fear causing a party to react in a counter-productive way; causing the party to disengage and flee or create further escalation of the conflict</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5" name="Footer Placeholder 4"/>
          <p:cNvSpPr>
            <a:spLocks noGrp="1"/>
          </p:cNvSpPr>
          <p:nvPr>
            <p:ph type="ftr" sz="quarter" idx="11"/>
          </p:nvPr>
        </p:nvSpPr>
        <p:spPr/>
        <p:txBody>
          <a:bodyPr/>
          <a:lstStyle/>
          <a:p>
            <a:r>
              <a:rPr lang="en-US" dirty="0"/>
              <a:t>Folger, Joseph P., et al. Working through Conflict: Strategies for Relationships, Groups, and Organizations. Pearson Education, 2009.</a:t>
            </a:r>
          </a:p>
        </p:txBody>
      </p:sp>
    </p:spTree>
    <p:extLst>
      <p:ext uri="{BB962C8B-B14F-4D97-AF65-F5344CB8AC3E}">
        <p14:creationId xmlns:p14="http://schemas.microsoft.com/office/powerpoint/2010/main" val="370557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Cont’d</a:t>
            </a:r>
          </a:p>
        </p:txBody>
      </p:sp>
      <p:sp>
        <p:nvSpPr>
          <p:cNvPr id="3" name="Content Placeholder 2"/>
          <p:cNvSpPr>
            <a:spLocks noGrp="1"/>
          </p:cNvSpPr>
          <p:nvPr>
            <p:ph idx="1"/>
          </p:nvPr>
        </p:nvSpPr>
        <p:spPr/>
        <p:txBody>
          <a:bodyPr/>
          <a:lstStyle/>
          <a:p>
            <a:r>
              <a:rPr lang="en-US" dirty="0"/>
              <a:t>For conflict resolution to be effective - the parties must openly agree and realize that they cannot personalizing the other party’s views. This is when the </a:t>
            </a:r>
            <a:r>
              <a:rPr lang="en-US" b="1" u="sng" dirty="0"/>
              <a:t>integration</a:t>
            </a:r>
            <a:r>
              <a:rPr lang="en-US" dirty="0"/>
              <a:t> phase begins. This provides opportunity for each party to find commonalities that they both can agree upon</a:t>
            </a:r>
          </a:p>
          <a:p>
            <a:endParaRPr lang="en-US" dirty="0"/>
          </a:p>
          <a:p>
            <a:r>
              <a:rPr lang="en-US" dirty="0"/>
              <a:t>Both parties should be ready to move towards integration at the same time; otherwise it can cause escalation of conflict if one is not ready to cooperate. </a:t>
            </a:r>
          </a:p>
          <a:p>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
        <p:nvSpPr>
          <p:cNvPr id="5" name="Footer Placeholder 4"/>
          <p:cNvSpPr>
            <a:spLocks noGrp="1"/>
          </p:cNvSpPr>
          <p:nvPr>
            <p:ph type="ftr" sz="quarter" idx="11"/>
          </p:nvPr>
        </p:nvSpPr>
        <p:spPr/>
        <p:txBody>
          <a:bodyPr/>
          <a:lstStyle/>
          <a:p>
            <a:r>
              <a:rPr lang="en-US"/>
              <a:t>Folger, Joseph P., et al. Working through Conflict: Strategies for Relationships, Groups, and Organizations. Pearson Education, 2009.</a:t>
            </a:r>
            <a:endParaRPr lang="en-US" dirty="0"/>
          </a:p>
        </p:txBody>
      </p:sp>
    </p:spTree>
    <p:extLst>
      <p:ext uri="{BB962C8B-B14F-4D97-AF65-F5344CB8AC3E}">
        <p14:creationId xmlns:p14="http://schemas.microsoft.com/office/powerpoint/2010/main" val="215087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a Party to the Process</a:t>
            </a:r>
          </a:p>
        </p:txBody>
      </p:sp>
      <p:sp>
        <p:nvSpPr>
          <p:cNvPr id="3" name="Content Placeholder 2"/>
          <p:cNvSpPr>
            <a:spLocks noGrp="1"/>
          </p:cNvSpPr>
          <p:nvPr>
            <p:ph idx="1"/>
          </p:nvPr>
        </p:nvSpPr>
        <p:spPr/>
        <p:txBody>
          <a:bodyPr/>
          <a:lstStyle/>
          <a:p>
            <a:r>
              <a:rPr lang="en-US" dirty="0"/>
              <a:t>Technically UMS is a party as we must also agree to: </a:t>
            </a:r>
          </a:p>
          <a:p>
            <a:pPr lvl="2"/>
            <a:endParaRPr lang="en-US" dirty="0"/>
          </a:p>
          <a:p>
            <a:pPr lvl="2"/>
            <a:r>
              <a:rPr lang="en-US" dirty="0"/>
              <a:t>Informal Resolution</a:t>
            </a:r>
          </a:p>
          <a:p>
            <a:pPr lvl="2"/>
            <a:r>
              <a:rPr lang="en-US" dirty="0"/>
              <a:t>Decorum</a:t>
            </a:r>
          </a:p>
          <a:p>
            <a:pPr lvl="2"/>
            <a:r>
              <a:rPr lang="en-US" dirty="0"/>
              <a:t>Ground Rules</a:t>
            </a:r>
          </a:p>
          <a:p>
            <a:pPr lvl="2"/>
            <a:r>
              <a:rPr lang="en-US" dirty="0"/>
              <a:t>Outcome is agreeable and reasonable for all</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894188360"/>
      </p:ext>
    </p:extLst>
  </p:cSld>
  <p:clrMapOvr>
    <a:masterClrMapping/>
  </p:clrMapOvr>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b722e1-5183-42d3-94de-d9bcc9fe13b9" xsi:nil="true"/>
    <lcf76f155ced4ddcb4097134ff3c332f xmlns="cc8d7818-1d19-40f6-81ad-91417cf7fa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87C7ABE9A46646A1BC3A4793AA756A" ma:contentTypeVersion="13" ma:contentTypeDescription="Create a new document." ma:contentTypeScope="" ma:versionID="1422ae1b55c7fca37b8fc3609f7ede35">
  <xsd:schema xmlns:xsd="http://www.w3.org/2001/XMLSchema" xmlns:xs="http://www.w3.org/2001/XMLSchema" xmlns:p="http://schemas.microsoft.com/office/2006/metadata/properties" xmlns:ns2="cc8d7818-1d19-40f6-81ad-91417cf7fad8" xmlns:ns3="a1b722e1-5183-42d3-94de-d9bcc9fe13b9" targetNamespace="http://schemas.microsoft.com/office/2006/metadata/properties" ma:root="true" ma:fieldsID="b79cfaa9a04b48fbc4e9d4ffaeb99a9c" ns2:_="" ns3:_="">
    <xsd:import namespace="cc8d7818-1d19-40f6-81ad-91417cf7fad8"/>
    <xsd:import namespace="a1b722e1-5183-42d3-94de-d9bcc9fe13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d7818-1d19-40f6-81ad-91417cf7f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a50b8f0-3605-42cf-830e-16465b6cf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b722e1-5183-42d3-94de-d9bcc9fe13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15b2c2b-ba8a-48b1-88c1-e3d9e6bc0001}" ma:internalName="TaxCatchAll" ma:showField="CatchAllData" ma:web="a1b722e1-5183-42d3-94de-d9bcc9fe1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69FB0-365D-46A4-96A0-4D912CF0D88B}">
  <ds:schemaRefs>
    <ds:schemaRef ds:uri="http://schemas.microsoft.com/office/2006/metadata/properties"/>
    <ds:schemaRef ds:uri="http://schemas.microsoft.com/office/infopath/2007/PartnerControls"/>
    <ds:schemaRef ds:uri="a1b722e1-5183-42d3-94de-d9bcc9fe13b9"/>
    <ds:schemaRef ds:uri="cc8d7818-1d19-40f6-81ad-91417cf7fad8"/>
  </ds:schemaRefs>
</ds:datastoreItem>
</file>

<file path=customXml/itemProps2.xml><?xml version="1.0" encoding="utf-8"?>
<ds:datastoreItem xmlns:ds="http://schemas.openxmlformats.org/officeDocument/2006/customXml" ds:itemID="{89FEAC8F-C5C0-4064-AA27-76329C3CE6F2}">
  <ds:schemaRefs>
    <ds:schemaRef ds:uri="http://schemas.microsoft.com/sharepoint/v3/contenttype/forms"/>
  </ds:schemaRefs>
</ds:datastoreItem>
</file>

<file path=customXml/itemProps3.xml><?xml version="1.0" encoding="utf-8"?>
<ds:datastoreItem xmlns:ds="http://schemas.openxmlformats.org/officeDocument/2006/customXml" ds:itemID="{633C20B8-2234-4E3D-993F-6D8B11E53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d7818-1d19-40f6-81ad-91417cf7fad8"/>
    <ds:schemaRef ds:uri="a1b722e1-5183-42d3-94de-d9bcc9fe1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TM03457444[[fn=Basis]]</Template>
  <TotalTime>5974</TotalTime>
  <Words>2431</Words>
  <Application>Microsoft Office PowerPoint</Application>
  <PresentationFormat>Widescreen</PresentationFormat>
  <Paragraphs>222</Paragraphs>
  <Slides>29</Slides>
  <Notes>11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Corbel</vt:lpstr>
      <vt:lpstr>Basis</vt:lpstr>
      <vt:lpstr>Title IX</vt:lpstr>
      <vt:lpstr>Agenda &amp; Learning Outcomes</vt:lpstr>
      <vt:lpstr>Refresher: Informal Resolution </vt:lpstr>
      <vt:lpstr>Refresher: Informal Resolution Cont’d </vt:lpstr>
      <vt:lpstr>What is Conflict?</vt:lpstr>
      <vt:lpstr>Key Terms</vt:lpstr>
      <vt:lpstr>Some Key Terms Cont’d</vt:lpstr>
      <vt:lpstr>Key Terms Cont’d</vt:lpstr>
      <vt:lpstr>We are a Party to the Process</vt:lpstr>
      <vt:lpstr>Conflict Style/Interaction – Which One  Are You?</vt:lpstr>
      <vt:lpstr>Influences on Conflict Interaction</vt:lpstr>
      <vt:lpstr>Possible Responses Diagram</vt:lpstr>
      <vt:lpstr>“Interaction Symptoms of Escalation or Avoidance Cycles”</vt:lpstr>
      <vt:lpstr>Managing Conflict</vt:lpstr>
      <vt:lpstr>Managing Conflict Cont’d</vt:lpstr>
      <vt:lpstr>Creating Shared Attitudes &amp; Decorum</vt:lpstr>
      <vt:lpstr>Strategy for Managing Conflicts - Issue Identification:</vt:lpstr>
      <vt:lpstr>Other Models for Third Party Resolutions</vt:lpstr>
      <vt:lpstr>Other Models for Third Party Resolutions</vt:lpstr>
      <vt:lpstr>Let’s Process Our Approach</vt:lpstr>
      <vt:lpstr>Decorum – Clear Direction</vt:lpstr>
      <vt:lpstr>Redirecting</vt:lpstr>
      <vt:lpstr>Be Prepared to Redirect</vt:lpstr>
      <vt:lpstr>Whatch a Pro</vt:lpstr>
      <vt:lpstr>Ground Rules –Pre-meeting with Parties (separately) </vt:lpstr>
      <vt:lpstr>Pre-meeting</vt:lpstr>
      <vt:lpstr>Decorum</vt:lpstr>
      <vt:lpstr>Ground Rules</vt:lpstr>
      <vt:lpstr>Free Webinar</vt:lpstr>
    </vt:vector>
  </TitlesOfParts>
  <Company>University of Maine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Elizabeth Marie Lavoie</dc:creator>
  <cp:lastModifiedBy>Krissinda Ellen Slack</cp:lastModifiedBy>
  <cp:revision>109</cp:revision>
  <dcterms:created xsi:type="dcterms:W3CDTF">2020-07-27T13:59:47Z</dcterms:created>
  <dcterms:modified xsi:type="dcterms:W3CDTF">2026-03-06T14:37:02Z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0x0101006B87C7ABE9A46646A1BC3A4793AA756A</vt:lpwstr>
  </property>
</Properties>
</file>