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4"/>
  </p:sldMasterIdLst>
  <p:notesMasterIdLst>
    <p:notesMasterId r:id="rId47"/>
  </p:notesMasterIdLst>
  <p:sldIdLst>
    <p:sldId id="256" r:id="rId5"/>
    <p:sldId id="257" r:id="rId6"/>
    <p:sldId id="303" r:id="rId7"/>
    <p:sldId id="304" r:id="rId8"/>
    <p:sldId id="305" r:id="rId9"/>
    <p:sldId id="259" r:id="rId10"/>
    <p:sldId id="258" r:id="rId11"/>
    <p:sldId id="264" r:id="rId12"/>
    <p:sldId id="266" r:id="rId13"/>
    <p:sldId id="268" r:id="rId14"/>
    <p:sldId id="296" r:id="rId15"/>
    <p:sldId id="269" r:id="rId16"/>
    <p:sldId id="270" r:id="rId17"/>
    <p:sldId id="293" r:id="rId18"/>
    <p:sldId id="295" r:id="rId19"/>
    <p:sldId id="267" r:id="rId20"/>
    <p:sldId id="271" r:id="rId21"/>
    <p:sldId id="284" r:id="rId22"/>
    <p:sldId id="286" r:id="rId23"/>
    <p:sldId id="278" r:id="rId24"/>
    <p:sldId id="276" r:id="rId25"/>
    <p:sldId id="277" r:id="rId26"/>
    <p:sldId id="273" r:id="rId27"/>
    <p:sldId id="302" r:id="rId28"/>
    <p:sldId id="281" r:id="rId29"/>
    <p:sldId id="297" r:id="rId30"/>
    <p:sldId id="298" r:id="rId31"/>
    <p:sldId id="299" r:id="rId32"/>
    <p:sldId id="275" r:id="rId33"/>
    <p:sldId id="279" r:id="rId34"/>
    <p:sldId id="280" r:id="rId35"/>
    <p:sldId id="285" r:id="rId36"/>
    <p:sldId id="282" r:id="rId37"/>
    <p:sldId id="272" r:id="rId38"/>
    <p:sldId id="274" r:id="rId39"/>
    <p:sldId id="290" r:id="rId40"/>
    <p:sldId id="287" r:id="rId41"/>
    <p:sldId id="292" r:id="rId42"/>
    <p:sldId id="291" r:id="rId43"/>
    <p:sldId id="300" r:id="rId44"/>
    <p:sldId id="301" r:id="rId45"/>
    <p:sldId id="2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5: Intakes &amp; Supportive Measures" id="{BA87C80F-CC31-4214-A505-C4AC903AD2B5}">
          <p14:sldIdLst>
            <p14:sldId id="256"/>
            <p14:sldId id="257"/>
            <p14:sldId id="303"/>
            <p14:sldId id="304"/>
            <p14:sldId id="305"/>
            <p14:sldId id="259"/>
            <p14:sldId id="258"/>
            <p14:sldId id="264"/>
            <p14:sldId id="266"/>
            <p14:sldId id="268"/>
            <p14:sldId id="296"/>
            <p14:sldId id="269"/>
            <p14:sldId id="270"/>
            <p14:sldId id="293"/>
            <p14:sldId id="295"/>
            <p14:sldId id="267"/>
            <p14:sldId id="271"/>
            <p14:sldId id="284"/>
            <p14:sldId id="286"/>
            <p14:sldId id="278"/>
            <p14:sldId id="276"/>
            <p14:sldId id="277"/>
            <p14:sldId id="273"/>
            <p14:sldId id="302"/>
            <p14:sldId id="281"/>
            <p14:sldId id="297"/>
            <p14:sldId id="298"/>
            <p14:sldId id="299"/>
            <p14:sldId id="275"/>
            <p14:sldId id="279"/>
            <p14:sldId id="280"/>
            <p14:sldId id="285"/>
            <p14:sldId id="282"/>
          </p14:sldIdLst>
        </p14:section>
        <p14:section name="Case Study" id="{72A8E428-66F7-4822-BA33-EA7E83B3B405}">
          <p14:sldIdLst>
            <p14:sldId id="272"/>
            <p14:sldId id="274"/>
            <p14:sldId id="290"/>
            <p14:sldId id="287"/>
            <p14:sldId id="292"/>
            <p14:sldId id="291"/>
            <p14:sldId id="300"/>
            <p14:sldId id="301"/>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71487-C489-4F49-8FE0-E37AB7DA341F}" v="4" dt="2026-04-14T15:24:00.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7" autoAdjust="0"/>
    <p:restoredTop sz="77823" autoAdjust="0"/>
  </p:normalViewPr>
  <p:slideViewPr>
    <p:cSldViewPr snapToGrid="0">
      <p:cViewPr varScale="1">
        <p:scale>
          <a:sx n="86" d="100"/>
          <a:sy n="86" d="100"/>
        </p:scale>
        <p:origin x="12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sinda Ellen Slack" userId="035b0176-46df-47b8-8ff0-87998234aaac" providerId="ADAL" clId="{9164848D-D209-4F48-9861-99881289926A}"/>
    <pc:docChg chg="modSld">
      <pc:chgData name="Krissinda Ellen Slack" userId="035b0176-46df-47b8-8ff0-87998234aaac" providerId="ADAL" clId="{9164848D-D209-4F48-9861-99881289926A}" dt="2026-04-14T15:23:22.202" v="0"/>
      <pc:docMkLst>
        <pc:docMk/>
      </pc:docMkLst>
      <pc:sldChg chg="modSp">
        <pc:chgData name="Krissinda Ellen Slack" userId="035b0176-46df-47b8-8ff0-87998234aaac" providerId="ADAL" clId="{9164848D-D209-4F48-9861-99881289926A}" dt="2026-04-14T15:23:22.202" v="0"/>
        <pc:sldMkLst>
          <pc:docMk/>
          <pc:sldMk cId="4248317797" sldId="273"/>
        </pc:sldMkLst>
        <pc:spChg chg="mod">
          <ac:chgData name="Krissinda Ellen Slack" userId="035b0176-46df-47b8-8ff0-87998234aaac" providerId="ADAL" clId="{9164848D-D209-4F48-9861-99881289926A}" dt="2026-04-14T15:23:22.202" v="0"/>
          <ac:spMkLst>
            <pc:docMk/>
            <pc:sldMk cId="4248317797" sldId="27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B8143-4D99-46FD-B262-FDDA953A2BA2}"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910D2-8392-4D7C-8B5C-D9839E58FAB6}" type="slidenum">
              <a:rPr lang="en-US" smtClean="0"/>
              <a:t>‹#›</a:t>
            </a:fld>
            <a:endParaRPr lang="en-US"/>
          </a:p>
        </p:txBody>
      </p:sp>
    </p:spTree>
    <p:extLst>
      <p:ext uri="{BB962C8B-B14F-4D97-AF65-F5344CB8AC3E}">
        <p14:creationId xmlns:p14="http://schemas.microsoft.com/office/powerpoint/2010/main" val="19820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trauma</a:t>
            </a:r>
            <a:r>
              <a:rPr lang="en-US" baseline="0" dirty="0"/>
              <a:t> response?</a:t>
            </a:r>
          </a:p>
          <a:p>
            <a:endParaRPr lang="en-US" baseline="0" dirty="0"/>
          </a:p>
          <a:p>
            <a:r>
              <a:rPr lang="en-US" baseline="0" dirty="0"/>
              <a:t>PAGE</a:t>
            </a:r>
          </a:p>
          <a:p>
            <a:endParaRPr lang="en-US" baseline="0" dirty="0"/>
          </a:p>
          <a:p>
            <a:r>
              <a:rPr lang="en-US" baseline="0" dirty="0"/>
              <a:t>Purpose (your purpose  in life)</a:t>
            </a:r>
          </a:p>
          <a:p>
            <a:r>
              <a:rPr lang="en-US" baseline="0" dirty="0"/>
              <a:t>Attuned (to other person)</a:t>
            </a:r>
          </a:p>
          <a:p>
            <a:r>
              <a:rPr lang="en-US" baseline="0" dirty="0"/>
              <a:t>Goal (in meeting or interaction)</a:t>
            </a:r>
          </a:p>
          <a:p>
            <a:r>
              <a:rPr lang="en-US" baseline="0" dirty="0"/>
              <a:t>Emotions (what are you feeling)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a:t>
            </a:fld>
            <a:endParaRPr lang="en-US"/>
          </a:p>
        </p:txBody>
      </p:sp>
    </p:spTree>
    <p:extLst>
      <p:ext uri="{BB962C8B-B14F-4D97-AF65-F5344CB8AC3E}">
        <p14:creationId xmlns:p14="http://schemas.microsoft.com/office/powerpoint/2010/main" val="299015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supportive</a:t>
            </a:r>
            <a:r>
              <a:rPr lang="en-US" baseline="0" dirty="0"/>
              <a:t> measures can you institute?</a:t>
            </a:r>
          </a:p>
          <a:p>
            <a:r>
              <a:rPr lang="en-US" baseline="0" dirty="0"/>
              <a:t>Are there any other questions that you would need answered?</a:t>
            </a:r>
          </a:p>
          <a:p>
            <a:endParaRPr lang="en-US" baseline="0" dirty="0"/>
          </a:p>
          <a:p>
            <a:r>
              <a:rPr lang="en-US" baseline="0" dirty="0"/>
              <a:t>Would you fill out a Clery form?</a:t>
            </a:r>
          </a:p>
          <a:p>
            <a:r>
              <a:rPr lang="en-US" baseline="0" dirty="0"/>
              <a:t>Would you do an assessment for timely warning?</a:t>
            </a:r>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19</a:t>
            </a:fld>
            <a:endParaRPr lang="en-US"/>
          </a:p>
        </p:txBody>
      </p:sp>
    </p:spTree>
    <p:extLst>
      <p:ext uri="{BB962C8B-B14F-4D97-AF65-F5344CB8AC3E}">
        <p14:creationId xmlns:p14="http://schemas.microsoft.com/office/powerpoint/2010/main" val="60488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like to see the definition of an</a:t>
            </a:r>
            <a:r>
              <a:rPr lang="en-US" baseline="0" dirty="0"/>
              <a:t> educational program or activity? Or the Title IX Sexual Harassment Definition? Or the ATIXA jurisdiction tool?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20</a:t>
            </a:fld>
            <a:endParaRPr lang="en-US"/>
          </a:p>
        </p:txBody>
      </p:sp>
    </p:spTree>
    <p:extLst>
      <p:ext uri="{BB962C8B-B14F-4D97-AF65-F5344CB8AC3E}">
        <p14:creationId xmlns:p14="http://schemas.microsoft.com/office/powerpoint/2010/main" val="278884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this case happens off campus at someone’s apartment who has no affiliation with campus, our programs or activities. What would the Deputy do next?</a:t>
            </a:r>
          </a:p>
          <a:p>
            <a:pPr marL="171450" indent="-171450">
              <a:buFontTx/>
              <a:buChar char="-"/>
            </a:pPr>
            <a:r>
              <a:rPr lang="en-US" dirty="0"/>
              <a:t>Not</a:t>
            </a:r>
            <a:r>
              <a:rPr lang="en-US" baseline="0" dirty="0"/>
              <a:t> Accept a formal complaint</a:t>
            </a:r>
          </a:p>
          <a:p>
            <a:pPr marL="0" indent="0">
              <a:buFontTx/>
              <a:buNone/>
            </a:pPr>
            <a:r>
              <a:rPr lang="en-US" baseline="0" dirty="0"/>
              <a:t>-   Accept formal complaint and move forward with the Title IX Sexual Harassment Process</a:t>
            </a:r>
          </a:p>
          <a:p>
            <a:pPr marL="171450" indent="-171450">
              <a:buFontTx/>
              <a:buChar char="-"/>
            </a:pPr>
            <a:r>
              <a:rPr lang="en-US" baseline="0" dirty="0"/>
              <a:t>Accept &amp; Dismiss a formal complaint</a:t>
            </a:r>
          </a:p>
          <a:p>
            <a:pPr marL="171450" indent="-171450">
              <a:buFontTx/>
              <a:buChar char="-"/>
            </a:pPr>
            <a:r>
              <a:rPr lang="en-US" baseline="0" dirty="0"/>
              <a:t>Pursue under SCC as we currently do now</a:t>
            </a:r>
          </a:p>
          <a:p>
            <a:pPr marL="171450" indent="-171450">
              <a:buFontTx/>
              <a:buChar char="-"/>
            </a:pPr>
            <a:endParaRPr lang="en-US" baseline="0" dirty="0"/>
          </a:p>
          <a:p>
            <a:pPr marL="171450" indent="-171450">
              <a:buFontTx/>
              <a:buChar char="-"/>
            </a:pPr>
            <a:r>
              <a:rPr lang="en-US" baseline="0" dirty="0"/>
              <a:t>This is going to be confusing for faculty when you are making accommodations and supportive measures. Just remind them we still need to provide resources and supportive measures. They may argue that they won’t provide accommodations if it is not required by Title IX. How can we address this concern or issue?</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21</a:t>
            </a:fld>
            <a:endParaRPr lang="en-US"/>
          </a:p>
        </p:txBody>
      </p:sp>
    </p:spTree>
    <p:extLst>
      <p:ext uri="{BB962C8B-B14F-4D97-AF65-F5344CB8AC3E}">
        <p14:creationId xmlns:p14="http://schemas.microsoft.com/office/powerpoint/2010/main" val="290837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Rubric2020</a:t>
            </a:r>
          </a:p>
        </p:txBody>
      </p:sp>
      <p:sp>
        <p:nvSpPr>
          <p:cNvPr id="4" name="Slide Number Placeholder 3"/>
          <p:cNvSpPr>
            <a:spLocks noGrp="1"/>
          </p:cNvSpPr>
          <p:nvPr>
            <p:ph type="sldNum" sz="quarter" idx="10"/>
          </p:nvPr>
        </p:nvSpPr>
        <p:spPr/>
        <p:txBody>
          <a:bodyPr/>
          <a:lstStyle/>
          <a:p>
            <a:fld id="{1D9910D2-8392-4D7C-8B5C-D9839E58FAB6}" type="slidenum">
              <a:rPr lang="en-US" smtClean="0"/>
              <a:t>23</a:t>
            </a:fld>
            <a:endParaRPr lang="en-US"/>
          </a:p>
        </p:txBody>
      </p:sp>
    </p:spTree>
    <p:extLst>
      <p:ext uri="{BB962C8B-B14F-4D97-AF65-F5344CB8AC3E}">
        <p14:creationId xmlns:p14="http://schemas.microsoft.com/office/powerpoint/2010/main" val="350906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28</a:t>
            </a:fld>
            <a:endParaRPr lang="en-US"/>
          </a:p>
        </p:txBody>
      </p:sp>
    </p:spTree>
    <p:extLst>
      <p:ext uri="{BB962C8B-B14F-4D97-AF65-F5344CB8AC3E}">
        <p14:creationId xmlns:p14="http://schemas.microsoft.com/office/powerpoint/2010/main" val="364197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30</a:t>
            </a:fld>
            <a:endParaRPr lang="en-US"/>
          </a:p>
        </p:txBody>
      </p:sp>
    </p:spTree>
    <p:extLst>
      <p:ext uri="{BB962C8B-B14F-4D97-AF65-F5344CB8AC3E}">
        <p14:creationId xmlns:p14="http://schemas.microsoft.com/office/powerpoint/2010/main" val="416549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a:t>
            </a:r>
            <a:r>
              <a:rPr lang="en-US" baseline="0" dirty="0"/>
              <a:t> who would be the Deputy</a:t>
            </a:r>
          </a:p>
          <a:p>
            <a:endParaRPr lang="en-US" baseline="0" dirty="0"/>
          </a:p>
          <a:p>
            <a:r>
              <a:rPr lang="en-US" baseline="0" dirty="0"/>
              <a:t>Thinking about the situation, what types of information can you about collect about </a:t>
            </a:r>
            <a:r>
              <a:rPr lang="en-US" baseline="0" dirty="0" err="1"/>
              <a:t>Trinell</a:t>
            </a:r>
            <a:r>
              <a:rPr lang="en-US" baseline="0" dirty="0"/>
              <a:t> before the meeting?</a:t>
            </a:r>
          </a:p>
          <a:p>
            <a:r>
              <a:rPr lang="en-US" baseline="0" dirty="0"/>
              <a:t>Financial Aid, Student bill, Grades, Facebook, Twitter, Res Life Information, </a:t>
            </a:r>
            <a:r>
              <a:rPr lang="en-US" baseline="0" dirty="0" err="1"/>
              <a:t>Maxient</a:t>
            </a:r>
            <a:r>
              <a:rPr lang="en-US" baseline="0" dirty="0"/>
              <a:t> History</a:t>
            </a:r>
          </a:p>
          <a:p>
            <a:r>
              <a:rPr lang="en-US" baseline="0" dirty="0"/>
              <a:t> </a:t>
            </a:r>
          </a:p>
          <a:p>
            <a:r>
              <a:rPr lang="en-US" baseline="0" dirty="0"/>
              <a:t>How can you use this information to help you think about supportive measures?</a:t>
            </a:r>
          </a:p>
          <a:p>
            <a:r>
              <a:rPr lang="en-US" baseline="0" dirty="0"/>
              <a:t>What are the resources at that school? </a:t>
            </a:r>
          </a:p>
          <a:p>
            <a:r>
              <a:rPr lang="en-US" baseline="0" dirty="0"/>
              <a:t>What about community resources in their area?</a:t>
            </a:r>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34</a:t>
            </a:fld>
            <a:endParaRPr lang="en-US"/>
          </a:p>
        </p:txBody>
      </p:sp>
    </p:spTree>
    <p:extLst>
      <p:ext uri="{BB962C8B-B14F-4D97-AF65-F5344CB8AC3E}">
        <p14:creationId xmlns:p14="http://schemas.microsoft.com/office/powerpoint/2010/main" val="67361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supportive</a:t>
            </a:r>
            <a:r>
              <a:rPr lang="en-US" baseline="0" dirty="0"/>
              <a:t> measures can you institute?</a:t>
            </a:r>
          </a:p>
          <a:p>
            <a:r>
              <a:rPr lang="en-US" baseline="0" dirty="0"/>
              <a:t>Are there any other questions that you would need answered?</a:t>
            </a:r>
          </a:p>
          <a:p>
            <a:endParaRPr lang="en-US" baseline="0" dirty="0"/>
          </a:p>
          <a:p>
            <a:r>
              <a:rPr lang="en-US" baseline="0" dirty="0"/>
              <a:t>Would you fill out a Clery form?</a:t>
            </a:r>
          </a:p>
          <a:p>
            <a:r>
              <a:rPr lang="en-US" baseline="0" dirty="0"/>
              <a:t>Would you do an assessment for timely warning?</a:t>
            </a:r>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35</a:t>
            </a:fld>
            <a:endParaRPr lang="en-US"/>
          </a:p>
        </p:txBody>
      </p:sp>
    </p:spTree>
    <p:extLst>
      <p:ext uri="{BB962C8B-B14F-4D97-AF65-F5344CB8AC3E}">
        <p14:creationId xmlns:p14="http://schemas.microsoft.com/office/powerpoint/2010/main" val="68728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36</a:t>
            </a:fld>
            <a:endParaRPr lang="en-US"/>
          </a:p>
        </p:txBody>
      </p:sp>
    </p:spTree>
    <p:extLst>
      <p:ext uri="{BB962C8B-B14F-4D97-AF65-F5344CB8AC3E}">
        <p14:creationId xmlns:p14="http://schemas.microsoft.com/office/powerpoint/2010/main" val="365445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like to see the definition of an</a:t>
            </a:r>
            <a:r>
              <a:rPr lang="en-US" baseline="0" dirty="0"/>
              <a:t> educational program or activity? Or the Title IX Sexual Harassment Definition?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37</a:t>
            </a:fld>
            <a:endParaRPr lang="en-US"/>
          </a:p>
        </p:txBody>
      </p:sp>
    </p:spTree>
    <p:extLst>
      <p:ext uri="{BB962C8B-B14F-4D97-AF65-F5344CB8AC3E}">
        <p14:creationId xmlns:p14="http://schemas.microsoft.com/office/powerpoint/2010/main" val="415115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DOE-OCR does not mandate the ceiling they mandate the basement notice, this may become a concern on your campus – we are upholding the highest level of regard</a:t>
            </a:r>
            <a:r>
              <a:rPr lang="en-US" baseline="0" dirty="0"/>
              <a:t> for these issues and want to ensure everyone who needs support receives it and also knows their rights. </a:t>
            </a:r>
            <a:endParaRPr lang="en-US" dirty="0"/>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6</a:t>
            </a:fld>
            <a:endParaRPr lang="en-US"/>
          </a:p>
        </p:txBody>
      </p:sp>
    </p:spTree>
    <p:extLst>
      <p:ext uri="{BB962C8B-B14F-4D97-AF65-F5344CB8AC3E}">
        <p14:creationId xmlns:p14="http://schemas.microsoft.com/office/powerpoint/2010/main" val="1500614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39</a:t>
            </a:fld>
            <a:endParaRPr lang="en-US"/>
          </a:p>
        </p:txBody>
      </p:sp>
    </p:spTree>
    <p:extLst>
      <p:ext uri="{BB962C8B-B14F-4D97-AF65-F5344CB8AC3E}">
        <p14:creationId xmlns:p14="http://schemas.microsoft.com/office/powerpoint/2010/main" val="2971020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this change things?</a:t>
            </a:r>
            <a:r>
              <a:rPr lang="en-US" baseline="0" dirty="0"/>
              <a:t> </a:t>
            </a:r>
            <a:r>
              <a:rPr lang="en-US" dirty="0"/>
              <a:t>Would this change things?</a:t>
            </a:r>
          </a:p>
        </p:txBody>
      </p:sp>
      <p:sp>
        <p:nvSpPr>
          <p:cNvPr id="4" name="Slide Number Placeholder 3"/>
          <p:cNvSpPr>
            <a:spLocks noGrp="1"/>
          </p:cNvSpPr>
          <p:nvPr>
            <p:ph type="sldNum" sz="quarter" idx="10"/>
          </p:nvPr>
        </p:nvSpPr>
        <p:spPr/>
        <p:txBody>
          <a:bodyPr/>
          <a:lstStyle/>
          <a:p>
            <a:fld id="{1D9910D2-8392-4D7C-8B5C-D9839E58FAB6}" type="slidenum">
              <a:rPr lang="en-US" smtClean="0"/>
              <a:t>42</a:t>
            </a:fld>
            <a:endParaRPr lang="en-US"/>
          </a:p>
        </p:txBody>
      </p:sp>
    </p:spTree>
    <p:extLst>
      <p:ext uri="{BB962C8B-B14F-4D97-AF65-F5344CB8AC3E}">
        <p14:creationId xmlns:p14="http://schemas.microsoft.com/office/powerpoint/2010/main" val="308778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using the same intake form</a:t>
            </a:r>
            <a:r>
              <a:rPr lang="en-US" baseline="0" dirty="0"/>
              <a:t> as before. It allows you to access the situation and determine what supportive measures are needed for the person in front of you.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7</a:t>
            </a:fld>
            <a:endParaRPr lang="en-US"/>
          </a:p>
        </p:txBody>
      </p:sp>
    </p:spTree>
    <p:extLst>
      <p:ext uri="{BB962C8B-B14F-4D97-AF65-F5344CB8AC3E}">
        <p14:creationId xmlns:p14="http://schemas.microsoft.com/office/powerpoint/2010/main" val="66022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other supportive measures that you may have used or commonly use that I</a:t>
            </a:r>
            <a:r>
              <a:rPr lang="en-US" baseline="0" dirty="0"/>
              <a:t> have missed?</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9</a:t>
            </a:fld>
            <a:endParaRPr lang="en-US"/>
          </a:p>
        </p:txBody>
      </p:sp>
    </p:spTree>
    <p:extLst>
      <p:ext uri="{BB962C8B-B14F-4D97-AF65-F5344CB8AC3E}">
        <p14:creationId xmlns:p14="http://schemas.microsoft.com/office/powerpoint/2010/main" val="231346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to come state wide community meeting this fall!!</a:t>
            </a:r>
          </a:p>
        </p:txBody>
      </p:sp>
      <p:sp>
        <p:nvSpPr>
          <p:cNvPr id="4" name="Slide Number Placeholder 3"/>
          <p:cNvSpPr>
            <a:spLocks noGrp="1"/>
          </p:cNvSpPr>
          <p:nvPr>
            <p:ph type="sldNum" sz="quarter" idx="10"/>
          </p:nvPr>
        </p:nvSpPr>
        <p:spPr/>
        <p:txBody>
          <a:bodyPr/>
          <a:lstStyle/>
          <a:p>
            <a:fld id="{1D9910D2-8392-4D7C-8B5C-D9839E58FAB6}" type="slidenum">
              <a:rPr lang="en-US" smtClean="0"/>
              <a:t>10</a:t>
            </a:fld>
            <a:endParaRPr lang="en-US"/>
          </a:p>
        </p:txBody>
      </p:sp>
    </p:spTree>
    <p:extLst>
      <p:ext uri="{BB962C8B-B14F-4D97-AF65-F5344CB8AC3E}">
        <p14:creationId xmlns:p14="http://schemas.microsoft.com/office/powerpoint/2010/main" val="309339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12</a:t>
            </a:fld>
            <a:endParaRPr lang="en-US"/>
          </a:p>
        </p:txBody>
      </p:sp>
    </p:spTree>
    <p:extLst>
      <p:ext uri="{BB962C8B-B14F-4D97-AF65-F5344CB8AC3E}">
        <p14:creationId xmlns:p14="http://schemas.microsoft.com/office/powerpoint/2010/main" val="2344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follow up questions about the Team Roles?</a:t>
            </a:r>
          </a:p>
        </p:txBody>
      </p:sp>
      <p:sp>
        <p:nvSpPr>
          <p:cNvPr id="4" name="Slide Number Placeholder 3"/>
          <p:cNvSpPr>
            <a:spLocks noGrp="1"/>
          </p:cNvSpPr>
          <p:nvPr>
            <p:ph type="sldNum" sz="quarter" idx="10"/>
          </p:nvPr>
        </p:nvSpPr>
        <p:spPr/>
        <p:txBody>
          <a:bodyPr/>
          <a:lstStyle/>
          <a:p>
            <a:fld id="{1D9910D2-8392-4D7C-8B5C-D9839E58FAB6}" type="slidenum">
              <a:rPr lang="en-US" smtClean="0"/>
              <a:t>13</a:t>
            </a:fld>
            <a:endParaRPr lang="en-US"/>
          </a:p>
        </p:txBody>
      </p:sp>
    </p:spTree>
    <p:extLst>
      <p:ext uri="{BB962C8B-B14F-4D97-AF65-F5344CB8AC3E}">
        <p14:creationId xmlns:p14="http://schemas.microsoft.com/office/powerpoint/2010/main" val="222279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this from a physician’s perspective and think about it in our own roles. How can we utilize this information when dealing with a complainant or a respondent? How could this help you identify supportive measures by reframing</a:t>
            </a:r>
            <a:r>
              <a:rPr lang="en-US" baseline="0" dirty="0"/>
              <a:t> your approach?</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15</a:t>
            </a:fld>
            <a:endParaRPr lang="en-US"/>
          </a:p>
        </p:txBody>
      </p:sp>
    </p:spTree>
    <p:extLst>
      <p:ext uri="{BB962C8B-B14F-4D97-AF65-F5344CB8AC3E}">
        <p14:creationId xmlns:p14="http://schemas.microsoft.com/office/powerpoint/2010/main" val="409307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a:t>
            </a:r>
            <a:r>
              <a:rPr lang="en-US" baseline="0" dirty="0"/>
              <a:t> who would be the Deputy?</a:t>
            </a:r>
          </a:p>
          <a:p>
            <a:endParaRPr lang="en-US" baseline="0" dirty="0"/>
          </a:p>
          <a:p>
            <a:r>
              <a:rPr lang="en-US" baseline="0" dirty="0"/>
              <a:t>Thinking about the situation, what types of information can you about collect about </a:t>
            </a:r>
            <a:r>
              <a:rPr lang="en-US" baseline="0" dirty="0" err="1"/>
              <a:t>Trinell</a:t>
            </a:r>
            <a:r>
              <a:rPr lang="en-US" baseline="0" dirty="0"/>
              <a:t> before the meeting?</a:t>
            </a:r>
          </a:p>
          <a:p>
            <a:r>
              <a:rPr lang="en-US" baseline="0" dirty="0"/>
              <a:t>Financial Aid, Student bill, Grades, Facebook, Twitter, Res Life Information, </a:t>
            </a:r>
            <a:r>
              <a:rPr lang="en-US" baseline="0" dirty="0" err="1"/>
              <a:t>Maxient</a:t>
            </a:r>
            <a:r>
              <a:rPr lang="en-US" baseline="0" dirty="0"/>
              <a:t> History</a:t>
            </a:r>
          </a:p>
          <a:p>
            <a:r>
              <a:rPr lang="en-US" baseline="0" dirty="0"/>
              <a:t> </a:t>
            </a:r>
          </a:p>
          <a:p>
            <a:r>
              <a:rPr lang="en-US" baseline="0" dirty="0"/>
              <a:t>How can you use this information to help you think about supportive measures?</a:t>
            </a:r>
          </a:p>
          <a:p>
            <a:r>
              <a:rPr lang="en-US" baseline="0" dirty="0"/>
              <a:t>What are the resources at that school? </a:t>
            </a:r>
          </a:p>
          <a:p>
            <a:r>
              <a:rPr lang="en-US" baseline="0" dirty="0"/>
              <a:t>What about community resources in their area?</a:t>
            </a:r>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18</a:t>
            </a:fld>
            <a:endParaRPr lang="en-US"/>
          </a:p>
        </p:txBody>
      </p:sp>
    </p:spTree>
    <p:extLst>
      <p:ext uri="{BB962C8B-B14F-4D97-AF65-F5344CB8AC3E}">
        <p14:creationId xmlns:p14="http://schemas.microsoft.com/office/powerpoint/2010/main" val="13410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334D819-9F07-4261-B09B-9E467E5D9002}" type="datetimeFigureOut">
              <a:rPr lang="en-US" smtClean="0"/>
              <a:pPr/>
              <a:t>4/14/2026</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1766878-3199-4EAB-94E7-2D6D11070E14}"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9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8783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2406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6495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825950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745757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078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2024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208089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1250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334D819-9F07-4261-B09B-9E467E5D9002}" type="datetimeFigureOut">
              <a:rPr lang="en-US" smtClean="0"/>
              <a:pPr/>
              <a:t>4/14/2026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88870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fWken5DsJcw?start=1" TargetMode="External"/><Relationship Id="rId5" Type="http://schemas.openxmlformats.org/officeDocument/2006/relationships/image" Target="../media/image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tixa.org/resources/atixa-jurisdictional-rubri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876Zw-NA94" TargetMode="External"/><Relationship Id="rId5" Type="http://schemas.openxmlformats.org/officeDocument/2006/relationships/image" Target="../media/image2.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iversity of Maine Syste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424" y="386374"/>
            <a:ext cx="2900072" cy="1631291"/>
          </a:xfrm>
          <a:prstGeom prst="rect">
            <a:avLst/>
          </a:prstGeom>
        </p:spPr>
      </p:pic>
      <p:sp>
        <p:nvSpPr>
          <p:cNvPr id="2" name="Title 1"/>
          <p:cNvSpPr>
            <a:spLocks noGrp="1"/>
          </p:cNvSpPr>
          <p:nvPr>
            <p:ph type="ctrTitle"/>
          </p:nvPr>
        </p:nvSpPr>
        <p:spPr/>
        <p:txBody>
          <a:bodyPr/>
          <a:lstStyle/>
          <a:p>
            <a:r>
              <a:rPr lang="en-US" dirty="0">
                <a:solidFill>
                  <a:schemeClr val="bg2">
                    <a:lumMod val="50000"/>
                  </a:schemeClr>
                </a:solidFill>
              </a:rPr>
              <a:t>Title IX</a:t>
            </a:r>
          </a:p>
        </p:txBody>
      </p:sp>
      <p:sp>
        <p:nvSpPr>
          <p:cNvPr id="3" name="Subtitle 2"/>
          <p:cNvSpPr>
            <a:spLocks noGrp="1"/>
          </p:cNvSpPr>
          <p:nvPr>
            <p:ph type="subTitle" idx="1"/>
          </p:nvPr>
        </p:nvSpPr>
        <p:spPr/>
        <p:txBody>
          <a:bodyPr>
            <a:normAutofit/>
          </a:bodyPr>
          <a:lstStyle/>
          <a:p>
            <a:r>
              <a:rPr lang="en-US"/>
              <a:t>Session 4&amp;5</a:t>
            </a:r>
            <a:r>
              <a:rPr lang="en-US" dirty="0"/>
              <a:t>: Intakes &amp; Supportive Measures – Filing a Formal Complaint</a:t>
            </a:r>
          </a:p>
          <a:p>
            <a:r>
              <a:rPr lang="en-US" dirty="0"/>
              <a:t>Presented by: Liz Lavoie</a:t>
            </a:r>
          </a:p>
        </p:txBody>
      </p:sp>
    </p:spTree>
    <p:extLst>
      <p:ext uri="{BB962C8B-B14F-4D97-AF65-F5344CB8AC3E}">
        <p14:creationId xmlns:p14="http://schemas.microsoft.com/office/powerpoint/2010/main" val="175500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Local, State Supports - Resources</a:t>
            </a:r>
          </a:p>
        </p:txBody>
      </p:sp>
      <p:sp>
        <p:nvSpPr>
          <p:cNvPr id="3" name="Content Placeholder 2"/>
          <p:cNvSpPr>
            <a:spLocks noGrp="1"/>
          </p:cNvSpPr>
          <p:nvPr>
            <p:ph idx="1"/>
          </p:nvPr>
        </p:nvSpPr>
        <p:spPr/>
        <p:txBody>
          <a:bodyPr/>
          <a:lstStyle/>
          <a:p>
            <a:r>
              <a:rPr lang="en-US" dirty="0"/>
              <a:t>Let’s take a moment and discuss who they are by campus:</a:t>
            </a:r>
          </a:p>
          <a:p>
            <a:pPr lvl="1"/>
            <a:r>
              <a:rPr lang="en-US" dirty="0"/>
              <a:t>UMFK</a:t>
            </a:r>
          </a:p>
          <a:p>
            <a:pPr lvl="1"/>
            <a:r>
              <a:rPr lang="en-US" dirty="0"/>
              <a:t>UMPI</a:t>
            </a:r>
          </a:p>
          <a:p>
            <a:pPr lvl="1"/>
            <a:r>
              <a:rPr lang="en-US" dirty="0"/>
              <a:t>UM</a:t>
            </a:r>
          </a:p>
          <a:p>
            <a:pPr lvl="1"/>
            <a:r>
              <a:rPr lang="en-US" dirty="0"/>
              <a:t>UMM</a:t>
            </a:r>
          </a:p>
          <a:p>
            <a:pPr lvl="1"/>
            <a:r>
              <a:rPr lang="en-US" dirty="0"/>
              <a:t>UMF</a:t>
            </a:r>
          </a:p>
          <a:p>
            <a:pPr lvl="1"/>
            <a:r>
              <a:rPr lang="en-US" dirty="0"/>
              <a:t>UMA</a:t>
            </a:r>
          </a:p>
          <a:p>
            <a:pPr lvl="1"/>
            <a:r>
              <a:rPr lang="en-US" dirty="0"/>
              <a:t>USM</a:t>
            </a:r>
          </a:p>
          <a:p>
            <a:pPr lvl="1"/>
            <a:r>
              <a:rPr lang="en-US" dirty="0"/>
              <a:t>MSL</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82214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Who on Your Campus</a:t>
            </a:r>
          </a:p>
        </p:txBody>
      </p:sp>
      <p:sp>
        <p:nvSpPr>
          <p:cNvPr id="3" name="Content Placeholder 2"/>
          <p:cNvSpPr>
            <a:spLocks noGrp="1"/>
          </p:cNvSpPr>
          <p:nvPr>
            <p:ph sz="half" idx="1"/>
          </p:nvPr>
        </p:nvSpPr>
        <p:spPr/>
        <p:txBody>
          <a:bodyPr/>
          <a:lstStyle/>
          <a:p>
            <a:r>
              <a:rPr lang="en-US" dirty="0"/>
              <a:t>How do you reach out to faculty for accommodations?</a:t>
            </a:r>
          </a:p>
          <a:p>
            <a:endParaRPr lang="en-US" dirty="0"/>
          </a:p>
          <a:p>
            <a:r>
              <a:rPr lang="en-US" dirty="0"/>
              <a:t>What hospital do you work with or who would you refer someone to if they needed a SANE kit?</a:t>
            </a:r>
          </a:p>
          <a:p>
            <a:endParaRPr lang="en-US" dirty="0"/>
          </a:p>
          <a:p>
            <a:r>
              <a:rPr lang="en-US" dirty="0"/>
              <a:t>What about Counseling services on campus</a:t>
            </a:r>
          </a:p>
        </p:txBody>
      </p:sp>
      <p:sp>
        <p:nvSpPr>
          <p:cNvPr id="4" name="Content Placeholder 3"/>
          <p:cNvSpPr>
            <a:spLocks noGrp="1"/>
          </p:cNvSpPr>
          <p:nvPr>
            <p:ph sz="half" idx="2"/>
          </p:nvPr>
        </p:nvSpPr>
        <p:spPr/>
        <p:txBody>
          <a:bodyPr/>
          <a:lstStyle/>
          <a:p>
            <a:r>
              <a:rPr lang="en-US" dirty="0"/>
              <a:t>Counseling Services off campus</a:t>
            </a:r>
          </a:p>
          <a:p>
            <a:endParaRPr lang="en-US" dirty="0"/>
          </a:p>
          <a:p>
            <a:r>
              <a:rPr lang="en-US" dirty="0"/>
              <a:t>Hotlines You Provide? Drop in hours?</a:t>
            </a:r>
          </a:p>
          <a:p>
            <a:endParaRPr lang="en-US" dirty="0"/>
          </a:p>
          <a:p>
            <a:r>
              <a:rPr lang="en-US" dirty="0"/>
              <a:t>Who does your Clery?</a:t>
            </a:r>
          </a:p>
          <a:p>
            <a:endParaRPr lang="en-US" dirty="0"/>
          </a:p>
          <a:p>
            <a:r>
              <a:rPr lang="en-US" dirty="0"/>
              <a:t>Other things?</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51784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UMS Title IX Team</a:t>
            </a:r>
          </a:p>
        </p:txBody>
      </p:sp>
      <p:sp>
        <p:nvSpPr>
          <p:cNvPr id="5" name="Content Placeholder 4"/>
          <p:cNvSpPr>
            <a:spLocks noGrp="1"/>
          </p:cNvSpPr>
          <p:nvPr>
            <p:ph idx="1"/>
          </p:nvPr>
        </p:nvSpPr>
        <p:spPr/>
        <p:txBody>
          <a:bodyPr/>
          <a:lstStyle/>
          <a:p>
            <a:r>
              <a:rPr lang="en-US" dirty="0"/>
              <a:t>Title IX Coordinator </a:t>
            </a:r>
          </a:p>
          <a:p>
            <a:r>
              <a:rPr lang="en-US" dirty="0"/>
              <a:t>Deputy Title IX Coordinator (SA/HR) </a:t>
            </a:r>
          </a:p>
          <a:p>
            <a:r>
              <a:rPr lang="en-US" dirty="0"/>
              <a:t>Investigators </a:t>
            </a:r>
          </a:p>
          <a:p>
            <a:r>
              <a:rPr lang="en-US" dirty="0"/>
              <a:t>Advisors </a:t>
            </a:r>
          </a:p>
          <a:p>
            <a:r>
              <a:rPr lang="en-US" dirty="0"/>
              <a:t>Decision-Maker(s) </a:t>
            </a:r>
          </a:p>
          <a:p>
            <a:r>
              <a:rPr lang="en-US" dirty="0"/>
              <a:t>Responsible Administrator Decision Makers (HR) </a:t>
            </a:r>
          </a:p>
          <a:p>
            <a:r>
              <a:rPr lang="en-US" dirty="0"/>
              <a:t>Appeal Committees (SCC) </a:t>
            </a:r>
          </a:p>
          <a:p>
            <a:r>
              <a:rPr lang="en-US" dirty="0"/>
              <a:t>Presidential/Designee Appeal Committees (SCC) </a:t>
            </a:r>
          </a:p>
          <a:p>
            <a:endParaRPr lang="en-US" dirty="0"/>
          </a:p>
          <a:p>
            <a:endParaRPr lang="en-US" dirty="0"/>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429180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Intersecting Team Roles &amp; Formal Reports</a:t>
            </a:r>
          </a:p>
        </p:txBody>
      </p:sp>
      <p:sp>
        <p:nvSpPr>
          <p:cNvPr id="3" name="Content Placeholder 2"/>
          <p:cNvSpPr>
            <a:spLocks noGrp="1"/>
          </p:cNvSpPr>
          <p:nvPr>
            <p:ph sz="half" idx="1"/>
          </p:nvPr>
        </p:nvSpPr>
        <p:spPr/>
        <p:txBody>
          <a:bodyPr/>
          <a:lstStyle/>
          <a:p>
            <a:r>
              <a:rPr lang="en-US" dirty="0"/>
              <a:t>Think outside the box</a:t>
            </a:r>
          </a:p>
          <a:p>
            <a:r>
              <a:rPr lang="en-US" dirty="0"/>
              <a:t>Look at the resources if we look at this from TEAM perspective:</a:t>
            </a:r>
          </a:p>
          <a:p>
            <a:pPr marL="274320" lvl="1" indent="0">
              <a:buNone/>
            </a:pPr>
            <a:r>
              <a:rPr lang="en-US" dirty="0"/>
              <a:t>	Deputy Title IX Coordinators (9)</a:t>
            </a:r>
          </a:p>
          <a:p>
            <a:pPr marL="274320" lvl="1" indent="0">
              <a:buNone/>
            </a:pPr>
            <a:r>
              <a:rPr lang="en-US" dirty="0"/>
              <a:t>	Investigators (13)</a:t>
            </a:r>
          </a:p>
          <a:p>
            <a:pPr marL="274320" lvl="1" indent="0">
              <a:buNone/>
            </a:pPr>
            <a:r>
              <a:rPr lang="en-US" dirty="0"/>
              <a:t>	Advisors (20)</a:t>
            </a:r>
          </a:p>
          <a:p>
            <a:pPr marL="274320" lvl="1" indent="0">
              <a:buNone/>
            </a:pPr>
            <a:r>
              <a:rPr lang="en-US" dirty="0"/>
              <a:t>	Decision Maker (26)</a:t>
            </a:r>
          </a:p>
          <a:p>
            <a:pPr marL="274320" lvl="1" indent="0">
              <a:buNone/>
            </a:pPr>
            <a:r>
              <a:rPr lang="en-US" dirty="0"/>
              <a:t>	Appeals (26)</a:t>
            </a:r>
          </a:p>
          <a:p>
            <a:pPr marL="274320" lvl="1" indent="0">
              <a:buNone/>
            </a:pPr>
            <a:r>
              <a:rPr lang="en-US" dirty="0"/>
              <a:t>	Presidential/Designee Appeal (26)</a:t>
            </a:r>
          </a:p>
        </p:txBody>
      </p:sp>
      <p:pic>
        <p:nvPicPr>
          <p:cNvPr id="7" name="Content Placeholder 6" descr="3D illustration of four humanoid figures carrying large, colorful letters spelling &quot;TEAM.&quot;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7450" y="2697955"/>
            <a:ext cx="4754563" cy="2741615"/>
          </a:xfrm>
        </p:spPr>
      </p:pic>
      <p:pic>
        <p:nvPicPr>
          <p:cNvPr id="8" name="Picture 7"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79552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for a Comfort Break!</a:t>
            </a:r>
          </a:p>
        </p:txBody>
      </p:sp>
      <p:pic>
        <p:nvPicPr>
          <p:cNvPr id="3" name="Picture 2" descr="Clock showing a ten minute time interv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2257425"/>
            <a:ext cx="4419600" cy="3314700"/>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71647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(ACE’s)</a:t>
            </a:r>
          </a:p>
        </p:txBody>
      </p:sp>
      <p:pic>
        <p:nvPicPr>
          <p:cNvPr id="6" name="fWken5DsJcw" descr="Trauma Informed Care video"/>
          <p:cNvPicPr>
            <a:picLocks noGrp="1" noRot="1" noChangeAspect="1"/>
          </p:cNvPicPr>
          <p:nvPr>
            <p:ph idx="1"/>
            <a:videoFile r:link="rId1"/>
          </p:nvPr>
        </p:nvPicPr>
        <p:blipFill>
          <a:blip r:embed="rId4"/>
          <a:stretch>
            <a:fillRect/>
          </a:stretch>
        </p:blipFill>
        <p:spPr>
          <a:xfrm>
            <a:off x="1971675" y="1817489"/>
            <a:ext cx="8124825" cy="4570214"/>
          </a:xfrm>
          <a:prstGeom prst="rect">
            <a:avLst/>
          </a:prstGeom>
        </p:spPr>
      </p:pic>
      <p:pic>
        <p:nvPicPr>
          <p:cNvPr id="7" name="Picture 6"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079" y="226340"/>
            <a:ext cx="1362700" cy="766519"/>
          </a:xfrm>
          <a:prstGeom prst="rect">
            <a:avLst/>
          </a:prstGeom>
        </p:spPr>
      </p:pic>
    </p:spTree>
    <p:extLst>
      <p:ext uri="{BB962C8B-B14F-4D97-AF65-F5344CB8AC3E}">
        <p14:creationId xmlns:p14="http://schemas.microsoft.com/office/powerpoint/2010/main" val="419647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Tool to Help</a:t>
            </a:r>
          </a:p>
        </p:txBody>
      </p:sp>
      <p:sp>
        <p:nvSpPr>
          <p:cNvPr id="5" name="Content Placeholder 4"/>
          <p:cNvSpPr>
            <a:spLocks noGrp="1"/>
          </p:cNvSpPr>
          <p:nvPr>
            <p:ph sz="half" idx="1"/>
          </p:nvPr>
        </p:nvSpPr>
        <p:spPr/>
        <p:txBody>
          <a:bodyPr/>
          <a:lstStyle/>
          <a:p>
            <a:r>
              <a:rPr lang="en-US" dirty="0"/>
              <a:t>Please utilize the ATIXA jurisdiction tool on the R</a:t>
            </a:r>
            <a:r>
              <a:rPr lang="en-US" baseline="30000" dirty="0"/>
              <a:t>3 </a:t>
            </a:r>
            <a:r>
              <a:rPr lang="en-US" dirty="0"/>
              <a:t>website to help you determine what process you need to explain to the complaining party.</a:t>
            </a:r>
          </a:p>
          <a:p>
            <a:pPr marL="45720" indent="0">
              <a:buNone/>
            </a:pPr>
            <a:endParaRPr lang="en-US" dirty="0"/>
          </a:p>
        </p:txBody>
      </p:sp>
      <p:pic>
        <p:nvPicPr>
          <p:cNvPr id="7" name="Content Placeholder 4" descr="2020 Regs Rapid Respons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16160" y="2992572"/>
            <a:ext cx="3356590" cy="2528631"/>
          </a:xfrm>
        </p:spPr>
      </p:pic>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77343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err="1"/>
              <a:t>Trinell</a:t>
            </a:r>
            <a:endParaRPr lang="en-US" dirty="0"/>
          </a:p>
        </p:txBody>
      </p:sp>
      <p:sp>
        <p:nvSpPr>
          <p:cNvPr id="3" name="Content Placeholder 2"/>
          <p:cNvSpPr>
            <a:spLocks noGrp="1"/>
          </p:cNvSpPr>
          <p:nvPr>
            <p:ph idx="1"/>
          </p:nvPr>
        </p:nvSpPr>
        <p:spPr/>
        <p:txBody>
          <a:bodyPr>
            <a:normAutofit lnSpcReduction="10000"/>
          </a:bodyPr>
          <a:lstStyle/>
          <a:p>
            <a:pPr marL="45720" indent="0">
              <a:buNone/>
            </a:pPr>
            <a:r>
              <a:rPr lang="en-US" dirty="0"/>
              <a:t>New Case: </a:t>
            </a:r>
            <a:r>
              <a:rPr lang="en-US" dirty="0" err="1"/>
              <a:t>Trinell</a:t>
            </a:r>
            <a:r>
              <a:rPr lang="en-US" dirty="0"/>
              <a:t> reports to their RA/CA that they have had a rough start to the semester. </a:t>
            </a:r>
            <a:r>
              <a:rPr lang="en-US" dirty="0" err="1"/>
              <a:t>Trinell</a:t>
            </a:r>
            <a:r>
              <a:rPr lang="en-US" dirty="0"/>
              <a:t> reports that they were at a virtual event for new students. They met someone there and exchanged Snaps. </a:t>
            </a:r>
          </a:p>
          <a:p>
            <a:pPr marL="45720" indent="0">
              <a:buNone/>
            </a:pPr>
            <a:r>
              <a:rPr lang="en-US" dirty="0"/>
              <a:t>A few days later </a:t>
            </a:r>
            <a:r>
              <a:rPr lang="en-US" dirty="0" err="1"/>
              <a:t>Trinell</a:t>
            </a:r>
            <a:r>
              <a:rPr lang="en-US" dirty="0"/>
              <a:t> got a DM that contained a nude full frontal picture of the other person. The other person then asked </a:t>
            </a:r>
            <a:r>
              <a:rPr lang="en-US" dirty="0" err="1"/>
              <a:t>Trinell</a:t>
            </a:r>
            <a:r>
              <a:rPr lang="en-US" dirty="0"/>
              <a:t> to send one in return. </a:t>
            </a:r>
            <a:r>
              <a:rPr lang="en-US" dirty="0" err="1"/>
              <a:t>Trinell</a:t>
            </a:r>
            <a:r>
              <a:rPr lang="en-US" dirty="0"/>
              <a:t> didn’t feel comfortable sending one so they ignored the request and asked the person if they wanted to watch Netflix and hangout. </a:t>
            </a:r>
          </a:p>
          <a:p>
            <a:pPr marL="45720" indent="0">
              <a:buNone/>
            </a:pPr>
            <a:r>
              <a:rPr lang="en-US" dirty="0"/>
              <a:t>The other person agreed and came over. During the movie </a:t>
            </a:r>
            <a:r>
              <a:rPr lang="en-US" dirty="0" err="1"/>
              <a:t>Trinell</a:t>
            </a:r>
            <a:r>
              <a:rPr lang="en-US" dirty="0"/>
              <a:t> reported that they fell asleep and woke up to the other person’s hand down their pants touching them. </a:t>
            </a:r>
            <a:r>
              <a:rPr lang="en-US" dirty="0" err="1"/>
              <a:t>Trinell</a:t>
            </a:r>
            <a:r>
              <a:rPr lang="en-US" dirty="0"/>
              <a:t> tried to pretend to move in their sleep in hopes this would make the other person stop. As </a:t>
            </a:r>
            <a:r>
              <a:rPr lang="en-US" dirty="0" err="1"/>
              <a:t>Trinell</a:t>
            </a:r>
            <a:r>
              <a:rPr lang="en-US" dirty="0"/>
              <a:t> moved, the other person stopped. </a:t>
            </a:r>
            <a:r>
              <a:rPr lang="en-US" dirty="0" err="1"/>
              <a:t>Trinell</a:t>
            </a:r>
            <a:r>
              <a:rPr lang="en-US" dirty="0"/>
              <a:t> thought that it was over because they felt the other person get up from the bed.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86763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err="1"/>
              <a:t>Trinell</a:t>
            </a:r>
            <a:r>
              <a:rPr lang="en-US" dirty="0"/>
              <a:t> Cont’d</a:t>
            </a:r>
          </a:p>
        </p:txBody>
      </p:sp>
      <p:sp>
        <p:nvSpPr>
          <p:cNvPr id="3" name="Content Placeholder 2"/>
          <p:cNvSpPr>
            <a:spLocks noGrp="1"/>
          </p:cNvSpPr>
          <p:nvPr>
            <p:ph idx="1"/>
          </p:nvPr>
        </p:nvSpPr>
        <p:spPr/>
        <p:txBody>
          <a:bodyPr/>
          <a:lstStyle/>
          <a:p>
            <a:pPr marL="45720" indent="0">
              <a:buNone/>
            </a:pPr>
            <a:r>
              <a:rPr lang="en-US" dirty="0"/>
              <a:t>However, </a:t>
            </a:r>
            <a:r>
              <a:rPr lang="en-US" dirty="0" err="1"/>
              <a:t>Trinell</a:t>
            </a:r>
            <a:r>
              <a:rPr lang="en-US" dirty="0"/>
              <a:t> heard them unzip their pants and get back in bed. </a:t>
            </a:r>
            <a:r>
              <a:rPr lang="en-US" dirty="0" err="1"/>
              <a:t>Trinell</a:t>
            </a:r>
            <a:r>
              <a:rPr lang="en-US" dirty="0"/>
              <a:t> reports that the other person then forced intercourse from behind. </a:t>
            </a:r>
            <a:r>
              <a:rPr lang="en-US" dirty="0" err="1"/>
              <a:t>Trinell</a:t>
            </a:r>
            <a:r>
              <a:rPr lang="en-US" dirty="0"/>
              <a:t> pretended to wake up when the other person was “finished”. </a:t>
            </a:r>
            <a:r>
              <a:rPr lang="en-US" dirty="0" err="1"/>
              <a:t>Trinell</a:t>
            </a:r>
            <a:r>
              <a:rPr lang="en-US" dirty="0"/>
              <a:t> reports that no words were said, they just left.  </a:t>
            </a:r>
          </a:p>
          <a:p>
            <a:pPr marL="45720" indent="0">
              <a:buNone/>
            </a:pPr>
            <a:endParaRPr lang="en-US" dirty="0"/>
          </a:p>
          <a:p>
            <a:pPr marL="45720" indent="0">
              <a:buNone/>
            </a:pPr>
            <a:r>
              <a:rPr lang="en-US" dirty="0"/>
              <a:t>This comes in via Maxient and is routed to one of the Deputy’s who happens to be on a luxury, at home-staycation. Thinking through our Team, how can we pursue this issue?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216931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err="1"/>
              <a:t>Trinell</a:t>
            </a:r>
            <a:r>
              <a:rPr lang="en-US" dirty="0"/>
              <a:t> Cont’d</a:t>
            </a:r>
          </a:p>
        </p:txBody>
      </p:sp>
      <p:sp>
        <p:nvSpPr>
          <p:cNvPr id="3" name="Content Placeholder 2"/>
          <p:cNvSpPr>
            <a:spLocks noGrp="1"/>
          </p:cNvSpPr>
          <p:nvPr>
            <p:ph idx="1"/>
          </p:nvPr>
        </p:nvSpPr>
        <p:spPr/>
        <p:txBody>
          <a:bodyPr/>
          <a:lstStyle/>
          <a:p>
            <a:r>
              <a:rPr lang="en-US" dirty="0" err="1"/>
              <a:t>Trinell</a:t>
            </a:r>
            <a:r>
              <a:rPr lang="en-US" dirty="0"/>
              <a:t> would like to pursue a formal investigation</a:t>
            </a:r>
          </a:p>
          <a:p>
            <a:r>
              <a:rPr lang="en-US" dirty="0"/>
              <a:t>The other person is a second semester, transfer student named </a:t>
            </a:r>
            <a:r>
              <a:rPr lang="en-US" dirty="0" err="1"/>
              <a:t>Bostwick</a:t>
            </a:r>
            <a:endParaRPr lang="en-US" dirty="0"/>
          </a:p>
          <a:p>
            <a:r>
              <a:rPr lang="en-US" dirty="0" err="1"/>
              <a:t>Trinell</a:t>
            </a:r>
            <a:r>
              <a:rPr lang="en-US" dirty="0"/>
              <a:t> lives on campus and is majoring in Psychology</a:t>
            </a:r>
          </a:p>
          <a:p>
            <a:r>
              <a:rPr lang="en-US" dirty="0" err="1"/>
              <a:t>Bostwick</a:t>
            </a:r>
            <a:r>
              <a:rPr lang="en-US" dirty="0"/>
              <a:t> lives off campus and is majoring in Music Theater with a minor in Dance</a:t>
            </a:r>
          </a:p>
          <a:p>
            <a:r>
              <a:rPr lang="en-US" dirty="0"/>
              <a:t>They do not share any classes this semester</a:t>
            </a:r>
          </a:p>
          <a:p>
            <a:r>
              <a:rPr lang="en-US" dirty="0"/>
              <a:t>They do not have any mutual friends </a:t>
            </a:r>
          </a:p>
          <a:p>
            <a:r>
              <a:rPr lang="en-US" dirty="0" err="1"/>
              <a:t>Trinell</a:t>
            </a:r>
            <a:r>
              <a:rPr lang="en-US" dirty="0"/>
              <a:t> has received three DM’s from </a:t>
            </a:r>
            <a:r>
              <a:rPr lang="en-US" dirty="0" err="1"/>
              <a:t>Bostwick</a:t>
            </a:r>
            <a:r>
              <a:rPr lang="en-US" dirty="0"/>
              <a:t> since the alleged incident happened a month ago</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82139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&amp; Learning Outcomes</a:t>
            </a:r>
          </a:p>
        </p:txBody>
      </p:sp>
      <p:sp>
        <p:nvSpPr>
          <p:cNvPr id="3" name="Content Placeholder 2"/>
          <p:cNvSpPr>
            <a:spLocks noGrp="1"/>
          </p:cNvSpPr>
          <p:nvPr>
            <p:ph idx="1"/>
          </p:nvPr>
        </p:nvSpPr>
        <p:spPr/>
        <p:txBody>
          <a:bodyPr/>
          <a:lstStyle/>
          <a:p>
            <a:r>
              <a:rPr lang="en-US" dirty="0"/>
              <a:t>Trauma Informed</a:t>
            </a:r>
          </a:p>
          <a:p>
            <a:r>
              <a:rPr lang="en-US" dirty="0"/>
              <a:t>Understand the correct protocol for intakes and initiating supportive measures</a:t>
            </a:r>
          </a:p>
          <a:p>
            <a:r>
              <a:rPr lang="en-US" dirty="0"/>
              <a:t>Understand campus, local, and state wide resources that are available</a:t>
            </a:r>
          </a:p>
          <a:p>
            <a:r>
              <a:rPr lang="en-US" dirty="0"/>
              <a:t>Intersecting TEAM roles</a:t>
            </a:r>
          </a:p>
          <a:p>
            <a:r>
              <a:rPr lang="en-US" dirty="0"/>
              <a:t>How to file a formal complaint</a:t>
            </a:r>
          </a:p>
          <a:p>
            <a:r>
              <a:rPr lang="en-US" dirty="0"/>
              <a:t>When to dismiss a complaint</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234423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Process do we Follow?</a:t>
            </a:r>
          </a:p>
        </p:txBody>
      </p:sp>
      <p:sp>
        <p:nvSpPr>
          <p:cNvPr id="3" name="Content Placeholder 2"/>
          <p:cNvSpPr>
            <a:spLocks noGrp="1"/>
          </p:cNvSpPr>
          <p:nvPr>
            <p:ph idx="1"/>
          </p:nvPr>
        </p:nvSpPr>
        <p:spPr/>
        <p:txBody>
          <a:bodyPr/>
          <a:lstStyle/>
          <a:p>
            <a:r>
              <a:rPr lang="en-US" dirty="0"/>
              <a:t>Title IX Sexual Harassment</a:t>
            </a:r>
          </a:p>
          <a:p>
            <a:r>
              <a:rPr lang="en-US" dirty="0"/>
              <a:t>Student Conduct Code</a:t>
            </a:r>
          </a:p>
          <a:p>
            <a:r>
              <a:rPr lang="en-US" dirty="0"/>
              <a:t>Equal Opportunity Complaint Procedures</a:t>
            </a:r>
          </a:p>
        </p:txBody>
      </p:sp>
      <p:pic>
        <p:nvPicPr>
          <p:cNvPr id="4" name="Picture 3" descr="Emoji of a yellow face with raised eyebrows, eyes looking to the side, and a hand pointing to its te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212" y="5191125"/>
            <a:ext cx="923925" cy="904875"/>
          </a:xfrm>
          <a:prstGeom prst="rect">
            <a:avLst/>
          </a:prstGeo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57540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Harassment Occurring in a School’s Education Program or Activity</a:t>
            </a:r>
          </a:p>
        </p:txBody>
      </p:sp>
      <p:sp>
        <p:nvSpPr>
          <p:cNvPr id="3" name="Content Placeholder 2"/>
          <p:cNvSpPr>
            <a:spLocks noGrp="1"/>
          </p:cNvSpPr>
          <p:nvPr>
            <p:ph idx="1"/>
          </p:nvPr>
        </p:nvSpPr>
        <p:spPr/>
        <p:txBody>
          <a:bodyPr/>
          <a:lstStyle/>
          <a:p>
            <a:r>
              <a:rPr lang="en-US" dirty="0"/>
              <a:t>Applies to persons in the United States engaged in education programs or activities of institutions receiving federal funds</a:t>
            </a:r>
          </a:p>
          <a:p>
            <a:r>
              <a:rPr lang="en-US" dirty="0"/>
              <a:t>Schools must respond to sexual harassment when it occurs in the United States and in the school’s education program or activity</a:t>
            </a:r>
          </a:p>
          <a:p>
            <a:r>
              <a:rPr lang="en-US" dirty="0"/>
              <a:t>Education program or activity includes all of the operations of the University, as well as, locations, events, or circumstances over which the school exercised substantial control over both the respondent and the context in which the sexual harassment occurred. Includes any building owned or controlled by an officially recognized student organization (ex: Greek Life)</a:t>
            </a:r>
          </a:p>
          <a:p>
            <a:r>
              <a:rPr lang="en-US" dirty="0"/>
              <a:t>If these criteria are not met – then we follow our traditional SCC and EOCP</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71635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Sexual Harassment for Title IX Purposes</a:t>
            </a:r>
          </a:p>
        </p:txBody>
      </p:sp>
      <p:sp>
        <p:nvSpPr>
          <p:cNvPr id="3" name="Content Placeholder 2"/>
          <p:cNvSpPr>
            <a:spLocks noGrp="1"/>
          </p:cNvSpPr>
          <p:nvPr>
            <p:ph idx="1"/>
          </p:nvPr>
        </p:nvSpPr>
        <p:spPr/>
        <p:txBody>
          <a:bodyPr>
            <a:normAutofit fontScale="77500" lnSpcReduction="20000"/>
          </a:bodyPr>
          <a:lstStyle/>
          <a:p>
            <a:r>
              <a:rPr lang="en-US" dirty="0"/>
              <a:t>The final rule defines three types of sexual harassment misconduct on the basis of sex:</a:t>
            </a:r>
          </a:p>
          <a:p>
            <a:pPr marL="45720" indent="0">
              <a:buNone/>
            </a:pPr>
            <a:endParaRPr lang="en-US" dirty="0"/>
          </a:p>
          <a:p>
            <a:pPr marL="891540" lvl="2" indent="-342900">
              <a:buFont typeface="+mj-lt"/>
              <a:buAutoNum type="arabicPeriod"/>
            </a:pPr>
            <a:r>
              <a:rPr lang="en-US" dirty="0"/>
              <a:t>Any instance of </a:t>
            </a:r>
            <a:r>
              <a:rPr lang="en-US" i="1" dirty="0"/>
              <a:t>quid pro quo </a:t>
            </a:r>
            <a:r>
              <a:rPr lang="en-US" dirty="0"/>
              <a:t>harassment by a school employee</a:t>
            </a:r>
            <a:r>
              <a:rPr lang="en-US" dirty="0">
                <a:solidFill>
                  <a:srgbClr val="7030A0"/>
                </a:solidFill>
              </a:rPr>
              <a:t>*</a:t>
            </a:r>
          </a:p>
          <a:p>
            <a:pPr marL="891540" lvl="2" indent="-342900">
              <a:buFont typeface="+mj-lt"/>
              <a:buAutoNum type="arabicPeriod"/>
            </a:pPr>
            <a:endParaRPr lang="en-US" dirty="0"/>
          </a:p>
          <a:p>
            <a:pPr marL="891540" lvl="2" indent="-342900">
              <a:buFont typeface="+mj-lt"/>
              <a:buAutoNum type="arabicPeriod"/>
            </a:pPr>
            <a:r>
              <a:rPr lang="en-US" dirty="0"/>
              <a:t>Any instance of sexual assault (defined by </a:t>
            </a:r>
            <a:r>
              <a:rPr lang="en-US" dirty="0" err="1"/>
              <a:t>Clery</a:t>
            </a:r>
            <a:r>
              <a:rPr lang="en-US" dirty="0"/>
              <a:t>), dating violence, domestic violence, or stalking (defined by VAWA statute). These statutory definitions are somewhat different from the current definitions in UMS Policies and the Conduct Code, which are from the </a:t>
            </a:r>
            <a:r>
              <a:rPr lang="en-US" dirty="0" err="1"/>
              <a:t>Clery</a:t>
            </a:r>
            <a:r>
              <a:rPr lang="en-US" dirty="0"/>
              <a:t> regulations.</a:t>
            </a:r>
            <a:r>
              <a:rPr lang="en-US" dirty="0">
                <a:solidFill>
                  <a:srgbClr val="7030A0"/>
                </a:solidFill>
              </a:rPr>
              <a:t>*</a:t>
            </a:r>
          </a:p>
          <a:p>
            <a:pPr marL="891540" lvl="2" indent="-342900">
              <a:buFont typeface="+mj-lt"/>
              <a:buAutoNum type="arabicPeriod"/>
            </a:pPr>
            <a:endParaRPr lang="en-US" dirty="0"/>
          </a:p>
          <a:p>
            <a:pPr marL="891540" lvl="2" indent="-342900">
              <a:buFont typeface="+mj-lt"/>
              <a:buAutoNum type="arabicPeriod"/>
            </a:pPr>
            <a:r>
              <a:rPr lang="en-US" dirty="0"/>
              <a:t>Unwelcome conduct that a reasonable person would find so severe, pervasive, and objectively offensive that it denies a person equal educational access (</a:t>
            </a:r>
            <a:r>
              <a:rPr lang="en-US" i="1" dirty="0"/>
              <a:t>Davis</a:t>
            </a:r>
            <a:r>
              <a:rPr lang="en-US" dirty="0"/>
              <a:t> Definition)</a:t>
            </a:r>
          </a:p>
          <a:p>
            <a:pPr marL="548640" lvl="2" indent="0">
              <a:buNone/>
            </a:pPr>
            <a:endParaRPr lang="en-US" dirty="0"/>
          </a:p>
          <a:p>
            <a:pPr marL="548640" lvl="2" indent="0">
              <a:buNone/>
            </a:pPr>
            <a:endParaRPr lang="en-US" dirty="0"/>
          </a:p>
          <a:p>
            <a:pPr marL="548640" lvl="2" indent="0">
              <a:buNone/>
            </a:pPr>
            <a:endParaRPr lang="en-US" dirty="0"/>
          </a:p>
          <a:p>
            <a:pPr marL="548640" lvl="2" indent="0">
              <a:buNone/>
            </a:pPr>
            <a:endParaRPr lang="en-US" dirty="0"/>
          </a:p>
          <a:p>
            <a:pPr marL="548640" lvl="2" indent="0">
              <a:buNone/>
            </a:pPr>
            <a:endParaRPr lang="en-US" dirty="0"/>
          </a:p>
          <a:p>
            <a:pPr marL="548640" lvl="2" indent="0">
              <a:buNone/>
            </a:pPr>
            <a:r>
              <a:rPr lang="en-US" dirty="0">
                <a:solidFill>
                  <a:srgbClr val="7030A0"/>
                </a:solidFill>
              </a:rPr>
              <a:t>*The final rule notes that incidents of </a:t>
            </a:r>
            <a:r>
              <a:rPr lang="en-US" i="1" dirty="0">
                <a:solidFill>
                  <a:srgbClr val="7030A0"/>
                </a:solidFill>
              </a:rPr>
              <a:t>quid pro quo </a:t>
            </a:r>
            <a:r>
              <a:rPr lang="en-US" dirty="0">
                <a:solidFill>
                  <a:srgbClr val="7030A0"/>
                </a:solidFill>
              </a:rPr>
              <a:t>harassment and the </a:t>
            </a:r>
            <a:r>
              <a:rPr lang="en-US" dirty="0" err="1">
                <a:solidFill>
                  <a:srgbClr val="7030A0"/>
                </a:solidFill>
              </a:rPr>
              <a:t>Clery</a:t>
            </a:r>
            <a:r>
              <a:rPr lang="en-US" dirty="0">
                <a:solidFill>
                  <a:srgbClr val="7030A0"/>
                </a:solidFill>
              </a:rPr>
              <a:t>/VAWA offense </a:t>
            </a:r>
            <a:r>
              <a:rPr lang="en-US" b="1" i="1" u="sng" dirty="0">
                <a:solidFill>
                  <a:srgbClr val="7030A0"/>
                </a:solidFill>
              </a:rPr>
              <a:t>do not</a:t>
            </a:r>
            <a:r>
              <a:rPr lang="en-US" dirty="0">
                <a:solidFill>
                  <a:srgbClr val="7030A0"/>
                </a:solidFill>
              </a:rPr>
              <a:t> have to be evaluated for severity, pervasiveness, offensiveness, or denial of equal education access, because such misconduct sufficiently deprives a person of equal access. </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832349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ATIXA	</a:t>
            </a:r>
          </a:p>
        </p:txBody>
      </p:sp>
      <p:sp>
        <p:nvSpPr>
          <p:cNvPr id="3" name="Content Placeholder 2"/>
          <p:cNvSpPr>
            <a:spLocks noGrp="1"/>
          </p:cNvSpPr>
          <p:nvPr>
            <p:ph idx="1"/>
          </p:nvPr>
        </p:nvSpPr>
        <p:spPr/>
        <p:txBody>
          <a:bodyPr/>
          <a:lstStyle/>
          <a:p>
            <a:r>
              <a:rPr lang="en-US">
                <a:hlinkClick r:id="rId3"/>
              </a:rPr>
              <a:t>ATIXA Jurisdictional Rubric Online Tool</a:t>
            </a: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424831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for a Comfort Break!</a:t>
            </a:r>
          </a:p>
        </p:txBody>
      </p:sp>
      <p:pic>
        <p:nvPicPr>
          <p:cNvPr id="3" name="Picture 2" descr="Clock showing a ten minute time interv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2257425"/>
            <a:ext cx="4419600" cy="3314700"/>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74469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Formal Complaint</a:t>
            </a:r>
          </a:p>
        </p:txBody>
      </p:sp>
      <p:sp>
        <p:nvSpPr>
          <p:cNvPr id="3" name="Content Placeholder 2"/>
          <p:cNvSpPr>
            <a:spLocks noGrp="1"/>
          </p:cNvSpPr>
          <p:nvPr>
            <p:ph sz="half" idx="1"/>
          </p:nvPr>
        </p:nvSpPr>
        <p:spPr/>
        <p:txBody>
          <a:bodyPr/>
          <a:lstStyle/>
          <a:p>
            <a:r>
              <a:rPr lang="en-US" dirty="0"/>
              <a:t>Deputy receives document (paper or electronic) with physical or digital signature that indicates complainant would like a formal complaint</a:t>
            </a:r>
          </a:p>
          <a:p>
            <a:r>
              <a:rPr lang="en-US" dirty="0"/>
              <a:t>Deputy reaches out to the UMS Coordinator to see who is available to Investigate</a:t>
            </a:r>
          </a:p>
          <a:p>
            <a:r>
              <a:rPr lang="en-US" dirty="0"/>
              <a:t>UMS Coordinator will have master sheet of cases to see who might be available</a:t>
            </a:r>
          </a:p>
        </p:txBody>
      </p:sp>
      <p:sp>
        <p:nvSpPr>
          <p:cNvPr id="4" name="Content Placeholder 3"/>
          <p:cNvSpPr>
            <a:spLocks noGrp="1"/>
          </p:cNvSpPr>
          <p:nvPr>
            <p:ph sz="half" idx="2"/>
          </p:nvPr>
        </p:nvSpPr>
        <p:spPr/>
        <p:txBody>
          <a:bodyPr/>
          <a:lstStyle/>
          <a:p>
            <a:r>
              <a:rPr lang="en-US" dirty="0"/>
              <a:t>UMS Coordinator or the Deputy will reach out to Investigator to see if they have capacity to investigate</a:t>
            </a:r>
          </a:p>
          <a:p>
            <a:r>
              <a:rPr lang="en-US" dirty="0"/>
              <a:t>Once Investigator is assigned, UMS Coordinator, Deputy Coordinator, or Equal Opportunity Officer will issue Notice of Investigation</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43674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Investigation</a:t>
            </a:r>
          </a:p>
        </p:txBody>
      </p:sp>
      <p:sp>
        <p:nvSpPr>
          <p:cNvPr id="3" name="Content Placeholder 2"/>
          <p:cNvSpPr>
            <a:spLocks noGrp="1"/>
          </p:cNvSpPr>
          <p:nvPr>
            <p:ph idx="1"/>
          </p:nvPr>
        </p:nvSpPr>
        <p:spPr/>
        <p:txBody>
          <a:bodyPr/>
          <a:lstStyle/>
          <a:p>
            <a:r>
              <a:rPr lang="en-US" dirty="0"/>
              <a:t>Upon receipt of a formal complaint, must provide the written notice to the parties who are known</a:t>
            </a:r>
          </a:p>
          <a:p>
            <a:r>
              <a:rPr lang="en-US" dirty="0"/>
              <a:t>Notice is sent by the Title IX Coordinator, Deputy Title IX Coordinator, or the Equal Opportunity Officer</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01988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Investigation Cont’d</a:t>
            </a:r>
          </a:p>
        </p:txBody>
      </p:sp>
      <p:sp>
        <p:nvSpPr>
          <p:cNvPr id="3" name="Content Placeholder 2"/>
          <p:cNvSpPr>
            <a:spLocks noGrp="1"/>
          </p:cNvSpPr>
          <p:nvPr>
            <p:ph sz="half" idx="1"/>
          </p:nvPr>
        </p:nvSpPr>
        <p:spPr/>
        <p:txBody>
          <a:bodyPr/>
          <a:lstStyle/>
          <a:p>
            <a:r>
              <a:rPr lang="en-US" dirty="0"/>
              <a:t>Notice of the recipient’s grievance process that complies with this section, including any informal resolution process. (aka policy)</a:t>
            </a:r>
          </a:p>
          <a:p>
            <a:r>
              <a:rPr lang="en-US" dirty="0"/>
              <a:t>Notice of the allegations of sexual harassment potentially constituting sexual harassment as defined in § 106.30, including sufficient details known at the time and with sufficient time to prepare a response before any initial interview. </a:t>
            </a:r>
          </a:p>
          <a:p>
            <a:endParaRPr lang="en-US" dirty="0"/>
          </a:p>
        </p:txBody>
      </p:sp>
      <p:sp>
        <p:nvSpPr>
          <p:cNvPr id="4" name="Content Placeholder 3"/>
          <p:cNvSpPr>
            <a:spLocks noGrp="1"/>
          </p:cNvSpPr>
          <p:nvPr>
            <p:ph sz="half" idx="2"/>
          </p:nvPr>
        </p:nvSpPr>
        <p:spPr/>
        <p:txBody>
          <a:bodyPr/>
          <a:lstStyle/>
          <a:p>
            <a:pPr lvl="1"/>
            <a:r>
              <a:rPr lang="en-US" sz="2400" dirty="0"/>
              <a:t>Sufficient details include the identities of the parties involved in the incident, if known, the conduct allegedly constituting sexual harassment under § 106.30, and the date and location of the alleged incident, if known. </a:t>
            </a:r>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452123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Investigation Cont’d</a:t>
            </a:r>
          </a:p>
        </p:txBody>
      </p:sp>
      <p:sp>
        <p:nvSpPr>
          <p:cNvPr id="3" name="Content Placeholder 2"/>
          <p:cNvSpPr>
            <a:spLocks noGrp="1"/>
          </p:cNvSpPr>
          <p:nvPr>
            <p:ph sz="half" idx="1"/>
          </p:nvPr>
        </p:nvSpPr>
        <p:spPr/>
        <p:txBody>
          <a:bodyPr>
            <a:normAutofit fontScale="92500" lnSpcReduction="10000"/>
          </a:bodyPr>
          <a:lstStyle/>
          <a:p>
            <a:r>
              <a:rPr lang="en-US" dirty="0"/>
              <a:t>The written notice must include a statement that the respondent is presumed not responsible for the alleged conduct and that a determination regarding responsibility is made at the conclusion of the grievance process.</a:t>
            </a:r>
          </a:p>
          <a:p>
            <a:r>
              <a:rPr lang="en-US" dirty="0"/>
              <a:t>The written notice must inform the parties that they may have an advisor of their choice, who may be, but is not required to be, an attorney, under paragraph (b)(5)(iv) of this section, and may inspect and review evidence under paragraph (b)(5)(vi) of this section.</a:t>
            </a:r>
          </a:p>
        </p:txBody>
      </p:sp>
      <p:sp>
        <p:nvSpPr>
          <p:cNvPr id="4" name="Content Placeholder 3"/>
          <p:cNvSpPr>
            <a:spLocks noGrp="1"/>
          </p:cNvSpPr>
          <p:nvPr>
            <p:ph sz="half" idx="2"/>
          </p:nvPr>
        </p:nvSpPr>
        <p:spPr/>
        <p:txBody>
          <a:bodyPr>
            <a:normAutofit fontScale="92500" lnSpcReduction="10000"/>
          </a:bodyPr>
          <a:lstStyle/>
          <a:p>
            <a:pPr lvl="1"/>
            <a:r>
              <a:rPr lang="en-US" dirty="0"/>
              <a:t>The written notice must inform the parties of any provision in the recipient’s code of conduct that prohibits knowingly making false statements or knowingly submitting false information during the grievance process.</a:t>
            </a:r>
          </a:p>
          <a:p>
            <a:pPr lvl="1"/>
            <a:r>
              <a:rPr lang="en-US" dirty="0"/>
              <a:t>Side note - (ii) If, in the course of an investigation, the recipient decides to investigate allegations about the complainant or respondent that are not included in the notice provided pursuant to paragraph (b)(2)(</a:t>
            </a:r>
            <a:r>
              <a:rPr lang="en-US" dirty="0" err="1"/>
              <a:t>i</a:t>
            </a:r>
            <a:r>
              <a:rPr lang="en-US" dirty="0"/>
              <a:t>)(B) of this section, the recipient must provide notice of the additional allegations to the parties whose identities are known.</a:t>
            </a:r>
          </a:p>
          <a:p>
            <a:pPr lvl="1"/>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941930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Intersecting Team Roles </a:t>
            </a:r>
          </a:p>
        </p:txBody>
      </p:sp>
      <p:sp>
        <p:nvSpPr>
          <p:cNvPr id="3" name="Content Placeholder 2"/>
          <p:cNvSpPr>
            <a:spLocks noGrp="1"/>
          </p:cNvSpPr>
          <p:nvPr>
            <p:ph idx="1"/>
          </p:nvPr>
        </p:nvSpPr>
        <p:spPr/>
        <p:txBody>
          <a:bodyPr/>
          <a:lstStyle/>
          <a:p>
            <a:r>
              <a:rPr lang="en-US" dirty="0"/>
              <a:t>We have identified the Deputy Title IX Coordinator</a:t>
            </a:r>
          </a:p>
          <a:p>
            <a:r>
              <a:rPr lang="en-US" dirty="0"/>
              <a:t>Who can we now identify as the Advisor(s)</a:t>
            </a:r>
          </a:p>
          <a:p>
            <a:r>
              <a:rPr lang="en-US" dirty="0"/>
              <a:t>Who can we identify as the Investigator</a:t>
            </a:r>
          </a:p>
        </p:txBody>
      </p:sp>
      <p:pic>
        <p:nvPicPr>
          <p:cNvPr id="4" name="Picture 3" descr="A digital graphic from a quiz show featuring a bold text box reading &quot;I'LL ASK THE AUDIENCE&quot; above an orange icon of three peo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871" y="4000500"/>
            <a:ext cx="3048000" cy="2286000"/>
          </a:xfrm>
          <a:prstGeom prst="rect">
            <a:avLst/>
          </a:prstGeo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26986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Starts with You</a:t>
            </a:r>
          </a:p>
        </p:txBody>
      </p:sp>
      <p:pic>
        <p:nvPicPr>
          <p:cNvPr id="4" name="-876Zw-NA94" descr="Trauma Informed Starts with you video"/>
          <p:cNvPicPr>
            <a:picLocks noGrp="1" noRot="1" noChangeAspect="1"/>
          </p:cNvPicPr>
          <p:nvPr>
            <p:ph idx="1"/>
            <a:videoFile r:link="rId1"/>
          </p:nvPr>
        </p:nvPicPr>
        <p:blipFill>
          <a:blip r:embed="rId4"/>
          <a:stretch>
            <a:fillRect/>
          </a:stretch>
        </p:blipFill>
        <p:spPr>
          <a:xfrm>
            <a:off x="1796902" y="1755189"/>
            <a:ext cx="8410354" cy="4730824"/>
          </a:xfrm>
          <a:prstGeom prst="rect">
            <a:avLst/>
          </a:prstGeo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09052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Completed</a:t>
            </a:r>
          </a:p>
        </p:txBody>
      </p:sp>
      <p:sp>
        <p:nvSpPr>
          <p:cNvPr id="3" name="Content Placeholder 2"/>
          <p:cNvSpPr>
            <a:spLocks noGrp="1"/>
          </p:cNvSpPr>
          <p:nvPr>
            <p:ph sz="half" idx="1"/>
          </p:nvPr>
        </p:nvSpPr>
        <p:spPr/>
        <p:txBody>
          <a:bodyPr/>
          <a:lstStyle/>
          <a:p>
            <a:r>
              <a:rPr lang="en-US" dirty="0"/>
              <a:t>The Investigation has been completed and the documents have been shared</a:t>
            </a:r>
          </a:p>
          <a:p>
            <a:r>
              <a:rPr lang="en-US" dirty="0"/>
              <a:t>We are ready to proceed to a hearing</a:t>
            </a:r>
          </a:p>
          <a:p>
            <a:r>
              <a:rPr lang="en-US" dirty="0"/>
              <a:t>Who could be the Decision-maker(s)</a:t>
            </a:r>
          </a:p>
          <a:p>
            <a:pPr lvl="1"/>
            <a:r>
              <a:rPr lang="en-US" dirty="0"/>
              <a:t>One person?</a:t>
            </a:r>
          </a:p>
          <a:p>
            <a:pPr lvl="1"/>
            <a:r>
              <a:rPr lang="en-US" dirty="0"/>
              <a:t>Three people?</a:t>
            </a:r>
          </a:p>
          <a:p>
            <a:r>
              <a:rPr lang="en-US" dirty="0"/>
              <a:t>Who can be our hearing host?</a:t>
            </a:r>
          </a:p>
        </p:txBody>
      </p:sp>
      <p:pic>
        <p:nvPicPr>
          <p:cNvPr id="6" name="Content Placeholder 5" descr="Digital illustration depicting global collaboration with multiple groups of people icons connected by white arrows converging on a central point over a blue grid world map.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7450" y="2426881"/>
            <a:ext cx="4754563" cy="3283763"/>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051579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Hearing	</a:t>
            </a:r>
          </a:p>
        </p:txBody>
      </p:sp>
      <p:sp>
        <p:nvSpPr>
          <p:cNvPr id="3" name="Content Placeholder 2"/>
          <p:cNvSpPr>
            <a:spLocks noGrp="1"/>
          </p:cNvSpPr>
          <p:nvPr>
            <p:ph idx="1"/>
          </p:nvPr>
        </p:nvSpPr>
        <p:spPr/>
        <p:txBody>
          <a:bodyPr/>
          <a:lstStyle/>
          <a:p>
            <a:r>
              <a:rPr lang="en-US" dirty="0"/>
              <a:t>Proceed as usual</a:t>
            </a:r>
          </a:p>
          <a:p>
            <a:r>
              <a:rPr lang="en-US" dirty="0"/>
              <a:t>Appeal or no appeal to the SCCC</a:t>
            </a:r>
          </a:p>
          <a:p>
            <a:r>
              <a:rPr lang="en-US" dirty="0"/>
              <a:t>Appeal Hearing</a:t>
            </a:r>
          </a:p>
          <a:p>
            <a:r>
              <a:rPr lang="en-US" dirty="0"/>
              <a:t>Presidential/Designee Appeal</a:t>
            </a:r>
          </a:p>
          <a:p>
            <a:r>
              <a:rPr lang="en-US" dirty="0"/>
              <a:t>Finalized</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698448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the Circumstances were Different? </a:t>
            </a:r>
          </a:p>
        </p:txBody>
      </p:sp>
      <p:pic>
        <p:nvPicPr>
          <p:cNvPr id="5" name="Content Placeholder 4" descr="Photograph of a yellow diamond-shaped road sign with bold black text reading &quot;CHANGE AHEAD&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8754" y="1892498"/>
            <a:ext cx="4472845" cy="3354634"/>
          </a:xfrm>
        </p:spPr>
      </p:pic>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558275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err="1"/>
              <a:t>Trinell</a:t>
            </a:r>
            <a:endParaRPr lang="en-US" dirty="0"/>
          </a:p>
        </p:txBody>
      </p:sp>
      <p:sp>
        <p:nvSpPr>
          <p:cNvPr id="3" name="Content Placeholder 2"/>
          <p:cNvSpPr>
            <a:spLocks noGrp="1"/>
          </p:cNvSpPr>
          <p:nvPr>
            <p:ph idx="1"/>
          </p:nvPr>
        </p:nvSpPr>
        <p:spPr/>
        <p:txBody>
          <a:bodyPr>
            <a:normAutofit lnSpcReduction="10000"/>
          </a:bodyPr>
          <a:lstStyle/>
          <a:p>
            <a:pPr marL="45720" indent="0">
              <a:buNone/>
            </a:pPr>
            <a:r>
              <a:rPr lang="en-US" dirty="0"/>
              <a:t>New Case: </a:t>
            </a:r>
            <a:r>
              <a:rPr lang="en-US" dirty="0" err="1"/>
              <a:t>Trinell</a:t>
            </a:r>
            <a:r>
              <a:rPr lang="en-US" dirty="0"/>
              <a:t> reports to their RA/CA that they have had a rough start to the semester. </a:t>
            </a:r>
            <a:r>
              <a:rPr lang="en-US" dirty="0" err="1"/>
              <a:t>Trinell</a:t>
            </a:r>
            <a:r>
              <a:rPr lang="en-US" dirty="0"/>
              <a:t> reports that they were at a virtual event for new students. They met someone there and exchanged Snaps. </a:t>
            </a:r>
          </a:p>
          <a:p>
            <a:pPr marL="45720" indent="0">
              <a:buNone/>
            </a:pPr>
            <a:r>
              <a:rPr lang="en-US" dirty="0"/>
              <a:t>A few days later </a:t>
            </a:r>
            <a:r>
              <a:rPr lang="en-US" dirty="0" err="1"/>
              <a:t>Trinell</a:t>
            </a:r>
            <a:r>
              <a:rPr lang="en-US" dirty="0"/>
              <a:t> got a DM that contained a nude full frontal picture of the other person. The other person then asked </a:t>
            </a:r>
            <a:r>
              <a:rPr lang="en-US" dirty="0" err="1"/>
              <a:t>Trinell</a:t>
            </a:r>
            <a:r>
              <a:rPr lang="en-US" dirty="0"/>
              <a:t> to send one in return. </a:t>
            </a:r>
            <a:r>
              <a:rPr lang="en-US" dirty="0" err="1"/>
              <a:t>Trinell</a:t>
            </a:r>
            <a:r>
              <a:rPr lang="en-US" dirty="0"/>
              <a:t> didn’t feel comfortable sending one so they ignored the request and asked the person if they wanted to watch Netflix and hangout. </a:t>
            </a:r>
          </a:p>
          <a:p>
            <a:pPr marL="45720" indent="0">
              <a:buNone/>
            </a:pPr>
            <a:r>
              <a:rPr lang="en-US" dirty="0"/>
              <a:t>The other person agrees but says they don’t have a way to get to campus. The other person asks </a:t>
            </a:r>
            <a:r>
              <a:rPr lang="en-US" dirty="0" err="1"/>
              <a:t>Trinell</a:t>
            </a:r>
            <a:r>
              <a:rPr lang="en-US" dirty="0"/>
              <a:t> to come over. During the movie </a:t>
            </a:r>
            <a:r>
              <a:rPr lang="en-US" dirty="0" err="1"/>
              <a:t>Trinell</a:t>
            </a:r>
            <a:r>
              <a:rPr lang="en-US" dirty="0"/>
              <a:t> reported that they fell asleep and woke up to the other person’s hand down their pants touching them. </a:t>
            </a:r>
            <a:r>
              <a:rPr lang="en-US" dirty="0" err="1"/>
              <a:t>Trinell</a:t>
            </a:r>
            <a:r>
              <a:rPr lang="en-US" dirty="0"/>
              <a:t> tried to pretend to move in their sleep in hopes this would make the other person stop. As </a:t>
            </a:r>
            <a:r>
              <a:rPr lang="en-US" dirty="0" err="1"/>
              <a:t>Trinell</a:t>
            </a:r>
            <a:r>
              <a:rPr lang="en-US" dirty="0"/>
              <a:t> moved, the other person stopped. </a:t>
            </a:r>
            <a:r>
              <a:rPr lang="en-US" dirty="0" err="1"/>
              <a:t>Trinell</a:t>
            </a:r>
            <a:r>
              <a:rPr lang="en-US" dirty="0"/>
              <a:t> thought that it was over because they felt the other person get up from the bed.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998456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err="1"/>
              <a:t>Trinell</a:t>
            </a:r>
            <a:r>
              <a:rPr lang="en-US" dirty="0"/>
              <a:t> Cont’d</a:t>
            </a:r>
          </a:p>
        </p:txBody>
      </p:sp>
      <p:sp>
        <p:nvSpPr>
          <p:cNvPr id="3" name="Content Placeholder 2"/>
          <p:cNvSpPr>
            <a:spLocks noGrp="1"/>
          </p:cNvSpPr>
          <p:nvPr>
            <p:ph idx="1"/>
          </p:nvPr>
        </p:nvSpPr>
        <p:spPr/>
        <p:txBody>
          <a:bodyPr/>
          <a:lstStyle/>
          <a:p>
            <a:pPr marL="45720" indent="0">
              <a:buNone/>
            </a:pPr>
            <a:r>
              <a:rPr lang="en-US" dirty="0"/>
              <a:t>However, </a:t>
            </a:r>
            <a:r>
              <a:rPr lang="en-US" dirty="0" err="1"/>
              <a:t>Trinell</a:t>
            </a:r>
            <a:r>
              <a:rPr lang="en-US" dirty="0"/>
              <a:t> heard them unzip their pants and get back in bed. </a:t>
            </a:r>
            <a:r>
              <a:rPr lang="en-US" dirty="0" err="1"/>
              <a:t>Trinell</a:t>
            </a:r>
            <a:r>
              <a:rPr lang="en-US" dirty="0"/>
              <a:t> reports that the other person then forced intercourse from behind. </a:t>
            </a:r>
            <a:r>
              <a:rPr lang="en-US" dirty="0" err="1"/>
              <a:t>Trinell</a:t>
            </a:r>
            <a:r>
              <a:rPr lang="en-US" dirty="0"/>
              <a:t> pretended to wake up when the other person was “finished”. </a:t>
            </a:r>
            <a:r>
              <a:rPr lang="en-US" dirty="0" err="1"/>
              <a:t>Trinell</a:t>
            </a:r>
            <a:r>
              <a:rPr lang="en-US" dirty="0"/>
              <a:t> reports that they made an excuse about having to be at an early meeting the next day and quickly leaves. </a:t>
            </a:r>
          </a:p>
          <a:p>
            <a:pPr marL="45720" indent="0">
              <a:buNone/>
            </a:pPr>
            <a:endParaRPr lang="en-US" dirty="0"/>
          </a:p>
          <a:p>
            <a:pPr marL="45720" indent="0">
              <a:buNone/>
            </a:pPr>
            <a:r>
              <a:rPr lang="en-US" dirty="0"/>
              <a:t>This just comes in via </a:t>
            </a:r>
            <a:r>
              <a:rPr lang="en-US" dirty="0" err="1"/>
              <a:t>Maxient</a:t>
            </a:r>
            <a:r>
              <a:rPr lang="en-US" dirty="0"/>
              <a:t> and is routed to one of the Deputy’s who happens to be on a luxury, at home-staycation. Thinking through our Team, how can we pursue this issue?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121568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err="1"/>
              <a:t>Trinell</a:t>
            </a:r>
            <a:r>
              <a:rPr lang="en-US" dirty="0"/>
              <a:t> Cont’d</a:t>
            </a:r>
          </a:p>
        </p:txBody>
      </p:sp>
      <p:sp>
        <p:nvSpPr>
          <p:cNvPr id="3" name="Content Placeholder 2"/>
          <p:cNvSpPr>
            <a:spLocks noGrp="1"/>
          </p:cNvSpPr>
          <p:nvPr>
            <p:ph idx="1"/>
          </p:nvPr>
        </p:nvSpPr>
        <p:spPr/>
        <p:txBody>
          <a:bodyPr/>
          <a:lstStyle/>
          <a:p>
            <a:r>
              <a:rPr lang="en-US" dirty="0" err="1"/>
              <a:t>Trinell</a:t>
            </a:r>
            <a:r>
              <a:rPr lang="en-US" dirty="0"/>
              <a:t> would like to pursue a formal investigation</a:t>
            </a:r>
          </a:p>
          <a:p>
            <a:r>
              <a:rPr lang="en-US" dirty="0"/>
              <a:t>The other person was a friend of a student who attended the virtual event</a:t>
            </a:r>
          </a:p>
          <a:p>
            <a:r>
              <a:rPr lang="en-US" dirty="0" err="1"/>
              <a:t>Trinell</a:t>
            </a:r>
            <a:r>
              <a:rPr lang="en-US" dirty="0"/>
              <a:t> lives on campus and is majoring in Psychology</a:t>
            </a:r>
          </a:p>
          <a:p>
            <a:r>
              <a:rPr lang="en-US" dirty="0" err="1"/>
              <a:t>Bostwick</a:t>
            </a:r>
            <a:r>
              <a:rPr lang="en-US" dirty="0"/>
              <a:t> lives off campus and is not affiliated with the institution however </a:t>
            </a:r>
            <a:r>
              <a:rPr lang="en-US" dirty="0" err="1"/>
              <a:t>Bostwick</a:t>
            </a:r>
            <a:r>
              <a:rPr lang="en-US" dirty="0"/>
              <a:t> is local and has many friends on campus</a:t>
            </a:r>
          </a:p>
          <a:p>
            <a:r>
              <a:rPr lang="en-US" dirty="0" err="1"/>
              <a:t>Trinell</a:t>
            </a:r>
            <a:r>
              <a:rPr lang="en-US" dirty="0"/>
              <a:t> has received three DM’s from </a:t>
            </a:r>
            <a:r>
              <a:rPr lang="en-US" dirty="0" err="1"/>
              <a:t>Bostwick</a:t>
            </a:r>
            <a:r>
              <a:rPr lang="en-US" dirty="0"/>
              <a:t> since the alleged incident happened a month ago</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836862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err="1"/>
              <a:t>Trinell</a:t>
            </a:r>
            <a:r>
              <a:rPr lang="en-US" dirty="0"/>
              <a:t> Cont’d</a:t>
            </a:r>
          </a:p>
        </p:txBody>
      </p:sp>
      <p:sp>
        <p:nvSpPr>
          <p:cNvPr id="3" name="Content Placeholder 2"/>
          <p:cNvSpPr>
            <a:spLocks noGrp="1"/>
          </p:cNvSpPr>
          <p:nvPr>
            <p:ph idx="1"/>
          </p:nvPr>
        </p:nvSpPr>
        <p:spPr/>
        <p:txBody>
          <a:bodyPr/>
          <a:lstStyle/>
          <a:p>
            <a:r>
              <a:rPr lang="en-US" dirty="0" err="1"/>
              <a:t>Trinell</a:t>
            </a:r>
            <a:r>
              <a:rPr lang="en-US" dirty="0"/>
              <a:t> would like to pursue a formal investigation</a:t>
            </a:r>
          </a:p>
          <a:p>
            <a:r>
              <a:rPr lang="en-US" dirty="0"/>
              <a:t>The other person is a second semester, transfer student named </a:t>
            </a:r>
            <a:r>
              <a:rPr lang="en-US" dirty="0" err="1"/>
              <a:t>Bostwick</a:t>
            </a:r>
            <a:endParaRPr lang="en-US" dirty="0"/>
          </a:p>
          <a:p>
            <a:r>
              <a:rPr lang="en-US" dirty="0" err="1"/>
              <a:t>Trinell</a:t>
            </a:r>
            <a:r>
              <a:rPr lang="en-US" dirty="0"/>
              <a:t> lives on campus and is majoring in Psychology</a:t>
            </a:r>
          </a:p>
          <a:p>
            <a:r>
              <a:rPr lang="en-US" dirty="0" err="1"/>
              <a:t>Bostwick</a:t>
            </a:r>
            <a:r>
              <a:rPr lang="en-US" dirty="0"/>
              <a:t> lives off campus and is majoring in Music Theater with a minor in Dance</a:t>
            </a:r>
          </a:p>
          <a:p>
            <a:r>
              <a:rPr lang="en-US" dirty="0"/>
              <a:t>They do not share any classes this semester</a:t>
            </a:r>
          </a:p>
          <a:p>
            <a:r>
              <a:rPr lang="en-US" dirty="0"/>
              <a:t>They do not have any mutual friends </a:t>
            </a:r>
          </a:p>
          <a:p>
            <a:r>
              <a:rPr lang="en-US" dirty="0" err="1"/>
              <a:t>Trinell</a:t>
            </a:r>
            <a:r>
              <a:rPr lang="en-US" dirty="0"/>
              <a:t> has received three DM’s from </a:t>
            </a:r>
            <a:r>
              <a:rPr lang="en-US" dirty="0" err="1"/>
              <a:t>Bostwick</a:t>
            </a:r>
            <a:r>
              <a:rPr lang="en-US" dirty="0"/>
              <a:t> since the alleged incident happened a month ago</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565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Process do we Follow?</a:t>
            </a:r>
          </a:p>
        </p:txBody>
      </p:sp>
      <p:sp>
        <p:nvSpPr>
          <p:cNvPr id="3" name="Content Placeholder 2"/>
          <p:cNvSpPr>
            <a:spLocks noGrp="1"/>
          </p:cNvSpPr>
          <p:nvPr>
            <p:ph idx="1"/>
          </p:nvPr>
        </p:nvSpPr>
        <p:spPr/>
        <p:txBody>
          <a:bodyPr/>
          <a:lstStyle/>
          <a:p>
            <a:r>
              <a:rPr lang="en-US" dirty="0"/>
              <a:t>Title IX Sexual Harassment</a:t>
            </a:r>
          </a:p>
          <a:p>
            <a:r>
              <a:rPr lang="en-US" dirty="0"/>
              <a:t>Student Conduct Code</a:t>
            </a:r>
          </a:p>
          <a:p>
            <a:r>
              <a:rPr lang="en-US" dirty="0"/>
              <a:t>Equal Opportunity Complaint Procedures</a:t>
            </a:r>
          </a:p>
        </p:txBody>
      </p:sp>
      <p:pic>
        <p:nvPicPr>
          <p:cNvPr id="4" name="Picture 3" descr="Chicken Sandwich-A leftover reci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212" y="5191125"/>
            <a:ext cx="923925" cy="904875"/>
          </a:xfrm>
          <a:prstGeom prst="rect">
            <a:avLst/>
          </a:prstGeo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60857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Dismiss a Case</a:t>
            </a:r>
          </a:p>
        </p:txBody>
      </p:sp>
      <p:sp>
        <p:nvSpPr>
          <p:cNvPr id="3" name="Content Placeholder 2"/>
          <p:cNvSpPr>
            <a:spLocks noGrp="1"/>
          </p:cNvSpPr>
          <p:nvPr>
            <p:ph idx="1"/>
          </p:nvPr>
        </p:nvSpPr>
        <p:spPr/>
        <p:txBody>
          <a:bodyPr/>
          <a:lstStyle/>
          <a:p>
            <a:r>
              <a:rPr lang="en-US" dirty="0"/>
              <a:t>When a formal complaint does not meet the new Title IX regulations</a:t>
            </a:r>
          </a:p>
          <a:p>
            <a:r>
              <a:rPr lang="en-US" dirty="0"/>
              <a:t>When the complainant does not wish to continue an investigation </a:t>
            </a:r>
          </a:p>
          <a:p>
            <a:r>
              <a:rPr lang="en-US" dirty="0"/>
              <a:t>When the complaint does meet the formal Title IX regulations but there is a request (and agreement by all parties) to pursue an informal resolution</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4104439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Dismissing a Formal Complaint for not Meeting the Criteria for Title IX Sexual Harassment</a:t>
            </a:r>
          </a:p>
        </p:txBody>
      </p:sp>
      <p:sp>
        <p:nvSpPr>
          <p:cNvPr id="8" name="Content Placeholder 7"/>
          <p:cNvSpPr>
            <a:spLocks noGrp="1"/>
          </p:cNvSpPr>
          <p:nvPr>
            <p:ph sz="half" idx="1"/>
          </p:nvPr>
        </p:nvSpPr>
        <p:spPr/>
        <p:txBody>
          <a:bodyPr/>
          <a:lstStyle/>
          <a:p>
            <a:r>
              <a:rPr lang="en-US" dirty="0"/>
              <a:t>Coordinator, Deputy, or EO Officer analyzes the case to see if it meets the criteria of Title IX Sexual Harassment</a:t>
            </a:r>
          </a:p>
          <a:p>
            <a:r>
              <a:rPr lang="en-US" dirty="0"/>
              <a:t>If it does not, the Coordinator, Deputy, EO Officer </a:t>
            </a:r>
            <a:r>
              <a:rPr lang="en-US" b="1" u="sng" dirty="0"/>
              <a:t>must dismiss </a:t>
            </a:r>
            <a:r>
              <a:rPr lang="en-US" dirty="0"/>
              <a:t>the case via document notification that gets sent to both parties (document template coming soon)</a:t>
            </a:r>
            <a:endParaRPr lang="en-US" b="1" u="sng" dirty="0"/>
          </a:p>
        </p:txBody>
      </p:sp>
      <p:sp>
        <p:nvSpPr>
          <p:cNvPr id="9" name="Content Placeholder 8"/>
          <p:cNvSpPr>
            <a:spLocks noGrp="1"/>
          </p:cNvSpPr>
          <p:nvPr>
            <p:ph sz="half" idx="2"/>
          </p:nvPr>
        </p:nvSpPr>
        <p:spPr/>
        <p:txBody>
          <a:bodyPr/>
          <a:lstStyle/>
          <a:p>
            <a:r>
              <a:rPr lang="en-US" dirty="0"/>
              <a:t>The case can then be referred for Investigation under Process “B” – SCC or EOCP</a:t>
            </a:r>
          </a:p>
          <a:p>
            <a:pPr lvl="2"/>
            <a:r>
              <a:rPr lang="en-US" dirty="0"/>
              <a:t>This is the same process that we currently use</a:t>
            </a:r>
          </a:p>
          <a:p>
            <a:pPr marL="548640" lvl="2" indent="0">
              <a:buNone/>
            </a:pPr>
            <a:endParaRPr lang="en-US" dirty="0"/>
          </a:p>
          <a:p>
            <a:r>
              <a:rPr lang="en-US" dirty="0"/>
              <a:t>If moving forward contact the Coordinator or EO Office to determine who to assign to Investigate</a:t>
            </a:r>
          </a:p>
          <a:p>
            <a:endParaRPr lang="en-US" dirty="0"/>
          </a:p>
        </p:txBody>
      </p:sp>
      <p:pic>
        <p:nvPicPr>
          <p:cNvPr id="10" name="Picture 9"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12358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Care</a:t>
            </a:r>
          </a:p>
        </p:txBody>
      </p:sp>
      <p:sp>
        <p:nvSpPr>
          <p:cNvPr id="3" name="Content Placeholder 2"/>
          <p:cNvSpPr>
            <a:spLocks noGrp="1"/>
          </p:cNvSpPr>
          <p:nvPr>
            <p:ph idx="1"/>
          </p:nvPr>
        </p:nvSpPr>
        <p:spPr/>
        <p:txBody>
          <a:bodyPr/>
          <a:lstStyle/>
          <a:p>
            <a:r>
              <a:rPr lang="en-US" dirty="0"/>
              <a:t>Easier said than done!</a:t>
            </a:r>
          </a:p>
          <a:p>
            <a:r>
              <a:rPr lang="en-US" dirty="0"/>
              <a:t>What do you do?</a:t>
            </a:r>
          </a:p>
          <a:p>
            <a:r>
              <a:rPr lang="en-US" dirty="0"/>
              <a:t>Who can you talk to?</a:t>
            </a:r>
          </a:p>
          <a:p>
            <a:endParaRPr lang="en-US" dirty="0"/>
          </a:p>
        </p:txBody>
      </p:sp>
      <p:pic>
        <p:nvPicPr>
          <p:cNvPr id="5" name="Picture 4" descr="Collage of words associated with Self C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658" y="2057400"/>
            <a:ext cx="7026362" cy="3531671"/>
          </a:xfrm>
          <a:prstGeom prst="rect">
            <a:avLst/>
          </a:prstGeom>
        </p:spPr>
      </p:pic>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919293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Dismissing a Case Cont’d</a:t>
            </a:r>
          </a:p>
        </p:txBody>
      </p:sp>
      <p:sp>
        <p:nvSpPr>
          <p:cNvPr id="3" name="Content Placeholder 2"/>
          <p:cNvSpPr>
            <a:spLocks noGrp="1"/>
          </p:cNvSpPr>
          <p:nvPr>
            <p:ph sz="half" idx="1"/>
          </p:nvPr>
        </p:nvSpPr>
        <p:spPr/>
        <p:txBody>
          <a:bodyPr>
            <a:normAutofit fontScale="92500" lnSpcReduction="10000"/>
          </a:bodyPr>
          <a:lstStyle/>
          <a:p>
            <a:r>
              <a:rPr lang="en-US" dirty="0"/>
              <a:t>The recipient must investigate the allegations in a formal complaint.</a:t>
            </a:r>
          </a:p>
          <a:p>
            <a:r>
              <a:rPr lang="en-US" dirty="0"/>
              <a:t>If the conduct alleged in the formal complaint would not constitute sexual harassment as defined in § 106.30 even if proved, did not occur in the recipient’s education program or activity, or did not occur against a person in the United States, then the recipient must dismiss the formal complaint with regard to that conduct for purposes of sexual harassment under title IX or this part; such a dismissal does not preclude action under another provision of the recipient’s code of conduct.</a:t>
            </a:r>
          </a:p>
        </p:txBody>
      </p:sp>
      <p:sp>
        <p:nvSpPr>
          <p:cNvPr id="4" name="Content Placeholder 3"/>
          <p:cNvSpPr>
            <a:spLocks noGrp="1"/>
          </p:cNvSpPr>
          <p:nvPr>
            <p:ph sz="half" idx="2"/>
          </p:nvPr>
        </p:nvSpPr>
        <p:spPr/>
        <p:txBody>
          <a:bodyPr>
            <a:normAutofit fontScale="92500" lnSpcReduction="10000"/>
          </a:bodyPr>
          <a:lstStyle/>
          <a:p>
            <a:r>
              <a:rPr lang="en-US" dirty="0"/>
              <a:t>The recipient may dismiss the formal complaint or any allegations therein, if at any time during the investigation or hearing: a complainant notifies the Title IX Coordinator in writing that the complainant would like to withdraw the formal complaint or any allegations therein; the respondent is no longer enrolled or employed by the recipient; or specific circumstances prevent the recipient from gathering evidence sufficient to reach a determination as to the formal complaint or allegations therein.</a:t>
            </a:r>
          </a:p>
          <a:p>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827860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Dismissing a Case Cont’d</a:t>
            </a:r>
          </a:p>
        </p:txBody>
      </p:sp>
      <p:sp>
        <p:nvSpPr>
          <p:cNvPr id="3" name="Content Placeholder 2"/>
          <p:cNvSpPr>
            <a:spLocks noGrp="1"/>
          </p:cNvSpPr>
          <p:nvPr>
            <p:ph sz="half" idx="1"/>
          </p:nvPr>
        </p:nvSpPr>
        <p:spPr/>
        <p:txBody>
          <a:bodyPr/>
          <a:lstStyle/>
          <a:p>
            <a:r>
              <a:rPr lang="en-US" dirty="0"/>
              <a:t>Upon a dismissal required or permitted pursuant to paragraph (b)(3)(</a:t>
            </a:r>
            <a:r>
              <a:rPr lang="en-US" dirty="0" err="1"/>
              <a:t>i</a:t>
            </a:r>
            <a:r>
              <a:rPr lang="en-US" dirty="0"/>
              <a:t>) or (b)(3)(ii) of this section, the recipient must promptly send written notice of the dismissal and reason(s) therefor simultaneously to the parties.</a:t>
            </a:r>
          </a:p>
          <a:p>
            <a:endParaRPr lang="en-US" dirty="0"/>
          </a:p>
        </p:txBody>
      </p:sp>
      <p:pic>
        <p:nvPicPr>
          <p:cNvPr id="6" name="Content Placeholder 5" descr="A photograph of a red rectangular stamp with the word &quot;Dismissed&quot; in bold,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6371" y="2852610"/>
            <a:ext cx="4236720" cy="2432304"/>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791803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lstStyle/>
          <a:p>
            <a:r>
              <a:rPr lang="en-US" dirty="0"/>
              <a:t>What if </a:t>
            </a:r>
            <a:r>
              <a:rPr lang="en-US" dirty="0" err="1"/>
              <a:t>Bostwick</a:t>
            </a:r>
            <a:r>
              <a:rPr lang="en-US" dirty="0"/>
              <a:t> was a Teaching Assistant, an Adjunct Faulty Member, or a Tenured Professor?</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20260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Minute Self- Care</a:t>
            </a:r>
          </a:p>
        </p:txBody>
      </p:sp>
      <p:pic>
        <p:nvPicPr>
          <p:cNvPr id="4" name="Picture 2" descr="A colorful infographic titled &quot;5 Minute Self-Care&quot; presents eight quick self-care activities arranged in a circular layout with alternating pink and blue segments. Activities include writing down three nice things about yourself, stepping outside for fresh air, drinking water, doing a short mindfulness breathing exercise, booking a postponed appointment, listening to a song that makes you smile, and finding a video of cute animals online.&#10;&#10;AI-generated content may be incorre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1899" y="2057400"/>
            <a:ext cx="4034864" cy="403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95195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to the School</a:t>
            </a:r>
          </a:p>
        </p:txBody>
      </p:sp>
      <p:sp>
        <p:nvSpPr>
          <p:cNvPr id="3" name="Content Placeholder 2"/>
          <p:cNvSpPr>
            <a:spLocks noGrp="1"/>
          </p:cNvSpPr>
          <p:nvPr>
            <p:ph sz="half" idx="1"/>
          </p:nvPr>
        </p:nvSpPr>
        <p:spPr/>
        <p:txBody>
          <a:bodyPr>
            <a:normAutofit lnSpcReduction="10000"/>
          </a:bodyPr>
          <a:lstStyle/>
          <a:p>
            <a:pPr marL="548640" lvl="2" indent="0">
              <a:buNone/>
            </a:pPr>
            <a:r>
              <a:rPr lang="en-US" dirty="0"/>
              <a:t>Information provided to you needs action. If you are the Deputy – requires outreach. If another team member gets notice refer it to the Deputy on your campus or the UMS Title IX Coordinator.</a:t>
            </a:r>
          </a:p>
          <a:p>
            <a:pPr marL="548640" lvl="2" indent="0">
              <a:buNone/>
            </a:pPr>
            <a:endParaRPr lang="en-US" dirty="0"/>
          </a:p>
          <a:p>
            <a:pPr marL="548640" lvl="2" indent="0">
              <a:buNone/>
            </a:pPr>
            <a:r>
              <a:rPr lang="en-US" dirty="0"/>
              <a:t>(Strive for the ceiling)</a:t>
            </a:r>
          </a:p>
          <a:p>
            <a:pPr marL="548640" lvl="2" indent="0">
              <a:buNone/>
            </a:pPr>
            <a:endParaRPr lang="en-US" dirty="0"/>
          </a:p>
          <a:p>
            <a:pPr marL="548640" lvl="2" indent="0">
              <a:buNone/>
            </a:pPr>
            <a:r>
              <a:rPr lang="en-US" dirty="0"/>
              <a:t>(Basement)</a:t>
            </a:r>
          </a:p>
          <a:p>
            <a:pPr marL="548640" lvl="2" indent="0">
              <a:buNone/>
            </a:pPr>
            <a:endParaRPr lang="en-US" dirty="0"/>
          </a:p>
          <a:p>
            <a:pPr marL="548640" lvl="2" indent="0">
              <a:buNone/>
            </a:pPr>
            <a:endParaRPr lang="en-US" dirty="0"/>
          </a:p>
          <a:p>
            <a:pPr marL="548640" lvl="2" indent="0">
              <a:buNone/>
            </a:pPr>
            <a:r>
              <a:rPr lang="en-US" dirty="0"/>
              <a:t>Notice to a Title IX Coordinator, or to an Official with Authority to institute corrective measures on the institutions behalf, trigger an institution to respond. </a:t>
            </a:r>
          </a:p>
          <a:p>
            <a:pPr marL="548640" lvl="2" indent="0">
              <a:buNone/>
            </a:pPr>
            <a:endParaRPr lang="en-US" dirty="0"/>
          </a:p>
          <a:p>
            <a:pPr marL="45720" indent="0">
              <a:buNone/>
            </a:pPr>
            <a:endParaRPr lang="en-US" sz="2200" dirty="0"/>
          </a:p>
          <a:p>
            <a:pPr lvl="2">
              <a:buFont typeface="Wingdings" panose="05000000000000000000" pitchFamily="2" charset="2"/>
              <a:buChar char="ü"/>
            </a:pPr>
            <a:endParaRPr lang="en-US" dirty="0"/>
          </a:p>
        </p:txBody>
      </p:sp>
      <p:sp>
        <p:nvSpPr>
          <p:cNvPr id="7" name="Content Placeholder 6"/>
          <p:cNvSpPr>
            <a:spLocks noGrp="1"/>
          </p:cNvSpPr>
          <p:nvPr>
            <p:ph sz="half" idx="2"/>
          </p:nvPr>
        </p:nvSpPr>
        <p:spPr/>
        <p:txBody>
          <a:bodyPr>
            <a:normAutofit lnSpcReduction="10000"/>
          </a:bodyPr>
          <a:lstStyle/>
          <a:p>
            <a:pPr>
              <a:buFont typeface="Arial" panose="020B0604020202020204" pitchFamily="34" charset="0"/>
              <a:buChar char="•"/>
            </a:pPr>
            <a:r>
              <a:rPr lang="en-US" sz="2400" dirty="0"/>
              <a:t>We are not lifting the Mandatory Reporting obligation to the Title IX Coordinator for cases of:</a:t>
            </a:r>
          </a:p>
          <a:p>
            <a:pPr lvl="2">
              <a:buFont typeface="Arial" panose="020B0604020202020204" pitchFamily="34" charset="0"/>
              <a:buChar char="•"/>
            </a:pPr>
            <a:r>
              <a:rPr lang="en-US" dirty="0"/>
              <a:t>Gender Discrimination</a:t>
            </a:r>
          </a:p>
          <a:p>
            <a:pPr lvl="2">
              <a:buFont typeface="Arial" panose="020B0604020202020204" pitchFamily="34" charset="0"/>
              <a:buChar char="•"/>
            </a:pPr>
            <a:r>
              <a:rPr lang="en-US" dirty="0"/>
              <a:t>Sexual Harassment</a:t>
            </a:r>
          </a:p>
          <a:p>
            <a:pPr lvl="2">
              <a:buFont typeface="Arial" panose="020B0604020202020204" pitchFamily="34" charset="0"/>
              <a:buChar char="•"/>
            </a:pPr>
            <a:r>
              <a:rPr lang="en-US" dirty="0"/>
              <a:t>Sexual Assault</a:t>
            </a:r>
          </a:p>
          <a:p>
            <a:pPr lvl="2">
              <a:buFont typeface="Arial" panose="020B0604020202020204" pitchFamily="34" charset="0"/>
              <a:buChar char="•"/>
            </a:pPr>
            <a:r>
              <a:rPr lang="en-US" dirty="0"/>
              <a:t>Dating Violence</a:t>
            </a:r>
          </a:p>
          <a:p>
            <a:pPr lvl="2">
              <a:buFont typeface="Arial" panose="020B0604020202020204" pitchFamily="34" charset="0"/>
              <a:buChar char="•"/>
            </a:pPr>
            <a:r>
              <a:rPr lang="en-US" dirty="0"/>
              <a:t>Domestic Violence</a:t>
            </a:r>
          </a:p>
          <a:p>
            <a:pPr lvl="2">
              <a:buFont typeface="Arial" panose="020B0604020202020204" pitchFamily="34" charset="0"/>
              <a:buChar char="•"/>
            </a:pPr>
            <a:r>
              <a:rPr lang="en-US" dirty="0"/>
              <a:t>Stalking</a:t>
            </a:r>
          </a:p>
          <a:p>
            <a:endParaRPr lang="en-US" dirty="0"/>
          </a:p>
        </p:txBody>
      </p:sp>
      <p:cxnSp>
        <p:nvCxnSpPr>
          <p:cNvPr id="9" name="Straight Connector 8">
            <a:extLst>
              <a:ext uri="{C183D7F6-B498-43B3-948B-1728B52AA6E4}">
                <adec:decorative xmlns:adec="http://schemas.microsoft.com/office/drawing/2017/decorative" val="1"/>
              </a:ext>
            </a:extLst>
          </p:cNvPr>
          <p:cNvCxnSpPr/>
          <p:nvPr/>
        </p:nvCxnSpPr>
        <p:spPr>
          <a:xfrm>
            <a:off x="1419225" y="3990975"/>
            <a:ext cx="4267200" cy="1905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285537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Protocol</a:t>
            </a:r>
          </a:p>
        </p:txBody>
      </p:sp>
      <p:sp>
        <p:nvSpPr>
          <p:cNvPr id="3" name="Content Placeholder 2"/>
          <p:cNvSpPr>
            <a:spLocks noGrp="1"/>
          </p:cNvSpPr>
          <p:nvPr>
            <p:ph idx="1"/>
          </p:nvPr>
        </p:nvSpPr>
        <p:spPr/>
        <p:txBody>
          <a:bodyPr>
            <a:normAutofit fontScale="92500" lnSpcReduction="10000"/>
          </a:bodyPr>
          <a:lstStyle/>
          <a:p>
            <a:r>
              <a:rPr lang="en-US" dirty="0"/>
              <a:t>Must respond promptly to the information, in a manner that is not deliberately indifferent.</a:t>
            </a:r>
          </a:p>
          <a:p>
            <a:r>
              <a:rPr lang="en-US" dirty="0"/>
              <a:t>The Title IX Coordinator* must promptly contact the complainant confidentially to discuss:</a:t>
            </a:r>
          </a:p>
          <a:p>
            <a:pPr lvl="2"/>
            <a:r>
              <a:rPr lang="en-US" dirty="0"/>
              <a:t>Supportive Measures (even if they don’t want to file a formal complaint)</a:t>
            </a:r>
          </a:p>
          <a:p>
            <a:pPr lvl="2"/>
            <a:r>
              <a:rPr lang="en-US" dirty="0"/>
              <a:t>Explain the process of filing a formal complaint:</a:t>
            </a:r>
          </a:p>
          <a:p>
            <a:pPr lvl="4"/>
            <a:r>
              <a:rPr lang="en-US" dirty="0"/>
              <a:t>Does it meet the Title IX Jurisdiction?</a:t>
            </a:r>
          </a:p>
          <a:p>
            <a:pPr lvl="4"/>
            <a:r>
              <a:rPr lang="en-US" dirty="0"/>
              <a:t>Informal Resolution?</a:t>
            </a:r>
          </a:p>
          <a:p>
            <a:pPr lvl="4"/>
            <a:r>
              <a:rPr lang="en-US" dirty="0"/>
              <a:t>Other Process</a:t>
            </a:r>
          </a:p>
          <a:p>
            <a:pPr marL="548640" lvl="2" indent="0">
              <a:buNone/>
            </a:pPr>
            <a:endParaRPr lang="en-US" dirty="0"/>
          </a:p>
          <a:p>
            <a:pPr marL="548640" lvl="2" indent="0">
              <a:buNone/>
            </a:pPr>
            <a:endParaRPr lang="en-US" dirty="0"/>
          </a:p>
          <a:p>
            <a:pPr marL="548640" lvl="2" indent="0">
              <a:buNone/>
            </a:pPr>
            <a:endParaRPr lang="en-US" dirty="0"/>
          </a:p>
          <a:p>
            <a:pPr lvl="2"/>
            <a:endParaRPr lang="en-US" dirty="0"/>
          </a:p>
          <a:p>
            <a:pPr marL="45720" indent="0">
              <a:buNone/>
            </a:pPr>
            <a:r>
              <a:rPr lang="en-US" sz="1600" dirty="0"/>
              <a:t>*The Title IX Coordinator can designate others to fulfill this duty. At the campus level it will likely default to the Deputy Title IX Coordinator or the Equal Opportunity Officer</a:t>
            </a:r>
          </a:p>
          <a:p>
            <a:pPr marL="548640" lvl="2"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262548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Measures</a:t>
            </a:r>
          </a:p>
        </p:txBody>
      </p:sp>
      <p:sp>
        <p:nvSpPr>
          <p:cNvPr id="3" name="Content Placeholder 2"/>
          <p:cNvSpPr>
            <a:spLocks noGrp="1"/>
          </p:cNvSpPr>
          <p:nvPr>
            <p:ph sz="half" idx="1"/>
          </p:nvPr>
        </p:nvSpPr>
        <p:spPr/>
        <p:txBody>
          <a:bodyPr>
            <a:normAutofit/>
          </a:bodyPr>
          <a:lstStyle/>
          <a:p>
            <a:r>
              <a:rPr lang="en-US" i="1" dirty="0"/>
              <a:t>A</a:t>
            </a:r>
            <a:r>
              <a:rPr lang="en-US" dirty="0"/>
              <a:t>re non-disciplinary, non-</a:t>
            </a:r>
            <a:r>
              <a:rPr lang="en-US" dirty="0" err="1"/>
              <a:t>punative</a:t>
            </a:r>
            <a:r>
              <a:rPr lang="en-US" dirty="0"/>
              <a:t> individualized services offered as appropriate, as reasonably available, and without fee or charge to the parties to restore or preserve access to UMS’s education program or activity, including measures designed to protect the safety of all parties or UMS’s educational environment, and/or deter discriminatory harassment, discrimination, and/or retaliation. </a:t>
            </a:r>
          </a:p>
          <a:p>
            <a:endParaRPr lang="en-US" dirty="0"/>
          </a:p>
        </p:txBody>
      </p:sp>
      <p:pic>
        <p:nvPicPr>
          <p:cNvPr id="5" name="Content Placeholder 4" descr="Photograph showing two silhouetted hands reaching toward each oth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5931" y="2676525"/>
            <a:ext cx="4303888" cy="2420937"/>
          </a:xfrm>
        </p:spPr>
      </p:pic>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218834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Measures Cont’d</a:t>
            </a:r>
          </a:p>
        </p:txBody>
      </p:sp>
      <p:sp>
        <p:nvSpPr>
          <p:cNvPr id="3" name="Content Placeholder 2"/>
          <p:cNvSpPr>
            <a:spLocks noGrp="1"/>
          </p:cNvSpPr>
          <p:nvPr>
            <p:ph sz="half" idx="1"/>
          </p:nvPr>
        </p:nvSpPr>
        <p:spPr/>
        <p:txBody>
          <a:bodyPr>
            <a:normAutofit fontScale="70000" lnSpcReduction="20000"/>
          </a:bodyPr>
          <a:lstStyle/>
          <a:p>
            <a:pPr fontAlgn="base"/>
            <a:r>
              <a:rPr lang="en-US" dirty="0"/>
              <a:t>Referral to counseling, medical, and/or other healthcare services </a:t>
            </a:r>
          </a:p>
          <a:p>
            <a:pPr fontAlgn="base"/>
            <a:r>
              <a:rPr lang="en-US" dirty="0"/>
              <a:t>Cigna Employee Assistance Program </a:t>
            </a:r>
          </a:p>
          <a:p>
            <a:pPr fontAlgn="base"/>
            <a:r>
              <a:rPr lang="en-US" dirty="0"/>
              <a:t>Referral to community-based service providers </a:t>
            </a:r>
          </a:p>
          <a:p>
            <a:pPr fontAlgn="base"/>
            <a:r>
              <a:rPr lang="en-US" dirty="0"/>
              <a:t>Visa and immigration assistance </a:t>
            </a:r>
          </a:p>
          <a:p>
            <a:pPr fontAlgn="base"/>
            <a:r>
              <a:rPr lang="en-US" dirty="0"/>
              <a:t>Student financial aid counseling </a:t>
            </a:r>
          </a:p>
          <a:p>
            <a:pPr fontAlgn="base"/>
            <a:r>
              <a:rPr lang="en-US" dirty="0"/>
              <a:t>Education to the community or community subgroup(s) </a:t>
            </a:r>
          </a:p>
          <a:p>
            <a:pPr fontAlgn="base"/>
            <a:r>
              <a:rPr lang="en-US" dirty="0"/>
              <a:t>Altering campus housing assignment(s) </a:t>
            </a:r>
          </a:p>
          <a:p>
            <a:pPr fontAlgn="base"/>
            <a:r>
              <a:rPr lang="en-US" dirty="0"/>
              <a:t>Altering work arrangements for employees or student-employees </a:t>
            </a:r>
          </a:p>
          <a:p>
            <a:pPr fontAlgn="base"/>
            <a:r>
              <a:rPr lang="en-US" dirty="0"/>
              <a:t>Safety planning </a:t>
            </a:r>
          </a:p>
          <a:p>
            <a:r>
              <a:rPr lang="en-US" dirty="0"/>
              <a:t>Providing campus safety escorts </a:t>
            </a:r>
          </a:p>
          <a:p>
            <a:endParaRPr lang="en-US" dirty="0"/>
          </a:p>
        </p:txBody>
      </p:sp>
      <p:sp>
        <p:nvSpPr>
          <p:cNvPr id="4" name="Content Placeholder 3"/>
          <p:cNvSpPr>
            <a:spLocks noGrp="1"/>
          </p:cNvSpPr>
          <p:nvPr>
            <p:ph sz="half" idx="2"/>
          </p:nvPr>
        </p:nvSpPr>
        <p:spPr/>
        <p:txBody>
          <a:bodyPr>
            <a:normAutofit fontScale="70000" lnSpcReduction="20000"/>
          </a:bodyPr>
          <a:lstStyle/>
          <a:p>
            <a:pPr fontAlgn="base"/>
            <a:r>
              <a:rPr lang="en-US" dirty="0"/>
              <a:t>Providing transportation accommodations  </a:t>
            </a:r>
          </a:p>
          <a:p>
            <a:pPr fontAlgn="base"/>
            <a:r>
              <a:rPr lang="en-US" dirty="0"/>
              <a:t>Implementing contact limitations (no contact orders) between the parties </a:t>
            </a:r>
          </a:p>
          <a:p>
            <a:pPr fontAlgn="base"/>
            <a:r>
              <a:rPr lang="en-US" dirty="0"/>
              <a:t>Academic support, extensions of deadlines, or other course/program-related  </a:t>
            </a:r>
          </a:p>
          <a:p>
            <a:pPr fontAlgn="base"/>
            <a:r>
              <a:rPr lang="en-US" dirty="0"/>
              <a:t>Adjustments </a:t>
            </a:r>
          </a:p>
          <a:p>
            <a:pPr fontAlgn="base"/>
            <a:r>
              <a:rPr lang="en-US" dirty="0"/>
              <a:t>Trespass, Persona Non Grata (PNG), or Be-On-the-Lookout (BOLO) Orders, Timely Warnings </a:t>
            </a:r>
          </a:p>
          <a:p>
            <a:pPr fontAlgn="base"/>
            <a:r>
              <a:rPr lang="en-US" dirty="0"/>
              <a:t>Class schedule modifications, withdrawals, or leaves of absence </a:t>
            </a:r>
          </a:p>
          <a:p>
            <a:pPr fontAlgn="base"/>
            <a:r>
              <a:rPr lang="en-US" dirty="0"/>
              <a:t>Increased security and monitoring of certain areas of the campus  </a:t>
            </a:r>
          </a:p>
          <a:p>
            <a:pPr fontAlgn="base"/>
            <a:r>
              <a:rPr lang="en-US" dirty="0"/>
              <a:t>Any other actions deemed appropriate by the Title IX Coordinator, Deputy Title IX Coordinator or Equal Opportunity Officer </a:t>
            </a:r>
          </a:p>
          <a:p>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270870920"/>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b722e1-5183-42d3-94de-d9bcc9fe13b9" xsi:nil="true"/>
    <lcf76f155ced4ddcb4097134ff3c332f xmlns="cc8d7818-1d19-40f6-81ad-91417cf7fa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87C7ABE9A46646A1BC3A4793AA756A" ma:contentTypeVersion="13" ma:contentTypeDescription="Create a new document." ma:contentTypeScope="" ma:versionID="1422ae1b55c7fca37b8fc3609f7ede35">
  <xsd:schema xmlns:xsd="http://www.w3.org/2001/XMLSchema" xmlns:xs="http://www.w3.org/2001/XMLSchema" xmlns:p="http://schemas.microsoft.com/office/2006/metadata/properties" xmlns:ns2="cc8d7818-1d19-40f6-81ad-91417cf7fad8" xmlns:ns3="a1b722e1-5183-42d3-94de-d9bcc9fe13b9" targetNamespace="http://schemas.microsoft.com/office/2006/metadata/properties" ma:root="true" ma:fieldsID="b79cfaa9a04b48fbc4e9d4ffaeb99a9c" ns2:_="" ns3:_="">
    <xsd:import namespace="cc8d7818-1d19-40f6-81ad-91417cf7fad8"/>
    <xsd:import namespace="a1b722e1-5183-42d3-94de-d9bcc9fe13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d7818-1d19-40f6-81ad-91417cf7f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22e1-5183-42d3-94de-d9bcc9fe13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15b2c2b-ba8a-48b1-88c1-e3d9e6bc0001}" ma:internalName="TaxCatchAll" ma:showField="CatchAllData" ma:web="a1b722e1-5183-42d3-94de-d9bcc9fe1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7317A-AA4D-4256-8E10-69EF8474315F}">
  <ds:schemaRefs>
    <ds:schemaRef ds:uri="http://schemas.microsoft.com/office/2006/metadata/properties"/>
    <ds:schemaRef ds:uri="http://schemas.microsoft.com/office/infopath/2007/PartnerControls"/>
    <ds:schemaRef ds:uri="a1b722e1-5183-42d3-94de-d9bcc9fe13b9"/>
    <ds:schemaRef ds:uri="cc8d7818-1d19-40f6-81ad-91417cf7fad8"/>
  </ds:schemaRefs>
</ds:datastoreItem>
</file>

<file path=customXml/itemProps2.xml><?xml version="1.0" encoding="utf-8"?>
<ds:datastoreItem xmlns:ds="http://schemas.openxmlformats.org/officeDocument/2006/customXml" ds:itemID="{5DB7E32F-C89D-453B-BF5C-FDDB5CE9E2C0}">
  <ds:schemaRefs>
    <ds:schemaRef ds:uri="http://schemas.microsoft.com/sharepoint/v3/contenttype/forms"/>
  </ds:schemaRefs>
</ds:datastoreItem>
</file>

<file path=customXml/itemProps3.xml><?xml version="1.0" encoding="utf-8"?>
<ds:datastoreItem xmlns:ds="http://schemas.openxmlformats.org/officeDocument/2006/customXml" ds:itemID="{06BA1021-B077-4B0F-B0B7-7E497059C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d7818-1d19-40f6-81ad-91417cf7fad8"/>
    <ds:schemaRef ds:uri="a1b722e1-5183-42d3-94de-d9bcc9fe1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7612</TotalTime>
  <Words>3442</Words>
  <Application>Microsoft Office PowerPoint</Application>
  <PresentationFormat>Widescreen</PresentationFormat>
  <Paragraphs>307</Paragraphs>
  <Slides>42</Slides>
  <Notes>21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Corbel</vt:lpstr>
      <vt:lpstr>Wingdings</vt:lpstr>
      <vt:lpstr>Basis</vt:lpstr>
      <vt:lpstr>Title IX</vt:lpstr>
      <vt:lpstr>Agenda &amp; Learning Outcomes</vt:lpstr>
      <vt:lpstr>Trauma Informed Starts with You</vt:lpstr>
      <vt:lpstr>Self Care</vt:lpstr>
      <vt:lpstr>5 Minute Self- Care</vt:lpstr>
      <vt:lpstr>Notice to the School</vt:lpstr>
      <vt:lpstr>Intake Protocol</vt:lpstr>
      <vt:lpstr>Supportive Measures</vt:lpstr>
      <vt:lpstr>Supportive Measures Cont’d</vt:lpstr>
      <vt:lpstr>Campus, Local, State Supports - Resources</vt:lpstr>
      <vt:lpstr>Who is Who on Your Campus</vt:lpstr>
      <vt:lpstr>UMS Title IX Team</vt:lpstr>
      <vt:lpstr>Intersecting Team Roles &amp; Formal Reports</vt:lpstr>
      <vt:lpstr>It’s Time for a Comfort Break!</vt:lpstr>
      <vt:lpstr>Trauma Informed Care (ACE’s)</vt:lpstr>
      <vt:lpstr>A Tool to Help</vt:lpstr>
      <vt:lpstr>Case Study: Trinell</vt:lpstr>
      <vt:lpstr>Case Study: Trinell Cont’d</vt:lpstr>
      <vt:lpstr>Case Study: Trinell Cont’d</vt:lpstr>
      <vt:lpstr>Which Process do we Follow?</vt:lpstr>
      <vt:lpstr>Sexual Harassment Occurring in a School’s Education Program or Activity</vt:lpstr>
      <vt:lpstr>Definition of Sexual Harassment for Title IX Purposes</vt:lpstr>
      <vt:lpstr>ATIXA </vt:lpstr>
      <vt:lpstr>It’s Time for a Comfort Break!</vt:lpstr>
      <vt:lpstr>The Formal Complaint</vt:lpstr>
      <vt:lpstr>Notice of Investigation</vt:lpstr>
      <vt:lpstr>Notice of Investigation Cont’d</vt:lpstr>
      <vt:lpstr>Notice of Investigation Cont’d</vt:lpstr>
      <vt:lpstr>Intersecting Team Roles </vt:lpstr>
      <vt:lpstr>Investigation Completed</vt:lpstr>
      <vt:lpstr>After the Hearing </vt:lpstr>
      <vt:lpstr>What if the Circumstances were Different? </vt:lpstr>
      <vt:lpstr>Case Study: Trinell</vt:lpstr>
      <vt:lpstr>Case Study: Trinell Cont’d</vt:lpstr>
      <vt:lpstr>Case Study: Trinell Cont’d</vt:lpstr>
      <vt:lpstr>Case Study: Trinell Cont’d</vt:lpstr>
      <vt:lpstr>Which Process do we Follow?</vt:lpstr>
      <vt:lpstr>When to Dismiss a Case</vt:lpstr>
      <vt:lpstr>Dismissing a Formal Complaint for not Meeting the Criteria for Title IX Sexual Harassment</vt:lpstr>
      <vt:lpstr>Dismissing a Case Cont’d</vt:lpstr>
      <vt:lpstr>Dismissing a Case Cont’d</vt:lpstr>
      <vt:lpstr>What If….</vt:lpstr>
    </vt:vector>
  </TitlesOfParts>
  <Company>University of Maine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Elizabeth Marie Lavoie</dc:creator>
  <cp:lastModifiedBy>Krissinda Ellen Slack</cp:lastModifiedBy>
  <cp:revision>127</cp:revision>
  <dcterms:created xsi:type="dcterms:W3CDTF">2020-07-27T13:59:47Z</dcterms:created>
  <dcterms:modified xsi:type="dcterms:W3CDTF">2026-04-14T15:24:02Z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0x0101006B87C7ABE9A46646A1BC3A4793AA756A</vt:lpwstr>
  </property>
</Properties>
</file>