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1" r:id="rId4"/>
  </p:sldMasterIdLst>
  <p:notesMasterIdLst>
    <p:notesMasterId r:id="rId36"/>
  </p:notesMasterIdLst>
  <p:sldIdLst>
    <p:sldId id="256" r:id="rId5"/>
    <p:sldId id="257" r:id="rId6"/>
    <p:sldId id="258" r:id="rId7"/>
    <p:sldId id="262" r:id="rId8"/>
    <p:sldId id="267" r:id="rId9"/>
    <p:sldId id="268" r:id="rId10"/>
    <p:sldId id="270" r:id="rId11"/>
    <p:sldId id="287" r:id="rId12"/>
    <p:sldId id="292" r:id="rId13"/>
    <p:sldId id="293"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291"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ssion 3" id="{BA87C80F-CC31-4214-A505-C4AC903AD2B5}">
          <p14:sldIdLst>
            <p14:sldId id="256"/>
            <p14:sldId id="257"/>
            <p14:sldId id="258"/>
            <p14:sldId id="262"/>
            <p14:sldId id="267"/>
            <p14:sldId id="268"/>
            <p14:sldId id="270"/>
            <p14:sldId id="287"/>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29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11" autoAdjust="0"/>
    <p:restoredTop sz="87823" autoAdjust="0"/>
  </p:normalViewPr>
  <p:slideViewPr>
    <p:cSldViewPr snapToGrid="0">
      <p:cViewPr varScale="1">
        <p:scale>
          <a:sx n="97" d="100"/>
          <a:sy n="97" d="100"/>
        </p:scale>
        <p:origin x="2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4B8143-4D99-46FD-B262-FDDA953A2BA2}"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9910D2-8392-4D7C-8B5C-D9839E58FAB6}" type="slidenum">
              <a:rPr lang="en-US" smtClean="0"/>
              <a:t>‹#›</a:t>
            </a:fld>
            <a:endParaRPr lang="en-US"/>
          </a:p>
        </p:txBody>
      </p:sp>
    </p:spTree>
    <p:extLst>
      <p:ext uri="{BB962C8B-B14F-4D97-AF65-F5344CB8AC3E}">
        <p14:creationId xmlns:p14="http://schemas.microsoft.com/office/powerpoint/2010/main" val="198206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7</a:t>
            </a:fld>
            <a:endParaRPr lang="en-US"/>
          </a:p>
        </p:txBody>
      </p:sp>
    </p:spTree>
    <p:extLst>
      <p:ext uri="{BB962C8B-B14F-4D97-AF65-F5344CB8AC3E}">
        <p14:creationId xmlns:p14="http://schemas.microsoft.com/office/powerpoint/2010/main" val="31248783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24</a:t>
            </a:fld>
            <a:endParaRPr lang="en-US"/>
          </a:p>
        </p:txBody>
      </p:sp>
    </p:spTree>
    <p:extLst>
      <p:ext uri="{BB962C8B-B14F-4D97-AF65-F5344CB8AC3E}">
        <p14:creationId xmlns:p14="http://schemas.microsoft.com/office/powerpoint/2010/main" val="26417954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26</a:t>
            </a:fld>
            <a:endParaRPr lang="en-US"/>
          </a:p>
        </p:txBody>
      </p:sp>
    </p:spTree>
    <p:extLst>
      <p:ext uri="{BB962C8B-B14F-4D97-AF65-F5344CB8AC3E}">
        <p14:creationId xmlns:p14="http://schemas.microsoft.com/office/powerpoint/2010/main" val="3757450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28</a:t>
            </a:fld>
            <a:endParaRPr lang="en-US"/>
          </a:p>
        </p:txBody>
      </p:sp>
    </p:spTree>
    <p:extLst>
      <p:ext uri="{BB962C8B-B14F-4D97-AF65-F5344CB8AC3E}">
        <p14:creationId xmlns:p14="http://schemas.microsoft.com/office/powerpoint/2010/main" val="13669684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30</a:t>
            </a:fld>
            <a:endParaRPr lang="en-US"/>
          </a:p>
        </p:txBody>
      </p:sp>
    </p:spTree>
    <p:extLst>
      <p:ext uri="{BB962C8B-B14F-4D97-AF65-F5344CB8AC3E}">
        <p14:creationId xmlns:p14="http://schemas.microsoft.com/office/powerpoint/2010/main" val="133176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D9910D2-8392-4D7C-8B5C-D9839E58FAB6}" type="slidenum">
              <a:rPr lang="en-US" smtClean="0"/>
              <a:t>9</a:t>
            </a:fld>
            <a:endParaRPr lang="en-US"/>
          </a:p>
        </p:txBody>
      </p:sp>
    </p:spTree>
    <p:extLst>
      <p:ext uri="{BB962C8B-B14F-4D97-AF65-F5344CB8AC3E}">
        <p14:creationId xmlns:p14="http://schemas.microsoft.com/office/powerpoint/2010/main" val="3753230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10</a:t>
            </a:fld>
            <a:endParaRPr lang="en-US"/>
          </a:p>
        </p:txBody>
      </p:sp>
    </p:spTree>
    <p:extLst>
      <p:ext uri="{BB962C8B-B14F-4D97-AF65-F5344CB8AC3E}">
        <p14:creationId xmlns:p14="http://schemas.microsoft.com/office/powerpoint/2010/main" val="1861085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11</a:t>
            </a:fld>
            <a:endParaRPr lang="en-US"/>
          </a:p>
        </p:txBody>
      </p:sp>
    </p:spTree>
    <p:extLst>
      <p:ext uri="{BB962C8B-B14F-4D97-AF65-F5344CB8AC3E}">
        <p14:creationId xmlns:p14="http://schemas.microsoft.com/office/powerpoint/2010/main" val="570143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14</a:t>
            </a:fld>
            <a:endParaRPr lang="en-US"/>
          </a:p>
        </p:txBody>
      </p:sp>
    </p:spTree>
    <p:extLst>
      <p:ext uri="{BB962C8B-B14F-4D97-AF65-F5344CB8AC3E}">
        <p14:creationId xmlns:p14="http://schemas.microsoft.com/office/powerpoint/2010/main" val="3161750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15</a:t>
            </a:fld>
            <a:endParaRPr lang="en-US"/>
          </a:p>
        </p:txBody>
      </p:sp>
    </p:spTree>
    <p:extLst>
      <p:ext uri="{BB962C8B-B14F-4D97-AF65-F5344CB8AC3E}">
        <p14:creationId xmlns:p14="http://schemas.microsoft.com/office/powerpoint/2010/main" val="3140982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18</a:t>
            </a:fld>
            <a:endParaRPr lang="en-US"/>
          </a:p>
        </p:txBody>
      </p:sp>
    </p:spTree>
    <p:extLst>
      <p:ext uri="{BB962C8B-B14F-4D97-AF65-F5344CB8AC3E}">
        <p14:creationId xmlns:p14="http://schemas.microsoft.com/office/powerpoint/2010/main" val="698375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20</a:t>
            </a:fld>
            <a:endParaRPr lang="en-US"/>
          </a:p>
        </p:txBody>
      </p:sp>
    </p:spTree>
    <p:extLst>
      <p:ext uri="{BB962C8B-B14F-4D97-AF65-F5344CB8AC3E}">
        <p14:creationId xmlns:p14="http://schemas.microsoft.com/office/powerpoint/2010/main" val="2869873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9910D2-8392-4D7C-8B5C-D9839E58FAB6}" type="slidenum">
              <a:rPr lang="en-US" smtClean="0"/>
              <a:t>22</a:t>
            </a:fld>
            <a:endParaRPr lang="en-US"/>
          </a:p>
        </p:txBody>
      </p:sp>
    </p:spTree>
    <p:extLst>
      <p:ext uri="{BB962C8B-B14F-4D97-AF65-F5344CB8AC3E}">
        <p14:creationId xmlns:p14="http://schemas.microsoft.com/office/powerpoint/2010/main" val="3183540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9334D819-9F07-4261-B09B-9E467E5D9002}" type="datetimeFigureOut">
              <a:rPr lang="en-US" smtClean="0"/>
              <a:pPr/>
              <a:t>3/6/2026</a:t>
            </a:fld>
            <a:endParaRPr lang="en-US" dirty="0"/>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71766878-3199-4EAB-94E7-2D6D11070E14}" type="slidenum">
              <a:rPr lang="en-US" smtClean="0"/>
              <a:pPr/>
              <a:t>‹#›</a:t>
            </a:fld>
            <a:endParaRPr lang="en-US" dirty="0"/>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2947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887833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82406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06495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334D819-9F07-4261-B09B-9E467E5D9002}" type="datetimeFigureOut">
              <a:rPr lang="en-US" smtClean="0"/>
              <a:pPr/>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5447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68259507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37457572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60781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420242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62080899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334D819-9F07-4261-B09B-9E467E5D9002}" type="datetimeFigureOut">
              <a:rPr lang="en-US" smtClean="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112503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334D819-9F07-4261-B09B-9E467E5D9002}" type="datetimeFigureOut">
              <a:rPr lang="en-US" smtClean="0"/>
              <a:pPr/>
              <a:t>3/6/2026</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88870250"/>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atixa.org/resources/atixa-jurisdictional-rubric/"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atixa.org/resources/atixa-jurisdictional-rubric/"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atixa.org/resources/atixa-jurisdictional-rubric/"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atixa.org/resources/atixa-jurisdictional-rubric/"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atixa.org/resources/atixa-jurisdictional-rubric/"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atixa.org/resources/atixa-jurisdictional-rubric/"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atixa.org/resources/atixa-jurisdictional-rubric/"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atixa.org/resources/atixa-jurisdictional-rubric/"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hyperlink" Target="https://www.atixa.org/resources/atixa-jurisdictional-rubric/"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of Maine System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3424" y="386374"/>
            <a:ext cx="2900072" cy="1631291"/>
          </a:xfrm>
          <a:prstGeom prst="rect">
            <a:avLst/>
          </a:prstGeom>
        </p:spPr>
      </p:pic>
      <p:sp>
        <p:nvSpPr>
          <p:cNvPr id="2" name="Title 1"/>
          <p:cNvSpPr>
            <a:spLocks noGrp="1"/>
          </p:cNvSpPr>
          <p:nvPr>
            <p:ph type="ctrTitle"/>
          </p:nvPr>
        </p:nvSpPr>
        <p:spPr/>
        <p:txBody>
          <a:bodyPr/>
          <a:lstStyle/>
          <a:p>
            <a:r>
              <a:rPr lang="en-US" dirty="0">
                <a:solidFill>
                  <a:schemeClr val="bg2">
                    <a:lumMod val="50000"/>
                  </a:schemeClr>
                </a:solidFill>
              </a:rPr>
              <a:t>Title IX</a:t>
            </a:r>
          </a:p>
        </p:txBody>
      </p:sp>
      <p:sp>
        <p:nvSpPr>
          <p:cNvPr id="3" name="Subtitle 2"/>
          <p:cNvSpPr>
            <a:spLocks noGrp="1"/>
          </p:cNvSpPr>
          <p:nvPr>
            <p:ph type="subTitle" idx="1"/>
          </p:nvPr>
        </p:nvSpPr>
        <p:spPr/>
        <p:txBody>
          <a:bodyPr>
            <a:normAutofit/>
          </a:bodyPr>
          <a:lstStyle/>
          <a:p>
            <a:r>
              <a:rPr lang="en-US" dirty="0"/>
              <a:t>Session 3: Determining the Correct Procedure to Utilize </a:t>
            </a:r>
          </a:p>
          <a:p>
            <a:endParaRPr lang="en-US" dirty="0"/>
          </a:p>
          <a:p>
            <a:r>
              <a:rPr lang="en-US" dirty="0"/>
              <a:t>Presented by: Liz Lavoie</a:t>
            </a:r>
          </a:p>
        </p:txBody>
      </p:sp>
    </p:spTree>
    <p:extLst>
      <p:ext uri="{BB962C8B-B14F-4D97-AF65-F5344CB8AC3E}">
        <p14:creationId xmlns:p14="http://schemas.microsoft.com/office/powerpoint/2010/main" val="1755008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Morabo</a:t>
            </a:r>
            <a:r>
              <a:rPr lang="en-US" dirty="0"/>
              <a:t> Cont’d</a:t>
            </a:r>
          </a:p>
        </p:txBody>
      </p:sp>
      <p:sp>
        <p:nvSpPr>
          <p:cNvPr id="3" name="Content Placeholder 2"/>
          <p:cNvSpPr>
            <a:spLocks noGrp="1"/>
          </p:cNvSpPr>
          <p:nvPr>
            <p:ph idx="1"/>
          </p:nvPr>
        </p:nvSpPr>
        <p:spPr/>
        <p:txBody>
          <a:bodyPr/>
          <a:lstStyle/>
          <a:p>
            <a:r>
              <a:rPr lang="en-US" dirty="0"/>
              <a:t>Is not sure if they want to file a formal complaint</a:t>
            </a:r>
          </a:p>
          <a:p>
            <a:r>
              <a:rPr lang="en-US" dirty="0"/>
              <a:t>Does not want to be in the same class or group project with </a:t>
            </a:r>
            <a:r>
              <a:rPr lang="en-US" dirty="0" err="1"/>
              <a:t>Kivik</a:t>
            </a:r>
            <a:endParaRPr lang="en-US" dirty="0"/>
          </a:p>
          <a:p>
            <a:r>
              <a:rPr lang="en-US" dirty="0" err="1"/>
              <a:t>Morabo</a:t>
            </a:r>
            <a:r>
              <a:rPr lang="en-US" dirty="0"/>
              <a:t> is having difficulty living in their dorm room this semester as it is the same room as last semester</a:t>
            </a:r>
          </a:p>
          <a:p>
            <a:r>
              <a:rPr lang="en-US" dirty="0" err="1"/>
              <a:t>Morabo</a:t>
            </a:r>
            <a:r>
              <a:rPr lang="en-US" dirty="0"/>
              <a:t> is thinking about leaving school</a:t>
            </a:r>
          </a:p>
          <a:p>
            <a:r>
              <a:rPr lang="en-US" dirty="0" err="1"/>
              <a:t>Morabo</a:t>
            </a:r>
            <a:r>
              <a:rPr lang="en-US" dirty="0"/>
              <a:t> has not spoken to </a:t>
            </a:r>
            <a:r>
              <a:rPr lang="en-US" dirty="0" err="1"/>
              <a:t>Kivik</a:t>
            </a:r>
            <a:r>
              <a:rPr lang="en-US" dirty="0"/>
              <a:t> and once they were assigned to group </a:t>
            </a:r>
            <a:r>
              <a:rPr lang="en-US" dirty="0" err="1"/>
              <a:t>Morabo</a:t>
            </a:r>
            <a:r>
              <a:rPr lang="en-US" dirty="0"/>
              <a:t> stopped attending class</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3399082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ATIXA</a:t>
            </a:r>
          </a:p>
        </p:txBody>
      </p:sp>
      <p:sp>
        <p:nvSpPr>
          <p:cNvPr id="3" name="Content Placeholder 2"/>
          <p:cNvSpPr>
            <a:spLocks noGrp="1"/>
          </p:cNvSpPr>
          <p:nvPr>
            <p:ph idx="1"/>
          </p:nvPr>
        </p:nvSpPr>
        <p:spPr/>
        <p:txBody>
          <a:bodyPr/>
          <a:lstStyle/>
          <a:p>
            <a:r>
              <a:rPr lang="en-US" dirty="0">
                <a:hlinkClick r:id="rId3"/>
              </a:rPr>
              <a:t>ATIXA Jurisdictional Rubric Online Tool</a:t>
            </a: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3737766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B - </a:t>
            </a:r>
            <a:r>
              <a:rPr lang="en-US" dirty="0" err="1"/>
              <a:t>Vimle</a:t>
            </a:r>
            <a:endParaRPr lang="en-US" dirty="0"/>
          </a:p>
        </p:txBody>
      </p:sp>
      <p:sp>
        <p:nvSpPr>
          <p:cNvPr id="3" name="Content Placeholder 2"/>
          <p:cNvSpPr>
            <a:spLocks noGrp="1"/>
          </p:cNvSpPr>
          <p:nvPr>
            <p:ph idx="1"/>
          </p:nvPr>
        </p:nvSpPr>
        <p:spPr/>
        <p:txBody>
          <a:bodyPr/>
          <a:lstStyle/>
          <a:p>
            <a:r>
              <a:rPr lang="en-US" dirty="0" err="1"/>
              <a:t>Vimle</a:t>
            </a:r>
            <a:r>
              <a:rPr lang="en-US" dirty="0"/>
              <a:t> is an adjunct professor in psychology</a:t>
            </a:r>
          </a:p>
          <a:p>
            <a:r>
              <a:rPr lang="en-US" dirty="0" err="1"/>
              <a:t>Vimle</a:t>
            </a:r>
            <a:r>
              <a:rPr lang="en-US" dirty="0"/>
              <a:t> is new to the area and goes out with some colleagues for drinks</a:t>
            </a:r>
          </a:p>
          <a:p>
            <a:r>
              <a:rPr lang="en-US" dirty="0" err="1"/>
              <a:t>Vimle</a:t>
            </a:r>
            <a:r>
              <a:rPr lang="en-US" dirty="0"/>
              <a:t> begins developing a close relationship with one of the tenured professors in the department</a:t>
            </a:r>
          </a:p>
          <a:p>
            <a:r>
              <a:rPr lang="en-US" dirty="0" err="1"/>
              <a:t>Vimle</a:t>
            </a:r>
            <a:r>
              <a:rPr lang="en-US" dirty="0"/>
              <a:t> gets a message from the Dean asking </a:t>
            </a:r>
            <a:r>
              <a:rPr lang="en-US" dirty="0" err="1"/>
              <a:t>Vimle</a:t>
            </a:r>
            <a:r>
              <a:rPr lang="en-US" dirty="0"/>
              <a:t> to assist in Karlstad’s research grant</a:t>
            </a:r>
          </a:p>
          <a:p>
            <a:r>
              <a:rPr lang="en-US" dirty="0" err="1"/>
              <a:t>Vimle</a:t>
            </a:r>
            <a:r>
              <a:rPr lang="en-US" dirty="0"/>
              <a:t> is excited as they feel like Professor Karlstad is a great mentor</a:t>
            </a:r>
          </a:p>
          <a:p>
            <a:r>
              <a:rPr lang="en-US" dirty="0" err="1"/>
              <a:t>Vimle</a:t>
            </a:r>
            <a:r>
              <a:rPr lang="en-US" dirty="0"/>
              <a:t> would love to be a full time faculty member and feels this will add to their resume</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4071260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B – </a:t>
            </a:r>
            <a:r>
              <a:rPr lang="en-US" dirty="0" err="1"/>
              <a:t>Vimle</a:t>
            </a:r>
            <a:r>
              <a:rPr lang="en-US" dirty="0"/>
              <a:t> Cont’d</a:t>
            </a:r>
          </a:p>
        </p:txBody>
      </p:sp>
      <p:sp>
        <p:nvSpPr>
          <p:cNvPr id="3" name="Content Placeholder 2"/>
          <p:cNvSpPr>
            <a:spLocks noGrp="1"/>
          </p:cNvSpPr>
          <p:nvPr>
            <p:ph idx="1"/>
          </p:nvPr>
        </p:nvSpPr>
        <p:spPr/>
        <p:txBody>
          <a:bodyPr/>
          <a:lstStyle/>
          <a:p>
            <a:r>
              <a:rPr lang="en-US" dirty="0"/>
              <a:t>Karlstad sees a lot of potential in </a:t>
            </a:r>
            <a:r>
              <a:rPr lang="en-US" dirty="0" err="1"/>
              <a:t>Vimle</a:t>
            </a:r>
            <a:r>
              <a:rPr lang="en-US" dirty="0"/>
              <a:t> and is very interested in </a:t>
            </a:r>
            <a:r>
              <a:rPr lang="en-US" dirty="0" err="1"/>
              <a:t>Vimle’s</a:t>
            </a:r>
            <a:r>
              <a:rPr lang="en-US" dirty="0"/>
              <a:t> ideas and values</a:t>
            </a:r>
          </a:p>
          <a:p>
            <a:r>
              <a:rPr lang="en-US" dirty="0"/>
              <a:t>Karlstad is glad to have </a:t>
            </a:r>
            <a:r>
              <a:rPr lang="en-US" dirty="0" err="1"/>
              <a:t>Vimle</a:t>
            </a:r>
            <a:r>
              <a:rPr lang="en-US" dirty="0"/>
              <a:t> join their research</a:t>
            </a:r>
          </a:p>
          <a:p>
            <a:r>
              <a:rPr lang="en-US" dirty="0"/>
              <a:t>Karlstad and </a:t>
            </a:r>
            <a:r>
              <a:rPr lang="en-US" dirty="0" err="1"/>
              <a:t>Vimle</a:t>
            </a:r>
            <a:r>
              <a:rPr lang="en-US" dirty="0"/>
              <a:t> have many coffee breaks and lunch’s together discussing personal stories, work, and a variety of things</a:t>
            </a:r>
          </a:p>
          <a:p>
            <a:r>
              <a:rPr lang="en-US" dirty="0" err="1"/>
              <a:t>Vimle</a:t>
            </a:r>
            <a:r>
              <a:rPr lang="en-US" dirty="0"/>
              <a:t> begins to develop strong feelings for Karlstad</a:t>
            </a:r>
          </a:p>
          <a:p>
            <a:r>
              <a:rPr lang="en-US" dirty="0"/>
              <a:t>One evening as Karlstad is heading home from work when they run into </a:t>
            </a:r>
            <a:r>
              <a:rPr lang="en-US" dirty="0" err="1"/>
              <a:t>Vimle</a:t>
            </a:r>
            <a:endParaRPr lang="en-US" dirty="0"/>
          </a:p>
          <a:p>
            <a:r>
              <a:rPr lang="en-US" dirty="0" err="1"/>
              <a:t>Vimle</a:t>
            </a:r>
            <a:r>
              <a:rPr lang="en-US" dirty="0"/>
              <a:t> and Karlstad decide to go out for dinner</a:t>
            </a:r>
          </a:p>
          <a:p>
            <a:r>
              <a:rPr lang="en-US" dirty="0"/>
              <a:t>After dinner </a:t>
            </a:r>
            <a:r>
              <a:rPr lang="en-US" dirty="0" err="1"/>
              <a:t>Vimle</a:t>
            </a:r>
            <a:r>
              <a:rPr lang="en-US" dirty="0"/>
              <a:t> asks to go home with Karlstad, Karlstad agrees</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1628232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B – </a:t>
            </a:r>
            <a:r>
              <a:rPr lang="en-US" dirty="0" err="1"/>
              <a:t>Vimle</a:t>
            </a:r>
            <a:r>
              <a:rPr lang="en-US" dirty="0"/>
              <a:t> Cont’d</a:t>
            </a:r>
          </a:p>
        </p:txBody>
      </p:sp>
      <p:sp>
        <p:nvSpPr>
          <p:cNvPr id="3" name="Content Placeholder 2"/>
          <p:cNvSpPr>
            <a:spLocks noGrp="1"/>
          </p:cNvSpPr>
          <p:nvPr>
            <p:ph idx="1"/>
          </p:nvPr>
        </p:nvSpPr>
        <p:spPr/>
        <p:txBody>
          <a:bodyPr/>
          <a:lstStyle/>
          <a:p>
            <a:r>
              <a:rPr lang="en-US" dirty="0"/>
              <a:t>Karlstad and </a:t>
            </a:r>
            <a:r>
              <a:rPr lang="en-US" dirty="0" err="1"/>
              <a:t>Vimle</a:t>
            </a:r>
            <a:r>
              <a:rPr lang="en-US" dirty="0"/>
              <a:t> spend the night together and engage in consensual sex</a:t>
            </a:r>
          </a:p>
          <a:p>
            <a:r>
              <a:rPr lang="en-US" dirty="0"/>
              <a:t>Their relationship continues and they engage in consensual sex at Karlstad’s house off campus several times</a:t>
            </a:r>
          </a:p>
          <a:p>
            <a:r>
              <a:rPr lang="en-US" dirty="0" err="1"/>
              <a:t>Vimle</a:t>
            </a:r>
            <a:r>
              <a:rPr lang="en-US" dirty="0"/>
              <a:t> tells another colleague about their relationship with Karlstad, recounting their most recent sexual encounter</a:t>
            </a:r>
          </a:p>
          <a:p>
            <a:r>
              <a:rPr lang="en-US" dirty="0"/>
              <a:t>This information gets back to Karlstad and they are very upset with </a:t>
            </a:r>
            <a:r>
              <a:rPr lang="en-US" dirty="0" err="1"/>
              <a:t>Vimle</a:t>
            </a:r>
            <a:endParaRPr lang="en-US" dirty="0"/>
          </a:p>
          <a:p>
            <a:r>
              <a:rPr lang="en-US" dirty="0"/>
              <a:t>Karlstad tells </a:t>
            </a:r>
            <a:r>
              <a:rPr lang="en-US" dirty="0" err="1"/>
              <a:t>Vimle</a:t>
            </a:r>
            <a:r>
              <a:rPr lang="en-US" dirty="0"/>
              <a:t> their personal relationship is over and from now on they are to remain working colleagues and nothing more</a:t>
            </a:r>
          </a:p>
          <a:p>
            <a:r>
              <a:rPr lang="en-US" dirty="0" err="1"/>
              <a:t>Vimle</a:t>
            </a:r>
            <a:r>
              <a:rPr lang="en-US" dirty="0"/>
              <a:t> is devastated and wishes to file a complaint as they feel they are working in a hostile environment</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610113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ATIXA</a:t>
            </a:r>
          </a:p>
        </p:txBody>
      </p:sp>
      <p:sp>
        <p:nvSpPr>
          <p:cNvPr id="3" name="Content Placeholder 2"/>
          <p:cNvSpPr>
            <a:spLocks noGrp="1"/>
          </p:cNvSpPr>
          <p:nvPr>
            <p:ph idx="1"/>
          </p:nvPr>
        </p:nvSpPr>
        <p:spPr/>
        <p:txBody>
          <a:bodyPr/>
          <a:lstStyle/>
          <a:p>
            <a:r>
              <a:rPr lang="en-US" dirty="0">
                <a:hlinkClick r:id="rId3"/>
              </a:rPr>
              <a:t>ATIXA Jurisdictional Rubric Online Tool</a:t>
            </a: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804091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C - </a:t>
            </a:r>
            <a:r>
              <a:rPr lang="en-US" dirty="0" err="1"/>
              <a:t>Fanbyn</a:t>
            </a:r>
            <a:endParaRPr lang="en-US" dirty="0"/>
          </a:p>
        </p:txBody>
      </p:sp>
      <p:sp>
        <p:nvSpPr>
          <p:cNvPr id="3" name="Content Placeholder 2"/>
          <p:cNvSpPr>
            <a:spLocks noGrp="1"/>
          </p:cNvSpPr>
          <p:nvPr>
            <p:ph idx="1"/>
          </p:nvPr>
        </p:nvSpPr>
        <p:spPr/>
        <p:txBody>
          <a:bodyPr/>
          <a:lstStyle/>
          <a:p>
            <a:r>
              <a:rPr lang="en-US" dirty="0" err="1"/>
              <a:t>Fanbyn</a:t>
            </a:r>
            <a:r>
              <a:rPr lang="en-US" dirty="0"/>
              <a:t> is a first semester senior, living off campus</a:t>
            </a:r>
          </a:p>
          <a:p>
            <a:r>
              <a:rPr lang="en-US" dirty="0" err="1"/>
              <a:t>Fanbyn</a:t>
            </a:r>
            <a:r>
              <a:rPr lang="en-US" dirty="0"/>
              <a:t> only has a few courses left to graduate and is looking to apply to graduate school</a:t>
            </a:r>
          </a:p>
          <a:p>
            <a:r>
              <a:rPr lang="en-US" dirty="0" err="1"/>
              <a:t>Fanbyn</a:t>
            </a:r>
            <a:r>
              <a:rPr lang="en-US" dirty="0"/>
              <a:t> has a goof relationship with their Advisor and their Advisor has been encouraging them to apply for graduate school</a:t>
            </a:r>
          </a:p>
          <a:p>
            <a:r>
              <a:rPr lang="en-US" dirty="0" err="1"/>
              <a:t>Fanbyn</a:t>
            </a:r>
            <a:r>
              <a:rPr lang="en-US" dirty="0"/>
              <a:t> get’s a text message from their Advisor asking to meet</a:t>
            </a:r>
          </a:p>
          <a:p>
            <a:r>
              <a:rPr lang="en-US" dirty="0" err="1"/>
              <a:t>Fanbyn</a:t>
            </a:r>
            <a:r>
              <a:rPr lang="en-US" dirty="0"/>
              <a:t> agrees and heads over to their Advisor’s office </a:t>
            </a:r>
          </a:p>
          <a:p>
            <a:r>
              <a:rPr lang="en-US" dirty="0"/>
              <a:t>The Advisor, </a:t>
            </a:r>
            <a:r>
              <a:rPr lang="en-US" dirty="0" err="1"/>
              <a:t>Stensele</a:t>
            </a:r>
            <a:r>
              <a:rPr lang="en-US" dirty="0"/>
              <a:t> sees great potential in </a:t>
            </a:r>
            <a:r>
              <a:rPr lang="en-US" dirty="0" err="1"/>
              <a:t>Fanbyn</a:t>
            </a:r>
            <a:r>
              <a:rPr lang="en-US" dirty="0"/>
              <a:t> and thinks they would be a great addition to the graduate program at Monsters University</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544468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C – </a:t>
            </a:r>
            <a:r>
              <a:rPr lang="en-US" dirty="0" err="1"/>
              <a:t>Fanbyn</a:t>
            </a:r>
            <a:r>
              <a:rPr lang="en-US" dirty="0"/>
              <a:t> Cont’d</a:t>
            </a:r>
          </a:p>
        </p:txBody>
      </p:sp>
      <p:sp>
        <p:nvSpPr>
          <p:cNvPr id="3" name="Content Placeholder 2"/>
          <p:cNvSpPr>
            <a:spLocks noGrp="1"/>
          </p:cNvSpPr>
          <p:nvPr>
            <p:ph idx="1"/>
          </p:nvPr>
        </p:nvSpPr>
        <p:spPr/>
        <p:txBody>
          <a:bodyPr/>
          <a:lstStyle/>
          <a:p>
            <a:r>
              <a:rPr lang="en-US" dirty="0" err="1"/>
              <a:t>Stensele</a:t>
            </a:r>
            <a:r>
              <a:rPr lang="en-US" dirty="0"/>
              <a:t> recently connected with a colleague who has transferred to Monster’s University </a:t>
            </a:r>
          </a:p>
          <a:p>
            <a:r>
              <a:rPr lang="en-US" dirty="0" err="1"/>
              <a:t>Stensele</a:t>
            </a:r>
            <a:r>
              <a:rPr lang="en-US" dirty="0"/>
              <a:t> explains to </a:t>
            </a:r>
            <a:r>
              <a:rPr lang="en-US" dirty="0" err="1"/>
              <a:t>Fanbyn</a:t>
            </a:r>
            <a:r>
              <a:rPr lang="en-US" dirty="0"/>
              <a:t> that a colleague who is very well known is not working at Monster’s University</a:t>
            </a:r>
          </a:p>
          <a:p>
            <a:r>
              <a:rPr lang="en-US" dirty="0" err="1"/>
              <a:t>Stensele</a:t>
            </a:r>
            <a:r>
              <a:rPr lang="en-US" dirty="0"/>
              <a:t> tells </a:t>
            </a:r>
            <a:r>
              <a:rPr lang="en-US" dirty="0" err="1"/>
              <a:t>Fanbyn</a:t>
            </a:r>
            <a:r>
              <a:rPr lang="en-US" dirty="0"/>
              <a:t> that they would be willing to make a call to their colleague if </a:t>
            </a:r>
            <a:r>
              <a:rPr lang="en-US" dirty="0" err="1"/>
              <a:t>Fanbyn</a:t>
            </a:r>
            <a:r>
              <a:rPr lang="en-US" dirty="0"/>
              <a:t> spent the weekend with them</a:t>
            </a:r>
          </a:p>
          <a:p>
            <a:r>
              <a:rPr lang="en-US" dirty="0" err="1"/>
              <a:t>Stensele</a:t>
            </a:r>
            <a:r>
              <a:rPr lang="en-US" dirty="0"/>
              <a:t> tells </a:t>
            </a:r>
            <a:r>
              <a:rPr lang="en-US" dirty="0" err="1"/>
              <a:t>Fanbyn</a:t>
            </a:r>
            <a:r>
              <a:rPr lang="en-US" dirty="0"/>
              <a:t> it would be a send off to remember and that they have already booked a cabin off the coast of Nova Scotia</a:t>
            </a:r>
          </a:p>
          <a:p>
            <a:r>
              <a:rPr lang="en-US" dirty="0" err="1"/>
              <a:t>Fanbyn</a:t>
            </a:r>
            <a:r>
              <a:rPr lang="en-US" dirty="0"/>
              <a:t> agrees but is having second thoughts</a:t>
            </a:r>
          </a:p>
          <a:p>
            <a:r>
              <a:rPr lang="en-US" dirty="0" err="1"/>
              <a:t>Fanbyn</a:t>
            </a:r>
            <a:r>
              <a:rPr lang="en-US" dirty="0"/>
              <a:t> explains all of this to you and asks what they should do</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885085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ATIXA</a:t>
            </a:r>
          </a:p>
        </p:txBody>
      </p:sp>
      <p:sp>
        <p:nvSpPr>
          <p:cNvPr id="3" name="Content Placeholder 2"/>
          <p:cNvSpPr>
            <a:spLocks noGrp="1"/>
          </p:cNvSpPr>
          <p:nvPr>
            <p:ph idx="1"/>
          </p:nvPr>
        </p:nvSpPr>
        <p:spPr/>
        <p:txBody>
          <a:bodyPr/>
          <a:lstStyle/>
          <a:p>
            <a:r>
              <a:rPr lang="en-US" dirty="0">
                <a:hlinkClick r:id="rId3"/>
              </a:rPr>
              <a:t>ATIXA Jurisdictional Rubric Online Tool</a:t>
            </a: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692967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D - </a:t>
            </a:r>
            <a:r>
              <a:rPr lang="en-US" dirty="0" err="1"/>
              <a:t>Baylow</a:t>
            </a:r>
            <a:endParaRPr lang="en-US" dirty="0"/>
          </a:p>
        </p:txBody>
      </p:sp>
      <p:sp>
        <p:nvSpPr>
          <p:cNvPr id="3" name="Content Placeholder 2"/>
          <p:cNvSpPr>
            <a:spLocks noGrp="1"/>
          </p:cNvSpPr>
          <p:nvPr>
            <p:ph idx="1"/>
          </p:nvPr>
        </p:nvSpPr>
        <p:spPr/>
        <p:txBody>
          <a:bodyPr/>
          <a:lstStyle/>
          <a:p>
            <a:r>
              <a:rPr lang="en-US" dirty="0" err="1"/>
              <a:t>Baylow</a:t>
            </a:r>
            <a:r>
              <a:rPr lang="en-US" dirty="0"/>
              <a:t> is a second semester, first year student majoring in nursing</a:t>
            </a:r>
          </a:p>
          <a:p>
            <a:r>
              <a:rPr lang="en-US" dirty="0" err="1"/>
              <a:t>Baylow’s</a:t>
            </a:r>
            <a:r>
              <a:rPr lang="en-US" dirty="0"/>
              <a:t> lab partner constantly talks about the weekends events, going into details of their sex life</a:t>
            </a:r>
          </a:p>
          <a:p>
            <a:r>
              <a:rPr lang="en-US" dirty="0" err="1"/>
              <a:t>Baylow</a:t>
            </a:r>
            <a:r>
              <a:rPr lang="en-US" dirty="0"/>
              <a:t> is tires of hearing about it and it is starting to make them feel uncomfortable </a:t>
            </a:r>
          </a:p>
          <a:p>
            <a:r>
              <a:rPr lang="en-US" dirty="0" err="1"/>
              <a:t>Baylow</a:t>
            </a:r>
            <a:r>
              <a:rPr lang="en-US" dirty="0"/>
              <a:t> comes to you to discuss the situation</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828463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&amp; Learning Outcomes</a:t>
            </a:r>
          </a:p>
        </p:txBody>
      </p:sp>
      <p:sp>
        <p:nvSpPr>
          <p:cNvPr id="6" name="Content Placeholder 5"/>
          <p:cNvSpPr>
            <a:spLocks noGrp="1"/>
          </p:cNvSpPr>
          <p:nvPr>
            <p:ph idx="1"/>
          </p:nvPr>
        </p:nvSpPr>
        <p:spPr/>
        <p:txBody>
          <a:bodyPr/>
          <a:lstStyle/>
          <a:p>
            <a:r>
              <a:rPr lang="en-US" dirty="0"/>
              <a:t>Ability to understand and identify which procedure to utilize and under which policy</a:t>
            </a:r>
          </a:p>
          <a:p>
            <a:pPr marL="45720" indent="0">
              <a:buNone/>
            </a:pPr>
            <a:endParaRPr lang="en-US" dirty="0"/>
          </a:p>
          <a:p>
            <a:pPr marL="45720" indent="0">
              <a:buNone/>
            </a:pPr>
            <a:endParaRPr lang="en-US" dirty="0"/>
          </a:p>
        </p:txBody>
      </p:sp>
      <p:pic>
        <p:nvPicPr>
          <p:cNvPr id="7" name="Picture 6" descr="Illustration of a gray humanoid figure standing on an orange path that splits into five separate arrows pointing in different directions.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0822" y="2631670"/>
            <a:ext cx="4955177" cy="3450042"/>
          </a:xfrm>
          <a:prstGeom prst="rect">
            <a:avLst/>
          </a:prstGeom>
        </p:spPr>
      </p:pic>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63393" y="314135"/>
            <a:ext cx="1362700" cy="766519"/>
          </a:xfrm>
          <a:prstGeom prst="rect">
            <a:avLst/>
          </a:prstGeom>
        </p:spPr>
      </p:pic>
    </p:spTree>
    <p:extLst>
      <p:ext uri="{BB962C8B-B14F-4D97-AF65-F5344CB8AC3E}">
        <p14:creationId xmlns:p14="http://schemas.microsoft.com/office/powerpoint/2010/main" val="645678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ATIXA</a:t>
            </a:r>
          </a:p>
        </p:txBody>
      </p:sp>
      <p:sp>
        <p:nvSpPr>
          <p:cNvPr id="3" name="Content Placeholder 2"/>
          <p:cNvSpPr>
            <a:spLocks noGrp="1"/>
          </p:cNvSpPr>
          <p:nvPr>
            <p:ph idx="1"/>
          </p:nvPr>
        </p:nvSpPr>
        <p:spPr/>
        <p:txBody>
          <a:bodyPr/>
          <a:lstStyle/>
          <a:p>
            <a:r>
              <a:rPr lang="en-US" dirty="0">
                <a:hlinkClick r:id="rId3"/>
              </a:rPr>
              <a:t>ATIXA Jurisdictional Rubric Online Tool</a:t>
            </a: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3597718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E – Effie</a:t>
            </a:r>
          </a:p>
        </p:txBody>
      </p:sp>
      <p:sp>
        <p:nvSpPr>
          <p:cNvPr id="3" name="Content Placeholder 2"/>
          <p:cNvSpPr>
            <a:spLocks noGrp="1"/>
          </p:cNvSpPr>
          <p:nvPr>
            <p:ph idx="1"/>
          </p:nvPr>
        </p:nvSpPr>
        <p:spPr/>
        <p:txBody>
          <a:bodyPr/>
          <a:lstStyle/>
          <a:p>
            <a:r>
              <a:rPr lang="en-US" dirty="0"/>
              <a:t>Effie is taking an online class and goes to campus to study twice a week</a:t>
            </a:r>
          </a:p>
          <a:p>
            <a:r>
              <a:rPr lang="en-US" dirty="0"/>
              <a:t>Every time Effie has gone to campus they run into two other people who always comment about Effie’s appearance</a:t>
            </a:r>
          </a:p>
          <a:p>
            <a:r>
              <a:rPr lang="en-US" dirty="0"/>
              <a:t>The two individuals are students but not in Effie’s online class</a:t>
            </a:r>
          </a:p>
          <a:p>
            <a:r>
              <a:rPr lang="en-US" dirty="0"/>
              <a:t>Effie has told them to stop but it has continued for the last three weeks</a:t>
            </a:r>
          </a:p>
          <a:p>
            <a:r>
              <a:rPr lang="en-US" dirty="0"/>
              <a:t>Today Effie went to campus and the two individuals said some sexual comments about her gender identity</a:t>
            </a:r>
          </a:p>
          <a:p>
            <a:r>
              <a:rPr lang="en-US" dirty="0"/>
              <a:t>Effie reports these interactions to the Deputy Title IX Coordinator</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34587033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ATIXA</a:t>
            </a:r>
          </a:p>
        </p:txBody>
      </p:sp>
      <p:sp>
        <p:nvSpPr>
          <p:cNvPr id="3" name="Content Placeholder 2"/>
          <p:cNvSpPr>
            <a:spLocks noGrp="1"/>
          </p:cNvSpPr>
          <p:nvPr>
            <p:ph idx="1"/>
          </p:nvPr>
        </p:nvSpPr>
        <p:spPr/>
        <p:txBody>
          <a:bodyPr/>
          <a:lstStyle/>
          <a:p>
            <a:r>
              <a:rPr lang="en-US" dirty="0">
                <a:hlinkClick r:id="rId3"/>
              </a:rPr>
              <a:t>ATIXA Jurisdictional Rubric Online Tool</a:t>
            </a: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617592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G – Porter</a:t>
            </a:r>
          </a:p>
        </p:txBody>
      </p:sp>
      <p:sp>
        <p:nvSpPr>
          <p:cNvPr id="3" name="Content Placeholder 2"/>
          <p:cNvSpPr>
            <a:spLocks noGrp="1"/>
          </p:cNvSpPr>
          <p:nvPr>
            <p:ph idx="1"/>
          </p:nvPr>
        </p:nvSpPr>
        <p:spPr/>
        <p:txBody>
          <a:bodyPr/>
          <a:lstStyle/>
          <a:p>
            <a:r>
              <a:rPr lang="en-US" dirty="0"/>
              <a:t>Porter is high school senior who is interested in attending the University</a:t>
            </a:r>
          </a:p>
          <a:p>
            <a:r>
              <a:rPr lang="en-US" dirty="0"/>
              <a:t>Porter alleges they were sexually assaulted by </a:t>
            </a:r>
            <a:r>
              <a:rPr lang="en-US" dirty="0" err="1"/>
              <a:t>Sorinella</a:t>
            </a:r>
            <a:r>
              <a:rPr lang="en-US" dirty="0"/>
              <a:t> last summer before </a:t>
            </a:r>
            <a:r>
              <a:rPr lang="en-US" dirty="0" err="1"/>
              <a:t>Sorinella</a:t>
            </a:r>
            <a:r>
              <a:rPr lang="en-US" dirty="0"/>
              <a:t> enrolled in the University</a:t>
            </a:r>
          </a:p>
          <a:p>
            <a:r>
              <a:rPr lang="en-US" dirty="0"/>
              <a:t>Porter reports this information to you</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1051768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ATIXA</a:t>
            </a:r>
          </a:p>
        </p:txBody>
      </p:sp>
      <p:sp>
        <p:nvSpPr>
          <p:cNvPr id="3" name="Content Placeholder 2"/>
          <p:cNvSpPr>
            <a:spLocks noGrp="1"/>
          </p:cNvSpPr>
          <p:nvPr>
            <p:ph idx="1"/>
          </p:nvPr>
        </p:nvSpPr>
        <p:spPr/>
        <p:txBody>
          <a:bodyPr/>
          <a:lstStyle/>
          <a:p>
            <a:r>
              <a:rPr lang="en-US" dirty="0">
                <a:hlinkClick r:id="rId3"/>
              </a:rPr>
              <a:t>ATIXA Jurisdictional Rubric Online Tool</a:t>
            </a: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1675423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H – </a:t>
            </a:r>
            <a:r>
              <a:rPr lang="en-US" dirty="0" err="1"/>
              <a:t>Wyndahl</a:t>
            </a:r>
            <a:endParaRPr lang="en-US" dirty="0"/>
          </a:p>
        </p:txBody>
      </p:sp>
      <p:sp>
        <p:nvSpPr>
          <p:cNvPr id="3" name="Content Placeholder 2"/>
          <p:cNvSpPr>
            <a:spLocks noGrp="1"/>
          </p:cNvSpPr>
          <p:nvPr>
            <p:ph idx="1"/>
          </p:nvPr>
        </p:nvSpPr>
        <p:spPr/>
        <p:txBody>
          <a:bodyPr>
            <a:normAutofit lnSpcReduction="10000"/>
          </a:bodyPr>
          <a:lstStyle/>
          <a:p>
            <a:r>
              <a:rPr lang="en-US" dirty="0" err="1"/>
              <a:t>Wyndahl</a:t>
            </a:r>
            <a:r>
              <a:rPr lang="en-US" dirty="0"/>
              <a:t> is a second semester, Junior and decided to take a course that has a travel component to it</a:t>
            </a:r>
          </a:p>
          <a:p>
            <a:r>
              <a:rPr lang="en-US" dirty="0" err="1"/>
              <a:t>Wyndahl</a:t>
            </a:r>
            <a:r>
              <a:rPr lang="en-US" dirty="0"/>
              <a:t> finishes the lecture portion of the courses and attends the travel abroad portion with the faculty member and 22 other students</a:t>
            </a:r>
          </a:p>
          <a:p>
            <a:r>
              <a:rPr lang="en-US" dirty="0" err="1"/>
              <a:t>Wyndahl</a:t>
            </a:r>
            <a:r>
              <a:rPr lang="en-US" dirty="0"/>
              <a:t> and some other students are exploring the nightlife near their hostel house</a:t>
            </a:r>
          </a:p>
          <a:p>
            <a:r>
              <a:rPr lang="en-US" dirty="0" err="1"/>
              <a:t>Wyndahl</a:t>
            </a:r>
            <a:r>
              <a:rPr lang="en-US" dirty="0"/>
              <a:t> goes to a bar with 7 other students</a:t>
            </a:r>
          </a:p>
          <a:p>
            <a:r>
              <a:rPr lang="en-US" dirty="0"/>
              <a:t>While at the bar </a:t>
            </a:r>
            <a:r>
              <a:rPr lang="en-US" dirty="0" err="1"/>
              <a:t>Wyndahl</a:t>
            </a:r>
            <a:r>
              <a:rPr lang="en-US" dirty="0"/>
              <a:t> grabs the breast and butt of another student</a:t>
            </a:r>
          </a:p>
          <a:p>
            <a:r>
              <a:rPr lang="en-US" dirty="0"/>
              <a:t>The other student reports this to the faculty member the next morning</a:t>
            </a:r>
          </a:p>
          <a:p>
            <a:r>
              <a:rPr lang="en-US" dirty="0"/>
              <a:t>You then get a call from the faculty member later that day</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633045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ATIXA</a:t>
            </a:r>
          </a:p>
        </p:txBody>
      </p:sp>
      <p:sp>
        <p:nvSpPr>
          <p:cNvPr id="3" name="Content Placeholder 2"/>
          <p:cNvSpPr>
            <a:spLocks noGrp="1"/>
          </p:cNvSpPr>
          <p:nvPr>
            <p:ph idx="1"/>
          </p:nvPr>
        </p:nvSpPr>
        <p:spPr/>
        <p:txBody>
          <a:bodyPr/>
          <a:lstStyle/>
          <a:p>
            <a:r>
              <a:rPr lang="en-US" dirty="0">
                <a:hlinkClick r:id="rId3"/>
              </a:rPr>
              <a:t>ATIXA Jurisdictional Rubric Online Tool</a:t>
            </a: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37508812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I – </a:t>
            </a:r>
            <a:r>
              <a:rPr lang="en-US" dirty="0" err="1"/>
              <a:t>Paxberry</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Paxberry</a:t>
            </a:r>
            <a:r>
              <a:rPr lang="en-US" dirty="0"/>
              <a:t> is a staff member who works with a lot of students</a:t>
            </a:r>
          </a:p>
          <a:p>
            <a:r>
              <a:rPr lang="en-US" dirty="0" err="1"/>
              <a:t>Paxberry</a:t>
            </a:r>
            <a:r>
              <a:rPr lang="en-US" dirty="0"/>
              <a:t> recently ran into one of their students at a local restaurant and bought a couple rounds of drinks and chatted with the students</a:t>
            </a:r>
          </a:p>
          <a:p>
            <a:r>
              <a:rPr lang="en-US" dirty="0"/>
              <a:t>All the students were of age</a:t>
            </a:r>
          </a:p>
          <a:p>
            <a:r>
              <a:rPr lang="en-US" dirty="0" err="1"/>
              <a:t>Paxberry</a:t>
            </a:r>
            <a:r>
              <a:rPr lang="en-US" dirty="0"/>
              <a:t> disclosed that they had a crush on a coworker to the students while they were feeling tipsy and sharing conversation</a:t>
            </a:r>
          </a:p>
          <a:p>
            <a:r>
              <a:rPr lang="en-US" dirty="0"/>
              <a:t>The next week </a:t>
            </a:r>
            <a:r>
              <a:rPr lang="en-US" dirty="0" err="1"/>
              <a:t>Paxberry</a:t>
            </a:r>
            <a:r>
              <a:rPr lang="en-US" dirty="0"/>
              <a:t> noticed that this coworker was avoiding them and thought it was odd</a:t>
            </a:r>
          </a:p>
          <a:p>
            <a:r>
              <a:rPr lang="en-US" dirty="0" err="1"/>
              <a:t>Paxberry</a:t>
            </a:r>
            <a:r>
              <a:rPr lang="en-US" dirty="0"/>
              <a:t> then realized the student had disclosed to their coworker that </a:t>
            </a:r>
            <a:r>
              <a:rPr lang="en-US" dirty="0" err="1"/>
              <a:t>Paxberry</a:t>
            </a:r>
            <a:r>
              <a:rPr lang="en-US" dirty="0"/>
              <a:t> had a crush on them</a:t>
            </a:r>
          </a:p>
          <a:p>
            <a:r>
              <a:rPr lang="en-US" dirty="0" err="1"/>
              <a:t>Paxberry</a:t>
            </a:r>
            <a:r>
              <a:rPr lang="en-US" dirty="0"/>
              <a:t> would like to file a complaint with you</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17347317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ATIXA</a:t>
            </a:r>
          </a:p>
        </p:txBody>
      </p:sp>
      <p:sp>
        <p:nvSpPr>
          <p:cNvPr id="3" name="Content Placeholder 2"/>
          <p:cNvSpPr>
            <a:spLocks noGrp="1"/>
          </p:cNvSpPr>
          <p:nvPr>
            <p:ph idx="1"/>
          </p:nvPr>
        </p:nvSpPr>
        <p:spPr/>
        <p:txBody>
          <a:bodyPr/>
          <a:lstStyle/>
          <a:p>
            <a:r>
              <a:rPr lang="en-US" dirty="0">
                <a:hlinkClick r:id="rId3"/>
              </a:rPr>
              <a:t>ATIXA Jurisdictional Rubric Online Tool</a:t>
            </a: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7597626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J – </a:t>
            </a:r>
            <a:r>
              <a:rPr lang="en-US" dirty="0" err="1"/>
              <a:t>Caitbrook</a:t>
            </a:r>
            <a:endParaRPr lang="en-US" dirty="0"/>
          </a:p>
        </p:txBody>
      </p:sp>
      <p:sp>
        <p:nvSpPr>
          <p:cNvPr id="3" name="Content Placeholder 2"/>
          <p:cNvSpPr>
            <a:spLocks noGrp="1"/>
          </p:cNvSpPr>
          <p:nvPr>
            <p:ph idx="1"/>
          </p:nvPr>
        </p:nvSpPr>
        <p:spPr/>
        <p:txBody>
          <a:bodyPr/>
          <a:lstStyle/>
          <a:p>
            <a:r>
              <a:rPr lang="en-US" dirty="0" err="1"/>
              <a:t>Caitbrook</a:t>
            </a:r>
            <a:r>
              <a:rPr lang="en-US" dirty="0"/>
              <a:t> came to campus to visit a friend</a:t>
            </a:r>
          </a:p>
          <a:p>
            <a:r>
              <a:rPr lang="en-US" dirty="0"/>
              <a:t>During the visit </a:t>
            </a:r>
            <a:r>
              <a:rPr lang="en-US" dirty="0" err="1"/>
              <a:t>Caitbrook</a:t>
            </a:r>
            <a:r>
              <a:rPr lang="en-US" dirty="0"/>
              <a:t> was groped by another person while walking in downtown Fort Kent</a:t>
            </a:r>
          </a:p>
          <a:p>
            <a:r>
              <a:rPr lang="en-US" dirty="0" err="1"/>
              <a:t>Caitbrook</a:t>
            </a:r>
            <a:r>
              <a:rPr lang="en-US" dirty="0"/>
              <a:t> is thinking about apply to UMFK but now rumors are floating around about her and she is fed up</a:t>
            </a:r>
          </a:p>
          <a:p>
            <a:r>
              <a:rPr lang="en-US" dirty="0" err="1"/>
              <a:t>Caitbrook’s</a:t>
            </a:r>
            <a:r>
              <a:rPr lang="en-US" dirty="0"/>
              <a:t> friend told her that three other students keep talking about them and think </a:t>
            </a:r>
            <a:r>
              <a:rPr lang="en-US" dirty="0" err="1"/>
              <a:t>Caitbrook</a:t>
            </a:r>
            <a:r>
              <a:rPr lang="en-US" dirty="0"/>
              <a:t> got what they deserved for dressing the way that they do</a:t>
            </a:r>
          </a:p>
          <a:p>
            <a:r>
              <a:rPr lang="en-US" dirty="0" err="1"/>
              <a:t>Caitbrook</a:t>
            </a:r>
            <a:r>
              <a:rPr lang="en-US" dirty="0"/>
              <a:t> knows the names of the three student who have said these things</a:t>
            </a:r>
          </a:p>
          <a:p>
            <a:r>
              <a:rPr lang="en-US" dirty="0" err="1"/>
              <a:t>Caitbrook</a:t>
            </a:r>
            <a:r>
              <a:rPr lang="en-US" dirty="0"/>
              <a:t> would like to file a complaint against them</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1116739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Refresher on Title IX </a:t>
            </a:r>
            <a:r>
              <a:rPr lang="en-US" dirty="0" err="1"/>
              <a:t>Regs</a:t>
            </a:r>
            <a:endParaRPr lang="en-US" dirty="0"/>
          </a:p>
        </p:txBody>
      </p:sp>
      <p:sp>
        <p:nvSpPr>
          <p:cNvPr id="2" name="Text Placeholder 1"/>
          <p:cNvSpPr>
            <a:spLocks noGrp="1"/>
          </p:cNvSpPr>
          <p:nvPr>
            <p:ph type="body" idx="1"/>
          </p:nvPr>
        </p:nvSpPr>
        <p:spPr/>
        <p:txBody>
          <a:bodyPr/>
          <a:lstStyle/>
          <a:p>
            <a:r>
              <a:rPr lang="en-US" dirty="0"/>
              <a:t>Types of Title IX Sexual Harassment</a:t>
            </a:r>
          </a:p>
        </p:txBody>
      </p:sp>
      <p:sp>
        <p:nvSpPr>
          <p:cNvPr id="3" name="Content Placeholder 2"/>
          <p:cNvSpPr>
            <a:spLocks noGrp="1"/>
          </p:cNvSpPr>
          <p:nvPr>
            <p:ph sz="half" idx="2"/>
          </p:nvPr>
        </p:nvSpPr>
        <p:spPr/>
        <p:txBody>
          <a:bodyPr>
            <a:normAutofit fontScale="25000" lnSpcReduction="20000"/>
          </a:bodyPr>
          <a:lstStyle/>
          <a:p>
            <a:pPr lvl="2">
              <a:buFont typeface="Wingdings" panose="05000000000000000000" pitchFamily="2" charset="2"/>
              <a:buChar char="ü"/>
            </a:pPr>
            <a:r>
              <a:rPr lang="en-US" sz="6400" dirty="0"/>
              <a:t>Any instance of </a:t>
            </a:r>
            <a:r>
              <a:rPr lang="en-US" sz="6400" i="1" dirty="0"/>
              <a:t>quid pro quo </a:t>
            </a:r>
            <a:r>
              <a:rPr lang="en-US" sz="6400" dirty="0"/>
              <a:t>harassment by a school employee</a:t>
            </a:r>
            <a:r>
              <a:rPr lang="en-US" sz="6400" dirty="0">
                <a:solidFill>
                  <a:srgbClr val="7030A0"/>
                </a:solidFill>
              </a:rPr>
              <a:t>*</a:t>
            </a:r>
          </a:p>
          <a:p>
            <a:pPr lvl="2">
              <a:buFont typeface="Wingdings" panose="05000000000000000000" pitchFamily="2" charset="2"/>
              <a:buChar char="ü"/>
            </a:pPr>
            <a:endParaRPr lang="en-US" sz="6400" dirty="0"/>
          </a:p>
          <a:p>
            <a:pPr lvl="2">
              <a:buFont typeface="Wingdings" panose="05000000000000000000" pitchFamily="2" charset="2"/>
              <a:buChar char="ü"/>
            </a:pPr>
            <a:r>
              <a:rPr lang="en-US" sz="6400" dirty="0"/>
              <a:t>Any instance of sexual assault (defined by </a:t>
            </a:r>
            <a:r>
              <a:rPr lang="en-US" sz="6400" dirty="0" err="1"/>
              <a:t>Clery</a:t>
            </a:r>
            <a:r>
              <a:rPr lang="en-US" sz="6400" dirty="0"/>
              <a:t>), dating violence, domestic violence, or stalking (defined by VAWA statute). These statutory definitions are somewhat different from the current definitions in UMS Policies and the Conduct Code, which are from the </a:t>
            </a:r>
            <a:r>
              <a:rPr lang="en-US" sz="6400" dirty="0" err="1"/>
              <a:t>Clery</a:t>
            </a:r>
            <a:r>
              <a:rPr lang="en-US" sz="6400" dirty="0"/>
              <a:t> regulations.</a:t>
            </a:r>
            <a:r>
              <a:rPr lang="en-US" sz="6400" dirty="0">
                <a:solidFill>
                  <a:srgbClr val="7030A0"/>
                </a:solidFill>
              </a:rPr>
              <a:t>*</a:t>
            </a:r>
          </a:p>
          <a:p>
            <a:pPr lvl="2">
              <a:buFont typeface="Wingdings" panose="05000000000000000000" pitchFamily="2" charset="2"/>
              <a:buChar char="ü"/>
            </a:pPr>
            <a:endParaRPr lang="en-US" sz="6400" dirty="0"/>
          </a:p>
          <a:p>
            <a:pPr lvl="2">
              <a:buFont typeface="Wingdings" panose="05000000000000000000" pitchFamily="2" charset="2"/>
              <a:buChar char="ü"/>
            </a:pPr>
            <a:r>
              <a:rPr lang="en-US" sz="6400" dirty="0"/>
              <a:t>Unwelcome conduct that a reasonable person would find so severe, pervasive, and objectively offensive that it denies a person equal educational access (</a:t>
            </a:r>
            <a:r>
              <a:rPr lang="en-US" sz="6400" i="1" dirty="0"/>
              <a:t>Davis</a:t>
            </a:r>
            <a:r>
              <a:rPr lang="en-US" sz="6400" dirty="0"/>
              <a:t> Definition)</a:t>
            </a:r>
          </a:p>
          <a:p>
            <a:pPr marL="548640" lvl="2" indent="0">
              <a:buNone/>
            </a:pPr>
            <a:endParaRPr lang="en-US" dirty="0"/>
          </a:p>
          <a:p>
            <a:pPr marL="548640" lvl="2" indent="0">
              <a:buNone/>
            </a:pPr>
            <a:endParaRPr lang="en-US" dirty="0"/>
          </a:p>
          <a:p>
            <a:pPr marL="548640" lvl="2" indent="0">
              <a:buNone/>
            </a:pPr>
            <a:endParaRPr lang="en-US" dirty="0"/>
          </a:p>
          <a:p>
            <a:pPr marL="548640" lvl="2" indent="0">
              <a:buNone/>
            </a:pPr>
            <a:endParaRPr lang="en-US" dirty="0"/>
          </a:p>
          <a:p>
            <a:endParaRPr lang="en-US" dirty="0"/>
          </a:p>
        </p:txBody>
      </p:sp>
      <p:sp>
        <p:nvSpPr>
          <p:cNvPr id="4" name="Text Placeholder 3"/>
          <p:cNvSpPr>
            <a:spLocks noGrp="1"/>
          </p:cNvSpPr>
          <p:nvPr>
            <p:ph type="body" sz="quarter" idx="3"/>
          </p:nvPr>
        </p:nvSpPr>
        <p:spPr/>
        <p:txBody>
          <a:bodyPr/>
          <a:lstStyle/>
          <a:p>
            <a:r>
              <a:rPr lang="en-US" dirty="0"/>
              <a:t>Must Dismiss under Title IX</a:t>
            </a:r>
          </a:p>
        </p:txBody>
      </p:sp>
      <p:sp>
        <p:nvSpPr>
          <p:cNvPr id="8" name="Content Placeholder 7"/>
          <p:cNvSpPr>
            <a:spLocks noGrp="1"/>
          </p:cNvSpPr>
          <p:nvPr>
            <p:ph sz="quarter" idx="4"/>
          </p:nvPr>
        </p:nvSpPr>
        <p:spPr/>
        <p:txBody>
          <a:bodyPr/>
          <a:lstStyle/>
          <a:p>
            <a:pPr lvl="2">
              <a:buFont typeface="Wingdings" panose="05000000000000000000" pitchFamily="2" charset="2"/>
              <a:buChar char="ü"/>
            </a:pPr>
            <a:r>
              <a:rPr lang="en-US" dirty="0"/>
              <a:t>The conduct alleged in the formal complaint does not meet the definition of Title IX sexual harassment</a:t>
            </a:r>
          </a:p>
          <a:p>
            <a:pPr marL="548640" lvl="2" indent="0">
              <a:buNone/>
            </a:pPr>
            <a:endParaRPr lang="en-US" dirty="0"/>
          </a:p>
          <a:p>
            <a:pPr lvl="2">
              <a:buFont typeface="Wingdings" panose="05000000000000000000" pitchFamily="2" charset="2"/>
              <a:buChar char="ü"/>
            </a:pPr>
            <a:r>
              <a:rPr lang="en-US" dirty="0"/>
              <a:t>Did not occur in the school’s education program or activity</a:t>
            </a:r>
          </a:p>
          <a:p>
            <a:pPr marL="548640" lvl="2" indent="0">
              <a:buNone/>
            </a:pPr>
            <a:endParaRPr lang="en-US" dirty="0"/>
          </a:p>
          <a:p>
            <a:pPr lvl="2">
              <a:buFont typeface="Wingdings" panose="05000000000000000000" pitchFamily="2" charset="2"/>
              <a:buChar char="ü"/>
            </a:pPr>
            <a:r>
              <a:rPr lang="en-US" dirty="0"/>
              <a:t>Did not occur in the United States</a:t>
            </a:r>
          </a:p>
          <a:p>
            <a:pPr marL="45720" indent="0">
              <a:buNone/>
            </a:pPr>
            <a:endParaRPr lang="en-US" dirty="0"/>
          </a:p>
        </p:txBody>
      </p:sp>
      <p:sp>
        <p:nvSpPr>
          <p:cNvPr id="9" name="Rectangle 8"/>
          <p:cNvSpPr/>
          <p:nvPr/>
        </p:nvSpPr>
        <p:spPr>
          <a:xfrm rot="10800000" flipV="1">
            <a:off x="1142999" y="5635376"/>
            <a:ext cx="10639697" cy="707886"/>
          </a:xfrm>
          <a:prstGeom prst="rect">
            <a:avLst/>
          </a:prstGeom>
        </p:spPr>
        <p:txBody>
          <a:bodyPr wrap="square">
            <a:spAutoFit/>
          </a:bodyPr>
          <a:lstStyle/>
          <a:p>
            <a:pPr marL="548640" lvl="2" indent="0">
              <a:buNone/>
            </a:pPr>
            <a:endParaRPr lang="en-US" dirty="0"/>
          </a:p>
          <a:p>
            <a:pPr marL="548640" lvl="2" indent="0">
              <a:buNone/>
            </a:pPr>
            <a:r>
              <a:rPr lang="en-US" sz="1100" dirty="0">
                <a:solidFill>
                  <a:srgbClr val="7030A0"/>
                </a:solidFill>
              </a:rPr>
              <a:t>*The final rule notes that incidents of </a:t>
            </a:r>
            <a:r>
              <a:rPr lang="en-US" sz="1100" i="1" dirty="0">
                <a:solidFill>
                  <a:srgbClr val="7030A0"/>
                </a:solidFill>
              </a:rPr>
              <a:t>quid pro quo </a:t>
            </a:r>
            <a:r>
              <a:rPr lang="en-US" sz="1100" dirty="0">
                <a:solidFill>
                  <a:srgbClr val="7030A0"/>
                </a:solidFill>
              </a:rPr>
              <a:t>harassment and the </a:t>
            </a:r>
            <a:r>
              <a:rPr lang="en-US" sz="1100" dirty="0" err="1">
                <a:solidFill>
                  <a:srgbClr val="7030A0"/>
                </a:solidFill>
              </a:rPr>
              <a:t>Clery</a:t>
            </a:r>
            <a:r>
              <a:rPr lang="en-US" sz="1100" dirty="0">
                <a:solidFill>
                  <a:srgbClr val="7030A0"/>
                </a:solidFill>
              </a:rPr>
              <a:t>/VAWA offense </a:t>
            </a:r>
            <a:r>
              <a:rPr lang="en-US" sz="1100" b="1" i="1" u="sng" dirty="0">
                <a:solidFill>
                  <a:srgbClr val="7030A0"/>
                </a:solidFill>
              </a:rPr>
              <a:t>do not</a:t>
            </a:r>
            <a:r>
              <a:rPr lang="en-US" sz="1100" dirty="0">
                <a:solidFill>
                  <a:srgbClr val="7030A0"/>
                </a:solidFill>
              </a:rPr>
              <a:t> have to be evaluated for severity, pervasiveness, offensiveness, or denial of equal education access, because such misconduct sufficiently deprives a person of equal access. </a:t>
            </a:r>
          </a:p>
        </p:txBody>
      </p:sp>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079" y="284529"/>
            <a:ext cx="1362700" cy="766519"/>
          </a:xfrm>
          <a:prstGeom prst="rect">
            <a:avLst/>
          </a:prstGeom>
        </p:spPr>
      </p:pic>
    </p:spTree>
    <p:extLst>
      <p:ext uri="{BB962C8B-B14F-4D97-AF65-F5344CB8AC3E}">
        <p14:creationId xmlns:p14="http://schemas.microsoft.com/office/powerpoint/2010/main" val="6714266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ATIXA</a:t>
            </a:r>
          </a:p>
        </p:txBody>
      </p:sp>
      <p:sp>
        <p:nvSpPr>
          <p:cNvPr id="3" name="Content Placeholder 2"/>
          <p:cNvSpPr>
            <a:spLocks noGrp="1"/>
          </p:cNvSpPr>
          <p:nvPr>
            <p:ph idx="1"/>
          </p:nvPr>
        </p:nvSpPr>
        <p:spPr/>
        <p:txBody>
          <a:bodyPr/>
          <a:lstStyle/>
          <a:p>
            <a:r>
              <a:rPr lang="en-US" dirty="0">
                <a:hlinkClick r:id="rId3"/>
              </a:rPr>
              <a:t>ATIXA Jurisdictional Rubric Online Tool</a:t>
            </a:r>
            <a:endParaRPr lang="en-US" dirty="0"/>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5423847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Time for a Comfort Break!</a:t>
            </a:r>
          </a:p>
        </p:txBody>
      </p:sp>
      <p:pic>
        <p:nvPicPr>
          <p:cNvPr id="8" name="Content Placeholder 7" descr="Graphic of a tilted clock and the words &quot;Take 5!&quot;"/>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26581" y="2795587"/>
            <a:ext cx="5905500" cy="2562225"/>
          </a:xfrm>
        </p:spPr>
      </p:pic>
      <p:pic>
        <p:nvPicPr>
          <p:cNvPr id="9" name="Picture 8"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586215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Harassment Occurring in a School’s Education Program or Activity</a:t>
            </a:r>
          </a:p>
        </p:txBody>
      </p:sp>
      <p:sp>
        <p:nvSpPr>
          <p:cNvPr id="3" name="Content Placeholder 2"/>
          <p:cNvSpPr>
            <a:spLocks noGrp="1"/>
          </p:cNvSpPr>
          <p:nvPr>
            <p:ph idx="1"/>
          </p:nvPr>
        </p:nvSpPr>
        <p:spPr/>
        <p:txBody>
          <a:bodyPr/>
          <a:lstStyle/>
          <a:p>
            <a:r>
              <a:rPr lang="en-US" dirty="0"/>
              <a:t>Applies to persons in the United States and Federally funded education programs or activities. </a:t>
            </a:r>
          </a:p>
          <a:p>
            <a:r>
              <a:rPr lang="en-US" dirty="0"/>
              <a:t>Schools must respond to sexual harassment when it occurs in the United States and in the school’s education program or activity. </a:t>
            </a:r>
          </a:p>
          <a:p>
            <a:r>
              <a:rPr lang="en-US" dirty="0"/>
              <a:t>Education program or activity includes locations, events, or circumstances over which the school exercised substantial control over both the respondent and the content in which the sexual harassment occurred. Includes any building owned or controlled by an officially recognized student organization (ex: Greek Life)</a:t>
            </a:r>
          </a:p>
          <a:p>
            <a:r>
              <a:rPr lang="en-US" dirty="0"/>
              <a:t>If these criteria are not met – then we follow our traditional SCC and EOCP</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3223878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Mandatory Reporting Response Obligations Definitions</a:t>
            </a:r>
            <a:br>
              <a:rPr lang="en-US" dirty="0"/>
            </a:br>
            <a:endParaRPr lang="en-US" dirty="0"/>
          </a:p>
        </p:txBody>
      </p:sp>
      <p:sp>
        <p:nvSpPr>
          <p:cNvPr id="6" name="Content Placeholder 5"/>
          <p:cNvSpPr>
            <a:spLocks noGrp="1"/>
          </p:cNvSpPr>
          <p:nvPr>
            <p:ph sz="half" idx="2"/>
          </p:nvPr>
        </p:nvSpPr>
        <p:spPr/>
        <p:txBody>
          <a:bodyPr/>
          <a:lstStyle/>
          <a:p>
            <a:r>
              <a:rPr lang="en-US" b="1" u="sng" dirty="0"/>
              <a:t>Complainant</a:t>
            </a:r>
            <a:r>
              <a:rPr lang="en-US" dirty="0"/>
              <a:t> – an individual </a:t>
            </a:r>
            <a:r>
              <a:rPr lang="en-US" i="1" dirty="0"/>
              <a:t>who is alleged to be the victim</a:t>
            </a:r>
            <a:r>
              <a:rPr lang="en-US" dirty="0"/>
              <a:t> of conduct that could constitute sexual harassment</a:t>
            </a:r>
          </a:p>
          <a:p>
            <a:r>
              <a:rPr lang="en-US" b="1" u="sng" dirty="0"/>
              <a:t>Respondent</a:t>
            </a:r>
            <a:r>
              <a:rPr lang="en-US" dirty="0"/>
              <a:t> – an individual who has been reported to be the perpetrator of conduct that could constitute sexual harassment</a:t>
            </a:r>
          </a:p>
          <a:p>
            <a:pPr marL="548640" lvl="2" indent="0">
              <a:buNone/>
            </a:pPr>
            <a:endParaRPr lang="en-US" dirty="0"/>
          </a:p>
        </p:txBody>
      </p:sp>
      <p:pic>
        <p:nvPicPr>
          <p:cNvPr id="7" name="Picture 6" descr="Photo of a group of people watching a sunse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4546" y="2692056"/>
            <a:ext cx="3921370" cy="2205771"/>
          </a:xfrm>
          <a:prstGeom prst="rect">
            <a:avLst/>
          </a:prstGeom>
        </p:spPr>
      </p:pic>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883090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Mandatory Reporting Response Obligations Definitions Cont’d</a:t>
            </a:r>
          </a:p>
        </p:txBody>
      </p:sp>
      <p:sp>
        <p:nvSpPr>
          <p:cNvPr id="3" name="Content Placeholder 2"/>
          <p:cNvSpPr>
            <a:spLocks noGrp="1"/>
          </p:cNvSpPr>
          <p:nvPr>
            <p:ph sz="half" idx="1"/>
          </p:nvPr>
        </p:nvSpPr>
        <p:spPr/>
        <p:txBody>
          <a:bodyPr/>
          <a:lstStyle/>
          <a:p>
            <a:endParaRPr lang="en-US" dirty="0"/>
          </a:p>
          <a:p>
            <a:r>
              <a:rPr lang="en-US" b="1" u="sng" dirty="0"/>
              <a:t>Formal Complaint </a:t>
            </a:r>
            <a:r>
              <a:rPr lang="en-US" dirty="0"/>
              <a:t>– document filed by a complainant or signed by the Title IX Coordinator alleging sexual harassment against a respondent and requesting an investigation of the allegation of sexual harassment </a:t>
            </a:r>
          </a:p>
        </p:txBody>
      </p:sp>
      <p:pic>
        <p:nvPicPr>
          <p:cNvPr id="6" name="Content Placeholder 5" descr="Photo of a hand signing a document"/>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267450" y="2488861"/>
            <a:ext cx="4754563" cy="3159803"/>
          </a:xfrm>
        </p:spPr>
      </p:pic>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258564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Mandatory Reporting Response Obligations Definitions Cont’d</a:t>
            </a:r>
          </a:p>
        </p:txBody>
      </p:sp>
      <p:sp>
        <p:nvSpPr>
          <p:cNvPr id="3" name="Content Placeholder 2"/>
          <p:cNvSpPr>
            <a:spLocks noGrp="1"/>
          </p:cNvSpPr>
          <p:nvPr>
            <p:ph idx="1"/>
          </p:nvPr>
        </p:nvSpPr>
        <p:spPr/>
        <p:txBody>
          <a:bodyPr/>
          <a:lstStyle/>
          <a:p>
            <a:r>
              <a:rPr lang="en-US" b="1" u="sng" dirty="0"/>
              <a:t>Supportive Measures</a:t>
            </a:r>
            <a:r>
              <a:rPr lang="en-US" dirty="0"/>
              <a:t> – are individualized services reasonable available that are non-punitive, non-disciplinary, and not unreasonable burdensome to the other party while allowing for equal educational access, safety protections, and/or to deter sexual harassment</a:t>
            </a:r>
          </a:p>
          <a:p>
            <a:endParaRPr lang="en-US" b="1" u="sng" dirty="0"/>
          </a:p>
          <a:p>
            <a:r>
              <a:rPr lang="en-US" dirty="0"/>
              <a:t>Supportive measures and remedies are based on what is reasonable in light of circumstances, is not used to second guess the institution's disciplinary decisions, but requires the institution to offer supportive measures, and provide remedies to a complainant whenever a respondent is found responsible</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1915683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Informal Resolution </a:t>
            </a:r>
          </a:p>
        </p:txBody>
      </p:sp>
      <p:pic>
        <p:nvPicPr>
          <p:cNvPr id="6" name="Content Placeholder 5" descr="3D illustration of four colorful human figures holding a round puzzle composed of four interlocking pieces in green, blue, orange, and red. "/>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600200" y="2057400"/>
            <a:ext cx="3535789" cy="3535789"/>
          </a:xfrm>
        </p:spPr>
      </p:pic>
      <p:sp>
        <p:nvSpPr>
          <p:cNvPr id="4" name="Content Placeholder 3"/>
          <p:cNvSpPr>
            <a:spLocks noGrp="1"/>
          </p:cNvSpPr>
          <p:nvPr>
            <p:ph sz="half" idx="2"/>
          </p:nvPr>
        </p:nvSpPr>
        <p:spPr/>
        <p:txBody>
          <a:bodyPr/>
          <a:lstStyle/>
          <a:p>
            <a:r>
              <a:rPr lang="en-US" dirty="0"/>
              <a:t>Allowable at the institutions discretion</a:t>
            </a:r>
          </a:p>
          <a:p>
            <a:r>
              <a:rPr lang="en-US" dirty="0"/>
              <a:t>Facilitators conducting informal resolutions must be well trained</a:t>
            </a:r>
          </a:p>
          <a:p>
            <a:r>
              <a:rPr lang="en-US" dirty="0"/>
              <a:t>Ability to offer and facilitate informal resolution options, such as mediation, or restorative justice, so long as:</a:t>
            </a:r>
          </a:p>
          <a:p>
            <a:pPr lvl="2"/>
            <a:r>
              <a:rPr lang="en-US" dirty="0"/>
              <a:t>Both parties give voluntary, informed, written consent to attempt informal resolution</a:t>
            </a:r>
          </a:p>
          <a:p>
            <a:pPr lvl="2"/>
            <a:endParaRPr lang="en-US" dirty="0"/>
          </a:p>
        </p:txBody>
      </p:sp>
      <p:pic>
        <p:nvPicPr>
          <p:cNvPr id="5" name="Picture 4"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1593491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A - </a:t>
            </a:r>
            <a:r>
              <a:rPr lang="en-US" dirty="0" err="1"/>
              <a:t>Morabo</a:t>
            </a:r>
            <a:endParaRPr lang="en-US" dirty="0"/>
          </a:p>
        </p:txBody>
      </p:sp>
      <p:sp>
        <p:nvSpPr>
          <p:cNvPr id="3" name="Content Placeholder 2"/>
          <p:cNvSpPr>
            <a:spLocks noGrp="1"/>
          </p:cNvSpPr>
          <p:nvPr>
            <p:ph idx="1"/>
          </p:nvPr>
        </p:nvSpPr>
        <p:spPr/>
        <p:txBody>
          <a:bodyPr/>
          <a:lstStyle/>
          <a:p>
            <a:r>
              <a:rPr lang="en-US" dirty="0" err="1"/>
              <a:t>Morabo</a:t>
            </a:r>
            <a:r>
              <a:rPr lang="en-US" dirty="0"/>
              <a:t> is a first year, second semester student. </a:t>
            </a:r>
          </a:p>
          <a:p>
            <a:r>
              <a:rPr lang="en-US" dirty="0" err="1"/>
              <a:t>Morabo</a:t>
            </a:r>
            <a:r>
              <a:rPr lang="en-US" dirty="0"/>
              <a:t> speaks with their RA/CA regarding a situation that occurred last semester</a:t>
            </a:r>
          </a:p>
          <a:p>
            <a:r>
              <a:rPr lang="en-US" dirty="0" err="1"/>
              <a:t>Morabo</a:t>
            </a:r>
            <a:r>
              <a:rPr lang="en-US" dirty="0"/>
              <a:t> stated that they were drinking and smoking at an off campus Phi </a:t>
            </a:r>
            <a:r>
              <a:rPr lang="en-US" dirty="0" err="1"/>
              <a:t>Vimle</a:t>
            </a:r>
            <a:r>
              <a:rPr lang="en-US" dirty="0"/>
              <a:t> Phi party and </a:t>
            </a:r>
            <a:r>
              <a:rPr lang="en-US" dirty="0" err="1"/>
              <a:t>Kivik</a:t>
            </a:r>
            <a:r>
              <a:rPr lang="en-US" dirty="0"/>
              <a:t> brought them home</a:t>
            </a:r>
          </a:p>
          <a:p>
            <a:r>
              <a:rPr lang="en-US" dirty="0" err="1"/>
              <a:t>Kivik</a:t>
            </a:r>
            <a:r>
              <a:rPr lang="en-US" dirty="0"/>
              <a:t> spent the night in </a:t>
            </a:r>
            <a:r>
              <a:rPr lang="en-US" dirty="0" err="1"/>
              <a:t>Morabo’s</a:t>
            </a:r>
            <a:r>
              <a:rPr lang="en-US" dirty="0"/>
              <a:t> dorm room</a:t>
            </a:r>
          </a:p>
          <a:p>
            <a:r>
              <a:rPr lang="en-US" dirty="0" err="1"/>
              <a:t>Kivik</a:t>
            </a:r>
            <a:r>
              <a:rPr lang="en-US" dirty="0"/>
              <a:t> was going to sleep on the floor but </a:t>
            </a:r>
            <a:r>
              <a:rPr lang="en-US" dirty="0" err="1"/>
              <a:t>Morabo</a:t>
            </a:r>
            <a:r>
              <a:rPr lang="en-US" dirty="0"/>
              <a:t> woke up to </a:t>
            </a:r>
            <a:r>
              <a:rPr lang="en-US" dirty="0" err="1"/>
              <a:t>Kevik</a:t>
            </a:r>
            <a:r>
              <a:rPr lang="en-US" dirty="0"/>
              <a:t> fondling them</a:t>
            </a:r>
          </a:p>
          <a:p>
            <a:r>
              <a:rPr lang="en-US" dirty="0" err="1"/>
              <a:t>Morabo’s</a:t>
            </a:r>
            <a:r>
              <a:rPr lang="en-US" dirty="0"/>
              <a:t> roommate came home and </a:t>
            </a:r>
            <a:r>
              <a:rPr lang="en-US" dirty="0" err="1"/>
              <a:t>Kivik</a:t>
            </a:r>
            <a:r>
              <a:rPr lang="en-US" dirty="0"/>
              <a:t> immediately got up and left.</a:t>
            </a:r>
          </a:p>
          <a:p>
            <a:r>
              <a:rPr lang="en-US" dirty="0" err="1"/>
              <a:t>Morabo</a:t>
            </a:r>
            <a:r>
              <a:rPr lang="en-US" dirty="0"/>
              <a:t> has class with </a:t>
            </a:r>
            <a:r>
              <a:rPr lang="en-US" dirty="0" err="1"/>
              <a:t>Kivik</a:t>
            </a:r>
            <a:r>
              <a:rPr lang="en-US" dirty="0"/>
              <a:t> and they have to work together on a group project</a:t>
            </a:r>
          </a:p>
        </p:txBody>
      </p:sp>
      <p:pic>
        <p:nvPicPr>
          <p:cNvPr id="4" name="Picture 3" descr="University of Maine System logo">
            <a:extLst>
              <a:ext uri="{FF2B5EF4-FFF2-40B4-BE49-F238E27FC236}">
                <a16:creationId xmlns:a16="http://schemas.microsoft.com/office/drawing/2014/main" id="{E8F09F6A-3E59-0448-9841-17CF78E08E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8330" y="284529"/>
            <a:ext cx="1362700" cy="766519"/>
          </a:xfrm>
          <a:prstGeom prst="rect">
            <a:avLst/>
          </a:prstGeom>
        </p:spPr>
      </p:pic>
    </p:spTree>
    <p:extLst>
      <p:ext uri="{BB962C8B-B14F-4D97-AF65-F5344CB8AC3E}">
        <p14:creationId xmlns:p14="http://schemas.microsoft.com/office/powerpoint/2010/main" val="1702642876"/>
      </p:ext>
    </p:extLst>
  </p:cSld>
  <p:clrMapOvr>
    <a:masterClrMapping/>
  </p:clrMapOvr>
</p:sld>
</file>

<file path=ppt/theme/theme1.xml><?xml version="1.0" encoding="utf-8"?>
<a:theme xmlns:a="http://schemas.openxmlformats.org/drawingml/2006/main" name="Basi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B87C7ABE9A46646A1BC3A4793AA756A" ma:contentTypeVersion="13" ma:contentTypeDescription="Create a new document." ma:contentTypeScope="" ma:versionID="1422ae1b55c7fca37b8fc3609f7ede35">
  <xsd:schema xmlns:xsd="http://www.w3.org/2001/XMLSchema" xmlns:xs="http://www.w3.org/2001/XMLSchema" xmlns:p="http://schemas.microsoft.com/office/2006/metadata/properties" xmlns:ns2="cc8d7818-1d19-40f6-81ad-91417cf7fad8" xmlns:ns3="a1b722e1-5183-42d3-94de-d9bcc9fe13b9" targetNamespace="http://schemas.microsoft.com/office/2006/metadata/properties" ma:root="true" ma:fieldsID="b79cfaa9a04b48fbc4e9d4ffaeb99a9c" ns2:_="" ns3:_="">
    <xsd:import namespace="cc8d7818-1d19-40f6-81ad-91417cf7fad8"/>
    <xsd:import namespace="a1b722e1-5183-42d3-94de-d9bcc9fe13b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8d7818-1d19-40f6-81ad-91417cf7fa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a50b8f0-3605-42cf-830e-16465b6cf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b722e1-5183-42d3-94de-d9bcc9fe13b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e15b2c2b-ba8a-48b1-88c1-e3d9e6bc0001}" ma:internalName="TaxCatchAll" ma:showField="CatchAllData" ma:web="a1b722e1-5183-42d3-94de-d9bcc9fe13b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1b722e1-5183-42d3-94de-d9bcc9fe13b9" xsi:nil="true"/>
    <lcf76f155ced4ddcb4097134ff3c332f xmlns="cc8d7818-1d19-40f6-81ad-91417cf7fad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1FAACE5-1DEA-4820-B803-B735651EAC51}">
  <ds:schemaRefs>
    <ds:schemaRef ds:uri="http://schemas.microsoft.com/sharepoint/v3/contenttype/forms"/>
  </ds:schemaRefs>
</ds:datastoreItem>
</file>

<file path=customXml/itemProps2.xml><?xml version="1.0" encoding="utf-8"?>
<ds:datastoreItem xmlns:ds="http://schemas.openxmlformats.org/officeDocument/2006/customXml" ds:itemID="{E47AB41F-80CD-4920-82F9-79A491BBCF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8d7818-1d19-40f6-81ad-91417cf7fad8"/>
    <ds:schemaRef ds:uri="a1b722e1-5183-42d3-94de-d9bcc9fe13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E79E082-529E-41FD-99A9-EBFC00723B02}">
  <ds:schemaRefs>
    <ds:schemaRef ds:uri="http://schemas.microsoft.com/office/2006/metadata/properties"/>
    <ds:schemaRef ds:uri="http://schemas.microsoft.com/office/infopath/2007/PartnerControls"/>
    <ds:schemaRef ds:uri="a1b722e1-5183-42d3-94de-d9bcc9fe13b9"/>
    <ds:schemaRef ds:uri="cc8d7818-1d19-40f6-81ad-91417cf7fad8"/>
  </ds:schemaRefs>
</ds:datastoreItem>
</file>

<file path=docProps/app.xml><?xml version="1.0" encoding="utf-8"?>
<Properties xmlns="http://schemas.openxmlformats.org/officeDocument/2006/extended-properties" xmlns:vt="http://schemas.openxmlformats.org/officeDocument/2006/docPropsVTypes">
  <Template>TM03457444[[fn=Basis]]</Template>
  <TotalTime>2791</TotalTime>
  <Words>1785</Words>
  <Application>Microsoft Office PowerPoint</Application>
  <PresentationFormat>Widescreen</PresentationFormat>
  <Paragraphs>165</Paragraphs>
  <Slides>31</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Calibri</vt:lpstr>
      <vt:lpstr>Corbel</vt:lpstr>
      <vt:lpstr>Wingdings</vt:lpstr>
      <vt:lpstr>Basis</vt:lpstr>
      <vt:lpstr>Title IX</vt:lpstr>
      <vt:lpstr>Agenda &amp; Learning Outcomes</vt:lpstr>
      <vt:lpstr>Refresher on Title IX Regs</vt:lpstr>
      <vt:lpstr>Sexual Harassment Occurring in a School’s Education Program or Activity</vt:lpstr>
      <vt:lpstr>Mandatory Reporting Response Obligations Definitions </vt:lpstr>
      <vt:lpstr>Mandatory Reporting Response Obligations Definitions Cont’d</vt:lpstr>
      <vt:lpstr>Mandatory Reporting Response Obligations Definitions Cont’d</vt:lpstr>
      <vt:lpstr>Informal Resolution </vt:lpstr>
      <vt:lpstr>Case Study A - Morabo</vt:lpstr>
      <vt:lpstr>Morabo Cont’d</vt:lpstr>
      <vt:lpstr>ATIXA</vt:lpstr>
      <vt:lpstr>Case Study B - Vimle</vt:lpstr>
      <vt:lpstr>Case Study B – Vimle Cont’d</vt:lpstr>
      <vt:lpstr>Case Study B – Vimle Cont’d</vt:lpstr>
      <vt:lpstr>ATIXA</vt:lpstr>
      <vt:lpstr>Case Study C - Fanbyn</vt:lpstr>
      <vt:lpstr>Case Study C – Fanbyn Cont’d</vt:lpstr>
      <vt:lpstr>ATIXA</vt:lpstr>
      <vt:lpstr>Case Study D - Baylow</vt:lpstr>
      <vt:lpstr>ATIXA</vt:lpstr>
      <vt:lpstr>Case Study E – Effie</vt:lpstr>
      <vt:lpstr>ATIXA</vt:lpstr>
      <vt:lpstr>Case Study G – Porter</vt:lpstr>
      <vt:lpstr>ATIXA</vt:lpstr>
      <vt:lpstr>Case Study H – Wyndahl</vt:lpstr>
      <vt:lpstr>ATIXA</vt:lpstr>
      <vt:lpstr>Case Study I – Paxberry</vt:lpstr>
      <vt:lpstr>ATIXA</vt:lpstr>
      <vt:lpstr>Case Study J – Caitbrook</vt:lpstr>
      <vt:lpstr>ATIXA</vt:lpstr>
      <vt:lpstr>It’s Time for a Comfort Break!</vt:lpstr>
    </vt:vector>
  </TitlesOfParts>
  <Company>University of Maine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IX</dc:title>
  <dc:creator>Elizabeth Marie Lavoie</dc:creator>
  <cp:lastModifiedBy>Krissinda Ellen Slack</cp:lastModifiedBy>
  <cp:revision>69</cp:revision>
  <dcterms:created xsi:type="dcterms:W3CDTF">2020-07-27T13:59:47Z</dcterms:created>
  <dcterms:modified xsi:type="dcterms:W3CDTF">2026-03-06T15:21:26Z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0x0101006B87C7ABE9A46646A1BC3A4793AA756A</vt:lpwstr>
  </property>
</Properties>
</file>