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4"/>
  </p:sldMasterIdLst>
  <p:notesMasterIdLst>
    <p:notesMasterId r:id="rId6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13" r:id="rId20"/>
    <p:sldId id="271" r:id="rId21"/>
    <p:sldId id="272" r:id="rId22"/>
    <p:sldId id="278" r:id="rId23"/>
    <p:sldId id="279" r:id="rId24"/>
    <p:sldId id="280" r:id="rId25"/>
    <p:sldId id="282" r:id="rId26"/>
    <p:sldId id="283" r:id="rId27"/>
    <p:sldId id="284" r:id="rId28"/>
    <p:sldId id="285" r:id="rId29"/>
    <p:sldId id="286" r:id="rId30"/>
    <p:sldId id="281" r:id="rId31"/>
    <p:sldId id="287" r:id="rId32"/>
    <p:sldId id="288" r:id="rId33"/>
    <p:sldId id="289" r:id="rId34"/>
    <p:sldId id="290" r:id="rId35"/>
    <p:sldId id="277" r:id="rId36"/>
    <p:sldId id="274" r:id="rId37"/>
    <p:sldId id="275" r:id="rId38"/>
    <p:sldId id="291" r:id="rId39"/>
    <p:sldId id="312" r:id="rId40"/>
    <p:sldId id="292" r:id="rId41"/>
    <p:sldId id="298" r:id="rId42"/>
    <p:sldId id="299" r:id="rId43"/>
    <p:sldId id="301" r:id="rId44"/>
    <p:sldId id="300" r:id="rId45"/>
    <p:sldId id="302" r:id="rId46"/>
    <p:sldId id="303" r:id="rId47"/>
    <p:sldId id="304" r:id="rId48"/>
    <p:sldId id="305" r:id="rId49"/>
    <p:sldId id="314" r:id="rId50"/>
    <p:sldId id="306" r:id="rId51"/>
    <p:sldId id="307" r:id="rId52"/>
    <p:sldId id="308" r:id="rId53"/>
    <p:sldId id="309" r:id="rId54"/>
    <p:sldId id="310" r:id="rId55"/>
    <p:sldId id="311" r:id="rId56"/>
    <p:sldId id="293" r:id="rId57"/>
    <p:sldId id="294" r:id="rId58"/>
    <p:sldId id="295" r:id="rId59"/>
    <p:sldId id="296" r:id="rId60"/>
    <p:sldId id="297" r:id="rId61"/>
    <p:sldId id="315" r:id="rId62"/>
    <p:sldId id="31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s 1 &amp; 2" id="{BA87C80F-CC31-4214-A505-C4AC903AD2B5}">
          <p14:sldIdLst>
            <p14:sldId id="256"/>
          </p14:sldIdLst>
        </p14:section>
        <p14:section name="Agenda &amp; Learning Outcomes" id="{72A8E428-66F7-4822-BA33-EA7E83B3B405}">
          <p14:sldIdLst>
            <p14:sldId id="257"/>
            <p14:sldId id="258"/>
            <p14:sldId id="259"/>
            <p14:sldId id="260"/>
            <p14:sldId id="261"/>
            <p14:sldId id="262"/>
            <p14:sldId id="263"/>
            <p14:sldId id="264"/>
            <p14:sldId id="265"/>
            <p14:sldId id="266"/>
            <p14:sldId id="267"/>
            <p14:sldId id="268"/>
            <p14:sldId id="269"/>
            <p14:sldId id="270"/>
            <p14:sldId id="313"/>
            <p14:sldId id="271"/>
            <p14:sldId id="272"/>
            <p14:sldId id="278"/>
            <p14:sldId id="279"/>
            <p14:sldId id="280"/>
            <p14:sldId id="282"/>
            <p14:sldId id="283"/>
            <p14:sldId id="284"/>
            <p14:sldId id="285"/>
            <p14:sldId id="286"/>
            <p14:sldId id="281"/>
            <p14:sldId id="287"/>
            <p14:sldId id="288"/>
            <p14:sldId id="289"/>
            <p14:sldId id="290"/>
            <p14:sldId id="277"/>
            <p14:sldId id="274"/>
            <p14:sldId id="275"/>
            <p14:sldId id="291"/>
            <p14:sldId id="312"/>
            <p14:sldId id="292"/>
            <p14:sldId id="298"/>
            <p14:sldId id="299"/>
            <p14:sldId id="301"/>
            <p14:sldId id="300"/>
            <p14:sldId id="302"/>
            <p14:sldId id="303"/>
            <p14:sldId id="304"/>
            <p14:sldId id="305"/>
            <p14:sldId id="314"/>
            <p14:sldId id="306"/>
            <p14:sldId id="307"/>
            <p14:sldId id="308"/>
            <p14:sldId id="309"/>
            <p14:sldId id="310"/>
            <p14:sldId id="311"/>
            <p14:sldId id="293"/>
            <p14:sldId id="294"/>
            <p14:sldId id="295"/>
            <p14:sldId id="296"/>
            <p14:sldId id="297"/>
            <p14:sldId id="315"/>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87075" autoAdjust="0"/>
  </p:normalViewPr>
  <p:slideViewPr>
    <p:cSldViewPr snapToGrid="0">
      <p:cViewPr varScale="1">
        <p:scale>
          <a:sx n="96" d="100"/>
          <a:sy n="96" d="100"/>
        </p:scale>
        <p:origin x="276"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990CE-BEDF-40EB-B887-A7AE9AA1E6C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85F43B-9310-4605-934C-2907B6EF0B8C}">
      <dgm:prSet phldrT="[Text]"/>
      <dgm:spPr/>
      <dgm:t>
        <a:bodyPr/>
        <a:lstStyle/>
        <a:p>
          <a:r>
            <a:rPr lang="en-US" dirty="0"/>
            <a:t>Title IX Sexual Harassment</a:t>
          </a:r>
        </a:p>
      </dgm:t>
    </dgm:pt>
    <dgm:pt modelId="{FF50AC20-7198-45EE-B8EC-58FA6FCD70D6}" type="parTrans" cxnId="{69E4D466-8034-400C-BDB8-81559C22AE7C}">
      <dgm:prSet/>
      <dgm:spPr/>
      <dgm:t>
        <a:bodyPr/>
        <a:lstStyle/>
        <a:p>
          <a:endParaRPr lang="en-US"/>
        </a:p>
      </dgm:t>
    </dgm:pt>
    <dgm:pt modelId="{A0554C2E-1D0B-4E37-B184-10F95C13A236}" type="sibTrans" cxnId="{69E4D466-8034-400C-BDB8-81559C22AE7C}">
      <dgm:prSet/>
      <dgm:spPr/>
      <dgm:t>
        <a:bodyPr/>
        <a:lstStyle/>
        <a:p>
          <a:endParaRPr lang="en-US"/>
        </a:p>
      </dgm:t>
    </dgm:pt>
    <dgm:pt modelId="{BFF047AD-4934-40FE-B921-F6DA237409C5}">
      <dgm:prSet phldrT="[Text]"/>
      <dgm:spPr/>
      <dgm:t>
        <a:bodyPr/>
        <a:lstStyle/>
        <a:p>
          <a:r>
            <a:rPr lang="en-US" dirty="0"/>
            <a:t>Sexual Assault</a:t>
          </a:r>
        </a:p>
      </dgm:t>
    </dgm:pt>
    <dgm:pt modelId="{F01A0E9A-F266-465B-B8AE-C8D13E47D8D2}" type="parTrans" cxnId="{69E434F2-2916-4D55-AD20-A2F7E35763B6}">
      <dgm:prSet/>
      <dgm:spPr/>
      <dgm:t>
        <a:bodyPr/>
        <a:lstStyle/>
        <a:p>
          <a:endParaRPr lang="en-US"/>
        </a:p>
      </dgm:t>
    </dgm:pt>
    <dgm:pt modelId="{B3A10179-79DC-4F4A-B81C-DFEF91741030}" type="sibTrans" cxnId="{69E434F2-2916-4D55-AD20-A2F7E35763B6}">
      <dgm:prSet/>
      <dgm:spPr/>
      <dgm:t>
        <a:bodyPr/>
        <a:lstStyle/>
        <a:p>
          <a:endParaRPr lang="en-US"/>
        </a:p>
      </dgm:t>
    </dgm:pt>
    <dgm:pt modelId="{01759F5D-615D-4F78-8DA3-66E4C25CDF07}">
      <dgm:prSet phldrT="[Text]"/>
      <dgm:spPr/>
      <dgm:t>
        <a:bodyPr/>
        <a:lstStyle/>
        <a:p>
          <a:r>
            <a:rPr lang="en-US" dirty="0"/>
            <a:t>Discriminatory Harassment</a:t>
          </a:r>
        </a:p>
      </dgm:t>
    </dgm:pt>
    <dgm:pt modelId="{469AD4A5-6E48-47A6-B103-FA325E9B8A33}" type="parTrans" cxnId="{14F8D081-6177-4CFB-8C8A-3BBEC15FF614}">
      <dgm:prSet/>
      <dgm:spPr/>
      <dgm:t>
        <a:bodyPr/>
        <a:lstStyle/>
        <a:p>
          <a:endParaRPr lang="en-US"/>
        </a:p>
      </dgm:t>
    </dgm:pt>
    <dgm:pt modelId="{11327E5C-33FC-4033-9E34-2090C0AB6C99}" type="sibTrans" cxnId="{14F8D081-6177-4CFB-8C8A-3BBEC15FF614}">
      <dgm:prSet/>
      <dgm:spPr/>
      <dgm:t>
        <a:bodyPr/>
        <a:lstStyle/>
        <a:p>
          <a:endParaRPr lang="en-US"/>
        </a:p>
      </dgm:t>
    </dgm:pt>
    <dgm:pt modelId="{6C642DEA-BC84-4386-9B4C-1B79A66CBF17}">
      <dgm:prSet phldrT="[Text]"/>
      <dgm:spPr/>
      <dgm:t>
        <a:bodyPr/>
        <a:lstStyle/>
        <a:p>
          <a:r>
            <a:rPr lang="en-US" dirty="0"/>
            <a:t>Race</a:t>
          </a:r>
        </a:p>
      </dgm:t>
    </dgm:pt>
    <dgm:pt modelId="{A5CE1BE5-9218-47E8-A40D-9292B6FF6CD5}" type="parTrans" cxnId="{7AF1801E-782C-4487-859A-503AEE3431A6}">
      <dgm:prSet/>
      <dgm:spPr/>
      <dgm:t>
        <a:bodyPr/>
        <a:lstStyle/>
        <a:p>
          <a:endParaRPr lang="en-US"/>
        </a:p>
      </dgm:t>
    </dgm:pt>
    <dgm:pt modelId="{411432CC-2BE0-4D8A-9FF1-2D9BAC74FA4F}" type="sibTrans" cxnId="{7AF1801E-782C-4487-859A-503AEE3431A6}">
      <dgm:prSet/>
      <dgm:spPr/>
      <dgm:t>
        <a:bodyPr/>
        <a:lstStyle/>
        <a:p>
          <a:endParaRPr lang="en-US"/>
        </a:p>
      </dgm:t>
    </dgm:pt>
    <dgm:pt modelId="{27151433-831D-4FFB-BF97-312FD5760C47}">
      <dgm:prSet phldrT="[Text]"/>
      <dgm:spPr/>
      <dgm:t>
        <a:bodyPr/>
        <a:lstStyle/>
        <a:p>
          <a:r>
            <a:rPr lang="en-US" dirty="0"/>
            <a:t>ADA/504 Discrimination</a:t>
          </a:r>
        </a:p>
      </dgm:t>
    </dgm:pt>
    <dgm:pt modelId="{B2FFB468-5B51-4077-A9EA-EBDF55C97A5D}" type="parTrans" cxnId="{7BB2B409-1C1A-4618-B17E-DF50914811C7}">
      <dgm:prSet/>
      <dgm:spPr/>
      <dgm:t>
        <a:bodyPr/>
        <a:lstStyle/>
        <a:p>
          <a:endParaRPr lang="en-US"/>
        </a:p>
      </dgm:t>
    </dgm:pt>
    <dgm:pt modelId="{6C5D5756-45E9-4EFB-B44A-295FB3DAE1B0}" type="sibTrans" cxnId="{7BB2B409-1C1A-4618-B17E-DF50914811C7}">
      <dgm:prSet/>
      <dgm:spPr/>
      <dgm:t>
        <a:bodyPr/>
        <a:lstStyle/>
        <a:p>
          <a:endParaRPr lang="en-US"/>
        </a:p>
      </dgm:t>
    </dgm:pt>
    <dgm:pt modelId="{FBE1B4F8-E784-44C8-AD35-A8578AAD9DD5}">
      <dgm:prSet phldrT="[Text]"/>
      <dgm:spPr/>
      <dgm:t>
        <a:bodyPr/>
        <a:lstStyle/>
        <a:p>
          <a:r>
            <a:rPr lang="en-US" dirty="0"/>
            <a:t>Qualified persons with disabilities</a:t>
          </a:r>
        </a:p>
      </dgm:t>
    </dgm:pt>
    <dgm:pt modelId="{5EFA11A8-C05C-4BFA-8087-962BA8C498E4}" type="parTrans" cxnId="{72A3294E-40A0-454D-B2C8-A9902A2B97BA}">
      <dgm:prSet/>
      <dgm:spPr/>
      <dgm:t>
        <a:bodyPr/>
        <a:lstStyle/>
        <a:p>
          <a:endParaRPr lang="en-US"/>
        </a:p>
      </dgm:t>
    </dgm:pt>
    <dgm:pt modelId="{0F2D4962-2CB7-41B8-A41F-890158057AC6}" type="sibTrans" cxnId="{72A3294E-40A0-454D-B2C8-A9902A2B97BA}">
      <dgm:prSet/>
      <dgm:spPr/>
      <dgm:t>
        <a:bodyPr/>
        <a:lstStyle/>
        <a:p>
          <a:endParaRPr lang="en-US"/>
        </a:p>
      </dgm:t>
    </dgm:pt>
    <dgm:pt modelId="{23BA78E6-98DE-458A-A6FC-D6A3A30BB7EB}">
      <dgm:prSet phldrT="[Text]"/>
      <dgm:spPr/>
      <dgm:t>
        <a:bodyPr/>
        <a:lstStyle/>
        <a:p>
          <a:r>
            <a:rPr lang="en-US" dirty="0"/>
            <a:t>Federal and State Laws and regulations pertaining to individuals with disabilities</a:t>
          </a:r>
        </a:p>
      </dgm:t>
    </dgm:pt>
    <dgm:pt modelId="{CFC8A347-408C-4521-9BF9-BD8E657E048F}" type="parTrans" cxnId="{11A1704B-813D-43B2-B60E-E3575BF94CAD}">
      <dgm:prSet/>
      <dgm:spPr/>
      <dgm:t>
        <a:bodyPr/>
        <a:lstStyle/>
        <a:p>
          <a:endParaRPr lang="en-US"/>
        </a:p>
      </dgm:t>
    </dgm:pt>
    <dgm:pt modelId="{0F0C90F7-8E26-4DCE-9732-88B13D70A599}" type="sibTrans" cxnId="{11A1704B-813D-43B2-B60E-E3575BF94CAD}">
      <dgm:prSet/>
      <dgm:spPr/>
      <dgm:t>
        <a:bodyPr/>
        <a:lstStyle/>
        <a:p>
          <a:endParaRPr lang="en-US"/>
        </a:p>
      </dgm:t>
    </dgm:pt>
    <dgm:pt modelId="{7284D331-A375-4A02-987F-DFCB6F7FA4A9}">
      <dgm:prSet phldrT="[Text]"/>
      <dgm:spPr/>
      <dgm:t>
        <a:bodyPr/>
        <a:lstStyle/>
        <a:p>
          <a:r>
            <a:rPr lang="en-US" dirty="0"/>
            <a:t>Dating Violence</a:t>
          </a:r>
        </a:p>
      </dgm:t>
    </dgm:pt>
    <dgm:pt modelId="{58ADB9A9-E463-47F6-BBE1-405A3B2A85C8}" type="parTrans" cxnId="{D55F500E-EBEC-4680-802B-B24AC6814E2D}">
      <dgm:prSet/>
      <dgm:spPr/>
      <dgm:t>
        <a:bodyPr/>
        <a:lstStyle/>
        <a:p>
          <a:endParaRPr lang="en-US"/>
        </a:p>
      </dgm:t>
    </dgm:pt>
    <dgm:pt modelId="{1AF2EA09-C74F-45A1-AA28-871D1DB34893}" type="sibTrans" cxnId="{D55F500E-EBEC-4680-802B-B24AC6814E2D}">
      <dgm:prSet/>
      <dgm:spPr/>
      <dgm:t>
        <a:bodyPr/>
        <a:lstStyle/>
        <a:p>
          <a:endParaRPr lang="en-US"/>
        </a:p>
      </dgm:t>
    </dgm:pt>
    <dgm:pt modelId="{BAED3D70-FFA0-446E-9746-C06938436DEB}">
      <dgm:prSet phldrT="[Text]"/>
      <dgm:spPr/>
      <dgm:t>
        <a:bodyPr/>
        <a:lstStyle/>
        <a:p>
          <a:r>
            <a:rPr lang="en-US" dirty="0"/>
            <a:t>Domestic Violence</a:t>
          </a:r>
        </a:p>
      </dgm:t>
    </dgm:pt>
    <dgm:pt modelId="{27648D55-037D-4702-8A48-C6C6475C17E5}" type="parTrans" cxnId="{B48E9A50-B122-42BA-83F2-CEECD98A546C}">
      <dgm:prSet/>
      <dgm:spPr/>
      <dgm:t>
        <a:bodyPr/>
        <a:lstStyle/>
        <a:p>
          <a:endParaRPr lang="en-US"/>
        </a:p>
      </dgm:t>
    </dgm:pt>
    <dgm:pt modelId="{80689810-37CB-4A4E-857B-787C09EADF6E}" type="sibTrans" cxnId="{B48E9A50-B122-42BA-83F2-CEECD98A546C}">
      <dgm:prSet/>
      <dgm:spPr/>
      <dgm:t>
        <a:bodyPr/>
        <a:lstStyle/>
        <a:p>
          <a:endParaRPr lang="en-US"/>
        </a:p>
      </dgm:t>
    </dgm:pt>
    <dgm:pt modelId="{9576C0CA-E505-4E68-A7F5-4DC14AEFBDE8}">
      <dgm:prSet phldrT="[Text]"/>
      <dgm:spPr/>
      <dgm:t>
        <a:bodyPr/>
        <a:lstStyle/>
        <a:p>
          <a:r>
            <a:rPr lang="en-US" dirty="0"/>
            <a:t>Stalking</a:t>
          </a:r>
        </a:p>
      </dgm:t>
    </dgm:pt>
    <dgm:pt modelId="{CEA16CD7-2408-4129-8CFE-56CB8EB0E04F}" type="parTrans" cxnId="{736D377A-C7A2-41FB-B939-5671A2F22AD3}">
      <dgm:prSet/>
      <dgm:spPr/>
      <dgm:t>
        <a:bodyPr/>
        <a:lstStyle/>
        <a:p>
          <a:endParaRPr lang="en-US"/>
        </a:p>
      </dgm:t>
    </dgm:pt>
    <dgm:pt modelId="{B5B7A47F-89F1-480A-89E7-8E943944426E}" type="sibTrans" cxnId="{736D377A-C7A2-41FB-B939-5671A2F22AD3}">
      <dgm:prSet/>
      <dgm:spPr/>
      <dgm:t>
        <a:bodyPr/>
        <a:lstStyle/>
        <a:p>
          <a:endParaRPr lang="en-US"/>
        </a:p>
      </dgm:t>
    </dgm:pt>
    <dgm:pt modelId="{294FD091-1F82-4035-86AA-383E5CCF0BB6}">
      <dgm:prSet phldrT="[Text]"/>
      <dgm:spPr/>
      <dgm:t>
        <a:bodyPr/>
        <a:lstStyle/>
        <a:p>
          <a:r>
            <a:rPr lang="en-US" dirty="0"/>
            <a:t>Retaliation</a:t>
          </a:r>
        </a:p>
        <a:p>
          <a:endParaRPr lang="en-US" dirty="0"/>
        </a:p>
      </dgm:t>
    </dgm:pt>
    <dgm:pt modelId="{129D1389-EA66-4DAA-BFC7-F21124EA30BF}" type="parTrans" cxnId="{70A04575-9E35-466D-95D7-6A58A454F74E}">
      <dgm:prSet/>
      <dgm:spPr/>
      <dgm:t>
        <a:bodyPr/>
        <a:lstStyle/>
        <a:p>
          <a:endParaRPr lang="en-US"/>
        </a:p>
      </dgm:t>
    </dgm:pt>
    <dgm:pt modelId="{999527CA-4A5F-4802-8A2E-2A061BA274C1}" type="sibTrans" cxnId="{70A04575-9E35-466D-95D7-6A58A454F74E}">
      <dgm:prSet/>
      <dgm:spPr/>
      <dgm:t>
        <a:bodyPr/>
        <a:lstStyle/>
        <a:p>
          <a:endParaRPr lang="en-US"/>
        </a:p>
      </dgm:t>
    </dgm:pt>
    <dgm:pt modelId="{DD533B5D-D0F1-4563-ACCE-AE2EA2830788}">
      <dgm:prSet phldrT="[Text]"/>
      <dgm:spPr/>
      <dgm:t>
        <a:bodyPr/>
        <a:lstStyle/>
        <a:p>
          <a:r>
            <a:rPr lang="en-US" dirty="0"/>
            <a:t>Color</a:t>
          </a:r>
        </a:p>
      </dgm:t>
    </dgm:pt>
    <dgm:pt modelId="{2D8788DD-7C65-48EA-88F5-809FEF5B2876}" type="parTrans" cxnId="{9588E443-E343-4C0B-B755-0F0BFA9E0806}">
      <dgm:prSet/>
      <dgm:spPr/>
      <dgm:t>
        <a:bodyPr/>
        <a:lstStyle/>
        <a:p>
          <a:endParaRPr lang="en-US"/>
        </a:p>
      </dgm:t>
    </dgm:pt>
    <dgm:pt modelId="{EF2B247F-03D7-4BAC-AE8E-E8C07674C659}" type="sibTrans" cxnId="{9588E443-E343-4C0B-B755-0F0BFA9E0806}">
      <dgm:prSet/>
      <dgm:spPr/>
      <dgm:t>
        <a:bodyPr/>
        <a:lstStyle/>
        <a:p>
          <a:endParaRPr lang="en-US"/>
        </a:p>
      </dgm:t>
    </dgm:pt>
    <dgm:pt modelId="{E96F1E6D-E000-479E-A1D7-883CBF1BA693}">
      <dgm:prSet phldrT="[Text]"/>
      <dgm:spPr/>
      <dgm:t>
        <a:bodyPr/>
        <a:lstStyle/>
        <a:p>
          <a:r>
            <a:rPr lang="en-US" dirty="0"/>
            <a:t>Religion</a:t>
          </a:r>
        </a:p>
      </dgm:t>
    </dgm:pt>
    <dgm:pt modelId="{439354BF-EF33-44CF-9689-896D71A728EC}" type="parTrans" cxnId="{08AA0D33-3338-41D3-87FF-9E32586470C2}">
      <dgm:prSet/>
      <dgm:spPr/>
      <dgm:t>
        <a:bodyPr/>
        <a:lstStyle/>
        <a:p>
          <a:endParaRPr lang="en-US"/>
        </a:p>
      </dgm:t>
    </dgm:pt>
    <dgm:pt modelId="{FF366E03-C116-41EC-B3AA-E9B952F1BE1B}" type="sibTrans" cxnId="{08AA0D33-3338-41D3-87FF-9E32586470C2}">
      <dgm:prSet/>
      <dgm:spPr/>
      <dgm:t>
        <a:bodyPr/>
        <a:lstStyle/>
        <a:p>
          <a:endParaRPr lang="en-US"/>
        </a:p>
      </dgm:t>
    </dgm:pt>
    <dgm:pt modelId="{7722D669-244A-4A66-ACBA-B86AA55F7CF8}">
      <dgm:prSet phldrT="[Text]"/>
      <dgm:spPr/>
      <dgm:t>
        <a:bodyPr/>
        <a:lstStyle/>
        <a:p>
          <a:r>
            <a:rPr lang="en-US" dirty="0"/>
            <a:t>Sex</a:t>
          </a:r>
        </a:p>
      </dgm:t>
    </dgm:pt>
    <dgm:pt modelId="{1184BCCB-DE1B-4103-9C09-3ADC81FF305A}" type="parTrans" cxnId="{91F163F4-740C-4E8F-BA13-A21161EE498F}">
      <dgm:prSet/>
      <dgm:spPr/>
      <dgm:t>
        <a:bodyPr/>
        <a:lstStyle/>
        <a:p>
          <a:endParaRPr lang="en-US"/>
        </a:p>
      </dgm:t>
    </dgm:pt>
    <dgm:pt modelId="{D3E1E876-7ECC-4BE6-BF60-15A7FF00DF2B}" type="sibTrans" cxnId="{91F163F4-740C-4E8F-BA13-A21161EE498F}">
      <dgm:prSet/>
      <dgm:spPr/>
      <dgm:t>
        <a:bodyPr/>
        <a:lstStyle/>
        <a:p>
          <a:endParaRPr lang="en-US"/>
        </a:p>
      </dgm:t>
    </dgm:pt>
    <dgm:pt modelId="{3A3E8E87-7B51-4087-97AD-0485C8D29E72}">
      <dgm:prSet phldrT="[Text]"/>
      <dgm:spPr/>
      <dgm:t>
        <a:bodyPr/>
        <a:lstStyle/>
        <a:p>
          <a:r>
            <a:rPr lang="en-US" dirty="0"/>
            <a:t>Sexual Orientation</a:t>
          </a:r>
        </a:p>
      </dgm:t>
    </dgm:pt>
    <dgm:pt modelId="{F201B6E4-278A-42D2-A010-5FF2F41E54E6}" type="parTrans" cxnId="{68F0FF84-73DB-440B-A07F-0736C2ABD03C}">
      <dgm:prSet/>
      <dgm:spPr/>
      <dgm:t>
        <a:bodyPr/>
        <a:lstStyle/>
        <a:p>
          <a:endParaRPr lang="en-US"/>
        </a:p>
      </dgm:t>
    </dgm:pt>
    <dgm:pt modelId="{1B044D0C-8D1B-4322-B324-CE224D7E7337}" type="sibTrans" cxnId="{68F0FF84-73DB-440B-A07F-0736C2ABD03C}">
      <dgm:prSet/>
      <dgm:spPr/>
      <dgm:t>
        <a:bodyPr/>
        <a:lstStyle/>
        <a:p>
          <a:endParaRPr lang="en-US"/>
        </a:p>
      </dgm:t>
    </dgm:pt>
    <dgm:pt modelId="{D6C0A54E-030E-44DB-B333-CF066DC451B1}">
      <dgm:prSet phldrT="[Text]"/>
      <dgm:spPr/>
      <dgm:t>
        <a:bodyPr/>
        <a:lstStyle/>
        <a:p>
          <a:r>
            <a:rPr lang="en-US" dirty="0"/>
            <a:t>Transgender Status</a:t>
          </a:r>
        </a:p>
      </dgm:t>
    </dgm:pt>
    <dgm:pt modelId="{B9092E50-EDB2-4892-BE54-68AB535C7A2A}" type="parTrans" cxnId="{C9C0ADB0-BC01-4110-99C4-83426958AD5C}">
      <dgm:prSet/>
      <dgm:spPr/>
      <dgm:t>
        <a:bodyPr/>
        <a:lstStyle/>
        <a:p>
          <a:endParaRPr lang="en-US"/>
        </a:p>
      </dgm:t>
    </dgm:pt>
    <dgm:pt modelId="{D2EAA354-628D-4B12-A47B-F8F8D155CCFF}" type="sibTrans" cxnId="{C9C0ADB0-BC01-4110-99C4-83426958AD5C}">
      <dgm:prSet/>
      <dgm:spPr/>
      <dgm:t>
        <a:bodyPr/>
        <a:lstStyle/>
        <a:p>
          <a:endParaRPr lang="en-US"/>
        </a:p>
      </dgm:t>
    </dgm:pt>
    <dgm:pt modelId="{BFA5BD1C-0979-442A-B601-5D2222797D58}">
      <dgm:prSet phldrT="[Text]"/>
      <dgm:spPr/>
      <dgm:t>
        <a:bodyPr/>
        <a:lstStyle/>
        <a:p>
          <a:r>
            <a:rPr lang="en-US" dirty="0"/>
            <a:t>Gender Identity and/or Gender Expression</a:t>
          </a:r>
        </a:p>
      </dgm:t>
    </dgm:pt>
    <dgm:pt modelId="{F3588688-69D7-4CAB-AB20-A1DFCB1E738F}" type="parTrans" cxnId="{36073EAF-06A7-4BDE-AC98-7F4A28EDBD25}">
      <dgm:prSet/>
      <dgm:spPr/>
      <dgm:t>
        <a:bodyPr/>
        <a:lstStyle/>
        <a:p>
          <a:endParaRPr lang="en-US"/>
        </a:p>
      </dgm:t>
    </dgm:pt>
    <dgm:pt modelId="{502C1A33-9956-44FB-8359-C9182B552A40}" type="sibTrans" cxnId="{36073EAF-06A7-4BDE-AC98-7F4A28EDBD25}">
      <dgm:prSet/>
      <dgm:spPr/>
      <dgm:t>
        <a:bodyPr/>
        <a:lstStyle/>
        <a:p>
          <a:endParaRPr lang="en-US"/>
        </a:p>
      </dgm:t>
    </dgm:pt>
    <dgm:pt modelId="{C3D32DD7-2C40-4445-9EBE-6CD3B0ED1FD7}">
      <dgm:prSet phldrT="[Text]"/>
      <dgm:spPr/>
      <dgm:t>
        <a:bodyPr/>
        <a:lstStyle/>
        <a:p>
          <a:r>
            <a:rPr lang="en-US" dirty="0"/>
            <a:t>National Origin</a:t>
          </a:r>
        </a:p>
      </dgm:t>
    </dgm:pt>
    <dgm:pt modelId="{0F7429D6-2C0C-4E59-842B-11947D7D0640}" type="parTrans" cxnId="{845D5863-9259-4DCB-A2EE-6F5E50B10FBE}">
      <dgm:prSet/>
      <dgm:spPr/>
      <dgm:t>
        <a:bodyPr/>
        <a:lstStyle/>
        <a:p>
          <a:endParaRPr lang="en-US"/>
        </a:p>
      </dgm:t>
    </dgm:pt>
    <dgm:pt modelId="{5EFCF425-59B1-4AE2-8327-3B74D46B8734}" type="sibTrans" cxnId="{845D5863-9259-4DCB-A2EE-6F5E50B10FBE}">
      <dgm:prSet/>
      <dgm:spPr/>
      <dgm:t>
        <a:bodyPr/>
        <a:lstStyle/>
        <a:p>
          <a:endParaRPr lang="en-US"/>
        </a:p>
      </dgm:t>
    </dgm:pt>
    <dgm:pt modelId="{01D8EF75-EB8E-49DB-8D8A-89E5BAC15183}">
      <dgm:prSet phldrT="[Text]"/>
      <dgm:spPr/>
      <dgm:t>
        <a:bodyPr/>
        <a:lstStyle/>
        <a:p>
          <a:r>
            <a:rPr lang="en-US" dirty="0"/>
            <a:t>Citizenship Status</a:t>
          </a:r>
        </a:p>
      </dgm:t>
    </dgm:pt>
    <dgm:pt modelId="{DDA67C94-2DF0-4AD7-98B9-263392B65673}" type="parTrans" cxnId="{A4C42D2F-F576-4E0C-8C44-371CB365FBC9}">
      <dgm:prSet/>
      <dgm:spPr/>
      <dgm:t>
        <a:bodyPr/>
        <a:lstStyle/>
        <a:p>
          <a:endParaRPr lang="en-US"/>
        </a:p>
      </dgm:t>
    </dgm:pt>
    <dgm:pt modelId="{83058936-11A3-4637-AF32-188B930DCADF}" type="sibTrans" cxnId="{A4C42D2F-F576-4E0C-8C44-371CB365FBC9}">
      <dgm:prSet/>
      <dgm:spPr/>
      <dgm:t>
        <a:bodyPr/>
        <a:lstStyle/>
        <a:p>
          <a:endParaRPr lang="en-US"/>
        </a:p>
      </dgm:t>
    </dgm:pt>
    <dgm:pt modelId="{69A51B63-A4DE-46BF-9BB3-0F98DDA1BD53}">
      <dgm:prSet phldrT="[Text]"/>
      <dgm:spPr/>
      <dgm:t>
        <a:bodyPr/>
        <a:lstStyle/>
        <a:p>
          <a:r>
            <a:rPr lang="en-US" dirty="0"/>
            <a:t>Age</a:t>
          </a:r>
        </a:p>
      </dgm:t>
    </dgm:pt>
    <dgm:pt modelId="{47F98659-1E52-476A-B8E6-34C5FD9E5592}" type="parTrans" cxnId="{F7318D5D-AA67-437D-9C03-13896B758737}">
      <dgm:prSet/>
      <dgm:spPr/>
      <dgm:t>
        <a:bodyPr/>
        <a:lstStyle/>
        <a:p>
          <a:endParaRPr lang="en-US"/>
        </a:p>
      </dgm:t>
    </dgm:pt>
    <dgm:pt modelId="{A9CE2919-3E02-49E5-B237-43C5783591FC}" type="sibTrans" cxnId="{F7318D5D-AA67-437D-9C03-13896B758737}">
      <dgm:prSet/>
      <dgm:spPr/>
      <dgm:t>
        <a:bodyPr/>
        <a:lstStyle/>
        <a:p>
          <a:endParaRPr lang="en-US"/>
        </a:p>
      </dgm:t>
    </dgm:pt>
    <dgm:pt modelId="{B2F00088-CCDC-4561-A9C7-D091A98B25F5}">
      <dgm:prSet phldrT="[Text]"/>
      <dgm:spPr/>
      <dgm:t>
        <a:bodyPr/>
        <a:lstStyle/>
        <a:p>
          <a:r>
            <a:rPr lang="en-US" dirty="0"/>
            <a:t>Disability</a:t>
          </a:r>
        </a:p>
      </dgm:t>
    </dgm:pt>
    <dgm:pt modelId="{A9A56CB9-A692-489B-9A1B-FE83449B3A1D}" type="parTrans" cxnId="{B6DA052C-E952-4B95-A404-1AC256DACA9C}">
      <dgm:prSet/>
      <dgm:spPr/>
      <dgm:t>
        <a:bodyPr/>
        <a:lstStyle/>
        <a:p>
          <a:endParaRPr lang="en-US"/>
        </a:p>
      </dgm:t>
    </dgm:pt>
    <dgm:pt modelId="{9EC8F920-96FB-46AE-820A-97B2F1C54326}" type="sibTrans" cxnId="{B6DA052C-E952-4B95-A404-1AC256DACA9C}">
      <dgm:prSet/>
      <dgm:spPr/>
      <dgm:t>
        <a:bodyPr/>
        <a:lstStyle/>
        <a:p>
          <a:endParaRPr lang="en-US"/>
        </a:p>
      </dgm:t>
    </dgm:pt>
    <dgm:pt modelId="{F284DAD5-0409-4498-9808-6CBD11B11EB8}">
      <dgm:prSet phldrT="[Text]"/>
      <dgm:spPr/>
      <dgm:t>
        <a:bodyPr/>
        <a:lstStyle/>
        <a:p>
          <a:r>
            <a:rPr lang="en-US" dirty="0"/>
            <a:t>Genetic Information</a:t>
          </a:r>
        </a:p>
      </dgm:t>
    </dgm:pt>
    <dgm:pt modelId="{595C06D4-0AA4-489D-99AF-FB4493E867DB}" type="parTrans" cxnId="{6E41C9F4-C5B5-4F9D-ACA4-B38B81A450BB}">
      <dgm:prSet/>
      <dgm:spPr/>
      <dgm:t>
        <a:bodyPr/>
        <a:lstStyle/>
        <a:p>
          <a:endParaRPr lang="en-US"/>
        </a:p>
      </dgm:t>
    </dgm:pt>
    <dgm:pt modelId="{C56FE0E4-9D94-4108-A1F2-F451B8C944C5}" type="sibTrans" cxnId="{6E41C9F4-C5B5-4F9D-ACA4-B38B81A450BB}">
      <dgm:prSet/>
      <dgm:spPr/>
      <dgm:t>
        <a:bodyPr/>
        <a:lstStyle/>
        <a:p>
          <a:endParaRPr lang="en-US"/>
        </a:p>
      </dgm:t>
    </dgm:pt>
    <dgm:pt modelId="{780623EA-D61A-4394-B1B9-986295BC4639}" type="pres">
      <dgm:prSet presAssocID="{34E990CE-BEDF-40EB-B887-A7AE9AA1E6C7}" presName="Name0" presStyleCnt="0">
        <dgm:presLayoutVars>
          <dgm:dir/>
          <dgm:animLvl val="lvl"/>
          <dgm:resizeHandles val="exact"/>
        </dgm:presLayoutVars>
      </dgm:prSet>
      <dgm:spPr/>
    </dgm:pt>
    <dgm:pt modelId="{24735590-D687-4ACE-B2D0-1E112D102913}" type="pres">
      <dgm:prSet presAssocID="{B085F43B-9310-4605-934C-2907B6EF0B8C}" presName="composite" presStyleCnt="0"/>
      <dgm:spPr/>
    </dgm:pt>
    <dgm:pt modelId="{AC13A66B-5429-44E2-B1E1-42178B9C8978}" type="pres">
      <dgm:prSet presAssocID="{B085F43B-9310-4605-934C-2907B6EF0B8C}" presName="parTx" presStyleLbl="alignNode1" presStyleIdx="0" presStyleCnt="3">
        <dgm:presLayoutVars>
          <dgm:chMax val="0"/>
          <dgm:chPref val="0"/>
          <dgm:bulletEnabled val="1"/>
        </dgm:presLayoutVars>
      </dgm:prSet>
      <dgm:spPr/>
    </dgm:pt>
    <dgm:pt modelId="{2525F73A-B373-4446-9A2A-5045EE883FD8}" type="pres">
      <dgm:prSet presAssocID="{B085F43B-9310-4605-934C-2907B6EF0B8C}" presName="desTx" presStyleLbl="alignAccFollowNode1" presStyleIdx="0" presStyleCnt="3">
        <dgm:presLayoutVars>
          <dgm:bulletEnabled val="1"/>
        </dgm:presLayoutVars>
      </dgm:prSet>
      <dgm:spPr/>
    </dgm:pt>
    <dgm:pt modelId="{12BB0A6B-6AC3-4585-AE03-A437887B1427}" type="pres">
      <dgm:prSet presAssocID="{A0554C2E-1D0B-4E37-B184-10F95C13A236}" presName="space" presStyleCnt="0"/>
      <dgm:spPr/>
    </dgm:pt>
    <dgm:pt modelId="{4610FBD8-2B5E-4FCB-837E-883D6BEDFE77}" type="pres">
      <dgm:prSet presAssocID="{01759F5D-615D-4F78-8DA3-66E4C25CDF07}" presName="composite" presStyleCnt="0"/>
      <dgm:spPr/>
    </dgm:pt>
    <dgm:pt modelId="{230D0E47-7C7B-4F2C-9679-2CADAD8E427A}" type="pres">
      <dgm:prSet presAssocID="{01759F5D-615D-4F78-8DA3-66E4C25CDF07}" presName="parTx" presStyleLbl="alignNode1" presStyleIdx="1" presStyleCnt="3">
        <dgm:presLayoutVars>
          <dgm:chMax val="0"/>
          <dgm:chPref val="0"/>
          <dgm:bulletEnabled val="1"/>
        </dgm:presLayoutVars>
      </dgm:prSet>
      <dgm:spPr/>
    </dgm:pt>
    <dgm:pt modelId="{1CD04FE1-7983-40D4-8C59-CE9041C8A664}" type="pres">
      <dgm:prSet presAssocID="{01759F5D-615D-4F78-8DA3-66E4C25CDF07}" presName="desTx" presStyleLbl="alignAccFollowNode1" presStyleIdx="1" presStyleCnt="3">
        <dgm:presLayoutVars>
          <dgm:bulletEnabled val="1"/>
        </dgm:presLayoutVars>
      </dgm:prSet>
      <dgm:spPr/>
    </dgm:pt>
    <dgm:pt modelId="{BFE546A3-971D-4034-B4D8-9914B4091172}" type="pres">
      <dgm:prSet presAssocID="{11327E5C-33FC-4033-9E34-2090C0AB6C99}" presName="space" presStyleCnt="0"/>
      <dgm:spPr/>
    </dgm:pt>
    <dgm:pt modelId="{2D7F25D3-DDBF-42D9-8AA1-E517891A5AFA}" type="pres">
      <dgm:prSet presAssocID="{27151433-831D-4FFB-BF97-312FD5760C47}" presName="composite" presStyleCnt="0"/>
      <dgm:spPr/>
    </dgm:pt>
    <dgm:pt modelId="{91A71543-DB84-4D04-862B-40DC9C5C2C05}" type="pres">
      <dgm:prSet presAssocID="{27151433-831D-4FFB-BF97-312FD5760C47}" presName="parTx" presStyleLbl="alignNode1" presStyleIdx="2" presStyleCnt="3">
        <dgm:presLayoutVars>
          <dgm:chMax val="0"/>
          <dgm:chPref val="0"/>
          <dgm:bulletEnabled val="1"/>
        </dgm:presLayoutVars>
      </dgm:prSet>
      <dgm:spPr/>
    </dgm:pt>
    <dgm:pt modelId="{BA944FF5-96D9-4BF5-B4FA-B2E86E42CD72}" type="pres">
      <dgm:prSet presAssocID="{27151433-831D-4FFB-BF97-312FD5760C47}" presName="desTx" presStyleLbl="alignAccFollowNode1" presStyleIdx="2" presStyleCnt="3">
        <dgm:presLayoutVars>
          <dgm:bulletEnabled val="1"/>
        </dgm:presLayoutVars>
      </dgm:prSet>
      <dgm:spPr/>
    </dgm:pt>
  </dgm:ptLst>
  <dgm:cxnLst>
    <dgm:cxn modelId="{E2823E07-1817-4E7B-8727-0FEB95455AB8}" type="presOf" srcId="{01759F5D-615D-4F78-8DA3-66E4C25CDF07}" destId="{230D0E47-7C7B-4F2C-9679-2CADAD8E427A}" srcOrd="0" destOrd="0" presId="urn:microsoft.com/office/officeart/2005/8/layout/hList1"/>
    <dgm:cxn modelId="{7BB2B409-1C1A-4618-B17E-DF50914811C7}" srcId="{34E990CE-BEDF-40EB-B887-A7AE9AA1E6C7}" destId="{27151433-831D-4FFB-BF97-312FD5760C47}" srcOrd="2" destOrd="0" parTransId="{B2FFB468-5B51-4077-A9EA-EBDF55C97A5D}" sibTransId="{6C5D5756-45E9-4EFB-B44A-295FB3DAE1B0}"/>
    <dgm:cxn modelId="{D55F500E-EBEC-4680-802B-B24AC6814E2D}" srcId="{B085F43B-9310-4605-934C-2907B6EF0B8C}" destId="{7284D331-A375-4A02-987F-DFCB6F7FA4A9}" srcOrd="1" destOrd="0" parTransId="{58ADB9A9-E463-47F6-BBE1-405A3B2A85C8}" sibTransId="{1AF2EA09-C74F-45A1-AA28-871D1DB34893}"/>
    <dgm:cxn modelId="{DA5C960E-EB6D-4305-96C0-986564815ACB}" type="presOf" srcId="{01D8EF75-EB8E-49DB-8D8A-89E5BAC15183}" destId="{1CD04FE1-7983-40D4-8C59-CE9041C8A664}" srcOrd="0" destOrd="8" presId="urn:microsoft.com/office/officeart/2005/8/layout/hList1"/>
    <dgm:cxn modelId="{A4399B19-9429-4C73-AEEA-52D80C13BB77}" type="presOf" srcId="{F284DAD5-0409-4498-9808-6CBD11B11EB8}" destId="{1CD04FE1-7983-40D4-8C59-CE9041C8A664}" srcOrd="0" destOrd="11" presId="urn:microsoft.com/office/officeart/2005/8/layout/hList1"/>
    <dgm:cxn modelId="{7AF1801E-782C-4487-859A-503AEE3431A6}" srcId="{01759F5D-615D-4F78-8DA3-66E4C25CDF07}" destId="{6C642DEA-BC84-4386-9B4C-1B79A66CBF17}" srcOrd="0" destOrd="0" parTransId="{A5CE1BE5-9218-47E8-A40D-9292B6FF6CD5}" sibTransId="{411432CC-2BE0-4D8A-9FF1-2D9BAC74FA4F}"/>
    <dgm:cxn modelId="{B6DA052C-E952-4B95-A404-1AC256DACA9C}" srcId="{01759F5D-615D-4F78-8DA3-66E4C25CDF07}" destId="{B2F00088-CCDC-4561-A9C7-D091A98B25F5}" srcOrd="10" destOrd="0" parTransId="{A9A56CB9-A692-489B-9A1B-FE83449B3A1D}" sibTransId="{9EC8F920-96FB-46AE-820A-97B2F1C54326}"/>
    <dgm:cxn modelId="{A4C42D2F-F576-4E0C-8C44-371CB365FBC9}" srcId="{01759F5D-615D-4F78-8DA3-66E4C25CDF07}" destId="{01D8EF75-EB8E-49DB-8D8A-89E5BAC15183}" srcOrd="8" destOrd="0" parTransId="{DDA67C94-2DF0-4AD7-98B9-263392B65673}" sibTransId="{83058936-11A3-4637-AF32-188B930DCADF}"/>
    <dgm:cxn modelId="{08AA0D33-3338-41D3-87FF-9E32586470C2}" srcId="{01759F5D-615D-4F78-8DA3-66E4C25CDF07}" destId="{E96F1E6D-E000-479E-A1D7-883CBF1BA693}" srcOrd="2" destOrd="0" parTransId="{439354BF-EF33-44CF-9689-896D71A728EC}" sibTransId="{FF366E03-C116-41EC-B3AA-E9B952F1BE1B}"/>
    <dgm:cxn modelId="{C590F233-18C9-41B6-AC7F-AE8A396AF46E}" type="presOf" srcId="{DD533B5D-D0F1-4563-ACCE-AE2EA2830788}" destId="{1CD04FE1-7983-40D4-8C59-CE9041C8A664}" srcOrd="0" destOrd="1" presId="urn:microsoft.com/office/officeart/2005/8/layout/hList1"/>
    <dgm:cxn modelId="{EEAB2F5B-6870-47B0-8760-7B9327FA4F88}" type="presOf" srcId="{E96F1E6D-E000-479E-A1D7-883CBF1BA693}" destId="{1CD04FE1-7983-40D4-8C59-CE9041C8A664}" srcOrd="0" destOrd="2" presId="urn:microsoft.com/office/officeart/2005/8/layout/hList1"/>
    <dgm:cxn modelId="{F7318D5D-AA67-437D-9C03-13896B758737}" srcId="{01759F5D-615D-4F78-8DA3-66E4C25CDF07}" destId="{69A51B63-A4DE-46BF-9BB3-0F98DDA1BD53}" srcOrd="9" destOrd="0" parTransId="{47F98659-1E52-476A-B8E6-34C5FD9E5592}" sibTransId="{A9CE2919-3E02-49E5-B237-43C5783591FC}"/>
    <dgm:cxn modelId="{845D5863-9259-4DCB-A2EE-6F5E50B10FBE}" srcId="{01759F5D-615D-4F78-8DA3-66E4C25CDF07}" destId="{C3D32DD7-2C40-4445-9EBE-6CD3B0ED1FD7}" srcOrd="7" destOrd="0" parTransId="{0F7429D6-2C0C-4E59-842B-11947D7D0640}" sibTransId="{5EFCF425-59B1-4AE2-8327-3B74D46B8734}"/>
    <dgm:cxn modelId="{9588E443-E343-4C0B-B755-0F0BFA9E0806}" srcId="{01759F5D-615D-4F78-8DA3-66E4C25CDF07}" destId="{DD533B5D-D0F1-4563-ACCE-AE2EA2830788}" srcOrd="1" destOrd="0" parTransId="{2D8788DD-7C65-48EA-88F5-809FEF5B2876}" sibTransId="{EF2B247F-03D7-4BAC-AE8E-E8C07674C659}"/>
    <dgm:cxn modelId="{1C176944-7F60-44C0-869D-096091279BF9}" type="presOf" srcId="{7284D331-A375-4A02-987F-DFCB6F7FA4A9}" destId="{2525F73A-B373-4446-9A2A-5045EE883FD8}" srcOrd="0" destOrd="1" presId="urn:microsoft.com/office/officeart/2005/8/layout/hList1"/>
    <dgm:cxn modelId="{F8EB1C46-5EA6-4165-A55D-6A3EAD1CAE30}" type="presOf" srcId="{294FD091-1F82-4035-86AA-383E5CCF0BB6}" destId="{2525F73A-B373-4446-9A2A-5045EE883FD8}" srcOrd="0" destOrd="4" presId="urn:microsoft.com/office/officeart/2005/8/layout/hList1"/>
    <dgm:cxn modelId="{69E4D466-8034-400C-BDB8-81559C22AE7C}" srcId="{34E990CE-BEDF-40EB-B887-A7AE9AA1E6C7}" destId="{B085F43B-9310-4605-934C-2907B6EF0B8C}" srcOrd="0" destOrd="0" parTransId="{FF50AC20-7198-45EE-B8EC-58FA6FCD70D6}" sibTransId="{A0554C2E-1D0B-4E37-B184-10F95C13A236}"/>
    <dgm:cxn modelId="{11A1704B-813D-43B2-B60E-E3575BF94CAD}" srcId="{27151433-831D-4FFB-BF97-312FD5760C47}" destId="{23BA78E6-98DE-458A-A6FC-D6A3A30BB7EB}" srcOrd="1" destOrd="0" parTransId="{CFC8A347-408C-4521-9BF9-BD8E657E048F}" sibTransId="{0F0C90F7-8E26-4DCE-9732-88B13D70A599}"/>
    <dgm:cxn modelId="{3973154C-95EC-4633-BC5F-16AF3D836BDB}" type="presOf" srcId="{34E990CE-BEDF-40EB-B887-A7AE9AA1E6C7}" destId="{780623EA-D61A-4394-B1B9-986295BC4639}" srcOrd="0" destOrd="0" presId="urn:microsoft.com/office/officeart/2005/8/layout/hList1"/>
    <dgm:cxn modelId="{72A3294E-40A0-454D-B2C8-A9902A2B97BA}" srcId="{27151433-831D-4FFB-BF97-312FD5760C47}" destId="{FBE1B4F8-E784-44C8-AD35-A8578AAD9DD5}" srcOrd="0" destOrd="0" parTransId="{5EFA11A8-C05C-4BFA-8087-962BA8C498E4}" sibTransId="{0F2D4962-2CB7-41B8-A41F-890158057AC6}"/>
    <dgm:cxn modelId="{B48E9A50-B122-42BA-83F2-CEECD98A546C}" srcId="{B085F43B-9310-4605-934C-2907B6EF0B8C}" destId="{BAED3D70-FFA0-446E-9746-C06938436DEB}" srcOrd="2" destOrd="0" parTransId="{27648D55-037D-4702-8A48-C6C6475C17E5}" sibTransId="{80689810-37CB-4A4E-857B-787C09EADF6E}"/>
    <dgm:cxn modelId="{70A04575-9E35-466D-95D7-6A58A454F74E}" srcId="{B085F43B-9310-4605-934C-2907B6EF0B8C}" destId="{294FD091-1F82-4035-86AA-383E5CCF0BB6}" srcOrd="4" destOrd="0" parTransId="{129D1389-EA66-4DAA-BFC7-F21124EA30BF}" sibTransId="{999527CA-4A5F-4802-8A2E-2A061BA274C1}"/>
    <dgm:cxn modelId="{736D377A-C7A2-41FB-B939-5671A2F22AD3}" srcId="{B085F43B-9310-4605-934C-2907B6EF0B8C}" destId="{9576C0CA-E505-4E68-A7F5-4DC14AEFBDE8}" srcOrd="3" destOrd="0" parTransId="{CEA16CD7-2408-4129-8CFE-56CB8EB0E04F}" sibTransId="{B5B7A47F-89F1-480A-89E7-8E943944426E}"/>
    <dgm:cxn modelId="{315EDD7E-A564-4ED2-AFD7-407E59016012}" type="presOf" srcId="{BFF047AD-4934-40FE-B921-F6DA237409C5}" destId="{2525F73A-B373-4446-9A2A-5045EE883FD8}" srcOrd="0" destOrd="0" presId="urn:microsoft.com/office/officeart/2005/8/layout/hList1"/>
    <dgm:cxn modelId="{14F8D081-6177-4CFB-8C8A-3BBEC15FF614}" srcId="{34E990CE-BEDF-40EB-B887-A7AE9AA1E6C7}" destId="{01759F5D-615D-4F78-8DA3-66E4C25CDF07}" srcOrd="1" destOrd="0" parTransId="{469AD4A5-6E48-47A6-B103-FA325E9B8A33}" sibTransId="{11327E5C-33FC-4033-9E34-2090C0AB6C99}"/>
    <dgm:cxn modelId="{68F0FF84-73DB-440B-A07F-0736C2ABD03C}" srcId="{01759F5D-615D-4F78-8DA3-66E4C25CDF07}" destId="{3A3E8E87-7B51-4087-97AD-0485C8D29E72}" srcOrd="4" destOrd="0" parTransId="{F201B6E4-278A-42D2-A010-5FF2F41E54E6}" sibTransId="{1B044D0C-8D1B-4322-B324-CE224D7E7337}"/>
    <dgm:cxn modelId="{9A19FF8C-4878-4C54-8B2C-2A7F03838DDB}" type="presOf" srcId="{9576C0CA-E505-4E68-A7F5-4DC14AEFBDE8}" destId="{2525F73A-B373-4446-9A2A-5045EE883FD8}" srcOrd="0" destOrd="3" presId="urn:microsoft.com/office/officeart/2005/8/layout/hList1"/>
    <dgm:cxn modelId="{CAD3199B-CF09-4C33-B649-E760F04A2918}" type="presOf" srcId="{D6C0A54E-030E-44DB-B333-CF066DC451B1}" destId="{1CD04FE1-7983-40D4-8C59-CE9041C8A664}" srcOrd="0" destOrd="5" presId="urn:microsoft.com/office/officeart/2005/8/layout/hList1"/>
    <dgm:cxn modelId="{36073EAF-06A7-4BDE-AC98-7F4A28EDBD25}" srcId="{01759F5D-615D-4F78-8DA3-66E4C25CDF07}" destId="{BFA5BD1C-0979-442A-B601-5D2222797D58}" srcOrd="6" destOrd="0" parTransId="{F3588688-69D7-4CAB-AB20-A1DFCB1E738F}" sibTransId="{502C1A33-9956-44FB-8359-C9182B552A40}"/>
    <dgm:cxn modelId="{C9C0ADB0-BC01-4110-99C4-83426958AD5C}" srcId="{01759F5D-615D-4F78-8DA3-66E4C25CDF07}" destId="{D6C0A54E-030E-44DB-B333-CF066DC451B1}" srcOrd="5" destOrd="0" parTransId="{B9092E50-EDB2-4892-BE54-68AB535C7A2A}" sibTransId="{D2EAA354-628D-4B12-A47B-F8F8D155CCFF}"/>
    <dgm:cxn modelId="{928DEDB3-393B-4C78-943A-2B09F94CC414}" type="presOf" srcId="{23BA78E6-98DE-458A-A6FC-D6A3A30BB7EB}" destId="{BA944FF5-96D9-4BF5-B4FA-B2E86E42CD72}" srcOrd="0" destOrd="1" presId="urn:microsoft.com/office/officeart/2005/8/layout/hList1"/>
    <dgm:cxn modelId="{C71F97BB-CE7A-4CDB-BB1E-9B16BA4A529F}" type="presOf" srcId="{3A3E8E87-7B51-4087-97AD-0485C8D29E72}" destId="{1CD04FE1-7983-40D4-8C59-CE9041C8A664}" srcOrd="0" destOrd="4" presId="urn:microsoft.com/office/officeart/2005/8/layout/hList1"/>
    <dgm:cxn modelId="{8DCF3EBE-0C82-43AC-89D0-53467A076E02}" type="presOf" srcId="{B2F00088-CCDC-4561-A9C7-D091A98B25F5}" destId="{1CD04FE1-7983-40D4-8C59-CE9041C8A664}" srcOrd="0" destOrd="10" presId="urn:microsoft.com/office/officeart/2005/8/layout/hList1"/>
    <dgm:cxn modelId="{7CC0B2C1-9B22-430E-BAD4-0239F9482AEA}" type="presOf" srcId="{B085F43B-9310-4605-934C-2907B6EF0B8C}" destId="{AC13A66B-5429-44E2-B1E1-42178B9C8978}" srcOrd="0" destOrd="0" presId="urn:microsoft.com/office/officeart/2005/8/layout/hList1"/>
    <dgm:cxn modelId="{D6BD2EC4-9854-4F39-A24C-9DCD55814184}" type="presOf" srcId="{7722D669-244A-4A66-ACBA-B86AA55F7CF8}" destId="{1CD04FE1-7983-40D4-8C59-CE9041C8A664}" srcOrd="0" destOrd="3" presId="urn:microsoft.com/office/officeart/2005/8/layout/hList1"/>
    <dgm:cxn modelId="{19A49FC8-9367-4A83-8C6D-20EF4EC3C023}" type="presOf" srcId="{BAED3D70-FFA0-446E-9746-C06938436DEB}" destId="{2525F73A-B373-4446-9A2A-5045EE883FD8}" srcOrd="0" destOrd="2" presId="urn:microsoft.com/office/officeart/2005/8/layout/hList1"/>
    <dgm:cxn modelId="{A3D9DACA-31B5-4049-BCF5-124405D29CD5}" type="presOf" srcId="{6C642DEA-BC84-4386-9B4C-1B79A66CBF17}" destId="{1CD04FE1-7983-40D4-8C59-CE9041C8A664}" srcOrd="0" destOrd="0" presId="urn:microsoft.com/office/officeart/2005/8/layout/hList1"/>
    <dgm:cxn modelId="{C31232DC-0211-43C2-A420-52507F49736E}" type="presOf" srcId="{FBE1B4F8-E784-44C8-AD35-A8578AAD9DD5}" destId="{BA944FF5-96D9-4BF5-B4FA-B2E86E42CD72}" srcOrd="0" destOrd="0" presId="urn:microsoft.com/office/officeart/2005/8/layout/hList1"/>
    <dgm:cxn modelId="{7A642AEA-062C-41BD-8151-04B1BF8C0731}" type="presOf" srcId="{27151433-831D-4FFB-BF97-312FD5760C47}" destId="{91A71543-DB84-4D04-862B-40DC9C5C2C05}" srcOrd="0" destOrd="0" presId="urn:microsoft.com/office/officeart/2005/8/layout/hList1"/>
    <dgm:cxn modelId="{69E434F2-2916-4D55-AD20-A2F7E35763B6}" srcId="{B085F43B-9310-4605-934C-2907B6EF0B8C}" destId="{BFF047AD-4934-40FE-B921-F6DA237409C5}" srcOrd="0" destOrd="0" parTransId="{F01A0E9A-F266-465B-B8AE-C8D13E47D8D2}" sibTransId="{B3A10179-79DC-4F4A-B81C-DFEF91741030}"/>
    <dgm:cxn modelId="{0F889FF3-231C-40D0-85C2-8998C6A2BF54}" type="presOf" srcId="{BFA5BD1C-0979-442A-B601-5D2222797D58}" destId="{1CD04FE1-7983-40D4-8C59-CE9041C8A664}" srcOrd="0" destOrd="6" presId="urn:microsoft.com/office/officeart/2005/8/layout/hList1"/>
    <dgm:cxn modelId="{91F163F4-740C-4E8F-BA13-A21161EE498F}" srcId="{01759F5D-615D-4F78-8DA3-66E4C25CDF07}" destId="{7722D669-244A-4A66-ACBA-B86AA55F7CF8}" srcOrd="3" destOrd="0" parTransId="{1184BCCB-DE1B-4103-9C09-3ADC81FF305A}" sibTransId="{D3E1E876-7ECC-4BE6-BF60-15A7FF00DF2B}"/>
    <dgm:cxn modelId="{6E41C9F4-C5B5-4F9D-ACA4-B38B81A450BB}" srcId="{01759F5D-615D-4F78-8DA3-66E4C25CDF07}" destId="{F284DAD5-0409-4498-9808-6CBD11B11EB8}" srcOrd="11" destOrd="0" parTransId="{595C06D4-0AA4-489D-99AF-FB4493E867DB}" sibTransId="{C56FE0E4-9D94-4108-A1F2-F451B8C944C5}"/>
    <dgm:cxn modelId="{610EBCF8-676D-4B36-9C94-922552D9821E}" type="presOf" srcId="{C3D32DD7-2C40-4445-9EBE-6CD3B0ED1FD7}" destId="{1CD04FE1-7983-40D4-8C59-CE9041C8A664}" srcOrd="0" destOrd="7" presId="urn:microsoft.com/office/officeart/2005/8/layout/hList1"/>
    <dgm:cxn modelId="{2806D3FA-2216-496C-9496-693E196FD1BC}" type="presOf" srcId="{69A51B63-A4DE-46BF-9BB3-0F98DDA1BD53}" destId="{1CD04FE1-7983-40D4-8C59-CE9041C8A664}" srcOrd="0" destOrd="9" presId="urn:microsoft.com/office/officeart/2005/8/layout/hList1"/>
    <dgm:cxn modelId="{21727AEF-FD9C-40C3-A772-66736FCCAC4A}" type="presParOf" srcId="{780623EA-D61A-4394-B1B9-986295BC4639}" destId="{24735590-D687-4ACE-B2D0-1E112D102913}" srcOrd="0" destOrd="0" presId="urn:microsoft.com/office/officeart/2005/8/layout/hList1"/>
    <dgm:cxn modelId="{8D0A5BF9-ECC6-4E52-9D4B-47BFFC181719}" type="presParOf" srcId="{24735590-D687-4ACE-B2D0-1E112D102913}" destId="{AC13A66B-5429-44E2-B1E1-42178B9C8978}" srcOrd="0" destOrd="0" presId="urn:microsoft.com/office/officeart/2005/8/layout/hList1"/>
    <dgm:cxn modelId="{83D59A1B-00B6-49D2-9956-F538E215C28B}" type="presParOf" srcId="{24735590-D687-4ACE-B2D0-1E112D102913}" destId="{2525F73A-B373-4446-9A2A-5045EE883FD8}" srcOrd="1" destOrd="0" presId="urn:microsoft.com/office/officeart/2005/8/layout/hList1"/>
    <dgm:cxn modelId="{477E0C54-554A-49F1-BAAF-5EEC3855F315}" type="presParOf" srcId="{780623EA-D61A-4394-B1B9-986295BC4639}" destId="{12BB0A6B-6AC3-4585-AE03-A437887B1427}" srcOrd="1" destOrd="0" presId="urn:microsoft.com/office/officeart/2005/8/layout/hList1"/>
    <dgm:cxn modelId="{10232738-75B3-42FB-8E9E-EEE82D84D690}" type="presParOf" srcId="{780623EA-D61A-4394-B1B9-986295BC4639}" destId="{4610FBD8-2B5E-4FCB-837E-883D6BEDFE77}" srcOrd="2" destOrd="0" presId="urn:microsoft.com/office/officeart/2005/8/layout/hList1"/>
    <dgm:cxn modelId="{C142614C-2E05-44DA-806A-6048F72ED4C5}" type="presParOf" srcId="{4610FBD8-2B5E-4FCB-837E-883D6BEDFE77}" destId="{230D0E47-7C7B-4F2C-9679-2CADAD8E427A}" srcOrd="0" destOrd="0" presId="urn:microsoft.com/office/officeart/2005/8/layout/hList1"/>
    <dgm:cxn modelId="{64291BB7-4D70-4752-878B-8ECA71BFDDB2}" type="presParOf" srcId="{4610FBD8-2B5E-4FCB-837E-883D6BEDFE77}" destId="{1CD04FE1-7983-40D4-8C59-CE9041C8A664}" srcOrd="1" destOrd="0" presId="urn:microsoft.com/office/officeart/2005/8/layout/hList1"/>
    <dgm:cxn modelId="{5E05B738-DF17-4A7F-A58B-9B29BF11FD0A}" type="presParOf" srcId="{780623EA-D61A-4394-B1B9-986295BC4639}" destId="{BFE546A3-971D-4034-B4D8-9914B4091172}" srcOrd="3" destOrd="0" presId="urn:microsoft.com/office/officeart/2005/8/layout/hList1"/>
    <dgm:cxn modelId="{7773BB99-3796-4318-B906-A915321A94CA}" type="presParOf" srcId="{780623EA-D61A-4394-B1B9-986295BC4639}" destId="{2D7F25D3-DDBF-42D9-8AA1-E517891A5AFA}" srcOrd="4" destOrd="0" presId="urn:microsoft.com/office/officeart/2005/8/layout/hList1"/>
    <dgm:cxn modelId="{1E30AB2C-E13B-4C34-8811-AFA58F00EA4E}" type="presParOf" srcId="{2D7F25D3-DDBF-42D9-8AA1-E517891A5AFA}" destId="{91A71543-DB84-4D04-862B-40DC9C5C2C05}" srcOrd="0" destOrd="0" presId="urn:microsoft.com/office/officeart/2005/8/layout/hList1"/>
    <dgm:cxn modelId="{CF8BC20B-58CC-467A-98B7-F40E431235CB}" type="presParOf" srcId="{2D7F25D3-DDBF-42D9-8AA1-E517891A5AFA}" destId="{BA944FF5-96D9-4BF5-B4FA-B2E86E42CD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3FF-C60E-41D6-8C68-26B48542B01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FC94A4B-714A-4A94-8277-08E5F34082A8}">
      <dgm:prSet phldrT="[Text]" custT="1"/>
      <dgm:spPr/>
      <dgm:t>
        <a:bodyPr/>
        <a:lstStyle/>
        <a:p>
          <a:r>
            <a:rPr lang="en-US" sz="1800" dirty="0"/>
            <a:t>Fred</a:t>
          </a:r>
        </a:p>
      </dgm:t>
    </dgm:pt>
    <dgm:pt modelId="{B7103F6A-25DB-4072-8126-EE7772D14E90}" type="parTrans" cxnId="{4DC20A5B-6807-49EA-9E81-E77DD04F99BF}">
      <dgm:prSet/>
      <dgm:spPr/>
      <dgm:t>
        <a:bodyPr/>
        <a:lstStyle/>
        <a:p>
          <a:endParaRPr lang="en-US"/>
        </a:p>
      </dgm:t>
    </dgm:pt>
    <dgm:pt modelId="{4653F4F8-FF0E-4E40-8FFC-13D720681AE5}" type="sibTrans" cxnId="{4DC20A5B-6807-49EA-9E81-E77DD04F99BF}">
      <dgm:prSet/>
      <dgm:spPr/>
      <dgm:t>
        <a:bodyPr/>
        <a:lstStyle/>
        <a:p>
          <a:endParaRPr lang="en-US"/>
        </a:p>
      </dgm:t>
    </dgm:pt>
    <dgm:pt modelId="{246BE6FC-09AE-4E69-A4A7-331BB125F349}">
      <dgm:prSet phldrT="[Text]" custT="1"/>
      <dgm:spPr/>
      <dgm:t>
        <a:bodyPr/>
        <a:lstStyle/>
        <a:p>
          <a:r>
            <a:rPr lang="en-US" sz="1800" dirty="0" err="1"/>
            <a:t>Kenda</a:t>
          </a:r>
          <a:endParaRPr lang="en-US" sz="1800" dirty="0"/>
        </a:p>
      </dgm:t>
    </dgm:pt>
    <dgm:pt modelId="{BBF1F2FB-5000-43D1-8BB6-42DCE875804E}" type="parTrans" cxnId="{9F94F64F-2B07-49CC-A9CC-09FE9911768D}">
      <dgm:prSet/>
      <dgm:spPr/>
      <dgm:t>
        <a:bodyPr/>
        <a:lstStyle/>
        <a:p>
          <a:endParaRPr lang="en-US"/>
        </a:p>
      </dgm:t>
    </dgm:pt>
    <dgm:pt modelId="{89965011-251D-4482-A56C-564732A19402}" type="sibTrans" cxnId="{9F94F64F-2B07-49CC-A9CC-09FE9911768D}">
      <dgm:prSet/>
      <dgm:spPr/>
      <dgm:t>
        <a:bodyPr/>
        <a:lstStyle/>
        <a:p>
          <a:endParaRPr lang="en-US"/>
        </a:p>
      </dgm:t>
    </dgm:pt>
    <dgm:pt modelId="{C93DB83B-20F1-4799-9359-0FB909BF3B1A}">
      <dgm:prSet phldrT="[Text]" custT="1"/>
      <dgm:spPr/>
      <dgm:t>
        <a:bodyPr/>
        <a:lstStyle/>
        <a:p>
          <a:r>
            <a:rPr lang="en-US" sz="1800" dirty="0"/>
            <a:t>Laura</a:t>
          </a:r>
        </a:p>
      </dgm:t>
    </dgm:pt>
    <dgm:pt modelId="{EF8E5E1E-5C2B-4C30-BAE0-51AD40264F02}" type="parTrans" cxnId="{D4259C0E-D157-4FCA-A5F5-3818E7F4E556}">
      <dgm:prSet/>
      <dgm:spPr/>
      <dgm:t>
        <a:bodyPr/>
        <a:lstStyle/>
        <a:p>
          <a:endParaRPr lang="en-US"/>
        </a:p>
      </dgm:t>
    </dgm:pt>
    <dgm:pt modelId="{ABF7D324-22DD-490D-8076-DBD8DFDA6056}" type="sibTrans" cxnId="{D4259C0E-D157-4FCA-A5F5-3818E7F4E556}">
      <dgm:prSet/>
      <dgm:spPr/>
      <dgm:t>
        <a:bodyPr/>
        <a:lstStyle/>
        <a:p>
          <a:endParaRPr lang="en-US"/>
        </a:p>
      </dgm:t>
    </dgm:pt>
    <dgm:pt modelId="{B15748DE-55F5-43D7-BEC0-FFE67D5A7BAE}">
      <dgm:prSet phldrT="[Text]" custT="1"/>
      <dgm:spPr/>
      <dgm:t>
        <a:bodyPr/>
        <a:lstStyle/>
        <a:p>
          <a:r>
            <a:rPr lang="en-US" sz="1800" dirty="0"/>
            <a:t>David</a:t>
          </a:r>
        </a:p>
      </dgm:t>
    </dgm:pt>
    <dgm:pt modelId="{95240A52-F3F8-4C7E-ADDA-40EF5E0DD6C0}" type="parTrans" cxnId="{C780696F-01C2-4C74-A262-56A0F076210E}">
      <dgm:prSet/>
      <dgm:spPr/>
      <dgm:t>
        <a:bodyPr/>
        <a:lstStyle/>
        <a:p>
          <a:endParaRPr lang="en-US"/>
        </a:p>
      </dgm:t>
    </dgm:pt>
    <dgm:pt modelId="{72F879F9-DEF6-4D1C-AD64-9AB115EFDAD7}" type="sibTrans" cxnId="{C780696F-01C2-4C74-A262-56A0F076210E}">
      <dgm:prSet/>
      <dgm:spPr/>
      <dgm:t>
        <a:bodyPr/>
        <a:lstStyle/>
        <a:p>
          <a:endParaRPr lang="en-US"/>
        </a:p>
      </dgm:t>
    </dgm:pt>
    <dgm:pt modelId="{16FF5750-53D5-43AC-B762-DCD2D4A9689E}">
      <dgm:prSet phldrT="[Text]" custT="1"/>
      <dgm:spPr/>
      <dgm:t>
        <a:bodyPr/>
        <a:lstStyle/>
        <a:p>
          <a:r>
            <a:rPr lang="en-US" sz="1800" dirty="0"/>
            <a:t>Erika</a:t>
          </a:r>
        </a:p>
      </dgm:t>
    </dgm:pt>
    <dgm:pt modelId="{A05F3B0B-484E-4657-BD59-6510F6E948EB}" type="parTrans" cxnId="{FE1C294A-957E-4F29-887E-7FFA26D1511A}">
      <dgm:prSet/>
      <dgm:spPr/>
      <dgm:t>
        <a:bodyPr/>
        <a:lstStyle/>
        <a:p>
          <a:endParaRPr lang="en-US"/>
        </a:p>
      </dgm:t>
    </dgm:pt>
    <dgm:pt modelId="{4676DEF1-2C99-4090-B6DD-ECEF86B7131B}" type="sibTrans" cxnId="{FE1C294A-957E-4F29-887E-7FFA26D1511A}">
      <dgm:prSet/>
      <dgm:spPr/>
      <dgm:t>
        <a:bodyPr/>
        <a:lstStyle/>
        <a:p>
          <a:endParaRPr lang="en-US"/>
        </a:p>
      </dgm:t>
    </dgm:pt>
    <dgm:pt modelId="{4C265D25-17ED-4341-B86F-0AB19E42E038}">
      <dgm:prSet phldrT="[Text]" custT="1"/>
      <dgm:spPr/>
      <dgm:t>
        <a:bodyPr/>
        <a:lstStyle/>
        <a:p>
          <a:r>
            <a:rPr lang="en-US" sz="1800" dirty="0"/>
            <a:t>Amie</a:t>
          </a:r>
        </a:p>
      </dgm:t>
    </dgm:pt>
    <dgm:pt modelId="{57CA2603-8321-48F3-8844-39B7312C68BE}" type="parTrans" cxnId="{5D1A0992-B323-4334-9ACA-005D9BAED045}">
      <dgm:prSet/>
      <dgm:spPr/>
      <dgm:t>
        <a:bodyPr/>
        <a:lstStyle/>
        <a:p>
          <a:endParaRPr lang="en-US"/>
        </a:p>
      </dgm:t>
    </dgm:pt>
    <dgm:pt modelId="{CFBA5BE9-EB9B-4C7D-BB59-4790845DD7F6}" type="sibTrans" cxnId="{5D1A0992-B323-4334-9ACA-005D9BAED045}">
      <dgm:prSet/>
      <dgm:spPr/>
      <dgm:t>
        <a:bodyPr/>
        <a:lstStyle/>
        <a:p>
          <a:endParaRPr lang="en-US"/>
        </a:p>
      </dgm:t>
    </dgm:pt>
    <dgm:pt modelId="{F2CF90AC-3863-4A18-9495-BB3814D14FA2}" type="pres">
      <dgm:prSet presAssocID="{E86903FF-C60E-41D6-8C68-26B48542B013}" presName="cycle" presStyleCnt="0">
        <dgm:presLayoutVars>
          <dgm:dir/>
          <dgm:resizeHandles val="exact"/>
        </dgm:presLayoutVars>
      </dgm:prSet>
      <dgm:spPr/>
    </dgm:pt>
    <dgm:pt modelId="{4B16B793-7630-4E94-9A26-027B45A498DF}" type="pres">
      <dgm:prSet presAssocID="{DFC94A4B-714A-4A94-8277-08E5F34082A8}" presName="node" presStyleLbl="node1" presStyleIdx="0" presStyleCnt="6">
        <dgm:presLayoutVars>
          <dgm:bulletEnabled val="1"/>
        </dgm:presLayoutVars>
      </dgm:prSet>
      <dgm:spPr/>
    </dgm:pt>
    <dgm:pt modelId="{677DAAD8-5383-4DCF-B4E8-D1625379411E}" type="pres">
      <dgm:prSet presAssocID="{DFC94A4B-714A-4A94-8277-08E5F34082A8}" presName="spNode" presStyleCnt="0"/>
      <dgm:spPr/>
    </dgm:pt>
    <dgm:pt modelId="{A4C14735-D05B-463E-B3EC-AF7006E391AC}" type="pres">
      <dgm:prSet presAssocID="{4653F4F8-FF0E-4E40-8FFC-13D720681AE5}" presName="sibTrans" presStyleLbl="sibTrans1D1" presStyleIdx="0" presStyleCnt="6"/>
      <dgm:spPr/>
    </dgm:pt>
    <dgm:pt modelId="{CDC20C12-3262-4F0F-A335-F7C4487D9079}" type="pres">
      <dgm:prSet presAssocID="{246BE6FC-09AE-4E69-A4A7-331BB125F349}" presName="node" presStyleLbl="node1" presStyleIdx="1" presStyleCnt="6">
        <dgm:presLayoutVars>
          <dgm:bulletEnabled val="1"/>
        </dgm:presLayoutVars>
      </dgm:prSet>
      <dgm:spPr/>
    </dgm:pt>
    <dgm:pt modelId="{1BCCF351-E49C-4219-BBBF-F259E1BADCB5}" type="pres">
      <dgm:prSet presAssocID="{246BE6FC-09AE-4E69-A4A7-331BB125F349}" presName="spNode" presStyleCnt="0"/>
      <dgm:spPr/>
    </dgm:pt>
    <dgm:pt modelId="{ECD78FBF-F978-425D-9A22-65FF5AFA74C6}" type="pres">
      <dgm:prSet presAssocID="{89965011-251D-4482-A56C-564732A19402}" presName="sibTrans" presStyleLbl="sibTrans1D1" presStyleIdx="1" presStyleCnt="6"/>
      <dgm:spPr/>
    </dgm:pt>
    <dgm:pt modelId="{93864D6F-7D80-4167-B06C-EB19851F39B3}" type="pres">
      <dgm:prSet presAssocID="{C93DB83B-20F1-4799-9359-0FB909BF3B1A}" presName="node" presStyleLbl="node1" presStyleIdx="2" presStyleCnt="6">
        <dgm:presLayoutVars>
          <dgm:bulletEnabled val="1"/>
        </dgm:presLayoutVars>
      </dgm:prSet>
      <dgm:spPr/>
    </dgm:pt>
    <dgm:pt modelId="{1534E583-C95D-4DB0-9992-1DEC2D301433}" type="pres">
      <dgm:prSet presAssocID="{C93DB83B-20F1-4799-9359-0FB909BF3B1A}" presName="spNode" presStyleCnt="0"/>
      <dgm:spPr/>
    </dgm:pt>
    <dgm:pt modelId="{5FF3164C-DB35-4A4D-9852-31444685444C}" type="pres">
      <dgm:prSet presAssocID="{ABF7D324-22DD-490D-8076-DBD8DFDA6056}" presName="sibTrans" presStyleLbl="sibTrans1D1" presStyleIdx="2" presStyleCnt="6"/>
      <dgm:spPr/>
    </dgm:pt>
    <dgm:pt modelId="{5C6A63CC-6924-4D74-B02F-CC1ED3E4A125}" type="pres">
      <dgm:prSet presAssocID="{B15748DE-55F5-43D7-BEC0-FFE67D5A7BAE}" presName="node" presStyleLbl="node1" presStyleIdx="3" presStyleCnt="6">
        <dgm:presLayoutVars>
          <dgm:bulletEnabled val="1"/>
        </dgm:presLayoutVars>
      </dgm:prSet>
      <dgm:spPr/>
    </dgm:pt>
    <dgm:pt modelId="{FD84E170-1399-4230-9E39-729ED8E8FAB2}" type="pres">
      <dgm:prSet presAssocID="{B15748DE-55F5-43D7-BEC0-FFE67D5A7BAE}" presName="spNode" presStyleCnt="0"/>
      <dgm:spPr/>
    </dgm:pt>
    <dgm:pt modelId="{747D0AC0-6815-495C-9419-367ADA260E8D}" type="pres">
      <dgm:prSet presAssocID="{72F879F9-DEF6-4D1C-AD64-9AB115EFDAD7}" presName="sibTrans" presStyleLbl="sibTrans1D1" presStyleIdx="3" presStyleCnt="6"/>
      <dgm:spPr/>
    </dgm:pt>
    <dgm:pt modelId="{899D44DC-66DE-4571-B1DD-083D096A8CD1}" type="pres">
      <dgm:prSet presAssocID="{16FF5750-53D5-43AC-B762-DCD2D4A9689E}" presName="node" presStyleLbl="node1" presStyleIdx="4" presStyleCnt="6">
        <dgm:presLayoutVars>
          <dgm:bulletEnabled val="1"/>
        </dgm:presLayoutVars>
      </dgm:prSet>
      <dgm:spPr/>
    </dgm:pt>
    <dgm:pt modelId="{D30E6E6B-3FB4-4F6B-9FE3-10A248BC1B14}" type="pres">
      <dgm:prSet presAssocID="{16FF5750-53D5-43AC-B762-DCD2D4A9689E}" presName="spNode" presStyleCnt="0"/>
      <dgm:spPr/>
    </dgm:pt>
    <dgm:pt modelId="{FA52C167-7405-4F0B-AF42-1F6A2013620F}" type="pres">
      <dgm:prSet presAssocID="{4676DEF1-2C99-4090-B6DD-ECEF86B7131B}" presName="sibTrans" presStyleLbl="sibTrans1D1" presStyleIdx="4" presStyleCnt="6"/>
      <dgm:spPr/>
    </dgm:pt>
    <dgm:pt modelId="{6397809F-54AA-4114-9F1C-2467E577D87C}" type="pres">
      <dgm:prSet presAssocID="{4C265D25-17ED-4341-B86F-0AB19E42E038}" presName="node" presStyleLbl="node1" presStyleIdx="5" presStyleCnt="6">
        <dgm:presLayoutVars>
          <dgm:bulletEnabled val="1"/>
        </dgm:presLayoutVars>
      </dgm:prSet>
      <dgm:spPr/>
    </dgm:pt>
    <dgm:pt modelId="{68858D50-D542-4397-88A0-17DD25C1F451}" type="pres">
      <dgm:prSet presAssocID="{4C265D25-17ED-4341-B86F-0AB19E42E038}" presName="spNode" presStyleCnt="0"/>
      <dgm:spPr/>
    </dgm:pt>
    <dgm:pt modelId="{EEB87F53-1006-45D1-8AC9-7009E015E889}" type="pres">
      <dgm:prSet presAssocID="{CFBA5BE9-EB9B-4C7D-BB59-4790845DD7F6}" presName="sibTrans" presStyleLbl="sibTrans1D1" presStyleIdx="5" presStyleCnt="6"/>
      <dgm:spPr/>
    </dgm:pt>
  </dgm:ptLst>
  <dgm:cxnLst>
    <dgm:cxn modelId="{171C2A0D-4CBE-431A-AAC4-434240CFF745}" type="presOf" srcId="{E86903FF-C60E-41D6-8C68-26B48542B013}" destId="{F2CF90AC-3863-4A18-9495-BB3814D14FA2}" srcOrd="0" destOrd="0" presId="urn:microsoft.com/office/officeart/2005/8/layout/cycle6"/>
    <dgm:cxn modelId="{D4259C0E-D157-4FCA-A5F5-3818E7F4E556}" srcId="{E86903FF-C60E-41D6-8C68-26B48542B013}" destId="{C93DB83B-20F1-4799-9359-0FB909BF3B1A}" srcOrd="2" destOrd="0" parTransId="{EF8E5E1E-5C2B-4C30-BAE0-51AD40264F02}" sibTransId="{ABF7D324-22DD-490D-8076-DBD8DFDA6056}"/>
    <dgm:cxn modelId="{7A351432-D9DF-4038-9FD5-D87A26BE74E6}" type="presOf" srcId="{C93DB83B-20F1-4799-9359-0FB909BF3B1A}" destId="{93864D6F-7D80-4167-B06C-EB19851F39B3}" srcOrd="0" destOrd="0" presId="urn:microsoft.com/office/officeart/2005/8/layout/cycle6"/>
    <dgm:cxn modelId="{EDD07D37-18CE-40BB-8C8F-6C0147324BFD}" type="presOf" srcId="{CFBA5BE9-EB9B-4C7D-BB59-4790845DD7F6}" destId="{EEB87F53-1006-45D1-8AC9-7009E015E889}" srcOrd="0" destOrd="0" presId="urn:microsoft.com/office/officeart/2005/8/layout/cycle6"/>
    <dgm:cxn modelId="{35DFF13F-CCA2-476F-BA8C-CD4256BE2345}" type="presOf" srcId="{89965011-251D-4482-A56C-564732A19402}" destId="{ECD78FBF-F978-425D-9A22-65FF5AFA74C6}" srcOrd="0" destOrd="0" presId="urn:microsoft.com/office/officeart/2005/8/layout/cycle6"/>
    <dgm:cxn modelId="{4DC20A5B-6807-49EA-9E81-E77DD04F99BF}" srcId="{E86903FF-C60E-41D6-8C68-26B48542B013}" destId="{DFC94A4B-714A-4A94-8277-08E5F34082A8}" srcOrd="0" destOrd="0" parTransId="{B7103F6A-25DB-4072-8126-EE7772D14E90}" sibTransId="{4653F4F8-FF0E-4E40-8FFC-13D720681AE5}"/>
    <dgm:cxn modelId="{69D6D665-68FA-450D-A906-5C83D4EFEA4D}" type="presOf" srcId="{16FF5750-53D5-43AC-B762-DCD2D4A9689E}" destId="{899D44DC-66DE-4571-B1DD-083D096A8CD1}" srcOrd="0" destOrd="0" presId="urn:microsoft.com/office/officeart/2005/8/layout/cycle6"/>
    <dgm:cxn modelId="{7A13FB66-4172-4FBF-B715-BE8C13F8A369}" type="presOf" srcId="{4653F4F8-FF0E-4E40-8FFC-13D720681AE5}" destId="{A4C14735-D05B-463E-B3EC-AF7006E391AC}" srcOrd="0" destOrd="0" presId="urn:microsoft.com/office/officeart/2005/8/layout/cycle6"/>
    <dgm:cxn modelId="{F7700047-0646-47F3-8411-1C0C5EB0E879}" type="presOf" srcId="{ABF7D324-22DD-490D-8076-DBD8DFDA6056}" destId="{5FF3164C-DB35-4A4D-9852-31444685444C}" srcOrd="0" destOrd="0" presId="urn:microsoft.com/office/officeart/2005/8/layout/cycle6"/>
    <dgm:cxn modelId="{FE1C294A-957E-4F29-887E-7FFA26D1511A}" srcId="{E86903FF-C60E-41D6-8C68-26B48542B013}" destId="{16FF5750-53D5-43AC-B762-DCD2D4A9689E}" srcOrd="4" destOrd="0" parTransId="{A05F3B0B-484E-4657-BD59-6510F6E948EB}" sibTransId="{4676DEF1-2C99-4090-B6DD-ECEF86B7131B}"/>
    <dgm:cxn modelId="{C780696F-01C2-4C74-A262-56A0F076210E}" srcId="{E86903FF-C60E-41D6-8C68-26B48542B013}" destId="{B15748DE-55F5-43D7-BEC0-FFE67D5A7BAE}" srcOrd="3" destOrd="0" parTransId="{95240A52-F3F8-4C7E-ADDA-40EF5E0DD6C0}" sibTransId="{72F879F9-DEF6-4D1C-AD64-9AB115EFDAD7}"/>
    <dgm:cxn modelId="{9F94F64F-2B07-49CC-A9CC-09FE9911768D}" srcId="{E86903FF-C60E-41D6-8C68-26B48542B013}" destId="{246BE6FC-09AE-4E69-A4A7-331BB125F349}" srcOrd="1" destOrd="0" parTransId="{BBF1F2FB-5000-43D1-8BB6-42DCE875804E}" sibTransId="{89965011-251D-4482-A56C-564732A19402}"/>
    <dgm:cxn modelId="{F77A4153-31EE-4664-BCE7-E3D2433040EB}" type="presOf" srcId="{DFC94A4B-714A-4A94-8277-08E5F34082A8}" destId="{4B16B793-7630-4E94-9A26-027B45A498DF}" srcOrd="0" destOrd="0" presId="urn:microsoft.com/office/officeart/2005/8/layout/cycle6"/>
    <dgm:cxn modelId="{5D1A0992-B323-4334-9ACA-005D9BAED045}" srcId="{E86903FF-C60E-41D6-8C68-26B48542B013}" destId="{4C265D25-17ED-4341-B86F-0AB19E42E038}" srcOrd="5" destOrd="0" parTransId="{57CA2603-8321-48F3-8844-39B7312C68BE}" sibTransId="{CFBA5BE9-EB9B-4C7D-BB59-4790845DD7F6}"/>
    <dgm:cxn modelId="{6696D494-D1EB-438A-930E-96E52358464E}" type="presOf" srcId="{B15748DE-55F5-43D7-BEC0-FFE67D5A7BAE}" destId="{5C6A63CC-6924-4D74-B02F-CC1ED3E4A125}" srcOrd="0" destOrd="0" presId="urn:microsoft.com/office/officeart/2005/8/layout/cycle6"/>
    <dgm:cxn modelId="{0DE3F3A2-4629-4D6E-9710-7A84F0742E8A}" type="presOf" srcId="{4C265D25-17ED-4341-B86F-0AB19E42E038}" destId="{6397809F-54AA-4114-9F1C-2467E577D87C}" srcOrd="0" destOrd="0" presId="urn:microsoft.com/office/officeart/2005/8/layout/cycle6"/>
    <dgm:cxn modelId="{7416B7D1-67BD-4A14-AD57-BD63EAF6933F}" type="presOf" srcId="{72F879F9-DEF6-4D1C-AD64-9AB115EFDAD7}" destId="{747D0AC0-6815-495C-9419-367ADA260E8D}" srcOrd="0" destOrd="0" presId="urn:microsoft.com/office/officeart/2005/8/layout/cycle6"/>
    <dgm:cxn modelId="{C5FCF7DD-3115-4C01-8FAA-D93C07838731}" type="presOf" srcId="{246BE6FC-09AE-4E69-A4A7-331BB125F349}" destId="{CDC20C12-3262-4F0F-A335-F7C4487D9079}" srcOrd="0" destOrd="0" presId="urn:microsoft.com/office/officeart/2005/8/layout/cycle6"/>
    <dgm:cxn modelId="{896A7EF1-8EAA-40CC-A0C1-624FE5BA2321}" type="presOf" srcId="{4676DEF1-2C99-4090-B6DD-ECEF86B7131B}" destId="{FA52C167-7405-4F0B-AF42-1F6A2013620F}" srcOrd="0" destOrd="0" presId="urn:microsoft.com/office/officeart/2005/8/layout/cycle6"/>
    <dgm:cxn modelId="{1C396570-AD0F-4093-823C-DEE78355992B}" type="presParOf" srcId="{F2CF90AC-3863-4A18-9495-BB3814D14FA2}" destId="{4B16B793-7630-4E94-9A26-027B45A498DF}" srcOrd="0" destOrd="0" presId="urn:microsoft.com/office/officeart/2005/8/layout/cycle6"/>
    <dgm:cxn modelId="{AB445AF3-D771-461B-A5DE-F7E20164CF82}" type="presParOf" srcId="{F2CF90AC-3863-4A18-9495-BB3814D14FA2}" destId="{677DAAD8-5383-4DCF-B4E8-D1625379411E}" srcOrd="1" destOrd="0" presId="urn:microsoft.com/office/officeart/2005/8/layout/cycle6"/>
    <dgm:cxn modelId="{7D2DE608-2ABC-455F-8900-17BC34AE20CC}" type="presParOf" srcId="{F2CF90AC-3863-4A18-9495-BB3814D14FA2}" destId="{A4C14735-D05B-463E-B3EC-AF7006E391AC}" srcOrd="2" destOrd="0" presId="urn:microsoft.com/office/officeart/2005/8/layout/cycle6"/>
    <dgm:cxn modelId="{28F4B420-7A61-4D1B-A96A-0A707730852A}" type="presParOf" srcId="{F2CF90AC-3863-4A18-9495-BB3814D14FA2}" destId="{CDC20C12-3262-4F0F-A335-F7C4487D9079}" srcOrd="3" destOrd="0" presId="urn:microsoft.com/office/officeart/2005/8/layout/cycle6"/>
    <dgm:cxn modelId="{249E0CDA-6331-4F91-93D4-285291477569}" type="presParOf" srcId="{F2CF90AC-3863-4A18-9495-BB3814D14FA2}" destId="{1BCCF351-E49C-4219-BBBF-F259E1BADCB5}" srcOrd="4" destOrd="0" presId="urn:microsoft.com/office/officeart/2005/8/layout/cycle6"/>
    <dgm:cxn modelId="{58148023-07F4-4D26-BD09-6026359BD849}" type="presParOf" srcId="{F2CF90AC-3863-4A18-9495-BB3814D14FA2}" destId="{ECD78FBF-F978-425D-9A22-65FF5AFA74C6}" srcOrd="5" destOrd="0" presId="urn:microsoft.com/office/officeart/2005/8/layout/cycle6"/>
    <dgm:cxn modelId="{47320944-4860-43C5-8BAC-66B7DBFF0FCC}" type="presParOf" srcId="{F2CF90AC-3863-4A18-9495-BB3814D14FA2}" destId="{93864D6F-7D80-4167-B06C-EB19851F39B3}" srcOrd="6" destOrd="0" presId="urn:microsoft.com/office/officeart/2005/8/layout/cycle6"/>
    <dgm:cxn modelId="{A1F023D3-AE36-49F7-B2C2-206B32BA489B}" type="presParOf" srcId="{F2CF90AC-3863-4A18-9495-BB3814D14FA2}" destId="{1534E583-C95D-4DB0-9992-1DEC2D301433}" srcOrd="7" destOrd="0" presId="urn:microsoft.com/office/officeart/2005/8/layout/cycle6"/>
    <dgm:cxn modelId="{F04705E6-BAF2-4FE3-ACBB-91909080FF01}" type="presParOf" srcId="{F2CF90AC-3863-4A18-9495-BB3814D14FA2}" destId="{5FF3164C-DB35-4A4D-9852-31444685444C}" srcOrd="8" destOrd="0" presId="urn:microsoft.com/office/officeart/2005/8/layout/cycle6"/>
    <dgm:cxn modelId="{200519C7-5114-478C-9EB7-BE2A74EC1D62}" type="presParOf" srcId="{F2CF90AC-3863-4A18-9495-BB3814D14FA2}" destId="{5C6A63CC-6924-4D74-B02F-CC1ED3E4A125}" srcOrd="9" destOrd="0" presId="urn:microsoft.com/office/officeart/2005/8/layout/cycle6"/>
    <dgm:cxn modelId="{78818448-FFEC-435F-8A3B-1D4FA392D709}" type="presParOf" srcId="{F2CF90AC-3863-4A18-9495-BB3814D14FA2}" destId="{FD84E170-1399-4230-9E39-729ED8E8FAB2}" srcOrd="10" destOrd="0" presId="urn:microsoft.com/office/officeart/2005/8/layout/cycle6"/>
    <dgm:cxn modelId="{94AD7C76-1ECB-466C-9669-E75AD879FC42}" type="presParOf" srcId="{F2CF90AC-3863-4A18-9495-BB3814D14FA2}" destId="{747D0AC0-6815-495C-9419-367ADA260E8D}" srcOrd="11" destOrd="0" presId="urn:microsoft.com/office/officeart/2005/8/layout/cycle6"/>
    <dgm:cxn modelId="{59C5F6C4-DB60-47CF-B6F8-8E210318936D}" type="presParOf" srcId="{F2CF90AC-3863-4A18-9495-BB3814D14FA2}" destId="{899D44DC-66DE-4571-B1DD-083D096A8CD1}" srcOrd="12" destOrd="0" presId="urn:microsoft.com/office/officeart/2005/8/layout/cycle6"/>
    <dgm:cxn modelId="{C97F6E7C-484F-454D-B0F6-EAF12FE0608B}" type="presParOf" srcId="{F2CF90AC-3863-4A18-9495-BB3814D14FA2}" destId="{D30E6E6B-3FB4-4F6B-9FE3-10A248BC1B14}" srcOrd="13" destOrd="0" presId="urn:microsoft.com/office/officeart/2005/8/layout/cycle6"/>
    <dgm:cxn modelId="{67CEDBC8-058E-4871-B5A8-E014D251DB32}" type="presParOf" srcId="{F2CF90AC-3863-4A18-9495-BB3814D14FA2}" destId="{FA52C167-7405-4F0B-AF42-1F6A2013620F}" srcOrd="14" destOrd="0" presId="urn:microsoft.com/office/officeart/2005/8/layout/cycle6"/>
    <dgm:cxn modelId="{3606C786-3BF8-47AC-8C34-DCCF1DFECB24}" type="presParOf" srcId="{F2CF90AC-3863-4A18-9495-BB3814D14FA2}" destId="{6397809F-54AA-4114-9F1C-2467E577D87C}" srcOrd="15" destOrd="0" presId="urn:microsoft.com/office/officeart/2005/8/layout/cycle6"/>
    <dgm:cxn modelId="{20A17131-2372-490F-B32C-63D8912B9FDD}" type="presParOf" srcId="{F2CF90AC-3863-4A18-9495-BB3814D14FA2}" destId="{68858D50-D542-4397-88A0-17DD25C1F451}" srcOrd="16" destOrd="0" presId="urn:microsoft.com/office/officeart/2005/8/layout/cycle6"/>
    <dgm:cxn modelId="{8C9E917D-9704-4AE8-A746-4CC67AB9B6AA}" type="presParOf" srcId="{F2CF90AC-3863-4A18-9495-BB3814D14FA2}" destId="{EEB87F53-1006-45D1-8AC9-7009E015E88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3FF-C60E-41D6-8C68-26B48542B01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FC94A4B-714A-4A94-8277-08E5F34082A8}">
      <dgm:prSet phldrT="[Text]" custT="1"/>
      <dgm:spPr/>
      <dgm:t>
        <a:bodyPr/>
        <a:lstStyle/>
        <a:p>
          <a:r>
            <a:rPr lang="en-US" sz="1800" dirty="0"/>
            <a:t>Scott</a:t>
          </a:r>
        </a:p>
      </dgm:t>
    </dgm:pt>
    <dgm:pt modelId="{B7103F6A-25DB-4072-8126-EE7772D14E90}" type="parTrans" cxnId="{4DC20A5B-6807-49EA-9E81-E77DD04F99BF}">
      <dgm:prSet/>
      <dgm:spPr/>
      <dgm:t>
        <a:bodyPr/>
        <a:lstStyle/>
        <a:p>
          <a:endParaRPr lang="en-US"/>
        </a:p>
      </dgm:t>
    </dgm:pt>
    <dgm:pt modelId="{4653F4F8-FF0E-4E40-8FFC-13D720681AE5}" type="sibTrans" cxnId="{4DC20A5B-6807-49EA-9E81-E77DD04F99BF}">
      <dgm:prSet/>
      <dgm:spPr/>
      <dgm:t>
        <a:bodyPr/>
        <a:lstStyle/>
        <a:p>
          <a:endParaRPr lang="en-US"/>
        </a:p>
      </dgm:t>
    </dgm:pt>
    <dgm:pt modelId="{246BE6FC-09AE-4E69-A4A7-331BB125F349}">
      <dgm:prSet phldrT="[Text]" custT="1"/>
      <dgm:spPr/>
      <dgm:t>
        <a:bodyPr/>
        <a:lstStyle/>
        <a:p>
          <a:r>
            <a:rPr lang="en-US" sz="1800" dirty="0"/>
            <a:t>Angela</a:t>
          </a:r>
        </a:p>
      </dgm:t>
    </dgm:pt>
    <dgm:pt modelId="{BBF1F2FB-5000-43D1-8BB6-42DCE875804E}" type="parTrans" cxnId="{9F94F64F-2B07-49CC-A9CC-09FE9911768D}">
      <dgm:prSet/>
      <dgm:spPr/>
      <dgm:t>
        <a:bodyPr/>
        <a:lstStyle/>
        <a:p>
          <a:endParaRPr lang="en-US"/>
        </a:p>
      </dgm:t>
    </dgm:pt>
    <dgm:pt modelId="{89965011-251D-4482-A56C-564732A19402}" type="sibTrans" cxnId="{9F94F64F-2B07-49CC-A9CC-09FE9911768D}">
      <dgm:prSet/>
      <dgm:spPr/>
      <dgm:t>
        <a:bodyPr/>
        <a:lstStyle/>
        <a:p>
          <a:endParaRPr lang="en-US"/>
        </a:p>
      </dgm:t>
    </dgm:pt>
    <dgm:pt modelId="{C93DB83B-20F1-4799-9359-0FB909BF3B1A}">
      <dgm:prSet phldrT="[Text]" custT="1"/>
      <dgm:spPr/>
      <dgm:t>
        <a:bodyPr/>
        <a:lstStyle/>
        <a:p>
          <a:r>
            <a:rPr lang="en-US" sz="1800" dirty="0"/>
            <a:t>Sara H.</a:t>
          </a:r>
        </a:p>
      </dgm:t>
    </dgm:pt>
    <dgm:pt modelId="{EF8E5E1E-5C2B-4C30-BAE0-51AD40264F02}" type="parTrans" cxnId="{D4259C0E-D157-4FCA-A5F5-3818E7F4E556}">
      <dgm:prSet/>
      <dgm:spPr/>
      <dgm:t>
        <a:bodyPr/>
        <a:lstStyle/>
        <a:p>
          <a:endParaRPr lang="en-US"/>
        </a:p>
      </dgm:t>
    </dgm:pt>
    <dgm:pt modelId="{ABF7D324-22DD-490D-8076-DBD8DFDA6056}" type="sibTrans" cxnId="{D4259C0E-D157-4FCA-A5F5-3818E7F4E556}">
      <dgm:prSet/>
      <dgm:spPr/>
      <dgm:t>
        <a:bodyPr/>
        <a:lstStyle/>
        <a:p>
          <a:endParaRPr lang="en-US"/>
        </a:p>
      </dgm:t>
    </dgm:pt>
    <dgm:pt modelId="{B15748DE-55F5-43D7-BEC0-FFE67D5A7BAE}">
      <dgm:prSet phldrT="[Text]" custT="1"/>
      <dgm:spPr/>
      <dgm:t>
        <a:bodyPr/>
        <a:lstStyle/>
        <a:p>
          <a:r>
            <a:rPr lang="en-US" sz="1800" dirty="0"/>
            <a:t>Christine</a:t>
          </a:r>
        </a:p>
      </dgm:t>
    </dgm:pt>
    <dgm:pt modelId="{95240A52-F3F8-4C7E-ADDA-40EF5E0DD6C0}" type="parTrans" cxnId="{C780696F-01C2-4C74-A262-56A0F076210E}">
      <dgm:prSet/>
      <dgm:spPr/>
      <dgm:t>
        <a:bodyPr/>
        <a:lstStyle/>
        <a:p>
          <a:endParaRPr lang="en-US"/>
        </a:p>
      </dgm:t>
    </dgm:pt>
    <dgm:pt modelId="{72F879F9-DEF6-4D1C-AD64-9AB115EFDAD7}" type="sibTrans" cxnId="{C780696F-01C2-4C74-A262-56A0F076210E}">
      <dgm:prSet/>
      <dgm:spPr/>
      <dgm:t>
        <a:bodyPr/>
        <a:lstStyle/>
        <a:p>
          <a:endParaRPr lang="en-US"/>
        </a:p>
      </dgm:t>
    </dgm:pt>
    <dgm:pt modelId="{16FF5750-53D5-43AC-B762-DCD2D4A9689E}">
      <dgm:prSet phldrT="[Text]" custT="1"/>
      <dgm:spPr/>
      <dgm:t>
        <a:bodyPr/>
        <a:lstStyle/>
        <a:p>
          <a:r>
            <a:rPr lang="en-US" sz="1800" dirty="0"/>
            <a:t>Don</a:t>
          </a:r>
        </a:p>
      </dgm:t>
    </dgm:pt>
    <dgm:pt modelId="{A05F3B0B-484E-4657-BD59-6510F6E948EB}" type="parTrans" cxnId="{FE1C294A-957E-4F29-887E-7FFA26D1511A}">
      <dgm:prSet/>
      <dgm:spPr/>
      <dgm:t>
        <a:bodyPr/>
        <a:lstStyle/>
        <a:p>
          <a:endParaRPr lang="en-US"/>
        </a:p>
      </dgm:t>
    </dgm:pt>
    <dgm:pt modelId="{4676DEF1-2C99-4090-B6DD-ECEF86B7131B}" type="sibTrans" cxnId="{FE1C294A-957E-4F29-887E-7FFA26D1511A}">
      <dgm:prSet/>
      <dgm:spPr/>
      <dgm:t>
        <a:bodyPr/>
        <a:lstStyle/>
        <a:p>
          <a:endParaRPr lang="en-US"/>
        </a:p>
      </dgm:t>
    </dgm:pt>
    <dgm:pt modelId="{2493704A-F468-4500-B8B8-6D6ADCB9688C}">
      <dgm:prSet phldrT="[Text]" custT="1"/>
      <dgm:spPr/>
      <dgm:t>
        <a:bodyPr/>
        <a:lstStyle/>
        <a:p>
          <a:r>
            <a:rPr lang="en-US" sz="1800" dirty="0" err="1"/>
            <a:t>Alyce</a:t>
          </a:r>
          <a:endParaRPr lang="en-US" sz="1800" dirty="0"/>
        </a:p>
      </dgm:t>
    </dgm:pt>
    <dgm:pt modelId="{D46DEEA2-D881-47D2-93C3-D4E1B1335DE4}" type="parTrans" cxnId="{D8C529F2-B1F5-4C70-8D47-8DAAFCBDBCF1}">
      <dgm:prSet/>
      <dgm:spPr/>
      <dgm:t>
        <a:bodyPr/>
        <a:lstStyle/>
        <a:p>
          <a:endParaRPr lang="en-US"/>
        </a:p>
      </dgm:t>
    </dgm:pt>
    <dgm:pt modelId="{9034B03A-F520-4F30-9821-E731C2700E05}" type="sibTrans" cxnId="{D8C529F2-B1F5-4C70-8D47-8DAAFCBDBCF1}">
      <dgm:prSet/>
      <dgm:spPr/>
      <dgm:t>
        <a:bodyPr/>
        <a:lstStyle/>
        <a:p>
          <a:endParaRPr lang="en-US"/>
        </a:p>
      </dgm:t>
    </dgm:pt>
    <dgm:pt modelId="{F2CF90AC-3863-4A18-9495-BB3814D14FA2}" type="pres">
      <dgm:prSet presAssocID="{E86903FF-C60E-41D6-8C68-26B48542B013}" presName="cycle" presStyleCnt="0">
        <dgm:presLayoutVars>
          <dgm:dir/>
          <dgm:resizeHandles val="exact"/>
        </dgm:presLayoutVars>
      </dgm:prSet>
      <dgm:spPr/>
    </dgm:pt>
    <dgm:pt modelId="{4B16B793-7630-4E94-9A26-027B45A498DF}" type="pres">
      <dgm:prSet presAssocID="{DFC94A4B-714A-4A94-8277-08E5F34082A8}" presName="node" presStyleLbl="node1" presStyleIdx="0" presStyleCnt="6">
        <dgm:presLayoutVars>
          <dgm:bulletEnabled val="1"/>
        </dgm:presLayoutVars>
      </dgm:prSet>
      <dgm:spPr/>
    </dgm:pt>
    <dgm:pt modelId="{677DAAD8-5383-4DCF-B4E8-D1625379411E}" type="pres">
      <dgm:prSet presAssocID="{DFC94A4B-714A-4A94-8277-08E5F34082A8}" presName="spNode" presStyleCnt="0"/>
      <dgm:spPr/>
    </dgm:pt>
    <dgm:pt modelId="{A4C14735-D05B-463E-B3EC-AF7006E391AC}" type="pres">
      <dgm:prSet presAssocID="{4653F4F8-FF0E-4E40-8FFC-13D720681AE5}" presName="sibTrans" presStyleLbl="sibTrans1D1" presStyleIdx="0" presStyleCnt="6"/>
      <dgm:spPr/>
    </dgm:pt>
    <dgm:pt modelId="{CDC20C12-3262-4F0F-A335-F7C4487D9079}" type="pres">
      <dgm:prSet presAssocID="{246BE6FC-09AE-4E69-A4A7-331BB125F349}" presName="node" presStyleLbl="node1" presStyleIdx="1" presStyleCnt="6">
        <dgm:presLayoutVars>
          <dgm:bulletEnabled val="1"/>
        </dgm:presLayoutVars>
      </dgm:prSet>
      <dgm:spPr/>
    </dgm:pt>
    <dgm:pt modelId="{1BCCF351-E49C-4219-BBBF-F259E1BADCB5}" type="pres">
      <dgm:prSet presAssocID="{246BE6FC-09AE-4E69-A4A7-331BB125F349}" presName="spNode" presStyleCnt="0"/>
      <dgm:spPr/>
    </dgm:pt>
    <dgm:pt modelId="{ECD78FBF-F978-425D-9A22-65FF5AFA74C6}" type="pres">
      <dgm:prSet presAssocID="{89965011-251D-4482-A56C-564732A19402}" presName="sibTrans" presStyleLbl="sibTrans1D1" presStyleIdx="1" presStyleCnt="6"/>
      <dgm:spPr/>
    </dgm:pt>
    <dgm:pt modelId="{93864D6F-7D80-4167-B06C-EB19851F39B3}" type="pres">
      <dgm:prSet presAssocID="{C93DB83B-20F1-4799-9359-0FB909BF3B1A}" presName="node" presStyleLbl="node1" presStyleIdx="2" presStyleCnt="6">
        <dgm:presLayoutVars>
          <dgm:bulletEnabled val="1"/>
        </dgm:presLayoutVars>
      </dgm:prSet>
      <dgm:spPr/>
    </dgm:pt>
    <dgm:pt modelId="{1534E583-C95D-4DB0-9992-1DEC2D301433}" type="pres">
      <dgm:prSet presAssocID="{C93DB83B-20F1-4799-9359-0FB909BF3B1A}" presName="spNode" presStyleCnt="0"/>
      <dgm:spPr/>
    </dgm:pt>
    <dgm:pt modelId="{5FF3164C-DB35-4A4D-9852-31444685444C}" type="pres">
      <dgm:prSet presAssocID="{ABF7D324-22DD-490D-8076-DBD8DFDA6056}" presName="sibTrans" presStyleLbl="sibTrans1D1" presStyleIdx="2" presStyleCnt="6"/>
      <dgm:spPr/>
    </dgm:pt>
    <dgm:pt modelId="{5C6A63CC-6924-4D74-B02F-CC1ED3E4A125}" type="pres">
      <dgm:prSet presAssocID="{B15748DE-55F5-43D7-BEC0-FFE67D5A7BAE}" presName="node" presStyleLbl="node1" presStyleIdx="3" presStyleCnt="6" custScaleX="119561" custScaleY="92134" custRadScaleRad="100349" custRadScaleInc="-3408">
        <dgm:presLayoutVars>
          <dgm:bulletEnabled val="1"/>
        </dgm:presLayoutVars>
      </dgm:prSet>
      <dgm:spPr/>
    </dgm:pt>
    <dgm:pt modelId="{FD84E170-1399-4230-9E39-729ED8E8FAB2}" type="pres">
      <dgm:prSet presAssocID="{B15748DE-55F5-43D7-BEC0-FFE67D5A7BAE}" presName="spNode" presStyleCnt="0"/>
      <dgm:spPr/>
    </dgm:pt>
    <dgm:pt modelId="{747D0AC0-6815-495C-9419-367ADA260E8D}" type="pres">
      <dgm:prSet presAssocID="{72F879F9-DEF6-4D1C-AD64-9AB115EFDAD7}" presName="sibTrans" presStyleLbl="sibTrans1D1" presStyleIdx="3" presStyleCnt="6"/>
      <dgm:spPr/>
    </dgm:pt>
    <dgm:pt modelId="{899D44DC-66DE-4571-B1DD-083D096A8CD1}" type="pres">
      <dgm:prSet presAssocID="{16FF5750-53D5-43AC-B762-DCD2D4A9689E}" presName="node" presStyleLbl="node1" presStyleIdx="4" presStyleCnt="6">
        <dgm:presLayoutVars>
          <dgm:bulletEnabled val="1"/>
        </dgm:presLayoutVars>
      </dgm:prSet>
      <dgm:spPr/>
    </dgm:pt>
    <dgm:pt modelId="{D30E6E6B-3FB4-4F6B-9FE3-10A248BC1B14}" type="pres">
      <dgm:prSet presAssocID="{16FF5750-53D5-43AC-B762-DCD2D4A9689E}" presName="spNode" presStyleCnt="0"/>
      <dgm:spPr/>
    </dgm:pt>
    <dgm:pt modelId="{FA52C167-7405-4F0B-AF42-1F6A2013620F}" type="pres">
      <dgm:prSet presAssocID="{4676DEF1-2C99-4090-B6DD-ECEF86B7131B}" presName="sibTrans" presStyleLbl="sibTrans1D1" presStyleIdx="4" presStyleCnt="6"/>
      <dgm:spPr/>
    </dgm:pt>
    <dgm:pt modelId="{80D0A2C6-15B9-473C-8A8B-3DB117845FFA}" type="pres">
      <dgm:prSet presAssocID="{2493704A-F468-4500-B8B8-6D6ADCB9688C}" presName="node" presStyleLbl="node1" presStyleIdx="5" presStyleCnt="6">
        <dgm:presLayoutVars>
          <dgm:bulletEnabled val="1"/>
        </dgm:presLayoutVars>
      </dgm:prSet>
      <dgm:spPr/>
    </dgm:pt>
    <dgm:pt modelId="{9C784208-8097-4339-B137-1C5231306BC2}" type="pres">
      <dgm:prSet presAssocID="{2493704A-F468-4500-B8B8-6D6ADCB9688C}" presName="spNode" presStyleCnt="0"/>
      <dgm:spPr/>
    </dgm:pt>
    <dgm:pt modelId="{BEECED36-A970-49CF-A550-61C3679ED6F9}" type="pres">
      <dgm:prSet presAssocID="{9034B03A-F520-4F30-9821-E731C2700E05}" presName="sibTrans" presStyleLbl="sibTrans1D1" presStyleIdx="5" presStyleCnt="6"/>
      <dgm:spPr/>
    </dgm:pt>
  </dgm:ptLst>
  <dgm:cxnLst>
    <dgm:cxn modelId="{171C2A0D-4CBE-431A-AAC4-434240CFF745}" type="presOf" srcId="{E86903FF-C60E-41D6-8C68-26B48542B013}" destId="{F2CF90AC-3863-4A18-9495-BB3814D14FA2}" srcOrd="0" destOrd="0" presId="urn:microsoft.com/office/officeart/2005/8/layout/cycle6"/>
    <dgm:cxn modelId="{D4259C0E-D157-4FCA-A5F5-3818E7F4E556}" srcId="{E86903FF-C60E-41D6-8C68-26B48542B013}" destId="{C93DB83B-20F1-4799-9359-0FB909BF3B1A}" srcOrd="2" destOrd="0" parTransId="{EF8E5E1E-5C2B-4C30-BAE0-51AD40264F02}" sibTransId="{ABF7D324-22DD-490D-8076-DBD8DFDA6056}"/>
    <dgm:cxn modelId="{0436511C-1BCF-409F-AFD0-3A4D6568C946}" type="presOf" srcId="{9034B03A-F520-4F30-9821-E731C2700E05}" destId="{BEECED36-A970-49CF-A550-61C3679ED6F9}" srcOrd="0" destOrd="0" presId="urn:microsoft.com/office/officeart/2005/8/layout/cycle6"/>
    <dgm:cxn modelId="{7A351432-D9DF-4038-9FD5-D87A26BE74E6}" type="presOf" srcId="{C93DB83B-20F1-4799-9359-0FB909BF3B1A}" destId="{93864D6F-7D80-4167-B06C-EB19851F39B3}" srcOrd="0" destOrd="0" presId="urn:microsoft.com/office/officeart/2005/8/layout/cycle6"/>
    <dgm:cxn modelId="{35DFF13F-CCA2-476F-BA8C-CD4256BE2345}" type="presOf" srcId="{89965011-251D-4482-A56C-564732A19402}" destId="{ECD78FBF-F978-425D-9A22-65FF5AFA74C6}" srcOrd="0" destOrd="0" presId="urn:microsoft.com/office/officeart/2005/8/layout/cycle6"/>
    <dgm:cxn modelId="{4DC20A5B-6807-49EA-9E81-E77DD04F99BF}" srcId="{E86903FF-C60E-41D6-8C68-26B48542B013}" destId="{DFC94A4B-714A-4A94-8277-08E5F34082A8}" srcOrd="0" destOrd="0" parTransId="{B7103F6A-25DB-4072-8126-EE7772D14E90}" sibTransId="{4653F4F8-FF0E-4E40-8FFC-13D720681AE5}"/>
    <dgm:cxn modelId="{69D6D665-68FA-450D-A906-5C83D4EFEA4D}" type="presOf" srcId="{16FF5750-53D5-43AC-B762-DCD2D4A9689E}" destId="{899D44DC-66DE-4571-B1DD-083D096A8CD1}" srcOrd="0" destOrd="0" presId="urn:microsoft.com/office/officeart/2005/8/layout/cycle6"/>
    <dgm:cxn modelId="{7A13FB66-4172-4FBF-B715-BE8C13F8A369}" type="presOf" srcId="{4653F4F8-FF0E-4E40-8FFC-13D720681AE5}" destId="{A4C14735-D05B-463E-B3EC-AF7006E391AC}" srcOrd="0" destOrd="0" presId="urn:microsoft.com/office/officeart/2005/8/layout/cycle6"/>
    <dgm:cxn modelId="{F7700047-0646-47F3-8411-1C0C5EB0E879}" type="presOf" srcId="{ABF7D324-22DD-490D-8076-DBD8DFDA6056}" destId="{5FF3164C-DB35-4A4D-9852-31444685444C}" srcOrd="0" destOrd="0" presId="urn:microsoft.com/office/officeart/2005/8/layout/cycle6"/>
    <dgm:cxn modelId="{FE1C294A-957E-4F29-887E-7FFA26D1511A}" srcId="{E86903FF-C60E-41D6-8C68-26B48542B013}" destId="{16FF5750-53D5-43AC-B762-DCD2D4A9689E}" srcOrd="4" destOrd="0" parTransId="{A05F3B0B-484E-4657-BD59-6510F6E948EB}" sibTransId="{4676DEF1-2C99-4090-B6DD-ECEF86B7131B}"/>
    <dgm:cxn modelId="{C780696F-01C2-4C74-A262-56A0F076210E}" srcId="{E86903FF-C60E-41D6-8C68-26B48542B013}" destId="{B15748DE-55F5-43D7-BEC0-FFE67D5A7BAE}" srcOrd="3" destOrd="0" parTransId="{95240A52-F3F8-4C7E-ADDA-40EF5E0DD6C0}" sibTransId="{72F879F9-DEF6-4D1C-AD64-9AB115EFDAD7}"/>
    <dgm:cxn modelId="{9F94F64F-2B07-49CC-A9CC-09FE9911768D}" srcId="{E86903FF-C60E-41D6-8C68-26B48542B013}" destId="{246BE6FC-09AE-4E69-A4A7-331BB125F349}" srcOrd="1" destOrd="0" parTransId="{BBF1F2FB-5000-43D1-8BB6-42DCE875804E}" sibTransId="{89965011-251D-4482-A56C-564732A19402}"/>
    <dgm:cxn modelId="{F77A4153-31EE-4664-BCE7-E3D2433040EB}" type="presOf" srcId="{DFC94A4B-714A-4A94-8277-08E5F34082A8}" destId="{4B16B793-7630-4E94-9A26-027B45A498DF}" srcOrd="0" destOrd="0" presId="urn:microsoft.com/office/officeart/2005/8/layout/cycle6"/>
    <dgm:cxn modelId="{6696D494-D1EB-438A-930E-96E52358464E}" type="presOf" srcId="{B15748DE-55F5-43D7-BEC0-FFE67D5A7BAE}" destId="{5C6A63CC-6924-4D74-B02F-CC1ED3E4A125}" srcOrd="0" destOrd="0" presId="urn:microsoft.com/office/officeart/2005/8/layout/cycle6"/>
    <dgm:cxn modelId="{2F047D9A-E8ED-4370-997A-3F0AFA5B0903}" type="presOf" srcId="{2493704A-F468-4500-B8B8-6D6ADCB9688C}" destId="{80D0A2C6-15B9-473C-8A8B-3DB117845FFA}" srcOrd="0" destOrd="0" presId="urn:microsoft.com/office/officeart/2005/8/layout/cycle6"/>
    <dgm:cxn modelId="{7416B7D1-67BD-4A14-AD57-BD63EAF6933F}" type="presOf" srcId="{72F879F9-DEF6-4D1C-AD64-9AB115EFDAD7}" destId="{747D0AC0-6815-495C-9419-367ADA260E8D}" srcOrd="0" destOrd="0" presId="urn:microsoft.com/office/officeart/2005/8/layout/cycle6"/>
    <dgm:cxn modelId="{C5FCF7DD-3115-4C01-8FAA-D93C07838731}" type="presOf" srcId="{246BE6FC-09AE-4E69-A4A7-331BB125F349}" destId="{CDC20C12-3262-4F0F-A335-F7C4487D9079}" srcOrd="0" destOrd="0" presId="urn:microsoft.com/office/officeart/2005/8/layout/cycle6"/>
    <dgm:cxn modelId="{896A7EF1-8EAA-40CC-A0C1-624FE5BA2321}" type="presOf" srcId="{4676DEF1-2C99-4090-B6DD-ECEF86B7131B}" destId="{FA52C167-7405-4F0B-AF42-1F6A2013620F}" srcOrd="0" destOrd="0" presId="urn:microsoft.com/office/officeart/2005/8/layout/cycle6"/>
    <dgm:cxn modelId="{D8C529F2-B1F5-4C70-8D47-8DAAFCBDBCF1}" srcId="{E86903FF-C60E-41D6-8C68-26B48542B013}" destId="{2493704A-F468-4500-B8B8-6D6ADCB9688C}" srcOrd="5" destOrd="0" parTransId="{D46DEEA2-D881-47D2-93C3-D4E1B1335DE4}" sibTransId="{9034B03A-F520-4F30-9821-E731C2700E05}"/>
    <dgm:cxn modelId="{1C396570-AD0F-4093-823C-DEE78355992B}" type="presParOf" srcId="{F2CF90AC-3863-4A18-9495-BB3814D14FA2}" destId="{4B16B793-7630-4E94-9A26-027B45A498DF}" srcOrd="0" destOrd="0" presId="urn:microsoft.com/office/officeart/2005/8/layout/cycle6"/>
    <dgm:cxn modelId="{AB445AF3-D771-461B-A5DE-F7E20164CF82}" type="presParOf" srcId="{F2CF90AC-3863-4A18-9495-BB3814D14FA2}" destId="{677DAAD8-5383-4DCF-B4E8-D1625379411E}" srcOrd="1" destOrd="0" presId="urn:microsoft.com/office/officeart/2005/8/layout/cycle6"/>
    <dgm:cxn modelId="{7D2DE608-2ABC-455F-8900-17BC34AE20CC}" type="presParOf" srcId="{F2CF90AC-3863-4A18-9495-BB3814D14FA2}" destId="{A4C14735-D05B-463E-B3EC-AF7006E391AC}" srcOrd="2" destOrd="0" presId="urn:microsoft.com/office/officeart/2005/8/layout/cycle6"/>
    <dgm:cxn modelId="{28F4B420-7A61-4D1B-A96A-0A707730852A}" type="presParOf" srcId="{F2CF90AC-3863-4A18-9495-BB3814D14FA2}" destId="{CDC20C12-3262-4F0F-A335-F7C4487D9079}" srcOrd="3" destOrd="0" presId="urn:microsoft.com/office/officeart/2005/8/layout/cycle6"/>
    <dgm:cxn modelId="{249E0CDA-6331-4F91-93D4-285291477569}" type="presParOf" srcId="{F2CF90AC-3863-4A18-9495-BB3814D14FA2}" destId="{1BCCF351-E49C-4219-BBBF-F259E1BADCB5}" srcOrd="4" destOrd="0" presId="urn:microsoft.com/office/officeart/2005/8/layout/cycle6"/>
    <dgm:cxn modelId="{58148023-07F4-4D26-BD09-6026359BD849}" type="presParOf" srcId="{F2CF90AC-3863-4A18-9495-BB3814D14FA2}" destId="{ECD78FBF-F978-425D-9A22-65FF5AFA74C6}" srcOrd="5" destOrd="0" presId="urn:microsoft.com/office/officeart/2005/8/layout/cycle6"/>
    <dgm:cxn modelId="{47320944-4860-43C5-8BAC-66B7DBFF0FCC}" type="presParOf" srcId="{F2CF90AC-3863-4A18-9495-BB3814D14FA2}" destId="{93864D6F-7D80-4167-B06C-EB19851F39B3}" srcOrd="6" destOrd="0" presId="urn:microsoft.com/office/officeart/2005/8/layout/cycle6"/>
    <dgm:cxn modelId="{A1F023D3-AE36-49F7-B2C2-206B32BA489B}" type="presParOf" srcId="{F2CF90AC-3863-4A18-9495-BB3814D14FA2}" destId="{1534E583-C95D-4DB0-9992-1DEC2D301433}" srcOrd="7" destOrd="0" presId="urn:microsoft.com/office/officeart/2005/8/layout/cycle6"/>
    <dgm:cxn modelId="{F04705E6-BAF2-4FE3-ACBB-91909080FF01}" type="presParOf" srcId="{F2CF90AC-3863-4A18-9495-BB3814D14FA2}" destId="{5FF3164C-DB35-4A4D-9852-31444685444C}" srcOrd="8" destOrd="0" presId="urn:microsoft.com/office/officeart/2005/8/layout/cycle6"/>
    <dgm:cxn modelId="{200519C7-5114-478C-9EB7-BE2A74EC1D62}" type="presParOf" srcId="{F2CF90AC-3863-4A18-9495-BB3814D14FA2}" destId="{5C6A63CC-6924-4D74-B02F-CC1ED3E4A125}" srcOrd="9" destOrd="0" presId="urn:microsoft.com/office/officeart/2005/8/layout/cycle6"/>
    <dgm:cxn modelId="{78818448-FFEC-435F-8A3B-1D4FA392D709}" type="presParOf" srcId="{F2CF90AC-3863-4A18-9495-BB3814D14FA2}" destId="{FD84E170-1399-4230-9E39-729ED8E8FAB2}" srcOrd="10" destOrd="0" presId="urn:microsoft.com/office/officeart/2005/8/layout/cycle6"/>
    <dgm:cxn modelId="{94AD7C76-1ECB-466C-9669-E75AD879FC42}" type="presParOf" srcId="{F2CF90AC-3863-4A18-9495-BB3814D14FA2}" destId="{747D0AC0-6815-495C-9419-367ADA260E8D}" srcOrd="11" destOrd="0" presId="urn:microsoft.com/office/officeart/2005/8/layout/cycle6"/>
    <dgm:cxn modelId="{59C5F6C4-DB60-47CF-B6F8-8E210318936D}" type="presParOf" srcId="{F2CF90AC-3863-4A18-9495-BB3814D14FA2}" destId="{899D44DC-66DE-4571-B1DD-083D096A8CD1}" srcOrd="12" destOrd="0" presId="urn:microsoft.com/office/officeart/2005/8/layout/cycle6"/>
    <dgm:cxn modelId="{C97F6E7C-484F-454D-B0F6-EAF12FE0608B}" type="presParOf" srcId="{F2CF90AC-3863-4A18-9495-BB3814D14FA2}" destId="{D30E6E6B-3FB4-4F6B-9FE3-10A248BC1B14}" srcOrd="13" destOrd="0" presId="urn:microsoft.com/office/officeart/2005/8/layout/cycle6"/>
    <dgm:cxn modelId="{67CEDBC8-058E-4871-B5A8-E014D251DB32}" type="presParOf" srcId="{F2CF90AC-3863-4A18-9495-BB3814D14FA2}" destId="{FA52C167-7405-4F0B-AF42-1F6A2013620F}" srcOrd="14" destOrd="0" presId="urn:microsoft.com/office/officeart/2005/8/layout/cycle6"/>
    <dgm:cxn modelId="{B5C66973-D85D-4DFF-8AFC-5D47696C38E0}" type="presParOf" srcId="{F2CF90AC-3863-4A18-9495-BB3814D14FA2}" destId="{80D0A2C6-15B9-473C-8A8B-3DB117845FFA}" srcOrd="15" destOrd="0" presId="urn:microsoft.com/office/officeart/2005/8/layout/cycle6"/>
    <dgm:cxn modelId="{A03792C4-889D-4D06-B3FF-95C18B08582D}" type="presParOf" srcId="{F2CF90AC-3863-4A18-9495-BB3814D14FA2}" destId="{9C784208-8097-4339-B137-1C5231306BC2}" srcOrd="16" destOrd="0" presId="urn:microsoft.com/office/officeart/2005/8/layout/cycle6"/>
    <dgm:cxn modelId="{808A48FF-1FFE-4CEB-92B0-D6B068AA0E56}" type="presParOf" srcId="{F2CF90AC-3863-4A18-9495-BB3814D14FA2}" destId="{BEECED36-A970-49CF-A550-61C3679ED6F9}" srcOrd="17"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3A66B-5429-44E2-B1E1-42178B9C8978}">
      <dsp:nvSpPr>
        <dsp:cNvPr id="0" name=""/>
        <dsp:cNvSpPr/>
      </dsp:nvSpPr>
      <dsp:spPr>
        <a:xfrm>
          <a:off x="2457" y="120783"/>
          <a:ext cx="2396430" cy="58524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Title IX Sexual Harassment</a:t>
          </a:r>
        </a:p>
      </dsp:txBody>
      <dsp:txXfrm>
        <a:off x="2457" y="120783"/>
        <a:ext cx="2396430" cy="585243"/>
      </dsp:txXfrm>
    </dsp:sp>
    <dsp:sp modelId="{2525F73A-B373-4446-9A2A-5045EE883FD8}">
      <dsp:nvSpPr>
        <dsp:cNvPr id="0" name=""/>
        <dsp:cNvSpPr/>
      </dsp:nvSpPr>
      <dsp:spPr>
        <a:xfrm>
          <a:off x="2457" y="706026"/>
          <a:ext cx="2396430" cy="3623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Sexual Assault</a:t>
          </a:r>
        </a:p>
        <a:p>
          <a:pPr marL="171450" lvl="1" indent="-171450" algn="l" defTabSz="711200">
            <a:lnSpc>
              <a:spcPct val="90000"/>
            </a:lnSpc>
            <a:spcBef>
              <a:spcPct val="0"/>
            </a:spcBef>
            <a:spcAft>
              <a:spcPct val="15000"/>
            </a:spcAft>
            <a:buChar char="•"/>
          </a:pPr>
          <a:r>
            <a:rPr lang="en-US" sz="1600" kern="1200" dirty="0"/>
            <a:t>Dating Violence</a:t>
          </a:r>
        </a:p>
        <a:p>
          <a:pPr marL="171450" lvl="1" indent="-171450" algn="l" defTabSz="711200">
            <a:lnSpc>
              <a:spcPct val="90000"/>
            </a:lnSpc>
            <a:spcBef>
              <a:spcPct val="0"/>
            </a:spcBef>
            <a:spcAft>
              <a:spcPct val="15000"/>
            </a:spcAft>
            <a:buChar char="•"/>
          </a:pPr>
          <a:r>
            <a:rPr lang="en-US" sz="1600" kern="1200" dirty="0"/>
            <a:t>Domestic Violence</a:t>
          </a:r>
        </a:p>
        <a:p>
          <a:pPr marL="171450" lvl="1" indent="-171450" algn="l" defTabSz="711200">
            <a:lnSpc>
              <a:spcPct val="90000"/>
            </a:lnSpc>
            <a:spcBef>
              <a:spcPct val="0"/>
            </a:spcBef>
            <a:spcAft>
              <a:spcPct val="15000"/>
            </a:spcAft>
            <a:buChar char="•"/>
          </a:pPr>
          <a:r>
            <a:rPr lang="en-US" sz="1600" kern="1200" dirty="0"/>
            <a:t>Stalking</a:t>
          </a:r>
        </a:p>
        <a:p>
          <a:pPr marL="171450" lvl="1" indent="-171450" algn="l" defTabSz="711200">
            <a:lnSpc>
              <a:spcPct val="90000"/>
            </a:lnSpc>
            <a:spcBef>
              <a:spcPct val="0"/>
            </a:spcBef>
            <a:spcAft>
              <a:spcPct val="15000"/>
            </a:spcAft>
            <a:buChar char="•"/>
          </a:pPr>
          <a:r>
            <a:rPr lang="en-US" sz="1600" kern="1200" dirty="0"/>
            <a:t>Retaliation</a:t>
          </a:r>
        </a:p>
        <a:p>
          <a:pPr marL="171450" lvl="1" indent="-171450" algn="l" defTabSz="711200">
            <a:lnSpc>
              <a:spcPct val="90000"/>
            </a:lnSpc>
            <a:spcBef>
              <a:spcPct val="0"/>
            </a:spcBef>
            <a:spcAft>
              <a:spcPct val="15000"/>
            </a:spcAft>
            <a:buChar char="•"/>
          </a:pPr>
          <a:endParaRPr lang="en-US" sz="1600" kern="1200" dirty="0"/>
        </a:p>
      </dsp:txBody>
      <dsp:txXfrm>
        <a:off x="2457" y="706026"/>
        <a:ext cx="2396430" cy="3623400"/>
      </dsp:txXfrm>
    </dsp:sp>
    <dsp:sp modelId="{230D0E47-7C7B-4F2C-9679-2CADAD8E427A}">
      <dsp:nvSpPr>
        <dsp:cNvPr id="0" name=""/>
        <dsp:cNvSpPr/>
      </dsp:nvSpPr>
      <dsp:spPr>
        <a:xfrm>
          <a:off x="2734388" y="120783"/>
          <a:ext cx="2396430" cy="58524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Discriminatory Harassment</a:t>
          </a:r>
        </a:p>
      </dsp:txBody>
      <dsp:txXfrm>
        <a:off x="2734388" y="120783"/>
        <a:ext cx="2396430" cy="585243"/>
      </dsp:txXfrm>
    </dsp:sp>
    <dsp:sp modelId="{1CD04FE1-7983-40D4-8C59-CE9041C8A664}">
      <dsp:nvSpPr>
        <dsp:cNvPr id="0" name=""/>
        <dsp:cNvSpPr/>
      </dsp:nvSpPr>
      <dsp:spPr>
        <a:xfrm>
          <a:off x="2734388" y="706026"/>
          <a:ext cx="2396430" cy="3623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Race</a:t>
          </a:r>
        </a:p>
        <a:p>
          <a:pPr marL="171450" lvl="1" indent="-171450" algn="l" defTabSz="711200">
            <a:lnSpc>
              <a:spcPct val="90000"/>
            </a:lnSpc>
            <a:spcBef>
              <a:spcPct val="0"/>
            </a:spcBef>
            <a:spcAft>
              <a:spcPct val="15000"/>
            </a:spcAft>
            <a:buChar char="•"/>
          </a:pPr>
          <a:r>
            <a:rPr lang="en-US" sz="1600" kern="1200" dirty="0"/>
            <a:t>Color</a:t>
          </a:r>
        </a:p>
        <a:p>
          <a:pPr marL="171450" lvl="1" indent="-171450" algn="l" defTabSz="711200">
            <a:lnSpc>
              <a:spcPct val="90000"/>
            </a:lnSpc>
            <a:spcBef>
              <a:spcPct val="0"/>
            </a:spcBef>
            <a:spcAft>
              <a:spcPct val="15000"/>
            </a:spcAft>
            <a:buChar char="•"/>
          </a:pPr>
          <a:r>
            <a:rPr lang="en-US" sz="1600" kern="1200" dirty="0"/>
            <a:t>Religion</a:t>
          </a:r>
        </a:p>
        <a:p>
          <a:pPr marL="171450" lvl="1" indent="-171450" algn="l" defTabSz="711200">
            <a:lnSpc>
              <a:spcPct val="90000"/>
            </a:lnSpc>
            <a:spcBef>
              <a:spcPct val="0"/>
            </a:spcBef>
            <a:spcAft>
              <a:spcPct val="15000"/>
            </a:spcAft>
            <a:buChar char="•"/>
          </a:pPr>
          <a:r>
            <a:rPr lang="en-US" sz="1600" kern="1200" dirty="0"/>
            <a:t>Sex</a:t>
          </a:r>
        </a:p>
        <a:p>
          <a:pPr marL="171450" lvl="1" indent="-171450" algn="l" defTabSz="711200">
            <a:lnSpc>
              <a:spcPct val="90000"/>
            </a:lnSpc>
            <a:spcBef>
              <a:spcPct val="0"/>
            </a:spcBef>
            <a:spcAft>
              <a:spcPct val="15000"/>
            </a:spcAft>
            <a:buChar char="•"/>
          </a:pPr>
          <a:r>
            <a:rPr lang="en-US" sz="1600" kern="1200" dirty="0"/>
            <a:t>Sexual Orientation</a:t>
          </a:r>
        </a:p>
        <a:p>
          <a:pPr marL="171450" lvl="1" indent="-171450" algn="l" defTabSz="711200">
            <a:lnSpc>
              <a:spcPct val="90000"/>
            </a:lnSpc>
            <a:spcBef>
              <a:spcPct val="0"/>
            </a:spcBef>
            <a:spcAft>
              <a:spcPct val="15000"/>
            </a:spcAft>
            <a:buChar char="•"/>
          </a:pPr>
          <a:r>
            <a:rPr lang="en-US" sz="1600" kern="1200" dirty="0"/>
            <a:t>Transgender Status</a:t>
          </a:r>
        </a:p>
        <a:p>
          <a:pPr marL="171450" lvl="1" indent="-171450" algn="l" defTabSz="711200">
            <a:lnSpc>
              <a:spcPct val="90000"/>
            </a:lnSpc>
            <a:spcBef>
              <a:spcPct val="0"/>
            </a:spcBef>
            <a:spcAft>
              <a:spcPct val="15000"/>
            </a:spcAft>
            <a:buChar char="•"/>
          </a:pPr>
          <a:r>
            <a:rPr lang="en-US" sz="1600" kern="1200" dirty="0"/>
            <a:t>Gender Identity and/or Gender Expression</a:t>
          </a:r>
        </a:p>
        <a:p>
          <a:pPr marL="171450" lvl="1" indent="-171450" algn="l" defTabSz="711200">
            <a:lnSpc>
              <a:spcPct val="90000"/>
            </a:lnSpc>
            <a:spcBef>
              <a:spcPct val="0"/>
            </a:spcBef>
            <a:spcAft>
              <a:spcPct val="15000"/>
            </a:spcAft>
            <a:buChar char="•"/>
          </a:pPr>
          <a:r>
            <a:rPr lang="en-US" sz="1600" kern="1200" dirty="0"/>
            <a:t>National Origin</a:t>
          </a:r>
        </a:p>
        <a:p>
          <a:pPr marL="171450" lvl="1" indent="-171450" algn="l" defTabSz="711200">
            <a:lnSpc>
              <a:spcPct val="90000"/>
            </a:lnSpc>
            <a:spcBef>
              <a:spcPct val="0"/>
            </a:spcBef>
            <a:spcAft>
              <a:spcPct val="15000"/>
            </a:spcAft>
            <a:buChar char="•"/>
          </a:pPr>
          <a:r>
            <a:rPr lang="en-US" sz="1600" kern="1200" dirty="0"/>
            <a:t>Citizenship Status</a:t>
          </a:r>
        </a:p>
        <a:p>
          <a:pPr marL="171450" lvl="1" indent="-171450" algn="l" defTabSz="711200">
            <a:lnSpc>
              <a:spcPct val="90000"/>
            </a:lnSpc>
            <a:spcBef>
              <a:spcPct val="0"/>
            </a:spcBef>
            <a:spcAft>
              <a:spcPct val="15000"/>
            </a:spcAft>
            <a:buChar char="•"/>
          </a:pPr>
          <a:r>
            <a:rPr lang="en-US" sz="1600" kern="1200" dirty="0"/>
            <a:t>Age</a:t>
          </a:r>
        </a:p>
        <a:p>
          <a:pPr marL="171450" lvl="1" indent="-171450" algn="l" defTabSz="711200">
            <a:lnSpc>
              <a:spcPct val="90000"/>
            </a:lnSpc>
            <a:spcBef>
              <a:spcPct val="0"/>
            </a:spcBef>
            <a:spcAft>
              <a:spcPct val="15000"/>
            </a:spcAft>
            <a:buChar char="•"/>
          </a:pPr>
          <a:r>
            <a:rPr lang="en-US" sz="1600" kern="1200" dirty="0"/>
            <a:t>Disability</a:t>
          </a:r>
        </a:p>
        <a:p>
          <a:pPr marL="171450" lvl="1" indent="-171450" algn="l" defTabSz="711200">
            <a:lnSpc>
              <a:spcPct val="90000"/>
            </a:lnSpc>
            <a:spcBef>
              <a:spcPct val="0"/>
            </a:spcBef>
            <a:spcAft>
              <a:spcPct val="15000"/>
            </a:spcAft>
            <a:buChar char="•"/>
          </a:pPr>
          <a:r>
            <a:rPr lang="en-US" sz="1600" kern="1200" dirty="0"/>
            <a:t>Genetic Information</a:t>
          </a:r>
        </a:p>
      </dsp:txBody>
      <dsp:txXfrm>
        <a:off x="2734388" y="706026"/>
        <a:ext cx="2396430" cy="3623400"/>
      </dsp:txXfrm>
    </dsp:sp>
    <dsp:sp modelId="{91A71543-DB84-4D04-862B-40DC9C5C2C05}">
      <dsp:nvSpPr>
        <dsp:cNvPr id="0" name=""/>
        <dsp:cNvSpPr/>
      </dsp:nvSpPr>
      <dsp:spPr>
        <a:xfrm>
          <a:off x="5466319" y="120783"/>
          <a:ext cx="2396430" cy="58524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ADA/504 Discrimination</a:t>
          </a:r>
        </a:p>
      </dsp:txBody>
      <dsp:txXfrm>
        <a:off x="5466319" y="120783"/>
        <a:ext cx="2396430" cy="585243"/>
      </dsp:txXfrm>
    </dsp:sp>
    <dsp:sp modelId="{BA944FF5-96D9-4BF5-B4FA-B2E86E42CD72}">
      <dsp:nvSpPr>
        <dsp:cNvPr id="0" name=""/>
        <dsp:cNvSpPr/>
      </dsp:nvSpPr>
      <dsp:spPr>
        <a:xfrm>
          <a:off x="5466319" y="706026"/>
          <a:ext cx="2396430" cy="3623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Qualified persons with disabilities</a:t>
          </a:r>
        </a:p>
        <a:p>
          <a:pPr marL="171450" lvl="1" indent="-171450" algn="l" defTabSz="711200">
            <a:lnSpc>
              <a:spcPct val="90000"/>
            </a:lnSpc>
            <a:spcBef>
              <a:spcPct val="0"/>
            </a:spcBef>
            <a:spcAft>
              <a:spcPct val="15000"/>
            </a:spcAft>
            <a:buChar char="•"/>
          </a:pPr>
          <a:r>
            <a:rPr lang="en-US" sz="1600" kern="1200" dirty="0"/>
            <a:t>Federal and State Laws and regulations pertaining to individuals with disabilities</a:t>
          </a:r>
        </a:p>
      </dsp:txBody>
      <dsp:txXfrm>
        <a:off x="5466319" y="706026"/>
        <a:ext cx="2396430" cy="362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6B793-7630-4E94-9A26-027B45A498DF}">
      <dsp:nvSpPr>
        <dsp:cNvPr id="0" name=""/>
        <dsp:cNvSpPr/>
      </dsp:nvSpPr>
      <dsp:spPr>
        <a:xfrm>
          <a:off x="1920201" y="1938"/>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Fred</a:t>
          </a:r>
        </a:p>
      </dsp:txBody>
      <dsp:txXfrm>
        <a:off x="1952063" y="33800"/>
        <a:ext cx="940434" cy="588978"/>
      </dsp:txXfrm>
    </dsp:sp>
    <dsp:sp modelId="{A4C14735-D05B-463E-B3EC-AF7006E391AC}">
      <dsp:nvSpPr>
        <dsp:cNvPr id="0" name=""/>
        <dsp:cNvSpPr/>
      </dsp:nvSpPr>
      <dsp:spPr>
        <a:xfrm>
          <a:off x="885136" y="328290"/>
          <a:ext cx="3074288" cy="3074288"/>
        </a:xfrm>
        <a:custGeom>
          <a:avLst/>
          <a:gdLst/>
          <a:ahLst/>
          <a:cxnLst/>
          <a:rect l="0" t="0" r="0" b="0"/>
          <a:pathLst>
            <a:path>
              <a:moveTo>
                <a:pt x="2045634" y="86540"/>
              </a:moveTo>
              <a:arcTo wR="1537144" hR="1537144" stAng="17359047" swAng="150038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C20C12-3262-4F0F-A335-F7C4487D9079}">
      <dsp:nvSpPr>
        <dsp:cNvPr id="0" name=""/>
        <dsp:cNvSpPr/>
      </dsp:nvSpPr>
      <dsp:spPr>
        <a:xfrm>
          <a:off x="3251407" y="770510"/>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Kenda</a:t>
          </a:r>
          <a:endParaRPr lang="en-US" sz="1800" kern="1200" dirty="0"/>
        </a:p>
      </dsp:txBody>
      <dsp:txXfrm>
        <a:off x="3283269" y="802372"/>
        <a:ext cx="940434" cy="588978"/>
      </dsp:txXfrm>
    </dsp:sp>
    <dsp:sp modelId="{ECD78FBF-F978-425D-9A22-65FF5AFA74C6}">
      <dsp:nvSpPr>
        <dsp:cNvPr id="0" name=""/>
        <dsp:cNvSpPr/>
      </dsp:nvSpPr>
      <dsp:spPr>
        <a:xfrm>
          <a:off x="885136" y="328290"/>
          <a:ext cx="3074288" cy="3074288"/>
        </a:xfrm>
        <a:custGeom>
          <a:avLst/>
          <a:gdLst/>
          <a:ahLst/>
          <a:cxnLst/>
          <a:rect l="0" t="0" r="0" b="0"/>
          <a:pathLst>
            <a:path>
              <a:moveTo>
                <a:pt x="3011824" y="1103401"/>
              </a:moveTo>
              <a:arcTo wR="1537144" hR="1537144" stAng="20616598" swAng="196680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864D6F-7D80-4167-B06C-EB19851F39B3}">
      <dsp:nvSpPr>
        <dsp:cNvPr id="0" name=""/>
        <dsp:cNvSpPr/>
      </dsp:nvSpPr>
      <dsp:spPr>
        <a:xfrm>
          <a:off x="3251407" y="2307655"/>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Laura</a:t>
          </a:r>
        </a:p>
      </dsp:txBody>
      <dsp:txXfrm>
        <a:off x="3283269" y="2339517"/>
        <a:ext cx="940434" cy="588978"/>
      </dsp:txXfrm>
    </dsp:sp>
    <dsp:sp modelId="{5FF3164C-DB35-4A4D-9852-31444685444C}">
      <dsp:nvSpPr>
        <dsp:cNvPr id="0" name=""/>
        <dsp:cNvSpPr/>
      </dsp:nvSpPr>
      <dsp:spPr>
        <a:xfrm>
          <a:off x="885136" y="328290"/>
          <a:ext cx="3074288" cy="3074288"/>
        </a:xfrm>
        <a:custGeom>
          <a:avLst/>
          <a:gdLst/>
          <a:ahLst/>
          <a:cxnLst/>
          <a:rect l="0" t="0" r="0" b="0"/>
          <a:pathLst>
            <a:path>
              <a:moveTo>
                <a:pt x="2611166" y="2636821"/>
              </a:moveTo>
              <a:arcTo wR="1537144" hR="1537144" stAng="2740573" swAng="150038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6A63CC-6924-4D74-B02F-CC1ED3E4A125}">
      <dsp:nvSpPr>
        <dsp:cNvPr id="0" name=""/>
        <dsp:cNvSpPr/>
      </dsp:nvSpPr>
      <dsp:spPr>
        <a:xfrm>
          <a:off x="1920201" y="3076227"/>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David</a:t>
          </a:r>
        </a:p>
      </dsp:txBody>
      <dsp:txXfrm>
        <a:off x="1952063" y="3108089"/>
        <a:ext cx="940434" cy="588978"/>
      </dsp:txXfrm>
    </dsp:sp>
    <dsp:sp modelId="{747D0AC0-6815-495C-9419-367ADA260E8D}">
      <dsp:nvSpPr>
        <dsp:cNvPr id="0" name=""/>
        <dsp:cNvSpPr/>
      </dsp:nvSpPr>
      <dsp:spPr>
        <a:xfrm>
          <a:off x="885136" y="328290"/>
          <a:ext cx="3074288" cy="3074288"/>
        </a:xfrm>
        <a:custGeom>
          <a:avLst/>
          <a:gdLst/>
          <a:ahLst/>
          <a:cxnLst/>
          <a:rect l="0" t="0" r="0" b="0"/>
          <a:pathLst>
            <a:path>
              <a:moveTo>
                <a:pt x="1028654" y="2987748"/>
              </a:moveTo>
              <a:arcTo wR="1537144" hR="1537144" stAng="6559047" swAng="150038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9D44DC-66DE-4571-B1DD-083D096A8CD1}">
      <dsp:nvSpPr>
        <dsp:cNvPr id="0" name=""/>
        <dsp:cNvSpPr/>
      </dsp:nvSpPr>
      <dsp:spPr>
        <a:xfrm>
          <a:off x="588995" y="2307655"/>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Erika</a:t>
          </a:r>
        </a:p>
      </dsp:txBody>
      <dsp:txXfrm>
        <a:off x="620857" y="2339517"/>
        <a:ext cx="940434" cy="588978"/>
      </dsp:txXfrm>
    </dsp:sp>
    <dsp:sp modelId="{FA52C167-7405-4F0B-AF42-1F6A2013620F}">
      <dsp:nvSpPr>
        <dsp:cNvPr id="0" name=""/>
        <dsp:cNvSpPr/>
      </dsp:nvSpPr>
      <dsp:spPr>
        <a:xfrm>
          <a:off x="885136" y="328290"/>
          <a:ext cx="3074288" cy="3074288"/>
        </a:xfrm>
        <a:custGeom>
          <a:avLst/>
          <a:gdLst/>
          <a:ahLst/>
          <a:cxnLst/>
          <a:rect l="0" t="0" r="0" b="0"/>
          <a:pathLst>
            <a:path>
              <a:moveTo>
                <a:pt x="62464" y="1970887"/>
              </a:moveTo>
              <a:arcTo wR="1537144" hR="1537144" stAng="9816598" swAng="196680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97809F-54AA-4114-9F1C-2467E577D87C}">
      <dsp:nvSpPr>
        <dsp:cNvPr id="0" name=""/>
        <dsp:cNvSpPr/>
      </dsp:nvSpPr>
      <dsp:spPr>
        <a:xfrm>
          <a:off x="588995" y="770510"/>
          <a:ext cx="1004158" cy="6527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Amie</a:t>
          </a:r>
        </a:p>
      </dsp:txBody>
      <dsp:txXfrm>
        <a:off x="620857" y="802372"/>
        <a:ext cx="940434" cy="588978"/>
      </dsp:txXfrm>
    </dsp:sp>
    <dsp:sp modelId="{EEB87F53-1006-45D1-8AC9-7009E015E889}">
      <dsp:nvSpPr>
        <dsp:cNvPr id="0" name=""/>
        <dsp:cNvSpPr/>
      </dsp:nvSpPr>
      <dsp:spPr>
        <a:xfrm>
          <a:off x="885136" y="328290"/>
          <a:ext cx="3074288" cy="3074288"/>
        </a:xfrm>
        <a:custGeom>
          <a:avLst/>
          <a:gdLst/>
          <a:ahLst/>
          <a:cxnLst/>
          <a:rect l="0" t="0" r="0" b="0"/>
          <a:pathLst>
            <a:path>
              <a:moveTo>
                <a:pt x="463122" y="437467"/>
              </a:moveTo>
              <a:arcTo wR="1537144" hR="1537144" stAng="13540573" swAng="150038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6B793-7630-4E94-9A26-027B45A498DF}">
      <dsp:nvSpPr>
        <dsp:cNvPr id="0" name=""/>
        <dsp:cNvSpPr/>
      </dsp:nvSpPr>
      <dsp:spPr>
        <a:xfrm>
          <a:off x="1934327" y="13394"/>
          <a:ext cx="1004041" cy="65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Scott</a:t>
          </a:r>
        </a:p>
      </dsp:txBody>
      <dsp:txXfrm>
        <a:off x="1966186" y="45253"/>
        <a:ext cx="940323" cy="588909"/>
      </dsp:txXfrm>
    </dsp:sp>
    <dsp:sp modelId="{A4C14735-D05B-463E-B3EC-AF7006E391AC}">
      <dsp:nvSpPr>
        <dsp:cNvPr id="0" name=""/>
        <dsp:cNvSpPr/>
      </dsp:nvSpPr>
      <dsp:spPr>
        <a:xfrm>
          <a:off x="897787" y="339707"/>
          <a:ext cx="3077121" cy="3077121"/>
        </a:xfrm>
        <a:custGeom>
          <a:avLst/>
          <a:gdLst/>
          <a:ahLst/>
          <a:cxnLst/>
          <a:rect l="0" t="0" r="0" b="0"/>
          <a:pathLst>
            <a:path>
              <a:moveTo>
                <a:pt x="2047008" y="86441"/>
              </a:moveTo>
              <a:arcTo wR="1538560" hR="1538560" stAng="17357838" swAng="150264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C20C12-3262-4F0F-A335-F7C4487D9079}">
      <dsp:nvSpPr>
        <dsp:cNvPr id="0" name=""/>
        <dsp:cNvSpPr/>
      </dsp:nvSpPr>
      <dsp:spPr>
        <a:xfrm>
          <a:off x="3266759" y="782674"/>
          <a:ext cx="1004041" cy="65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Angela</a:t>
          </a:r>
        </a:p>
      </dsp:txBody>
      <dsp:txXfrm>
        <a:off x="3298618" y="814533"/>
        <a:ext cx="940323" cy="588909"/>
      </dsp:txXfrm>
    </dsp:sp>
    <dsp:sp modelId="{ECD78FBF-F978-425D-9A22-65FF5AFA74C6}">
      <dsp:nvSpPr>
        <dsp:cNvPr id="0" name=""/>
        <dsp:cNvSpPr/>
      </dsp:nvSpPr>
      <dsp:spPr>
        <a:xfrm>
          <a:off x="897787" y="339707"/>
          <a:ext cx="3077121" cy="3077121"/>
        </a:xfrm>
        <a:custGeom>
          <a:avLst/>
          <a:gdLst/>
          <a:ahLst/>
          <a:cxnLst/>
          <a:rect l="0" t="0" r="0" b="0"/>
          <a:pathLst>
            <a:path>
              <a:moveTo>
                <a:pt x="3014501" y="1104085"/>
              </a:moveTo>
              <a:arcTo wR="1538560" hR="1538560" stAng="20615823" swAng="196835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864D6F-7D80-4167-B06C-EB19851F39B3}">
      <dsp:nvSpPr>
        <dsp:cNvPr id="0" name=""/>
        <dsp:cNvSpPr/>
      </dsp:nvSpPr>
      <dsp:spPr>
        <a:xfrm>
          <a:off x="3266759" y="2321235"/>
          <a:ext cx="1004041" cy="65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Sara H.</a:t>
          </a:r>
        </a:p>
      </dsp:txBody>
      <dsp:txXfrm>
        <a:off x="3298618" y="2353094"/>
        <a:ext cx="940323" cy="588909"/>
      </dsp:txXfrm>
    </dsp:sp>
    <dsp:sp modelId="{5FF3164C-DB35-4A4D-9852-31444685444C}">
      <dsp:nvSpPr>
        <dsp:cNvPr id="0" name=""/>
        <dsp:cNvSpPr/>
      </dsp:nvSpPr>
      <dsp:spPr>
        <a:xfrm>
          <a:off x="887166" y="350281"/>
          <a:ext cx="3077121" cy="3077121"/>
        </a:xfrm>
        <a:custGeom>
          <a:avLst/>
          <a:gdLst/>
          <a:ahLst/>
          <a:cxnLst/>
          <a:rect l="0" t="0" r="0" b="0"/>
          <a:pathLst>
            <a:path>
              <a:moveTo>
                <a:pt x="2625422" y="2627551"/>
              </a:moveTo>
              <a:arcTo wR="1538560" hR="1538560" stAng="2703364" swAng="123573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6A63CC-6924-4D74-B02F-CC1ED3E4A125}">
      <dsp:nvSpPr>
        <dsp:cNvPr id="0" name=""/>
        <dsp:cNvSpPr/>
      </dsp:nvSpPr>
      <dsp:spPr>
        <a:xfrm>
          <a:off x="1854493" y="3121443"/>
          <a:ext cx="1200442" cy="6012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Christine</a:t>
          </a:r>
        </a:p>
      </dsp:txBody>
      <dsp:txXfrm>
        <a:off x="1883846" y="3150796"/>
        <a:ext cx="1141736" cy="542585"/>
      </dsp:txXfrm>
    </dsp:sp>
    <dsp:sp modelId="{747D0AC0-6815-495C-9419-367ADA260E8D}">
      <dsp:nvSpPr>
        <dsp:cNvPr id="0" name=""/>
        <dsp:cNvSpPr/>
      </dsp:nvSpPr>
      <dsp:spPr>
        <a:xfrm>
          <a:off x="907743" y="349614"/>
          <a:ext cx="3077121" cy="3077121"/>
        </a:xfrm>
        <a:custGeom>
          <a:avLst/>
          <a:gdLst/>
          <a:ahLst/>
          <a:cxnLst/>
          <a:rect l="0" t="0" r="0" b="0"/>
          <a:pathLst>
            <a:path>
              <a:moveTo>
                <a:pt x="941213" y="2956427"/>
              </a:moveTo>
              <a:arcTo wR="1538560" hR="1538560" stAng="6770742" swAng="1322917"/>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9D44DC-66DE-4571-B1DD-083D096A8CD1}">
      <dsp:nvSpPr>
        <dsp:cNvPr id="0" name=""/>
        <dsp:cNvSpPr/>
      </dsp:nvSpPr>
      <dsp:spPr>
        <a:xfrm>
          <a:off x="601894" y="2321235"/>
          <a:ext cx="1004041" cy="65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Don</a:t>
          </a:r>
        </a:p>
      </dsp:txBody>
      <dsp:txXfrm>
        <a:off x="633753" y="2353094"/>
        <a:ext cx="940323" cy="588909"/>
      </dsp:txXfrm>
    </dsp:sp>
    <dsp:sp modelId="{FA52C167-7405-4F0B-AF42-1F6A2013620F}">
      <dsp:nvSpPr>
        <dsp:cNvPr id="0" name=""/>
        <dsp:cNvSpPr/>
      </dsp:nvSpPr>
      <dsp:spPr>
        <a:xfrm>
          <a:off x="897787" y="339707"/>
          <a:ext cx="3077121" cy="3077121"/>
        </a:xfrm>
        <a:custGeom>
          <a:avLst/>
          <a:gdLst/>
          <a:ahLst/>
          <a:cxnLst/>
          <a:rect l="0" t="0" r="0" b="0"/>
          <a:pathLst>
            <a:path>
              <a:moveTo>
                <a:pt x="62620" y="1973036"/>
              </a:moveTo>
              <a:arcTo wR="1538560" hR="1538560" stAng="9815823" swAng="196835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D0A2C6-15B9-473C-8A8B-3DB117845FFA}">
      <dsp:nvSpPr>
        <dsp:cNvPr id="0" name=""/>
        <dsp:cNvSpPr/>
      </dsp:nvSpPr>
      <dsp:spPr>
        <a:xfrm>
          <a:off x="601894" y="782674"/>
          <a:ext cx="1004041" cy="6526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Alyce</a:t>
          </a:r>
          <a:endParaRPr lang="en-US" sz="1800" kern="1200" dirty="0"/>
        </a:p>
      </dsp:txBody>
      <dsp:txXfrm>
        <a:off x="633753" y="814533"/>
        <a:ext cx="940323" cy="588909"/>
      </dsp:txXfrm>
    </dsp:sp>
    <dsp:sp modelId="{BEECED36-A970-49CF-A550-61C3679ED6F9}">
      <dsp:nvSpPr>
        <dsp:cNvPr id="0" name=""/>
        <dsp:cNvSpPr/>
      </dsp:nvSpPr>
      <dsp:spPr>
        <a:xfrm>
          <a:off x="897787" y="339707"/>
          <a:ext cx="3077121" cy="3077121"/>
        </a:xfrm>
        <a:custGeom>
          <a:avLst/>
          <a:gdLst/>
          <a:ahLst/>
          <a:cxnLst/>
          <a:rect l="0" t="0" r="0" b="0"/>
          <a:pathLst>
            <a:path>
              <a:moveTo>
                <a:pt x="463211" y="438200"/>
              </a:moveTo>
              <a:arcTo wR="1538560" hR="1538560" stAng="13539518" swAng="150264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B8143-4D99-46FD-B262-FDDA953A2BA2}"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910D2-8392-4D7C-8B5C-D9839E58FAB6}" type="slidenum">
              <a:rPr lang="en-US" smtClean="0"/>
              <a:t>‹#›</a:t>
            </a:fld>
            <a:endParaRPr lang="en-US"/>
          </a:p>
        </p:txBody>
      </p:sp>
    </p:spTree>
    <p:extLst>
      <p:ext uri="{BB962C8B-B14F-4D97-AF65-F5344CB8AC3E}">
        <p14:creationId xmlns:p14="http://schemas.microsoft.com/office/powerpoint/2010/main" val="19820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Rape_shield_law#:~:text=A%20rape%20shield%20law%20is,of%20an%20alleged%20rape%20victi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xculpatory_evid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using the ATIXA resources – there are many!!</a:t>
            </a:r>
          </a:p>
        </p:txBody>
      </p:sp>
      <p:sp>
        <p:nvSpPr>
          <p:cNvPr id="4" name="Slide Number Placeholder 3"/>
          <p:cNvSpPr>
            <a:spLocks noGrp="1"/>
          </p:cNvSpPr>
          <p:nvPr>
            <p:ph type="sldNum" sz="quarter" idx="10"/>
          </p:nvPr>
        </p:nvSpPr>
        <p:spPr/>
        <p:txBody>
          <a:bodyPr/>
          <a:lstStyle/>
          <a:p>
            <a:fld id="{1D9910D2-8392-4D7C-8B5C-D9839E58FAB6}" type="slidenum">
              <a:rPr lang="en-US" smtClean="0"/>
              <a:t>2</a:t>
            </a:fld>
            <a:endParaRPr lang="en-US"/>
          </a:p>
        </p:txBody>
      </p:sp>
    </p:spTree>
    <p:extLst>
      <p:ext uri="{BB962C8B-B14F-4D97-AF65-F5344CB8AC3E}">
        <p14:creationId xmlns:p14="http://schemas.microsoft.com/office/powerpoint/2010/main" val="2414834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Rape Shield Protection – limits the ability to introduce evidence</a:t>
            </a:r>
            <a:r>
              <a:rPr lang="en-US" baseline="0" dirty="0"/>
              <a:t> or cross examine rape complainants about their past sexual behavior. Also prohibits publication of the identity of an alleged rape victim. (</a:t>
            </a:r>
            <a:r>
              <a:rPr lang="en-US" dirty="0">
                <a:hlinkClick r:id="rId3"/>
              </a:rPr>
              <a:t>https://en.wikipedia.org/wiki/Rape_shield_law#:~:text=A%20rape%20shield%20law%20is,of%20an%20alleged%20rape%20victim.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34</a:t>
            </a:fld>
            <a:endParaRPr lang="en-US"/>
          </a:p>
        </p:txBody>
      </p:sp>
    </p:spTree>
    <p:extLst>
      <p:ext uri="{BB962C8B-B14F-4D97-AF65-F5344CB8AC3E}">
        <p14:creationId xmlns:p14="http://schemas.microsoft.com/office/powerpoint/2010/main" val="61890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APPLICABLE – THIS</a:t>
            </a:r>
            <a:r>
              <a:rPr lang="en-US" baseline="0" dirty="0"/>
              <a:t> WAS WHEN WE WERE DOING 1P2P.</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41</a:t>
            </a:fld>
            <a:endParaRPr lang="en-US"/>
          </a:p>
        </p:txBody>
      </p:sp>
    </p:spTree>
    <p:extLst>
      <p:ext uri="{BB962C8B-B14F-4D97-AF65-F5344CB8AC3E}">
        <p14:creationId xmlns:p14="http://schemas.microsoft.com/office/powerpoint/2010/main" val="166468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48</a:t>
            </a:fld>
            <a:endParaRPr lang="en-US"/>
          </a:p>
        </p:txBody>
      </p:sp>
    </p:spTree>
    <p:extLst>
      <p:ext uri="{BB962C8B-B14F-4D97-AF65-F5344CB8AC3E}">
        <p14:creationId xmlns:p14="http://schemas.microsoft.com/office/powerpoint/2010/main" val="67723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NOIA – Notice of Investigation</a:t>
            </a:r>
            <a:r>
              <a:rPr lang="en-US" baseline="0" dirty="0"/>
              <a:t> &amp; Allegations </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49</a:t>
            </a:fld>
            <a:endParaRPr lang="en-US"/>
          </a:p>
        </p:txBody>
      </p:sp>
    </p:spTree>
    <p:extLst>
      <p:ext uri="{BB962C8B-B14F-4D97-AF65-F5344CB8AC3E}">
        <p14:creationId xmlns:p14="http://schemas.microsoft.com/office/powerpoint/2010/main" val="3569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seeing each campus as a</a:t>
            </a:r>
            <a:r>
              <a:rPr lang="en-US" baseline="0" dirty="0"/>
              <a:t> single group, we are moving to a more team approach. </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53</a:t>
            </a:fld>
            <a:endParaRPr lang="en-US"/>
          </a:p>
        </p:txBody>
      </p:sp>
    </p:spTree>
    <p:extLst>
      <p:ext uri="{BB962C8B-B14F-4D97-AF65-F5344CB8AC3E}">
        <p14:creationId xmlns:p14="http://schemas.microsoft.com/office/powerpoint/2010/main" val="216354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a:t>
            </a:r>
            <a:r>
              <a:rPr lang="en-US" baseline="0" dirty="0"/>
              <a:t> I miss anyone?</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54</a:t>
            </a:fld>
            <a:endParaRPr lang="en-US"/>
          </a:p>
        </p:txBody>
      </p:sp>
    </p:spTree>
    <p:extLst>
      <p:ext uri="{BB962C8B-B14F-4D97-AF65-F5344CB8AC3E}">
        <p14:creationId xmlns:p14="http://schemas.microsoft.com/office/powerpoint/2010/main" val="351456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910D2-8392-4D7C-8B5C-D9839E58FAB6}" type="slidenum">
              <a:rPr lang="en-US" smtClean="0"/>
              <a:t>56</a:t>
            </a:fld>
            <a:endParaRPr lang="en-US"/>
          </a:p>
        </p:txBody>
      </p:sp>
    </p:spTree>
    <p:extLst>
      <p:ext uri="{BB962C8B-B14F-4D97-AF65-F5344CB8AC3E}">
        <p14:creationId xmlns:p14="http://schemas.microsoft.com/office/powerpoint/2010/main" val="18455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57</a:t>
            </a:fld>
            <a:endParaRPr lang="en-US"/>
          </a:p>
        </p:txBody>
      </p:sp>
    </p:spTree>
    <p:extLst>
      <p:ext uri="{BB962C8B-B14F-4D97-AF65-F5344CB8AC3E}">
        <p14:creationId xmlns:p14="http://schemas.microsoft.com/office/powerpoint/2010/main" val="136204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59</a:t>
            </a:fld>
            <a:endParaRPr lang="en-US"/>
          </a:p>
        </p:txBody>
      </p:sp>
    </p:spTree>
    <p:extLst>
      <p:ext uri="{BB962C8B-B14F-4D97-AF65-F5344CB8AC3E}">
        <p14:creationId xmlns:p14="http://schemas.microsoft.com/office/powerpoint/2010/main" val="45720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OCR doesn’t see it as notice until it has made it to the Coordinator or</a:t>
            </a:r>
            <a:r>
              <a:rPr lang="en-US" baseline="0" dirty="0"/>
              <a:t> Official with Authority</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4</a:t>
            </a:fld>
            <a:endParaRPr lang="en-US"/>
          </a:p>
        </p:txBody>
      </p:sp>
    </p:spTree>
    <p:extLst>
      <p:ext uri="{BB962C8B-B14F-4D97-AF65-F5344CB8AC3E}">
        <p14:creationId xmlns:p14="http://schemas.microsoft.com/office/powerpoint/2010/main" val="215552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deliberately indifferent – means a response that is not clearly unreasonable in known circumstances. </a:t>
            </a:r>
          </a:p>
          <a:p>
            <a:endParaRPr lang="en-US" baseline="0" dirty="0"/>
          </a:p>
          <a:p>
            <a:r>
              <a:rPr lang="en-US" baseline="0" dirty="0"/>
              <a:t>A Title IX Coordinator should respect the complainants wishes as to whether the institution investigates unless it is not clearly unreasonable in light of the known circumstances. </a:t>
            </a:r>
          </a:p>
          <a:p>
            <a:endParaRPr lang="en-US" baseline="0" dirty="0"/>
          </a:p>
          <a:p>
            <a:r>
              <a:rPr lang="en-US" baseline="0" dirty="0"/>
              <a:t>Title IX Coordinator does not become the complainant</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10</a:t>
            </a:fld>
            <a:endParaRPr lang="en-US"/>
          </a:p>
        </p:txBody>
      </p:sp>
    </p:spTree>
    <p:extLst>
      <p:ext uri="{BB962C8B-B14F-4D97-AF65-F5344CB8AC3E}">
        <p14:creationId xmlns:p14="http://schemas.microsoft.com/office/powerpoint/2010/main" val="375891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a:t>
            </a:r>
            <a:r>
              <a:rPr lang="en-US" baseline="0" dirty="0"/>
              <a:t> complaint does not meet these criteria you can dismiss under Title IX and purse the appropriate allegation’s under the Student Conduct Code or the Equal Opportunity Complaint Procedures.</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11</a:t>
            </a:fld>
            <a:endParaRPr lang="en-US"/>
          </a:p>
        </p:txBody>
      </p:sp>
    </p:spTree>
    <p:extLst>
      <p:ext uri="{BB962C8B-B14F-4D97-AF65-F5344CB8AC3E}">
        <p14:creationId xmlns:p14="http://schemas.microsoft.com/office/powerpoint/2010/main" val="279108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Supportive measures can’t be sanctions</a:t>
            </a:r>
            <a:r>
              <a:rPr lang="en-US" baseline="0" dirty="0"/>
              <a:t> </a:t>
            </a:r>
          </a:p>
          <a:p>
            <a:r>
              <a:rPr lang="en-US" baseline="0" dirty="0"/>
              <a:t>You can still provide supportive measures without a complainant filing a formal complaint</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15</a:t>
            </a:fld>
            <a:endParaRPr lang="en-US"/>
          </a:p>
        </p:txBody>
      </p:sp>
    </p:spTree>
    <p:extLst>
      <p:ext uri="{BB962C8B-B14F-4D97-AF65-F5344CB8AC3E}">
        <p14:creationId xmlns:p14="http://schemas.microsoft.com/office/powerpoint/2010/main" val="312487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Exculpatory evidence</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favorable to the defendant </a:t>
            </a:r>
            <a:r>
              <a:rPr lang="en-US" sz="1200" b="1" i="0" kern="1200" dirty="0">
                <a:solidFill>
                  <a:schemeClr val="tx1"/>
                </a:solidFill>
                <a:effectLst/>
                <a:latin typeface="+mn-lt"/>
                <a:ea typeface="+mn-ea"/>
                <a:cs typeface="+mn-cs"/>
              </a:rPr>
              <a:t>in a</a:t>
            </a:r>
            <a:r>
              <a:rPr lang="en-US" sz="1200" b="0" i="0" kern="1200" dirty="0">
                <a:solidFill>
                  <a:schemeClr val="tx1"/>
                </a:solidFill>
                <a:effectLst/>
                <a:latin typeface="+mn-lt"/>
                <a:ea typeface="+mn-ea"/>
                <a:cs typeface="+mn-cs"/>
              </a:rPr>
              <a:t> criminal trial that exonerates or tends to exonerate the defendant of guilt. It is the opposite of </a:t>
            </a:r>
            <a:r>
              <a:rPr lang="en-US" sz="1200" b="1" i="0" kern="1200" dirty="0" err="1">
                <a:solidFill>
                  <a:schemeClr val="tx1"/>
                </a:solidFill>
                <a:effectLst/>
                <a:latin typeface="+mn-lt"/>
                <a:ea typeface="+mn-ea"/>
                <a:cs typeface="+mn-cs"/>
              </a:rPr>
              <a:t>inculpatory</a:t>
            </a:r>
            <a:r>
              <a:rPr lang="en-US" sz="1200" b="1" i="0" kern="1200" dirty="0">
                <a:solidFill>
                  <a:schemeClr val="tx1"/>
                </a:solidFill>
                <a:effectLst/>
                <a:latin typeface="+mn-lt"/>
                <a:ea typeface="+mn-ea"/>
                <a:cs typeface="+mn-cs"/>
              </a:rPr>
              <a:t> evidence</a:t>
            </a:r>
            <a:r>
              <a:rPr lang="en-US" sz="1200" b="0" i="0" kern="1200" dirty="0">
                <a:solidFill>
                  <a:schemeClr val="tx1"/>
                </a:solidFill>
                <a:effectLst/>
                <a:latin typeface="+mn-lt"/>
                <a:ea typeface="+mn-ea"/>
                <a:cs typeface="+mn-cs"/>
              </a:rPr>
              <a:t>, which tends to present guilt. (</a:t>
            </a:r>
            <a:r>
              <a:rPr lang="en-US" dirty="0">
                <a:hlinkClick r:id="rId3"/>
              </a:rPr>
              <a:t>https://en.wikipedia.org/wiki/Exculpatory_evidence</a:t>
            </a:r>
            <a:r>
              <a:rPr lang="en-US" dirty="0"/>
              <a:t>_)</a:t>
            </a:r>
          </a:p>
        </p:txBody>
      </p:sp>
      <p:sp>
        <p:nvSpPr>
          <p:cNvPr id="4" name="Slide Number Placeholder 3"/>
          <p:cNvSpPr>
            <a:spLocks noGrp="1"/>
          </p:cNvSpPr>
          <p:nvPr>
            <p:ph type="sldNum" sz="quarter" idx="10"/>
          </p:nvPr>
        </p:nvSpPr>
        <p:spPr/>
        <p:txBody>
          <a:bodyPr/>
          <a:lstStyle/>
          <a:p>
            <a:fld id="{1D9910D2-8392-4D7C-8B5C-D9839E58FAB6}" type="slidenum">
              <a:rPr lang="en-US" smtClean="0"/>
              <a:t>17</a:t>
            </a:fld>
            <a:endParaRPr lang="en-US"/>
          </a:p>
        </p:txBody>
      </p:sp>
    </p:spTree>
    <p:extLst>
      <p:ext uri="{BB962C8B-B14F-4D97-AF65-F5344CB8AC3E}">
        <p14:creationId xmlns:p14="http://schemas.microsoft.com/office/powerpoint/2010/main" val="191356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Nina can you provide example of both?</a:t>
            </a:r>
          </a:p>
          <a:p>
            <a:endParaRPr lang="en-US" dirty="0"/>
          </a:p>
          <a:p>
            <a:r>
              <a:rPr lang="en-US" dirty="0"/>
              <a:t>Ex: Attorney client privilege </a:t>
            </a:r>
          </a:p>
        </p:txBody>
      </p:sp>
      <p:sp>
        <p:nvSpPr>
          <p:cNvPr id="4" name="Slide Number Placeholder 3"/>
          <p:cNvSpPr>
            <a:spLocks noGrp="1"/>
          </p:cNvSpPr>
          <p:nvPr>
            <p:ph type="sldNum" sz="quarter" idx="10"/>
          </p:nvPr>
        </p:nvSpPr>
        <p:spPr/>
        <p:txBody>
          <a:bodyPr/>
          <a:lstStyle/>
          <a:p>
            <a:fld id="{1D9910D2-8392-4D7C-8B5C-D9839E58FAB6}" type="slidenum">
              <a:rPr lang="en-US" smtClean="0"/>
              <a:t>18</a:t>
            </a:fld>
            <a:endParaRPr lang="en-US"/>
          </a:p>
        </p:txBody>
      </p:sp>
    </p:spTree>
    <p:extLst>
      <p:ext uri="{BB962C8B-B14F-4D97-AF65-F5344CB8AC3E}">
        <p14:creationId xmlns:p14="http://schemas.microsoft.com/office/powerpoint/2010/main" val="124234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pursue using the Student Conduct Code</a:t>
            </a:r>
            <a:r>
              <a:rPr lang="en-US" baseline="0" dirty="0"/>
              <a:t> or the Equal Opportunity Complaint Procedures</a:t>
            </a:r>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21</a:t>
            </a:fld>
            <a:endParaRPr lang="en-US"/>
          </a:p>
        </p:txBody>
      </p:sp>
    </p:spTree>
    <p:extLst>
      <p:ext uri="{BB962C8B-B14F-4D97-AF65-F5344CB8AC3E}">
        <p14:creationId xmlns:p14="http://schemas.microsoft.com/office/powerpoint/2010/main" val="97577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910D2-8392-4D7C-8B5C-D9839E58FAB6}" type="slidenum">
              <a:rPr lang="en-US" smtClean="0"/>
              <a:t>24</a:t>
            </a:fld>
            <a:endParaRPr lang="en-US"/>
          </a:p>
        </p:txBody>
      </p:sp>
    </p:spTree>
    <p:extLst>
      <p:ext uri="{BB962C8B-B14F-4D97-AF65-F5344CB8AC3E}">
        <p14:creationId xmlns:p14="http://schemas.microsoft.com/office/powerpoint/2010/main" val="253122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334D819-9F07-4261-B09B-9E467E5D9002}" type="datetimeFigureOut">
              <a:rPr lang="en-US" smtClean="0"/>
              <a:pPr/>
              <a:t>3/6/2026</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1766878-3199-4EAB-94E7-2D6D11070E14}"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9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8783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2406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6495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825950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745757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078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202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208089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1250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334D819-9F07-4261-B09B-9E467E5D9002}" type="datetimeFigureOut">
              <a:rPr lang="en-US" smtClean="0"/>
              <a:pPr/>
              <a:t>3/6/2026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8870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versity of Maine System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424" y="386374"/>
            <a:ext cx="2900072" cy="1631291"/>
          </a:xfrm>
          <a:prstGeom prst="rect">
            <a:avLst/>
          </a:prstGeom>
        </p:spPr>
      </p:pic>
      <p:sp>
        <p:nvSpPr>
          <p:cNvPr id="2" name="Title 1"/>
          <p:cNvSpPr>
            <a:spLocks noGrp="1"/>
          </p:cNvSpPr>
          <p:nvPr>
            <p:ph type="ctrTitle"/>
          </p:nvPr>
        </p:nvSpPr>
        <p:spPr/>
        <p:txBody>
          <a:bodyPr/>
          <a:lstStyle/>
          <a:p>
            <a:r>
              <a:rPr lang="en-US" dirty="0">
                <a:solidFill>
                  <a:schemeClr val="bg2">
                    <a:lumMod val="50000"/>
                  </a:schemeClr>
                </a:solidFill>
              </a:rPr>
              <a:t>Title IX</a:t>
            </a:r>
          </a:p>
        </p:txBody>
      </p:sp>
      <p:sp>
        <p:nvSpPr>
          <p:cNvPr id="3" name="Subtitle 2"/>
          <p:cNvSpPr>
            <a:spLocks noGrp="1"/>
          </p:cNvSpPr>
          <p:nvPr>
            <p:ph type="subTitle" idx="1"/>
          </p:nvPr>
        </p:nvSpPr>
        <p:spPr/>
        <p:txBody>
          <a:bodyPr>
            <a:normAutofit fontScale="92500"/>
          </a:bodyPr>
          <a:lstStyle/>
          <a:p>
            <a:r>
              <a:rPr lang="en-US" dirty="0"/>
              <a:t>Session 1 &amp; 2: Title IX New Regulations, Becoming a Team, UMS Policy Overview</a:t>
            </a:r>
          </a:p>
          <a:p>
            <a:endParaRPr lang="en-US" dirty="0"/>
          </a:p>
          <a:p>
            <a:r>
              <a:rPr lang="en-US" dirty="0"/>
              <a:t>Presented by: Liz Lavoie &amp; Nina Lavoie</a:t>
            </a:r>
          </a:p>
        </p:txBody>
      </p:sp>
    </p:spTree>
    <p:extLst>
      <p:ext uri="{BB962C8B-B14F-4D97-AF65-F5344CB8AC3E}">
        <p14:creationId xmlns:p14="http://schemas.microsoft.com/office/powerpoint/2010/main" val="175500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Response Obligations</a:t>
            </a:r>
            <a:br>
              <a:rPr lang="en-US" dirty="0"/>
            </a:br>
            <a:endParaRPr lang="en-US" dirty="0"/>
          </a:p>
        </p:txBody>
      </p:sp>
      <p:sp>
        <p:nvSpPr>
          <p:cNvPr id="3" name="Content Placeholder 2"/>
          <p:cNvSpPr>
            <a:spLocks noGrp="1"/>
          </p:cNvSpPr>
          <p:nvPr>
            <p:ph sz="half" idx="1"/>
          </p:nvPr>
        </p:nvSpPr>
        <p:spPr/>
        <p:txBody>
          <a:bodyPr>
            <a:normAutofit lnSpcReduction="10000"/>
          </a:bodyPr>
          <a:lstStyle/>
          <a:p>
            <a:r>
              <a:rPr lang="en-US" dirty="0"/>
              <a:t>Institutions must respond promptly, in a manner that is not deliberately indifferent</a:t>
            </a:r>
          </a:p>
          <a:p>
            <a:r>
              <a:rPr lang="en-US" dirty="0"/>
              <a:t>Title IX Coordinator must promptly contact the complainant confidentially to discuss:</a:t>
            </a:r>
          </a:p>
          <a:p>
            <a:pPr lvl="2"/>
            <a:r>
              <a:rPr lang="en-US" dirty="0"/>
              <a:t>Supportive measures</a:t>
            </a:r>
          </a:p>
          <a:p>
            <a:pPr lvl="2"/>
            <a:r>
              <a:rPr lang="en-US" dirty="0"/>
              <a:t>Availability of supportive measures even if they don’t want to file a complaint</a:t>
            </a:r>
          </a:p>
          <a:p>
            <a:pPr lvl="2"/>
            <a:r>
              <a:rPr lang="en-US" dirty="0"/>
              <a:t>Explain the process of filing a formal complaint</a:t>
            </a:r>
          </a:p>
        </p:txBody>
      </p:sp>
      <p:sp>
        <p:nvSpPr>
          <p:cNvPr id="4" name="Content Placeholder 3"/>
          <p:cNvSpPr>
            <a:spLocks noGrp="1"/>
          </p:cNvSpPr>
          <p:nvPr>
            <p:ph sz="half" idx="2"/>
          </p:nvPr>
        </p:nvSpPr>
        <p:spPr/>
        <p:txBody>
          <a:bodyPr>
            <a:normAutofit lnSpcReduction="10000"/>
          </a:bodyPr>
          <a:lstStyle/>
          <a:p>
            <a:r>
              <a:rPr lang="en-US" dirty="0"/>
              <a:t>A complaint (grievance) process must be followed before imposing any disciplinary sanctions or other actions that are not supportive measures against the respondent</a:t>
            </a:r>
          </a:p>
          <a:p>
            <a:r>
              <a:rPr lang="en-US" dirty="0"/>
              <a:t>Requires investigation of any formal Title IX complaint (can be filed by the complainant or Title IX Coordinator)</a:t>
            </a:r>
          </a:p>
          <a:p>
            <a:r>
              <a:rPr lang="en-US" dirty="0"/>
              <a:t>Complainant wishes to pursue a formal complaint or not; must be respected unless the Title IX Coordinator determines it is necessary to file a formal complaint</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8417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 Response Obligations Cont’d</a:t>
            </a:r>
          </a:p>
        </p:txBody>
      </p:sp>
      <p:sp>
        <p:nvSpPr>
          <p:cNvPr id="3" name="Content Placeholder 2"/>
          <p:cNvSpPr>
            <a:spLocks noGrp="1"/>
          </p:cNvSpPr>
          <p:nvPr>
            <p:ph idx="1"/>
          </p:nvPr>
        </p:nvSpPr>
        <p:spPr/>
        <p:txBody>
          <a:bodyPr/>
          <a:lstStyle/>
          <a:p>
            <a:r>
              <a:rPr lang="en-US" dirty="0"/>
              <a:t>Institutions may not restrict the rights protected under the U.S. Constitution, including the First, Fifth, and Fourteenth Amendments, when complying with Title IX, including the rights of free speech and due process</a:t>
            </a:r>
          </a:p>
          <a:p>
            <a:pPr marL="45720" indent="0">
              <a:buNone/>
            </a:pPr>
            <a:endParaRPr lang="en-US" dirty="0"/>
          </a:p>
          <a:p>
            <a:r>
              <a:rPr lang="en-US" dirty="0"/>
              <a:t>An institution must investigate a formal complaint but, </a:t>
            </a:r>
            <a:r>
              <a:rPr lang="en-US" b="1" i="1" u="sng" dirty="0"/>
              <a:t>must dismiss a formal complaint for the purpose of Title IX</a:t>
            </a:r>
            <a:r>
              <a:rPr lang="en-US" dirty="0"/>
              <a:t> if:</a:t>
            </a:r>
          </a:p>
          <a:p>
            <a:pPr lvl="2"/>
            <a:r>
              <a:rPr lang="en-US" dirty="0"/>
              <a:t>The conduct alleged in the formal complaint does not meet the definition of Title IX sexual harassment</a:t>
            </a:r>
          </a:p>
          <a:p>
            <a:pPr lvl="2"/>
            <a:r>
              <a:rPr lang="en-US" dirty="0"/>
              <a:t>Did not occur in the school’s education program or activity</a:t>
            </a:r>
          </a:p>
          <a:p>
            <a:pPr lvl="2"/>
            <a:r>
              <a:rPr lang="en-US" dirty="0"/>
              <a:t>Did not occur in the United States</a:t>
            </a:r>
          </a:p>
          <a:p>
            <a:pPr marL="548640" lvl="2"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61635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Response Obligations Definitions</a:t>
            </a:r>
            <a:br>
              <a:rPr lang="en-US" dirty="0"/>
            </a:br>
            <a:endParaRPr lang="en-US" dirty="0"/>
          </a:p>
        </p:txBody>
      </p:sp>
      <p:sp>
        <p:nvSpPr>
          <p:cNvPr id="6" name="Content Placeholder 5"/>
          <p:cNvSpPr>
            <a:spLocks noGrp="1"/>
          </p:cNvSpPr>
          <p:nvPr>
            <p:ph sz="half" idx="2"/>
          </p:nvPr>
        </p:nvSpPr>
        <p:spPr/>
        <p:txBody>
          <a:bodyPr/>
          <a:lstStyle/>
          <a:p>
            <a:r>
              <a:rPr lang="en-US" b="1" u="sng" dirty="0"/>
              <a:t>Complainant</a:t>
            </a:r>
            <a:r>
              <a:rPr lang="en-US" dirty="0"/>
              <a:t> – an individual </a:t>
            </a:r>
            <a:r>
              <a:rPr lang="en-US" i="1" dirty="0"/>
              <a:t>who is alleged to be the victim</a:t>
            </a:r>
            <a:r>
              <a:rPr lang="en-US" dirty="0"/>
              <a:t> of conduct that could constitute sexual harassment</a:t>
            </a:r>
          </a:p>
          <a:p>
            <a:r>
              <a:rPr lang="en-US" b="1" u="sng" dirty="0"/>
              <a:t>Respondent</a:t>
            </a:r>
            <a:r>
              <a:rPr lang="en-US" dirty="0"/>
              <a:t> – an individual who has been reported to be the perpetrator of conduct that could constitute sexual harassment</a:t>
            </a:r>
          </a:p>
          <a:p>
            <a:pPr marL="548640" lvl="2" indent="0">
              <a:buNone/>
            </a:pPr>
            <a:endParaRPr lang="en-US" dirty="0"/>
          </a:p>
        </p:txBody>
      </p:sp>
      <p:pic>
        <p:nvPicPr>
          <p:cNvPr id="7" name="Picture 6" descr="A group of people watching a suns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546" y="2692056"/>
            <a:ext cx="3921370" cy="2205771"/>
          </a:xfrm>
          <a:prstGeom prst="rect">
            <a:avLst/>
          </a:prstGeom>
        </p:spPr>
      </p:pic>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88309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 Response Obligations Definitions Cont’d</a:t>
            </a:r>
          </a:p>
        </p:txBody>
      </p:sp>
      <p:sp>
        <p:nvSpPr>
          <p:cNvPr id="3" name="Content Placeholder 2"/>
          <p:cNvSpPr>
            <a:spLocks noGrp="1"/>
          </p:cNvSpPr>
          <p:nvPr>
            <p:ph sz="half" idx="1"/>
          </p:nvPr>
        </p:nvSpPr>
        <p:spPr/>
        <p:txBody>
          <a:bodyPr/>
          <a:lstStyle/>
          <a:p>
            <a:endParaRPr lang="en-US" dirty="0"/>
          </a:p>
          <a:p>
            <a:r>
              <a:rPr lang="en-US" b="1" u="sng" dirty="0"/>
              <a:t>Formal Complaint </a:t>
            </a:r>
            <a:r>
              <a:rPr lang="en-US" dirty="0"/>
              <a:t>– written or electronic document filed and signed by a complainant or signed by the Title IX Coordinator alleging Title IX sexual harassment against a respondent, requesting an investigation of the alleged sexual harassment </a:t>
            </a:r>
          </a:p>
        </p:txBody>
      </p:sp>
      <p:pic>
        <p:nvPicPr>
          <p:cNvPr id="6" name="Content Placeholder 5" descr="a hand signing a docume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7450" y="2488861"/>
            <a:ext cx="4754563" cy="3159803"/>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5856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Formal Complaint Cont’d</a:t>
            </a:r>
            <a:endParaRPr lang="en-US" dirty="0"/>
          </a:p>
        </p:txBody>
      </p:sp>
      <p:sp>
        <p:nvSpPr>
          <p:cNvPr id="3" name="Content Placeholder 2"/>
          <p:cNvSpPr>
            <a:spLocks noGrp="1"/>
          </p:cNvSpPr>
          <p:nvPr>
            <p:ph idx="1"/>
          </p:nvPr>
        </p:nvSpPr>
        <p:spPr/>
        <p:txBody>
          <a:bodyPr/>
          <a:lstStyle/>
          <a:p>
            <a:r>
              <a:rPr lang="en-US" dirty="0"/>
              <a:t>At time of filing a formal complaint – complainant must be participating in or attempting to participate in the educational program or activity of the school</a:t>
            </a:r>
          </a:p>
          <a:p>
            <a:r>
              <a:rPr lang="en-US" dirty="0"/>
              <a:t>“Document filed by a complainant” means a paper document or electronic submission that contains the complainant’s physical or digital signature or otherwise indicates that the complainant wishes to file a formal complaint</a:t>
            </a:r>
          </a:p>
          <a:p>
            <a:r>
              <a:rPr lang="en-US" dirty="0"/>
              <a:t>When the Title IX Coordinator signs a formal complaint, the Title IX Coordinator is not a complainant or a party during the grievance process – must remain free from bias and conflicts</a:t>
            </a:r>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2751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 Response Obligations Definitions Cont’d</a:t>
            </a:r>
          </a:p>
        </p:txBody>
      </p:sp>
      <p:sp>
        <p:nvSpPr>
          <p:cNvPr id="3" name="Content Placeholder 2"/>
          <p:cNvSpPr>
            <a:spLocks noGrp="1"/>
          </p:cNvSpPr>
          <p:nvPr>
            <p:ph idx="1"/>
          </p:nvPr>
        </p:nvSpPr>
        <p:spPr/>
        <p:txBody>
          <a:bodyPr/>
          <a:lstStyle/>
          <a:p>
            <a:r>
              <a:rPr lang="en-US" b="1" u="sng" dirty="0"/>
              <a:t>Supportive Measures</a:t>
            </a:r>
            <a:r>
              <a:rPr lang="en-US" dirty="0"/>
              <a:t> – are individualized services reasonably available that are non-punitive, non-disciplinary, and not unreasonable burdensome to the other party while allowing for equal educational access, safety protections, and/or to deter sexual harassment</a:t>
            </a:r>
          </a:p>
          <a:p>
            <a:endParaRPr lang="en-US" b="1" u="sng" dirty="0"/>
          </a:p>
          <a:p>
            <a:r>
              <a:rPr lang="en-US" dirty="0"/>
              <a:t>Supportive measures and remedies are based on what is reasonable in light of circumstances, is not used to second guess the institution's disciplinary decisions, but requires the institution to offer supportive measures, and provide remedies to a complainant whenever a respondent is found responsible</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91568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4" name="Picture 3" descr="a clock showing a ten minute time interv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580" y="2695574"/>
            <a:ext cx="3167380" cy="2375535"/>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16876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Grievance Process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Must be consistent and transparent - resolving formal complaints of sexual harassment</a:t>
            </a:r>
          </a:p>
          <a:p>
            <a:r>
              <a:rPr lang="en-US" dirty="0"/>
              <a:t>Equal treatment of both parties – not imposing disciplinary sanctions without following the grievance process</a:t>
            </a:r>
          </a:p>
          <a:p>
            <a:r>
              <a:rPr lang="en-US" dirty="0"/>
              <a:t>Remedies are required to be provided to the complainant when a respondent is found responsible, must provide equal access to education, and may include same/continued supportive measures</a:t>
            </a:r>
          </a:p>
          <a:p>
            <a:r>
              <a:rPr lang="en-US" dirty="0"/>
              <a:t>Remedies don’t need to be non-disciplinary or non-punitive and need not avoid burdening the respondent</a:t>
            </a:r>
          </a:p>
          <a:p>
            <a:r>
              <a:rPr lang="en-US" dirty="0"/>
              <a:t>Presumption that a respondent is not responsible for the alleged conduct until a determination is made at the conclusion of the grievance process</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8779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Grievance Process Cont’d</a:t>
            </a:r>
          </a:p>
        </p:txBody>
      </p:sp>
      <p:sp>
        <p:nvSpPr>
          <p:cNvPr id="3" name="Content Placeholder 2"/>
          <p:cNvSpPr>
            <a:spLocks noGrp="1"/>
          </p:cNvSpPr>
          <p:nvPr>
            <p:ph sz="half" idx="1"/>
          </p:nvPr>
        </p:nvSpPr>
        <p:spPr/>
        <p:txBody>
          <a:bodyPr>
            <a:normAutofit fontScale="92500"/>
          </a:bodyPr>
          <a:lstStyle/>
          <a:p>
            <a:r>
              <a:rPr lang="en-US" dirty="0"/>
              <a:t>Requires objective evaluation of all relevant evidence, </a:t>
            </a:r>
            <a:r>
              <a:rPr lang="en-US" dirty="0" err="1"/>
              <a:t>inculpatory</a:t>
            </a:r>
            <a:r>
              <a:rPr lang="en-US" dirty="0"/>
              <a:t> and exculpatory, and avoid credibility determination based on a person’s status as a complainant, respondent, or witness</a:t>
            </a:r>
          </a:p>
          <a:p>
            <a:r>
              <a:rPr lang="en-US" dirty="0"/>
              <a:t>Example of </a:t>
            </a:r>
            <a:r>
              <a:rPr lang="en-US" dirty="0" err="1"/>
              <a:t>Incupatory</a:t>
            </a:r>
            <a:r>
              <a:rPr lang="en-US" dirty="0"/>
              <a:t> evidence</a:t>
            </a:r>
          </a:p>
          <a:p>
            <a:r>
              <a:rPr lang="en-US" dirty="0"/>
              <a:t>Example of Exculpatory evidence</a:t>
            </a:r>
          </a:p>
          <a:p>
            <a:r>
              <a:rPr lang="en-US" dirty="0"/>
              <a:t>Grievance Process must not use, rely on, or seek disclosure of information protected under a legally recognized privilege, unless person holding the privilege, has waived their right</a:t>
            </a:r>
          </a:p>
        </p:txBody>
      </p:sp>
      <p:pic>
        <p:nvPicPr>
          <p:cNvPr id="5" name="Content Placeholder 4" descr="a square figure looking at sheets of paper on the ground through a magnifying glas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7450" y="2880122"/>
            <a:ext cx="4754563" cy="2377281"/>
          </a:xfrm>
        </p:spPr>
      </p:pic>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20338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pic>
        <p:nvPicPr>
          <p:cNvPr id="6" name="Content Placeholder 5" descr="an illustration of a magnifying glass over the word &quot;facts&quot; surrounded by synonyms for ly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41791" y="2549769"/>
            <a:ext cx="3707240" cy="2471493"/>
          </a:xfrm>
        </p:spPr>
      </p:pic>
      <p:sp>
        <p:nvSpPr>
          <p:cNvPr id="4" name="Content Placeholder 3"/>
          <p:cNvSpPr>
            <a:spLocks noGrp="1"/>
          </p:cNvSpPr>
          <p:nvPr>
            <p:ph sz="half" idx="2"/>
          </p:nvPr>
        </p:nvSpPr>
        <p:spPr/>
        <p:txBody>
          <a:bodyPr>
            <a:normAutofit lnSpcReduction="10000"/>
          </a:bodyPr>
          <a:lstStyle/>
          <a:p>
            <a:r>
              <a:rPr lang="en-US" dirty="0"/>
              <a:t>Institution has the burden of gathering evidence, not the parties</a:t>
            </a:r>
          </a:p>
          <a:p>
            <a:r>
              <a:rPr lang="en-US" dirty="0"/>
              <a:t>Must provide equal opportunity for parties to present facts and expert witnesses (other </a:t>
            </a:r>
            <a:r>
              <a:rPr lang="en-US" dirty="0" err="1"/>
              <a:t>inclupatory</a:t>
            </a:r>
            <a:r>
              <a:rPr lang="en-US" dirty="0"/>
              <a:t> and exculpatory evidence)</a:t>
            </a:r>
          </a:p>
          <a:p>
            <a:r>
              <a:rPr lang="en-US" dirty="0"/>
              <a:t>Must not restrict parties from discussing allegations or gathering evidence</a:t>
            </a:r>
          </a:p>
          <a:p>
            <a:r>
              <a:rPr lang="en-US" dirty="0"/>
              <a:t>Same opportunity to select an Advisor of their choice, can be an attorney</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78280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&amp; Learning Outcomes</a:t>
            </a:r>
          </a:p>
        </p:txBody>
      </p:sp>
      <p:sp>
        <p:nvSpPr>
          <p:cNvPr id="3" name="Content Placeholder 2"/>
          <p:cNvSpPr>
            <a:spLocks noGrp="1"/>
          </p:cNvSpPr>
          <p:nvPr>
            <p:ph sz="half" idx="1"/>
          </p:nvPr>
        </p:nvSpPr>
        <p:spPr/>
        <p:txBody>
          <a:bodyPr/>
          <a:lstStyle/>
          <a:p>
            <a:r>
              <a:rPr lang="en-US" dirty="0"/>
              <a:t>New Regulations Overview</a:t>
            </a:r>
          </a:p>
          <a:p>
            <a:r>
              <a:rPr lang="en-US" dirty="0"/>
              <a:t>UMS Policy &amp; Procedures Overview</a:t>
            </a:r>
          </a:p>
          <a:p>
            <a:r>
              <a:rPr lang="en-US" dirty="0"/>
              <a:t>Becoming a Team</a:t>
            </a:r>
          </a:p>
          <a:p>
            <a:endParaRPr lang="en-US" dirty="0"/>
          </a:p>
        </p:txBody>
      </p:sp>
      <p:sp>
        <p:nvSpPr>
          <p:cNvPr id="5" name="Content Placeholder 4"/>
          <p:cNvSpPr>
            <a:spLocks noGrp="1"/>
          </p:cNvSpPr>
          <p:nvPr>
            <p:ph sz="half" idx="2"/>
          </p:nvPr>
        </p:nvSpPr>
        <p:spPr/>
        <p:txBody>
          <a:bodyPr/>
          <a:lstStyle/>
          <a:p>
            <a:r>
              <a:rPr lang="en-US" dirty="0"/>
              <a:t>Understand Title IX Regulations (08/14/2020)</a:t>
            </a:r>
          </a:p>
          <a:p>
            <a:r>
              <a:rPr lang="en-US" dirty="0"/>
              <a:t>Ability to utilize colleagues across the system as a Title IX Pool Team</a:t>
            </a:r>
          </a:p>
          <a:p>
            <a:r>
              <a:rPr lang="en-US" dirty="0"/>
              <a:t>Explore ways we can proactively discuss these changes with our colleagues and students</a:t>
            </a:r>
          </a:p>
          <a:p>
            <a:endParaRPr lang="en-US" dirty="0"/>
          </a:p>
        </p:txBody>
      </p:sp>
      <p:pic>
        <p:nvPicPr>
          <p:cNvPr id="6" name="Picture 5" descr="ATIX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39" y="4069079"/>
            <a:ext cx="2527518" cy="1293496"/>
          </a:xfrm>
          <a:prstGeom prst="rect">
            <a:avLst/>
          </a:prstGeom>
        </p:spPr>
      </p:pic>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3393" y="314135"/>
            <a:ext cx="1362700" cy="766519"/>
          </a:xfrm>
          <a:prstGeom prst="rect">
            <a:avLst/>
          </a:prstGeom>
        </p:spPr>
      </p:pic>
    </p:spTree>
    <p:extLst>
      <p:ext uri="{BB962C8B-B14F-4D97-AF65-F5344CB8AC3E}">
        <p14:creationId xmlns:p14="http://schemas.microsoft.com/office/powerpoint/2010/main" val="64567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Cont’d</a:t>
            </a:r>
          </a:p>
        </p:txBody>
      </p:sp>
      <p:sp>
        <p:nvSpPr>
          <p:cNvPr id="3" name="Content Placeholder 2"/>
          <p:cNvSpPr>
            <a:spLocks noGrp="1"/>
          </p:cNvSpPr>
          <p:nvPr>
            <p:ph sz="half" idx="1"/>
          </p:nvPr>
        </p:nvSpPr>
        <p:spPr/>
        <p:txBody>
          <a:bodyPr>
            <a:normAutofit fontScale="85000" lnSpcReduction="20000"/>
          </a:bodyPr>
          <a:lstStyle/>
          <a:p>
            <a:r>
              <a:rPr lang="en-US" dirty="0"/>
              <a:t>Must send written notice of investigative interviews, meetings, or hearings</a:t>
            </a:r>
          </a:p>
          <a:p>
            <a:r>
              <a:rPr lang="en-US" dirty="0"/>
              <a:t>Must send parties &amp; advisors, evidence directly related to allegations, exculpatory and inculpatory, relevant or not, in electronic or hard copy format – provide at least 10 days for: inspection, review, and response to evidence</a:t>
            </a:r>
          </a:p>
          <a:p>
            <a:r>
              <a:rPr lang="en-US" dirty="0"/>
              <a:t>May consolidate formal complaints where the allegations arise out of the same facts</a:t>
            </a:r>
          </a:p>
          <a:p>
            <a:r>
              <a:rPr lang="en-US" dirty="0"/>
              <a:t>Must protect the privacy of a party’s medical, psychological (or other similar) records by stating that the school cannot use the records unless the party’s voluntarily gives written consent to do so</a:t>
            </a:r>
          </a:p>
        </p:txBody>
      </p:sp>
      <p:pic>
        <p:nvPicPr>
          <p:cNvPr id="11" name="Content Placeholder 10" descr="A blue file folder with a lock and key in the center of i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54106" y="2013562"/>
            <a:ext cx="3852802" cy="2974363"/>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82341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Dismissing Cases</a:t>
            </a:r>
          </a:p>
        </p:txBody>
      </p:sp>
      <p:sp>
        <p:nvSpPr>
          <p:cNvPr id="3" name="Content Placeholder 2"/>
          <p:cNvSpPr>
            <a:spLocks noGrp="1"/>
          </p:cNvSpPr>
          <p:nvPr>
            <p:ph idx="1"/>
          </p:nvPr>
        </p:nvSpPr>
        <p:spPr/>
        <p:txBody>
          <a:bodyPr/>
          <a:lstStyle/>
          <a:p>
            <a:r>
              <a:rPr lang="en-US" b="1" u="sng" dirty="0"/>
              <a:t>Must dismiss </a:t>
            </a:r>
            <a:r>
              <a:rPr lang="en-US" dirty="0"/>
              <a:t>allegations if:</a:t>
            </a:r>
          </a:p>
          <a:p>
            <a:pPr lvl="2"/>
            <a:r>
              <a:rPr lang="en-US" dirty="0"/>
              <a:t>Conduct does not meet the Title IX Sexual Harassment definition(s)</a:t>
            </a:r>
          </a:p>
          <a:p>
            <a:pPr lvl="2"/>
            <a:r>
              <a:rPr lang="en-US" dirty="0"/>
              <a:t>Did not occur in a school’s education program or activity</a:t>
            </a:r>
          </a:p>
          <a:p>
            <a:pPr lvl="2"/>
            <a:r>
              <a:rPr lang="en-US" dirty="0"/>
              <a:t>Did not occur against a person in the United States</a:t>
            </a:r>
          </a:p>
          <a:p>
            <a:r>
              <a:rPr lang="en-US" dirty="0"/>
              <a:t>Schools may, at their discretion, dismiss a formal complaint or allegation if the complainant informs the Title IX Coordinator, in writing, that they wish to withdrawal the formal complaint allegations therein, if the respondent is no longer enrolled or employed by the institution, or if specific circumstances prevent the school from gathering sufficient evidence to reach a determination</a:t>
            </a:r>
          </a:p>
          <a:p>
            <a:r>
              <a:rPr lang="en-US" dirty="0"/>
              <a:t>Must give parties written notice of a dismissal (mandatory or discretionary) and the reason(s) for the dismissal</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4068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Hearings </a:t>
            </a:r>
          </a:p>
        </p:txBody>
      </p:sp>
      <p:sp>
        <p:nvSpPr>
          <p:cNvPr id="3" name="Content Placeholder 2"/>
          <p:cNvSpPr>
            <a:spLocks noGrp="1"/>
          </p:cNvSpPr>
          <p:nvPr>
            <p:ph idx="1"/>
          </p:nvPr>
        </p:nvSpPr>
        <p:spPr/>
        <p:txBody>
          <a:bodyPr>
            <a:normAutofit lnSpcReduction="10000"/>
          </a:bodyPr>
          <a:lstStyle/>
          <a:p>
            <a:r>
              <a:rPr lang="en-US" dirty="0"/>
              <a:t>Requires a live hearing with “cross examination” by advisors only</a:t>
            </a:r>
          </a:p>
          <a:p>
            <a:r>
              <a:rPr lang="en-US" dirty="0"/>
              <a:t>Decision-maker must permit each party’s advisor to ask the other party and any witnesses all relevant questions, follow-up questions, including challenging credibility</a:t>
            </a:r>
          </a:p>
          <a:p>
            <a:r>
              <a:rPr lang="en-US" dirty="0"/>
              <a:t>Questions must be conducted directly, orally, and in real time by the party’s advisor of choice (NEVER by the party personally)</a:t>
            </a:r>
          </a:p>
          <a:p>
            <a:r>
              <a:rPr lang="en-US" dirty="0"/>
              <a:t>Allow for entire hearing to be conducted with technology; enabling the parties to see and hear each other; parties can be located in separate rooms; live hearings can also be conducted with all parties physically present in the same geographic location</a:t>
            </a:r>
          </a:p>
          <a:p>
            <a:r>
              <a:rPr lang="en-US" dirty="0"/>
              <a:t>Only relevant cross-examination questions and other questions may be asked of a party or witness</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84530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Hearings Cont’d</a:t>
            </a:r>
          </a:p>
        </p:txBody>
      </p:sp>
      <p:sp>
        <p:nvSpPr>
          <p:cNvPr id="3" name="Content Placeholder 2"/>
          <p:cNvSpPr>
            <a:spLocks noGrp="1"/>
          </p:cNvSpPr>
          <p:nvPr>
            <p:ph idx="1"/>
          </p:nvPr>
        </p:nvSpPr>
        <p:spPr/>
        <p:txBody>
          <a:bodyPr/>
          <a:lstStyle/>
          <a:p>
            <a:r>
              <a:rPr lang="en-US" dirty="0"/>
              <a:t>Prior to the party answering the question the decision-maker </a:t>
            </a:r>
            <a:r>
              <a:rPr lang="en-US" b="1" u="sng" dirty="0"/>
              <a:t>MUST </a:t>
            </a:r>
            <a:r>
              <a:rPr lang="en-US" dirty="0"/>
              <a:t>first determine:</a:t>
            </a:r>
          </a:p>
          <a:p>
            <a:pPr lvl="2"/>
            <a:r>
              <a:rPr lang="en-US" dirty="0"/>
              <a:t>Whether the question is relevant</a:t>
            </a:r>
          </a:p>
          <a:p>
            <a:pPr lvl="2"/>
            <a:r>
              <a:rPr lang="en-US" dirty="0"/>
              <a:t>Then explain any decision to exclude a question as not relevant</a:t>
            </a:r>
          </a:p>
          <a:p>
            <a:pPr marL="548640" lvl="2" indent="0">
              <a:buNone/>
            </a:pPr>
            <a:endParaRPr lang="en-US" dirty="0"/>
          </a:p>
          <a:p>
            <a:r>
              <a:rPr lang="en-US" dirty="0"/>
              <a:t>If a party does not have an advisor present at the live hearing, the school must provide, without fee or charge to the party, an advisor of the school’s choice (can be, but is not required to be an attorney) to conduct cross-examination on behalf of the party. Must provide an advisor to perform cross examination even if the party is not present at the hearing</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26454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Hearings Cont’d</a:t>
            </a:r>
          </a:p>
        </p:txBody>
      </p:sp>
      <p:sp>
        <p:nvSpPr>
          <p:cNvPr id="8" name="Content Placeholder 7"/>
          <p:cNvSpPr>
            <a:spLocks noGrp="1"/>
          </p:cNvSpPr>
          <p:nvPr>
            <p:ph idx="1"/>
          </p:nvPr>
        </p:nvSpPr>
        <p:spPr/>
        <p:txBody>
          <a:bodyPr/>
          <a:lstStyle/>
          <a:p>
            <a:r>
              <a:rPr lang="en-US" dirty="0"/>
              <a:t>If a party or witness does not submit to cross-examination at the live hearing, the decision-maker cannot:</a:t>
            </a:r>
          </a:p>
          <a:p>
            <a:pPr lvl="3"/>
            <a:r>
              <a:rPr lang="en-US" dirty="0"/>
              <a:t>Rely on any statement of that party or witness in reaching a determination regarding responsibility</a:t>
            </a:r>
          </a:p>
          <a:p>
            <a:pPr lvl="3"/>
            <a:r>
              <a:rPr lang="en-US" dirty="0"/>
              <a:t>Provided, however that the decision-makers(s) cannot draw an inference about the determination regarding responsibility based solely on a party’s or witness’s absence from the live hearing or refusal to answer cross-examination or other questions</a:t>
            </a:r>
          </a:p>
          <a:p>
            <a:pPr lvl="3"/>
            <a:endParaRPr lang="en-US" dirty="0"/>
          </a:p>
          <a:p>
            <a:r>
              <a:rPr lang="en-US" dirty="0"/>
              <a:t>Institution's must create an audio or audiovisual recording, transcript, of any live hearing</a:t>
            </a:r>
          </a:p>
        </p:txBody>
      </p:sp>
      <p:pic>
        <p:nvPicPr>
          <p:cNvPr id="10" name="Picture 9"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21381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of Evidence &amp; Written Determination</a:t>
            </a:r>
            <a:br>
              <a:rPr lang="en-US" dirty="0"/>
            </a:b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Decision-maker can’t be the same person as the Title IX Coordinator or the Investigator</a:t>
            </a:r>
          </a:p>
          <a:p>
            <a:r>
              <a:rPr lang="en-US" dirty="0"/>
              <a:t>They must issue a written determination regarding responsibility with </a:t>
            </a:r>
          </a:p>
          <a:p>
            <a:pPr lvl="2"/>
            <a:r>
              <a:rPr lang="en-US" dirty="0"/>
              <a:t>Findings of fact</a:t>
            </a:r>
          </a:p>
          <a:p>
            <a:pPr lvl="2"/>
            <a:r>
              <a:rPr lang="en-US" dirty="0"/>
              <a:t>Summary of all steps in the complaint process</a:t>
            </a:r>
          </a:p>
          <a:p>
            <a:pPr lvl="2"/>
            <a:r>
              <a:rPr lang="en-US" dirty="0"/>
              <a:t>Conclusions about whether the alleged conduct occurred</a:t>
            </a:r>
          </a:p>
          <a:p>
            <a:pPr lvl="2"/>
            <a:r>
              <a:rPr lang="en-US" dirty="0"/>
              <a:t>Rationale for the result as to each allegation</a:t>
            </a:r>
          </a:p>
          <a:p>
            <a:pPr lvl="2"/>
            <a:r>
              <a:rPr lang="en-US" dirty="0"/>
              <a:t>Any disciplinary sanctions imposed on the respondent</a:t>
            </a:r>
          </a:p>
          <a:p>
            <a:pPr lvl="2"/>
            <a:r>
              <a:rPr lang="en-US" dirty="0"/>
              <a:t>Whether remedies will be provided to the complainant </a:t>
            </a:r>
          </a:p>
          <a:p>
            <a:r>
              <a:rPr lang="en-US" dirty="0"/>
              <a:t>The written determination must be sent simultaneously to the parties along with how to file an appeal </a:t>
            </a:r>
          </a:p>
          <a:p>
            <a:pPr marL="274320" lvl="1" indent="0">
              <a:buNone/>
            </a:pPr>
            <a:endParaRPr lang="en-US" dirty="0"/>
          </a:p>
        </p:txBody>
      </p:sp>
      <p:pic>
        <p:nvPicPr>
          <p:cNvPr id="6" name="Content Placeholder 5" descr="a drawing of sheets of paper inside a manilla fold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5471" y="2057400"/>
            <a:ext cx="4458520" cy="4022725"/>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591271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 </a:t>
            </a:r>
          </a:p>
        </p:txBody>
      </p:sp>
      <p:sp>
        <p:nvSpPr>
          <p:cNvPr id="3" name="Content Placeholder 2"/>
          <p:cNvSpPr>
            <a:spLocks noGrp="1"/>
          </p:cNvSpPr>
          <p:nvPr>
            <p:ph idx="1"/>
          </p:nvPr>
        </p:nvSpPr>
        <p:spPr/>
        <p:txBody>
          <a:bodyPr/>
          <a:lstStyle/>
          <a:p>
            <a:r>
              <a:rPr lang="en-US" dirty="0"/>
              <a:t>Must offer both parties an appeal from a determination of responsibility</a:t>
            </a:r>
          </a:p>
          <a:p>
            <a:r>
              <a:rPr lang="en-US" dirty="0"/>
              <a:t>Must also offer an appeal in situations in which a school’s dismissal of a formal complaint or any allegations therein. Appeals may be made on the following basis:</a:t>
            </a:r>
          </a:p>
          <a:p>
            <a:pPr lvl="3">
              <a:buFont typeface="Wingdings" panose="05000000000000000000" pitchFamily="2" charset="2"/>
              <a:buChar char="ü"/>
            </a:pPr>
            <a:r>
              <a:rPr lang="en-US" dirty="0"/>
              <a:t>Procedural irregularity that affected the outcome of the case</a:t>
            </a:r>
          </a:p>
          <a:p>
            <a:pPr lvl="3">
              <a:buFont typeface="Wingdings" panose="05000000000000000000" pitchFamily="2" charset="2"/>
              <a:buChar char="ü"/>
            </a:pPr>
            <a:r>
              <a:rPr lang="en-US" dirty="0"/>
              <a:t>Newly discovered evidence that was not reasonably available at the time the determination was made and that could affect the outcome of the matter</a:t>
            </a:r>
          </a:p>
          <a:p>
            <a:pPr lvl="3">
              <a:buFont typeface="Wingdings" panose="05000000000000000000" pitchFamily="2" charset="2"/>
              <a:buChar char="ü"/>
            </a:pPr>
            <a:r>
              <a:rPr lang="en-US" dirty="0"/>
              <a:t>Title IX Team member had a conflict of interest or bias that affected the outcome of the matter</a:t>
            </a:r>
          </a:p>
          <a:p>
            <a:r>
              <a:rPr lang="en-US" dirty="0"/>
              <a:t>May offer an appeal equally to both parties on additional bases</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75452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6" name="Content Placeholder 5" descr="Clock showing a ten minute time interv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431" y="2983110"/>
            <a:ext cx="3718719" cy="2789039"/>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400318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a:t>
            </a:r>
          </a:p>
        </p:txBody>
      </p:sp>
      <p:pic>
        <p:nvPicPr>
          <p:cNvPr id="6" name="Content Placeholder 5" descr="Ilustration of four colorful human figures holding a round puzzle composed of four interlocking piece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200" y="2057400"/>
            <a:ext cx="3535789" cy="3535789"/>
          </a:xfrm>
        </p:spPr>
      </p:pic>
      <p:sp>
        <p:nvSpPr>
          <p:cNvPr id="4" name="Content Placeholder 3"/>
          <p:cNvSpPr>
            <a:spLocks noGrp="1"/>
          </p:cNvSpPr>
          <p:nvPr>
            <p:ph sz="half" idx="2"/>
          </p:nvPr>
        </p:nvSpPr>
        <p:spPr/>
        <p:txBody>
          <a:bodyPr/>
          <a:lstStyle/>
          <a:p>
            <a:r>
              <a:rPr lang="en-US" dirty="0"/>
              <a:t>Allowable at the institutions discretion</a:t>
            </a:r>
          </a:p>
          <a:p>
            <a:r>
              <a:rPr lang="en-US" dirty="0"/>
              <a:t>Facilitators conducting informal resolutions must be well trained</a:t>
            </a:r>
          </a:p>
          <a:p>
            <a:r>
              <a:rPr lang="en-US" dirty="0"/>
              <a:t>Ability to offer and facilitate informal resolution options, such as mediation, or restorative justice, so long as:</a:t>
            </a:r>
          </a:p>
          <a:p>
            <a:pPr lvl="2"/>
            <a:r>
              <a:rPr lang="en-US" dirty="0"/>
              <a:t>Both parties give voluntary, informed, written consent to attempt informal resolution</a:t>
            </a:r>
          </a:p>
          <a:p>
            <a:pPr lvl="2"/>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59349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Cont’d </a:t>
            </a:r>
          </a:p>
        </p:txBody>
      </p:sp>
      <p:sp>
        <p:nvSpPr>
          <p:cNvPr id="3" name="Content Placeholder 2"/>
          <p:cNvSpPr>
            <a:spLocks noGrp="1"/>
          </p:cNvSpPr>
          <p:nvPr>
            <p:ph idx="1"/>
          </p:nvPr>
        </p:nvSpPr>
        <p:spPr/>
        <p:txBody>
          <a:bodyPr/>
          <a:lstStyle/>
          <a:p>
            <a:r>
              <a:rPr lang="en-US" dirty="0"/>
              <a:t>Institutions may not require as a condition of enrollment; continuing enrollment; employment or continuing employment; enjoyment of any other right, waiver of the right, to a formal investigation and adjudication of formal complaints of Title IX sexual harassment. </a:t>
            </a:r>
          </a:p>
          <a:p>
            <a:r>
              <a:rPr lang="en-US" b="1" u="sng" dirty="0"/>
              <a:t>An informal resolution can only be offered after a formal complaint is filed</a:t>
            </a:r>
            <a:r>
              <a:rPr lang="en-US" dirty="0"/>
              <a:t>. </a:t>
            </a:r>
          </a:p>
          <a:p>
            <a:r>
              <a:rPr lang="en-US" dirty="0"/>
              <a:t>At anytime prior to agreeing to a resolution, any party has the right to withdraw the informal resolution process and resume the grievance process with respect to a formal complaint</a:t>
            </a:r>
          </a:p>
          <a:p>
            <a:r>
              <a:rPr lang="en-US" b="1" u="sng" dirty="0"/>
              <a:t>Institutions must not offer or facilitate an informal resolution process to resolve allegations that an employee sexually harassed a student.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3655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609600"/>
            <a:ext cx="8990215" cy="1356360"/>
          </a:xfrm>
        </p:spPr>
        <p:txBody>
          <a:bodyPr/>
          <a:lstStyle/>
          <a:p>
            <a:r>
              <a:rPr lang="en-US" dirty="0"/>
              <a:t>Regulations Changes - Summary of Major Provisions</a:t>
            </a:r>
          </a:p>
        </p:txBody>
      </p:sp>
      <p:sp>
        <p:nvSpPr>
          <p:cNvPr id="7" name="Content Placeholder 6"/>
          <p:cNvSpPr>
            <a:spLocks noGrp="1"/>
          </p:cNvSpPr>
          <p:nvPr>
            <p:ph idx="1"/>
          </p:nvPr>
        </p:nvSpPr>
        <p:spPr/>
        <p:txBody>
          <a:bodyPr>
            <a:normAutofit fontScale="40000" lnSpcReduction="20000"/>
          </a:bodyPr>
          <a:lstStyle/>
          <a:p>
            <a:r>
              <a:rPr lang="en-US" dirty="0"/>
              <a:t>Notice to the School</a:t>
            </a:r>
          </a:p>
          <a:p>
            <a:r>
              <a:rPr lang="en-US" dirty="0"/>
              <a:t>Definition of Sexual Harassment for Title IX Purposes</a:t>
            </a:r>
          </a:p>
          <a:p>
            <a:r>
              <a:rPr lang="en-US" dirty="0"/>
              <a:t>Sexual Harassment Occurring in a School’s Education Program or Activity</a:t>
            </a:r>
          </a:p>
          <a:p>
            <a:r>
              <a:rPr lang="en-US" dirty="0"/>
              <a:t>Accessible Reporting to the Title IX Coordinator</a:t>
            </a:r>
          </a:p>
          <a:p>
            <a:r>
              <a:rPr lang="en-US" dirty="0"/>
              <a:t>Mandatory Reporting Response Obligations</a:t>
            </a:r>
          </a:p>
          <a:p>
            <a:r>
              <a:rPr lang="en-US" dirty="0"/>
              <a:t>Mandatory Reporting Response Obligations Definitions</a:t>
            </a:r>
          </a:p>
          <a:p>
            <a:r>
              <a:rPr lang="en-US" dirty="0"/>
              <a:t>Grievance Process</a:t>
            </a:r>
          </a:p>
          <a:p>
            <a:r>
              <a:rPr lang="en-US" dirty="0"/>
              <a:t>Institutional List of Musts</a:t>
            </a:r>
          </a:p>
          <a:p>
            <a:r>
              <a:rPr lang="en-US" dirty="0"/>
              <a:t>Investigations</a:t>
            </a:r>
          </a:p>
          <a:p>
            <a:r>
              <a:rPr lang="en-US" dirty="0"/>
              <a:t>Dismissing Cases</a:t>
            </a:r>
          </a:p>
          <a:p>
            <a:r>
              <a:rPr lang="en-US" dirty="0"/>
              <a:t>Hearings</a:t>
            </a:r>
          </a:p>
          <a:p>
            <a:r>
              <a:rPr lang="en-US" dirty="0"/>
              <a:t>Standard of Evidence &amp; Written Determination</a:t>
            </a:r>
          </a:p>
          <a:p>
            <a:r>
              <a:rPr lang="en-US" dirty="0"/>
              <a:t>Appeals</a:t>
            </a:r>
          </a:p>
          <a:p>
            <a:r>
              <a:rPr lang="en-US" dirty="0"/>
              <a:t>Informal Resolution</a:t>
            </a:r>
          </a:p>
          <a:p>
            <a:r>
              <a:rPr lang="en-US" dirty="0"/>
              <a:t>Prohibited Retaliation</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67142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 Prohibited </a:t>
            </a:r>
          </a:p>
        </p:txBody>
      </p:sp>
      <p:sp>
        <p:nvSpPr>
          <p:cNvPr id="3" name="Content Placeholder 2"/>
          <p:cNvSpPr>
            <a:spLocks noGrp="1"/>
          </p:cNvSpPr>
          <p:nvPr>
            <p:ph sz="half" idx="1"/>
          </p:nvPr>
        </p:nvSpPr>
        <p:spPr/>
        <p:txBody>
          <a:bodyPr>
            <a:normAutofit fontScale="92500" lnSpcReduction="20000"/>
          </a:bodyPr>
          <a:lstStyle/>
          <a:p>
            <a:r>
              <a:rPr lang="en-US" dirty="0"/>
              <a:t>Charging an individual with code of conduct violations that do not involve sexual harassment, but arise out of the same facts or circumstances as a report or formal complaint of Title IX sexual harassment, for the purpose of interfering with any right or privilege secured by Title IX constitutes retaliation</a:t>
            </a:r>
          </a:p>
          <a:p>
            <a:r>
              <a:rPr lang="en-US" dirty="0"/>
              <a:t>Charging an individual with a code of conduct violation for making a materially false statement in bad faith in the course of a Title IX grievance proceeding does not constitute retaliation; however, a determination regarding responsibility, alone, is not sufficient to conclude that any party made a bad faith materially false statement</a:t>
            </a:r>
          </a:p>
        </p:txBody>
      </p:sp>
      <p:pic>
        <p:nvPicPr>
          <p:cNvPr id="6" name="Content Placeholder 5" descr="Red prohibition symbo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3369" y="2057400"/>
            <a:ext cx="4022725" cy="4022725"/>
          </a:xfr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395412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Retaliation Prohibited Cont’d</a:t>
            </a:r>
          </a:p>
        </p:txBody>
      </p:sp>
      <p:sp>
        <p:nvSpPr>
          <p:cNvPr id="3" name="Content Placeholder 2"/>
          <p:cNvSpPr>
            <a:spLocks noGrp="1"/>
          </p:cNvSpPr>
          <p:nvPr>
            <p:ph idx="1"/>
          </p:nvPr>
        </p:nvSpPr>
        <p:spPr/>
        <p:txBody>
          <a:bodyPr/>
          <a:lstStyle/>
          <a:p>
            <a:r>
              <a:rPr lang="en-US" dirty="0"/>
              <a:t>Institution must keep confidential the identity of complainants, respondents, and witnesses, except as may be permitted by FERPA, as required by law, or as necessary to carry out Title IX proceedings</a:t>
            </a:r>
          </a:p>
          <a:p>
            <a:r>
              <a:rPr lang="en-US" dirty="0"/>
              <a:t>Complainants alleging retaliation may be filed according to the institutions prompt and equitable grievance procedures</a:t>
            </a:r>
          </a:p>
          <a:p>
            <a:r>
              <a:rPr lang="en-US" dirty="0"/>
              <a:t>The exercise of rights protected under the First Amendment does not constitute retaliation</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9865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List of Musts</a:t>
            </a:r>
            <a:br>
              <a:rPr lang="en-US" dirty="0"/>
            </a:br>
            <a:endParaRPr lang="en-US" dirty="0"/>
          </a:p>
        </p:txBody>
      </p:sp>
      <p:sp>
        <p:nvSpPr>
          <p:cNvPr id="3" name="Content Placeholder 2"/>
          <p:cNvSpPr>
            <a:spLocks noGrp="1"/>
          </p:cNvSpPr>
          <p:nvPr>
            <p:ph idx="1"/>
          </p:nvPr>
        </p:nvSpPr>
        <p:spPr/>
        <p:txBody>
          <a:bodyPr/>
          <a:lstStyle/>
          <a:p>
            <a:r>
              <a:rPr lang="en-US" dirty="0"/>
              <a:t>Must post materials used to train Title IX personnel on their websites (UMS website coming soon – will link to every campus)</a:t>
            </a:r>
          </a:p>
          <a:p>
            <a:r>
              <a:rPr lang="en-US" dirty="0"/>
              <a:t>Describe a range, or list or possible remedies a school may provide a complainant and disciplinary sanctions a school might impose if a finding of responsibility is issued</a:t>
            </a:r>
          </a:p>
          <a:p>
            <a:r>
              <a:rPr lang="en-US" dirty="0"/>
              <a:t>Statement that the institution used the Preponderance of the evidence standard for all formal complaints of Title IX sexual harassment (including cases against employees and faculty)</a:t>
            </a:r>
          </a:p>
          <a:p>
            <a:r>
              <a:rPr lang="en-US" dirty="0"/>
              <a:t>Any other provisions, rules, or practices other than those required under the new regulations, as part of its grievance process for handling formal complaints of sexual harassment, must be applied equally to both parties</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83850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 TEAM/OWA (Officials with Authority) </a:t>
            </a:r>
          </a:p>
        </p:txBody>
      </p:sp>
      <p:sp>
        <p:nvSpPr>
          <p:cNvPr id="5" name="Text Placeholder 4"/>
          <p:cNvSpPr>
            <a:spLocks noGrp="1"/>
          </p:cNvSpPr>
          <p:nvPr>
            <p:ph type="body" idx="1"/>
          </p:nvPr>
        </p:nvSpPr>
        <p:spPr/>
        <p:txBody>
          <a:bodyPr/>
          <a:lstStyle/>
          <a:p>
            <a:r>
              <a:rPr lang="en-US" dirty="0"/>
              <a:t>For Students		</a:t>
            </a:r>
          </a:p>
        </p:txBody>
      </p:sp>
      <p:sp>
        <p:nvSpPr>
          <p:cNvPr id="6" name="Content Placeholder 5"/>
          <p:cNvSpPr>
            <a:spLocks noGrp="1"/>
          </p:cNvSpPr>
          <p:nvPr>
            <p:ph sz="half" idx="2"/>
          </p:nvPr>
        </p:nvSpPr>
        <p:spPr/>
        <p:txBody>
          <a:bodyPr>
            <a:normAutofit fontScale="85000" lnSpcReduction="20000"/>
          </a:bodyPr>
          <a:lstStyle/>
          <a:p>
            <a:r>
              <a:rPr lang="en-US" dirty="0"/>
              <a:t>Title IX Coordinator</a:t>
            </a:r>
          </a:p>
          <a:p>
            <a:r>
              <a:rPr lang="en-US" dirty="0"/>
              <a:t>Equal Opportunity Director</a:t>
            </a:r>
          </a:p>
          <a:p>
            <a:r>
              <a:rPr lang="en-US" dirty="0"/>
              <a:t>Deputy Title IX Coordinators</a:t>
            </a:r>
          </a:p>
          <a:p>
            <a:r>
              <a:rPr lang="en-US" dirty="0"/>
              <a:t>Investigators</a:t>
            </a:r>
          </a:p>
          <a:p>
            <a:r>
              <a:rPr lang="en-US" dirty="0"/>
              <a:t>Advocates</a:t>
            </a:r>
          </a:p>
          <a:p>
            <a:r>
              <a:rPr lang="en-US" dirty="0"/>
              <a:t>Decision Makers</a:t>
            </a:r>
          </a:p>
          <a:p>
            <a:r>
              <a:rPr lang="en-US" dirty="0"/>
              <a:t>Chairs</a:t>
            </a:r>
          </a:p>
          <a:p>
            <a:r>
              <a:rPr lang="en-US" dirty="0"/>
              <a:t>Student Conduct Code Committee</a:t>
            </a:r>
          </a:p>
          <a:p>
            <a:r>
              <a:rPr lang="en-US" dirty="0"/>
              <a:t>Hearing Host</a:t>
            </a:r>
          </a:p>
          <a:p>
            <a:pPr marL="45720" indent="0">
              <a:buNone/>
            </a:pPr>
            <a:endParaRPr lang="en-US" dirty="0"/>
          </a:p>
        </p:txBody>
      </p:sp>
      <p:sp>
        <p:nvSpPr>
          <p:cNvPr id="7" name="Text Placeholder 6"/>
          <p:cNvSpPr>
            <a:spLocks noGrp="1"/>
          </p:cNvSpPr>
          <p:nvPr>
            <p:ph type="body" sz="quarter" idx="3"/>
          </p:nvPr>
        </p:nvSpPr>
        <p:spPr/>
        <p:txBody>
          <a:bodyPr/>
          <a:lstStyle/>
          <a:p>
            <a:r>
              <a:rPr lang="en-US" dirty="0"/>
              <a:t>For Staff, Faculty, Etc. </a:t>
            </a:r>
          </a:p>
        </p:txBody>
      </p:sp>
      <p:sp>
        <p:nvSpPr>
          <p:cNvPr id="8" name="Content Placeholder 7"/>
          <p:cNvSpPr>
            <a:spLocks noGrp="1"/>
          </p:cNvSpPr>
          <p:nvPr>
            <p:ph sz="quarter" idx="4"/>
          </p:nvPr>
        </p:nvSpPr>
        <p:spPr/>
        <p:txBody>
          <a:bodyPr>
            <a:normAutofit fontScale="85000" lnSpcReduction="20000"/>
          </a:bodyPr>
          <a:lstStyle/>
          <a:p>
            <a:r>
              <a:rPr lang="en-US" dirty="0"/>
              <a:t>Title IX Coordinator</a:t>
            </a:r>
          </a:p>
          <a:p>
            <a:r>
              <a:rPr lang="en-US" dirty="0"/>
              <a:t>Equal Opportunity Director</a:t>
            </a:r>
          </a:p>
          <a:p>
            <a:r>
              <a:rPr lang="en-US" dirty="0"/>
              <a:t>Deputy Title IX Coordinators</a:t>
            </a:r>
          </a:p>
          <a:p>
            <a:r>
              <a:rPr lang="en-US" dirty="0"/>
              <a:t>Equal Opportunity Officers</a:t>
            </a:r>
          </a:p>
          <a:p>
            <a:r>
              <a:rPr lang="en-US" dirty="0"/>
              <a:t>Investigators</a:t>
            </a:r>
          </a:p>
          <a:p>
            <a:r>
              <a:rPr lang="en-US" dirty="0"/>
              <a:t>Advocates</a:t>
            </a:r>
          </a:p>
          <a:p>
            <a:r>
              <a:rPr lang="en-US" dirty="0"/>
              <a:t>Human Resources</a:t>
            </a:r>
          </a:p>
          <a:p>
            <a:r>
              <a:rPr lang="en-US" dirty="0"/>
              <a:t>Responsible Administrators</a:t>
            </a:r>
          </a:p>
          <a:p>
            <a:r>
              <a:rPr lang="en-US" dirty="0"/>
              <a:t>Hearing Host</a:t>
            </a:r>
          </a:p>
        </p:txBody>
      </p:sp>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40056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Training Required</a:t>
            </a:r>
          </a:p>
        </p:txBody>
      </p:sp>
      <p:sp>
        <p:nvSpPr>
          <p:cNvPr id="3" name="Content Placeholder 2"/>
          <p:cNvSpPr>
            <a:spLocks noGrp="1"/>
          </p:cNvSpPr>
          <p:nvPr>
            <p:ph sz="half" idx="1"/>
          </p:nvPr>
        </p:nvSpPr>
        <p:spPr/>
        <p:txBody>
          <a:bodyPr>
            <a:normAutofit fontScale="92500"/>
          </a:bodyPr>
          <a:lstStyle/>
          <a:p>
            <a:r>
              <a:rPr lang="en-US" dirty="0"/>
              <a:t>Must be free from conflicts of interest or bias for or against either parties</a:t>
            </a:r>
          </a:p>
          <a:p>
            <a:r>
              <a:rPr lang="en-US" dirty="0"/>
              <a:t>Must know the definitions in the final rule (just covered them in previous slides) including the definition of the University’s education program or activity</a:t>
            </a:r>
          </a:p>
          <a:p>
            <a:r>
              <a:rPr lang="en-US" dirty="0"/>
              <a:t>Know how to conduct an investigation and the grievance process including hearings, appeals, and informal resolution processes, as applicable, and how to serve impartially, including avoidance of prejudgment</a:t>
            </a:r>
          </a:p>
        </p:txBody>
      </p:sp>
      <p:sp>
        <p:nvSpPr>
          <p:cNvPr id="4" name="Content Placeholder 3"/>
          <p:cNvSpPr>
            <a:spLocks noGrp="1"/>
          </p:cNvSpPr>
          <p:nvPr>
            <p:ph sz="half" idx="2"/>
          </p:nvPr>
        </p:nvSpPr>
        <p:spPr/>
        <p:txBody>
          <a:bodyPr>
            <a:normAutofit fontScale="92500"/>
          </a:bodyPr>
          <a:lstStyle/>
          <a:p>
            <a:r>
              <a:rPr lang="en-US" dirty="0"/>
              <a:t>Training on Zoom or other technology used during live hearing</a:t>
            </a:r>
          </a:p>
          <a:p>
            <a:r>
              <a:rPr lang="en-US" dirty="0"/>
              <a:t>Training on issues of relevance, including how to apply rape shield protections provided for complainants only</a:t>
            </a:r>
          </a:p>
          <a:p>
            <a:r>
              <a:rPr lang="en-US" dirty="0"/>
              <a:t>All time frames  for conclusion of the grievance process, including appeals and informal resolutions, with allowance for short-term, good cause delays or extensions </a:t>
            </a:r>
          </a:p>
          <a:p>
            <a:endParaRPr lang="en-US" dirty="0"/>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44838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5" name="Picture 4" descr="A clock showing a ten minute time interv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580" y="2695574"/>
            <a:ext cx="3167380" cy="2375535"/>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586215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UMS Policy Overview</a:t>
            </a:r>
          </a:p>
        </p:txBody>
      </p:sp>
      <p:sp>
        <p:nvSpPr>
          <p:cNvPr id="3" name="Content Placeholder 2"/>
          <p:cNvSpPr>
            <a:spLocks noGrp="1"/>
          </p:cNvSpPr>
          <p:nvPr>
            <p:ph idx="1"/>
          </p:nvPr>
        </p:nvSpPr>
        <p:spPr/>
        <p:txBody>
          <a:bodyPr>
            <a:normAutofit/>
          </a:bodyPr>
          <a:lstStyle/>
          <a:p>
            <a:r>
              <a:rPr lang="en-US" dirty="0"/>
              <a:t>Note – the policy is not completed yet, we will do a high level overview and send the policy out to everyone once the final draft is completed and again when the BOT approves it.</a:t>
            </a:r>
          </a:p>
          <a:p>
            <a:pPr marL="548640" lvl="2" indent="0">
              <a:buNone/>
            </a:pPr>
            <a:endParaRPr lang="en-US" dirty="0"/>
          </a:p>
          <a:p>
            <a:r>
              <a:rPr lang="en-US" dirty="0"/>
              <a:t>Side Note</a:t>
            </a:r>
          </a:p>
          <a:p>
            <a:pPr lvl="2"/>
            <a:r>
              <a:rPr lang="en-US" dirty="0"/>
              <a:t>Any open case or new case (between now and 11:59pm on August 13, 2020) will proceed with the current policy</a:t>
            </a:r>
          </a:p>
          <a:p>
            <a:pPr lvl="2"/>
            <a:r>
              <a:rPr lang="en-US" dirty="0"/>
              <a:t>Cases received after 12:00am on August 14, 2020 will proceed with the new policy</a:t>
            </a:r>
          </a:p>
          <a:p>
            <a:pPr marL="548640" lvl="2" indent="0">
              <a:buNone/>
            </a:pPr>
            <a:endParaRPr lang="en-US" dirty="0"/>
          </a:p>
        </p:txBody>
      </p:sp>
      <p:sp>
        <p:nvSpPr>
          <p:cNvPr id="4" name="Footer Placeholder 3"/>
          <p:cNvSpPr>
            <a:spLocks noGrp="1"/>
          </p:cNvSpPr>
          <p:nvPr>
            <p:ph type="ftr" sz="quarter" idx="11"/>
          </p:nvPr>
        </p:nvSpPr>
        <p:spPr>
          <a:xfrm>
            <a:off x="3033346" y="6223828"/>
            <a:ext cx="5633576" cy="365125"/>
          </a:xfrm>
        </p:spPr>
        <p:txBody>
          <a:bodyPr/>
          <a:lstStyle/>
          <a:p>
            <a:r>
              <a:rPr lang="en-US" dirty="0"/>
              <a:t>Unless there is an Injunction prior to the implementation date of August 14, 2020</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43411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UMS Policy Overview Cont’d</a:t>
            </a:r>
          </a:p>
        </p:txBody>
      </p:sp>
      <p:sp>
        <p:nvSpPr>
          <p:cNvPr id="3" name="Content Placeholder 2"/>
          <p:cNvSpPr>
            <a:spLocks noGrp="1"/>
          </p:cNvSpPr>
          <p:nvPr>
            <p:ph idx="1"/>
          </p:nvPr>
        </p:nvSpPr>
        <p:spPr/>
        <p:txBody>
          <a:bodyPr>
            <a:normAutofit/>
          </a:bodyPr>
          <a:lstStyle/>
          <a:p>
            <a:r>
              <a:rPr lang="en-US" dirty="0"/>
              <a:t>Policy replaces BOT 402</a:t>
            </a:r>
          </a:p>
          <a:p>
            <a:r>
              <a:rPr lang="en-US" dirty="0"/>
              <a:t>UMS is committed to providing a workplace and educational environment, as well as other benefits, programs, and activities that are free from discrimination, discriminatory harassment, and retaliation. To ensure compliance with federal and state civil rights laws and regulations, and to affirm its commitment to promoting the goals of fairness and equity in all aspects of the educational program or activity, UMS has developed internal policies and procedures that provide a prompt, fair, and impartial process for those involved in an allegation of discrimination or harassment on the basis of protected class status, and for allegations of retaliation.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702642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Applicable Scope</a:t>
            </a:r>
          </a:p>
        </p:txBody>
      </p:sp>
      <p:sp>
        <p:nvSpPr>
          <p:cNvPr id="3" name="Content Placeholder 2"/>
          <p:cNvSpPr>
            <a:spLocks noGrp="1"/>
          </p:cNvSpPr>
          <p:nvPr>
            <p:ph idx="1"/>
          </p:nvPr>
        </p:nvSpPr>
        <p:spPr/>
        <p:txBody>
          <a:bodyPr>
            <a:normAutofit fontScale="85000" lnSpcReduction="20000"/>
          </a:bodyPr>
          <a:lstStyle/>
          <a:p>
            <a:r>
              <a:rPr lang="en-US" dirty="0"/>
              <a:t>The core purpose of this policy is the prohibition of all forms of discrimination and harassment. Sometimes, discrimination and/or harassment involves exclusion from activities, such as admission, athletics, or employment. Other times, discrimination takes the form of harassment or, in the case of sex-based discrimination, can encompass sexual harassment, sexual assault, stalking, sexual exploitation, dating violence or domestic violence. When an alleged violation of this anti-discrimination policy is reported, the allegations are subject to resolution using UMS’s “Process A” or “Process B,” as determined by the Equal Opportunity Officer, Title IX Coordinator or the Deputy Title IX Coordinator, and as detailed below. </a:t>
            </a:r>
          </a:p>
          <a:p>
            <a:pPr marL="45720" indent="0">
              <a:buNone/>
            </a:pPr>
            <a:endParaRPr lang="en-US" dirty="0"/>
          </a:p>
          <a:p>
            <a:r>
              <a:rPr lang="en-US" dirty="0"/>
              <a:t>When the Respondent is a member of the UMS community, a Complaint process may be available to a Complainant who is participating in or attempting to participate in the education program or activity of the University. This community includes, but is not limited to, students, student organizations, faculty, administrators, staff, and third parties such as guests, vendors, visitors, volunteers, invitees, and campers. The procedures in Process A or Process B, as applicable, may be applied to incidents, to patterns, and/or to the campus climate, all of which may be addressed and investigated in accordance with this policy.</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067813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Oversee and Implements Policy</a:t>
            </a:r>
          </a:p>
        </p:txBody>
      </p:sp>
      <p:sp>
        <p:nvSpPr>
          <p:cNvPr id="3" name="Content Placeholder 2"/>
          <p:cNvSpPr>
            <a:spLocks noGrp="1"/>
          </p:cNvSpPr>
          <p:nvPr>
            <p:ph idx="1"/>
          </p:nvPr>
        </p:nvSpPr>
        <p:spPr/>
        <p:txBody>
          <a:bodyPr/>
          <a:lstStyle/>
          <a:p>
            <a:r>
              <a:rPr lang="en-US" dirty="0"/>
              <a:t>The Equal Opportunity Officer &amp; Affirmative Action Director, ADA/504 Coordinator, and the Title IX Coordinator, serve and oversee implementation of UMS’s Affirmative Action and Equal Opportunity plan, disability compliance, and UMS’s policy on equal opportunity, harassment and nondiscrimination. The Title IX Coordinator has the primary responsibility for coordinating UMS’s efforts related to the intake, investigation, resolution, and implementation of supportive measures to stop, remediate, and prevent sex discrimination, Title IX sexual harassment, and retaliation on the basis of sex prohibited under this policy.</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76627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to the School</a:t>
            </a:r>
          </a:p>
        </p:txBody>
      </p:sp>
      <p:sp>
        <p:nvSpPr>
          <p:cNvPr id="3" name="Content Placeholder 2"/>
          <p:cNvSpPr>
            <a:spLocks noGrp="1"/>
          </p:cNvSpPr>
          <p:nvPr>
            <p:ph idx="1"/>
          </p:nvPr>
        </p:nvSpPr>
        <p:spPr/>
        <p:txBody>
          <a:bodyPr/>
          <a:lstStyle/>
          <a:p>
            <a:r>
              <a:rPr lang="en-US" dirty="0"/>
              <a:t>Final rule allows institutions to choose whether they want to have mandated reporting for all employees or to designate some employees to be confidential resources – not triggering a report to the Title IX office.</a:t>
            </a:r>
          </a:p>
          <a:p>
            <a:endParaRPr lang="en-US" dirty="0"/>
          </a:p>
          <a:p>
            <a:r>
              <a:rPr lang="en-US" dirty="0"/>
              <a:t>UMS </a:t>
            </a:r>
            <a:r>
              <a:rPr lang="en-US" b="1" i="1" u="sng" dirty="0"/>
              <a:t>will continue </a:t>
            </a:r>
            <a:r>
              <a:rPr lang="en-US" dirty="0"/>
              <a:t>to have all faculty and staff be mandated reporter’s on all issues of interpersonal violence &amp; harassment based on sex/gender.</a:t>
            </a:r>
          </a:p>
          <a:p>
            <a:endParaRPr lang="en-US" dirty="0"/>
          </a:p>
          <a:p>
            <a:r>
              <a:rPr lang="en-US" dirty="0"/>
              <a:t>Notice to a Deputy/Title IX Coordinator, or to an Official with Authority to institute corrective measures on the institutions behalf, triggers an institution to respond.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6424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a:t>
            </a:r>
          </a:p>
        </p:txBody>
      </p:sp>
      <p:sp>
        <p:nvSpPr>
          <p:cNvPr id="3" name="Content Placeholder 2"/>
          <p:cNvSpPr>
            <a:spLocks noGrp="1"/>
          </p:cNvSpPr>
          <p:nvPr>
            <p:ph idx="1"/>
          </p:nvPr>
        </p:nvSpPr>
        <p:spPr/>
        <p:txBody>
          <a:bodyPr/>
          <a:lstStyle/>
          <a:p>
            <a:r>
              <a:rPr lang="en-US" dirty="0"/>
              <a:t>This policy applies to the education program and activities of UMS, to conduct that takes place on the campus or on property owned or controlled by UMS, at UMS-sponsored events, or in buildings owned or controlled by UMS’s recognized student organizations. The Respondent must be a member of UMS’s community in order for its policies to apply.</a:t>
            </a:r>
          </a:p>
          <a:p>
            <a:endParaRPr lang="en-US" dirty="0"/>
          </a:p>
          <a:p>
            <a:r>
              <a:rPr lang="en-US" dirty="0"/>
              <a:t>This policy can also be applicable to the effects of off-campus misconduct that effectively deprive someone of access to UMS’s educational program. UMS may also extend jurisdiction to off-campus and/or to online conduct when the Title IX Coordinator or Equal Opportunity Officer determines that the conduct affects a substantial UMS interest. </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13985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Covered in the New Policy</a:t>
            </a:r>
          </a:p>
        </p:txBody>
      </p:sp>
      <p:graphicFrame>
        <p:nvGraphicFramePr>
          <p:cNvPr id="7" name="Diagram 6">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42719"/>
              </p:ext>
            </p:extLst>
          </p:nvPr>
        </p:nvGraphicFramePr>
        <p:xfrm>
          <a:off x="2294792" y="1688123"/>
          <a:ext cx="7865208" cy="4450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92640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 Highlights</a:t>
            </a:r>
          </a:p>
        </p:txBody>
      </p:sp>
      <p:sp>
        <p:nvSpPr>
          <p:cNvPr id="3" name="Content Placeholder 2"/>
          <p:cNvSpPr>
            <a:spLocks noGrp="1"/>
          </p:cNvSpPr>
          <p:nvPr>
            <p:ph idx="1"/>
          </p:nvPr>
        </p:nvSpPr>
        <p:spPr/>
        <p:txBody>
          <a:bodyPr>
            <a:normAutofit fontScale="92500" lnSpcReduction="10000"/>
          </a:bodyPr>
          <a:lstStyle/>
          <a:p>
            <a:pPr marL="45720" indent="0">
              <a:buNone/>
            </a:pPr>
            <a:r>
              <a:rPr lang="en-US" dirty="0"/>
              <a:t>	</a:t>
            </a:r>
          </a:p>
          <a:p>
            <a:pPr>
              <a:buFont typeface="Arial" panose="020B0604020202020204" pitchFamily="34" charset="0"/>
              <a:buChar char="•"/>
            </a:pPr>
            <a:r>
              <a:rPr lang="en-US" dirty="0"/>
              <a:t>New definitions of Title IX Sexual Harassment</a:t>
            </a:r>
          </a:p>
          <a:p>
            <a:pPr>
              <a:buFont typeface="Arial" panose="020B0604020202020204" pitchFamily="34" charset="0"/>
              <a:buChar char="•"/>
            </a:pPr>
            <a:r>
              <a:rPr lang="en-US" dirty="0"/>
              <a:t>Maine state definition of Sex Offenses</a:t>
            </a:r>
          </a:p>
          <a:p>
            <a:pPr>
              <a:buFont typeface="Arial" panose="020B0604020202020204" pitchFamily="34" charset="0"/>
              <a:buChar char="•"/>
            </a:pPr>
            <a:r>
              <a:rPr lang="en-US" dirty="0"/>
              <a:t>VAWA Crimes</a:t>
            </a:r>
          </a:p>
          <a:p>
            <a:pPr lvl="1">
              <a:buFont typeface="Arial" panose="020B0604020202020204" pitchFamily="34" charset="0"/>
              <a:buChar char="•"/>
            </a:pPr>
            <a:r>
              <a:rPr lang="en-US" dirty="0"/>
              <a:t>Dating Violence</a:t>
            </a:r>
          </a:p>
          <a:p>
            <a:pPr lvl="1">
              <a:buFont typeface="Arial" panose="020B0604020202020204" pitchFamily="34" charset="0"/>
              <a:buChar char="•"/>
            </a:pPr>
            <a:r>
              <a:rPr lang="en-US" dirty="0"/>
              <a:t>Domestic Violence </a:t>
            </a:r>
          </a:p>
          <a:p>
            <a:pPr lvl="1">
              <a:buFont typeface="Arial" panose="020B0604020202020204" pitchFamily="34" charset="0"/>
              <a:buChar char="•"/>
            </a:pPr>
            <a:r>
              <a:rPr lang="en-US" dirty="0"/>
              <a:t>Stalking</a:t>
            </a:r>
          </a:p>
          <a:p>
            <a:pPr>
              <a:buFont typeface="Arial" panose="020B0604020202020204" pitchFamily="34" charset="0"/>
              <a:buChar char="•"/>
            </a:pPr>
            <a:r>
              <a:rPr lang="en-US" dirty="0"/>
              <a:t>Force, Coercion, Consent, Incapacitation</a:t>
            </a:r>
          </a:p>
          <a:p>
            <a:pPr>
              <a:buFont typeface="Arial" panose="020B0604020202020204" pitchFamily="34" charset="0"/>
              <a:buChar char="•"/>
            </a:pPr>
            <a:r>
              <a:rPr lang="en-US" dirty="0"/>
              <a:t>Other Civil Rights Offenses</a:t>
            </a:r>
          </a:p>
          <a:p>
            <a:pPr>
              <a:buFont typeface="Arial" panose="020B0604020202020204" pitchFamily="34" charset="0"/>
              <a:buChar char="•"/>
            </a:pPr>
            <a:r>
              <a:rPr lang="en-US" dirty="0"/>
              <a:t>Retaliation</a:t>
            </a:r>
          </a:p>
          <a:p>
            <a:pPr marL="45720" indent="0">
              <a:buNone/>
            </a:pPr>
            <a:endParaRPr lang="en-US" dirty="0"/>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089461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Highlights Cont’d</a:t>
            </a:r>
          </a:p>
        </p:txBody>
      </p:sp>
      <p:sp>
        <p:nvSpPr>
          <p:cNvPr id="3" name="Content Placeholder 2"/>
          <p:cNvSpPr>
            <a:spLocks noGrp="1"/>
          </p:cNvSpPr>
          <p:nvPr>
            <p:ph idx="1"/>
          </p:nvPr>
        </p:nvSpPr>
        <p:spPr/>
        <p:txBody>
          <a:bodyPr/>
          <a:lstStyle/>
          <a:p>
            <a:r>
              <a:rPr lang="en-US" dirty="0"/>
              <a:t>Causing Fear of Physical Harm</a:t>
            </a:r>
          </a:p>
          <a:p>
            <a:r>
              <a:rPr lang="en-US" dirty="0"/>
              <a:t>Discrimination</a:t>
            </a:r>
          </a:p>
          <a:p>
            <a:r>
              <a:rPr lang="en-US" dirty="0"/>
              <a:t>Intimidation</a:t>
            </a:r>
          </a:p>
          <a:p>
            <a:r>
              <a:rPr lang="en-US" dirty="0"/>
              <a:t>Hazing</a:t>
            </a:r>
          </a:p>
          <a:p>
            <a:r>
              <a:rPr lang="en-US" dirty="0"/>
              <a:t>Bullying</a:t>
            </a:r>
          </a:p>
          <a:p>
            <a:r>
              <a:rPr lang="en-US" dirty="0"/>
              <a:t>Mandated Reporting</a:t>
            </a:r>
          </a:p>
          <a:p>
            <a:r>
              <a:rPr lang="en-US" dirty="0"/>
              <a:t>Confidentiality (and limits of)</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778654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Highlights Cont’d</a:t>
            </a:r>
          </a:p>
        </p:txBody>
      </p:sp>
      <p:sp>
        <p:nvSpPr>
          <p:cNvPr id="3" name="Content Placeholder 2"/>
          <p:cNvSpPr>
            <a:spLocks noGrp="1"/>
          </p:cNvSpPr>
          <p:nvPr>
            <p:ph idx="1"/>
          </p:nvPr>
        </p:nvSpPr>
        <p:spPr/>
        <p:txBody>
          <a:bodyPr/>
          <a:lstStyle/>
          <a:p>
            <a:r>
              <a:rPr lang="en-US" dirty="0"/>
              <a:t>Reluctant complainant</a:t>
            </a:r>
          </a:p>
          <a:p>
            <a:r>
              <a:rPr lang="en-US" dirty="0"/>
              <a:t>Timely Warning</a:t>
            </a:r>
          </a:p>
          <a:p>
            <a:r>
              <a:rPr lang="en-US" dirty="0"/>
              <a:t>False Allegations &amp; Evidence</a:t>
            </a:r>
          </a:p>
          <a:p>
            <a:r>
              <a:rPr lang="en-US" dirty="0"/>
              <a:t>Amnesty</a:t>
            </a:r>
          </a:p>
          <a:p>
            <a:r>
              <a:rPr lang="en-US" dirty="0" err="1"/>
              <a:t>Clery</a:t>
            </a:r>
            <a:r>
              <a:rPr lang="en-US" dirty="0"/>
              <a:t> Reporting</a:t>
            </a:r>
          </a:p>
          <a:p>
            <a:r>
              <a:rPr lang="en-US" dirty="0"/>
              <a:t>Preservation of Evidence</a:t>
            </a:r>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81833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Process</a:t>
            </a:r>
          </a:p>
        </p:txBody>
      </p:sp>
      <p:sp>
        <p:nvSpPr>
          <p:cNvPr id="3" name="Content Placeholder 2"/>
          <p:cNvSpPr>
            <a:spLocks noGrp="1"/>
          </p:cNvSpPr>
          <p:nvPr>
            <p:ph idx="1"/>
          </p:nvPr>
        </p:nvSpPr>
        <p:spPr/>
        <p:txBody>
          <a:bodyPr/>
          <a:lstStyle/>
          <a:p>
            <a:r>
              <a:rPr lang="en-US" dirty="0"/>
              <a:t>Explanation of Process “A” and Process “B”</a:t>
            </a:r>
          </a:p>
          <a:p>
            <a:pPr lvl="1"/>
            <a:r>
              <a:rPr lang="en-US" dirty="0"/>
              <a:t>Process “A” is the new process in which we must comply with under the new regulations starting 8/14/2020</a:t>
            </a:r>
          </a:p>
          <a:p>
            <a:pPr lvl="1"/>
            <a:r>
              <a:rPr lang="en-US" dirty="0"/>
              <a:t>Process “B” is the Student Conduct Process or the Equal Opportunity Complaint Procedures</a:t>
            </a:r>
          </a:p>
        </p:txBody>
      </p:sp>
      <p:pic>
        <p:nvPicPr>
          <p:cNvPr id="5" name="Picture 4" descr="image of a hand writing the word &quot;process&quot; in blu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15" y="3835400"/>
            <a:ext cx="4173415" cy="2782277"/>
          </a:xfrm>
          <a:prstGeom prst="rect">
            <a:avLst/>
          </a:prstGeom>
        </p:spPr>
      </p:pic>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443365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10" name="Content Placeholder 9" descr="A clock showing a ten minute time interv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0081" y="2906910"/>
            <a:ext cx="3185319" cy="2388989"/>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90101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Notice/Complaint</a:t>
            </a:r>
          </a:p>
        </p:txBody>
      </p:sp>
      <p:sp>
        <p:nvSpPr>
          <p:cNvPr id="3" name="Content Placeholder 2"/>
          <p:cNvSpPr>
            <a:spLocks noGrp="1"/>
          </p:cNvSpPr>
          <p:nvPr>
            <p:ph sz="half" idx="1"/>
          </p:nvPr>
        </p:nvSpPr>
        <p:spPr/>
        <p:txBody>
          <a:bodyPr/>
          <a:lstStyle/>
          <a:p>
            <a:r>
              <a:rPr lang="en-US" dirty="0"/>
              <a:t>UMS will initiate at least one of the following:</a:t>
            </a:r>
          </a:p>
          <a:p>
            <a:endParaRPr lang="en-US" dirty="0"/>
          </a:p>
          <a:p>
            <a:pPr lvl="2"/>
            <a:r>
              <a:rPr lang="en-US" dirty="0"/>
              <a:t>Supportive measures to complainant (regardless of complaint process or pursuit)</a:t>
            </a:r>
          </a:p>
          <a:p>
            <a:pPr lvl="2"/>
            <a:r>
              <a:rPr lang="en-US" dirty="0"/>
              <a:t>Formal complaint process</a:t>
            </a:r>
          </a:p>
          <a:p>
            <a:pPr lvl="2"/>
            <a:r>
              <a:rPr lang="en-US" dirty="0"/>
              <a:t>An informal resolution*</a:t>
            </a:r>
          </a:p>
          <a:p>
            <a:pPr marL="822960" lvl="3" indent="0">
              <a:buNone/>
            </a:pPr>
            <a:endParaRPr lang="en-US" dirty="0"/>
          </a:p>
          <a:p>
            <a:pPr marL="548640" lvl="2" indent="0">
              <a:buNone/>
            </a:pPr>
            <a:endParaRPr lang="en-US" dirty="0"/>
          </a:p>
          <a:p>
            <a:pPr marL="548640" lvl="2" indent="0">
              <a:buNone/>
            </a:pPr>
            <a:endParaRPr lang="en-US" dirty="0"/>
          </a:p>
        </p:txBody>
      </p:sp>
      <p:sp>
        <p:nvSpPr>
          <p:cNvPr id="4" name="Content Placeholder 3"/>
          <p:cNvSpPr>
            <a:spLocks noGrp="1"/>
          </p:cNvSpPr>
          <p:nvPr>
            <p:ph sz="half" idx="2"/>
          </p:nvPr>
        </p:nvSpPr>
        <p:spPr/>
        <p:txBody>
          <a:bodyPr/>
          <a:lstStyle/>
          <a:p>
            <a:r>
              <a:rPr lang="en-US" dirty="0"/>
              <a:t>*Informal Resolution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2">
              <a:buFont typeface="Arial" panose="020B0604020202020204" pitchFamily="34" charset="0"/>
              <a:buChar char="•"/>
            </a:pPr>
            <a:r>
              <a:rPr lang="en-US" dirty="0"/>
              <a:t>Must have filed a formal complaint first</a:t>
            </a:r>
          </a:p>
          <a:p>
            <a:pPr lvl="2">
              <a:buFont typeface="Arial" panose="020B0604020202020204" pitchFamily="34" charset="0"/>
              <a:buChar char="•"/>
            </a:pPr>
            <a:r>
              <a:rPr lang="en-US" dirty="0"/>
              <a:t>Both parties must agree</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02861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a:t>
            </a:r>
          </a:p>
        </p:txBody>
      </p:sp>
      <p:sp>
        <p:nvSpPr>
          <p:cNvPr id="3" name="Content Placeholder 2"/>
          <p:cNvSpPr>
            <a:spLocks noGrp="1"/>
          </p:cNvSpPr>
          <p:nvPr>
            <p:ph idx="1"/>
          </p:nvPr>
        </p:nvSpPr>
        <p:spPr/>
        <p:txBody>
          <a:bodyPr/>
          <a:lstStyle/>
          <a:p>
            <a:r>
              <a:rPr lang="en-US" dirty="0"/>
              <a:t>Following receipt of a report or a complaint of an alleged violation of this Policy, the Title IX Coordinator, Deputy Title IX Coordinator, or the Equal Opportunity Officer engages in an initial assessment, which is typically one to five business days in duration.</a:t>
            </a:r>
          </a:p>
          <a:p>
            <a:r>
              <a:rPr lang="en-US" dirty="0"/>
              <a:t>VRA’s if needed</a:t>
            </a:r>
          </a:p>
          <a:p>
            <a:r>
              <a:rPr lang="en-US" dirty="0"/>
              <a:t>Mandatory Dismissal</a:t>
            </a:r>
          </a:p>
          <a:p>
            <a:r>
              <a:rPr lang="en-US" dirty="0"/>
              <a:t>Counterclaims</a:t>
            </a:r>
          </a:p>
          <a:p>
            <a:r>
              <a:rPr lang="en-US" dirty="0"/>
              <a:t>Right to Advisor &amp; Role</a:t>
            </a:r>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278666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Process Cont’d</a:t>
            </a:r>
          </a:p>
        </p:txBody>
      </p:sp>
      <p:sp>
        <p:nvSpPr>
          <p:cNvPr id="3" name="Content Placeholder 2"/>
          <p:cNvSpPr>
            <a:spLocks noGrp="1"/>
          </p:cNvSpPr>
          <p:nvPr>
            <p:ph idx="1"/>
          </p:nvPr>
        </p:nvSpPr>
        <p:spPr/>
        <p:txBody>
          <a:bodyPr>
            <a:normAutofit lnSpcReduction="10000"/>
          </a:bodyPr>
          <a:lstStyle/>
          <a:p>
            <a:r>
              <a:rPr lang="en-US" dirty="0"/>
              <a:t>VRA’s</a:t>
            </a:r>
          </a:p>
          <a:p>
            <a:r>
              <a:rPr lang="en-US" dirty="0"/>
              <a:t>Accepting Responsibility</a:t>
            </a:r>
          </a:p>
          <a:p>
            <a:r>
              <a:rPr lang="en-US" dirty="0"/>
              <a:t>Complaint Process Pool</a:t>
            </a:r>
          </a:p>
          <a:p>
            <a:r>
              <a:rPr lang="en-US" dirty="0"/>
              <a:t>Pool Member Roles, Appointment, &amp; Training</a:t>
            </a:r>
          </a:p>
          <a:p>
            <a:r>
              <a:rPr lang="en-US" dirty="0"/>
              <a:t>Formal Process &amp; NOIA (Issued by Coordinator, Deputy, or EO Officer)</a:t>
            </a:r>
          </a:p>
          <a:p>
            <a:r>
              <a:rPr lang="en-US" dirty="0"/>
              <a:t>Resolution Timeline</a:t>
            </a:r>
          </a:p>
          <a:p>
            <a:r>
              <a:rPr lang="en-US" dirty="0"/>
              <a:t>Appointment of Investigators</a:t>
            </a:r>
          </a:p>
          <a:p>
            <a:r>
              <a:rPr lang="en-US" dirty="0"/>
              <a:t>Investigation Timeline</a:t>
            </a:r>
          </a:p>
          <a:p>
            <a:r>
              <a:rPr lang="en-US" dirty="0"/>
              <a:t>Delays</a:t>
            </a:r>
          </a:p>
          <a:p>
            <a:endParaRPr lang="en-US" dirty="0"/>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75034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Sexual Harassment for Title IX Purposes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The final rule defines three types of sexual harassment misconduct on the basis of sex:</a:t>
            </a:r>
          </a:p>
          <a:p>
            <a:pPr marL="45720" indent="0">
              <a:buNone/>
            </a:pPr>
            <a:endParaRPr lang="en-US" dirty="0"/>
          </a:p>
          <a:p>
            <a:pPr marL="891540" lvl="2" indent="-342900">
              <a:buFont typeface="+mj-lt"/>
              <a:buAutoNum type="arabicPeriod"/>
            </a:pPr>
            <a:r>
              <a:rPr lang="en-US" dirty="0"/>
              <a:t>Any instance of </a:t>
            </a:r>
            <a:r>
              <a:rPr lang="en-US" i="1" dirty="0"/>
              <a:t>quid pro quo </a:t>
            </a:r>
            <a:r>
              <a:rPr lang="en-US" dirty="0"/>
              <a:t>harassment by a school employee</a:t>
            </a:r>
            <a:r>
              <a:rPr lang="en-US" dirty="0">
                <a:solidFill>
                  <a:srgbClr val="7030A0"/>
                </a:solidFill>
              </a:rPr>
              <a:t>*</a:t>
            </a:r>
          </a:p>
          <a:p>
            <a:pPr marL="891540" lvl="2" indent="-342900">
              <a:buFont typeface="+mj-lt"/>
              <a:buAutoNum type="arabicPeriod"/>
            </a:pPr>
            <a:endParaRPr lang="en-US" dirty="0"/>
          </a:p>
          <a:p>
            <a:pPr marL="891540" lvl="2" indent="-342900">
              <a:buFont typeface="+mj-lt"/>
              <a:buAutoNum type="arabicPeriod"/>
            </a:pPr>
            <a:r>
              <a:rPr lang="en-US" dirty="0"/>
              <a:t>Any instance of sexual assault (defined by </a:t>
            </a:r>
            <a:r>
              <a:rPr lang="en-US" dirty="0" err="1"/>
              <a:t>Clery</a:t>
            </a:r>
            <a:r>
              <a:rPr lang="en-US" dirty="0"/>
              <a:t>), dating violence, domestic violence, or stalking (defined by VAWA statute). These statutory definitions are somewhat different from the current definitions in UMS Policies and the Conduct Code, which are from the </a:t>
            </a:r>
            <a:r>
              <a:rPr lang="en-US" dirty="0" err="1"/>
              <a:t>Clery</a:t>
            </a:r>
            <a:r>
              <a:rPr lang="en-US" dirty="0"/>
              <a:t> regulations.</a:t>
            </a:r>
            <a:r>
              <a:rPr lang="en-US" dirty="0">
                <a:solidFill>
                  <a:srgbClr val="7030A0"/>
                </a:solidFill>
              </a:rPr>
              <a:t>*</a:t>
            </a:r>
          </a:p>
          <a:p>
            <a:pPr marL="891540" lvl="2" indent="-342900">
              <a:buFont typeface="+mj-lt"/>
              <a:buAutoNum type="arabicPeriod"/>
            </a:pPr>
            <a:endParaRPr lang="en-US" dirty="0"/>
          </a:p>
          <a:p>
            <a:pPr marL="891540" lvl="2" indent="-342900">
              <a:buFont typeface="+mj-lt"/>
              <a:buAutoNum type="arabicPeriod"/>
            </a:pPr>
            <a:r>
              <a:rPr lang="en-US" dirty="0"/>
              <a:t>Unwelcome conduct that a reasonable person would find so severe, pervasive, and objectively offensive that it denies a person equal educational access (</a:t>
            </a:r>
            <a:r>
              <a:rPr lang="en-US" i="1" dirty="0"/>
              <a:t>Davis</a:t>
            </a:r>
            <a:r>
              <a:rPr lang="en-US" dirty="0"/>
              <a:t> Definition)</a:t>
            </a:r>
          </a:p>
          <a:p>
            <a:pPr marL="548640" lvl="2" indent="0">
              <a:buNone/>
            </a:pPr>
            <a:endParaRPr lang="en-US" dirty="0"/>
          </a:p>
          <a:p>
            <a:pPr marL="548640" lvl="2" indent="0">
              <a:buNone/>
            </a:pPr>
            <a:endParaRPr lang="en-US" dirty="0"/>
          </a:p>
          <a:p>
            <a:pPr marL="548640" lvl="2" indent="0">
              <a:buNone/>
            </a:pPr>
            <a:endParaRPr lang="en-US" dirty="0"/>
          </a:p>
          <a:p>
            <a:pPr marL="548640" lvl="2" indent="0">
              <a:buNone/>
            </a:pPr>
            <a:endParaRPr lang="en-US" dirty="0"/>
          </a:p>
          <a:p>
            <a:pPr marL="548640" lvl="2" indent="0">
              <a:buNone/>
            </a:pPr>
            <a:endParaRPr lang="en-US" dirty="0"/>
          </a:p>
          <a:p>
            <a:pPr marL="548640" lvl="2" indent="0">
              <a:buNone/>
            </a:pPr>
            <a:r>
              <a:rPr lang="en-US" dirty="0">
                <a:solidFill>
                  <a:srgbClr val="7030A0"/>
                </a:solidFill>
              </a:rPr>
              <a:t>*The final rule notes that incidents of </a:t>
            </a:r>
            <a:r>
              <a:rPr lang="en-US" i="1" dirty="0">
                <a:solidFill>
                  <a:srgbClr val="7030A0"/>
                </a:solidFill>
              </a:rPr>
              <a:t>quid pro quo </a:t>
            </a:r>
            <a:r>
              <a:rPr lang="en-US" dirty="0">
                <a:solidFill>
                  <a:srgbClr val="7030A0"/>
                </a:solidFill>
              </a:rPr>
              <a:t>harassment and the </a:t>
            </a:r>
            <a:r>
              <a:rPr lang="en-US" dirty="0" err="1">
                <a:solidFill>
                  <a:srgbClr val="7030A0"/>
                </a:solidFill>
              </a:rPr>
              <a:t>Clery</a:t>
            </a:r>
            <a:r>
              <a:rPr lang="en-US" dirty="0">
                <a:solidFill>
                  <a:srgbClr val="7030A0"/>
                </a:solidFill>
              </a:rPr>
              <a:t>/VAWA offense </a:t>
            </a:r>
            <a:r>
              <a:rPr lang="en-US" b="1" i="1" u="sng" dirty="0">
                <a:solidFill>
                  <a:srgbClr val="7030A0"/>
                </a:solidFill>
              </a:rPr>
              <a:t>do not</a:t>
            </a:r>
            <a:r>
              <a:rPr lang="en-US" dirty="0">
                <a:solidFill>
                  <a:srgbClr val="7030A0"/>
                </a:solidFill>
              </a:rPr>
              <a:t> have to be evaluated for severity, pervasiveness, offensiveness, or denial of equal education access, because such misconduct sufficiently deprives a person of equal access. </a:t>
            </a:r>
          </a:p>
          <a:p>
            <a:pPr marL="548640" lvl="2" indent="0">
              <a:buNone/>
            </a:pPr>
            <a:endParaRPr lang="en-US" dirty="0">
              <a:solidFill>
                <a:srgbClr val="FF0000"/>
              </a:solidFill>
            </a:endParaRP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5079" y="284529"/>
            <a:ext cx="1362700" cy="766519"/>
          </a:xfrm>
          <a:prstGeom prst="rect">
            <a:avLst/>
          </a:prstGeom>
        </p:spPr>
      </p:pic>
    </p:spTree>
    <p:extLst>
      <p:ext uri="{BB962C8B-B14F-4D97-AF65-F5344CB8AC3E}">
        <p14:creationId xmlns:p14="http://schemas.microsoft.com/office/powerpoint/2010/main" val="3624003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Process Cont’d</a:t>
            </a:r>
          </a:p>
        </p:txBody>
      </p:sp>
      <p:sp>
        <p:nvSpPr>
          <p:cNvPr id="3" name="Content Placeholder 2"/>
          <p:cNvSpPr>
            <a:spLocks noGrp="1"/>
          </p:cNvSpPr>
          <p:nvPr>
            <p:ph idx="1"/>
          </p:nvPr>
        </p:nvSpPr>
        <p:spPr/>
        <p:txBody>
          <a:bodyPr/>
          <a:lstStyle/>
          <a:p>
            <a:r>
              <a:rPr lang="en-US" dirty="0"/>
              <a:t>Investigation Steps</a:t>
            </a:r>
          </a:p>
          <a:p>
            <a:r>
              <a:rPr lang="en-US" dirty="0"/>
              <a:t>Role and Participation of Witnesses</a:t>
            </a:r>
          </a:p>
          <a:p>
            <a:r>
              <a:rPr lang="en-US" dirty="0"/>
              <a:t>Interview Recordings</a:t>
            </a:r>
          </a:p>
          <a:p>
            <a:r>
              <a:rPr lang="en-US" dirty="0"/>
              <a:t>Evidence Considerations </a:t>
            </a:r>
          </a:p>
          <a:p>
            <a:r>
              <a:rPr lang="en-US" dirty="0"/>
              <a:t>Referral for Hearing</a:t>
            </a:r>
          </a:p>
          <a:p>
            <a:r>
              <a:rPr lang="en-US" dirty="0"/>
              <a:t>Hearing Composition</a:t>
            </a:r>
          </a:p>
          <a:p>
            <a:r>
              <a:rPr lang="en-US" dirty="0"/>
              <a:t>Evidentiary Considerations in Hearing</a:t>
            </a:r>
          </a:p>
          <a:p>
            <a:r>
              <a:rPr lang="en-US" dirty="0"/>
              <a:t>Notice of Hearing</a:t>
            </a:r>
          </a:p>
          <a:p>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241142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Process Cont’d</a:t>
            </a:r>
          </a:p>
        </p:txBody>
      </p:sp>
      <p:sp>
        <p:nvSpPr>
          <p:cNvPr id="3" name="Content Placeholder 2"/>
          <p:cNvSpPr>
            <a:spLocks noGrp="1"/>
          </p:cNvSpPr>
          <p:nvPr>
            <p:ph idx="1"/>
          </p:nvPr>
        </p:nvSpPr>
        <p:spPr/>
        <p:txBody>
          <a:bodyPr>
            <a:normAutofit lnSpcReduction="10000"/>
          </a:bodyPr>
          <a:lstStyle/>
          <a:p>
            <a:r>
              <a:rPr lang="en-US" dirty="0"/>
              <a:t>Pre-hearing Prep &amp; Meetings</a:t>
            </a:r>
          </a:p>
          <a:p>
            <a:r>
              <a:rPr lang="en-US" dirty="0"/>
              <a:t>Hearing Procedures</a:t>
            </a:r>
          </a:p>
          <a:p>
            <a:r>
              <a:rPr lang="en-US" dirty="0"/>
              <a:t>Joint Hearings</a:t>
            </a:r>
          </a:p>
          <a:p>
            <a:r>
              <a:rPr lang="en-US" dirty="0"/>
              <a:t>Order of Hearing</a:t>
            </a:r>
          </a:p>
          <a:p>
            <a:r>
              <a:rPr lang="en-US" dirty="0"/>
              <a:t>Investigative Report</a:t>
            </a:r>
          </a:p>
          <a:p>
            <a:r>
              <a:rPr lang="en-US" dirty="0"/>
              <a:t>Testimony &amp; Questioning</a:t>
            </a:r>
          </a:p>
          <a:p>
            <a:r>
              <a:rPr lang="en-US" dirty="0"/>
              <a:t>Refusal to Submit to Cross-Examination and Inferences</a:t>
            </a:r>
          </a:p>
          <a:p>
            <a:r>
              <a:rPr lang="en-US" dirty="0"/>
              <a:t>Recording Hearings</a:t>
            </a:r>
          </a:p>
          <a:p>
            <a:r>
              <a:rPr lang="en-US" dirty="0"/>
              <a:t>Deliberation, Decision-making, and Standard of Proof</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333379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Process Cont’d</a:t>
            </a:r>
          </a:p>
        </p:txBody>
      </p:sp>
      <p:sp>
        <p:nvSpPr>
          <p:cNvPr id="3" name="Content Placeholder 2"/>
          <p:cNvSpPr>
            <a:spLocks noGrp="1"/>
          </p:cNvSpPr>
          <p:nvPr>
            <p:ph idx="1"/>
          </p:nvPr>
        </p:nvSpPr>
        <p:spPr/>
        <p:txBody>
          <a:bodyPr>
            <a:normAutofit lnSpcReduction="10000"/>
          </a:bodyPr>
          <a:lstStyle/>
          <a:p>
            <a:r>
              <a:rPr lang="en-US" dirty="0"/>
              <a:t>Notice of Outcome</a:t>
            </a:r>
          </a:p>
          <a:p>
            <a:r>
              <a:rPr lang="en-US" dirty="0"/>
              <a:t>Sanctions</a:t>
            </a:r>
          </a:p>
          <a:p>
            <a:r>
              <a:rPr lang="en-US" dirty="0"/>
              <a:t>Withdrawal or Resignation While Charges Pending</a:t>
            </a:r>
          </a:p>
          <a:p>
            <a:r>
              <a:rPr lang="en-US" dirty="0"/>
              <a:t>Appeals</a:t>
            </a:r>
          </a:p>
          <a:p>
            <a:r>
              <a:rPr lang="en-US" dirty="0"/>
              <a:t>Long-term Remedies – Other Actions</a:t>
            </a:r>
          </a:p>
          <a:p>
            <a:r>
              <a:rPr lang="en-US" dirty="0"/>
              <a:t>Failure to Comply</a:t>
            </a:r>
          </a:p>
          <a:p>
            <a:r>
              <a:rPr lang="en-US" dirty="0"/>
              <a:t>Recordkeeping</a:t>
            </a:r>
          </a:p>
          <a:p>
            <a:r>
              <a:rPr lang="en-US" dirty="0"/>
              <a:t>Disability Accommodations in the Resolution Process</a:t>
            </a:r>
          </a:p>
          <a:p>
            <a:r>
              <a:rPr lang="en-US" dirty="0"/>
              <a:t>Revision of Policy</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142823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UMS Title IX Pool Team</a:t>
            </a:r>
          </a:p>
        </p:txBody>
      </p:sp>
      <p:sp>
        <p:nvSpPr>
          <p:cNvPr id="3" name="Content Placeholder 2"/>
          <p:cNvSpPr>
            <a:spLocks noGrp="1"/>
          </p:cNvSpPr>
          <p:nvPr>
            <p:ph idx="1"/>
          </p:nvPr>
        </p:nvSpPr>
        <p:spPr/>
        <p:txBody>
          <a:bodyPr>
            <a:normAutofit fontScale="92500" lnSpcReduction="20000"/>
          </a:bodyPr>
          <a:lstStyle/>
          <a:p>
            <a:r>
              <a:rPr lang="en-US" dirty="0"/>
              <a:t>Consists of:</a:t>
            </a:r>
          </a:p>
          <a:p>
            <a:r>
              <a:rPr lang="en-US" dirty="0"/>
              <a:t>Title IX Coordinator </a:t>
            </a:r>
          </a:p>
          <a:p>
            <a:r>
              <a:rPr lang="en-US" dirty="0"/>
              <a:t>Equal Opportunity Director/Officer</a:t>
            </a:r>
          </a:p>
          <a:p>
            <a:r>
              <a:rPr lang="en-US" dirty="0"/>
              <a:t>Deputy Title IX Coordinator (SA/HR) </a:t>
            </a:r>
          </a:p>
          <a:p>
            <a:r>
              <a:rPr lang="en-US" dirty="0"/>
              <a:t>Investigators </a:t>
            </a:r>
          </a:p>
          <a:p>
            <a:r>
              <a:rPr lang="en-US" dirty="0"/>
              <a:t>Advisors </a:t>
            </a:r>
          </a:p>
          <a:p>
            <a:r>
              <a:rPr lang="en-US" dirty="0"/>
              <a:t>Decision-Maker(s) </a:t>
            </a:r>
          </a:p>
          <a:p>
            <a:r>
              <a:rPr lang="en-US" dirty="0"/>
              <a:t>Appeals</a:t>
            </a:r>
          </a:p>
          <a:p>
            <a:pPr lvl="1"/>
            <a:r>
              <a:rPr lang="en-US" dirty="0"/>
              <a:t>Responsible Administrator Decision Makers (HR) </a:t>
            </a:r>
          </a:p>
          <a:p>
            <a:pPr lvl="1"/>
            <a:r>
              <a:rPr lang="en-US" dirty="0"/>
              <a:t>Committees (SCC) </a:t>
            </a:r>
          </a:p>
          <a:p>
            <a:pPr lvl="1"/>
            <a:r>
              <a:rPr lang="en-US" dirty="0"/>
              <a:t>Presidential/Designee Appeal Committees (SCC) </a:t>
            </a:r>
          </a:p>
          <a:p>
            <a:pPr marL="45720" indent="0">
              <a:buNone/>
            </a:pPr>
            <a:endParaRPr lang="en-US" dirty="0"/>
          </a:p>
        </p:txBody>
      </p:sp>
      <p:pic>
        <p:nvPicPr>
          <p:cNvPr id="4" name="Picture 3" descr="A drawing of many people wearing different col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492" y="3067966"/>
            <a:ext cx="3285392" cy="1848033"/>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672177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Together We Can Make it Work</a:t>
            </a:r>
          </a:p>
        </p:txBody>
      </p:sp>
      <p:sp>
        <p:nvSpPr>
          <p:cNvPr id="3" name="Content Placeholder 2"/>
          <p:cNvSpPr>
            <a:spLocks noGrp="1"/>
          </p:cNvSpPr>
          <p:nvPr>
            <p:ph idx="1"/>
          </p:nvPr>
        </p:nvSpPr>
        <p:spPr/>
        <p:txBody>
          <a:bodyPr/>
          <a:lstStyle/>
          <a:p>
            <a:r>
              <a:rPr lang="en-US" dirty="0"/>
              <a:t>Think outside the box</a:t>
            </a:r>
          </a:p>
          <a:p>
            <a:r>
              <a:rPr lang="en-US" dirty="0"/>
              <a:t>Look at the resources if we look at this from TEAM perspective:</a:t>
            </a:r>
          </a:p>
          <a:p>
            <a:pPr marL="274320" lvl="1" indent="0">
              <a:buNone/>
            </a:pPr>
            <a:r>
              <a:rPr lang="en-US" dirty="0"/>
              <a:t>	Deputy Title IX Coordinators (9)</a:t>
            </a:r>
          </a:p>
          <a:p>
            <a:pPr marL="274320" lvl="1" indent="0">
              <a:buNone/>
            </a:pPr>
            <a:r>
              <a:rPr lang="en-US" dirty="0"/>
              <a:t>	Investigators (13)</a:t>
            </a:r>
          </a:p>
          <a:p>
            <a:pPr marL="274320" lvl="1" indent="0">
              <a:buNone/>
            </a:pPr>
            <a:r>
              <a:rPr lang="en-US" dirty="0"/>
              <a:t>	Advisors (20)</a:t>
            </a:r>
          </a:p>
          <a:p>
            <a:pPr marL="274320" lvl="1" indent="0">
              <a:buNone/>
            </a:pPr>
            <a:r>
              <a:rPr lang="en-US" dirty="0"/>
              <a:t>	Decision Maker (26)</a:t>
            </a:r>
          </a:p>
          <a:p>
            <a:pPr marL="274320" lvl="1" indent="0">
              <a:buNone/>
            </a:pPr>
            <a:r>
              <a:rPr lang="en-US" dirty="0"/>
              <a:t>	Appeals (26)</a:t>
            </a:r>
          </a:p>
          <a:p>
            <a:pPr marL="274320" lvl="1" indent="0">
              <a:buNone/>
            </a:pPr>
            <a:r>
              <a:rPr lang="en-US" dirty="0"/>
              <a:t>	Presidential/Designee Appeal (26)</a:t>
            </a:r>
          </a:p>
          <a:p>
            <a:endParaRPr lang="en-US" dirty="0"/>
          </a:p>
        </p:txBody>
      </p:sp>
      <p:pic>
        <p:nvPicPr>
          <p:cNvPr id="4" name="Content Placeholder 6" descr="3D illustration of four humanoid figures carrying large, colorful letters spelling &quot;TEAM.&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1" y="3545472"/>
            <a:ext cx="3284782" cy="1894098"/>
          </a:xfrm>
          <a:prstGeom prst="rect">
            <a:avLst/>
          </a:prstGeom>
        </p:spPr>
      </p:pic>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788653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Investigator Pool</a:t>
            </a:r>
          </a:p>
        </p:txBody>
      </p:sp>
      <p:graphicFrame>
        <p:nvGraphicFramePr>
          <p:cNvPr id="4" name="Content Placeholder 3" descr="Circle with size names around the edge"/>
          <p:cNvGraphicFramePr>
            <a:graphicFrameLocks noGrp="1"/>
          </p:cNvGraphicFramePr>
          <p:nvPr>
            <p:ph idx="1"/>
            <p:extLst>
              <p:ext uri="{D42A27DB-BD31-4B8C-83A1-F6EECF244321}">
                <p14:modId xmlns:p14="http://schemas.microsoft.com/office/powerpoint/2010/main" val="324215042"/>
              </p:ext>
            </p:extLst>
          </p:nvPr>
        </p:nvGraphicFramePr>
        <p:xfrm>
          <a:off x="967154" y="2365131"/>
          <a:ext cx="4844561" cy="373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descr="Circle with six names around the edge"/>
          <p:cNvGraphicFramePr>
            <a:graphicFrameLocks/>
          </p:cNvGraphicFramePr>
          <p:nvPr>
            <p:extLst>
              <p:ext uri="{D42A27DB-BD31-4B8C-83A1-F6EECF244321}">
                <p14:modId xmlns:p14="http://schemas.microsoft.com/office/powerpoint/2010/main" val="1214037830"/>
              </p:ext>
            </p:extLst>
          </p:nvPr>
        </p:nvGraphicFramePr>
        <p:xfrm>
          <a:off x="6145824" y="2365131"/>
          <a:ext cx="4872696" cy="3730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ooter Placeholder 6"/>
          <p:cNvSpPr>
            <a:spLocks noGrp="1"/>
          </p:cNvSpPr>
          <p:nvPr>
            <p:ph type="ftr" sz="quarter" idx="11"/>
          </p:nvPr>
        </p:nvSpPr>
        <p:spPr>
          <a:xfrm>
            <a:off x="3534507" y="6223828"/>
            <a:ext cx="5416061" cy="365125"/>
          </a:xfrm>
        </p:spPr>
        <p:txBody>
          <a:bodyPr/>
          <a:lstStyle/>
          <a:p>
            <a:r>
              <a:rPr lang="en-US" dirty="0"/>
              <a:t>*No person serving as the Investigator can have any other decision roles in the case</a:t>
            </a:r>
          </a:p>
        </p:txBody>
      </p:sp>
      <p:pic>
        <p:nvPicPr>
          <p:cNvPr id="6" name="Picture 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4025235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Presidential/Designee Appeal </a:t>
            </a:r>
            <a:br>
              <a:rPr lang="en-US" dirty="0"/>
            </a:br>
            <a:endParaRPr lang="en-US" dirty="0"/>
          </a:p>
        </p:txBody>
      </p:sp>
      <p:graphicFrame>
        <p:nvGraphicFramePr>
          <p:cNvPr id="38" name="Content Placeholder 37"/>
          <p:cNvGraphicFramePr>
            <a:graphicFrameLocks noGrp="1"/>
          </p:cNvGraphicFramePr>
          <p:nvPr>
            <p:ph idx="1"/>
            <p:extLst>
              <p:ext uri="{D42A27DB-BD31-4B8C-83A1-F6EECF244321}">
                <p14:modId xmlns:p14="http://schemas.microsoft.com/office/powerpoint/2010/main" val="141339207"/>
              </p:ext>
            </p:extLst>
          </p:nvPr>
        </p:nvGraphicFramePr>
        <p:xfrm>
          <a:off x="1143000" y="2057400"/>
          <a:ext cx="9872665" cy="741680"/>
        </p:xfrm>
        <a:graphic>
          <a:graphicData uri="http://schemas.openxmlformats.org/drawingml/2006/table">
            <a:tbl>
              <a:tblPr firstRow="1" bandRow="1">
                <a:tableStyleId>{5C22544A-7EE6-4342-B048-85BDC9FD1C3A}</a:tableStyleId>
              </a:tblPr>
              <a:tblGrid>
                <a:gridCol w="1974533">
                  <a:extLst>
                    <a:ext uri="{9D8B030D-6E8A-4147-A177-3AD203B41FA5}">
                      <a16:colId xmlns:a16="http://schemas.microsoft.com/office/drawing/2014/main" val="2403915009"/>
                    </a:ext>
                  </a:extLst>
                </a:gridCol>
                <a:gridCol w="1974533">
                  <a:extLst>
                    <a:ext uri="{9D8B030D-6E8A-4147-A177-3AD203B41FA5}">
                      <a16:colId xmlns:a16="http://schemas.microsoft.com/office/drawing/2014/main" val="3644617937"/>
                    </a:ext>
                  </a:extLst>
                </a:gridCol>
                <a:gridCol w="1974533">
                  <a:extLst>
                    <a:ext uri="{9D8B030D-6E8A-4147-A177-3AD203B41FA5}">
                      <a16:colId xmlns:a16="http://schemas.microsoft.com/office/drawing/2014/main" val="362344697"/>
                    </a:ext>
                  </a:extLst>
                </a:gridCol>
                <a:gridCol w="1974533">
                  <a:extLst>
                    <a:ext uri="{9D8B030D-6E8A-4147-A177-3AD203B41FA5}">
                      <a16:colId xmlns:a16="http://schemas.microsoft.com/office/drawing/2014/main" val="3190700475"/>
                    </a:ext>
                  </a:extLst>
                </a:gridCol>
                <a:gridCol w="1974533">
                  <a:extLst>
                    <a:ext uri="{9D8B030D-6E8A-4147-A177-3AD203B41FA5}">
                      <a16:colId xmlns:a16="http://schemas.microsoft.com/office/drawing/2014/main" val="2801037901"/>
                    </a:ext>
                  </a:extLst>
                </a:gridCol>
              </a:tblGrid>
              <a:tr h="370840">
                <a:tc>
                  <a:txBody>
                    <a:bodyPr/>
                    <a:lstStyle/>
                    <a:p>
                      <a:r>
                        <a:rPr lang="en-US" dirty="0"/>
                        <a:t>Matt</a:t>
                      </a:r>
                    </a:p>
                  </a:txBody>
                  <a:tcPr/>
                </a:tc>
                <a:tc>
                  <a:txBody>
                    <a:bodyPr/>
                    <a:lstStyle/>
                    <a:p>
                      <a:r>
                        <a:rPr lang="en-US" dirty="0"/>
                        <a:t>Vicki</a:t>
                      </a:r>
                    </a:p>
                  </a:txBody>
                  <a:tcPr/>
                </a:tc>
                <a:tc>
                  <a:txBody>
                    <a:bodyPr/>
                    <a:lstStyle/>
                    <a:p>
                      <a:r>
                        <a:rPr lang="en-US" dirty="0"/>
                        <a:t>Don</a:t>
                      </a:r>
                    </a:p>
                  </a:txBody>
                  <a:tcPr/>
                </a:tc>
                <a:tc>
                  <a:txBody>
                    <a:bodyPr/>
                    <a:lstStyle/>
                    <a:p>
                      <a:r>
                        <a:rPr lang="en-US" dirty="0"/>
                        <a:t>Fred</a:t>
                      </a:r>
                    </a:p>
                  </a:txBody>
                  <a:tcPr/>
                </a:tc>
                <a:tc>
                  <a:txBody>
                    <a:bodyPr/>
                    <a:lstStyle/>
                    <a:p>
                      <a:r>
                        <a:rPr lang="en-US" dirty="0"/>
                        <a:t>Sarah C</a:t>
                      </a:r>
                    </a:p>
                  </a:txBody>
                  <a:tcPr/>
                </a:tc>
                <a:extLst>
                  <a:ext uri="{0D108BD9-81ED-4DB2-BD59-A6C34878D82A}">
                    <a16:rowId xmlns:a16="http://schemas.microsoft.com/office/drawing/2014/main" val="2416421242"/>
                  </a:ext>
                </a:extLst>
              </a:tr>
              <a:tr h="370840">
                <a:tc>
                  <a:txBody>
                    <a:bodyPr/>
                    <a:lstStyle/>
                    <a:p>
                      <a:r>
                        <a:rPr lang="en-US" dirty="0"/>
                        <a:t>Donna</a:t>
                      </a:r>
                    </a:p>
                  </a:txBody>
                  <a:tcPr/>
                </a:tc>
                <a:tc>
                  <a:txBody>
                    <a:bodyPr/>
                    <a:lstStyle/>
                    <a:p>
                      <a:r>
                        <a:rPr lang="en-US" dirty="0"/>
                        <a:t>David F</a:t>
                      </a:r>
                    </a:p>
                  </a:txBody>
                  <a:tcPr/>
                </a:tc>
                <a:tc>
                  <a:txBody>
                    <a:bodyPr/>
                    <a:lstStyle/>
                    <a:p>
                      <a:r>
                        <a:rPr lang="en-US" dirty="0" err="1"/>
                        <a:t>Kenda</a:t>
                      </a:r>
                      <a:endParaRPr lang="en-US" dirty="0"/>
                    </a:p>
                  </a:txBody>
                  <a:tcPr/>
                </a:tc>
                <a:tc>
                  <a:txBody>
                    <a:bodyPr/>
                    <a:lstStyle/>
                    <a:p>
                      <a:r>
                        <a:rPr lang="en-US" dirty="0"/>
                        <a:t>Scott</a:t>
                      </a:r>
                    </a:p>
                  </a:txBody>
                  <a:tcPr/>
                </a:tc>
                <a:tc>
                  <a:txBody>
                    <a:bodyPr/>
                    <a:lstStyle/>
                    <a:p>
                      <a:r>
                        <a:rPr lang="en-US" dirty="0" err="1"/>
                        <a:t>Alyce</a:t>
                      </a:r>
                      <a:endParaRPr lang="en-US" dirty="0"/>
                    </a:p>
                  </a:txBody>
                  <a:tcPr/>
                </a:tc>
                <a:extLst>
                  <a:ext uri="{0D108BD9-81ED-4DB2-BD59-A6C34878D82A}">
                    <a16:rowId xmlns:a16="http://schemas.microsoft.com/office/drawing/2014/main" val="1267873083"/>
                  </a:ext>
                </a:extLst>
              </a:tr>
            </a:tbl>
          </a:graphicData>
        </a:graphic>
      </p:graphicFrame>
      <p:graphicFrame>
        <p:nvGraphicFramePr>
          <p:cNvPr id="39" name="Content Placeholder 37"/>
          <p:cNvGraphicFramePr>
            <a:graphicFrameLocks/>
          </p:cNvGraphicFramePr>
          <p:nvPr>
            <p:extLst>
              <p:ext uri="{D42A27DB-BD31-4B8C-83A1-F6EECF244321}">
                <p14:modId xmlns:p14="http://schemas.microsoft.com/office/powerpoint/2010/main" val="4040430869"/>
              </p:ext>
            </p:extLst>
          </p:nvPr>
        </p:nvGraphicFramePr>
        <p:xfrm>
          <a:off x="1142999" y="2799080"/>
          <a:ext cx="9872665" cy="741680"/>
        </p:xfrm>
        <a:graphic>
          <a:graphicData uri="http://schemas.openxmlformats.org/drawingml/2006/table">
            <a:tbl>
              <a:tblPr firstRow="1" bandRow="1">
                <a:tableStyleId>{5C22544A-7EE6-4342-B048-85BDC9FD1C3A}</a:tableStyleId>
              </a:tblPr>
              <a:tblGrid>
                <a:gridCol w="1974533">
                  <a:extLst>
                    <a:ext uri="{9D8B030D-6E8A-4147-A177-3AD203B41FA5}">
                      <a16:colId xmlns:a16="http://schemas.microsoft.com/office/drawing/2014/main" val="2403915009"/>
                    </a:ext>
                  </a:extLst>
                </a:gridCol>
                <a:gridCol w="1974533">
                  <a:extLst>
                    <a:ext uri="{9D8B030D-6E8A-4147-A177-3AD203B41FA5}">
                      <a16:colId xmlns:a16="http://schemas.microsoft.com/office/drawing/2014/main" val="3644617937"/>
                    </a:ext>
                  </a:extLst>
                </a:gridCol>
                <a:gridCol w="1974533">
                  <a:extLst>
                    <a:ext uri="{9D8B030D-6E8A-4147-A177-3AD203B41FA5}">
                      <a16:colId xmlns:a16="http://schemas.microsoft.com/office/drawing/2014/main" val="362344697"/>
                    </a:ext>
                  </a:extLst>
                </a:gridCol>
                <a:gridCol w="1974533">
                  <a:extLst>
                    <a:ext uri="{9D8B030D-6E8A-4147-A177-3AD203B41FA5}">
                      <a16:colId xmlns:a16="http://schemas.microsoft.com/office/drawing/2014/main" val="3190700475"/>
                    </a:ext>
                  </a:extLst>
                </a:gridCol>
                <a:gridCol w="1974533">
                  <a:extLst>
                    <a:ext uri="{9D8B030D-6E8A-4147-A177-3AD203B41FA5}">
                      <a16:colId xmlns:a16="http://schemas.microsoft.com/office/drawing/2014/main" val="2801037901"/>
                    </a:ext>
                  </a:extLst>
                </a:gridCol>
              </a:tblGrid>
              <a:tr h="370840">
                <a:tc>
                  <a:txBody>
                    <a:bodyPr/>
                    <a:lstStyle/>
                    <a:p>
                      <a:r>
                        <a:rPr lang="en-US" dirty="0"/>
                        <a:t>Cory</a:t>
                      </a:r>
                    </a:p>
                  </a:txBody>
                  <a:tcPr/>
                </a:tc>
                <a:tc>
                  <a:txBody>
                    <a:bodyPr/>
                    <a:lstStyle/>
                    <a:p>
                      <a:r>
                        <a:rPr lang="en-US" dirty="0"/>
                        <a:t>Laura</a:t>
                      </a:r>
                    </a:p>
                  </a:txBody>
                  <a:tcPr/>
                </a:tc>
                <a:tc>
                  <a:txBody>
                    <a:bodyPr/>
                    <a:lstStyle/>
                    <a:p>
                      <a:r>
                        <a:rPr lang="en-US" dirty="0"/>
                        <a:t>Sheri</a:t>
                      </a:r>
                    </a:p>
                  </a:txBody>
                  <a:tcPr/>
                </a:tc>
                <a:tc>
                  <a:txBody>
                    <a:bodyPr/>
                    <a:lstStyle/>
                    <a:p>
                      <a:r>
                        <a:rPr lang="en-US" dirty="0"/>
                        <a:t>Hope</a:t>
                      </a:r>
                    </a:p>
                  </a:txBody>
                  <a:tcPr/>
                </a:tc>
                <a:tc>
                  <a:txBody>
                    <a:bodyPr/>
                    <a:lstStyle/>
                    <a:p>
                      <a:r>
                        <a:rPr lang="en-US" dirty="0"/>
                        <a:t>Amie</a:t>
                      </a:r>
                    </a:p>
                  </a:txBody>
                  <a:tcPr/>
                </a:tc>
                <a:extLst>
                  <a:ext uri="{0D108BD9-81ED-4DB2-BD59-A6C34878D82A}">
                    <a16:rowId xmlns:a16="http://schemas.microsoft.com/office/drawing/2014/main" val="2416421242"/>
                  </a:ext>
                </a:extLst>
              </a:tr>
              <a:tr h="370840">
                <a:tc>
                  <a:txBody>
                    <a:bodyPr/>
                    <a:lstStyle/>
                    <a:p>
                      <a:r>
                        <a:rPr lang="en-US" dirty="0"/>
                        <a:t>Christine</a:t>
                      </a:r>
                    </a:p>
                  </a:txBody>
                  <a:tcPr/>
                </a:tc>
                <a:tc>
                  <a:txBody>
                    <a:bodyPr/>
                    <a:lstStyle/>
                    <a:p>
                      <a:r>
                        <a:rPr lang="en-US" dirty="0"/>
                        <a:t>Brian</a:t>
                      </a:r>
                    </a:p>
                  </a:txBody>
                  <a:tcPr/>
                </a:tc>
                <a:tc>
                  <a:txBody>
                    <a:bodyPr/>
                    <a:lstStyle/>
                    <a:p>
                      <a:r>
                        <a:rPr lang="en-US" dirty="0"/>
                        <a:t>Erika</a:t>
                      </a:r>
                    </a:p>
                  </a:txBody>
                  <a:tcPr/>
                </a:tc>
                <a:tc>
                  <a:txBody>
                    <a:bodyPr/>
                    <a:lstStyle/>
                    <a:p>
                      <a:r>
                        <a:rPr lang="en-US" dirty="0"/>
                        <a:t>Sarah H</a:t>
                      </a:r>
                    </a:p>
                  </a:txBody>
                  <a:tcPr/>
                </a:tc>
                <a:tc>
                  <a:txBody>
                    <a:bodyPr/>
                    <a:lstStyle/>
                    <a:p>
                      <a:r>
                        <a:rPr lang="en-US" dirty="0"/>
                        <a:t>Sherry</a:t>
                      </a:r>
                    </a:p>
                  </a:txBody>
                  <a:tcPr/>
                </a:tc>
                <a:extLst>
                  <a:ext uri="{0D108BD9-81ED-4DB2-BD59-A6C34878D82A}">
                    <a16:rowId xmlns:a16="http://schemas.microsoft.com/office/drawing/2014/main" val="1267873083"/>
                  </a:ext>
                </a:extLst>
              </a:tr>
            </a:tbl>
          </a:graphicData>
        </a:graphic>
      </p:graphicFrame>
      <p:graphicFrame>
        <p:nvGraphicFramePr>
          <p:cNvPr id="40" name="Content Placeholder 37"/>
          <p:cNvGraphicFramePr>
            <a:graphicFrameLocks/>
          </p:cNvGraphicFramePr>
          <p:nvPr>
            <p:extLst>
              <p:ext uri="{D42A27DB-BD31-4B8C-83A1-F6EECF244321}">
                <p14:modId xmlns:p14="http://schemas.microsoft.com/office/powerpoint/2010/main" val="3273005871"/>
              </p:ext>
            </p:extLst>
          </p:nvPr>
        </p:nvGraphicFramePr>
        <p:xfrm>
          <a:off x="1142999" y="3540760"/>
          <a:ext cx="9872665" cy="741680"/>
        </p:xfrm>
        <a:graphic>
          <a:graphicData uri="http://schemas.openxmlformats.org/drawingml/2006/table">
            <a:tbl>
              <a:tblPr firstRow="1" bandRow="1">
                <a:tableStyleId>{5C22544A-7EE6-4342-B048-85BDC9FD1C3A}</a:tableStyleId>
              </a:tblPr>
              <a:tblGrid>
                <a:gridCol w="1974533">
                  <a:extLst>
                    <a:ext uri="{9D8B030D-6E8A-4147-A177-3AD203B41FA5}">
                      <a16:colId xmlns:a16="http://schemas.microsoft.com/office/drawing/2014/main" val="2403915009"/>
                    </a:ext>
                  </a:extLst>
                </a:gridCol>
                <a:gridCol w="1974533">
                  <a:extLst>
                    <a:ext uri="{9D8B030D-6E8A-4147-A177-3AD203B41FA5}">
                      <a16:colId xmlns:a16="http://schemas.microsoft.com/office/drawing/2014/main" val="3644617937"/>
                    </a:ext>
                  </a:extLst>
                </a:gridCol>
                <a:gridCol w="1974533">
                  <a:extLst>
                    <a:ext uri="{9D8B030D-6E8A-4147-A177-3AD203B41FA5}">
                      <a16:colId xmlns:a16="http://schemas.microsoft.com/office/drawing/2014/main" val="362344697"/>
                    </a:ext>
                  </a:extLst>
                </a:gridCol>
                <a:gridCol w="1974533">
                  <a:extLst>
                    <a:ext uri="{9D8B030D-6E8A-4147-A177-3AD203B41FA5}">
                      <a16:colId xmlns:a16="http://schemas.microsoft.com/office/drawing/2014/main" val="3190700475"/>
                    </a:ext>
                  </a:extLst>
                </a:gridCol>
                <a:gridCol w="1974533">
                  <a:extLst>
                    <a:ext uri="{9D8B030D-6E8A-4147-A177-3AD203B41FA5}">
                      <a16:colId xmlns:a16="http://schemas.microsoft.com/office/drawing/2014/main" val="2801037901"/>
                    </a:ext>
                  </a:extLst>
                </a:gridCol>
              </a:tblGrid>
              <a:tr h="370840">
                <a:tc>
                  <a:txBody>
                    <a:bodyPr/>
                    <a:lstStyle/>
                    <a:p>
                      <a:r>
                        <a:rPr lang="en-US" dirty="0"/>
                        <a:t>Sara H</a:t>
                      </a:r>
                    </a:p>
                  </a:txBody>
                  <a:tcPr/>
                </a:tc>
                <a:tc>
                  <a:txBody>
                    <a:bodyPr/>
                    <a:lstStyle/>
                    <a:p>
                      <a:r>
                        <a:rPr lang="en-US" dirty="0"/>
                        <a:t>Erika</a:t>
                      </a:r>
                    </a:p>
                  </a:txBody>
                  <a:tcPr/>
                </a:tc>
                <a:tc>
                  <a:txBody>
                    <a:bodyPr/>
                    <a:lstStyle/>
                    <a:p>
                      <a:r>
                        <a:rPr lang="en-US" dirty="0"/>
                        <a:t>David R</a:t>
                      </a:r>
                    </a:p>
                  </a:txBody>
                  <a:tcPr/>
                </a:tc>
                <a:tc>
                  <a:txBody>
                    <a:bodyPr/>
                    <a:lstStyle/>
                    <a:p>
                      <a:r>
                        <a:rPr lang="en-US" dirty="0"/>
                        <a:t>Rodney</a:t>
                      </a:r>
                    </a:p>
                  </a:txBody>
                  <a:tcPr/>
                </a:tc>
                <a:tc>
                  <a:txBody>
                    <a:bodyPr/>
                    <a:lstStyle/>
                    <a:p>
                      <a:r>
                        <a:rPr lang="en-US" dirty="0"/>
                        <a:t>Marnie</a:t>
                      </a:r>
                    </a:p>
                  </a:txBody>
                  <a:tcPr/>
                </a:tc>
                <a:extLst>
                  <a:ext uri="{0D108BD9-81ED-4DB2-BD59-A6C34878D82A}">
                    <a16:rowId xmlns:a16="http://schemas.microsoft.com/office/drawing/2014/main" val="2416421242"/>
                  </a:ext>
                </a:extLst>
              </a:tr>
              <a:tr h="370840">
                <a:tc>
                  <a:txBody>
                    <a:bodyPr/>
                    <a:lstStyle/>
                    <a:p>
                      <a:r>
                        <a:rPr lang="en-US" dirty="0"/>
                        <a:t>Brian</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N=26</a:t>
                      </a:r>
                    </a:p>
                  </a:txBody>
                  <a:tcPr/>
                </a:tc>
                <a:extLst>
                  <a:ext uri="{0D108BD9-81ED-4DB2-BD59-A6C34878D82A}">
                    <a16:rowId xmlns:a16="http://schemas.microsoft.com/office/drawing/2014/main" val="1267873083"/>
                  </a:ext>
                </a:extLst>
              </a:tr>
            </a:tbl>
          </a:graphicData>
        </a:graphic>
      </p:graphicFrame>
      <p:sp>
        <p:nvSpPr>
          <p:cNvPr id="41" name="Footer Placeholder 40"/>
          <p:cNvSpPr>
            <a:spLocks noGrp="1"/>
          </p:cNvSpPr>
          <p:nvPr>
            <p:ph type="ftr" sz="quarter" idx="11"/>
          </p:nvPr>
        </p:nvSpPr>
        <p:spPr>
          <a:xfrm>
            <a:off x="3481905" y="6215036"/>
            <a:ext cx="5194852" cy="365125"/>
          </a:xfrm>
        </p:spPr>
        <p:txBody>
          <a:bodyPr/>
          <a:lstStyle/>
          <a:p>
            <a:r>
              <a:rPr lang="en-US" dirty="0"/>
              <a:t>*No person involved in a case can serve as the Presidential/Designee Appeal</a:t>
            </a:r>
          </a:p>
        </p:txBody>
      </p:sp>
      <p:pic>
        <p:nvPicPr>
          <p:cNvPr id="36" name="Picture 35"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484760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Scenario</a:t>
            </a:r>
          </a:p>
        </p:txBody>
      </p:sp>
      <p:sp>
        <p:nvSpPr>
          <p:cNvPr id="3" name="Content Placeholder 2"/>
          <p:cNvSpPr>
            <a:spLocks noGrp="1"/>
          </p:cNvSpPr>
          <p:nvPr>
            <p:ph idx="1"/>
          </p:nvPr>
        </p:nvSpPr>
        <p:spPr/>
        <p:txBody>
          <a:bodyPr/>
          <a:lstStyle/>
          <a:p>
            <a:r>
              <a:rPr lang="en-US" dirty="0"/>
              <a:t>We have the Deputy on the campus serve the role, if possible</a:t>
            </a:r>
          </a:p>
          <a:p>
            <a:r>
              <a:rPr lang="en-US" dirty="0"/>
              <a:t>We allow for the campus to be the decision-maker(s)</a:t>
            </a:r>
          </a:p>
          <a:p>
            <a:r>
              <a:rPr lang="en-US" dirty="0"/>
              <a:t>Allowing for the campus to decide the sanction, if there is a finding of responsible</a:t>
            </a:r>
          </a:p>
          <a:p>
            <a:endParaRPr lang="en-US" dirty="0"/>
          </a:p>
          <a:p>
            <a:r>
              <a:rPr lang="en-US" dirty="0"/>
              <a:t>IMPORTANT – No person should overlap and no person involved in the case should be aware of the case, ensuring no one has prior knowledge of the case before being assigned a role.</a:t>
            </a:r>
          </a:p>
          <a:p>
            <a:pPr marL="45720"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424146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Time for a Comfort Break!</a:t>
            </a:r>
          </a:p>
        </p:txBody>
      </p:sp>
      <p:pic>
        <p:nvPicPr>
          <p:cNvPr id="6" name="Content Placeholder 9" descr="A clock showing a ten minute time interv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7806" y="2790825"/>
            <a:ext cx="3454400" cy="2590800"/>
          </a:xfrm>
          <a:prstGeom prst="rect">
            <a:avLst/>
          </a:prstGeom>
        </p:spPr>
      </p:pic>
      <p:pic>
        <p:nvPicPr>
          <p:cNvPr id="9" name="Picture 8"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0085062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Prompts &amp; Ideas</a:t>
            </a:r>
          </a:p>
        </p:txBody>
      </p:sp>
      <p:sp>
        <p:nvSpPr>
          <p:cNvPr id="3" name="Content Placeholder 2"/>
          <p:cNvSpPr>
            <a:spLocks noGrp="1"/>
          </p:cNvSpPr>
          <p:nvPr>
            <p:ph idx="1"/>
          </p:nvPr>
        </p:nvSpPr>
        <p:spPr/>
        <p:txBody>
          <a:bodyPr>
            <a:normAutofit/>
          </a:bodyPr>
          <a:lstStyle/>
          <a:p>
            <a:r>
              <a:rPr lang="en-US" dirty="0"/>
              <a:t>How do you think students, faculty, &amp; staff will respond?</a:t>
            </a:r>
          </a:p>
          <a:p>
            <a:r>
              <a:rPr lang="en-US" dirty="0"/>
              <a:t>Have you already gotten feedback on the new regulations?</a:t>
            </a:r>
          </a:p>
          <a:p>
            <a:pPr marL="45720" indent="0">
              <a:buNone/>
            </a:pPr>
            <a:r>
              <a:rPr lang="en-US" dirty="0"/>
              <a:t>	What was your response?</a:t>
            </a:r>
          </a:p>
          <a:p>
            <a:r>
              <a:rPr lang="en-US" dirty="0"/>
              <a:t>What are some helpful messages to the community?</a:t>
            </a:r>
          </a:p>
          <a:p>
            <a:r>
              <a:rPr lang="en-US" dirty="0"/>
              <a:t>Thoughts?</a:t>
            </a:r>
          </a:p>
          <a:p>
            <a:r>
              <a:rPr lang="en-US" dirty="0"/>
              <a:t>Worries?</a:t>
            </a:r>
          </a:p>
          <a:p>
            <a:r>
              <a:rPr lang="en-US" dirty="0"/>
              <a:t>Suggestions?</a:t>
            </a:r>
          </a:p>
          <a:p>
            <a:r>
              <a:rPr lang="en-US" dirty="0"/>
              <a:t>Additional pieces?</a:t>
            </a:r>
          </a:p>
          <a:p>
            <a:pPr lvl="2"/>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28483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 for Title IX Purposes</a:t>
            </a:r>
          </a:p>
        </p:txBody>
      </p:sp>
      <p:sp>
        <p:nvSpPr>
          <p:cNvPr id="3" name="Content Placeholder 2"/>
          <p:cNvSpPr>
            <a:spLocks noGrp="1"/>
          </p:cNvSpPr>
          <p:nvPr>
            <p:ph sz="half" idx="1"/>
          </p:nvPr>
        </p:nvSpPr>
        <p:spPr/>
        <p:txBody>
          <a:bodyPr>
            <a:normAutofit fontScale="70000" lnSpcReduction="20000"/>
          </a:bodyPr>
          <a:lstStyle/>
          <a:p>
            <a:r>
              <a:rPr lang="en-US" dirty="0"/>
              <a:t>Supreme Court’s </a:t>
            </a:r>
            <a:r>
              <a:rPr lang="en-US" i="1" dirty="0"/>
              <a:t>Davis </a:t>
            </a:r>
            <a:r>
              <a:rPr lang="en-US" dirty="0"/>
              <a:t>definition: offensive conduct that is severe &amp; pervasive &amp; objectively offensive. </a:t>
            </a:r>
          </a:p>
          <a:p>
            <a:pPr marL="45720" indent="0">
              <a:buNone/>
            </a:pPr>
            <a:endParaRPr lang="en-US" dirty="0"/>
          </a:p>
          <a:p>
            <a:r>
              <a:rPr lang="en-US" dirty="0"/>
              <a:t>Schools must balance this with First Amendment and Academic Freedom rights, when the unwelcome sex-based harassment consists of speech or expressive conduct.</a:t>
            </a:r>
          </a:p>
          <a:p>
            <a:r>
              <a:rPr lang="en-US" dirty="0"/>
              <a:t>Under Title VII – Sexual harassment includes unwelcome sexual advances, requests for sexual favors, and other verbal, written, graphic, or physical conduct of a sexual nature when: (A) refusal to submit to such conduct results in a tangible employment, educational or other University action or the employee’s or student’s submission to the unwelcome advances is an express or implied condition for receiving employment or educational benefits or other benefits from the University, and (B) such conduct is </a:t>
            </a:r>
            <a:r>
              <a:rPr lang="en-US" i="1" dirty="0"/>
              <a:t>both objectively offensive and subjectively offensive and </a:t>
            </a:r>
            <a:r>
              <a:rPr lang="en-US" dirty="0"/>
              <a:t>so severe or pervasive that it creates an abusive or hostile work or educational environment</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First Amendment concerns differ in educational and workplace environments. Title IX provides protections for academic freedom where students are learning and employees are teaching. </a:t>
            </a:r>
          </a:p>
          <a:p>
            <a:r>
              <a:rPr lang="en-US" dirty="0"/>
              <a:t>Free speech and academic protections apply to students, teachers, faculty, and others, even when the speech or expression is offensive. </a:t>
            </a:r>
          </a:p>
        </p:txBody>
      </p:sp>
      <p:pic>
        <p:nvPicPr>
          <p:cNvPr id="5" name="Picture 4"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245686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Harassment Occurring in a School’s Education Program or Activity</a:t>
            </a:r>
          </a:p>
        </p:txBody>
      </p:sp>
      <p:sp>
        <p:nvSpPr>
          <p:cNvPr id="3" name="Content Placeholder 2"/>
          <p:cNvSpPr>
            <a:spLocks noGrp="1"/>
          </p:cNvSpPr>
          <p:nvPr>
            <p:ph idx="1"/>
          </p:nvPr>
        </p:nvSpPr>
        <p:spPr/>
        <p:txBody>
          <a:bodyPr/>
          <a:lstStyle/>
          <a:p>
            <a:r>
              <a:rPr lang="en-US" dirty="0"/>
              <a:t>Applies to persons in the United States engaged in education programs or activities of institutions receiving federal funds</a:t>
            </a:r>
          </a:p>
          <a:p>
            <a:r>
              <a:rPr lang="en-US" dirty="0"/>
              <a:t>Schools must respond to sexual harassment when it occurs in the United States and in the school’s education program or activity</a:t>
            </a:r>
          </a:p>
          <a:p>
            <a:r>
              <a:rPr lang="en-US" dirty="0"/>
              <a:t>Education program or activity includes all of the operations of the University, as well as, locations, events, or circumstances over which, the school exercised substantial control, over both the respondent and the context in which the sexual harassment occurred. Includes any building owned or controlled by an officially recognized student organization (ex: Greek Life)</a:t>
            </a:r>
          </a:p>
          <a:p>
            <a:r>
              <a:rPr lang="en-US" dirty="0"/>
              <a:t>If these criteria are not met – then we follow our traditional SCC and EOCP</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22387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Accessible Reporting to the Title IX Coordinator</a:t>
            </a:r>
            <a:br>
              <a:rPr lang="en-US" dirty="0"/>
            </a:br>
            <a:endParaRPr lang="en-US" dirty="0"/>
          </a:p>
        </p:txBody>
      </p:sp>
      <p:sp>
        <p:nvSpPr>
          <p:cNvPr id="3" name="Content Placeholder 2"/>
          <p:cNvSpPr>
            <a:spLocks noGrp="1"/>
          </p:cNvSpPr>
          <p:nvPr>
            <p:ph idx="1"/>
          </p:nvPr>
        </p:nvSpPr>
        <p:spPr/>
        <p:txBody>
          <a:bodyPr/>
          <a:lstStyle/>
          <a:p>
            <a:r>
              <a:rPr lang="en-US" dirty="0"/>
              <a:t>Expands institutions obligation to ensure community knows how to report to the Title IX Coordinator</a:t>
            </a:r>
          </a:p>
          <a:p>
            <a:r>
              <a:rPr lang="en-US" dirty="0"/>
              <a:t>Must have a designated Title IX Coordinator to comply with Title IX responsibilities</a:t>
            </a:r>
          </a:p>
          <a:p>
            <a:r>
              <a:rPr lang="en-US" dirty="0"/>
              <a:t>In addition to notifying students and employees of the contact information for the Title IX Coordinator, institutions must also notify applicants for admission, employment, and unions. Must also provide name or title, office address, email address, &amp; telephone number for Title IX Coordinator</a:t>
            </a:r>
          </a:p>
          <a:p>
            <a:r>
              <a:rPr lang="en-US" dirty="0"/>
              <a:t>Institution must prominently display required Title IX Coordinator contact information on their website, handbooks and catalogs (UMS TIX website coming soon)</a:t>
            </a:r>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66480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Reporting to the Title IX Coordinator Cont’d</a:t>
            </a:r>
          </a:p>
        </p:txBody>
      </p:sp>
      <p:sp>
        <p:nvSpPr>
          <p:cNvPr id="3" name="Content Placeholder 2"/>
          <p:cNvSpPr>
            <a:spLocks noGrp="1"/>
          </p:cNvSpPr>
          <p:nvPr>
            <p:ph idx="1"/>
          </p:nvPr>
        </p:nvSpPr>
        <p:spPr/>
        <p:txBody>
          <a:bodyPr/>
          <a:lstStyle/>
          <a:p>
            <a:r>
              <a:rPr lang="en-US" dirty="0"/>
              <a:t>Any person may report sex discrimination, including sexual harassment (even if they are not the victim of the alleged conduct)</a:t>
            </a:r>
          </a:p>
          <a:p>
            <a:r>
              <a:rPr lang="en-US" dirty="0"/>
              <a:t>They must be able to report, using the contact information for the Title IX Coordinator and the report must be received by the Title IX Coordinator</a:t>
            </a:r>
          </a:p>
          <a:p>
            <a:pPr lvl="1">
              <a:buFont typeface="Wingdings" panose="05000000000000000000" pitchFamily="2" charset="2"/>
              <a:buChar char="ü"/>
            </a:pPr>
            <a:r>
              <a:rPr lang="en-US" dirty="0"/>
              <a:t>	in person</a:t>
            </a:r>
          </a:p>
          <a:p>
            <a:pPr lvl="1">
              <a:buFont typeface="Wingdings" panose="05000000000000000000" pitchFamily="2" charset="2"/>
              <a:buChar char="ü"/>
            </a:pPr>
            <a:r>
              <a:rPr lang="en-US" dirty="0"/>
              <a:t>         by telephone</a:t>
            </a:r>
          </a:p>
          <a:p>
            <a:pPr lvl="1">
              <a:buFont typeface="Wingdings" panose="05000000000000000000" pitchFamily="2" charset="2"/>
              <a:buChar char="ü"/>
            </a:pPr>
            <a:r>
              <a:rPr lang="en-US" dirty="0"/>
              <a:t>	by email</a:t>
            </a:r>
          </a:p>
          <a:p>
            <a:pPr lvl="1">
              <a:buFont typeface="Wingdings" panose="05000000000000000000" pitchFamily="2" charset="2"/>
              <a:buChar char="ü"/>
            </a:pPr>
            <a:r>
              <a:rPr lang="en-US" dirty="0"/>
              <a:t>         by mail</a:t>
            </a:r>
          </a:p>
          <a:p>
            <a:pPr lvl="1">
              <a:buFont typeface="Wingdings" panose="05000000000000000000" pitchFamily="2" charset="2"/>
              <a:buChar char="ü"/>
            </a:pPr>
            <a:r>
              <a:rPr lang="en-US" dirty="0"/>
              <a:t>         at anytime 24/7 and by any other means available </a:t>
            </a:r>
          </a:p>
          <a:p>
            <a:pPr marL="274320" lvl="1" indent="0">
              <a:buNone/>
            </a:pPr>
            <a:endParaRPr lang="en-US" dirty="0"/>
          </a:p>
        </p:txBody>
      </p:sp>
      <p:pic>
        <p:nvPicPr>
          <p:cNvPr id="4" name="Picture 3" descr="University of Maine System logo">
            <a:extLst>
              <a:ext uri="{FF2B5EF4-FFF2-40B4-BE49-F238E27FC236}">
                <a16:creationId xmlns:a16="http://schemas.microsoft.com/office/drawing/2014/main" id="{E8F09F6A-3E59-0448-9841-17CF78E08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30" y="284529"/>
            <a:ext cx="1362700" cy="766519"/>
          </a:xfrm>
          <a:prstGeom prst="rect">
            <a:avLst/>
          </a:prstGeom>
        </p:spPr>
      </p:pic>
    </p:spTree>
    <p:extLst>
      <p:ext uri="{BB962C8B-B14F-4D97-AF65-F5344CB8AC3E}">
        <p14:creationId xmlns:p14="http://schemas.microsoft.com/office/powerpoint/2010/main" val="3898914262"/>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b722e1-5183-42d3-94de-d9bcc9fe13b9" xsi:nil="true"/>
    <lcf76f155ced4ddcb4097134ff3c332f xmlns="cc8d7818-1d19-40f6-81ad-91417cf7fad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87C7ABE9A46646A1BC3A4793AA756A" ma:contentTypeVersion="13" ma:contentTypeDescription="Create a new document." ma:contentTypeScope="" ma:versionID="1422ae1b55c7fca37b8fc3609f7ede35">
  <xsd:schema xmlns:xsd="http://www.w3.org/2001/XMLSchema" xmlns:xs="http://www.w3.org/2001/XMLSchema" xmlns:p="http://schemas.microsoft.com/office/2006/metadata/properties" xmlns:ns2="cc8d7818-1d19-40f6-81ad-91417cf7fad8" xmlns:ns3="a1b722e1-5183-42d3-94de-d9bcc9fe13b9" targetNamespace="http://schemas.microsoft.com/office/2006/metadata/properties" ma:root="true" ma:fieldsID="b79cfaa9a04b48fbc4e9d4ffaeb99a9c" ns2:_="" ns3:_="">
    <xsd:import namespace="cc8d7818-1d19-40f6-81ad-91417cf7fad8"/>
    <xsd:import namespace="a1b722e1-5183-42d3-94de-d9bcc9fe1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d7818-1d19-40f6-81ad-91417cf7f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b722e1-5183-42d3-94de-d9bcc9fe13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15b2c2b-ba8a-48b1-88c1-e3d9e6bc0001}" ma:internalName="TaxCatchAll" ma:showField="CatchAllData" ma:web="a1b722e1-5183-42d3-94de-d9bcc9fe1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E8B6-6342-42C4-A471-A692A1DE598C}">
  <ds:schemaRefs>
    <ds:schemaRef ds:uri="http://schemas.microsoft.com/office/2006/metadata/properties"/>
    <ds:schemaRef ds:uri="http://schemas.microsoft.com/office/infopath/2007/PartnerControls"/>
    <ds:schemaRef ds:uri="a1b722e1-5183-42d3-94de-d9bcc9fe13b9"/>
    <ds:schemaRef ds:uri="cc8d7818-1d19-40f6-81ad-91417cf7fad8"/>
  </ds:schemaRefs>
</ds:datastoreItem>
</file>

<file path=customXml/itemProps2.xml><?xml version="1.0" encoding="utf-8"?>
<ds:datastoreItem xmlns:ds="http://schemas.openxmlformats.org/officeDocument/2006/customXml" ds:itemID="{F988F6A0-A065-4821-8012-A57BA9293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d7818-1d19-40f6-81ad-91417cf7fad8"/>
    <ds:schemaRef ds:uri="a1b722e1-5183-42d3-94de-d9bcc9fe1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24B458-189C-4A6C-9827-9B9A8AAF1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8823</TotalTime>
  <Words>4861</Words>
  <Application>Microsoft Office PowerPoint</Application>
  <PresentationFormat>Widescreen</PresentationFormat>
  <Paragraphs>470</Paragraphs>
  <Slides>59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Corbel</vt:lpstr>
      <vt:lpstr>Wingdings</vt:lpstr>
      <vt:lpstr>Basis</vt:lpstr>
      <vt:lpstr>Title IX</vt:lpstr>
      <vt:lpstr>Agenda &amp; Learning Outcomes</vt:lpstr>
      <vt:lpstr>Regulations Changes - Summary of Major Provisions</vt:lpstr>
      <vt:lpstr>Notice to the School</vt:lpstr>
      <vt:lpstr>Definition of Sexual Harassment for Title IX Purposes </vt:lpstr>
      <vt:lpstr>Sexual Harassment for Title IX Purposes</vt:lpstr>
      <vt:lpstr>Sexual Harassment Occurring in a School’s Education Program or Activity</vt:lpstr>
      <vt:lpstr>Accessible Reporting to the Title IX Coordinator </vt:lpstr>
      <vt:lpstr>Accessible Reporting to the Title IX Coordinator Cont’d</vt:lpstr>
      <vt:lpstr>Mandatory Reporting Response Obligations </vt:lpstr>
      <vt:lpstr>Mandatory Reporting Response Obligations Cont’d</vt:lpstr>
      <vt:lpstr>Mandatory Reporting Response Obligations Definitions </vt:lpstr>
      <vt:lpstr>Mandatory Reporting Response Obligations Definitions Cont’d</vt:lpstr>
      <vt:lpstr>Formal Complaint Cont’d</vt:lpstr>
      <vt:lpstr>Mandatory Reporting Response Obligations Definitions Cont’d</vt:lpstr>
      <vt:lpstr>It’s Time for a Comfort Break!</vt:lpstr>
      <vt:lpstr>Grievance Process </vt:lpstr>
      <vt:lpstr>Grievance Process Cont’d</vt:lpstr>
      <vt:lpstr>Investigations</vt:lpstr>
      <vt:lpstr>Investigations Cont’d</vt:lpstr>
      <vt:lpstr>Dismissing Cases</vt:lpstr>
      <vt:lpstr>Hearings </vt:lpstr>
      <vt:lpstr>Hearings Cont’d</vt:lpstr>
      <vt:lpstr>Hearings Cont’d</vt:lpstr>
      <vt:lpstr>Standard of Evidence &amp; Written Determination </vt:lpstr>
      <vt:lpstr>Appeals </vt:lpstr>
      <vt:lpstr>It’s Time for a Comfort Break!</vt:lpstr>
      <vt:lpstr>Informal Resolution </vt:lpstr>
      <vt:lpstr>Informal Resolution Cont’d </vt:lpstr>
      <vt:lpstr>Retaliation Prohibited </vt:lpstr>
      <vt:lpstr>Retaliation Prohibited Cont’d</vt:lpstr>
      <vt:lpstr>Institutional List of Musts </vt:lpstr>
      <vt:lpstr>Becoming a TEAM/OWA (Officials with Authority) </vt:lpstr>
      <vt:lpstr>TEAM Training Required</vt:lpstr>
      <vt:lpstr>It’s Time for a Comfort Break!</vt:lpstr>
      <vt:lpstr>UMS Policy Overview</vt:lpstr>
      <vt:lpstr>UMS Policy Overview Cont’d</vt:lpstr>
      <vt:lpstr>Applicable Scope</vt:lpstr>
      <vt:lpstr>Oversee and Implements Policy</vt:lpstr>
      <vt:lpstr>Jurisdiction</vt:lpstr>
      <vt:lpstr>What is Covered in the New Policy</vt:lpstr>
      <vt:lpstr>Definition - Highlights</vt:lpstr>
      <vt:lpstr>Definition Highlights Cont’d</vt:lpstr>
      <vt:lpstr>Definition Highlights Cont’d</vt:lpstr>
      <vt:lpstr>Resolution Process</vt:lpstr>
      <vt:lpstr>It’s Time for a Comfort Break!</vt:lpstr>
      <vt:lpstr>Notice/Complaint</vt:lpstr>
      <vt:lpstr>Initial Assessment </vt:lpstr>
      <vt:lpstr>Resolution Process Cont’d</vt:lpstr>
      <vt:lpstr>Resolution Process Cont’d</vt:lpstr>
      <vt:lpstr>Resolution Process Cont’d</vt:lpstr>
      <vt:lpstr>Resolution Process Cont’d</vt:lpstr>
      <vt:lpstr>UMS Title IX Pool Team</vt:lpstr>
      <vt:lpstr>Together We Can Make it Work</vt:lpstr>
      <vt:lpstr>Example of Investigator Pool</vt:lpstr>
      <vt:lpstr>Presidential/Designee Appeal  </vt:lpstr>
      <vt:lpstr>Ideal Scenario</vt:lpstr>
      <vt:lpstr>It’s Time for a Comfort Break!</vt:lpstr>
      <vt:lpstr>Discussion Prompts &amp; Ideas</vt:lpstr>
    </vt:vector>
  </TitlesOfParts>
  <Company>University of Maine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Elizabeth Marie Lavoie</dc:creator>
  <cp:lastModifiedBy>Krissinda Ellen Slack</cp:lastModifiedBy>
  <cp:revision>98</cp:revision>
  <dcterms:created xsi:type="dcterms:W3CDTF">2020-07-27T13:59:47Z</dcterms:created>
  <dcterms:modified xsi:type="dcterms:W3CDTF">2026-03-06T14:58:03Z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0x0101006B87C7ABE9A46646A1BC3A4793AA756A</vt:lpwstr>
  </property>
</Properties>
</file>