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F25417-B865-4BBA-A18D-48C83823FA04}" v="2" dt="2026-04-15T17:52:09.07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27" autoAdjust="0"/>
    <p:restoredTop sz="86441" autoAdjust="0"/>
  </p:normalViewPr>
  <p:slideViewPr>
    <p:cSldViewPr>
      <p:cViewPr varScale="1">
        <p:scale>
          <a:sx n="85" d="100"/>
          <a:sy n="85" d="100"/>
        </p:scale>
        <p:origin x="1614" y="7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440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sinda Ellen Slack" userId="035b0176-46df-47b8-8ff0-87998234aaac" providerId="ADAL" clId="{9164848D-D209-4F48-9861-99881289926A}"/>
    <pc:docChg chg="modSld">
      <pc:chgData name="Krissinda Ellen Slack" userId="035b0176-46df-47b8-8ff0-87998234aaac" providerId="ADAL" clId="{9164848D-D209-4F48-9861-99881289926A}" dt="2026-04-15T17:51:38.762" v="0"/>
      <pc:docMkLst>
        <pc:docMk/>
      </pc:docMkLst>
      <pc:sldChg chg="modSp">
        <pc:chgData name="Krissinda Ellen Slack" userId="035b0176-46df-47b8-8ff0-87998234aaac" providerId="ADAL" clId="{9164848D-D209-4F48-9861-99881289926A}" dt="2026-04-15T17:51:38.762" v="0"/>
        <pc:sldMkLst>
          <pc:docMk/>
          <pc:sldMk cId="0" sldId="257"/>
        </pc:sldMkLst>
        <pc:spChg chg="mod">
          <ac:chgData name="Krissinda Ellen Slack" userId="035b0176-46df-47b8-8ff0-87998234aaac" providerId="ADAL" clId="{9164848D-D209-4F48-9861-99881289926A}" dt="2026-04-15T17:51:38.762" v="0"/>
          <ac:spMkLst>
            <pc:docMk/>
            <pc:sldMk cId="0" sldId="257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A9027-CF96-4530-A57C-712D03AA7E7A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81E55-EAE7-45BC-9FC8-5900B9460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3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*Note – The formatting in this slide has been altered from the original presentation for accessibility purposes. The content itself has not been altered in any manner.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81E55-EAE7-45BC-9FC8-5900B9460C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43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slide uses a visual matrix to map five different categories of accommodations or needs to four specific regulatory bodies/jurisdictions, indicating which specific laws apply in each context.</a:t>
            </a:r>
          </a:p>
          <a:p>
            <a:r>
              <a:rPr lang="en-US" b="1" dirty="0"/>
              <a:t>Regulatory Bodies/Jurisdictions (Columns):</a:t>
            </a:r>
            <a:endParaRPr lang="en-US" dirty="0"/>
          </a:p>
          <a:p>
            <a:r>
              <a:rPr lang="en-US" dirty="0"/>
              <a:t>OCR (Office for Civil Rights)</a:t>
            </a:r>
          </a:p>
          <a:p>
            <a:r>
              <a:rPr lang="en-US" dirty="0"/>
              <a:t>EEOC (Equal Employment Opportunity Commission)</a:t>
            </a:r>
          </a:p>
          <a:p>
            <a:r>
              <a:rPr lang="en-US" dirty="0"/>
              <a:t>DOL (Department of Labor)</a:t>
            </a:r>
          </a:p>
          <a:p>
            <a:r>
              <a:rPr lang="en-US" dirty="0"/>
              <a:t>STATE</a:t>
            </a:r>
          </a:p>
          <a:p>
            <a:r>
              <a:rPr lang="en-US" b="1" dirty="0"/>
              <a:t>Categories and Applicable Laws (Rows):</a:t>
            </a:r>
            <a:r>
              <a:rPr lang="en-US" dirty="0"/>
              <a:t> The matrix breaks down the overlap as follows:</a:t>
            </a:r>
          </a:p>
          <a:p>
            <a:r>
              <a:rPr lang="en-US" b="1" dirty="0"/>
              <a:t>Pregnancy:</a:t>
            </a:r>
            <a:r>
              <a:rPr lang="en-US" dirty="0"/>
              <a:t> * Under OCR: Covered by Title IX.</a:t>
            </a:r>
          </a:p>
          <a:p>
            <a:pPr lvl="1"/>
            <a:r>
              <a:rPr lang="en-US" dirty="0"/>
              <a:t>Under EEOC: Covered by Title VII of the Civil Rights Act of 1964, and the Pregnant Workers Fairness Act.</a:t>
            </a:r>
          </a:p>
          <a:p>
            <a:pPr lvl="1"/>
            <a:r>
              <a:rPr lang="en-US" dirty="0"/>
              <a:t>Under STATE: Covered by State Laws.</a:t>
            </a:r>
          </a:p>
          <a:p>
            <a:r>
              <a:rPr lang="en-US" b="1" dirty="0"/>
              <a:t>Disability:</a:t>
            </a:r>
            <a:endParaRPr lang="en-US" dirty="0"/>
          </a:p>
          <a:p>
            <a:pPr lvl="1"/>
            <a:r>
              <a:rPr lang="en-US" dirty="0"/>
              <a:t>Under OCR: Covered by Section 504 of the Rehabilitation Act of 1973.</a:t>
            </a:r>
          </a:p>
          <a:p>
            <a:pPr lvl="1"/>
            <a:r>
              <a:rPr lang="en-US" dirty="0"/>
              <a:t>Under EEOC: Covered by the Americans with Disabilities Act.</a:t>
            </a:r>
          </a:p>
          <a:p>
            <a:r>
              <a:rPr lang="en-US" b="1" dirty="0"/>
              <a:t>Family/Medical Needs:</a:t>
            </a:r>
            <a:endParaRPr lang="en-US" dirty="0"/>
          </a:p>
          <a:p>
            <a:pPr lvl="1"/>
            <a:r>
              <a:rPr lang="en-US" dirty="0"/>
              <a:t>Under OCR: Covered by Title IX.</a:t>
            </a:r>
          </a:p>
          <a:p>
            <a:pPr lvl="1"/>
            <a:r>
              <a:rPr lang="en-US" dirty="0"/>
              <a:t>Under DOL: Covered by the Family Medical Leave Act.</a:t>
            </a:r>
          </a:p>
          <a:p>
            <a:r>
              <a:rPr lang="en-US" b="1" dirty="0"/>
              <a:t>Expressing Milk:</a:t>
            </a:r>
            <a:endParaRPr lang="en-US" dirty="0"/>
          </a:p>
          <a:p>
            <a:pPr lvl="1"/>
            <a:r>
              <a:rPr lang="en-US" dirty="0"/>
              <a:t>Under OCR: Covered by Title IX.</a:t>
            </a:r>
          </a:p>
          <a:p>
            <a:pPr lvl="1"/>
            <a:r>
              <a:rPr lang="en-US" dirty="0"/>
              <a:t>Under DOL: Covered by the PUMP Act.</a:t>
            </a:r>
          </a:p>
          <a:p>
            <a:r>
              <a:rPr lang="en-US" b="1" dirty="0"/>
              <a:t>Breastfeeding:</a:t>
            </a:r>
            <a:endParaRPr lang="en-US" dirty="0"/>
          </a:p>
          <a:p>
            <a:pPr lvl="1"/>
            <a:r>
              <a:rPr lang="en-US" dirty="0"/>
              <a:t>Under STATE: Covered by State Laws.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81E55-EAE7-45BC-9FC8-5900B9460C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27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519" y="6382791"/>
            <a:ext cx="498012" cy="19930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" y="1057655"/>
            <a:ext cx="10050780" cy="565861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057656"/>
            <a:ext cx="10058400" cy="565861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6603491"/>
            <a:ext cx="8912860" cy="113030"/>
          </a:xfrm>
          <a:custGeom>
            <a:avLst/>
            <a:gdLst/>
            <a:ahLst/>
            <a:cxnLst/>
            <a:rect l="l" t="t" r="r" b="b"/>
            <a:pathLst>
              <a:path w="8912860" h="113029">
                <a:moveTo>
                  <a:pt x="0" y="112775"/>
                </a:moveTo>
                <a:lnTo>
                  <a:pt x="8912352" y="112775"/>
                </a:lnTo>
                <a:lnTo>
                  <a:pt x="8912352" y="0"/>
                </a:lnTo>
                <a:lnTo>
                  <a:pt x="0" y="0"/>
                </a:lnTo>
                <a:lnTo>
                  <a:pt x="0" y="112775"/>
                </a:lnTo>
                <a:close/>
              </a:path>
            </a:pathLst>
          </a:custGeom>
          <a:solidFill>
            <a:srgbClr val="BD104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057655"/>
            <a:ext cx="574548" cy="1147572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574548" y="1057655"/>
            <a:ext cx="573405" cy="574675"/>
          </a:xfrm>
          <a:custGeom>
            <a:avLst/>
            <a:gdLst/>
            <a:ahLst/>
            <a:cxnLst/>
            <a:rect l="l" t="t" r="r" b="b"/>
            <a:pathLst>
              <a:path w="573405" h="574675">
                <a:moveTo>
                  <a:pt x="573024" y="574548"/>
                </a:moveTo>
                <a:lnTo>
                  <a:pt x="0" y="574548"/>
                </a:lnTo>
                <a:lnTo>
                  <a:pt x="0" y="0"/>
                </a:lnTo>
                <a:lnTo>
                  <a:pt x="573024" y="0"/>
                </a:lnTo>
                <a:lnTo>
                  <a:pt x="573024" y="574548"/>
                </a:lnTo>
                <a:close/>
              </a:path>
            </a:pathLst>
          </a:custGeom>
          <a:solidFill>
            <a:srgbClr val="00246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85376" y="5568696"/>
            <a:ext cx="573024" cy="1147572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8912352" y="6143244"/>
            <a:ext cx="573405" cy="573405"/>
          </a:xfrm>
          <a:custGeom>
            <a:avLst/>
            <a:gdLst/>
            <a:ahLst/>
            <a:cxnLst/>
            <a:rect l="l" t="t" r="r" b="b"/>
            <a:pathLst>
              <a:path w="573404" h="573404">
                <a:moveTo>
                  <a:pt x="573024" y="573024"/>
                </a:moveTo>
                <a:lnTo>
                  <a:pt x="0" y="573024"/>
                </a:lnTo>
                <a:lnTo>
                  <a:pt x="0" y="0"/>
                </a:lnTo>
                <a:lnTo>
                  <a:pt x="573024" y="0"/>
                </a:lnTo>
                <a:lnTo>
                  <a:pt x="573024" y="573024"/>
                </a:lnTo>
                <a:close/>
              </a:path>
            </a:pathLst>
          </a:custGeom>
          <a:solidFill>
            <a:srgbClr val="00246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51447" y="1057656"/>
            <a:ext cx="3806951" cy="13472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20523" y="2146679"/>
            <a:ext cx="5927725" cy="1925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0246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246C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246C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246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246C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246C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246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246C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246C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" y="6249924"/>
            <a:ext cx="734568" cy="40690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57655"/>
            <a:ext cx="10058400" cy="5658612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1057655"/>
            <a:ext cx="10058400" cy="5659120"/>
          </a:xfrm>
          <a:custGeom>
            <a:avLst/>
            <a:gdLst/>
            <a:ahLst/>
            <a:cxnLst/>
            <a:rect l="l" t="t" r="r" b="b"/>
            <a:pathLst>
              <a:path w="10058400" h="5659120">
                <a:moveTo>
                  <a:pt x="10058400" y="5554992"/>
                </a:moveTo>
                <a:lnTo>
                  <a:pt x="0" y="5554992"/>
                </a:lnTo>
                <a:lnTo>
                  <a:pt x="0" y="5658624"/>
                </a:lnTo>
                <a:lnTo>
                  <a:pt x="10058400" y="5658624"/>
                </a:lnTo>
                <a:lnTo>
                  <a:pt x="10058400" y="5554992"/>
                </a:lnTo>
                <a:close/>
              </a:path>
              <a:path w="10058400" h="5659120">
                <a:moveTo>
                  <a:pt x="10058400" y="0"/>
                </a:moveTo>
                <a:lnTo>
                  <a:pt x="9485376" y="0"/>
                </a:lnTo>
                <a:lnTo>
                  <a:pt x="9485376" y="574548"/>
                </a:lnTo>
                <a:lnTo>
                  <a:pt x="10058400" y="574548"/>
                </a:lnTo>
                <a:lnTo>
                  <a:pt x="10058400" y="0"/>
                </a:lnTo>
                <a:close/>
              </a:path>
            </a:pathLst>
          </a:custGeom>
          <a:solidFill>
            <a:srgbClr val="BD10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912352" y="1057655"/>
            <a:ext cx="573405" cy="574675"/>
          </a:xfrm>
          <a:custGeom>
            <a:avLst/>
            <a:gdLst/>
            <a:ahLst/>
            <a:cxnLst/>
            <a:rect l="l" t="t" r="r" b="b"/>
            <a:pathLst>
              <a:path w="573404" h="574675">
                <a:moveTo>
                  <a:pt x="573024" y="574548"/>
                </a:moveTo>
                <a:lnTo>
                  <a:pt x="0" y="574548"/>
                </a:lnTo>
                <a:lnTo>
                  <a:pt x="0" y="0"/>
                </a:lnTo>
                <a:lnTo>
                  <a:pt x="573024" y="0"/>
                </a:lnTo>
                <a:lnTo>
                  <a:pt x="573024" y="574548"/>
                </a:lnTo>
                <a:close/>
              </a:path>
            </a:pathLst>
          </a:custGeom>
          <a:solidFill>
            <a:srgbClr val="2242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485376" y="1632203"/>
            <a:ext cx="573405" cy="573405"/>
          </a:xfrm>
          <a:custGeom>
            <a:avLst/>
            <a:gdLst/>
            <a:ahLst/>
            <a:cxnLst/>
            <a:rect l="l" t="t" r="r" b="b"/>
            <a:pathLst>
              <a:path w="573404" h="573405">
                <a:moveTo>
                  <a:pt x="573024" y="573024"/>
                </a:moveTo>
                <a:lnTo>
                  <a:pt x="0" y="573024"/>
                </a:lnTo>
                <a:lnTo>
                  <a:pt x="0" y="0"/>
                </a:lnTo>
                <a:lnTo>
                  <a:pt x="573024" y="0"/>
                </a:lnTo>
                <a:lnTo>
                  <a:pt x="573024" y="573024"/>
                </a:lnTo>
                <a:close/>
              </a:path>
            </a:pathLst>
          </a:custGeom>
          <a:solidFill>
            <a:srgbClr val="0024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246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246C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246C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246C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246C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6519" y="6382791"/>
            <a:ext cx="498012" cy="19930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5227" y="1559994"/>
            <a:ext cx="8441690" cy="579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0246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5359" y="2179827"/>
            <a:ext cx="8579553" cy="4194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48213" y="6353285"/>
            <a:ext cx="2325370" cy="1911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246C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52553" y="6353285"/>
            <a:ext cx="187959" cy="217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246C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ixa.org/atixa-event-lobb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hyperlink" Target="mailto:events@atixa.or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ngconsulting.com/" TargetMode="External"/><Relationship Id="rId5" Type="http://schemas.openxmlformats.org/officeDocument/2006/relationships/hyperlink" Target="mailto:inquiry@tngconsulting.com" TargetMode="External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 idx="4294967295"/>
          </p:nvPr>
        </p:nvSpPr>
        <p:spPr>
          <a:xfrm>
            <a:off x="1320523" y="2146679"/>
            <a:ext cx="5927725" cy="192595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889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marR="5080" lvl="0" indent="0" algn="just" defTabSz="914400" eaLnBrk="1" fontAlgn="auto" latinLnBrk="0" hangingPunct="1">
              <a:lnSpc>
                <a:spcPts val="481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Supporting</a:t>
            </a:r>
            <a:r>
              <a:rPr kumimoji="0" lang="en-US" sz="445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n-US" sz="4450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Pregnancy, </a:t>
            </a:r>
            <a:r>
              <a:rPr kumimoji="0" lang="en-US" sz="4450" b="0" i="0" u="none" strike="noStrike" kern="0" cap="none" spc="2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Parenting,</a:t>
            </a:r>
            <a:r>
              <a:rPr kumimoji="0" lang="en-US" sz="4450" b="0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n-US" sz="4450" b="0" i="0" u="none" strike="noStrike" kern="0" cap="none" spc="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lang="en-US" sz="4450" b="0" i="0" u="none" strike="noStrike" kern="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n-US" sz="4450" b="0" i="0" u="none" strike="noStrike" kern="0" cap="none" spc="2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Related </a:t>
            </a:r>
            <a:r>
              <a:rPr kumimoji="0" lang="en-US" sz="445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Conditions</a:t>
            </a:r>
            <a:endParaRPr kumimoji="0" lang="en-US" sz="44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20893" y="4212019"/>
            <a:ext cx="4154170" cy="3784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23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20" dirty="0">
                <a:solidFill>
                  <a:srgbClr val="FFFFFF"/>
                </a:solidFill>
                <a:latin typeface="Calibri"/>
                <a:cs typeface="Calibri"/>
              </a:rPr>
              <a:t>ATIXA</a:t>
            </a:r>
            <a:r>
              <a:rPr sz="23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Best</a:t>
            </a:r>
            <a:r>
              <a:rPr sz="2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Practices</a:t>
            </a:r>
            <a:r>
              <a:rPr sz="2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Workshop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10" dirty="0"/>
              <a:t>Federal</a:t>
            </a:r>
            <a:r>
              <a:rPr spc="-114" dirty="0"/>
              <a:t> </a:t>
            </a:r>
            <a:r>
              <a:rPr spc="215" dirty="0"/>
              <a:t>and</a:t>
            </a:r>
            <a:r>
              <a:rPr spc="-80" dirty="0"/>
              <a:t> </a:t>
            </a:r>
            <a:r>
              <a:rPr spc="240" dirty="0"/>
              <a:t>State</a:t>
            </a:r>
            <a:r>
              <a:rPr spc="-100" dirty="0"/>
              <a:t> </a:t>
            </a:r>
            <a:r>
              <a:rPr spc="310" dirty="0"/>
              <a:t>Law</a:t>
            </a:r>
            <a:r>
              <a:rPr spc="-70" dirty="0"/>
              <a:t> </a:t>
            </a:r>
            <a:r>
              <a:rPr spc="204" dirty="0"/>
              <a:t>Overlap</a:t>
            </a:r>
          </a:p>
        </p:txBody>
      </p:sp>
      <p:sp>
        <p:nvSpPr>
          <p:cNvPr id="44" name="object 44"/>
          <p:cNvSpPr txBox="1"/>
          <p:nvPr/>
        </p:nvSpPr>
        <p:spPr>
          <a:xfrm>
            <a:off x="1322360" y="2264138"/>
            <a:ext cx="61595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IX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331404" y="2614727"/>
            <a:ext cx="220789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VII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of the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Civil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Rights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31404" y="2803588"/>
            <a:ext cx="96393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Act</a:t>
            </a:r>
            <a:r>
              <a:rPr sz="1650" spc="-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650" spc="-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30" dirty="0">
                <a:solidFill>
                  <a:srgbClr val="00246C"/>
                </a:solidFill>
                <a:latin typeface="Calibri"/>
                <a:cs typeface="Calibri"/>
              </a:rPr>
              <a:t>1964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322360" y="3144923"/>
            <a:ext cx="157797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Section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30" dirty="0">
                <a:solidFill>
                  <a:srgbClr val="00246C"/>
                </a:solidFill>
                <a:latin typeface="Calibri"/>
                <a:cs typeface="Calibri"/>
              </a:rPr>
              <a:t>504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22360" y="3333994"/>
            <a:ext cx="223456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Rehabilitation</a:t>
            </a:r>
            <a:r>
              <a:rPr sz="1650" spc="-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Act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650" spc="-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1973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22360" y="3663132"/>
            <a:ext cx="136334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Americans</a:t>
            </a:r>
            <a:r>
              <a:rPr sz="16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22360" y="3852203"/>
            <a:ext cx="129857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Disabilities</a:t>
            </a:r>
            <a:r>
              <a:rPr sz="1650" spc="1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Act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22360" y="4172298"/>
            <a:ext cx="158305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Pregnant</a:t>
            </a:r>
            <a:r>
              <a:rPr sz="16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Workers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22360" y="4361158"/>
            <a:ext cx="2190115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Fairness</a:t>
            </a:r>
            <a:r>
              <a:rPr sz="16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Act</a:t>
            </a:r>
            <a:endParaRPr sz="1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Family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Medical</a:t>
            </a:r>
            <a:r>
              <a:rPr sz="16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Leave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Act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322361" y="5289265"/>
            <a:ext cx="969010" cy="7854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05"/>
              </a:spcBef>
            </a:pP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PUMP</a:t>
            </a:r>
            <a:r>
              <a:rPr sz="1650" spc="-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Act</a:t>
            </a:r>
            <a:endParaRPr sz="1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State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Laws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4" name="object 4" descr="See notes for full description of graph."/>
          <p:cNvGrpSpPr/>
          <p:nvPr/>
        </p:nvGrpSpPr>
        <p:grpSpPr>
          <a:xfrm>
            <a:off x="6739890" y="2871977"/>
            <a:ext cx="2989580" cy="3453129"/>
            <a:chOff x="6739890" y="2871977"/>
            <a:chExt cx="2989580" cy="3453129"/>
          </a:xfrm>
        </p:grpSpPr>
        <p:sp>
          <p:nvSpPr>
            <p:cNvPr id="5" name="object 5"/>
            <p:cNvSpPr/>
            <p:nvPr/>
          </p:nvSpPr>
          <p:spPr>
            <a:xfrm>
              <a:off x="7293864" y="2887979"/>
              <a:ext cx="0" cy="3272154"/>
            </a:xfrm>
            <a:custGeom>
              <a:avLst/>
              <a:gdLst/>
              <a:ahLst/>
              <a:cxnLst/>
              <a:rect l="l" t="t" r="r" b="b"/>
              <a:pathLst>
                <a:path h="3272154">
                  <a:moveTo>
                    <a:pt x="0" y="3272028"/>
                  </a:moveTo>
                  <a:lnTo>
                    <a:pt x="0" y="0"/>
                  </a:lnTo>
                </a:path>
              </a:pathLst>
            </a:custGeom>
            <a:ln w="3200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46720" y="2887979"/>
              <a:ext cx="5080" cy="3287395"/>
            </a:xfrm>
            <a:custGeom>
              <a:avLst/>
              <a:gdLst/>
              <a:ahLst/>
              <a:cxnLst/>
              <a:rect l="l" t="t" r="r" b="b"/>
              <a:pathLst>
                <a:path w="5079" h="3287395">
                  <a:moveTo>
                    <a:pt x="0" y="3287268"/>
                  </a:moveTo>
                  <a:lnTo>
                    <a:pt x="4572" y="0"/>
                  </a:lnTo>
                </a:path>
              </a:pathLst>
            </a:custGeom>
            <a:ln w="3200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98052" y="2913887"/>
              <a:ext cx="9525" cy="3261360"/>
            </a:xfrm>
            <a:custGeom>
              <a:avLst/>
              <a:gdLst/>
              <a:ahLst/>
              <a:cxnLst/>
              <a:rect l="l" t="t" r="r" b="b"/>
              <a:pathLst>
                <a:path w="9525" h="3261360">
                  <a:moveTo>
                    <a:pt x="9144" y="3261359"/>
                  </a:moveTo>
                  <a:lnTo>
                    <a:pt x="0" y="0"/>
                  </a:lnTo>
                </a:path>
              </a:pathLst>
            </a:custGeom>
            <a:ln w="3200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755892" y="5398007"/>
              <a:ext cx="2822575" cy="0"/>
            </a:xfrm>
            <a:custGeom>
              <a:avLst/>
              <a:gdLst/>
              <a:ahLst/>
              <a:cxnLst/>
              <a:rect l="l" t="t" r="r" b="b"/>
              <a:pathLst>
                <a:path w="2822575">
                  <a:moveTo>
                    <a:pt x="2822448" y="0"/>
                  </a:moveTo>
                  <a:lnTo>
                    <a:pt x="0" y="0"/>
                  </a:lnTo>
                </a:path>
              </a:pathLst>
            </a:custGeom>
            <a:ln w="3200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755892" y="4646676"/>
              <a:ext cx="2804160" cy="6350"/>
            </a:xfrm>
            <a:custGeom>
              <a:avLst/>
              <a:gdLst/>
              <a:ahLst/>
              <a:cxnLst/>
              <a:rect l="l" t="t" r="r" b="b"/>
              <a:pathLst>
                <a:path w="2804159" h="6350">
                  <a:moveTo>
                    <a:pt x="2804159" y="6096"/>
                  </a:moveTo>
                  <a:lnTo>
                    <a:pt x="0" y="0"/>
                  </a:lnTo>
                </a:path>
              </a:pathLst>
            </a:custGeom>
            <a:ln w="3200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755892" y="3886200"/>
              <a:ext cx="2804160" cy="6350"/>
            </a:xfrm>
            <a:custGeom>
              <a:avLst/>
              <a:gdLst/>
              <a:ahLst/>
              <a:cxnLst/>
              <a:rect l="l" t="t" r="r" b="b"/>
              <a:pathLst>
                <a:path w="2804159" h="6350">
                  <a:moveTo>
                    <a:pt x="2804159" y="6096"/>
                  </a:moveTo>
                  <a:lnTo>
                    <a:pt x="0" y="0"/>
                  </a:lnTo>
                </a:path>
              </a:pathLst>
            </a:custGeom>
            <a:ln w="3200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787896" y="3130295"/>
              <a:ext cx="2772410" cy="1905"/>
            </a:xfrm>
            <a:custGeom>
              <a:avLst/>
              <a:gdLst/>
              <a:ahLst/>
              <a:cxnLst/>
              <a:rect l="l" t="t" r="r" b="b"/>
              <a:pathLst>
                <a:path w="2772409" h="1905">
                  <a:moveTo>
                    <a:pt x="2772155" y="0"/>
                  </a:moveTo>
                  <a:lnTo>
                    <a:pt x="0" y="1524"/>
                  </a:lnTo>
                </a:path>
              </a:pathLst>
            </a:custGeom>
            <a:ln w="3200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55892" y="6156960"/>
              <a:ext cx="2804160" cy="3175"/>
            </a:xfrm>
            <a:custGeom>
              <a:avLst/>
              <a:gdLst/>
              <a:ahLst/>
              <a:cxnLst/>
              <a:rect l="l" t="t" r="r" b="b"/>
              <a:pathLst>
                <a:path w="2804159" h="3175">
                  <a:moveTo>
                    <a:pt x="2804159" y="0"/>
                  </a:moveTo>
                  <a:lnTo>
                    <a:pt x="0" y="3048"/>
                  </a:lnTo>
                </a:path>
              </a:pathLst>
            </a:custGeom>
            <a:ln w="3200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847076" y="2977895"/>
              <a:ext cx="335280" cy="335280"/>
            </a:xfrm>
            <a:custGeom>
              <a:avLst/>
              <a:gdLst/>
              <a:ahLst/>
              <a:cxnLst/>
              <a:rect l="l" t="t" r="r" b="b"/>
              <a:pathLst>
                <a:path w="335279" h="335279">
                  <a:moveTo>
                    <a:pt x="167640" y="335279"/>
                  </a:moveTo>
                  <a:lnTo>
                    <a:pt x="0" y="166115"/>
                  </a:lnTo>
                  <a:lnTo>
                    <a:pt x="167640" y="0"/>
                  </a:lnTo>
                  <a:lnTo>
                    <a:pt x="335280" y="166115"/>
                  </a:lnTo>
                  <a:lnTo>
                    <a:pt x="167640" y="335279"/>
                  </a:lnTo>
                  <a:close/>
                </a:path>
              </a:pathLst>
            </a:custGeom>
            <a:solidFill>
              <a:srgbClr val="6C6C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885176" y="3717036"/>
              <a:ext cx="335280" cy="335280"/>
            </a:xfrm>
            <a:custGeom>
              <a:avLst/>
              <a:gdLst/>
              <a:ahLst/>
              <a:cxnLst/>
              <a:rect l="l" t="t" r="r" b="b"/>
              <a:pathLst>
                <a:path w="335279" h="335279">
                  <a:moveTo>
                    <a:pt x="167640" y="335279"/>
                  </a:moveTo>
                  <a:lnTo>
                    <a:pt x="0" y="166115"/>
                  </a:lnTo>
                  <a:lnTo>
                    <a:pt x="167640" y="0"/>
                  </a:lnTo>
                  <a:lnTo>
                    <a:pt x="335280" y="166115"/>
                  </a:lnTo>
                  <a:lnTo>
                    <a:pt x="167640" y="335279"/>
                  </a:lnTo>
                  <a:close/>
                </a:path>
              </a:pathLst>
            </a:custGeom>
            <a:solidFill>
              <a:srgbClr val="3461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638032" y="4485131"/>
              <a:ext cx="335280" cy="335280"/>
            </a:xfrm>
            <a:custGeom>
              <a:avLst/>
              <a:gdLst/>
              <a:ahLst/>
              <a:cxnLst/>
              <a:rect l="l" t="t" r="r" b="b"/>
              <a:pathLst>
                <a:path w="335279" h="335279">
                  <a:moveTo>
                    <a:pt x="167640" y="335279"/>
                  </a:moveTo>
                  <a:lnTo>
                    <a:pt x="0" y="166115"/>
                  </a:lnTo>
                  <a:lnTo>
                    <a:pt x="167640" y="0"/>
                  </a:lnTo>
                  <a:lnTo>
                    <a:pt x="335280" y="166115"/>
                  </a:lnTo>
                  <a:lnTo>
                    <a:pt x="167640" y="335279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639556" y="5239511"/>
              <a:ext cx="335280" cy="335280"/>
            </a:xfrm>
            <a:custGeom>
              <a:avLst/>
              <a:gdLst/>
              <a:ahLst/>
              <a:cxnLst/>
              <a:rect l="l" t="t" r="r" b="b"/>
              <a:pathLst>
                <a:path w="335279" h="335279">
                  <a:moveTo>
                    <a:pt x="167640" y="335280"/>
                  </a:moveTo>
                  <a:lnTo>
                    <a:pt x="0" y="166116"/>
                  </a:lnTo>
                  <a:lnTo>
                    <a:pt x="167640" y="0"/>
                  </a:lnTo>
                  <a:lnTo>
                    <a:pt x="335280" y="166116"/>
                  </a:lnTo>
                  <a:lnTo>
                    <a:pt x="167640" y="335280"/>
                  </a:lnTo>
                  <a:close/>
                </a:path>
              </a:pathLst>
            </a:custGeom>
            <a:solidFill>
              <a:srgbClr val="0024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968996" y="2983991"/>
              <a:ext cx="335280" cy="337185"/>
            </a:xfrm>
            <a:custGeom>
              <a:avLst/>
              <a:gdLst/>
              <a:ahLst/>
              <a:cxnLst/>
              <a:rect l="l" t="t" r="r" b="b"/>
              <a:pathLst>
                <a:path w="335279" h="337185">
                  <a:moveTo>
                    <a:pt x="167640" y="336803"/>
                  </a:moveTo>
                  <a:lnTo>
                    <a:pt x="0" y="167639"/>
                  </a:lnTo>
                  <a:lnTo>
                    <a:pt x="167640" y="0"/>
                  </a:lnTo>
                  <a:lnTo>
                    <a:pt x="335280" y="167639"/>
                  </a:lnTo>
                  <a:lnTo>
                    <a:pt x="167640" y="336803"/>
                  </a:lnTo>
                  <a:close/>
                </a:path>
              </a:pathLst>
            </a:custGeom>
            <a:solidFill>
              <a:srgbClr val="9A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560052" y="2913887"/>
              <a:ext cx="0" cy="3261360"/>
            </a:xfrm>
            <a:custGeom>
              <a:avLst/>
              <a:gdLst/>
              <a:ahLst/>
              <a:cxnLst/>
              <a:rect l="l" t="t" r="r" b="b"/>
              <a:pathLst>
                <a:path h="3261360">
                  <a:moveTo>
                    <a:pt x="0" y="3261359"/>
                  </a:moveTo>
                  <a:lnTo>
                    <a:pt x="0" y="0"/>
                  </a:lnTo>
                </a:path>
              </a:pathLst>
            </a:custGeom>
            <a:ln w="3200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390888" y="2959607"/>
              <a:ext cx="338455" cy="3365500"/>
            </a:xfrm>
            <a:custGeom>
              <a:avLst/>
              <a:gdLst/>
              <a:ahLst/>
              <a:cxnLst/>
              <a:rect l="l" t="t" r="r" b="b"/>
              <a:pathLst>
                <a:path w="338454" h="3365500">
                  <a:moveTo>
                    <a:pt x="336804" y="167640"/>
                  </a:moveTo>
                  <a:lnTo>
                    <a:pt x="169164" y="0"/>
                  </a:lnTo>
                  <a:lnTo>
                    <a:pt x="0" y="167640"/>
                  </a:lnTo>
                  <a:lnTo>
                    <a:pt x="169164" y="335280"/>
                  </a:lnTo>
                  <a:lnTo>
                    <a:pt x="336804" y="167640"/>
                  </a:lnTo>
                  <a:close/>
                </a:path>
                <a:path w="338454" h="3365500">
                  <a:moveTo>
                    <a:pt x="338328" y="3197352"/>
                  </a:moveTo>
                  <a:lnTo>
                    <a:pt x="170688" y="3029712"/>
                  </a:lnTo>
                  <a:lnTo>
                    <a:pt x="3048" y="3197352"/>
                  </a:lnTo>
                  <a:lnTo>
                    <a:pt x="170688" y="3364992"/>
                  </a:lnTo>
                  <a:lnTo>
                    <a:pt x="338328" y="3197352"/>
                  </a:lnTo>
                  <a:close/>
                </a:path>
              </a:pathLst>
            </a:custGeom>
            <a:solidFill>
              <a:srgbClr val="005C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24687" y="2962655"/>
              <a:ext cx="347980" cy="2618740"/>
            </a:xfrm>
            <a:custGeom>
              <a:avLst/>
              <a:gdLst/>
              <a:ahLst/>
              <a:cxnLst/>
              <a:rect l="l" t="t" r="r" b="b"/>
              <a:pathLst>
                <a:path w="347979" h="2618740">
                  <a:moveTo>
                    <a:pt x="336804" y="167640"/>
                  </a:moveTo>
                  <a:lnTo>
                    <a:pt x="169164" y="0"/>
                  </a:lnTo>
                  <a:lnTo>
                    <a:pt x="0" y="167640"/>
                  </a:lnTo>
                  <a:lnTo>
                    <a:pt x="169164" y="336804"/>
                  </a:lnTo>
                  <a:lnTo>
                    <a:pt x="336804" y="167640"/>
                  </a:lnTo>
                  <a:close/>
                </a:path>
                <a:path w="347979" h="2618740">
                  <a:moveTo>
                    <a:pt x="347484" y="2449068"/>
                  </a:moveTo>
                  <a:lnTo>
                    <a:pt x="179844" y="2282952"/>
                  </a:lnTo>
                  <a:lnTo>
                    <a:pt x="10680" y="2449068"/>
                  </a:lnTo>
                  <a:lnTo>
                    <a:pt x="179844" y="2618232"/>
                  </a:lnTo>
                  <a:lnTo>
                    <a:pt x="347484" y="2449068"/>
                  </a:lnTo>
                  <a:close/>
                </a:path>
                <a:path w="347979" h="2618740">
                  <a:moveTo>
                    <a:pt x="347484" y="1670304"/>
                  </a:moveTo>
                  <a:lnTo>
                    <a:pt x="179844" y="1502664"/>
                  </a:lnTo>
                  <a:lnTo>
                    <a:pt x="10680" y="1670304"/>
                  </a:lnTo>
                  <a:lnTo>
                    <a:pt x="179844" y="1837944"/>
                  </a:lnTo>
                  <a:lnTo>
                    <a:pt x="347484" y="1670304"/>
                  </a:lnTo>
                  <a:close/>
                </a:path>
              </a:pathLst>
            </a:custGeom>
            <a:solidFill>
              <a:srgbClr val="BD10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39940" y="3718560"/>
              <a:ext cx="335280" cy="335280"/>
            </a:xfrm>
            <a:custGeom>
              <a:avLst/>
              <a:gdLst/>
              <a:ahLst/>
              <a:cxnLst/>
              <a:rect l="l" t="t" r="r" b="b"/>
              <a:pathLst>
                <a:path w="335279" h="335279">
                  <a:moveTo>
                    <a:pt x="167640" y="335279"/>
                  </a:moveTo>
                  <a:lnTo>
                    <a:pt x="0" y="166115"/>
                  </a:lnTo>
                  <a:lnTo>
                    <a:pt x="167640" y="0"/>
                  </a:lnTo>
                  <a:lnTo>
                    <a:pt x="335280" y="166115"/>
                  </a:lnTo>
                  <a:lnTo>
                    <a:pt x="167640" y="335279"/>
                  </a:lnTo>
                  <a:close/>
                </a:path>
              </a:pathLst>
            </a:custGeom>
            <a:solidFill>
              <a:srgbClr val="C3D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133491" y="2434069"/>
            <a:ext cx="300990" cy="418465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50" b="1" spc="30" dirty="0">
                <a:solidFill>
                  <a:srgbClr val="00246C"/>
                </a:solidFill>
                <a:latin typeface="Calibri"/>
                <a:cs typeface="Calibri"/>
              </a:rPr>
              <a:t>OCR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49841" y="2443113"/>
            <a:ext cx="300990" cy="408940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50" b="1" spc="-25" dirty="0">
                <a:solidFill>
                  <a:srgbClr val="00246C"/>
                </a:solidFill>
                <a:latin typeface="Calibri"/>
                <a:cs typeface="Calibri"/>
              </a:rPr>
              <a:t>DOL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93504" y="2244999"/>
            <a:ext cx="300990" cy="607060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50" b="1" spc="55" dirty="0">
                <a:solidFill>
                  <a:srgbClr val="00246C"/>
                </a:solidFill>
                <a:latin typeface="Calibri"/>
                <a:cs typeface="Calibri"/>
              </a:rPr>
              <a:t>STATE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18288" y="2997285"/>
            <a:ext cx="115443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-1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34170" y="3730222"/>
            <a:ext cx="103886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35" dirty="0">
                <a:solidFill>
                  <a:srgbClr val="00246C"/>
                </a:solidFill>
                <a:latin typeface="Calibri"/>
                <a:cs typeface="Calibri"/>
              </a:rPr>
              <a:t>DISABILITY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36233" y="4495337"/>
            <a:ext cx="223456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-10" dirty="0">
                <a:solidFill>
                  <a:srgbClr val="00246C"/>
                </a:solidFill>
                <a:latin typeface="Calibri"/>
                <a:cs typeface="Calibri"/>
              </a:rPr>
              <a:t>FAMILY/MEDICAL</a:t>
            </a:r>
            <a:r>
              <a:rPr sz="1650" b="1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b="1" spc="40" dirty="0">
                <a:solidFill>
                  <a:srgbClr val="00246C"/>
                </a:solidFill>
                <a:latin typeface="Calibri"/>
                <a:cs typeface="Calibri"/>
              </a:rPr>
              <a:t>NEEDS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8607" y="5245099"/>
            <a:ext cx="168465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65" dirty="0">
                <a:solidFill>
                  <a:srgbClr val="00246C"/>
                </a:solidFill>
                <a:latin typeface="Calibri"/>
                <a:cs typeface="Calibri"/>
              </a:rPr>
              <a:t>EXPRESSING</a:t>
            </a:r>
            <a:r>
              <a:rPr sz="1650" b="1" spc="-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b="1" spc="-20" dirty="0">
                <a:solidFill>
                  <a:srgbClr val="00246C"/>
                </a:solidFill>
                <a:latin typeface="Calibri"/>
                <a:cs typeface="Calibri"/>
              </a:rPr>
              <a:t>MILK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612" y="2759964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80">
                <a:moveTo>
                  <a:pt x="167640" y="335279"/>
                </a:moveTo>
                <a:lnTo>
                  <a:pt x="0" y="166115"/>
                </a:lnTo>
                <a:lnTo>
                  <a:pt x="167640" y="0"/>
                </a:lnTo>
                <a:lnTo>
                  <a:pt x="335280" y="166115"/>
                </a:lnTo>
                <a:lnTo>
                  <a:pt x="167640" y="335279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612" y="3764279"/>
            <a:ext cx="335280" cy="337185"/>
          </a:xfrm>
          <a:custGeom>
            <a:avLst/>
            <a:gdLst/>
            <a:ahLst/>
            <a:cxnLst/>
            <a:rect l="l" t="t" r="r" b="b"/>
            <a:pathLst>
              <a:path w="335280" h="337185">
                <a:moveTo>
                  <a:pt x="167640" y="336803"/>
                </a:moveTo>
                <a:lnTo>
                  <a:pt x="0" y="167639"/>
                </a:lnTo>
                <a:lnTo>
                  <a:pt x="167640" y="0"/>
                </a:lnTo>
                <a:lnTo>
                  <a:pt x="335280" y="167639"/>
                </a:lnTo>
                <a:lnTo>
                  <a:pt x="167640" y="336803"/>
                </a:lnTo>
                <a:close/>
              </a:path>
            </a:pathLst>
          </a:custGeom>
          <a:solidFill>
            <a:srgbClr val="3461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612" y="4277867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640" y="335279"/>
                </a:moveTo>
                <a:lnTo>
                  <a:pt x="0" y="167639"/>
                </a:lnTo>
                <a:lnTo>
                  <a:pt x="167640" y="0"/>
                </a:lnTo>
                <a:lnTo>
                  <a:pt x="335280" y="167639"/>
                </a:lnTo>
                <a:lnTo>
                  <a:pt x="167640" y="335279"/>
                </a:lnTo>
                <a:close/>
              </a:path>
            </a:pathLst>
          </a:custGeom>
          <a:solidFill>
            <a:srgbClr val="9AC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612" y="4785359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640" y="335279"/>
                </a:moveTo>
                <a:lnTo>
                  <a:pt x="0" y="167639"/>
                </a:lnTo>
                <a:lnTo>
                  <a:pt x="167640" y="0"/>
                </a:lnTo>
                <a:lnTo>
                  <a:pt x="335280" y="167639"/>
                </a:lnTo>
                <a:lnTo>
                  <a:pt x="167640" y="335279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18905" y="6002434"/>
            <a:ext cx="154940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40" dirty="0">
                <a:solidFill>
                  <a:srgbClr val="00246C"/>
                </a:solidFill>
                <a:latin typeface="Calibri"/>
                <a:cs typeface="Calibri"/>
              </a:rPr>
              <a:t>BREASTFEEDING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39" name="object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8659" y="5300471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640" y="335279"/>
                </a:moveTo>
                <a:lnTo>
                  <a:pt x="0" y="167639"/>
                </a:lnTo>
                <a:lnTo>
                  <a:pt x="167640" y="0"/>
                </a:lnTo>
                <a:lnTo>
                  <a:pt x="335280" y="167639"/>
                </a:lnTo>
                <a:lnTo>
                  <a:pt x="167640" y="335279"/>
                </a:lnTo>
                <a:close/>
              </a:path>
            </a:pathLst>
          </a:custGeom>
          <a:solidFill>
            <a:srgbClr val="0024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8659" y="5812535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640" y="335279"/>
                </a:moveTo>
                <a:lnTo>
                  <a:pt x="0" y="166115"/>
                </a:lnTo>
                <a:lnTo>
                  <a:pt x="167640" y="0"/>
                </a:lnTo>
                <a:lnTo>
                  <a:pt x="335280" y="166115"/>
                </a:lnTo>
                <a:lnTo>
                  <a:pt x="167640" y="335279"/>
                </a:lnTo>
                <a:close/>
              </a:path>
            </a:pathLst>
          </a:custGeom>
          <a:solidFill>
            <a:srgbClr val="005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90825" y="2336905"/>
            <a:ext cx="300990" cy="520065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50" b="1" spc="45" dirty="0">
                <a:solidFill>
                  <a:srgbClr val="00246C"/>
                </a:solidFill>
                <a:latin typeface="Calibri"/>
                <a:cs typeface="Calibri"/>
              </a:rPr>
              <a:t>EEOC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1895" y="2270760"/>
            <a:ext cx="335280" cy="337185"/>
          </a:xfrm>
          <a:custGeom>
            <a:avLst/>
            <a:gdLst/>
            <a:ahLst/>
            <a:cxnLst/>
            <a:rect l="l" t="t" r="r" b="b"/>
            <a:pathLst>
              <a:path w="335280" h="337185">
                <a:moveTo>
                  <a:pt x="167640" y="336803"/>
                </a:moveTo>
                <a:lnTo>
                  <a:pt x="0" y="167639"/>
                </a:lnTo>
                <a:lnTo>
                  <a:pt x="167640" y="0"/>
                </a:lnTo>
                <a:lnTo>
                  <a:pt x="335280" y="167639"/>
                </a:lnTo>
                <a:lnTo>
                  <a:pt x="167640" y="336803"/>
                </a:lnTo>
                <a:close/>
              </a:path>
            </a:pathLst>
          </a:custGeom>
          <a:solidFill>
            <a:srgbClr val="BD10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9516" y="3249167"/>
            <a:ext cx="337185" cy="337185"/>
          </a:xfrm>
          <a:custGeom>
            <a:avLst/>
            <a:gdLst/>
            <a:ahLst/>
            <a:cxnLst/>
            <a:rect l="l" t="t" r="r" b="b"/>
            <a:pathLst>
              <a:path w="337184" h="337185">
                <a:moveTo>
                  <a:pt x="169164" y="336803"/>
                </a:moveTo>
                <a:lnTo>
                  <a:pt x="0" y="167639"/>
                </a:lnTo>
                <a:lnTo>
                  <a:pt x="169164" y="0"/>
                </a:lnTo>
                <a:lnTo>
                  <a:pt x="336804" y="167639"/>
                </a:lnTo>
                <a:lnTo>
                  <a:pt x="169164" y="336803"/>
                </a:lnTo>
                <a:close/>
              </a:path>
            </a:pathLst>
          </a:custGeom>
          <a:solidFill>
            <a:srgbClr val="C3D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50" name="object 5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48" name="object 48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15" dirty="0"/>
              <a:t>Overlap</a:t>
            </a:r>
            <a:r>
              <a:rPr spc="-95" dirty="0"/>
              <a:t> </a:t>
            </a:r>
            <a:r>
              <a:rPr spc="240" dirty="0"/>
              <a:t>with</a:t>
            </a:r>
            <a:r>
              <a:rPr spc="-90" dirty="0"/>
              <a:t> </a:t>
            </a:r>
            <a:r>
              <a:rPr spc="240" dirty="0"/>
              <a:t>State</a:t>
            </a:r>
            <a:r>
              <a:rPr spc="-100" dirty="0"/>
              <a:t> </a:t>
            </a:r>
            <a:r>
              <a:rPr spc="275" dirty="0"/>
              <a:t>Laws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575166"/>
            <a:ext cx="8397240" cy="3180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025" marR="231140" indent="-187960">
              <a:lnSpc>
                <a:spcPct val="101499"/>
              </a:lnSpc>
              <a:spcBef>
                <a:spcPts val="9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All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but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five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states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have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enacted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some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state-level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protections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in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workplace</a:t>
            </a:r>
            <a:endParaRPr sz="19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25"/>
              </a:spcBef>
              <a:buFont typeface="Wingdings"/>
              <a:buChar char=""/>
              <a:tabLst>
                <a:tab pos="57721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Alabama,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Indiana,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Nevada,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North</a:t>
            </a:r>
            <a:r>
              <a:rPr sz="195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Carolina,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South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Dakota</a:t>
            </a:r>
            <a:endParaRPr sz="1950">
              <a:latin typeface="Calibri"/>
              <a:cs typeface="Calibri"/>
            </a:endParaRPr>
          </a:p>
          <a:p>
            <a:pPr marL="200025" marR="945515" indent="-187960">
              <a:lnSpc>
                <a:spcPct val="101499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Forty-two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states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Washington,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D.C.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have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state-level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protections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for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r>
              <a:rPr sz="1950" spc="2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accommodations</a:t>
            </a:r>
            <a:endParaRPr sz="1950">
              <a:latin typeface="Calibri"/>
              <a:cs typeface="Calibri"/>
            </a:endParaRPr>
          </a:p>
          <a:p>
            <a:pPr marL="200025" marR="264160" indent="-187960">
              <a:lnSpc>
                <a:spcPct val="101499"/>
              </a:lnSpc>
              <a:spcBef>
                <a:spcPts val="1000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All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states;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Washington,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D.C.;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Puerto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Rico;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USVI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have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some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law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permitting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breastfeeding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any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public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private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location</a:t>
            </a:r>
            <a:endParaRPr sz="1950">
              <a:latin typeface="Calibri"/>
              <a:cs typeface="Calibri"/>
            </a:endParaRPr>
          </a:p>
          <a:p>
            <a:pPr marL="200025" marR="5080" indent="-187960">
              <a:lnSpc>
                <a:spcPct val="101499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TIXCs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need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aware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intersection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these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federal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state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laws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when 	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developing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1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implementing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policy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750732" y="4138904"/>
            <a:ext cx="7459980" cy="629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950" spc="225" dirty="0">
                <a:solidFill>
                  <a:srgbClr val="FFFFFF"/>
                </a:solidFill>
              </a:rPr>
              <a:t>Title</a:t>
            </a:r>
            <a:r>
              <a:rPr sz="3950" spc="-75" dirty="0">
                <a:solidFill>
                  <a:srgbClr val="FFFFFF"/>
                </a:solidFill>
              </a:rPr>
              <a:t> </a:t>
            </a:r>
            <a:r>
              <a:rPr sz="3950" spc="245" dirty="0">
                <a:solidFill>
                  <a:srgbClr val="FFFFFF"/>
                </a:solidFill>
              </a:rPr>
              <a:t>IX</a:t>
            </a:r>
            <a:r>
              <a:rPr sz="3950" spc="-75" dirty="0">
                <a:solidFill>
                  <a:srgbClr val="FFFFFF"/>
                </a:solidFill>
              </a:rPr>
              <a:t> </a:t>
            </a:r>
            <a:r>
              <a:rPr sz="3950" spc="200" dirty="0">
                <a:solidFill>
                  <a:srgbClr val="FFFFFF"/>
                </a:solidFill>
              </a:rPr>
              <a:t>Coordinator</a:t>
            </a:r>
            <a:r>
              <a:rPr sz="3950" spc="-35" dirty="0">
                <a:solidFill>
                  <a:srgbClr val="FFFFFF"/>
                </a:solidFill>
              </a:rPr>
              <a:t> </a:t>
            </a:r>
            <a:r>
              <a:rPr sz="3950" dirty="0">
                <a:solidFill>
                  <a:srgbClr val="FFFFFF"/>
                </a:solidFill>
              </a:rPr>
              <a:t>&amp;</a:t>
            </a:r>
            <a:r>
              <a:rPr sz="3950" spc="-85" dirty="0">
                <a:solidFill>
                  <a:srgbClr val="FFFFFF"/>
                </a:solidFill>
              </a:rPr>
              <a:t> </a:t>
            </a:r>
            <a:r>
              <a:rPr sz="3950" spc="240" dirty="0">
                <a:solidFill>
                  <a:srgbClr val="FFFFFF"/>
                </a:solidFill>
              </a:rPr>
              <a:t>Pregnancy</a:t>
            </a:r>
            <a:endParaRPr sz="3950"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10" dirty="0"/>
              <a:t>Best</a:t>
            </a:r>
            <a:r>
              <a:rPr spc="-80" dirty="0"/>
              <a:t> </a:t>
            </a:r>
            <a:r>
              <a:rPr spc="215" dirty="0"/>
              <a:t>Practices</a:t>
            </a:r>
            <a:r>
              <a:rPr spc="-80" dirty="0"/>
              <a:t> </a:t>
            </a:r>
            <a:r>
              <a:rPr spc="195" dirty="0"/>
              <a:t>for</a:t>
            </a:r>
            <a:r>
              <a:rPr spc="-110" dirty="0"/>
              <a:t> </a:t>
            </a:r>
            <a:r>
              <a:rPr spc="240" dirty="0"/>
              <a:t>TIXC</a:t>
            </a:r>
            <a:r>
              <a:rPr spc="-95" dirty="0"/>
              <a:t> </a:t>
            </a:r>
            <a:r>
              <a:rPr spc="210" dirty="0"/>
              <a:t>Oversight</a:t>
            </a:r>
          </a:p>
        </p:txBody>
      </p:sp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0288" y="2410967"/>
            <a:ext cx="4098290" cy="1163320"/>
          </a:xfrm>
          <a:custGeom>
            <a:avLst/>
            <a:gdLst/>
            <a:ahLst/>
            <a:cxnLst/>
            <a:rect l="l" t="t" r="r" b="b"/>
            <a:pathLst>
              <a:path w="4098290" h="1163320">
                <a:moveTo>
                  <a:pt x="4098036" y="161544"/>
                </a:moveTo>
                <a:lnTo>
                  <a:pt x="4090555" y="110807"/>
                </a:lnTo>
                <a:lnTo>
                  <a:pt x="4076700" y="81394"/>
                </a:lnTo>
                <a:lnTo>
                  <a:pt x="4076700" y="161544"/>
                </a:lnTo>
                <a:lnTo>
                  <a:pt x="4076700" y="1002792"/>
                </a:lnTo>
                <a:lnTo>
                  <a:pt x="4070273" y="1045743"/>
                </a:lnTo>
                <a:lnTo>
                  <a:pt x="4052354" y="1083335"/>
                </a:lnTo>
                <a:lnTo>
                  <a:pt x="4025011" y="1113180"/>
                </a:lnTo>
                <a:lnTo>
                  <a:pt x="3990276" y="1132865"/>
                </a:lnTo>
                <a:lnTo>
                  <a:pt x="3950208" y="1139952"/>
                </a:lnTo>
                <a:lnTo>
                  <a:pt x="1200429" y="1139952"/>
                </a:lnTo>
                <a:lnTo>
                  <a:pt x="1208836" y="1133208"/>
                </a:lnTo>
                <a:lnTo>
                  <a:pt x="1243647" y="1101305"/>
                </a:lnTo>
                <a:lnTo>
                  <a:pt x="1276299" y="1067206"/>
                </a:lnTo>
                <a:lnTo>
                  <a:pt x="1277912" y="1065276"/>
                </a:lnTo>
                <a:lnTo>
                  <a:pt x="1306664" y="1031049"/>
                </a:lnTo>
                <a:lnTo>
                  <a:pt x="1334643" y="992936"/>
                </a:lnTo>
                <a:lnTo>
                  <a:pt x="1360131" y="952995"/>
                </a:lnTo>
                <a:lnTo>
                  <a:pt x="1383030" y="911352"/>
                </a:lnTo>
                <a:lnTo>
                  <a:pt x="1403210" y="868133"/>
                </a:lnTo>
                <a:lnTo>
                  <a:pt x="1420571" y="823442"/>
                </a:lnTo>
                <a:lnTo>
                  <a:pt x="1435023" y="777392"/>
                </a:lnTo>
                <a:lnTo>
                  <a:pt x="1446453" y="730135"/>
                </a:lnTo>
                <a:lnTo>
                  <a:pt x="1454746" y="681761"/>
                </a:lnTo>
                <a:lnTo>
                  <a:pt x="1459801" y="632396"/>
                </a:lnTo>
                <a:lnTo>
                  <a:pt x="1461516" y="582168"/>
                </a:lnTo>
                <a:lnTo>
                  <a:pt x="1459801" y="531672"/>
                </a:lnTo>
                <a:lnTo>
                  <a:pt x="1459699" y="530631"/>
                </a:lnTo>
                <a:lnTo>
                  <a:pt x="1454746" y="482104"/>
                </a:lnTo>
                <a:lnTo>
                  <a:pt x="1454658" y="481558"/>
                </a:lnTo>
                <a:lnTo>
                  <a:pt x="1454556" y="480974"/>
                </a:lnTo>
                <a:lnTo>
                  <a:pt x="1446453" y="433603"/>
                </a:lnTo>
                <a:lnTo>
                  <a:pt x="1435023" y="386245"/>
                </a:lnTo>
                <a:lnTo>
                  <a:pt x="1420571" y="340169"/>
                </a:lnTo>
                <a:lnTo>
                  <a:pt x="1403210" y="295452"/>
                </a:lnTo>
                <a:lnTo>
                  <a:pt x="1383030" y="252222"/>
                </a:lnTo>
                <a:lnTo>
                  <a:pt x="1360131" y="210578"/>
                </a:lnTo>
                <a:lnTo>
                  <a:pt x="1334643" y="170637"/>
                </a:lnTo>
                <a:lnTo>
                  <a:pt x="1333500" y="169087"/>
                </a:lnTo>
                <a:lnTo>
                  <a:pt x="1333500" y="582168"/>
                </a:lnTo>
                <a:lnTo>
                  <a:pt x="1331353" y="633717"/>
                </a:lnTo>
                <a:lnTo>
                  <a:pt x="1325016" y="684301"/>
                </a:lnTo>
                <a:lnTo>
                  <a:pt x="1314577" y="733742"/>
                </a:lnTo>
                <a:lnTo>
                  <a:pt x="1300137" y="781824"/>
                </a:lnTo>
                <a:lnTo>
                  <a:pt x="1281798" y="828344"/>
                </a:lnTo>
                <a:lnTo>
                  <a:pt x="1259662" y="873125"/>
                </a:lnTo>
                <a:lnTo>
                  <a:pt x="1233855" y="915949"/>
                </a:lnTo>
                <a:lnTo>
                  <a:pt x="1204442" y="956627"/>
                </a:lnTo>
                <a:lnTo>
                  <a:pt x="1171562" y="994956"/>
                </a:lnTo>
                <a:lnTo>
                  <a:pt x="1135291" y="1030732"/>
                </a:lnTo>
                <a:lnTo>
                  <a:pt x="1095756" y="1063752"/>
                </a:lnTo>
                <a:lnTo>
                  <a:pt x="1092708" y="1065276"/>
                </a:lnTo>
                <a:lnTo>
                  <a:pt x="367284" y="1065276"/>
                </a:lnTo>
                <a:lnTo>
                  <a:pt x="334251" y="1039164"/>
                </a:lnTo>
                <a:lnTo>
                  <a:pt x="306133" y="1013269"/>
                </a:lnTo>
                <a:lnTo>
                  <a:pt x="256032" y="957072"/>
                </a:lnTo>
                <a:lnTo>
                  <a:pt x="225958" y="915530"/>
                </a:lnTo>
                <a:lnTo>
                  <a:pt x="199783" y="872134"/>
                </a:lnTo>
                <a:lnTo>
                  <a:pt x="177533" y="827074"/>
                </a:lnTo>
                <a:lnTo>
                  <a:pt x="159258" y="780478"/>
                </a:lnTo>
                <a:lnTo>
                  <a:pt x="144970" y="732536"/>
                </a:lnTo>
                <a:lnTo>
                  <a:pt x="134721" y="683399"/>
                </a:lnTo>
                <a:lnTo>
                  <a:pt x="134645" y="682777"/>
                </a:lnTo>
                <a:lnTo>
                  <a:pt x="134518" y="681761"/>
                </a:lnTo>
                <a:lnTo>
                  <a:pt x="128612" y="633717"/>
                </a:lnTo>
                <a:lnTo>
                  <a:pt x="128524" y="632396"/>
                </a:lnTo>
                <a:lnTo>
                  <a:pt x="126492" y="582168"/>
                </a:lnTo>
                <a:lnTo>
                  <a:pt x="128524" y="531672"/>
                </a:lnTo>
                <a:lnTo>
                  <a:pt x="134721" y="480974"/>
                </a:lnTo>
                <a:lnTo>
                  <a:pt x="144970" y="431888"/>
                </a:lnTo>
                <a:lnTo>
                  <a:pt x="159258" y="384048"/>
                </a:lnTo>
                <a:lnTo>
                  <a:pt x="177533" y="337654"/>
                </a:lnTo>
                <a:lnTo>
                  <a:pt x="199783" y="292849"/>
                </a:lnTo>
                <a:lnTo>
                  <a:pt x="225958" y="249847"/>
                </a:lnTo>
                <a:lnTo>
                  <a:pt x="256032" y="208788"/>
                </a:lnTo>
                <a:lnTo>
                  <a:pt x="306133" y="151828"/>
                </a:lnTo>
                <a:lnTo>
                  <a:pt x="334251" y="125425"/>
                </a:lnTo>
                <a:lnTo>
                  <a:pt x="364236" y="100584"/>
                </a:lnTo>
                <a:lnTo>
                  <a:pt x="367284" y="99060"/>
                </a:lnTo>
                <a:lnTo>
                  <a:pt x="1092708" y="99060"/>
                </a:lnTo>
                <a:lnTo>
                  <a:pt x="1135291" y="133616"/>
                </a:lnTo>
                <a:lnTo>
                  <a:pt x="1171562" y="169392"/>
                </a:lnTo>
                <a:lnTo>
                  <a:pt x="1204442" y="207721"/>
                </a:lnTo>
                <a:lnTo>
                  <a:pt x="1233855" y="248399"/>
                </a:lnTo>
                <a:lnTo>
                  <a:pt x="1259662" y="291223"/>
                </a:lnTo>
                <a:lnTo>
                  <a:pt x="1281798" y="336003"/>
                </a:lnTo>
                <a:lnTo>
                  <a:pt x="1300137" y="382524"/>
                </a:lnTo>
                <a:lnTo>
                  <a:pt x="1314577" y="430606"/>
                </a:lnTo>
                <a:lnTo>
                  <a:pt x="1325016" y="480047"/>
                </a:lnTo>
                <a:lnTo>
                  <a:pt x="1325130" y="480974"/>
                </a:lnTo>
                <a:lnTo>
                  <a:pt x="1325206" y="481558"/>
                </a:lnTo>
                <a:lnTo>
                  <a:pt x="1325270" y="482104"/>
                </a:lnTo>
                <a:lnTo>
                  <a:pt x="1331353" y="530631"/>
                </a:lnTo>
                <a:lnTo>
                  <a:pt x="1331404" y="531672"/>
                </a:lnTo>
                <a:lnTo>
                  <a:pt x="1333500" y="582168"/>
                </a:lnTo>
                <a:lnTo>
                  <a:pt x="1333500" y="169087"/>
                </a:lnTo>
                <a:lnTo>
                  <a:pt x="1306664" y="132486"/>
                </a:lnTo>
                <a:lnTo>
                  <a:pt x="1278674" y="99060"/>
                </a:lnTo>
                <a:lnTo>
                  <a:pt x="1243647" y="62001"/>
                </a:lnTo>
                <a:lnTo>
                  <a:pt x="1208836" y="29895"/>
                </a:lnTo>
                <a:lnTo>
                  <a:pt x="1200150" y="22860"/>
                </a:lnTo>
                <a:lnTo>
                  <a:pt x="3950208" y="22860"/>
                </a:lnTo>
                <a:lnTo>
                  <a:pt x="3990276" y="29972"/>
                </a:lnTo>
                <a:lnTo>
                  <a:pt x="4025011" y="49733"/>
                </a:lnTo>
                <a:lnTo>
                  <a:pt x="4052354" y="79819"/>
                </a:lnTo>
                <a:lnTo>
                  <a:pt x="4070273" y="117868"/>
                </a:lnTo>
                <a:lnTo>
                  <a:pt x="4076700" y="161544"/>
                </a:lnTo>
                <a:lnTo>
                  <a:pt x="4076700" y="81394"/>
                </a:lnTo>
                <a:lnTo>
                  <a:pt x="4037787" y="31407"/>
                </a:lnTo>
                <a:lnTo>
                  <a:pt x="3997172" y="8318"/>
                </a:lnTo>
                <a:lnTo>
                  <a:pt x="3950208" y="0"/>
                </a:lnTo>
                <a:lnTo>
                  <a:pt x="1171956" y="0"/>
                </a:lnTo>
                <a:lnTo>
                  <a:pt x="1101852" y="0"/>
                </a:lnTo>
                <a:lnTo>
                  <a:pt x="288036" y="0"/>
                </a:lnTo>
                <a:lnTo>
                  <a:pt x="252336" y="29464"/>
                </a:lnTo>
                <a:lnTo>
                  <a:pt x="218503" y="60769"/>
                </a:lnTo>
                <a:lnTo>
                  <a:pt x="186664" y="94094"/>
                </a:lnTo>
                <a:lnTo>
                  <a:pt x="156972" y="129540"/>
                </a:lnTo>
                <a:lnTo>
                  <a:pt x="128498" y="167982"/>
                </a:lnTo>
                <a:lnTo>
                  <a:pt x="102603" y="208216"/>
                </a:lnTo>
                <a:lnTo>
                  <a:pt x="79375" y="250164"/>
                </a:lnTo>
                <a:lnTo>
                  <a:pt x="58915" y="293700"/>
                </a:lnTo>
                <a:lnTo>
                  <a:pt x="41338" y="338709"/>
                </a:lnTo>
                <a:lnTo>
                  <a:pt x="26720" y="385102"/>
                </a:lnTo>
                <a:lnTo>
                  <a:pt x="15176" y="432752"/>
                </a:lnTo>
                <a:lnTo>
                  <a:pt x="6807" y="481558"/>
                </a:lnTo>
                <a:lnTo>
                  <a:pt x="6756" y="482104"/>
                </a:lnTo>
                <a:lnTo>
                  <a:pt x="1790" y="530631"/>
                </a:lnTo>
                <a:lnTo>
                  <a:pt x="1701" y="531672"/>
                </a:lnTo>
                <a:lnTo>
                  <a:pt x="0" y="582168"/>
                </a:lnTo>
                <a:lnTo>
                  <a:pt x="1701" y="632396"/>
                </a:lnTo>
                <a:lnTo>
                  <a:pt x="6807" y="682777"/>
                </a:lnTo>
                <a:lnTo>
                  <a:pt x="15176" y="731558"/>
                </a:lnTo>
                <a:lnTo>
                  <a:pt x="26720" y="779145"/>
                </a:lnTo>
                <a:lnTo>
                  <a:pt x="41338" y="825436"/>
                </a:lnTo>
                <a:lnTo>
                  <a:pt x="58915" y="870318"/>
                </a:lnTo>
                <a:lnTo>
                  <a:pt x="79375" y="913663"/>
                </a:lnTo>
                <a:lnTo>
                  <a:pt x="102603" y="955344"/>
                </a:lnTo>
                <a:lnTo>
                  <a:pt x="128498" y="995260"/>
                </a:lnTo>
                <a:lnTo>
                  <a:pt x="156972" y="1033272"/>
                </a:lnTo>
                <a:lnTo>
                  <a:pt x="186664" y="1068946"/>
                </a:lnTo>
                <a:lnTo>
                  <a:pt x="218503" y="1102614"/>
                </a:lnTo>
                <a:lnTo>
                  <a:pt x="252336" y="1134008"/>
                </a:lnTo>
                <a:lnTo>
                  <a:pt x="288036" y="1162812"/>
                </a:lnTo>
                <a:lnTo>
                  <a:pt x="1103376" y="1162812"/>
                </a:lnTo>
                <a:lnTo>
                  <a:pt x="1171956" y="1162812"/>
                </a:lnTo>
                <a:lnTo>
                  <a:pt x="3950208" y="1162812"/>
                </a:lnTo>
                <a:lnTo>
                  <a:pt x="3997172" y="1154658"/>
                </a:lnTo>
                <a:lnTo>
                  <a:pt x="4023461" y="1139952"/>
                </a:lnTo>
                <a:lnTo>
                  <a:pt x="4037787" y="1131951"/>
                </a:lnTo>
                <a:lnTo>
                  <a:pt x="4069689" y="1097305"/>
                </a:lnTo>
                <a:lnTo>
                  <a:pt x="4090555" y="1053388"/>
                </a:lnTo>
                <a:lnTo>
                  <a:pt x="4098036" y="1002792"/>
                </a:lnTo>
                <a:lnTo>
                  <a:pt x="4098036" y="161544"/>
                </a:lnTo>
                <a:close/>
              </a:path>
            </a:pathLst>
          </a:custGeom>
          <a:solidFill>
            <a:srgbClr val="BD10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0288" y="3782567"/>
            <a:ext cx="4098290" cy="1163320"/>
          </a:xfrm>
          <a:custGeom>
            <a:avLst/>
            <a:gdLst/>
            <a:ahLst/>
            <a:cxnLst/>
            <a:rect l="l" t="t" r="r" b="b"/>
            <a:pathLst>
              <a:path w="4098290" h="1163320">
                <a:moveTo>
                  <a:pt x="4098036" y="161544"/>
                </a:moveTo>
                <a:lnTo>
                  <a:pt x="4090555" y="110807"/>
                </a:lnTo>
                <a:lnTo>
                  <a:pt x="4076700" y="81394"/>
                </a:lnTo>
                <a:lnTo>
                  <a:pt x="4076700" y="161544"/>
                </a:lnTo>
                <a:lnTo>
                  <a:pt x="4076700" y="1002792"/>
                </a:lnTo>
                <a:lnTo>
                  <a:pt x="4070273" y="1045743"/>
                </a:lnTo>
                <a:lnTo>
                  <a:pt x="4052354" y="1083335"/>
                </a:lnTo>
                <a:lnTo>
                  <a:pt x="4025011" y="1113180"/>
                </a:lnTo>
                <a:lnTo>
                  <a:pt x="3990276" y="1132865"/>
                </a:lnTo>
                <a:lnTo>
                  <a:pt x="3950208" y="1139952"/>
                </a:lnTo>
                <a:lnTo>
                  <a:pt x="1200429" y="1139952"/>
                </a:lnTo>
                <a:lnTo>
                  <a:pt x="1208836" y="1133208"/>
                </a:lnTo>
                <a:lnTo>
                  <a:pt x="1243647" y="1101305"/>
                </a:lnTo>
                <a:lnTo>
                  <a:pt x="1276299" y="1067206"/>
                </a:lnTo>
                <a:lnTo>
                  <a:pt x="1277912" y="1065276"/>
                </a:lnTo>
                <a:lnTo>
                  <a:pt x="1306664" y="1031049"/>
                </a:lnTo>
                <a:lnTo>
                  <a:pt x="1334643" y="992936"/>
                </a:lnTo>
                <a:lnTo>
                  <a:pt x="1360131" y="952995"/>
                </a:lnTo>
                <a:lnTo>
                  <a:pt x="1383030" y="911352"/>
                </a:lnTo>
                <a:lnTo>
                  <a:pt x="1403210" y="868133"/>
                </a:lnTo>
                <a:lnTo>
                  <a:pt x="1420571" y="823442"/>
                </a:lnTo>
                <a:lnTo>
                  <a:pt x="1435023" y="777392"/>
                </a:lnTo>
                <a:lnTo>
                  <a:pt x="1446453" y="730135"/>
                </a:lnTo>
                <a:lnTo>
                  <a:pt x="1454746" y="681761"/>
                </a:lnTo>
                <a:lnTo>
                  <a:pt x="1459801" y="632396"/>
                </a:lnTo>
                <a:lnTo>
                  <a:pt x="1461516" y="582168"/>
                </a:lnTo>
                <a:lnTo>
                  <a:pt x="1459801" y="531672"/>
                </a:lnTo>
                <a:lnTo>
                  <a:pt x="1459699" y="530631"/>
                </a:lnTo>
                <a:lnTo>
                  <a:pt x="1454746" y="482104"/>
                </a:lnTo>
                <a:lnTo>
                  <a:pt x="1454658" y="481558"/>
                </a:lnTo>
                <a:lnTo>
                  <a:pt x="1454556" y="480974"/>
                </a:lnTo>
                <a:lnTo>
                  <a:pt x="1446453" y="433603"/>
                </a:lnTo>
                <a:lnTo>
                  <a:pt x="1435023" y="386245"/>
                </a:lnTo>
                <a:lnTo>
                  <a:pt x="1420571" y="340169"/>
                </a:lnTo>
                <a:lnTo>
                  <a:pt x="1403210" y="295452"/>
                </a:lnTo>
                <a:lnTo>
                  <a:pt x="1383030" y="252222"/>
                </a:lnTo>
                <a:lnTo>
                  <a:pt x="1360131" y="210578"/>
                </a:lnTo>
                <a:lnTo>
                  <a:pt x="1334643" y="170637"/>
                </a:lnTo>
                <a:lnTo>
                  <a:pt x="1333500" y="169087"/>
                </a:lnTo>
                <a:lnTo>
                  <a:pt x="1333500" y="582168"/>
                </a:lnTo>
                <a:lnTo>
                  <a:pt x="1331353" y="633717"/>
                </a:lnTo>
                <a:lnTo>
                  <a:pt x="1325016" y="684301"/>
                </a:lnTo>
                <a:lnTo>
                  <a:pt x="1314577" y="733742"/>
                </a:lnTo>
                <a:lnTo>
                  <a:pt x="1300137" y="781824"/>
                </a:lnTo>
                <a:lnTo>
                  <a:pt x="1281798" y="828344"/>
                </a:lnTo>
                <a:lnTo>
                  <a:pt x="1259662" y="873125"/>
                </a:lnTo>
                <a:lnTo>
                  <a:pt x="1233855" y="915949"/>
                </a:lnTo>
                <a:lnTo>
                  <a:pt x="1204442" y="956627"/>
                </a:lnTo>
                <a:lnTo>
                  <a:pt x="1171562" y="994956"/>
                </a:lnTo>
                <a:lnTo>
                  <a:pt x="1135291" y="1030732"/>
                </a:lnTo>
                <a:lnTo>
                  <a:pt x="1095756" y="1063752"/>
                </a:lnTo>
                <a:lnTo>
                  <a:pt x="1092708" y="1065276"/>
                </a:lnTo>
                <a:lnTo>
                  <a:pt x="367284" y="1065276"/>
                </a:lnTo>
                <a:lnTo>
                  <a:pt x="334251" y="1039164"/>
                </a:lnTo>
                <a:lnTo>
                  <a:pt x="306133" y="1013269"/>
                </a:lnTo>
                <a:lnTo>
                  <a:pt x="256032" y="957072"/>
                </a:lnTo>
                <a:lnTo>
                  <a:pt x="225958" y="915530"/>
                </a:lnTo>
                <a:lnTo>
                  <a:pt x="199783" y="872134"/>
                </a:lnTo>
                <a:lnTo>
                  <a:pt x="177533" y="827074"/>
                </a:lnTo>
                <a:lnTo>
                  <a:pt x="159258" y="780478"/>
                </a:lnTo>
                <a:lnTo>
                  <a:pt x="144970" y="732536"/>
                </a:lnTo>
                <a:lnTo>
                  <a:pt x="134721" y="683399"/>
                </a:lnTo>
                <a:lnTo>
                  <a:pt x="134645" y="682777"/>
                </a:lnTo>
                <a:lnTo>
                  <a:pt x="134518" y="681761"/>
                </a:lnTo>
                <a:lnTo>
                  <a:pt x="128612" y="633717"/>
                </a:lnTo>
                <a:lnTo>
                  <a:pt x="128524" y="632396"/>
                </a:lnTo>
                <a:lnTo>
                  <a:pt x="126492" y="582168"/>
                </a:lnTo>
                <a:lnTo>
                  <a:pt x="128524" y="531672"/>
                </a:lnTo>
                <a:lnTo>
                  <a:pt x="134721" y="480974"/>
                </a:lnTo>
                <a:lnTo>
                  <a:pt x="144970" y="431888"/>
                </a:lnTo>
                <a:lnTo>
                  <a:pt x="159258" y="384048"/>
                </a:lnTo>
                <a:lnTo>
                  <a:pt x="177533" y="337654"/>
                </a:lnTo>
                <a:lnTo>
                  <a:pt x="199783" y="292849"/>
                </a:lnTo>
                <a:lnTo>
                  <a:pt x="225958" y="249847"/>
                </a:lnTo>
                <a:lnTo>
                  <a:pt x="256032" y="208788"/>
                </a:lnTo>
                <a:lnTo>
                  <a:pt x="306133" y="151828"/>
                </a:lnTo>
                <a:lnTo>
                  <a:pt x="334251" y="125425"/>
                </a:lnTo>
                <a:lnTo>
                  <a:pt x="364236" y="100584"/>
                </a:lnTo>
                <a:lnTo>
                  <a:pt x="367284" y="99060"/>
                </a:lnTo>
                <a:lnTo>
                  <a:pt x="1092708" y="99060"/>
                </a:lnTo>
                <a:lnTo>
                  <a:pt x="1135291" y="133616"/>
                </a:lnTo>
                <a:lnTo>
                  <a:pt x="1171562" y="169392"/>
                </a:lnTo>
                <a:lnTo>
                  <a:pt x="1204442" y="207721"/>
                </a:lnTo>
                <a:lnTo>
                  <a:pt x="1233855" y="248399"/>
                </a:lnTo>
                <a:lnTo>
                  <a:pt x="1259662" y="291223"/>
                </a:lnTo>
                <a:lnTo>
                  <a:pt x="1281798" y="336003"/>
                </a:lnTo>
                <a:lnTo>
                  <a:pt x="1300137" y="382524"/>
                </a:lnTo>
                <a:lnTo>
                  <a:pt x="1314577" y="430606"/>
                </a:lnTo>
                <a:lnTo>
                  <a:pt x="1325016" y="480047"/>
                </a:lnTo>
                <a:lnTo>
                  <a:pt x="1325130" y="480974"/>
                </a:lnTo>
                <a:lnTo>
                  <a:pt x="1325206" y="481558"/>
                </a:lnTo>
                <a:lnTo>
                  <a:pt x="1325270" y="482104"/>
                </a:lnTo>
                <a:lnTo>
                  <a:pt x="1331353" y="530631"/>
                </a:lnTo>
                <a:lnTo>
                  <a:pt x="1331404" y="531672"/>
                </a:lnTo>
                <a:lnTo>
                  <a:pt x="1333500" y="582168"/>
                </a:lnTo>
                <a:lnTo>
                  <a:pt x="1333500" y="169087"/>
                </a:lnTo>
                <a:lnTo>
                  <a:pt x="1306664" y="132486"/>
                </a:lnTo>
                <a:lnTo>
                  <a:pt x="1278674" y="99060"/>
                </a:lnTo>
                <a:lnTo>
                  <a:pt x="1243647" y="62001"/>
                </a:lnTo>
                <a:lnTo>
                  <a:pt x="1208836" y="29895"/>
                </a:lnTo>
                <a:lnTo>
                  <a:pt x="1200150" y="22860"/>
                </a:lnTo>
                <a:lnTo>
                  <a:pt x="3950208" y="22860"/>
                </a:lnTo>
                <a:lnTo>
                  <a:pt x="3990276" y="29972"/>
                </a:lnTo>
                <a:lnTo>
                  <a:pt x="4025011" y="49733"/>
                </a:lnTo>
                <a:lnTo>
                  <a:pt x="4052354" y="79819"/>
                </a:lnTo>
                <a:lnTo>
                  <a:pt x="4070273" y="117868"/>
                </a:lnTo>
                <a:lnTo>
                  <a:pt x="4076700" y="161544"/>
                </a:lnTo>
                <a:lnTo>
                  <a:pt x="4076700" y="81394"/>
                </a:lnTo>
                <a:lnTo>
                  <a:pt x="4037787" y="31407"/>
                </a:lnTo>
                <a:lnTo>
                  <a:pt x="3997172" y="8318"/>
                </a:lnTo>
                <a:lnTo>
                  <a:pt x="3950208" y="0"/>
                </a:lnTo>
                <a:lnTo>
                  <a:pt x="1171956" y="0"/>
                </a:lnTo>
                <a:lnTo>
                  <a:pt x="1101852" y="0"/>
                </a:lnTo>
                <a:lnTo>
                  <a:pt x="288036" y="0"/>
                </a:lnTo>
                <a:lnTo>
                  <a:pt x="252336" y="29464"/>
                </a:lnTo>
                <a:lnTo>
                  <a:pt x="218503" y="60769"/>
                </a:lnTo>
                <a:lnTo>
                  <a:pt x="186664" y="94094"/>
                </a:lnTo>
                <a:lnTo>
                  <a:pt x="156972" y="129540"/>
                </a:lnTo>
                <a:lnTo>
                  <a:pt x="128498" y="167982"/>
                </a:lnTo>
                <a:lnTo>
                  <a:pt x="102603" y="208216"/>
                </a:lnTo>
                <a:lnTo>
                  <a:pt x="79375" y="250164"/>
                </a:lnTo>
                <a:lnTo>
                  <a:pt x="58915" y="293700"/>
                </a:lnTo>
                <a:lnTo>
                  <a:pt x="41338" y="338709"/>
                </a:lnTo>
                <a:lnTo>
                  <a:pt x="26720" y="385102"/>
                </a:lnTo>
                <a:lnTo>
                  <a:pt x="15176" y="432752"/>
                </a:lnTo>
                <a:lnTo>
                  <a:pt x="6807" y="481558"/>
                </a:lnTo>
                <a:lnTo>
                  <a:pt x="6756" y="482104"/>
                </a:lnTo>
                <a:lnTo>
                  <a:pt x="1790" y="530631"/>
                </a:lnTo>
                <a:lnTo>
                  <a:pt x="1701" y="531672"/>
                </a:lnTo>
                <a:lnTo>
                  <a:pt x="0" y="582168"/>
                </a:lnTo>
                <a:lnTo>
                  <a:pt x="1701" y="632396"/>
                </a:lnTo>
                <a:lnTo>
                  <a:pt x="6807" y="682777"/>
                </a:lnTo>
                <a:lnTo>
                  <a:pt x="15176" y="731558"/>
                </a:lnTo>
                <a:lnTo>
                  <a:pt x="26720" y="779145"/>
                </a:lnTo>
                <a:lnTo>
                  <a:pt x="41338" y="825436"/>
                </a:lnTo>
                <a:lnTo>
                  <a:pt x="58915" y="870318"/>
                </a:lnTo>
                <a:lnTo>
                  <a:pt x="79375" y="913663"/>
                </a:lnTo>
                <a:lnTo>
                  <a:pt x="102603" y="955344"/>
                </a:lnTo>
                <a:lnTo>
                  <a:pt x="128498" y="995260"/>
                </a:lnTo>
                <a:lnTo>
                  <a:pt x="156972" y="1033272"/>
                </a:lnTo>
                <a:lnTo>
                  <a:pt x="186664" y="1068946"/>
                </a:lnTo>
                <a:lnTo>
                  <a:pt x="218503" y="1102614"/>
                </a:lnTo>
                <a:lnTo>
                  <a:pt x="252336" y="1134008"/>
                </a:lnTo>
                <a:lnTo>
                  <a:pt x="288036" y="1162812"/>
                </a:lnTo>
                <a:lnTo>
                  <a:pt x="1103376" y="1162812"/>
                </a:lnTo>
                <a:lnTo>
                  <a:pt x="1171956" y="1162812"/>
                </a:lnTo>
                <a:lnTo>
                  <a:pt x="3950208" y="1162812"/>
                </a:lnTo>
                <a:lnTo>
                  <a:pt x="3997172" y="1154658"/>
                </a:lnTo>
                <a:lnTo>
                  <a:pt x="4023461" y="1139952"/>
                </a:lnTo>
                <a:lnTo>
                  <a:pt x="4037787" y="1131951"/>
                </a:lnTo>
                <a:lnTo>
                  <a:pt x="4069689" y="1097305"/>
                </a:lnTo>
                <a:lnTo>
                  <a:pt x="4090555" y="1053388"/>
                </a:lnTo>
                <a:lnTo>
                  <a:pt x="4098036" y="1002792"/>
                </a:lnTo>
                <a:lnTo>
                  <a:pt x="4098036" y="161544"/>
                </a:lnTo>
                <a:close/>
              </a:path>
            </a:pathLst>
          </a:custGeom>
          <a:solidFill>
            <a:srgbClr val="9AC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0288" y="5154167"/>
            <a:ext cx="4098290" cy="1163320"/>
          </a:xfrm>
          <a:custGeom>
            <a:avLst/>
            <a:gdLst/>
            <a:ahLst/>
            <a:cxnLst/>
            <a:rect l="l" t="t" r="r" b="b"/>
            <a:pathLst>
              <a:path w="4098290" h="1163320">
                <a:moveTo>
                  <a:pt x="4098036" y="161544"/>
                </a:moveTo>
                <a:lnTo>
                  <a:pt x="4090555" y="110223"/>
                </a:lnTo>
                <a:lnTo>
                  <a:pt x="4076700" y="80759"/>
                </a:lnTo>
                <a:lnTo>
                  <a:pt x="4076700" y="161544"/>
                </a:lnTo>
                <a:lnTo>
                  <a:pt x="4076700" y="1001268"/>
                </a:lnTo>
                <a:lnTo>
                  <a:pt x="4070273" y="1044956"/>
                </a:lnTo>
                <a:lnTo>
                  <a:pt x="4052354" y="1083005"/>
                </a:lnTo>
                <a:lnTo>
                  <a:pt x="4025011" y="1113091"/>
                </a:lnTo>
                <a:lnTo>
                  <a:pt x="3990276" y="1132852"/>
                </a:lnTo>
                <a:lnTo>
                  <a:pt x="3950208" y="1139952"/>
                </a:lnTo>
                <a:lnTo>
                  <a:pt x="1200429" y="1139952"/>
                </a:lnTo>
                <a:lnTo>
                  <a:pt x="1208836" y="1133208"/>
                </a:lnTo>
                <a:lnTo>
                  <a:pt x="1243647" y="1101293"/>
                </a:lnTo>
                <a:lnTo>
                  <a:pt x="1276299" y="1067193"/>
                </a:lnTo>
                <a:lnTo>
                  <a:pt x="1306664" y="1031011"/>
                </a:lnTo>
                <a:lnTo>
                  <a:pt x="1334643" y="992860"/>
                </a:lnTo>
                <a:lnTo>
                  <a:pt x="1360131" y="952881"/>
                </a:lnTo>
                <a:lnTo>
                  <a:pt x="1383030" y="911174"/>
                </a:lnTo>
                <a:lnTo>
                  <a:pt x="1403210" y="867841"/>
                </a:lnTo>
                <a:lnTo>
                  <a:pt x="1420571" y="823036"/>
                </a:lnTo>
                <a:lnTo>
                  <a:pt x="1435023" y="776846"/>
                </a:lnTo>
                <a:lnTo>
                  <a:pt x="1446453" y="729386"/>
                </a:lnTo>
                <a:lnTo>
                  <a:pt x="1454746" y="680796"/>
                </a:lnTo>
                <a:lnTo>
                  <a:pt x="1459801" y="631177"/>
                </a:lnTo>
                <a:lnTo>
                  <a:pt x="1461516" y="580656"/>
                </a:lnTo>
                <a:lnTo>
                  <a:pt x="1459826" y="531126"/>
                </a:lnTo>
                <a:lnTo>
                  <a:pt x="1454721" y="480949"/>
                </a:lnTo>
                <a:lnTo>
                  <a:pt x="1446453" y="432689"/>
                </a:lnTo>
                <a:lnTo>
                  <a:pt x="1435023" y="385432"/>
                </a:lnTo>
                <a:lnTo>
                  <a:pt x="1420571" y="339382"/>
                </a:lnTo>
                <a:lnTo>
                  <a:pt x="1403210" y="294690"/>
                </a:lnTo>
                <a:lnTo>
                  <a:pt x="1383030" y="251472"/>
                </a:lnTo>
                <a:lnTo>
                  <a:pt x="1360131" y="209829"/>
                </a:lnTo>
                <a:lnTo>
                  <a:pt x="1334643" y="169887"/>
                </a:lnTo>
                <a:lnTo>
                  <a:pt x="1333500" y="168338"/>
                </a:lnTo>
                <a:lnTo>
                  <a:pt x="1333500" y="582180"/>
                </a:lnTo>
                <a:lnTo>
                  <a:pt x="1331353" y="633717"/>
                </a:lnTo>
                <a:lnTo>
                  <a:pt x="1325016" y="684301"/>
                </a:lnTo>
                <a:lnTo>
                  <a:pt x="1314577" y="733742"/>
                </a:lnTo>
                <a:lnTo>
                  <a:pt x="1300137" y="781824"/>
                </a:lnTo>
                <a:lnTo>
                  <a:pt x="1281798" y="828344"/>
                </a:lnTo>
                <a:lnTo>
                  <a:pt x="1259662" y="873125"/>
                </a:lnTo>
                <a:lnTo>
                  <a:pt x="1233855" y="915949"/>
                </a:lnTo>
                <a:lnTo>
                  <a:pt x="1204442" y="956627"/>
                </a:lnTo>
                <a:lnTo>
                  <a:pt x="1171562" y="994956"/>
                </a:lnTo>
                <a:lnTo>
                  <a:pt x="1135291" y="1030732"/>
                </a:lnTo>
                <a:lnTo>
                  <a:pt x="1095756" y="1063764"/>
                </a:lnTo>
                <a:lnTo>
                  <a:pt x="1092708" y="1065288"/>
                </a:lnTo>
                <a:lnTo>
                  <a:pt x="367284" y="1065288"/>
                </a:lnTo>
                <a:lnTo>
                  <a:pt x="334251" y="1038923"/>
                </a:lnTo>
                <a:lnTo>
                  <a:pt x="306133" y="1012520"/>
                </a:lnTo>
                <a:lnTo>
                  <a:pt x="280009" y="984681"/>
                </a:lnTo>
                <a:lnTo>
                  <a:pt x="225958" y="914501"/>
                </a:lnTo>
                <a:lnTo>
                  <a:pt x="199783" y="871499"/>
                </a:lnTo>
                <a:lnTo>
                  <a:pt x="177533" y="826693"/>
                </a:lnTo>
                <a:lnTo>
                  <a:pt x="159258" y="780300"/>
                </a:lnTo>
                <a:lnTo>
                  <a:pt x="144970" y="732459"/>
                </a:lnTo>
                <a:lnTo>
                  <a:pt x="134721" y="683374"/>
                </a:lnTo>
                <a:lnTo>
                  <a:pt x="128549" y="633222"/>
                </a:lnTo>
                <a:lnTo>
                  <a:pt x="128473" y="631177"/>
                </a:lnTo>
                <a:lnTo>
                  <a:pt x="126492" y="582180"/>
                </a:lnTo>
                <a:lnTo>
                  <a:pt x="126542" y="580656"/>
                </a:lnTo>
                <a:lnTo>
                  <a:pt x="128549" y="531126"/>
                </a:lnTo>
                <a:lnTo>
                  <a:pt x="128612" y="530631"/>
                </a:lnTo>
                <a:lnTo>
                  <a:pt x="128701" y="529869"/>
                </a:lnTo>
                <a:lnTo>
                  <a:pt x="134721" y="480949"/>
                </a:lnTo>
                <a:lnTo>
                  <a:pt x="144970" y="431812"/>
                </a:lnTo>
                <a:lnTo>
                  <a:pt x="159258" y="383870"/>
                </a:lnTo>
                <a:lnTo>
                  <a:pt x="177533" y="337273"/>
                </a:lnTo>
                <a:lnTo>
                  <a:pt x="199783" y="292214"/>
                </a:lnTo>
                <a:lnTo>
                  <a:pt x="225958" y="248818"/>
                </a:lnTo>
                <a:lnTo>
                  <a:pt x="256032" y="207276"/>
                </a:lnTo>
                <a:lnTo>
                  <a:pt x="306133" y="151079"/>
                </a:lnTo>
                <a:lnTo>
                  <a:pt x="334251" y="125183"/>
                </a:lnTo>
                <a:lnTo>
                  <a:pt x="364236" y="100596"/>
                </a:lnTo>
                <a:lnTo>
                  <a:pt x="367284" y="99072"/>
                </a:lnTo>
                <a:lnTo>
                  <a:pt x="1092708" y="99072"/>
                </a:lnTo>
                <a:lnTo>
                  <a:pt x="1135291" y="133616"/>
                </a:lnTo>
                <a:lnTo>
                  <a:pt x="1171562" y="169392"/>
                </a:lnTo>
                <a:lnTo>
                  <a:pt x="1204442" y="207721"/>
                </a:lnTo>
                <a:lnTo>
                  <a:pt x="1233855" y="248399"/>
                </a:lnTo>
                <a:lnTo>
                  <a:pt x="1259662" y="291223"/>
                </a:lnTo>
                <a:lnTo>
                  <a:pt x="1281798" y="336003"/>
                </a:lnTo>
                <a:lnTo>
                  <a:pt x="1300137" y="382524"/>
                </a:lnTo>
                <a:lnTo>
                  <a:pt x="1314577" y="430606"/>
                </a:lnTo>
                <a:lnTo>
                  <a:pt x="1325016" y="480047"/>
                </a:lnTo>
                <a:lnTo>
                  <a:pt x="1331264" y="529869"/>
                </a:lnTo>
                <a:lnTo>
                  <a:pt x="1333500" y="582180"/>
                </a:lnTo>
                <a:lnTo>
                  <a:pt x="1333500" y="168338"/>
                </a:lnTo>
                <a:lnTo>
                  <a:pt x="1306664" y="131775"/>
                </a:lnTo>
                <a:lnTo>
                  <a:pt x="1279194" y="99072"/>
                </a:lnTo>
                <a:lnTo>
                  <a:pt x="1276299" y="95618"/>
                </a:lnTo>
                <a:lnTo>
                  <a:pt x="1243647" y="61518"/>
                </a:lnTo>
                <a:lnTo>
                  <a:pt x="1208836" y="29616"/>
                </a:lnTo>
                <a:lnTo>
                  <a:pt x="1200416" y="22860"/>
                </a:lnTo>
                <a:lnTo>
                  <a:pt x="3950208" y="22860"/>
                </a:lnTo>
                <a:lnTo>
                  <a:pt x="3990276" y="29972"/>
                </a:lnTo>
                <a:lnTo>
                  <a:pt x="4025011" y="49733"/>
                </a:lnTo>
                <a:lnTo>
                  <a:pt x="4052354" y="79819"/>
                </a:lnTo>
                <a:lnTo>
                  <a:pt x="4070273" y="117868"/>
                </a:lnTo>
                <a:lnTo>
                  <a:pt x="4076700" y="161544"/>
                </a:lnTo>
                <a:lnTo>
                  <a:pt x="4076700" y="80759"/>
                </a:lnTo>
                <a:lnTo>
                  <a:pt x="4037787" y="30975"/>
                </a:lnTo>
                <a:lnTo>
                  <a:pt x="3997172" y="8178"/>
                </a:lnTo>
                <a:lnTo>
                  <a:pt x="3950208" y="0"/>
                </a:lnTo>
                <a:lnTo>
                  <a:pt x="1101852" y="0"/>
                </a:lnTo>
                <a:lnTo>
                  <a:pt x="288036" y="12"/>
                </a:lnTo>
                <a:lnTo>
                  <a:pt x="252336" y="29464"/>
                </a:lnTo>
                <a:lnTo>
                  <a:pt x="218503" y="60782"/>
                </a:lnTo>
                <a:lnTo>
                  <a:pt x="186664" y="94094"/>
                </a:lnTo>
                <a:lnTo>
                  <a:pt x="156972" y="129552"/>
                </a:lnTo>
                <a:lnTo>
                  <a:pt x="128498" y="167563"/>
                </a:lnTo>
                <a:lnTo>
                  <a:pt x="102603" y="207479"/>
                </a:lnTo>
                <a:lnTo>
                  <a:pt x="79375" y="249161"/>
                </a:lnTo>
                <a:lnTo>
                  <a:pt x="58915" y="292506"/>
                </a:lnTo>
                <a:lnTo>
                  <a:pt x="41376" y="337273"/>
                </a:lnTo>
                <a:lnTo>
                  <a:pt x="26720" y="383679"/>
                </a:lnTo>
                <a:lnTo>
                  <a:pt x="15176" y="431266"/>
                </a:lnTo>
                <a:lnTo>
                  <a:pt x="15087" y="431812"/>
                </a:lnTo>
                <a:lnTo>
                  <a:pt x="6807" y="480047"/>
                </a:lnTo>
                <a:lnTo>
                  <a:pt x="6718" y="480949"/>
                </a:lnTo>
                <a:lnTo>
                  <a:pt x="1714" y="529869"/>
                </a:lnTo>
                <a:lnTo>
                  <a:pt x="1676" y="531126"/>
                </a:lnTo>
                <a:lnTo>
                  <a:pt x="0" y="580656"/>
                </a:lnTo>
                <a:lnTo>
                  <a:pt x="50" y="582180"/>
                </a:lnTo>
                <a:lnTo>
                  <a:pt x="1714" y="631469"/>
                </a:lnTo>
                <a:lnTo>
                  <a:pt x="6807" y="681418"/>
                </a:lnTo>
                <a:lnTo>
                  <a:pt x="15176" y="730364"/>
                </a:lnTo>
                <a:lnTo>
                  <a:pt x="26720" y="778167"/>
                </a:lnTo>
                <a:lnTo>
                  <a:pt x="41338" y="824687"/>
                </a:lnTo>
                <a:lnTo>
                  <a:pt x="58915" y="869784"/>
                </a:lnTo>
                <a:lnTo>
                  <a:pt x="79375" y="913333"/>
                </a:lnTo>
                <a:lnTo>
                  <a:pt x="102603" y="955192"/>
                </a:lnTo>
                <a:lnTo>
                  <a:pt x="128498" y="995222"/>
                </a:lnTo>
                <a:lnTo>
                  <a:pt x="156972" y="1033284"/>
                </a:lnTo>
                <a:lnTo>
                  <a:pt x="186664" y="1068730"/>
                </a:lnTo>
                <a:lnTo>
                  <a:pt x="218503" y="1102055"/>
                </a:lnTo>
                <a:lnTo>
                  <a:pt x="252336" y="1133360"/>
                </a:lnTo>
                <a:lnTo>
                  <a:pt x="288036" y="1162824"/>
                </a:lnTo>
                <a:lnTo>
                  <a:pt x="1171956" y="1162824"/>
                </a:lnTo>
                <a:lnTo>
                  <a:pt x="3950208" y="1162812"/>
                </a:lnTo>
                <a:lnTo>
                  <a:pt x="3997172" y="1154645"/>
                </a:lnTo>
                <a:lnTo>
                  <a:pt x="4023347" y="1139952"/>
                </a:lnTo>
                <a:lnTo>
                  <a:pt x="4037787" y="1131849"/>
                </a:lnTo>
                <a:lnTo>
                  <a:pt x="4069689" y="1096975"/>
                </a:lnTo>
                <a:lnTo>
                  <a:pt x="4090555" y="1052601"/>
                </a:lnTo>
                <a:lnTo>
                  <a:pt x="4098036" y="1001268"/>
                </a:lnTo>
                <a:lnTo>
                  <a:pt x="4098036" y="161544"/>
                </a:lnTo>
                <a:close/>
              </a:path>
            </a:pathLst>
          </a:custGeom>
          <a:solidFill>
            <a:srgbClr val="2242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0076" y="2410967"/>
            <a:ext cx="4099560" cy="1163320"/>
          </a:xfrm>
          <a:custGeom>
            <a:avLst/>
            <a:gdLst/>
            <a:ahLst/>
            <a:cxnLst/>
            <a:rect l="l" t="t" r="r" b="b"/>
            <a:pathLst>
              <a:path w="4099559" h="1163320">
                <a:moveTo>
                  <a:pt x="4099547" y="161544"/>
                </a:moveTo>
                <a:lnTo>
                  <a:pt x="4092079" y="110807"/>
                </a:lnTo>
                <a:lnTo>
                  <a:pt x="4078211" y="81368"/>
                </a:lnTo>
                <a:lnTo>
                  <a:pt x="4078211" y="161544"/>
                </a:lnTo>
                <a:lnTo>
                  <a:pt x="4078211" y="1002792"/>
                </a:lnTo>
                <a:lnTo>
                  <a:pt x="4071797" y="1045743"/>
                </a:lnTo>
                <a:lnTo>
                  <a:pt x="4053878" y="1083335"/>
                </a:lnTo>
                <a:lnTo>
                  <a:pt x="4026535" y="1113180"/>
                </a:lnTo>
                <a:lnTo>
                  <a:pt x="3991800" y="1132865"/>
                </a:lnTo>
                <a:lnTo>
                  <a:pt x="3951719" y="1139952"/>
                </a:lnTo>
                <a:lnTo>
                  <a:pt x="1201712" y="1139952"/>
                </a:lnTo>
                <a:lnTo>
                  <a:pt x="1210056" y="1133208"/>
                </a:lnTo>
                <a:lnTo>
                  <a:pt x="1244612" y="1101305"/>
                </a:lnTo>
                <a:lnTo>
                  <a:pt x="1277035" y="1067206"/>
                </a:lnTo>
                <a:lnTo>
                  <a:pt x="1307223" y="1031049"/>
                </a:lnTo>
                <a:lnTo>
                  <a:pt x="1335049" y="992936"/>
                </a:lnTo>
                <a:lnTo>
                  <a:pt x="1360424" y="952995"/>
                </a:lnTo>
                <a:lnTo>
                  <a:pt x="1383220" y="911352"/>
                </a:lnTo>
                <a:lnTo>
                  <a:pt x="1403324" y="868133"/>
                </a:lnTo>
                <a:lnTo>
                  <a:pt x="1420647" y="823442"/>
                </a:lnTo>
                <a:lnTo>
                  <a:pt x="1435061" y="777392"/>
                </a:lnTo>
                <a:lnTo>
                  <a:pt x="1446466" y="730135"/>
                </a:lnTo>
                <a:lnTo>
                  <a:pt x="1454746" y="681761"/>
                </a:lnTo>
                <a:lnTo>
                  <a:pt x="1459801" y="632396"/>
                </a:lnTo>
                <a:lnTo>
                  <a:pt x="1461516" y="582168"/>
                </a:lnTo>
                <a:lnTo>
                  <a:pt x="1459801" y="531672"/>
                </a:lnTo>
                <a:lnTo>
                  <a:pt x="1459699" y="530631"/>
                </a:lnTo>
                <a:lnTo>
                  <a:pt x="1454746" y="482104"/>
                </a:lnTo>
                <a:lnTo>
                  <a:pt x="1454658" y="481558"/>
                </a:lnTo>
                <a:lnTo>
                  <a:pt x="1454556" y="480974"/>
                </a:lnTo>
                <a:lnTo>
                  <a:pt x="1446466" y="433603"/>
                </a:lnTo>
                <a:lnTo>
                  <a:pt x="1435061" y="386245"/>
                </a:lnTo>
                <a:lnTo>
                  <a:pt x="1420647" y="340169"/>
                </a:lnTo>
                <a:lnTo>
                  <a:pt x="1403324" y="295452"/>
                </a:lnTo>
                <a:lnTo>
                  <a:pt x="1383220" y="252222"/>
                </a:lnTo>
                <a:lnTo>
                  <a:pt x="1360424" y="210578"/>
                </a:lnTo>
                <a:lnTo>
                  <a:pt x="1335049" y="170637"/>
                </a:lnTo>
                <a:lnTo>
                  <a:pt x="1335024" y="582168"/>
                </a:lnTo>
                <a:lnTo>
                  <a:pt x="1332877" y="633717"/>
                </a:lnTo>
                <a:lnTo>
                  <a:pt x="1326527" y="684301"/>
                </a:lnTo>
                <a:lnTo>
                  <a:pt x="1316062" y="733742"/>
                </a:lnTo>
                <a:lnTo>
                  <a:pt x="1301584" y="781824"/>
                </a:lnTo>
                <a:lnTo>
                  <a:pt x="1283182" y="828344"/>
                </a:lnTo>
                <a:lnTo>
                  <a:pt x="1260944" y="873125"/>
                </a:lnTo>
                <a:lnTo>
                  <a:pt x="1234986" y="915949"/>
                </a:lnTo>
                <a:lnTo>
                  <a:pt x="1205382" y="956627"/>
                </a:lnTo>
                <a:lnTo>
                  <a:pt x="1172248" y="994956"/>
                </a:lnTo>
                <a:lnTo>
                  <a:pt x="1135672" y="1030732"/>
                </a:lnTo>
                <a:lnTo>
                  <a:pt x="1095756" y="1063752"/>
                </a:lnTo>
                <a:lnTo>
                  <a:pt x="1092708" y="1065276"/>
                </a:lnTo>
                <a:lnTo>
                  <a:pt x="367284" y="1065276"/>
                </a:lnTo>
                <a:lnTo>
                  <a:pt x="335102" y="1039164"/>
                </a:lnTo>
                <a:lnTo>
                  <a:pt x="280860" y="985964"/>
                </a:lnTo>
                <a:lnTo>
                  <a:pt x="225958" y="915530"/>
                </a:lnTo>
                <a:lnTo>
                  <a:pt x="199783" y="872134"/>
                </a:lnTo>
                <a:lnTo>
                  <a:pt x="177533" y="827074"/>
                </a:lnTo>
                <a:lnTo>
                  <a:pt x="159258" y="780478"/>
                </a:lnTo>
                <a:lnTo>
                  <a:pt x="144970" y="732536"/>
                </a:lnTo>
                <a:lnTo>
                  <a:pt x="134721" y="683399"/>
                </a:lnTo>
                <a:lnTo>
                  <a:pt x="134645" y="682777"/>
                </a:lnTo>
                <a:lnTo>
                  <a:pt x="134518" y="681761"/>
                </a:lnTo>
                <a:lnTo>
                  <a:pt x="128612" y="633717"/>
                </a:lnTo>
                <a:lnTo>
                  <a:pt x="128524" y="632396"/>
                </a:lnTo>
                <a:lnTo>
                  <a:pt x="126492" y="582168"/>
                </a:lnTo>
                <a:lnTo>
                  <a:pt x="128524" y="531672"/>
                </a:lnTo>
                <a:lnTo>
                  <a:pt x="134721" y="480974"/>
                </a:lnTo>
                <a:lnTo>
                  <a:pt x="144970" y="431888"/>
                </a:lnTo>
                <a:lnTo>
                  <a:pt x="159258" y="384048"/>
                </a:lnTo>
                <a:lnTo>
                  <a:pt x="177533" y="337654"/>
                </a:lnTo>
                <a:lnTo>
                  <a:pt x="199783" y="292849"/>
                </a:lnTo>
                <a:lnTo>
                  <a:pt x="225958" y="249847"/>
                </a:lnTo>
                <a:lnTo>
                  <a:pt x="256032" y="208788"/>
                </a:lnTo>
                <a:lnTo>
                  <a:pt x="280860" y="179666"/>
                </a:lnTo>
                <a:lnTo>
                  <a:pt x="307276" y="151828"/>
                </a:lnTo>
                <a:lnTo>
                  <a:pt x="335102" y="125425"/>
                </a:lnTo>
                <a:lnTo>
                  <a:pt x="364236" y="100584"/>
                </a:lnTo>
                <a:lnTo>
                  <a:pt x="367284" y="99060"/>
                </a:lnTo>
                <a:lnTo>
                  <a:pt x="1092708" y="99060"/>
                </a:lnTo>
                <a:lnTo>
                  <a:pt x="1135672" y="133616"/>
                </a:lnTo>
                <a:lnTo>
                  <a:pt x="1172248" y="169392"/>
                </a:lnTo>
                <a:lnTo>
                  <a:pt x="1205382" y="207721"/>
                </a:lnTo>
                <a:lnTo>
                  <a:pt x="1234986" y="248399"/>
                </a:lnTo>
                <a:lnTo>
                  <a:pt x="1260944" y="291223"/>
                </a:lnTo>
                <a:lnTo>
                  <a:pt x="1283182" y="336003"/>
                </a:lnTo>
                <a:lnTo>
                  <a:pt x="1301584" y="382524"/>
                </a:lnTo>
                <a:lnTo>
                  <a:pt x="1316062" y="430606"/>
                </a:lnTo>
                <a:lnTo>
                  <a:pt x="1326527" y="480047"/>
                </a:lnTo>
                <a:lnTo>
                  <a:pt x="1326642" y="480974"/>
                </a:lnTo>
                <a:lnTo>
                  <a:pt x="1326718" y="481558"/>
                </a:lnTo>
                <a:lnTo>
                  <a:pt x="1326794" y="482104"/>
                </a:lnTo>
                <a:lnTo>
                  <a:pt x="1332877" y="530631"/>
                </a:lnTo>
                <a:lnTo>
                  <a:pt x="1332928" y="531672"/>
                </a:lnTo>
                <a:lnTo>
                  <a:pt x="1335024" y="582168"/>
                </a:lnTo>
                <a:lnTo>
                  <a:pt x="1335024" y="170611"/>
                </a:lnTo>
                <a:lnTo>
                  <a:pt x="1307223" y="132486"/>
                </a:lnTo>
                <a:lnTo>
                  <a:pt x="1279398" y="99060"/>
                </a:lnTo>
                <a:lnTo>
                  <a:pt x="1244612" y="62001"/>
                </a:lnTo>
                <a:lnTo>
                  <a:pt x="1210056" y="29895"/>
                </a:lnTo>
                <a:lnTo>
                  <a:pt x="1201445" y="22860"/>
                </a:lnTo>
                <a:lnTo>
                  <a:pt x="3951719" y="22860"/>
                </a:lnTo>
                <a:lnTo>
                  <a:pt x="3991800" y="29972"/>
                </a:lnTo>
                <a:lnTo>
                  <a:pt x="4026535" y="49733"/>
                </a:lnTo>
                <a:lnTo>
                  <a:pt x="4053878" y="79819"/>
                </a:lnTo>
                <a:lnTo>
                  <a:pt x="4071797" y="117868"/>
                </a:lnTo>
                <a:lnTo>
                  <a:pt x="4078211" y="161544"/>
                </a:lnTo>
                <a:lnTo>
                  <a:pt x="4078211" y="81368"/>
                </a:lnTo>
                <a:lnTo>
                  <a:pt x="4039311" y="31407"/>
                </a:lnTo>
                <a:lnTo>
                  <a:pt x="3998696" y="8318"/>
                </a:lnTo>
                <a:lnTo>
                  <a:pt x="3951719" y="0"/>
                </a:lnTo>
                <a:lnTo>
                  <a:pt x="1173480" y="0"/>
                </a:lnTo>
                <a:lnTo>
                  <a:pt x="1103363" y="0"/>
                </a:lnTo>
                <a:lnTo>
                  <a:pt x="289560" y="0"/>
                </a:lnTo>
                <a:lnTo>
                  <a:pt x="253619" y="29464"/>
                </a:lnTo>
                <a:lnTo>
                  <a:pt x="219265" y="60769"/>
                </a:lnTo>
                <a:lnTo>
                  <a:pt x="186893" y="94094"/>
                </a:lnTo>
                <a:lnTo>
                  <a:pt x="156972" y="129540"/>
                </a:lnTo>
                <a:lnTo>
                  <a:pt x="128866" y="167982"/>
                </a:lnTo>
                <a:lnTo>
                  <a:pt x="103187" y="208216"/>
                </a:lnTo>
                <a:lnTo>
                  <a:pt x="80048" y="250164"/>
                </a:lnTo>
                <a:lnTo>
                  <a:pt x="59575" y="293700"/>
                </a:lnTo>
                <a:lnTo>
                  <a:pt x="41910" y="338709"/>
                </a:lnTo>
                <a:lnTo>
                  <a:pt x="27152" y="385102"/>
                </a:lnTo>
                <a:lnTo>
                  <a:pt x="15468" y="432752"/>
                </a:lnTo>
                <a:lnTo>
                  <a:pt x="6959" y="481558"/>
                </a:lnTo>
                <a:lnTo>
                  <a:pt x="1841" y="530631"/>
                </a:lnTo>
                <a:lnTo>
                  <a:pt x="0" y="582168"/>
                </a:lnTo>
                <a:lnTo>
                  <a:pt x="1739" y="632396"/>
                </a:lnTo>
                <a:lnTo>
                  <a:pt x="6959" y="682777"/>
                </a:lnTo>
                <a:lnTo>
                  <a:pt x="15468" y="731558"/>
                </a:lnTo>
                <a:lnTo>
                  <a:pt x="27152" y="779145"/>
                </a:lnTo>
                <a:lnTo>
                  <a:pt x="41910" y="825436"/>
                </a:lnTo>
                <a:lnTo>
                  <a:pt x="59575" y="870318"/>
                </a:lnTo>
                <a:lnTo>
                  <a:pt x="80048" y="913663"/>
                </a:lnTo>
                <a:lnTo>
                  <a:pt x="103187" y="955344"/>
                </a:lnTo>
                <a:lnTo>
                  <a:pt x="128866" y="995260"/>
                </a:lnTo>
                <a:lnTo>
                  <a:pt x="156972" y="1033272"/>
                </a:lnTo>
                <a:lnTo>
                  <a:pt x="186690" y="1068946"/>
                </a:lnTo>
                <a:lnTo>
                  <a:pt x="218694" y="1102614"/>
                </a:lnTo>
                <a:lnTo>
                  <a:pt x="252984" y="1134008"/>
                </a:lnTo>
                <a:lnTo>
                  <a:pt x="289560" y="1162812"/>
                </a:lnTo>
                <a:lnTo>
                  <a:pt x="1103363" y="1162812"/>
                </a:lnTo>
                <a:lnTo>
                  <a:pt x="1173480" y="1162812"/>
                </a:lnTo>
                <a:lnTo>
                  <a:pt x="3951719" y="1162812"/>
                </a:lnTo>
                <a:lnTo>
                  <a:pt x="3998696" y="1154658"/>
                </a:lnTo>
                <a:lnTo>
                  <a:pt x="4024985" y="1139952"/>
                </a:lnTo>
                <a:lnTo>
                  <a:pt x="4039311" y="1131951"/>
                </a:lnTo>
                <a:lnTo>
                  <a:pt x="4071213" y="1097305"/>
                </a:lnTo>
                <a:lnTo>
                  <a:pt x="4092079" y="1053388"/>
                </a:lnTo>
                <a:lnTo>
                  <a:pt x="4099547" y="1002792"/>
                </a:lnTo>
                <a:lnTo>
                  <a:pt x="4099547" y="161544"/>
                </a:lnTo>
                <a:close/>
              </a:path>
            </a:pathLst>
          </a:custGeom>
          <a:solidFill>
            <a:srgbClr val="3461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0076" y="3782567"/>
            <a:ext cx="4099560" cy="1163320"/>
          </a:xfrm>
          <a:custGeom>
            <a:avLst/>
            <a:gdLst/>
            <a:ahLst/>
            <a:cxnLst/>
            <a:rect l="l" t="t" r="r" b="b"/>
            <a:pathLst>
              <a:path w="4099559" h="1163320">
                <a:moveTo>
                  <a:pt x="4099547" y="161544"/>
                </a:moveTo>
                <a:lnTo>
                  <a:pt x="4092079" y="110807"/>
                </a:lnTo>
                <a:lnTo>
                  <a:pt x="4078211" y="81368"/>
                </a:lnTo>
                <a:lnTo>
                  <a:pt x="4078211" y="161544"/>
                </a:lnTo>
                <a:lnTo>
                  <a:pt x="4078211" y="1002792"/>
                </a:lnTo>
                <a:lnTo>
                  <a:pt x="4071797" y="1045743"/>
                </a:lnTo>
                <a:lnTo>
                  <a:pt x="4053878" y="1083335"/>
                </a:lnTo>
                <a:lnTo>
                  <a:pt x="4026535" y="1113180"/>
                </a:lnTo>
                <a:lnTo>
                  <a:pt x="3991800" y="1132865"/>
                </a:lnTo>
                <a:lnTo>
                  <a:pt x="3951719" y="1139952"/>
                </a:lnTo>
                <a:lnTo>
                  <a:pt x="1201712" y="1139952"/>
                </a:lnTo>
                <a:lnTo>
                  <a:pt x="1210056" y="1133208"/>
                </a:lnTo>
                <a:lnTo>
                  <a:pt x="1244612" y="1101305"/>
                </a:lnTo>
                <a:lnTo>
                  <a:pt x="1277035" y="1067206"/>
                </a:lnTo>
                <a:lnTo>
                  <a:pt x="1307223" y="1031049"/>
                </a:lnTo>
                <a:lnTo>
                  <a:pt x="1335049" y="992936"/>
                </a:lnTo>
                <a:lnTo>
                  <a:pt x="1360424" y="952995"/>
                </a:lnTo>
                <a:lnTo>
                  <a:pt x="1383220" y="911352"/>
                </a:lnTo>
                <a:lnTo>
                  <a:pt x="1403324" y="868133"/>
                </a:lnTo>
                <a:lnTo>
                  <a:pt x="1420647" y="823442"/>
                </a:lnTo>
                <a:lnTo>
                  <a:pt x="1435061" y="777392"/>
                </a:lnTo>
                <a:lnTo>
                  <a:pt x="1446466" y="730135"/>
                </a:lnTo>
                <a:lnTo>
                  <a:pt x="1454746" y="681761"/>
                </a:lnTo>
                <a:lnTo>
                  <a:pt x="1459801" y="632396"/>
                </a:lnTo>
                <a:lnTo>
                  <a:pt x="1461516" y="582168"/>
                </a:lnTo>
                <a:lnTo>
                  <a:pt x="1459801" y="531672"/>
                </a:lnTo>
                <a:lnTo>
                  <a:pt x="1459699" y="530631"/>
                </a:lnTo>
                <a:lnTo>
                  <a:pt x="1454746" y="482104"/>
                </a:lnTo>
                <a:lnTo>
                  <a:pt x="1454658" y="481558"/>
                </a:lnTo>
                <a:lnTo>
                  <a:pt x="1454556" y="480974"/>
                </a:lnTo>
                <a:lnTo>
                  <a:pt x="1446466" y="433603"/>
                </a:lnTo>
                <a:lnTo>
                  <a:pt x="1435061" y="386245"/>
                </a:lnTo>
                <a:lnTo>
                  <a:pt x="1420647" y="340169"/>
                </a:lnTo>
                <a:lnTo>
                  <a:pt x="1403324" y="295452"/>
                </a:lnTo>
                <a:lnTo>
                  <a:pt x="1383220" y="252222"/>
                </a:lnTo>
                <a:lnTo>
                  <a:pt x="1360424" y="210578"/>
                </a:lnTo>
                <a:lnTo>
                  <a:pt x="1335049" y="170637"/>
                </a:lnTo>
                <a:lnTo>
                  <a:pt x="1335024" y="582168"/>
                </a:lnTo>
                <a:lnTo>
                  <a:pt x="1332877" y="633717"/>
                </a:lnTo>
                <a:lnTo>
                  <a:pt x="1326527" y="684301"/>
                </a:lnTo>
                <a:lnTo>
                  <a:pt x="1316062" y="733742"/>
                </a:lnTo>
                <a:lnTo>
                  <a:pt x="1301584" y="781824"/>
                </a:lnTo>
                <a:lnTo>
                  <a:pt x="1283182" y="828344"/>
                </a:lnTo>
                <a:lnTo>
                  <a:pt x="1260944" y="873125"/>
                </a:lnTo>
                <a:lnTo>
                  <a:pt x="1234986" y="915949"/>
                </a:lnTo>
                <a:lnTo>
                  <a:pt x="1205382" y="956627"/>
                </a:lnTo>
                <a:lnTo>
                  <a:pt x="1172248" y="994956"/>
                </a:lnTo>
                <a:lnTo>
                  <a:pt x="1135672" y="1030732"/>
                </a:lnTo>
                <a:lnTo>
                  <a:pt x="1095756" y="1063752"/>
                </a:lnTo>
                <a:lnTo>
                  <a:pt x="1092708" y="1065276"/>
                </a:lnTo>
                <a:lnTo>
                  <a:pt x="367284" y="1065276"/>
                </a:lnTo>
                <a:lnTo>
                  <a:pt x="335102" y="1039164"/>
                </a:lnTo>
                <a:lnTo>
                  <a:pt x="280860" y="985964"/>
                </a:lnTo>
                <a:lnTo>
                  <a:pt x="225958" y="915530"/>
                </a:lnTo>
                <a:lnTo>
                  <a:pt x="199783" y="872134"/>
                </a:lnTo>
                <a:lnTo>
                  <a:pt x="177533" y="827074"/>
                </a:lnTo>
                <a:lnTo>
                  <a:pt x="159258" y="780478"/>
                </a:lnTo>
                <a:lnTo>
                  <a:pt x="144970" y="732536"/>
                </a:lnTo>
                <a:lnTo>
                  <a:pt x="134721" y="683399"/>
                </a:lnTo>
                <a:lnTo>
                  <a:pt x="134645" y="682777"/>
                </a:lnTo>
                <a:lnTo>
                  <a:pt x="134518" y="681761"/>
                </a:lnTo>
                <a:lnTo>
                  <a:pt x="128612" y="633717"/>
                </a:lnTo>
                <a:lnTo>
                  <a:pt x="128524" y="632396"/>
                </a:lnTo>
                <a:lnTo>
                  <a:pt x="126492" y="582168"/>
                </a:lnTo>
                <a:lnTo>
                  <a:pt x="128524" y="531672"/>
                </a:lnTo>
                <a:lnTo>
                  <a:pt x="134721" y="480974"/>
                </a:lnTo>
                <a:lnTo>
                  <a:pt x="144970" y="431888"/>
                </a:lnTo>
                <a:lnTo>
                  <a:pt x="159258" y="384048"/>
                </a:lnTo>
                <a:lnTo>
                  <a:pt x="177533" y="337654"/>
                </a:lnTo>
                <a:lnTo>
                  <a:pt x="199783" y="292849"/>
                </a:lnTo>
                <a:lnTo>
                  <a:pt x="225958" y="249847"/>
                </a:lnTo>
                <a:lnTo>
                  <a:pt x="256032" y="208788"/>
                </a:lnTo>
                <a:lnTo>
                  <a:pt x="280860" y="179666"/>
                </a:lnTo>
                <a:lnTo>
                  <a:pt x="307276" y="151828"/>
                </a:lnTo>
                <a:lnTo>
                  <a:pt x="335102" y="125425"/>
                </a:lnTo>
                <a:lnTo>
                  <a:pt x="364236" y="100584"/>
                </a:lnTo>
                <a:lnTo>
                  <a:pt x="367284" y="99060"/>
                </a:lnTo>
                <a:lnTo>
                  <a:pt x="1092708" y="99060"/>
                </a:lnTo>
                <a:lnTo>
                  <a:pt x="1135672" y="133616"/>
                </a:lnTo>
                <a:lnTo>
                  <a:pt x="1172248" y="169392"/>
                </a:lnTo>
                <a:lnTo>
                  <a:pt x="1205382" y="207721"/>
                </a:lnTo>
                <a:lnTo>
                  <a:pt x="1234986" y="248399"/>
                </a:lnTo>
                <a:lnTo>
                  <a:pt x="1260944" y="291223"/>
                </a:lnTo>
                <a:lnTo>
                  <a:pt x="1283182" y="336003"/>
                </a:lnTo>
                <a:lnTo>
                  <a:pt x="1301584" y="382524"/>
                </a:lnTo>
                <a:lnTo>
                  <a:pt x="1316062" y="430606"/>
                </a:lnTo>
                <a:lnTo>
                  <a:pt x="1326527" y="480047"/>
                </a:lnTo>
                <a:lnTo>
                  <a:pt x="1326642" y="480974"/>
                </a:lnTo>
                <a:lnTo>
                  <a:pt x="1326718" y="481558"/>
                </a:lnTo>
                <a:lnTo>
                  <a:pt x="1326794" y="482104"/>
                </a:lnTo>
                <a:lnTo>
                  <a:pt x="1332877" y="530631"/>
                </a:lnTo>
                <a:lnTo>
                  <a:pt x="1332928" y="531672"/>
                </a:lnTo>
                <a:lnTo>
                  <a:pt x="1335024" y="582168"/>
                </a:lnTo>
                <a:lnTo>
                  <a:pt x="1335024" y="170611"/>
                </a:lnTo>
                <a:lnTo>
                  <a:pt x="1307223" y="132486"/>
                </a:lnTo>
                <a:lnTo>
                  <a:pt x="1279398" y="99060"/>
                </a:lnTo>
                <a:lnTo>
                  <a:pt x="1244612" y="62001"/>
                </a:lnTo>
                <a:lnTo>
                  <a:pt x="1210056" y="29895"/>
                </a:lnTo>
                <a:lnTo>
                  <a:pt x="1201445" y="22860"/>
                </a:lnTo>
                <a:lnTo>
                  <a:pt x="3951719" y="22860"/>
                </a:lnTo>
                <a:lnTo>
                  <a:pt x="3991800" y="29972"/>
                </a:lnTo>
                <a:lnTo>
                  <a:pt x="4026535" y="49733"/>
                </a:lnTo>
                <a:lnTo>
                  <a:pt x="4053878" y="79819"/>
                </a:lnTo>
                <a:lnTo>
                  <a:pt x="4071797" y="117868"/>
                </a:lnTo>
                <a:lnTo>
                  <a:pt x="4078211" y="161544"/>
                </a:lnTo>
                <a:lnTo>
                  <a:pt x="4078211" y="81368"/>
                </a:lnTo>
                <a:lnTo>
                  <a:pt x="4039311" y="31407"/>
                </a:lnTo>
                <a:lnTo>
                  <a:pt x="3998696" y="8318"/>
                </a:lnTo>
                <a:lnTo>
                  <a:pt x="3951719" y="0"/>
                </a:lnTo>
                <a:lnTo>
                  <a:pt x="1173480" y="0"/>
                </a:lnTo>
                <a:lnTo>
                  <a:pt x="1103363" y="0"/>
                </a:lnTo>
                <a:lnTo>
                  <a:pt x="289560" y="0"/>
                </a:lnTo>
                <a:lnTo>
                  <a:pt x="253619" y="29464"/>
                </a:lnTo>
                <a:lnTo>
                  <a:pt x="219265" y="60769"/>
                </a:lnTo>
                <a:lnTo>
                  <a:pt x="186893" y="94094"/>
                </a:lnTo>
                <a:lnTo>
                  <a:pt x="156972" y="129540"/>
                </a:lnTo>
                <a:lnTo>
                  <a:pt x="128866" y="167982"/>
                </a:lnTo>
                <a:lnTo>
                  <a:pt x="103187" y="208216"/>
                </a:lnTo>
                <a:lnTo>
                  <a:pt x="80048" y="250164"/>
                </a:lnTo>
                <a:lnTo>
                  <a:pt x="59575" y="293700"/>
                </a:lnTo>
                <a:lnTo>
                  <a:pt x="41910" y="338709"/>
                </a:lnTo>
                <a:lnTo>
                  <a:pt x="27152" y="385102"/>
                </a:lnTo>
                <a:lnTo>
                  <a:pt x="15468" y="432752"/>
                </a:lnTo>
                <a:lnTo>
                  <a:pt x="6959" y="481558"/>
                </a:lnTo>
                <a:lnTo>
                  <a:pt x="1841" y="530631"/>
                </a:lnTo>
                <a:lnTo>
                  <a:pt x="0" y="582168"/>
                </a:lnTo>
                <a:lnTo>
                  <a:pt x="1739" y="632396"/>
                </a:lnTo>
                <a:lnTo>
                  <a:pt x="6959" y="682777"/>
                </a:lnTo>
                <a:lnTo>
                  <a:pt x="15468" y="731558"/>
                </a:lnTo>
                <a:lnTo>
                  <a:pt x="27152" y="779145"/>
                </a:lnTo>
                <a:lnTo>
                  <a:pt x="41910" y="825436"/>
                </a:lnTo>
                <a:lnTo>
                  <a:pt x="59575" y="870318"/>
                </a:lnTo>
                <a:lnTo>
                  <a:pt x="80048" y="913663"/>
                </a:lnTo>
                <a:lnTo>
                  <a:pt x="103187" y="955344"/>
                </a:lnTo>
                <a:lnTo>
                  <a:pt x="128866" y="995260"/>
                </a:lnTo>
                <a:lnTo>
                  <a:pt x="156972" y="1033272"/>
                </a:lnTo>
                <a:lnTo>
                  <a:pt x="186690" y="1068946"/>
                </a:lnTo>
                <a:lnTo>
                  <a:pt x="218694" y="1102614"/>
                </a:lnTo>
                <a:lnTo>
                  <a:pt x="252984" y="1134008"/>
                </a:lnTo>
                <a:lnTo>
                  <a:pt x="289560" y="1162812"/>
                </a:lnTo>
                <a:lnTo>
                  <a:pt x="1103363" y="1162812"/>
                </a:lnTo>
                <a:lnTo>
                  <a:pt x="1173480" y="1162812"/>
                </a:lnTo>
                <a:lnTo>
                  <a:pt x="3951719" y="1162812"/>
                </a:lnTo>
                <a:lnTo>
                  <a:pt x="3998696" y="1154658"/>
                </a:lnTo>
                <a:lnTo>
                  <a:pt x="4024985" y="1139952"/>
                </a:lnTo>
                <a:lnTo>
                  <a:pt x="4039311" y="1131951"/>
                </a:lnTo>
                <a:lnTo>
                  <a:pt x="4071213" y="1097305"/>
                </a:lnTo>
                <a:lnTo>
                  <a:pt x="4092079" y="1053388"/>
                </a:lnTo>
                <a:lnTo>
                  <a:pt x="4099547" y="1002792"/>
                </a:lnTo>
                <a:lnTo>
                  <a:pt x="4099547" y="161544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0076" y="5154167"/>
            <a:ext cx="4099560" cy="1163320"/>
          </a:xfrm>
          <a:custGeom>
            <a:avLst/>
            <a:gdLst/>
            <a:ahLst/>
            <a:cxnLst/>
            <a:rect l="l" t="t" r="r" b="b"/>
            <a:pathLst>
              <a:path w="4099559" h="1163320">
                <a:moveTo>
                  <a:pt x="4099547" y="161544"/>
                </a:moveTo>
                <a:lnTo>
                  <a:pt x="4092079" y="110223"/>
                </a:lnTo>
                <a:lnTo>
                  <a:pt x="4078211" y="80733"/>
                </a:lnTo>
                <a:lnTo>
                  <a:pt x="4078211" y="161544"/>
                </a:lnTo>
                <a:lnTo>
                  <a:pt x="4078211" y="1001268"/>
                </a:lnTo>
                <a:lnTo>
                  <a:pt x="4071797" y="1044956"/>
                </a:lnTo>
                <a:lnTo>
                  <a:pt x="4053878" y="1083005"/>
                </a:lnTo>
                <a:lnTo>
                  <a:pt x="4026535" y="1113091"/>
                </a:lnTo>
                <a:lnTo>
                  <a:pt x="3991800" y="1132852"/>
                </a:lnTo>
                <a:lnTo>
                  <a:pt x="3951719" y="1139952"/>
                </a:lnTo>
                <a:lnTo>
                  <a:pt x="1201724" y="1139952"/>
                </a:lnTo>
                <a:lnTo>
                  <a:pt x="1210056" y="1133208"/>
                </a:lnTo>
                <a:lnTo>
                  <a:pt x="1244612" y="1101293"/>
                </a:lnTo>
                <a:lnTo>
                  <a:pt x="1277035" y="1067193"/>
                </a:lnTo>
                <a:lnTo>
                  <a:pt x="1307223" y="1031011"/>
                </a:lnTo>
                <a:lnTo>
                  <a:pt x="1335049" y="992860"/>
                </a:lnTo>
                <a:lnTo>
                  <a:pt x="1360424" y="952881"/>
                </a:lnTo>
                <a:lnTo>
                  <a:pt x="1383220" y="911174"/>
                </a:lnTo>
                <a:lnTo>
                  <a:pt x="1403324" y="867841"/>
                </a:lnTo>
                <a:lnTo>
                  <a:pt x="1420647" y="823036"/>
                </a:lnTo>
                <a:lnTo>
                  <a:pt x="1435061" y="776846"/>
                </a:lnTo>
                <a:lnTo>
                  <a:pt x="1446466" y="729386"/>
                </a:lnTo>
                <a:lnTo>
                  <a:pt x="1454746" y="680796"/>
                </a:lnTo>
                <a:lnTo>
                  <a:pt x="1459801" y="631177"/>
                </a:lnTo>
                <a:lnTo>
                  <a:pt x="1461516" y="580656"/>
                </a:lnTo>
                <a:lnTo>
                  <a:pt x="1459826" y="531126"/>
                </a:lnTo>
                <a:lnTo>
                  <a:pt x="1454734" y="480949"/>
                </a:lnTo>
                <a:lnTo>
                  <a:pt x="1446466" y="432689"/>
                </a:lnTo>
                <a:lnTo>
                  <a:pt x="1435061" y="385432"/>
                </a:lnTo>
                <a:lnTo>
                  <a:pt x="1420647" y="339382"/>
                </a:lnTo>
                <a:lnTo>
                  <a:pt x="1403324" y="294690"/>
                </a:lnTo>
                <a:lnTo>
                  <a:pt x="1383220" y="251472"/>
                </a:lnTo>
                <a:lnTo>
                  <a:pt x="1360424" y="209829"/>
                </a:lnTo>
                <a:lnTo>
                  <a:pt x="1335049" y="169887"/>
                </a:lnTo>
                <a:lnTo>
                  <a:pt x="1335024" y="582180"/>
                </a:lnTo>
                <a:lnTo>
                  <a:pt x="1332877" y="633717"/>
                </a:lnTo>
                <a:lnTo>
                  <a:pt x="1326527" y="684301"/>
                </a:lnTo>
                <a:lnTo>
                  <a:pt x="1316062" y="733742"/>
                </a:lnTo>
                <a:lnTo>
                  <a:pt x="1301584" y="781824"/>
                </a:lnTo>
                <a:lnTo>
                  <a:pt x="1283182" y="828344"/>
                </a:lnTo>
                <a:lnTo>
                  <a:pt x="1260944" y="873125"/>
                </a:lnTo>
                <a:lnTo>
                  <a:pt x="1234986" y="915949"/>
                </a:lnTo>
                <a:lnTo>
                  <a:pt x="1205382" y="956627"/>
                </a:lnTo>
                <a:lnTo>
                  <a:pt x="1172248" y="994956"/>
                </a:lnTo>
                <a:lnTo>
                  <a:pt x="1135672" y="1030732"/>
                </a:lnTo>
                <a:lnTo>
                  <a:pt x="1095756" y="1063764"/>
                </a:lnTo>
                <a:lnTo>
                  <a:pt x="1092708" y="1065288"/>
                </a:lnTo>
                <a:lnTo>
                  <a:pt x="367284" y="1065288"/>
                </a:lnTo>
                <a:lnTo>
                  <a:pt x="335102" y="1038923"/>
                </a:lnTo>
                <a:lnTo>
                  <a:pt x="307276" y="1012520"/>
                </a:lnTo>
                <a:lnTo>
                  <a:pt x="280860" y="984681"/>
                </a:lnTo>
                <a:lnTo>
                  <a:pt x="256032" y="955560"/>
                </a:lnTo>
                <a:lnTo>
                  <a:pt x="225958" y="914501"/>
                </a:lnTo>
                <a:lnTo>
                  <a:pt x="199783" y="871499"/>
                </a:lnTo>
                <a:lnTo>
                  <a:pt x="177533" y="826693"/>
                </a:lnTo>
                <a:lnTo>
                  <a:pt x="159258" y="780300"/>
                </a:lnTo>
                <a:lnTo>
                  <a:pt x="144970" y="732459"/>
                </a:lnTo>
                <a:lnTo>
                  <a:pt x="134721" y="683374"/>
                </a:lnTo>
                <a:lnTo>
                  <a:pt x="128549" y="633222"/>
                </a:lnTo>
                <a:lnTo>
                  <a:pt x="128473" y="631177"/>
                </a:lnTo>
                <a:lnTo>
                  <a:pt x="126492" y="582180"/>
                </a:lnTo>
                <a:lnTo>
                  <a:pt x="126542" y="580656"/>
                </a:lnTo>
                <a:lnTo>
                  <a:pt x="128549" y="531126"/>
                </a:lnTo>
                <a:lnTo>
                  <a:pt x="128612" y="530631"/>
                </a:lnTo>
                <a:lnTo>
                  <a:pt x="128701" y="529869"/>
                </a:lnTo>
                <a:lnTo>
                  <a:pt x="134721" y="480949"/>
                </a:lnTo>
                <a:lnTo>
                  <a:pt x="144970" y="431812"/>
                </a:lnTo>
                <a:lnTo>
                  <a:pt x="159258" y="383870"/>
                </a:lnTo>
                <a:lnTo>
                  <a:pt x="177533" y="337273"/>
                </a:lnTo>
                <a:lnTo>
                  <a:pt x="199783" y="292214"/>
                </a:lnTo>
                <a:lnTo>
                  <a:pt x="225958" y="248818"/>
                </a:lnTo>
                <a:lnTo>
                  <a:pt x="256032" y="207276"/>
                </a:lnTo>
                <a:lnTo>
                  <a:pt x="307276" y="151079"/>
                </a:lnTo>
                <a:lnTo>
                  <a:pt x="364236" y="100596"/>
                </a:lnTo>
                <a:lnTo>
                  <a:pt x="367284" y="99072"/>
                </a:lnTo>
                <a:lnTo>
                  <a:pt x="1092708" y="99072"/>
                </a:lnTo>
                <a:lnTo>
                  <a:pt x="1135672" y="133616"/>
                </a:lnTo>
                <a:lnTo>
                  <a:pt x="1172248" y="169392"/>
                </a:lnTo>
                <a:lnTo>
                  <a:pt x="1205382" y="207721"/>
                </a:lnTo>
                <a:lnTo>
                  <a:pt x="1234986" y="248399"/>
                </a:lnTo>
                <a:lnTo>
                  <a:pt x="1260944" y="291223"/>
                </a:lnTo>
                <a:lnTo>
                  <a:pt x="1283182" y="336003"/>
                </a:lnTo>
                <a:lnTo>
                  <a:pt x="1301584" y="382524"/>
                </a:lnTo>
                <a:lnTo>
                  <a:pt x="1316062" y="430606"/>
                </a:lnTo>
                <a:lnTo>
                  <a:pt x="1326527" y="480047"/>
                </a:lnTo>
                <a:lnTo>
                  <a:pt x="1332788" y="529869"/>
                </a:lnTo>
                <a:lnTo>
                  <a:pt x="1335024" y="582180"/>
                </a:lnTo>
                <a:lnTo>
                  <a:pt x="1335024" y="169862"/>
                </a:lnTo>
                <a:lnTo>
                  <a:pt x="1307223" y="131775"/>
                </a:lnTo>
                <a:lnTo>
                  <a:pt x="1279918" y="99072"/>
                </a:lnTo>
                <a:lnTo>
                  <a:pt x="1277035" y="95618"/>
                </a:lnTo>
                <a:lnTo>
                  <a:pt x="1244612" y="61518"/>
                </a:lnTo>
                <a:lnTo>
                  <a:pt x="1210056" y="29616"/>
                </a:lnTo>
                <a:lnTo>
                  <a:pt x="1201699" y="22860"/>
                </a:lnTo>
                <a:lnTo>
                  <a:pt x="3951719" y="22860"/>
                </a:lnTo>
                <a:lnTo>
                  <a:pt x="3991800" y="29972"/>
                </a:lnTo>
                <a:lnTo>
                  <a:pt x="4026535" y="49733"/>
                </a:lnTo>
                <a:lnTo>
                  <a:pt x="4053878" y="79819"/>
                </a:lnTo>
                <a:lnTo>
                  <a:pt x="4071797" y="117868"/>
                </a:lnTo>
                <a:lnTo>
                  <a:pt x="4078211" y="161544"/>
                </a:lnTo>
                <a:lnTo>
                  <a:pt x="4078211" y="80733"/>
                </a:lnTo>
                <a:lnTo>
                  <a:pt x="4039311" y="30975"/>
                </a:lnTo>
                <a:lnTo>
                  <a:pt x="3998696" y="8178"/>
                </a:lnTo>
                <a:lnTo>
                  <a:pt x="3951719" y="0"/>
                </a:lnTo>
                <a:lnTo>
                  <a:pt x="1103363" y="0"/>
                </a:lnTo>
                <a:lnTo>
                  <a:pt x="289560" y="12"/>
                </a:lnTo>
                <a:lnTo>
                  <a:pt x="253619" y="29464"/>
                </a:lnTo>
                <a:lnTo>
                  <a:pt x="219265" y="60782"/>
                </a:lnTo>
                <a:lnTo>
                  <a:pt x="186893" y="94094"/>
                </a:lnTo>
                <a:lnTo>
                  <a:pt x="156972" y="129552"/>
                </a:lnTo>
                <a:lnTo>
                  <a:pt x="128866" y="167563"/>
                </a:lnTo>
                <a:lnTo>
                  <a:pt x="103187" y="207479"/>
                </a:lnTo>
                <a:lnTo>
                  <a:pt x="80048" y="249161"/>
                </a:lnTo>
                <a:lnTo>
                  <a:pt x="59575" y="292506"/>
                </a:lnTo>
                <a:lnTo>
                  <a:pt x="41948" y="337273"/>
                </a:lnTo>
                <a:lnTo>
                  <a:pt x="27152" y="383679"/>
                </a:lnTo>
                <a:lnTo>
                  <a:pt x="27114" y="383870"/>
                </a:lnTo>
                <a:lnTo>
                  <a:pt x="15468" y="431266"/>
                </a:lnTo>
                <a:lnTo>
                  <a:pt x="6959" y="480047"/>
                </a:lnTo>
                <a:lnTo>
                  <a:pt x="1752" y="529869"/>
                </a:lnTo>
                <a:lnTo>
                  <a:pt x="1714" y="531126"/>
                </a:lnTo>
                <a:lnTo>
                  <a:pt x="0" y="580656"/>
                </a:lnTo>
                <a:lnTo>
                  <a:pt x="1752" y="631469"/>
                </a:lnTo>
                <a:lnTo>
                  <a:pt x="6959" y="681418"/>
                </a:lnTo>
                <a:lnTo>
                  <a:pt x="15468" y="730364"/>
                </a:lnTo>
                <a:lnTo>
                  <a:pt x="27152" y="778167"/>
                </a:lnTo>
                <a:lnTo>
                  <a:pt x="41910" y="824687"/>
                </a:lnTo>
                <a:lnTo>
                  <a:pt x="59575" y="869784"/>
                </a:lnTo>
                <a:lnTo>
                  <a:pt x="80048" y="913333"/>
                </a:lnTo>
                <a:lnTo>
                  <a:pt x="103187" y="955192"/>
                </a:lnTo>
                <a:lnTo>
                  <a:pt x="128866" y="995222"/>
                </a:lnTo>
                <a:lnTo>
                  <a:pt x="156972" y="1033284"/>
                </a:lnTo>
                <a:lnTo>
                  <a:pt x="186690" y="1068730"/>
                </a:lnTo>
                <a:lnTo>
                  <a:pt x="218694" y="1102055"/>
                </a:lnTo>
                <a:lnTo>
                  <a:pt x="252984" y="1133360"/>
                </a:lnTo>
                <a:lnTo>
                  <a:pt x="289560" y="1162824"/>
                </a:lnTo>
                <a:lnTo>
                  <a:pt x="1173480" y="1162824"/>
                </a:lnTo>
                <a:lnTo>
                  <a:pt x="3951719" y="1162812"/>
                </a:lnTo>
                <a:lnTo>
                  <a:pt x="3998696" y="1154645"/>
                </a:lnTo>
                <a:lnTo>
                  <a:pt x="4024871" y="1139952"/>
                </a:lnTo>
                <a:lnTo>
                  <a:pt x="4039311" y="1131849"/>
                </a:lnTo>
                <a:lnTo>
                  <a:pt x="4071213" y="1096975"/>
                </a:lnTo>
                <a:lnTo>
                  <a:pt x="4092079" y="1052601"/>
                </a:lnTo>
                <a:lnTo>
                  <a:pt x="4099547" y="1001268"/>
                </a:lnTo>
                <a:lnTo>
                  <a:pt x="4099547" y="161544"/>
                </a:lnTo>
                <a:close/>
              </a:path>
            </a:pathLst>
          </a:custGeom>
          <a:solidFill>
            <a:srgbClr val="005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 descr="checklist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0808" y="2537460"/>
            <a:ext cx="765047" cy="76504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558203" y="2815362"/>
            <a:ext cx="1739264" cy="3270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spc="45" dirty="0">
                <a:solidFill>
                  <a:srgbClr val="00246C"/>
                </a:solidFill>
                <a:latin typeface="Calibri"/>
                <a:cs typeface="Calibri"/>
              </a:rPr>
              <a:t>Documentation</a:t>
            </a:r>
            <a:endParaRPr sz="1950" dirty="0">
              <a:latin typeface="Calibri"/>
              <a:cs typeface="Calibri"/>
            </a:endParaRPr>
          </a:p>
        </p:txBody>
      </p:sp>
      <p:pic>
        <p:nvPicPr>
          <p:cNvPr id="18" name="object 18" descr="Open folder with a magnifying glass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0996" y="3980688"/>
            <a:ext cx="763524" cy="76504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500391" y="4035707"/>
            <a:ext cx="121158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5"/>
              </a:spcBef>
            </a:pPr>
            <a:r>
              <a:rPr sz="1950" b="1" spc="50" dirty="0">
                <a:solidFill>
                  <a:srgbClr val="00246C"/>
                </a:solidFill>
                <a:latin typeface="Calibri"/>
                <a:cs typeface="Calibri"/>
              </a:rPr>
              <a:t>Resolution </a:t>
            </a:r>
            <a:r>
              <a:rPr sz="1950" b="1" spc="65" dirty="0">
                <a:solidFill>
                  <a:srgbClr val="00246C"/>
                </a:solidFill>
                <a:latin typeface="Calibri"/>
                <a:cs typeface="Calibri"/>
              </a:rPr>
              <a:t>Process</a:t>
            </a:r>
            <a:endParaRPr sz="1950" dirty="0">
              <a:latin typeface="Calibri"/>
              <a:cs typeface="Calibri"/>
            </a:endParaRPr>
          </a:p>
        </p:txBody>
      </p:sp>
      <p:pic>
        <p:nvPicPr>
          <p:cNvPr id="17" name="object 17" descr="Hand held out flat with the palm facing upwards.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0996" y="5355335"/>
            <a:ext cx="763524" cy="76504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500391" y="5406867"/>
            <a:ext cx="151892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5"/>
              </a:spcBef>
            </a:pPr>
            <a:r>
              <a:rPr sz="1950" b="1" spc="55" dirty="0">
                <a:solidFill>
                  <a:srgbClr val="00246C"/>
                </a:solidFill>
                <a:latin typeface="Calibri"/>
                <a:cs typeface="Calibri"/>
              </a:rPr>
              <a:t>Outreach</a:t>
            </a:r>
            <a:r>
              <a:rPr sz="1950" b="1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40" dirty="0">
                <a:solidFill>
                  <a:srgbClr val="00246C"/>
                </a:solidFill>
                <a:latin typeface="Calibri"/>
                <a:cs typeface="Calibri"/>
              </a:rPr>
              <a:t>and </a:t>
            </a:r>
            <a:r>
              <a:rPr sz="1950" b="1" spc="65" dirty="0">
                <a:solidFill>
                  <a:srgbClr val="00246C"/>
                </a:solidFill>
                <a:latin typeface="Calibri"/>
                <a:cs typeface="Calibri"/>
              </a:rPr>
              <a:t>Support</a:t>
            </a:r>
            <a:endParaRPr sz="1950" dirty="0">
              <a:latin typeface="Calibri"/>
              <a:cs typeface="Calibri"/>
            </a:endParaRPr>
          </a:p>
        </p:txBody>
      </p:sp>
      <p:pic>
        <p:nvPicPr>
          <p:cNvPr id="16" name="object 16" descr="checklist on a clip board.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66944" y="2296668"/>
            <a:ext cx="1287779" cy="138836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936364" y="2509545"/>
            <a:ext cx="1583690" cy="9117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70" marR="5080">
              <a:lnSpc>
                <a:spcPct val="101499"/>
              </a:lnSpc>
              <a:spcBef>
                <a:spcPts val="95"/>
              </a:spcBef>
            </a:pPr>
            <a:r>
              <a:rPr sz="1950" b="1" spc="60" dirty="0">
                <a:solidFill>
                  <a:srgbClr val="00246C"/>
                </a:solidFill>
                <a:latin typeface="Calibri"/>
                <a:cs typeface="Calibri"/>
              </a:rPr>
              <a:t>Policies, </a:t>
            </a:r>
            <a:r>
              <a:rPr sz="1950" b="1" spc="75" dirty="0">
                <a:solidFill>
                  <a:srgbClr val="00246C"/>
                </a:solidFill>
                <a:latin typeface="Calibri"/>
                <a:cs typeface="Calibri"/>
              </a:rPr>
              <a:t>Practices,</a:t>
            </a:r>
            <a:r>
              <a:rPr sz="1950" b="1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40" dirty="0">
                <a:solidFill>
                  <a:srgbClr val="00246C"/>
                </a:solidFill>
                <a:latin typeface="Calibri"/>
                <a:cs typeface="Calibri"/>
              </a:rPr>
              <a:t>and </a:t>
            </a:r>
            <a:r>
              <a:rPr sz="1950" b="1" spc="55" dirty="0">
                <a:solidFill>
                  <a:srgbClr val="00246C"/>
                </a:solidFill>
                <a:latin typeface="Calibri"/>
                <a:cs typeface="Calibri"/>
              </a:rPr>
              <a:t>Procedures</a:t>
            </a:r>
          </a:p>
        </p:txBody>
      </p:sp>
      <p:pic>
        <p:nvPicPr>
          <p:cNvPr id="15" name="object 15" descr="laptop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12308" y="3980688"/>
            <a:ext cx="760475" cy="765047"/>
          </a:xfrm>
          <a:prstGeom prst="rect">
            <a:avLst/>
          </a:prstGeom>
        </p:spPr>
      </p:pic>
      <p:sp>
        <p:nvSpPr>
          <p:cNvPr id="25" name="object 13">
            <a:extLst>
              <a:ext uri="{FF2B5EF4-FFF2-40B4-BE49-F238E27FC236}">
                <a16:creationId xmlns:a16="http://schemas.microsoft.com/office/drawing/2014/main" id="{3D0D5632-E0F6-5ECB-941E-2322955434EE}"/>
              </a:ext>
            </a:extLst>
          </p:cNvPr>
          <p:cNvSpPr txBox="1"/>
          <p:nvPr/>
        </p:nvSpPr>
        <p:spPr>
          <a:xfrm>
            <a:off x="7012348" y="3932710"/>
            <a:ext cx="1583690" cy="9117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33045">
              <a:lnSpc>
                <a:spcPct val="101499"/>
              </a:lnSpc>
            </a:pPr>
            <a:r>
              <a:rPr sz="1950" b="1" spc="35" dirty="0">
                <a:solidFill>
                  <a:srgbClr val="00246C"/>
                </a:solidFill>
                <a:latin typeface="Calibri"/>
                <a:cs typeface="Calibri"/>
              </a:rPr>
              <a:t>Reporting/ </a:t>
            </a:r>
            <a:r>
              <a:rPr sz="1950" b="1" spc="50" dirty="0">
                <a:solidFill>
                  <a:srgbClr val="00246C"/>
                </a:solidFill>
                <a:latin typeface="Calibri"/>
                <a:cs typeface="Calibri"/>
              </a:rPr>
              <a:t>Information </a:t>
            </a:r>
            <a:r>
              <a:rPr sz="1950" b="1" spc="75" dirty="0">
                <a:solidFill>
                  <a:srgbClr val="00246C"/>
                </a:solidFill>
                <a:latin typeface="Calibri"/>
                <a:cs typeface="Calibri"/>
              </a:rPr>
              <a:t>Sharing</a:t>
            </a:r>
            <a:endParaRPr sz="1950" dirty="0">
              <a:latin typeface="Calibri"/>
              <a:cs typeface="Calibri"/>
            </a:endParaRPr>
          </a:p>
        </p:txBody>
      </p:sp>
      <p:pic>
        <p:nvPicPr>
          <p:cNvPr id="14" name="object 14" descr="drawing of a person writing on a board.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12308" y="5352288"/>
            <a:ext cx="765047" cy="76504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936364" y="5557682"/>
            <a:ext cx="950594" cy="3270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spc="70" dirty="0">
                <a:solidFill>
                  <a:srgbClr val="00246C"/>
                </a:solidFill>
                <a:latin typeface="Calibri"/>
                <a:cs typeface="Calibri"/>
              </a:rPr>
              <a:t>Training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sp>
        <p:nvSpPr>
          <p:cNvPr id="20" name="object 20"/>
          <p:cNvSpPr txBox="1"/>
          <p:nvPr/>
        </p:nvSpPr>
        <p:spPr>
          <a:xfrm rot="18900000">
            <a:off x="2286561" y="3551943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70" dirty="0"/>
              <a:t>Academic</a:t>
            </a:r>
            <a:r>
              <a:rPr spc="-80" dirty="0"/>
              <a:t> </a:t>
            </a:r>
            <a:r>
              <a:rPr spc="204" dirty="0"/>
              <a:t>Policies</a:t>
            </a:r>
            <a:r>
              <a:rPr spc="-114" dirty="0"/>
              <a:t> </a:t>
            </a:r>
            <a:r>
              <a:rPr spc="204" dirty="0"/>
              <a:t>and</a:t>
            </a:r>
            <a:r>
              <a:rPr spc="-35" dirty="0"/>
              <a:t> </a:t>
            </a:r>
            <a:r>
              <a:rPr spc="190" dirty="0"/>
              <a:t>Procedures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54" y="2576756"/>
            <a:ext cx="8459470" cy="5772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TIXC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must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well-versed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institutional policies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that may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have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implications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students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who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pregnant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80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have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related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conditions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4944" y="3438144"/>
            <a:ext cx="2032000" cy="1217930"/>
          </a:xfrm>
          <a:prstGeom prst="rect">
            <a:avLst/>
          </a:prstGeom>
          <a:solidFill>
            <a:srgbClr val="3461AD"/>
          </a:solidFill>
        </p:spPr>
        <p:txBody>
          <a:bodyPr vert="horz" wrap="square" lIns="0" tIns="920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25"/>
              </a:spcBef>
            </a:pPr>
            <a:endParaRPr sz="1700">
              <a:latin typeface="Times New Roman"/>
              <a:cs typeface="Times New Roman"/>
            </a:endParaRPr>
          </a:p>
          <a:p>
            <a:pPr marL="420370" marR="411480" indent="130810">
              <a:lnSpc>
                <a:spcPts val="2030"/>
              </a:lnSpc>
              <a:spcBef>
                <a:spcPts val="5"/>
              </a:spcBef>
            </a:pPr>
            <a:r>
              <a:rPr sz="1700" b="1" spc="40" dirty="0">
                <a:solidFill>
                  <a:srgbClr val="FFFFFF"/>
                </a:solidFill>
                <a:latin typeface="Calibri"/>
                <a:cs typeface="Calibri"/>
              </a:rPr>
              <a:t>Academic </a:t>
            </a:r>
            <a:r>
              <a:rPr sz="1700" b="1" spc="45" dirty="0">
                <a:solidFill>
                  <a:srgbClr val="FFFFFF"/>
                </a:solidFill>
                <a:latin typeface="Calibri"/>
                <a:cs typeface="Calibri"/>
              </a:rPr>
              <a:t>Incompletes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29127" y="3438144"/>
            <a:ext cx="2032000" cy="1217930"/>
          </a:xfrm>
          <a:prstGeom prst="rect">
            <a:avLst/>
          </a:prstGeom>
          <a:solidFill>
            <a:srgbClr val="9AC0FF"/>
          </a:solidFill>
        </p:spPr>
        <p:txBody>
          <a:bodyPr vert="horz" wrap="square" lIns="0" tIns="2120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70"/>
              </a:spcBef>
            </a:pPr>
            <a:endParaRPr sz="1700">
              <a:latin typeface="Times New Roman"/>
              <a:cs typeface="Times New Roman"/>
            </a:endParaRPr>
          </a:p>
          <a:p>
            <a:pPr marL="556260">
              <a:lnSpc>
                <a:spcPct val="100000"/>
              </a:lnSpc>
            </a:pPr>
            <a:r>
              <a:rPr sz="1700" b="1" spc="-10" dirty="0">
                <a:solidFill>
                  <a:srgbClr val="00246C"/>
                </a:solidFill>
                <a:latin typeface="Calibri"/>
                <a:cs typeface="Calibri"/>
              </a:rPr>
              <a:t>Add/Drop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64835" y="3438144"/>
            <a:ext cx="2032000" cy="1217930"/>
          </a:xfrm>
          <a:prstGeom prst="rect">
            <a:avLst/>
          </a:prstGeom>
          <a:solidFill>
            <a:srgbClr val="D7D7D7"/>
          </a:solidFill>
        </p:spPr>
        <p:txBody>
          <a:bodyPr vert="horz" wrap="square" lIns="0" tIns="2120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70"/>
              </a:spcBef>
            </a:pPr>
            <a:endParaRPr sz="1700">
              <a:latin typeface="Times New Roman"/>
              <a:cs typeface="Times New Roman"/>
            </a:endParaRPr>
          </a:p>
          <a:p>
            <a:pPr marL="322580">
              <a:lnSpc>
                <a:spcPct val="100000"/>
              </a:lnSpc>
            </a:pPr>
            <a:r>
              <a:rPr sz="1700" b="1" dirty="0">
                <a:solidFill>
                  <a:srgbClr val="00246C"/>
                </a:solidFill>
                <a:latin typeface="Calibri"/>
                <a:cs typeface="Calibri"/>
              </a:rPr>
              <a:t>Grade</a:t>
            </a:r>
            <a:r>
              <a:rPr sz="1700" b="1" spc="2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00246C"/>
                </a:solidFill>
                <a:latin typeface="Calibri"/>
                <a:cs typeface="Calibri"/>
              </a:rPr>
              <a:t>Appeals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99019" y="3438144"/>
            <a:ext cx="2032000" cy="1217930"/>
          </a:xfrm>
          <a:prstGeom prst="rect">
            <a:avLst/>
          </a:prstGeom>
          <a:solidFill>
            <a:srgbClr val="22428F"/>
          </a:solidFill>
        </p:spPr>
        <p:txBody>
          <a:bodyPr vert="horz" wrap="square" lIns="0" tIns="210820" rIns="0" bIns="0" rtlCol="0">
            <a:spAutoFit/>
          </a:bodyPr>
          <a:lstStyle/>
          <a:p>
            <a:pPr marL="410845" marR="402590" algn="ctr">
              <a:lnSpc>
                <a:spcPts val="2030"/>
              </a:lnSpc>
              <a:spcBef>
                <a:spcPts val="1660"/>
              </a:spcBef>
            </a:pP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Internships/ </a:t>
            </a:r>
            <a:r>
              <a:rPr sz="1700" b="1" spc="35" dirty="0">
                <a:solidFill>
                  <a:srgbClr val="FFFFFF"/>
                </a:solidFill>
                <a:latin typeface="Calibri"/>
                <a:cs typeface="Calibri"/>
              </a:rPr>
              <a:t>Externships/</a:t>
            </a:r>
            <a:endParaRPr sz="1700">
              <a:latin typeface="Calibri"/>
              <a:cs typeface="Calibri"/>
            </a:endParaRPr>
          </a:p>
          <a:p>
            <a:pPr marL="635" algn="ctr">
              <a:lnSpc>
                <a:spcPts val="1975"/>
              </a:lnSpc>
            </a:pPr>
            <a:r>
              <a:rPr sz="1700" b="1" spc="65" dirty="0">
                <a:solidFill>
                  <a:srgbClr val="FFFFFF"/>
                </a:solidFill>
                <a:latin typeface="Calibri"/>
                <a:cs typeface="Calibri"/>
              </a:rPr>
              <a:t>Co-</a:t>
            </a:r>
            <a:r>
              <a:rPr sz="1700" b="1" spc="40" dirty="0">
                <a:solidFill>
                  <a:srgbClr val="FFFFFF"/>
                </a:solidFill>
                <a:latin typeface="Calibri"/>
                <a:cs typeface="Calibri"/>
              </a:rPr>
              <a:t>Ops/Practicums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4944" y="4860035"/>
            <a:ext cx="2032000" cy="1219200"/>
          </a:xfrm>
          <a:prstGeom prst="rect">
            <a:avLst/>
          </a:prstGeom>
          <a:solidFill>
            <a:srgbClr val="005CDB"/>
          </a:solidFill>
        </p:spPr>
        <p:txBody>
          <a:bodyPr vert="horz" wrap="square" lIns="0" tIns="2120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70"/>
              </a:spcBef>
            </a:pPr>
            <a:endParaRPr sz="1700">
              <a:latin typeface="Times New Roman"/>
              <a:cs typeface="Times New Roman"/>
            </a:endParaRPr>
          </a:p>
          <a:p>
            <a:pPr marL="142875">
              <a:lnSpc>
                <a:spcPct val="100000"/>
              </a:lnSpc>
            </a:pPr>
            <a:r>
              <a:rPr sz="1700" b="1" spc="75" dirty="0">
                <a:solidFill>
                  <a:srgbClr val="FFFFFF"/>
                </a:solidFill>
                <a:latin typeface="Calibri"/>
                <a:cs typeface="Calibri"/>
              </a:rPr>
              <a:t>Leaves</a:t>
            </a:r>
            <a:r>
              <a:rPr sz="17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7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Absence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9127" y="4860035"/>
            <a:ext cx="2032000" cy="1219200"/>
          </a:xfrm>
          <a:prstGeom prst="rect">
            <a:avLst/>
          </a:prstGeom>
          <a:solidFill>
            <a:srgbClr val="3461AD"/>
          </a:solidFill>
        </p:spPr>
        <p:txBody>
          <a:bodyPr vert="horz" wrap="square" lIns="0" tIns="920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25"/>
              </a:spcBef>
            </a:pPr>
            <a:endParaRPr sz="1700">
              <a:latin typeface="Times New Roman"/>
              <a:cs typeface="Times New Roman"/>
            </a:endParaRPr>
          </a:p>
          <a:p>
            <a:pPr marL="391160" marR="381000" indent="30480">
              <a:lnSpc>
                <a:spcPts val="2030"/>
              </a:lnSpc>
              <a:spcBef>
                <a:spcPts val="5"/>
              </a:spcBef>
            </a:pP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Out-of-</a:t>
            </a:r>
            <a:r>
              <a:rPr sz="1700" b="1" spc="55" dirty="0">
                <a:solidFill>
                  <a:srgbClr val="FFFFFF"/>
                </a:solidFill>
                <a:latin typeface="Calibri"/>
                <a:cs typeface="Calibri"/>
              </a:rPr>
              <a:t>Class Expectations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64835" y="4860035"/>
            <a:ext cx="2032000" cy="1219200"/>
          </a:xfrm>
          <a:prstGeom prst="rect">
            <a:avLst/>
          </a:prstGeom>
          <a:solidFill>
            <a:srgbClr val="9AC0FF"/>
          </a:solidFill>
        </p:spPr>
        <p:txBody>
          <a:bodyPr vert="horz" wrap="square" lIns="0" tIns="2120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70"/>
              </a:spcBef>
            </a:pPr>
            <a:endParaRPr sz="1700">
              <a:latin typeface="Times New Roman"/>
              <a:cs typeface="Times New Roman"/>
            </a:endParaRPr>
          </a:p>
          <a:p>
            <a:pPr marL="227965">
              <a:lnSpc>
                <a:spcPct val="100000"/>
              </a:lnSpc>
            </a:pPr>
            <a:r>
              <a:rPr sz="1700" b="1" spc="50" dirty="0">
                <a:solidFill>
                  <a:srgbClr val="00246C"/>
                </a:solidFill>
                <a:latin typeface="Calibri"/>
                <a:cs typeface="Calibri"/>
              </a:rPr>
              <a:t>Pass/Fail</a:t>
            </a:r>
            <a:r>
              <a:rPr sz="1700" b="1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00246C"/>
                </a:solidFill>
                <a:latin typeface="Calibri"/>
                <a:cs typeface="Calibri"/>
              </a:rPr>
              <a:t>Option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99019" y="4860035"/>
            <a:ext cx="2032000" cy="1219200"/>
          </a:xfrm>
          <a:prstGeom prst="rect">
            <a:avLst/>
          </a:prstGeom>
          <a:solidFill>
            <a:srgbClr val="D7D7D7"/>
          </a:solidFill>
        </p:spPr>
        <p:txBody>
          <a:bodyPr vert="horz" wrap="square" lIns="0" tIns="2120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70"/>
              </a:spcBef>
            </a:pPr>
            <a:endParaRPr sz="1700">
              <a:latin typeface="Times New Roman"/>
              <a:cs typeface="Times New Roman"/>
            </a:endParaRPr>
          </a:p>
          <a:p>
            <a:pPr marL="630555">
              <a:lnSpc>
                <a:spcPct val="100000"/>
              </a:lnSpc>
            </a:pPr>
            <a:r>
              <a:rPr sz="1700" b="1" spc="50" dirty="0">
                <a:solidFill>
                  <a:srgbClr val="00246C"/>
                </a:solidFill>
                <a:latin typeface="Calibri"/>
                <a:cs typeface="Calibri"/>
              </a:rPr>
              <a:t>Retakes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sp>
        <p:nvSpPr>
          <p:cNvPr id="12" name="object 12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75" dirty="0"/>
              <a:t>General</a:t>
            </a:r>
            <a:r>
              <a:rPr spc="-100" dirty="0"/>
              <a:t> </a:t>
            </a:r>
            <a:r>
              <a:rPr spc="240" dirty="0"/>
              <a:t>Policy</a:t>
            </a:r>
            <a:r>
              <a:rPr spc="-70" dirty="0"/>
              <a:t> </a:t>
            </a:r>
            <a:r>
              <a:rPr spc="180" dirty="0"/>
              <a:t>Awareness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575166"/>
            <a:ext cx="8238490" cy="1294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025" marR="5080" indent="-187960">
              <a:lnSpc>
                <a:spcPct val="101499"/>
              </a:lnSpc>
              <a:spcBef>
                <a:spcPts val="9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Non-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academic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policies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may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also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impact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individuals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who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pregnant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have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related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conditions</a:t>
            </a:r>
            <a:endParaRPr sz="1950">
              <a:latin typeface="Calibri"/>
              <a:cs typeface="Calibri"/>
            </a:endParaRPr>
          </a:p>
          <a:p>
            <a:pPr marL="200025" marR="1045844" indent="-187960">
              <a:lnSpc>
                <a:spcPct val="101499"/>
              </a:lnSpc>
              <a:spcBef>
                <a:spcPts val="490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TIXC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should</a:t>
            </a:r>
            <a:r>
              <a:rPr sz="1950" spc="1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aware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95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policies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make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themselves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available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for 	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consultation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those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developing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revising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policies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6363" y="4053840"/>
            <a:ext cx="8776970" cy="2135505"/>
          </a:xfrm>
          <a:prstGeom prst="rect">
            <a:avLst/>
          </a:prstGeom>
          <a:solidFill>
            <a:srgbClr val="9AC0FF"/>
          </a:solidFill>
        </p:spPr>
        <p:txBody>
          <a:bodyPr vert="horz" wrap="square" lIns="0" tIns="52069" rIns="0" bIns="0" rtlCol="0">
            <a:spAutoFit/>
          </a:bodyPr>
          <a:lstStyle/>
          <a:p>
            <a:pPr marL="3416300">
              <a:lnSpc>
                <a:spcPct val="100000"/>
              </a:lnSpc>
              <a:spcBef>
                <a:spcPts val="409"/>
              </a:spcBef>
            </a:pPr>
            <a:r>
              <a:rPr sz="1950" spc="110" dirty="0">
                <a:solidFill>
                  <a:srgbClr val="00246C"/>
                </a:solidFill>
                <a:latin typeface="Calibri"/>
                <a:cs typeface="Calibri"/>
              </a:rPr>
              <a:t>Common</a:t>
            </a:r>
            <a:r>
              <a:rPr sz="19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Policies</a:t>
            </a:r>
            <a:endParaRPr sz="1950">
              <a:latin typeface="Calibri"/>
              <a:cs typeface="Calibri"/>
            </a:endParaRPr>
          </a:p>
          <a:p>
            <a:pPr marL="311785" indent="-235585">
              <a:lnSpc>
                <a:spcPct val="100000"/>
              </a:lnSpc>
              <a:spcBef>
                <a:spcPts val="835"/>
              </a:spcBef>
              <a:buFont typeface="Wingdings"/>
              <a:buChar char=""/>
              <a:tabLst>
                <a:tab pos="311785" algn="l"/>
                <a:tab pos="4578985" algn="l"/>
                <a:tab pos="4815205" algn="l"/>
              </a:tabLst>
            </a:pP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Attendance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	</a:t>
            </a:r>
            <a:r>
              <a:rPr sz="1800" spc="-50" dirty="0">
                <a:solidFill>
                  <a:srgbClr val="00246C"/>
                </a:solidFill>
                <a:latin typeface="Wingdings"/>
                <a:cs typeface="Wingdings"/>
              </a:rPr>
              <a:t></a:t>
            </a:r>
            <a:r>
              <a:rPr sz="1800" dirty="0">
                <a:solidFill>
                  <a:srgbClr val="00246C"/>
                </a:solidFill>
                <a:latin typeface="Times New Roman"/>
                <a:cs typeface="Times New Roman"/>
              </a:rPr>
              <a:t>	</a:t>
            </a:r>
            <a:r>
              <a:rPr sz="1800" spc="-20" dirty="0">
                <a:solidFill>
                  <a:srgbClr val="00246C"/>
                </a:solidFill>
                <a:latin typeface="Calibri"/>
                <a:cs typeface="Calibri"/>
              </a:rPr>
              <a:t>Minors</a:t>
            </a:r>
            <a:r>
              <a:rPr sz="180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80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campus</a:t>
            </a:r>
            <a:endParaRPr sz="1800">
              <a:latin typeface="Calibri"/>
              <a:cs typeface="Calibri"/>
            </a:endParaRPr>
          </a:p>
          <a:p>
            <a:pPr marL="311785" indent="-235585">
              <a:lnSpc>
                <a:spcPct val="100000"/>
              </a:lnSpc>
              <a:spcBef>
                <a:spcPts val="505"/>
              </a:spcBef>
              <a:buFont typeface="Wingdings"/>
              <a:buChar char=""/>
              <a:tabLst>
                <a:tab pos="311785" algn="l"/>
                <a:tab pos="4578985" algn="l"/>
                <a:tab pos="481520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Dress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246C"/>
                </a:solidFill>
                <a:latin typeface="Calibri"/>
                <a:cs typeface="Calibri"/>
              </a:rPr>
              <a:t>codes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	</a:t>
            </a:r>
            <a:r>
              <a:rPr sz="1800" spc="-50" dirty="0">
                <a:solidFill>
                  <a:srgbClr val="00246C"/>
                </a:solidFill>
                <a:latin typeface="Wingdings"/>
                <a:cs typeface="Wingdings"/>
              </a:rPr>
              <a:t></a:t>
            </a:r>
            <a:r>
              <a:rPr sz="1800" dirty="0">
                <a:solidFill>
                  <a:srgbClr val="00246C"/>
                </a:solidFill>
                <a:latin typeface="Times New Roman"/>
                <a:cs typeface="Times New Roman"/>
              </a:rPr>
              <a:t>	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Parking</a:t>
            </a:r>
            <a:endParaRPr sz="1800">
              <a:latin typeface="Calibri"/>
              <a:cs typeface="Calibri"/>
            </a:endParaRPr>
          </a:p>
          <a:p>
            <a:pPr marL="311785" indent="-235585">
              <a:lnSpc>
                <a:spcPct val="100000"/>
              </a:lnSpc>
              <a:spcBef>
                <a:spcPts val="515"/>
              </a:spcBef>
              <a:buFont typeface="Wingdings"/>
              <a:buChar char=""/>
              <a:tabLst>
                <a:tab pos="311785" algn="l"/>
                <a:tab pos="4578985" algn="l"/>
                <a:tab pos="481520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Financial</a:t>
            </a:r>
            <a:r>
              <a:rPr sz="1800" spc="1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aid</a:t>
            </a:r>
            <a:r>
              <a:rPr sz="1800" spc="1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scholarships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	</a:t>
            </a:r>
            <a:r>
              <a:rPr sz="1800" spc="-50" dirty="0">
                <a:solidFill>
                  <a:srgbClr val="00246C"/>
                </a:solidFill>
                <a:latin typeface="Wingdings"/>
                <a:cs typeface="Wingdings"/>
              </a:rPr>
              <a:t></a:t>
            </a:r>
            <a:r>
              <a:rPr sz="1800" dirty="0">
                <a:solidFill>
                  <a:srgbClr val="00246C"/>
                </a:solidFill>
                <a:latin typeface="Times New Roman"/>
                <a:cs typeface="Times New Roman"/>
              </a:rPr>
              <a:t>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Student</a:t>
            </a:r>
            <a:r>
              <a:rPr sz="180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health</a:t>
            </a:r>
            <a:r>
              <a:rPr sz="180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insurance</a:t>
            </a:r>
            <a:endParaRPr sz="1800">
              <a:latin typeface="Calibri"/>
              <a:cs typeface="Calibri"/>
            </a:endParaRPr>
          </a:p>
          <a:p>
            <a:pPr marL="311785" indent="-235585">
              <a:lnSpc>
                <a:spcPct val="100000"/>
              </a:lnSpc>
              <a:spcBef>
                <a:spcPts val="515"/>
              </a:spcBef>
              <a:buFont typeface="Wingdings"/>
              <a:buChar char=""/>
              <a:tabLst>
                <a:tab pos="311785" algn="l"/>
                <a:tab pos="4578985" algn="l"/>
                <a:tab pos="481520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Housing</a:t>
            </a:r>
            <a:r>
              <a:rPr sz="1800" spc="2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contracts/live-on</a:t>
            </a:r>
            <a:r>
              <a:rPr sz="1800" spc="2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requirements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	</a:t>
            </a:r>
            <a:r>
              <a:rPr sz="1800" spc="-50" dirty="0">
                <a:solidFill>
                  <a:srgbClr val="00246C"/>
                </a:solidFill>
                <a:latin typeface="Wingdings"/>
                <a:cs typeface="Wingdings"/>
              </a:rPr>
              <a:t></a:t>
            </a:r>
            <a:r>
              <a:rPr sz="1800" dirty="0">
                <a:solidFill>
                  <a:srgbClr val="00246C"/>
                </a:solidFill>
                <a:latin typeface="Times New Roman"/>
                <a:cs typeface="Times New Roman"/>
              </a:rPr>
              <a:t>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Visa</a:t>
            </a:r>
            <a:r>
              <a:rPr sz="1800" spc="-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requirements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755227" y="1311560"/>
            <a:ext cx="7355840" cy="107823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3920"/>
              </a:lnSpc>
              <a:spcBef>
                <a:spcPts val="600"/>
              </a:spcBef>
            </a:pPr>
            <a:r>
              <a:rPr spc="215" dirty="0"/>
              <a:t>Granting</a:t>
            </a:r>
            <a:r>
              <a:rPr spc="-105" dirty="0"/>
              <a:t> </a:t>
            </a:r>
            <a:r>
              <a:rPr spc="215" dirty="0"/>
              <a:t>Exceptions</a:t>
            </a:r>
            <a:r>
              <a:rPr spc="-125" dirty="0"/>
              <a:t> </a:t>
            </a:r>
            <a:r>
              <a:rPr spc="185" dirty="0"/>
              <a:t>to</a:t>
            </a:r>
            <a:r>
              <a:rPr spc="-80" dirty="0"/>
              <a:t> </a:t>
            </a:r>
            <a:r>
              <a:rPr spc="204" dirty="0"/>
              <a:t>Policies</a:t>
            </a:r>
            <a:r>
              <a:rPr spc="-125" dirty="0"/>
              <a:t> </a:t>
            </a:r>
            <a:r>
              <a:rPr spc="190" dirty="0"/>
              <a:t>and </a:t>
            </a:r>
            <a:r>
              <a:rPr spc="185" dirty="0"/>
              <a:t>Processes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3" y="2514735"/>
            <a:ext cx="8402320" cy="356870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200660" indent="-187960">
              <a:lnSpc>
                <a:spcPct val="100000"/>
              </a:lnSpc>
              <a:spcBef>
                <a:spcPts val="600"/>
              </a:spcBef>
              <a:buFont typeface="Wingdings"/>
              <a:buChar char=""/>
              <a:tabLst>
                <a:tab pos="200660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Request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process</a:t>
            </a:r>
            <a:r>
              <a:rPr sz="180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should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clear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well-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advertised</a:t>
            </a:r>
            <a:endParaRPr sz="180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00"/>
              </a:spcBef>
              <a:buFont typeface="Wingdings"/>
              <a:buChar char=""/>
              <a:tabLst>
                <a:tab pos="57721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Online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form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appointment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request</a:t>
            </a:r>
            <a:endParaRPr sz="180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515"/>
              </a:spcBef>
              <a:buFont typeface="Wingdings"/>
              <a:buChar char=""/>
              <a:tabLst>
                <a:tab pos="200660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Pre-emptive</a:t>
            </a:r>
            <a:r>
              <a:rPr sz="1800" spc="1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employee</a:t>
            </a:r>
            <a:r>
              <a:rPr sz="1800" spc="1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training</a:t>
            </a:r>
            <a:r>
              <a:rPr sz="1800" spc="1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including</a:t>
            </a:r>
            <a:r>
              <a:rPr sz="1800" spc="1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scenarios</a:t>
            </a:r>
            <a:r>
              <a:rPr sz="180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example</a:t>
            </a:r>
            <a:r>
              <a:rPr sz="1800" spc="1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communications</a:t>
            </a:r>
            <a:endParaRPr sz="1800">
              <a:latin typeface="Calibri"/>
              <a:cs typeface="Calibri"/>
            </a:endParaRPr>
          </a:p>
          <a:p>
            <a:pPr marL="200025" marR="502920" indent="-187960">
              <a:lnSpc>
                <a:spcPct val="100499"/>
              </a:lnSpc>
              <a:spcBef>
                <a:spcPts val="505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Consider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waivers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arbitrary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policies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(e.g.,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no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leaves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absence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longer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than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two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weeks)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even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if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results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inconsistency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previous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practices</a:t>
            </a:r>
            <a:endParaRPr sz="1800">
              <a:latin typeface="Calibri"/>
              <a:cs typeface="Calibri"/>
            </a:endParaRPr>
          </a:p>
          <a:p>
            <a:pPr marL="200025" marR="5080" indent="-187960">
              <a:lnSpc>
                <a:spcPct val="101000"/>
              </a:lnSpc>
              <a:spcBef>
                <a:spcPts val="50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TIXC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partners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other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offices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implement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provide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seamless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support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process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students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employees</a:t>
            </a:r>
            <a:endParaRPr sz="180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505"/>
              </a:spcBef>
              <a:buFont typeface="Wingdings"/>
              <a:buChar char=""/>
              <a:tabLst>
                <a:tab pos="200660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Retroactive</a:t>
            </a:r>
            <a:r>
              <a:rPr sz="180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80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modifications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80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not</a:t>
            </a:r>
            <a:r>
              <a:rPr sz="180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required</a:t>
            </a:r>
            <a:endParaRPr sz="180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15"/>
              </a:spcBef>
              <a:buFont typeface="Wingdings"/>
              <a:buChar char=""/>
              <a:tabLst>
                <a:tab pos="57721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Common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often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necessary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related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conditions</a:t>
            </a:r>
            <a:endParaRPr sz="1800">
              <a:latin typeface="Calibri"/>
              <a:cs typeface="Calibri"/>
            </a:endParaRPr>
          </a:p>
          <a:p>
            <a:pPr marL="576580" marR="866775" lvl="1" indent="-186690">
              <a:lnSpc>
                <a:spcPct val="100600"/>
              </a:lnSpc>
              <a:spcBef>
                <a:spcPts val="500"/>
              </a:spcBef>
              <a:buFont typeface="Wingdings"/>
              <a:buChar char=""/>
              <a:tabLst>
                <a:tab pos="577850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ATIXA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recommends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developing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framework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rubric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guide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consistent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retroactive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request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decisions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755227" y="1311560"/>
            <a:ext cx="4126865" cy="107823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3920"/>
              </a:lnSpc>
              <a:spcBef>
                <a:spcPts val="600"/>
              </a:spcBef>
            </a:pPr>
            <a:r>
              <a:rPr spc="190" dirty="0"/>
              <a:t>Documentation</a:t>
            </a:r>
            <a:r>
              <a:rPr spc="-120" dirty="0"/>
              <a:t> </a:t>
            </a:r>
            <a:r>
              <a:rPr spc="190" dirty="0"/>
              <a:t>and </a:t>
            </a:r>
            <a:r>
              <a:rPr spc="195" dirty="0"/>
              <a:t>Communication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5423" y="2576756"/>
            <a:ext cx="4735830" cy="27019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00025" marR="447040" indent="-187960">
              <a:lnSpc>
                <a:spcPct val="100000"/>
              </a:lnSpc>
              <a:spcBef>
                <a:spcPts val="11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Clear,</a:t>
            </a:r>
            <a:r>
              <a:rPr sz="1800" spc="1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detailed</a:t>
            </a:r>
            <a:r>
              <a:rPr sz="1800" spc="1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documentation</a:t>
            </a:r>
            <a:r>
              <a:rPr sz="1800" spc="1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regarding 	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modifications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recommended</a:t>
            </a:r>
            <a:endParaRPr sz="1800">
              <a:latin typeface="Calibri"/>
              <a:cs typeface="Calibri"/>
            </a:endParaRPr>
          </a:p>
          <a:p>
            <a:pPr marL="200025" marR="565150" indent="-187960">
              <a:lnSpc>
                <a:spcPct val="100800"/>
              </a:lnSpc>
              <a:spcBef>
                <a:spcPts val="509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Obtain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written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consent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prior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disclosing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personally</a:t>
            </a:r>
            <a:r>
              <a:rPr sz="1800" spc="1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identifiable</a:t>
            </a:r>
            <a:r>
              <a:rPr sz="1800" spc="1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information</a:t>
            </a:r>
            <a:r>
              <a:rPr sz="1800" spc="1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(e.g.,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r>
              <a:rPr sz="1800" spc="2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status)</a:t>
            </a:r>
            <a:endParaRPr sz="1800">
              <a:latin typeface="Calibri"/>
              <a:cs typeface="Calibri"/>
            </a:endParaRPr>
          </a:p>
          <a:p>
            <a:pPr marL="200025" marR="351155" indent="-187960">
              <a:lnSpc>
                <a:spcPct val="100499"/>
              </a:lnSpc>
              <a:spcBef>
                <a:spcPts val="505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Office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Civil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Rights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(OCR)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emphasizes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246C"/>
                </a:solidFill>
                <a:latin typeface="Calibri"/>
                <a:cs typeface="Calibri"/>
              </a:rPr>
              <a:t>that 	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communication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across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institution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key</a:t>
            </a:r>
            <a:endParaRPr sz="1800">
              <a:latin typeface="Calibri"/>
              <a:cs typeface="Calibri"/>
            </a:endParaRPr>
          </a:p>
          <a:p>
            <a:pPr marL="200025" marR="5080" indent="-187960">
              <a:lnSpc>
                <a:spcPct val="100499"/>
              </a:lnSpc>
              <a:spcBef>
                <a:spcPts val="505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Consider</a:t>
            </a:r>
            <a:r>
              <a:rPr sz="1800" spc="1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nuance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employ</a:t>
            </a:r>
            <a:r>
              <a:rPr sz="180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soft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skills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to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navigate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conversations</a:t>
            </a:r>
            <a:r>
              <a:rPr sz="180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other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departments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" name="object 2" descr="Picture of a stack of documents that are paperclipped together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53328" y="1057655"/>
            <a:ext cx="4005071" cy="565861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755227" y="1311560"/>
            <a:ext cx="5704840" cy="107823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3920"/>
              </a:lnSpc>
              <a:spcBef>
                <a:spcPts val="600"/>
              </a:spcBef>
            </a:pPr>
            <a:r>
              <a:rPr spc="270" dirty="0"/>
              <a:t>Privacy</a:t>
            </a:r>
            <a:r>
              <a:rPr spc="-125" dirty="0"/>
              <a:t> </a:t>
            </a:r>
            <a:r>
              <a:rPr spc="215" dirty="0"/>
              <a:t>and</a:t>
            </a:r>
            <a:r>
              <a:rPr spc="-75" dirty="0"/>
              <a:t> </a:t>
            </a:r>
            <a:r>
              <a:rPr spc="200" dirty="0"/>
              <a:t>Recordkeeping </a:t>
            </a:r>
            <a:r>
              <a:rPr spc="190" dirty="0"/>
              <a:t>Recommendations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34" y="2452473"/>
            <a:ext cx="6840855" cy="373380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201295" indent="-188595">
              <a:lnSpc>
                <a:spcPct val="100000"/>
              </a:lnSpc>
              <a:spcBef>
                <a:spcPts val="1080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Consult</a:t>
            </a:r>
            <a:r>
              <a:rPr sz="16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6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legal</a:t>
            </a:r>
            <a:r>
              <a:rPr sz="16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counsel</a:t>
            </a:r>
            <a:r>
              <a:rPr sz="16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about</a:t>
            </a:r>
            <a:r>
              <a:rPr sz="16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recordkeeping</a:t>
            </a:r>
            <a:r>
              <a:rPr sz="16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sharing</a:t>
            </a:r>
            <a:r>
              <a:rPr sz="16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practices</a:t>
            </a:r>
            <a:endParaRPr sz="1650">
              <a:latin typeface="Calibri"/>
              <a:cs typeface="Calibri"/>
            </a:endParaRPr>
          </a:p>
          <a:p>
            <a:pPr marL="201295" indent="-188595">
              <a:lnSpc>
                <a:spcPct val="100000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Consider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whether</a:t>
            </a:r>
            <a:r>
              <a:rPr sz="16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maintain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records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of:</a:t>
            </a:r>
            <a:endParaRPr sz="16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05"/>
              </a:spcBef>
              <a:buFont typeface="Wingdings"/>
              <a:buChar char=""/>
              <a:tabLst>
                <a:tab pos="57721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Initial</a:t>
            </a:r>
            <a:r>
              <a:rPr sz="16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request/contact</a:t>
            </a:r>
            <a:endParaRPr sz="16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490"/>
              </a:spcBef>
              <a:buFont typeface="Wingdings"/>
              <a:buChar char=""/>
              <a:tabLst>
                <a:tab pos="57721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650" spc="1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modification</a:t>
            </a:r>
            <a:r>
              <a:rPr sz="1650" spc="1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information</a:t>
            </a:r>
            <a:endParaRPr sz="16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495"/>
              </a:spcBef>
              <a:buFont typeface="Wingdings"/>
              <a:buChar char=""/>
              <a:tabLst>
                <a:tab pos="577215" algn="l"/>
              </a:tabLst>
            </a:pP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Consultation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disability/accessibility services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(if</a:t>
            </a:r>
            <a:r>
              <a:rPr sz="16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applicable)</a:t>
            </a:r>
            <a:endParaRPr sz="16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490"/>
              </a:spcBef>
              <a:buFont typeface="Wingdings"/>
              <a:buChar char=""/>
              <a:tabLst>
                <a:tab pos="577215" algn="l"/>
              </a:tabLst>
            </a:pP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Notifications</a:t>
            </a:r>
            <a:endParaRPr sz="16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05"/>
              </a:spcBef>
              <a:buFont typeface="Wingdings"/>
              <a:buChar char=""/>
              <a:tabLst>
                <a:tab pos="577215" algn="l"/>
              </a:tabLst>
            </a:pP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Complaints</a:t>
            </a:r>
            <a:endParaRPr sz="16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490"/>
              </a:spcBef>
              <a:buFont typeface="Wingdings"/>
              <a:buChar char=""/>
              <a:tabLst>
                <a:tab pos="57721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Investigations</a:t>
            </a:r>
            <a:r>
              <a:rPr sz="165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resolutions</a:t>
            </a:r>
            <a:endParaRPr sz="1650">
              <a:latin typeface="Calibri"/>
              <a:cs typeface="Calibri"/>
            </a:endParaRPr>
          </a:p>
          <a:p>
            <a:pPr marL="201295" indent="-188595">
              <a:lnSpc>
                <a:spcPct val="100000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Medical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records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receive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at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least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same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privacy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as other</a:t>
            </a:r>
            <a:r>
              <a:rPr sz="1650" spc="-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IX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documents</a:t>
            </a:r>
            <a:endParaRPr sz="16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05"/>
              </a:spcBef>
              <a:buFont typeface="Wingdings"/>
              <a:buChar char=""/>
              <a:tabLst>
                <a:tab pos="57721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Limit</a:t>
            </a:r>
            <a:r>
              <a:rPr sz="1650" spc="1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access</a:t>
            </a:r>
            <a:r>
              <a:rPr sz="16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accordingly</a:t>
            </a:r>
            <a:endParaRPr sz="1650">
              <a:latin typeface="Calibri"/>
              <a:cs typeface="Calibri"/>
            </a:endParaRPr>
          </a:p>
          <a:p>
            <a:pPr marL="201295" indent="-188595">
              <a:lnSpc>
                <a:spcPct val="100000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b="1" dirty="0">
                <a:solidFill>
                  <a:srgbClr val="00246C"/>
                </a:solidFill>
                <a:latin typeface="Calibri"/>
                <a:cs typeface="Calibri"/>
              </a:rPr>
              <a:t>Note:</a:t>
            </a:r>
            <a:r>
              <a:rPr sz="1650" b="1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Education</a:t>
            </a:r>
            <a:r>
              <a:rPr sz="16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employment</a:t>
            </a:r>
            <a:r>
              <a:rPr sz="16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records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6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subject</a:t>
            </a:r>
            <a:r>
              <a:rPr sz="16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subpoena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750732" y="4138904"/>
            <a:ext cx="5845810" cy="629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950" spc="204" dirty="0">
                <a:solidFill>
                  <a:srgbClr val="FFFFFF"/>
                </a:solidFill>
              </a:rPr>
              <a:t>Reasonable</a:t>
            </a:r>
            <a:r>
              <a:rPr sz="3950" spc="-85" dirty="0">
                <a:solidFill>
                  <a:srgbClr val="FFFFFF"/>
                </a:solidFill>
              </a:rPr>
              <a:t> </a:t>
            </a:r>
            <a:r>
              <a:rPr sz="3950" spc="150" dirty="0">
                <a:solidFill>
                  <a:srgbClr val="FFFFFF"/>
                </a:solidFill>
              </a:rPr>
              <a:t>Modifications</a:t>
            </a:r>
            <a:endParaRPr sz="3950"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95" dirty="0"/>
              <a:t>WELCOME!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3" y="2549198"/>
            <a:ext cx="6282055" cy="3377848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00025" marR="252729" indent="-187960">
              <a:lnSpc>
                <a:spcPts val="1960"/>
              </a:lnSpc>
              <a:spcBef>
                <a:spcPts val="34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Please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log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your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ATIXA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Event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Lobby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access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training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slides,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supplemental</a:t>
            </a:r>
            <a:r>
              <a:rPr sz="180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materials,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log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your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attendance.</a:t>
            </a:r>
            <a:endParaRPr sz="1800" dirty="0">
              <a:latin typeface="Calibri"/>
              <a:cs typeface="Calibri"/>
            </a:endParaRPr>
          </a:p>
          <a:p>
            <a:pPr marL="200025" marR="417195" indent="-187960">
              <a:lnSpc>
                <a:spcPts val="1960"/>
              </a:lnSpc>
              <a:spcBef>
                <a:spcPts val="99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ATIXA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Event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Lobby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can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accessed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by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scanning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QR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code</a:t>
            </a:r>
            <a:r>
              <a:rPr sz="1800" spc="3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800" spc="3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by</a:t>
            </a:r>
            <a:r>
              <a:rPr sz="1800" spc="3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visiting</a:t>
            </a:r>
            <a:r>
              <a:rPr sz="1800" spc="3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lang="en-US" sz="1800" b="1" dirty="0">
                <a:solidFill>
                  <a:srgbClr val="00246C"/>
                </a:solidFill>
                <a:latin typeface="Calibri"/>
                <a:cs typeface="Calibri"/>
                <a:hlinkClick r:id="rId3"/>
              </a:rPr>
              <a:t>ATIXA Event Lobby</a:t>
            </a:r>
            <a:endParaRPr sz="1800" dirty="0">
              <a:latin typeface="Calibri"/>
              <a:cs typeface="Calibri"/>
            </a:endParaRPr>
          </a:p>
          <a:p>
            <a:pPr marL="200025" marR="141605" indent="-187960">
              <a:lnSpc>
                <a:spcPts val="1950"/>
              </a:lnSpc>
              <a:spcBef>
                <a:spcPts val="994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You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will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asked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enter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your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registration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email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access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the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Event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Lobby.</a:t>
            </a:r>
            <a:endParaRPr sz="1800" dirty="0">
              <a:latin typeface="Calibri"/>
              <a:cs typeface="Calibri"/>
            </a:endParaRPr>
          </a:p>
          <a:p>
            <a:pPr marL="200025" marR="620395" indent="-187960">
              <a:lnSpc>
                <a:spcPts val="1960"/>
              </a:lnSpc>
              <a:spcBef>
                <a:spcPts val="100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Links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any</a:t>
            </a:r>
            <a:r>
              <a:rPr sz="180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applicable</a:t>
            </a:r>
            <a:r>
              <a:rPr sz="180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training</a:t>
            </a:r>
            <a:r>
              <a:rPr sz="180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evaluations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learning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assessments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also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provided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ATIXA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Event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Lobby.</a:t>
            </a:r>
            <a:endParaRPr sz="1800" dirty="0">
              <a:latin typeface="Calibri"/>
              <a:cs typeface="Calibri"/>
            </a:endParaRPr>
          </a:p>
          <a:p>
            <a:pPr marL="200660" indent="-187960">
              <a:lnSpc>
                <a:spcPts val="2065"/>
              </a:lnSpc>
              <a:spcBef>
                <a:spcPts val="755"/>
              </a:spcBef>
              <a:buFont typeface="Wingdings"/>
              <a:buChar char=""/>
              <a:tabLst>
                <a:tab pos="200660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If you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have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not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registered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this</a:t>
            </a:r>
            <a:r>
              <a:rPr sz="180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training,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</a:t>
            </a:r>
            <a:r>
              <a:rPr sz="180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event</a:t>
            </a:r>
            <a:endParaRPr sz="1800" dirty="0">
              <a:latin typeface="Calibri"/>
              <a:cs typeface="Calibri"/>
            </a:endParaRPr>
          </a:p>
          <a:p>
            <a:pPr marL="201295" marR="5080">
              <a:lnSpc>
                <a:spcPts val="1950"/>
              </a:lnSpc>
              <a:spcBef>
                <a:spcPts val="145"/>
              </a:spcBef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will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not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show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your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Lobby.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Please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email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50" dirty="0">
                <a:solidFill>
                  <a:srgbClr val="00246C"/>
                </a:solidFill>
                <a:latin typeface="Calibri"/>
                <a:cs typeface="Calibri"/>
                <a:hlinkClick r:id="rId4"/>
              </a:rPr>
              <a:t>events@atixa.org</a:t>
            </a:r>
            <a:r>
              <a:rPr sz="1800" b="1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or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engage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ATIXA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website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chat app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 inquire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ASAP.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6" name="object 6" descr="QR Code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07580" y="2695956"/>
            <a:ext cx="2468879" cy="244449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48162" y="6355943"/>
            <a:ext cx="23253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10" dirty="0">
                <a:solidFill>
                  <a:srgbClr val="00246C"/>
                </a:solidFill>
                <a:latin typeface="Calibri"/>
                <a:cs typeface="Calibri"/>
              </a:rPr>
              <a:t>©</a:t>
            </a:r>
            <a:r>
              <a:rPr sz="100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000" spc="-35" dirty="0">
                <a:solidFill>
                  <a:srgbClr val="00246C"/>
                </a:solidFill>
                <a:latin typeface="Calibri"/>
                <a:cs typeface="Calibri"/>
              </a:rPr>
              <a:t>2025</a:t>
            </a:r>
            <a:r>
              <a:rPr sz="100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0246C"/>
                </a:solidFill>
                <a:latin typeface="Calibri"/>
                <a:cs typeface="Calibri"/>
              </a:rPr>
              <a:t>Association</a:t>
            </a:r>
            <a:r>
              <a:rPr sz="1000" spc="-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00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00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00246C"/>
                </a:solidFill>
                <a:latin typeface="Calibri"/>
                <a:cs typeface="Calibri"/>
              </a:rPr>
              <a:t>IX</a:t>
            </a:r>
            <a:r>
              <a:rPr sz="10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00246C"/>
                </a:solidFill>
                <a:latin typeface="Calibri"/>
                <a:cs typeface="Calibri"/>
              </a:rPr>
              <a:t>Administrators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15008" y="6355943"/>
            <a:ext cx="882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0" dirty="0">
                <a:solidFill>
                  <a:srgbClr val="00246C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00" dirty="0"/>
              <a:t>Reasonable</a:t>
            </a:r>
            <a:r>
              <a:rPr spc="-80" dirty="0"/>
              <a:t> </a:t>
            </a:r>
            <a:r>
              <a:rPr spc="150" dirty="0"/>
              <a:t>Modifications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3" y="2576756"/>
            <a:ext cx="8420100" cy="32308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00025" marR="5080" indent="-187960">
              <a:lnSpc>
                <a:spcPct val="100000"/>
              </a:lnSpc>
              <a:spcBef>
                <a:spcPts val="11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45" dirty="0">
                <a:solidFill>
                  <a:srgbClr val="00246C"/>
                </a:solidFill>
                <a:latin typeface="Calibri"/>
                <a:cs typeface="Calibri"/>
              </a:rPr>
              <a:t>1975</a:t>
            </a:r>
            <a:r>
              <a:rPr sz="180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IX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Regulations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do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not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require</a:t>
            </a:r>
            <a:r>
              <a:rPr sz="180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institutions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modify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policies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or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procedures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students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employees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basis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related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condition</a:t>
            </a:r>
            <a:endParaRPr sz="1800">
              <a:latin typeface="Calibri"/>
              <a:cs typeface="Calibri"/>
            </a:endParaRPr>
          </a:p>
          <a:p>
            <a:pPr marL="200025" marR="179705" indent="-187960">
              <a:lnSpc>
                <a:spcPct val="100800"/>
              </a:lnSpc>
              <a:spcBef>
                <a:spcPts val="100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ATIXA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recommends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using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term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5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800" b="1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50" dirty="0">
                <a:solidFill>
                  <a:srgbClr val="00246C"/>
                </a:solidFill>
                <a:latin typeface="Calibri"/>
                <a:cs typeface="Calibri"/>
              </a:rPr>
              <a:t>modifications</a:t>
            </a:r>
            <a:r>
              <a:rPr sz="1800" b="1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distinguish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support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related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conditions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from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55" dirty="0">
                <a:solidFill>
                  <a:srgbClr val="00246C"/>
                </a:solidFill>
                <a:latin typeface="Calibri"/>
                <a:cs typeface="Calibri"/>
              </a:rPr>
              <a:t>supportive</a:t>
            </a:r>
            <a:r>
              <a:rPr sz="1800" b="1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55" dirty="0">
                <a:solidFill>
                  <a:srgbClr val="00246C"/>
                </a:solidFill>
                <a:latin typeface="Calibri"/>
                <a:cs typeface="Calibri"/>
              </a:rPr>
              <a:t>measures</a:t>
            </a:r>
            <a:r>
              <a:rPr sz="1800" b="1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sexual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harassment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5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800" b="1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55" dirty="0">
                <a:solidFill>
                  <a:srgbClr val="00246C"/>
                </a:solidFill>
                <a:latin typeface="Calibri"/>
                <a:cs typeface="Calibri"/>
              </a:rPr>
              <a:t>accommodations</a:t>
            </a:r>
            <a:r>
              <a:rPr sz="1800" b="1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disabilities</a:t>
            </a:r>
            <a:endParaRPr sz="1800">
              <a:latin typeface="Calibri"/>
              <a:cs typeface="Calibri"/>
            </a:endParaRPr>
          </a:p>
          <a:p>
            <a:pPr marL="200025" marR="476250" indent="-187960">
              <a:lnSpc>
                <a:spcPct val="101000"/>
              </a:lnSpc>
              <a:spcBef>
                <a:spcPts val="99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b="1" spc="5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800" b="1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10" dirty="0">
                <a:solidFill>
                  <a:srgbClr val="00246C"/>
                </a:solidFill>
                <a:latin typeface="Calibri"/>
                <a:cs typeface="Calibri"/>
              </a:rPr>
              <a:t>Modifications</a:t>
            </a:r>
            <a:r>
              <a:rPr sz="1800" b="1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Recipient’s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policies,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practices,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procedures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to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prevent</a:t>
            </a:r>
            <a:r>
              <a:rPr sz="180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discrimination:</a:t>
            </a:r>
            <a:endParaRPr sz="180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05"/>
              </a:spcBef>
              <a:buFont typeface="Wingdings"/>
              <a:buChar char=""/>
              <a:tabLst>
                <a:tab pos="577215" algn="l"/>
              </a:tabLst>
            </a:pPr>
            <a:r>
              <a:rPr sz="1800" b="1" spc="55" dirty="0">
                <a:solidFill>
                  <a:srgbClr val="00246C"/>
                </a:solidFill>
                <a:latin typeface="Calibri"/>
                <a:cs typeface="Calibri"/>
              </a:rPr>
              <a:t>Individualized:</a:t>
            </a:r>
            <a:r>
              <a:rPr sz="1800" b="1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must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consult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individual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before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offering</a:t>
            </a:r>
            <a:endParaRPr sz="180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15"/>
              </a:spcBef>
              <a:buFont typeface="Wingdings"/>
              <a:buChar char=""/>
              <a:tabLst>
                <a:tab pos="577215" algn="l"/>
              </a:tabLst>
            </a:pPr>
            <a:r>
              <a:rPr sz="1800" b="1" spc="10" dirty="0">
                <a:solidFill>
                  <a:srgbClr val="00246C"/>
                </a:solidFill>
                <a:latin typeface="Calibri"/>
                <a:cs typeface="Calibri"/>
              </a:rPr>
              <a:t>Voluntary:</a:t>
            </a:r>
            <a:r>
              <a:rPr sz="1800" b="1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individual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may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accept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decline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each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modification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offered</a:t>
            </a:r>
            <a:endParaRPr sz="180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15"/>
              </a:spcBef>
              <a:buFont typeface="Wingdings"/>
              <a:buChar char=""/>
              <a:tabLst>
                <a:tab pos="57721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Fundamental</a:t>
            </a:r>
            <a:r>
              <a:rPr sz="180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alteration</a:t>
            </a:r>
            <a:r>
              <a:rPr sz="180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education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program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activity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46C"/>
                </a:solidFill>
                <a:latin typeface="Calibri"/>
                <a:cs typeface="Calibri"/>
              </a:rPr>
              <a:t>NOT</a:t>
            </a:r>
            <a:r>
              <a:rPr sz="1800" b="1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755227" y="1311560"/>
            <a:ext cx="4264025" cy="107823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3920"/>
              </a:lnSpc>
              <a:spcBef>
                <a:spcPts val="600"/>
              </a:spcBef>
            </a:pPr>
            <a:r>
              <a:rPr spc="235" dirty="0"/>
              <a:t>Training</a:t>
            </a:r>
            <a:r>
              <a:rPr spc="-65" dirty="0"/>
              <a:t> </a:t>
            </a:r>
            <a:r>
              <a:rPr spc="180" dirty="0"/>
              <a:t>and </a:t>
            </a:r>
            <a:r>
              <a:rPr spc="210" dirty="0"/>
              <a:t>Information</a:t>
            </a:r>
            <a:r>
              <a:rPr spc="-120" dirty="0"/>
              <a:t> </a:t>
            </a:r>
            <a:r>
              <a:rPr spc="245" dirty="0"/>
              <a:t>Sharing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5427" y="2575176"/>
            <a:ext cx="4604385" cy="2753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07135">
              <a:lnSpc>
                <a:spcPct val="101499"/>
              </a:lnSpc>
              <a:spcBef>
                <a:spcPts val="95"/>
              </a:spcBef>
            </a:pPr>
            <a:r>
              <a:rPr sz="1950" b="1" dirty="0">
                <a:solidFill>
                  <a:srgbClr val="00246C"/>
                </a:solidFill>
                <a:latin typeface="Calibri"/>
                <a:cs typeface="Calibri"/>
              </a:rPr>
              <a:t>ATIXA</a:t>
            </a:r>
            <a:r>
              <a:rPr sz="1950" b="1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65" dirty="0">
                <a:solidFill>
                  <a:srgbClr val="00246C"/>
                </a:solidFill>
                <a:latin typeface="Calibri"/>
                <a:cs typeface="Calibri"/>
              </a:rPr>
              <a:t>recommends</a:t>
            </a:r>
            <a:r>
              <a:rPr sz="1950" b="1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70" dirty="0">
                <a:solidFill>
                  <a:srgbClr val="00246C"/>
                </a:solidFill>
                <a:latin typeface="Calibri"/>
                <a:cs typeface="Calibri"/>
              </a:rPr>
              <a:t>training</a:t>
            </a:r>
            <a:r>
              <a:rPr sz="1950" b="1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45" dirty="0">
                <a:solidFill>
                  <a:srgbClr val="00246C"/>
                </a:solidFill>
                <a:latin typeface="Calibri"/>
                <a:cs typeface="Calibri"/>
              </a:rPr>
              <a:t>all </a:t>
            </a:r>
            <a:r>
              <a:rPr sz="1950" b="1" spc="60" dirty="0">
                <a:solidFill>
                  <a:srgbClr val="00246C"/>
                </a:solidFill>
                <a:latin typeface="Calibri"/>
                <a:cs typeface="Calibri"/>
              </a:rPr>
              <a:t>employees</a:t>
            </a:r>
            <a:r>
              <a:rPr sz="1950" b="1" spc="-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-25" dirty="0">
                <a:solidFill>
                  <a:srgbClr val="00246C"/>
                </a:solidFill>
                <a:latin typeface="Calibri"/>
                <a:cs typeface="Calibri"/>
              </a:rPr>
              <a:t>on:</a:t>
            </a:r>
            <a:endParaRPr sz="1950">
              <a:latin typeface="Calibri"/>
              <a:cs typeface="Calibri"/>
            </a:endParaRPr>
          </a:p>
          <a:p>
            <a:pPr marL="200025" marR="894080" indent="-187960">
              <a:lnSpc>
                <a:spcPct val="101499"/>
              </a:lnSpc>
              <a:spcBef>
                <a:spcPts val="490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Sex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discrimination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basis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35" dirty="0">
                <a:solidFill>
                  <a:srgbClr val="00246C"/>
                </a:solidFill>
                <a:latin typeface="Calibri"/>
                <a:cs typeface="Calibri"/>
              </a:rPr>
              <a:t>of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r>
              <a:rPr sz="195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related</a:t>
            </a:r>
            <a:r>
              <a:rPr sz="1950" spc="1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conditions</a:t>
            </a:r>
            <a:endParaRPr sz="1950">
              <a:latin typeface="Calibri"/>
              <a:cs typeface="Calibri"/>
            </a:endParaRPr>
          </a:p>
          <a:p>
            <a:pPr marL="200025" marR="126364" indent="-187960">
              <a:lnSpc>
                <a:spcPct val="101499"/>
              </a:lnSpc>
              <a:spcBef>
                <a:spcPts val="990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Resources</a:t>
            </a:r>
            <a:r>
              <a:rPr sz="1950" spc="1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1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support</a:t>
            </a:r>
            <a:r>
              <a:rPr sz="1950" spc="2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available</a:t>
            </a:r>
            <a:r>
              <a:rPr sz="19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through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TIXC</a:t>
            </a:r>
            <a:endParaRPr sz="1950">
              <a:latin typeface="Calibri"/>
              <a:cs typeface="Calibri"/>
            </a:endParaRPr>
          </a:p>
          <a:p>
            <a:pPr marL="200025" marR="5080" indent="-187960">
              <a:lnSpc>
                <a:spcPct val="101499"/>
              </a:lnSpc>
              <a:spcBef>
                <a:spcPts val="994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Information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provide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an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individual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who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discloses</a:t>
            </a:r>
            <a:r>
              <a:rPr sz="1950" spc="1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9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950" spc="1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related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condition</a:t>
            </a:r>
            <a:endParaRPr sz="1950">
              <a:latin typeface="Calibri"/>
              <a:cs typeface="Calibri"/>
            </a:endParaRPr>
          </a:p>
        </p:txBody>
      </p:sp>
      <p:pic>
        <p:nvPicPr>
          <p:cNvPr id="2" name="object 2" descr="Photograph showing a pregnant person sitting on a bed in front of an ultrasoudn photo and a onesie. The person is holding a stuffed animal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0908" y="1057656"/>
            <a:ext cx="4317491" cy="565861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95" dirty="0"/>
              <a:t>Outreach</a:t>
            </a:r>
            <a:r>
              <a:rPr spc="-85" dirty="0"/>
              <a:t> </a:t>
            </a:r>
            <a:r>
              <a:rPr spc="204" dirty="0"/>
              <a:t>and</a:t>
            </a:r>
            <a:r>
              <a:rPr spc="-80" dirty="0"/>
              <a:t> </a:t>
            </a:r>
            <a:r>
              <a:rPr spc="229" dirty="0"/>
              <a:t>Intake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3" y="2514735"/>
            <a:ext cx="8094980" cy="3669029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800" b="1" spc="65" dirty="0">
                <a:solidFill>
                  <a:srgbClr val="00246C"/>
                </a:solidFill>
                <a:latin typeface="Calibri"/>
                <a:cs typeface="Calibri"/>
              </a:rPr>
              <a:t>TIXC</a:t>
            </a:r>
            <a:r>
              <a:rPr sz="1800" b="1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55" dirty="0">
                <a:solidFill>
                  <a:srgbClr val="00246C"/>
                </a:solidFill>
                <a:latin typeface="Calibri"/>
                <a:cs typeface="Calibri"/>
              </a:rPr>
              <a:t>should</a:t>
            </a:r>
            <a:r>
              <a:rPr sz="1800" b="1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50" dirty="0">
                <a:solidFill>
                  <a:srgbClr val="00246C"/>
                </a:solidFill>
                <a:latin typeface="Calibri"/>
                <a:cs typeface="Calibri"/>
              </a:rPr>
              <a:t>inform</a:t>
            </a:r>
            <a:r>
              <a:rPr sz="1800" b="1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b="1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55" dirty="0">
                <a:solidFill>
                  <a:srgbClr val="00246C"/>
                </a:solidFill>
                <a:latin typeface="Calibri"/>
                <a:cs typeface="Calibri"/>
              </a:rPr>
              <a:t>individual</a:t>
            </a:r>
            <a:r>
              <a:rPr sz="1800" b="1" dirty="0">
                <a:solidFill>
                  <a:srgbClr val="00246C"/>
                </a:solidFill>
                <a:latin typeface="Calibri"/>
                <a:cs typeface="Calibri"/>
              </a:rPr>
              <a:t> of</a:t>
            </a:r>
            <a:r>
              <a:rPr sz="1800" b="1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b="1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55" dirty="0">
                <a:solidFill>
                  <a:srgbClr val="00246C"/>
                </a:solidFill>
                <a:latin typeface="Calibri"/>
                <a:cs typeface="Calibri"/>
              </a:rPr>
              <a:t>institution’s</a:t>
            </a:r>
            <a:r>
              <a:rPr sz="1800" b="1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55" dirty="0">
                <a:solidFill>
                  <a:srgbClr val="00246C"/>
                </a:solidFill>
                <a:latin typeface="Calibri"/>
                <a:cs typeface="Calibri"/>
              </a:rPr>
              <a:t>obligation</a:t>
            </a:r>
            <a:r>
              <a:rPr sz="1800" b="1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00246C"/>
                </a:solidFill>
                <a:latin typeface="Calibri"/>
                <a:cs typeface="Calibri"/>
              </a:rPr>
              <a:t>to:</a:t>
            </a:r>
            <a:endParaRPr sz="180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500"/>
              </a:spcBef>
              <a:buFont typeface="Wingdings"/>
              <a:buChar char=""/>
              <a:tabLst>
                <a:tab pos="200660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Prohibit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sex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discrimination</a:t>
            </a:r>
            <a:endParaRPr sz="180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10"/>
              </a:spcBef>
              <a:buFont typeface="Wingdings"/>
              <a:buChar char=""/>
              <a:tabLst>
                <a:tab pos="200660" algn="l"/>
              </a:tabLst>
            </a:pP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Provide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modifications</a:t>
            </a:r>
            <a:r>
              <a:rPr sz="180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prevent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discrimination</a:t>
            </a:r>
            <a:endParaRPr sz="1800">
              <a:latin typeface="Calibri"/>
              <a:cs typeface="Calibri"/>
            </a:endParaRPr>
          </a:p>
          <a:p>
            <a:pPr marL="200025" marR="130810" indent="-187960">
              <a:lnSpc>
                <a:spcPct val="101099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Allow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access,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voluntary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basis,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any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separate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comparable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portion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the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institution’s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education</a:t>
            </a:r>
            <a:r>
              <a:rPr sz="180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program</a:t>
            </a:r>
            <a:r>
              <a:rPr sz="180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activity</a:t>
            </a:r>
            <a:endParaRPr sz="180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10"/>
              </a:spcBef>
              <a:buFont typeface="Wingdings"/>
              <a:buChar char=""/>
              <a:tabLst>
                <a:tab pos="200660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Allow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voluntary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leave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80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absence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(resuming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from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point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where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they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left</a:t>
            </a:r>
            <a:r>
              <a:rPr sz="180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246C"/>
                </a:solidFill>
                <a:latin typeface="Calibri"/>
                <a:cs typeface="Calibri"/>
              </a:rPr>
              <a:t>off)</a:t>
            </a:r>
            <a:endParaRPr sz="180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05"/>
              </a:spcBef>
              <a:buFont typeface="Wingdings"/>
              <a:buChar char=""/>
              <a:tabLst>
                <a:tab pos="200660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Provide</a:t>
            </a:r>
            <a:r>
              <a:rPr sz="1800" spc="1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information</a:t>
            </a:r>
            <a:r>
              <a:rPr sz="1800" spc="1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about</a:t>
            </a:r>
            <a:r>
              <a:rPr sz="1800" spc="1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available</a:t>
            </a:r>
            <a:r>
              <a:rPr sz="1800" spc="1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lactation</a:t>
            </a:r>
            <a:r>
              <a:rPr sz="1800" spc="1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space</a:t>
            </a:r>
            <a:endParaRPr sz="180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10"/>
              </a:spcBef>
              <a:buFont typeface="Wingdings"/>
              <a:buChar char=""/>
              <a:tabLst>
                <a:tab pos="200660" algn="l"/>
              </a:tabLst>
            </a:pP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Maintain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grievance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process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alleged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discrimination</a:t>
            </a:r>
            <a:endParaRPr sz="1800">
              <a:latin typeface="Calibri"/>
              <a:cs typeface="Calibri"/>
            </a:endParaRPr>
          </a:p>
          <a:p>
            <a:pPr marL="200025" marR="5080" indent="-187960">
              <a:lnSpc>
                <a:spcPct val="100600"/>
              </a:lnSpc>
              <a:spcBef>
                <a:spcPts val="995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Treat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r>
              <a:rPr sz="180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comparable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other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temporary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medical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conditions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medical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benefit,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service,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plan,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policy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purposes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00" dirty="0"/>
              <a:t>Reasonable</a:t>
            </a:r>
            <a:r>
              <a:rPr spc="-90" dirty="0"/>
              <a:t> </a:t>
            </a:r>
            <a:r>
              <a:rPr spc="155" dirty="0"/>
              <a:t>Modification</a:t>
            </a:r>
            <a:r>
              <a:rPr spc="-120" dirty="0"/>
              <a:t> </a:t>
            </a:r>
            <a:r>
              <a:rPr spc="229" dirty="0"/>
              <a:t>Examples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55510" y="2274933"/>
            <a:ext cx="7919720" cy="3270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Determine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suitable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modifications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through</a:t>
            </a:r>
            <a:r>
              <a:rPr sz="195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an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interactive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process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94944" y="2942844"/>
            <a:ext cx="2016760" cy="1210310"/>
          </a:xfrm>
          <a:prstGeom prst="rect">
            <a:avLst/>
          </a:prstGeom>
          <a:solidFill>
            <a:srgbClr val="3461AD"/>
          </a:solidFill>
        </p:spPr>
        <p:txBody>
          <a:bodyPr vert="horz" wrap="square" lIns="0" tIns="186055" rIns="0" bIns="0" rtlCol="0">
            <a:spAutoFit/>
          </a:bodyPr>
          <a:lstStyle/>
          <a:p>
            <a:pPr marL="321310" marR="313055" algn="ctr">
              <a:lnSpc>
                <a:spcPts val="2140"/>
              </a:lnSpc>
              <a:spcBef>
                <a:spcPts val="1465"/>
              </a:spcBef>
            </a:pPr>
            <a:r>
              <a:rPr sz="1800" spc="60" dirty="0">
                <a:solidFill>
                  <a:srgbClr val="FFFFFF"/>
                </a:solidFill>
                <a:latin typeface="Calibri"/>
                <a:cs typeface="Calibri"/>
              </a:rPr>
              <a:t>Breaks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During Academic Activities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12364" y="2942844"/>
            <a:ext cx="2016760" cy="1210310"/>
          </a:xfrm>
          <a:prstGeom prst="rect">
            <a:avLst/>
          </a:prstGeom>
          <a:solidFill>
            <a:srgbClr val="9AC0FF"/>
          </a:solidFill>
        </p:spPr>
        <p:txBody>
          <a:bodyPr vert="horz" wrap="square" lIns="0" tIns="186055" rIns="0" bIns="0" rtlCol="0">
            <a:spAutoFit/>
          </a:bodyPr>
          <a:lstStyle/>
          <a:p>
            <a:pPr marL="403860" marR="396240" indent="2540" algn="ctr">
              <a:lnSpc>
                <a:spcPts val="2140"/>
              </a:lnSpc>
              <a:spcBef>
                <a:spcPts val="1465"/>
              </a:spcBef>
            </a:pP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Excusing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Intermittent Absences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31308" y="2942844"/>
            <a:ext cx="2016760" cy="1210310"/>
          </a:xfrm>
          <a:prstGeom prst="rect">
            <a:avLst/>
          </a:prstGeom>
          <a:solidFill>
            <a:srgbClr val="D7D7D7"/>
          </a:solidFill>
        </p:spPr>
        <p:txBody>
          <a:bodyPr vert="horz" wrap="square" lIns="0" tIns="186055" rIns="0" bIns="0" rtlCol="0">
            <a:spAutoFit/>
          </a:bodyPr>
          <a:lstStyle/>
          <a:p>
            <a:pPr marL="367030" marR="363220" algn="ctr">
              <a:lnSpc>
                <a:spcPts val="2140"/>
              </a:lnSpc>
              <a:spcBef>
                <a:spcPts val="1465"/>
              </a:spcBef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Online</a:t>
            </a:r>
            <a:r>
              <a:rPr sz="1800" spc="1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or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Homebound 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Participation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51776" y="2935223"/>
            <a:ext cx="2016760" cy="1210310"/>
          </a:xfrm>
          <a:prstGeom prst="rect">
            <a:avLst/>
          </a:prstGeom>
          <a:solidFill>
            <a:srgbClr val="22428F"/>
          </a:solidFill>
        </p:spPr>
        <p:txBody>
          <a:bodyPr vert="horz" wrap="square" lIns="0" tIns="1835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45"/>
              </a:spcBef>
            </a:pPr>
            <a:endParaRPr sz="1800">
              <a:latin typeface="Times New Roman"/>
              <a:cs typeface="Times New Roman"/>
            </a:endParaRPr>
          </a:p>
          <a:p>
            <a:pPr marL="164465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Course</a:t>
            </a:r>
            <a:r>
              <a:rPr sz="18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Flexibility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4944" y="4354067"/>
            <a:ext cx="2016760" cy="1210310"/>
          </a:xfrm>
          <a:prstGeom prst="rect">
            <a:avLst/>
          </a:prstGeom>
          <a:solidFill>
            <a:srgbClr val="005CDB"/>
          </a:solidFill>
        </p:spPr>
        <p:txBody>
          <a:bodyPr vert="horz" wrap="square" lIns="0" tIns="590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65"/>
              </a:spcBef>
            </a:pPr>
            <a:endParaRPr sz="1800">
              <a:latin typeface="Times New Roman"/>
              <a:cs typeface="Times New Roman"/>
            </a:endParaRPr>
          </a:p>
          <a:p>
            <a:pPr marL="152400" marR="143510" indent="379095">
              <a:lnSpc>
                <a:spcPts val="2140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Accessing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Alternate</a:t>
            </a:r>
            <a:r>
              <a:rPr sz="1800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Calibri"/>
                <a:cs typeface="Calibri"/>
              </a:rPr>
              <a:t>Parking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12364" y="4354067"/>
            <a:ext cx="2016760" cy="1210310"/>
          </a:xfrm>
          <a:prstGeom prst="rect">
            <a:avLst/>
          </a:prstGeom>
          <a:solidFill>
            <a:srgbClr val="3461AD"/>
          </a:solidFill>
        </p:spPr>
        <p:txBody>
          <a:bodyPr vert="horz" wrap="square" lIns="0" tIns="1835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45"/>
              </a:spcBef>
            </a:pPr>
            <a:endParaRPr sz="1800">
              <a:latin typeface="Times New Roman"/>
              <a:cs typeface="Times New Roman"/>
            </a:endParaRPr>
          </a:p>
          <a:p>
            <a:pPr marL="462915">
              <a:lnSpc>
                <a:spcPct val="100000"/>
              </a:lnSpc>
            </a:pP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Counseling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31308" y="4354067"/>
            <a:ext cx="2016760" cy="1210310"/>
          </a:xfrm>
          <a:prstGeom prst="rect">
            <a:avLst/>
          </a:prstGeom>
          <a:solidFill>
            <a:srgbClr val="9AC0FF"/>
          </a:solidFill>
        </p:spPr>
        <p:txBody>
          <a:bodyPr vert="horz" wrap="square" lIns="0" tIns="590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65"/>
              </a:spcBef>
            </a:pPr>
            <a:endParaRPr sz="1800">
              <a:latin typeface="Times New Roman"/>
              <a:cs typeface="Times New Roman"/>
            </a:endParaRPr>
          </a:p>
          <a:p>
            <a:pPr marL="709295" marR="111125" indent="-594360">
              <a:lnSpc>
                <a:spcPts val="2140"/>
              </a:lnSpc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Adjusting</a:t>
            </a:r>
            <a:r>
              <a:rPr sz="1800" spc="3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Physical 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Space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48728" y="4354067"/>
            <a:ext cx="2016760" cy="1210310"/>
          </a:xfrm>
          <a:prstGeom prst="rect">
            <a:avLst/>
          </a:prstGeom>
          <a:solidFill>
            <a:srgbClr val="D7D7D7"/>
          </a:solidFill>
        </p:spPr>
        <p:txBody>
          <a:bodyPr vert="horz" wrap="square" lIns="0" tIns="590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65"/>
              </a:spcBef>
            </a:pPr>
            <a:endParaRPr sz="1800">
              <a:latin typeface="Times New Roman"/>
              <a:cs typeface="Times New Roman"/>
            </a:endParaRPr>
          </a:p>
          <a:p>
            <a:pPr marL="683895" marR="87630" indent="-588010">
              <a:lnSpc>
                <a:spcPts val="2140"/>
              </a:lnSpc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Arranging</a:t>
            </a:r>
            <a:r>
              <a:rPr sz="1800" spc="2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Elevator Access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sp>
        <p:nvSpPr>
          <p:cNvPr id="12" name="object 12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35" dirty="0"/>
              <a:t>Supporting</a:t>
            </a:r>
            <a:r>
              <a:rPr spc="-110" dirty="0"/>
              <a:t> </a:t>
            </a:r>
            <a:r>
              <a:rPr spc="180" dirty="0"/>
              <a:t>Documentation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463924"/>
            <a:ext cx="8373745" cy="3180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025" marR="582930" indent="-187960">
              <a:lnSpc>
                <a:spcPct val="101400"/>
              </a:lnSpc>
              <a:spcBef>
                <a:spcPts val="9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Medical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documentation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typically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unnecessary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determine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reasonable 	modifications</a:t>
            </a:r>
            <a:endParaRPr sz="1950">
              <a:latin typeface="Calibri"/>
              <a:cs typeface="Calibri"/>
            </a:endParaRPr>
          </a:p>
          <a:p>
            <a:pPr marL="200025" marR="5080" indent="-187960">
              <a:lnSpc>
                <a:spcPct val="101499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Proceeding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based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student’s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self-attestation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their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needs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will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least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burdensome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student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enable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institution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promptly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meet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the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student’s</a:t>
            </a:r>
            <a:r>
              <a:rPr sz="1950" spc="1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needs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35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Should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only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required</a:t>
            </a:r>
            <a:r>
              <a:rPr sz="19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limited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circumstances</a:t>
            </a:r>
            <a:r>
              <a:rPr sz="1950" spc="-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when:</a:t>
            </a:r>
            <a:endParaRPr sz="19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30"/>
              </a:spcBef>
              <a:buFont typeface="Wingdings"/>
              <a:buChar char=""/>
              <a:tabLst>
                <a:tab pos="577215" algn="l"/>
              </a:tabLst>
            </a:pPr>
            <a:r>
              <a:rPr sz="1950" b="1" spc="60" dirty="0">
                <a:solidFill>
                  <a:srgbClr val="00246C"/>
                </a:solidFill>
                <a:latin typeface="Calibri"/>
                <a:cs typeface="Calibri"/>
              </a:rPr>
              <a:t>Necessary</a:t>
            </a:r>
            <a:r>
              <a:rPr sz="1950" b="1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55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950" b="1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under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circumstances</a:t>
            </a:r>
            <a:r>
              <a:rPr sz="1950" spc="-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determine:</a:t>
            </a:r>
            <a:endParaRPr sz="1950">
              <a:latin typeface="Calibri"/>
              <a:cs typeface="Calibri"/>
            </a:endParaRPr>
          </a:p>
          <a:p>
            <a:pPr marL="954405" lvl="2" indent="-187325">
              <a:lnSpc>
                <a:spcPct val="100000"/>
              </a:lnSpc>
              <a:spcBef>
                <a:spcPts val="525"/>
              </a:spcBef>
              <a:buChar char="–"/>
              <a:tabLst>
                <a:tab pos="954405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modifications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1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offer</a:t>
            </a:r>
            <a:endParaRPr sz="1950">
              <a:latin typeface="Calibri"/>
              <a:cs typeface="Calibri"/>
            </a:endParaRPr>
          </a:p>
          <a:p>
            <a:pPr marL="954405" lvl="2" indent="-187325">
              <a:lnSpc>
                <a:spcPct val="100000"/>
              </a:lnSpc>
              <a:spcBef>
                <a:spcPts val="530"/>
              </a:spcBef>
              <a:buChar char="–"/>
              <a:tabLst>
                <a:tab pos="95440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Other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specific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actions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take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35" dirty="0"/>
              <a:t>Supporting</a:t>
            </a:r>
            <a:r>
              <a:rPr spc="-110" dirty="0"/>
              <a:t> </a:t>
            </a:r>
            <a:r>
              <a:rPr spc="180" dirty="0"/>
              <a:t>Documentation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359" y="2388378"/>
            <a:ext cx="8373109" cy="369697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1650" b="1" spc="20" dirty="0">
                <a:solidFill>
                  <a:srgbClr val="00246C"/>
                </a:solidFill>
                <a:latin typeface="Calibri"/>
                <a:cs typeface="Calibri"/>
              </a:rPr>
              <a:t>Generally,</a:t>
            </a:r>
            <a:r>
              <a:rPr sz="1650" b="1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b="1" spc="20" dirty="0">
                <a:solidFill>
                  <a:srgbClr val="00246C"/>
                </a:solidFill>
                <a:latin typeface="Calibri"/>
                <a:cs typeface="Calibri"/>
              </a:rPr>
              <a:t>not</a:t>
            </a:r>
            <a:r>
              <a:rPr sz="1650" b="1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b="1" spc="45" dirty="0">
                <a:solidFill>
                  <a:srgbClr val="00246C"/>
                </a:solidFill>
                <a:latin typeface="Calibri"/>
                <a:cs typeface="Calibri"/>
              </a:rPr>
              <a:t>necessary</a:t>
            </a:r>
            <a:r>
              <a:rPr sz="1650" b="1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b="1" spc="2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650" b="1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b="1" spc="2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650" b="1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b="1" spc="-10" dirty="0">
                <a:solidFill>
                  <a:srgbClr val="00246C"/>
                </a:solidFill>
                <a:latin typeface="Calibri"/>
                <a:cs typeface="Calibri"/>
              </a:rPr>
              <a:t>when:</a:t>
            </a:r>
            <a:endParaRPr sz="1650">
              <a:latin typeface="Calibri"/>
              <a:cs typeface="Calibri"/>
            </a:endParaRPr>
          </a:p>
          <a:p>
            <a:pPr marL="201295" indent="-188595">
              <a:lnSpc>
                <a:spcPct val="100000"/>
              </a:lnSpc>
              <a:spcBef>
                <a:spcPts val="695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Student’s</a:t>
            </a:r>
            <a:r>
              <a:rPr sz="16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need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6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obvious,</a:t>
            </a:r>
            <a:r>
              <a:rPr sz="16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such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as:</a:t>
            </a:r>
            <a:endParaRPr sz="16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695"/>
              </a:spcBef>
              <a:buFont typeface="Wingdings"/>
              <a:buChar char=""/>
              <a:tabLst>
                <a:tab pos="57721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Expressing</a:t>
            </a:r>
            <a:r>
              <a:rPr sz="16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breast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milk</a:t>
            </a:r>
            <a:r>
              <a:rPr sz="16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breastfeeding</a:t>
            </a:r>
            <a:endParaRPr sz="16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685"/>
              </a:spcBef>
              <a:buFont typeface="Wingdings"/>
              <a:buChar char=""/>
              <a:tabLst>
                <a:tab pos="57721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Carrying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6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keeping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water</a:t>
            </a:r>
            <a:r>
              <a:rPr sz="16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nearby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drinking</a:t>
            </a:r>
            <a:endParaRPr sz="16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695"/>
              </a:spcBef>
              <a:buFont typeface="Wingdings"/>
              <a:buChar char=""/>
              <a:tabLst>
                <a:tab pos="57721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Using</a:t>
            </a:r>
            <a:r>
              <a:rPr sz="16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bigger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desk</a:t>
            </a:r>
            <a:endParaRPr sz="16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695"/>
              </a:spcBef>
              <a:buFont typeface="Wingdings"/>
              <a:buChar char=""/>
              <a:tabLst>
                <a:tab pos="57721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Sitting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standing</a:t>
            </a:r>
            <a:endParaRPr sz="16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700"/>
              </a:spcBef>
              <a:buFont typeface="Wingdings"/>
              <a:buChar char=""/>
              <a:tabLst>
                <a:tab pos="57721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Taking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breaks</a:t>
            </a:r>
            <a:r>
              <a:rPr sz="16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6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eat,</a:t>
            </a:r>
            <a:r>
              <a:rPr sz="16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drink,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use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restroom</a:t>
            </a:r>
            <a:endParaRPr sz="16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680"/>
              </a:spcBef>
              <a:buFont typeface="Wingdings"/>
              <a:buChar char=""/>
              <a:tabLst>
                <a:tab pos="57721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Needing a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larger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uniform</a:t>
            </a:r>
            <a:endParaRPr sz="1650">
              <a:latin typeface="Calibri"/>
              <a:cs typeface="Calibri"/>
            </a:endParaRPr>
          </a:p>
          <a:p>
            <a:pPr marL="201295" indent="-188595">
              <a:lnSpc>
                <a:spcPct val="100000"/>
              </a:lnSpc>
              <a:spcBef>
                <a:spcPts val="700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Specific</a:t>
            </a:r>
            <a:r>
              <a:rPr sz="16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actions</a:t>
            </a:r>
            <a:r>
              <a:rPr sz="16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available</a:t>
            </a:r>
            <a:r>
              <a:rPr sz="16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students</a:t>
            </a:r>
            <a:r>
              <a:rPr sz="16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other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reasons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without</a:t>
            </a:r>
            <a:r>
              <a:rPr sz="16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supporting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documentation</a:t>
            </a:r>
            <a:endParaRPr sz="1650">
              <a:latin typeface="Calibri"/>
              <a:cs typeface="Calibri"/>
            </a:endParaRPr>
          </a:p>
          <a:p>
            <a:pPr marL="201295" marR="716280" indent="-189230">
              <a:lnSpc>
                <a:spcPct val="109700"/>
              </a:lnSpc>
              <a:spcBef>
                <a:spcPts val="500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Not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all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students have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access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healthcare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providers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have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seen</a:t>
            </a:r>
            <a:r>
              <a:rPr sz="16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one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prior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needing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6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modifications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00" dirty="0"/>
              <a:t>Reasonable</a:t>
            </a:r>
            <a:r>
              <a:rPr spc="-80" dirty="0"/>
              <a:t> </a:t>
            </a:r>
            <a:r>
              <a:rPr spc="150" dirty="0"/>
              <a:t>Modifications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575166"/>
            <a:ext cx="8342630" cy="2023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025" marR="5080" indent="-187960">
              <a:lnSpc>
                <a:spcPct val="101499"/>
              </a:lnSpc>
              <a:spcBef>
                <a:spcPts val="9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Approach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95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pregnant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students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should</a:t>
            </a:r>
            <a:r>
              <a:rPr sz="1950" spc="1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same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non-pregnant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students 	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when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considering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exclusion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from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labs,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athletics,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clinical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environments,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etc.</a:t>
            </a:r>
            <a:endParaRPr sz="19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25"/>
              </a:spcBef>
              <a:buFont typeface="Wingdings"/>
              <a:buChar char=""/>
              <a:tabLst>
                <a:tab pos="577215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Safety-related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justifications are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often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discriminatory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530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Maintain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privacy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student’s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status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extent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possible</a:t>
            </a:r>
            <a:endParaRPr sz="1950">
              <a:latin typeface="Calibri"/>
              <a:cs typeface="Calibri"/>
            </a:endParaRPr>
          </a:p>
          <a:p>
            <a:pPr marL="200025" marR="473075" indent="-187960">
              <a:lnSpc>
                <a:spcPct val="101499"/>
              </a:lnSpc>
              <a:spcBef>
                <a:spcPts val="490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Complaints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alleging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failure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provide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modifications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would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be 	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subject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resolution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under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institutional procedures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sex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discrimination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00" dirty="0"/>
              <a:t>Certification</a:t>
            </a:r>
            <a:r>
              <a:rPr spc="-110" dirty="0"/>
              <a:t> </a:t>
            </a:r>
            <a:r>
              <a:rPr spc="185" dirty="0"/>
              <a:t>to</a:t>
            </a:r>
            <a:r>
              <a:rPr spc="-60" dirty="0"/>
              <a:t> </a:t>
            </a:r>
            <a:r>
              <a:rPr spc="210" dirty="0"/>
              <a:t>Participate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593532"/>
            <a:ext cx="8036559" cy="2023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-45" dirty="0">
                <a:solidFill>
                  <a:srgbClr val="00246C"/>
                </a:solidFill>
                <a:latin typeface="Calibri"/>
                <a:cs typeface="Calibri"/>
              </a:rPr>
              <a:t>Must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55" dirty="0">
                <a:solidFill>
                  <a:srgbClr val="00246C"/>
                </a:solidFill>
                <a:latin typeface="Calibri"/>
                <a:cs typeface="Calibri"/>
              </a:rPr>
              <a:t>not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require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health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care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provider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other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certification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student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950" b="1" spc="75" dirty="0">
                <a:solidFill>
                  <a:srgbClr val="00246C"/>
                </a:solidFill>
                <a:latin typeface="Calibri"/>
                <a:cs typeface="Calibri"/>
              </a:rPr>
              <a:t>physically</a:t>
            </a:r>
            <a:r>
              <a:rPr sz="1950" b="1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55" dirty="0">
                <a:solidFill>
                  <a:srgbClr val="00246C"/>
                </a:solidFill>
                <a:latin typeface="Calibri"/>
                <a:cs typeface="Calibri"/>
              </a:rPr>
              <a:t>able</a:t>
            </a:r>
            <a:r>
              <a:rPr sz="1950" b="1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55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b="1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65" dirty="0">
                <a:solidFill>
                  <a:srgbClr val="00246C"/>
                </a:solidFill>
                <a:latin typeface="Calibri"/>
                <a:cs typeface="Calibri"/>
              </a:rPr>
              <a:t>participate</a:t>
            </a:r>
            <a:r>
              <a:rPr sz="1950" b="1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program</a:t>
            </a:r>
            <a:r>
              <a:rPr sz="19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activity,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unless: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525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certified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level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physical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ability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health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necessary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participation;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530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institution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requires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such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certification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all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students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participating;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4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endParaRPr sz="1950">
              <a:latin typeface="Calibri"/>
              <a:cs typeface="Calibri"/>
            </a:endParaRPr>
          </a:p>
          <a:p>
            <a:pPr marL="200025" marR="624840" indent="-187960">
              <a:lnSpc>
                <a:spcPct val="101499"/>
              </a:lnSpc>
              <a:spcBef>
                <a:spcPts val="490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information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obtained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not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used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95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basis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9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pregnancy-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related 	discrimination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10" dirty="0"/>
              <a:t>Voluntary</a:t>
            </a:r>
            <a:r>
              <a:rPr spc="-85" dirty="0"/>
              <a:t> </a:t>
            </a:r>
            <a:r>
              <a:rPr spc="235" dirty="0"/>
              <a:t>Leaves</a:t>
            </a:r>
            <a:r>
              <a:rPr spc="-120" dirty="0"/>
              <a:t> </a:t>
            </a:r>
            <a:r>
              <a:rPr spc="185" dirty="0"/>
              <a:t>of</a:t>
            </a:r>
            <a:r>
              <a:rPr spc="-110" dirty="0"/>
              <a:t> </a:t>
            </a:r>
            <a:r>
              <a:rPr spc="155" dirty="0"/>
              <a:t>Absence</a:t>
            </a:r>
            <a:r>
              <a:rPr spc="-100" dirty="0"/>
              <a:t> </a:t>
            </a:r>
            <a:r>
              <a:rPr spc="185" dirty="0"/>
              <a:t>(LOA)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3" y="2465374"/>
            <a:ext cx="8154670" cy="3909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025" marR="205104" indent="-187960">
              <a:lnSpc>
                <a:spcPct val="100499"/>
              </a:lnSpc>
              <a:spcBef>
                <a:spcPts val="10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spc="-50" dirty="0">
                <a:solidFill>
                  <a:srgbClr val="00246C"/>
                </a:solidFill>
                <a:latin typeface="Calibri"/>
                <a:cs typeface="Calibri"/>
              </a:rPr>
              <a:t>Must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permit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voluntary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LOA for,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at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minimum,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period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time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deemed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medically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necessary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by</a:t>
            </a:r>
            <a:r>
              <a:rPr sz="180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student’s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licensed</a:t>
            </a:r>
            <a:r>
              <a:rPr sz="180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healthcare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provider</a:t>
            </a:r>
            <a:endParaRPr sz="1800">
              <a:latin typeface="Calibri"/>
              <a:cs typeface="Calibri"/>
            </a:endParaRPr>
          </a:p>
          <a:p>
            <a:pPr marL="200025" marR="41275" indent="-187960">
              <a:lnSpc>
                <a:spcPct val="101099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spc="-65" dirty="0">
                <a:solidFill>
                  <a:srgbClr val="00246C"/>
                </a:solidFill>
                <a:latin typeface="Calibri"/>
                <a:cs typeface="Calibri"/>
              </a:rPr>
              <a:t>May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take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LOA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under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another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policy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if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policy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provides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longer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time-period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for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LOA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than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medically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necessary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(Title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IX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rights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remain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intact)</a:t>
            </a:r>
            <a:endParaRPr sz="1800">
              <a:latin typeface="Calibri"/>
              <a:cs typeface="Calibri"/>
            </a:endParaRPr>
          </a:p>
          <a:p>
            <a:pPr marL="200025" marR="110489" indent="-187960">
              <a:lnSpc>
                <a:spcPct val="100600"/>
              </a:lnSpc>
              <a:spcBef>
                <a:spcPts val="994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spc="-50" dirty="0">
                <a:solidFill>
                  <a:srgbClr val="00246C"/>
                </a:solidFill>
                <a:latin typeface="Calibri"/>
                <a:cs typeface="Calibri"/>
              </a:rPr>
              <a:t>Must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reinstated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academic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status,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(as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practicable),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extracurricular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status they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held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before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LOA</a:t>
            </a:r>
            <a:endParaRPr sz="180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15"/>
              </a:spcBef>
              <a:buFont typeface="Wingdings"/>
              <a:buChar char=""/>
              <a:tabLst>
                <a:tab pos="57721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Provide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opportunity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make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up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any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work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missed</a:t>
            </a:r>
            <a:endParaRPr sz="1800">
              <a:latin typeface="Calibri"/>
              <a:cs typeface="Calibri"/>
            </a:endParaRPr>
          </a:p>
          <a:p>
            <a:pPr marL="955675" lvl="2" indent="-189230">
              <a:lnSpc>
                <a:spcPct val="100000"/>
              </a:lnSpc>
              <a:spcBef>
                <a:spcPts val="515"/>
              </a:spcBef>
              <a:buChar char="–"/>
              <a:tabLst>
                <a:tab pos="95567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Retaking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semester</a:t>
            </a:r>
            <a:endParaRPr sz="1800">
              <a:latin typeface="Calibri"/>
              <a:cs typeface="Calibri"/>
            </a:endParaRPr>
          </a:p>
          <a:p>
            <a:pPr marL="955675" lvl="2" indent="-189230">
              <a:lnSpc>
                <a:spcPct val="100000"/>
              </a:lnSpc>
              <a:spcBef>
                <a:spcPts val="500"/>
              </a:spcBef>
              <a:buChar char="–"/>
              <a:tabLst>
                <a:tab pos="95567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Taking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part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online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course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credit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recovery</a:t>
            </a:r>
            <a:r>
              <a:rPr sz="180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program</a:t>
            </a:r>
            <a:endParaRPr sz="1800">
              <a:latin typeface="Calibri"/>
              <a:cs typeface="Calibri"/>
            </a:endParaRPr>
          </a:p>
          <a:p>
            <a:pPr marL="955675" marR="5080" lvl="2" indent="-189230">
              <a:lnSpc>
                <a:spcPct val="101099"/>
              </a:lnSpc>
              <a:spcBef>
                <a:spcPts val="495"/>
              </a:spcBef>
              <a:buChar char="–"/>
              <a:tabLst>
                <a:tab pos="95567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Allowing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student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additional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time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program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continue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at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same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246C"/>
                </a:solidFill>
                <a:latin typeface="Calibri"/>
                <a:cs typeface="Calibri"/>
              </a:rPr>
              <a:t>pace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finish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at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later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246C"/>
                </a:solidFill>
                <a:latin typeface="Calibri"/>
                <a:cs typeface="Calibri"/>
              </a:rPr>
              <a:t>date</a:t>
            </a:r>
            <a:endParaRPr sz="180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05"/>
              </a:spcBef>
              <a:buFont typeface="Wingdings"/>
              <a:buChar char=""/>
              <a:tabLst>
                <a:tab pos="57721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Student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should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allowed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choose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how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make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up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246C"/>
                </a:solidFill>
                <a:latin typeface="Calibri"/>
                <a:cs typeface="Calibri"/>
              </a:rPr>
              <a:t>work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755510" y="1364780"/>
            <a:ext cx="4434205" cy="98171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>
              <a:lnSpc>
                <a:spcPts val="3560"/>
              </a:lnSpc>
              <a:spcBef>
                <a:spcPts val="550"/>
              </a:spcBef>
            </a:pPr>
            <a:r>
              <a:rPr sz="3300" spc="175" dirty="0"/>
              <a:t>Best</a:t>
            </a:r>
            <a:r>
              <a:rPr sz="3300" spc="-75" dirty="0"/>
              <a:t> </a:t>
            </a:r>
            <a:r>
              <a:rPr sz="3300" spc="170" dirty="0"/>
              <a:t>Practices: </a:t>
            </a:r>
            <a:r>
              <a:rPr sz="3300" spc="190" dirty="0"/>
              <a:t>Lactation</a:t>
            </a:r>
            <a:r>
              <a:rPr sz="3300" spc="-40" dirty="0"/>
              <a:t> </a:t>
            </a:r>
            <a:r>
              <a:rPr sz="3300" spc="180" dirty="0"/>
              <a:t>Time</a:t>
            </a:r>
            <a:r>
              <a:rPr sz="3300" spc="-90" dirty="0"/>
              <a:t> </a:t>
            </a:r>
            <a:r>
              <a:rPr sz="3300" dirty="0"/>
              <a:t>&amp;</a:t>
            </a:r>
            <a:r>
              <a:rPr sz="3300" spc="-70" dirty="0"/>
              <a:t> </a:t>
            </a:r>
            <a:r>
              <a:rPr sz="3300" spc="175" dirty="0"/>
              <a:t>Space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755423" y="2576756"/>
            <a:ext cx="4563110" cy="28905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Ensure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student</a:t>
            </a:r>
            <a:r>
              <a:rPr sz="180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employee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access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00246C"/>
                </a:solidFill>
                <a:latin typeface="Calibri"/>
                <a:cs typeface="Calibri"/>
              </a:rPr>
              <a:t>a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lactation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space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45" dirty="0">
                <a:solidFill>
                  <a:srgbClr val="00246C"/>
                </a:solidFill>
                <a:latin typeface="Calibri"/>
                <a:cs typeface="Calibri"/>
              </a:rPr>
              <a:t>functional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,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246C"/>
                </a:solidFill>
                <a:latin typeface="Calibri"/>
                <a:cs typeface="Calibri"/>
              </a:rPr>
              <a:t>appropriate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,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246C"/>
                </a:solidFill>
                <a:latin typeface="Calibri"/>
                <a:cs typeface="Calibri"/>
              </a:rPr>
              <a:t>safe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10"/>
              </a:spcBef>
              <a:buFont typeface="Wingdings"/>
              <a:buChar char=""/>
              <a:tabLst>
                <a:tab pos="200660" algn="l"/>
              </a:tabLst>
            </a:pPr>
            <a:r>
              <a:rPr sz="1800" spc="-7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space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other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than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bathroom,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is:</a:t>
            </a:r>
            <a:endParaRPr sz="180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05"/>
              </a:spcBef>
              <a:buFont typeface="Wingdings"/>
              <a:buChar char=""/>
              <a:tabLst>
                <a:tab pos="577215" algn="l"/>
              </a:tabLst>
            </a:pP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Clean</a:t>
            </a:r>
            <a:endParaRPr sz="180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15"/>
              </a:spcBef>
              <a:buFont typeface="Wingdings"/>
              <a:buChar char=""/>
              <a:tabLst>
                <a:tab pos="57721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Shielded</a:t>
            </a:r>
            <a:r>
              <a:rPr sz="180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from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246C"/>
                </a:solidFill>
                <a:latin typeface="Calibri"/>
                <a:cs typeface="Calibri"/>
              </a:rPr>
              <a:t>view</a:t>
            </a:r>
            <a:endParaRPr sz="180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15"/>
              </a:spcBef>
              <a:buFont typeface="Wingdings"/>
              <a:buChar char=""/>
              <a:tabLst>
                <a:tab pos="57721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Free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from</a:t>
            </a:r>
            <a:r>
              <a:rPr sz="180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intrusion</a:t>
            </a:r>
            <a:r>
              <a:rPr sz="180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from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others</a:t>
            </a:r>
            <a:endParaRPr sz="1800">
              <a:latin typeface="Calibri"/>
              <a:cs typeface="Calibri"/>
            </a:endParaRPr>
          </a:p>
          <a:p>
            <a:pPr marL="576580" marR="358140" lvl="1" indent="-186690">
              <a:lnSpc>
                <a:spcPct val="100499"/>
              </a:lnSpc>
              <a:spcBef>
                <a:spcPts val="509"/>
              </a:spcBef>
              <a:buFont typeface="Wingdings"/>
              <a:buChar char=""/>
              <a:tabLst>
                <a:tab pos="577850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Available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expressing</a:t>
            </a:r>
            <a:r>
              <a:rPr sz="180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breast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milk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or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breastfeeding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needed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" name="object 2" descr="Photograph of packaged breastmilk in a freezer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86628" y="1057655"/>
            <a:ext cx="4271771" cy="565861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0160F9EA-8063-BB39-FFFC-20BC239851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5227" y="-1107996"/>
            <a:ext cx="8441690" cy="1107996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TNG Strategic Risk Management Solutions Disclaimer</a:t>
            </a:r>
          </a:p>
        </p:txBody>
      </p:sp>
      <p:grpSp>
        <p:nvGrpSpPr>
          <p:cNvPr id="2" name="object 2" descr="TNG Strategic Risk Management Solutions Logo."/>
          <p:cNvGrpSpPr/>
          <p:nvPr/>
        </p:nvGrpSpPr>
        <p:grpSpPr>
          <a:xfrm>
            <a:off x="-5333" y="1052322"/>
            <a:ext cx="10069195" cy="1872614"/>
            <a:chOff x="-5333" y="1052322"/>
            <a:chExt cx="10069195" cy="187261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6"/>
              <a:ext cx="10058400" cy="1491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57656"/>
              <a:ext cx="10058400" cy="1492250"/>
            </a:xfrm>
            <a:custGeom>
              <a:avLst/>
              <a:gdLst/>
              <a:ahLst/>
              <a:cxnLst/>
              <a:rect l="l" t="t" r="r" b="b"/>
              <a:pathLst>
                <a:path w="10058400" h="1492250">
                  <a:moveTo>
                    <a:pt x="0" y="0"/>
                  </a:moveTo>
                  <a:lnTo>
                    <a:pt x="10058400" y="0"/>
                  </a:lnTo>
                  <a:lnTo>
                    <a:pt x="10058400" y="1491995"/>
                  </a:lnTo>
                  <a:lnTo>
                    <a:pt x="0" y="1491995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3461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1680" y="1057656"/>
              <a:ext cx="6035039" cy="1866899"/>
            </a:xfrm>
            <a:prstGeom prst="rect">
              <a:avLst/>
            </a:prstGeom>
          </p:spPr>
        </p:pic>
      </p:grpSp>
      <p:grpSp>
        <p:nvGrpSpPr>
          <p:cNvPr id="10" name="object 10" descr="ATIXA, TNG, and NABITA logos."/>
          <p:cNvGrpSpPr/>
          <p:nvPr/>
        </p:nvGrpSpPr>
        <p:grpSpPr>
          <a:xfrm>
            <a:off x="1496567" y="2947416"/>
            <a:ext cx="7195184" cy="1793875"/>
            <a:chOff x="1496567" y="2947416"/>
            <a:chExt cx="7195184" cy="1793875"/>
          </a:xfrm>
        </p:grpSpPr>
        <p:sp>
          <p:nvSpPr>
            <p:cNvPr id="11" name="object 11"/>
            <p:cNvSpPr/>
            <p:nvPr/>
          </p:nvSpPr>
          <p:spPr>
            <a:xfrm>
              <a:off x="3918203" y="2958084"/>
              <a:ext cx="0" cy="1783080"/>
            </a:xfrm>
            <a:custGeom>
              <a:avLst/>
              <a:gdLst/>
              <a:ahLst/>
              <a:cxnLst/>
              <a:rect l="l" t="t" r="r" b="b"/>
              <a:pathLst>
                <a:path h="1783079">
                  <a:moveTo>
                    <a:pt x="0" y="0"/>
                  </a:moveTo>
                  <a:lnTo>
                    <a:pt x="0" y="1783079"/>
                  </a:lnTo>
                </a:path>
              </a:pathLst>
            </a:custGeom>
            <a:ln w="4572">
              <a:solidFill>
                <a:srgbClr val="0024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74079" y="2947416"/>
              <a:ext cx="0" cy="1783080"/>
            </a:xfrm>
            <a:custGeom>
              <a:avLst/>
              <a:gdLst/>
              <a:ahLst/>
              <a:cxnLst/>
              <a:rect l="l" t="t" r="r" b="b"/>
              <a:pathLst>
                <a:path h="1783079">
                  <a:moveTo>
                    <a:pt x="0" y="0"/>
                  </a:moveTo>
                  <a:lnTo>
                    <a:pt x="0" y="1783079"/>
                  </a:lnTo>
                </a:path>
              </a:pathLst>
            </a:custGeom>
            <a:ln w="4572">
              <a:solidFill>
                <a:srgbClr val="0024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6567" y="3198876"/>
              <a:ext cx="7194803" cy="136702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880083" y="4982880"/>
            <a:ext cx="6386830" cy="1157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5"/>
              </a:spcBef>
            </a:pPr>
            <a:r>
              <a:rPr sz="1450" dirty="0">
                <a:solidFill>
                  <a:srgbClr val="00246C"/>
                </a:solidFill>
                <a:latin typeface="Calibri"/>
                <a:cs typeface="Calibri"/>
              </a:rPr>
              <a:t>Any</a:t>
            </a:r>
            <a:r>
              <a:rPr sz="14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00246C"/>
                </a:solidFill>
                <a:latin typeface="Calibri"/>
                <a:cs typeface="Calibri"/>
              </a:rPr>
              <a:t>advice</a:t>
            </a:r>
            <a:r>
              <a:rPr sz="14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4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00246C"/>
                </a:solidFill>
                <a:latin typeface="Calibri"/>
                <a:cs typeface="Calibri"/>
              </a:rPr>
              <a:t>opinion</a:t>
            </a:r>
            <a:r>
              <a:rPr sz="14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00246C"/>
                </a:solidFill>
                <a:latin typeface="Calibri"/>
                <a:cs typeface="Calibri"/>
              </a:rPr>
              <a:t>provided</a:t>
            </a:r>
            <a:r>
              <a:rPr sz="14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00246C"/>
                </a:solidFill>
                <a:latin typeface="Calibri"/>
                <a:cs typeface="Calibri"/>
              </a:rPr>
              <a:t>during</a:t>
            </a:r>
            <a:r>
              <a:rPr sz="14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00246C"/>
                </a:solidFill>
                <a:latin typeface="Calibri"/>
                <a:cs typeface="Calibri"/>
              </a:rPr>
              <a:t>this</a:t>
            </a:r>
            <a:r>
              <a:rPr sz="14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00246C"/>
                </a:solidFill>
                <a:latin typeface="Calibri"/>
                <a:cs typeface="Calibri"/>
              </a:rPr>
              <a:t>training,</a:t>
            </a:r>
            <a:r>
              <a:rPr sz="14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00246C"/>
                </a:solidFill>
                <a:latin typeface="Calibri"/>
                <a:cs typeface="Calibri"/>
              </a:rPr>
              <a:t>either</a:t>
            </a:r>
            <a:r>
              <a:rPr sz="14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00246C"/>
                </a:solidFill>
                <a:latin typeface="Calibri"/>
                <a:cs typeface="Calibri"/>
              </a:rPr>
              <a:t>privately</a:t>
            </a:r>
            <a:r>
              <a:rPr sz="14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4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4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450" spc="5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entire</a:t>
            </a:r>
            <a:r>
              <a:rPr sz="14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group,</a:t>
            </a:r>
            <a:r>
              <a:rPr sz="14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4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b="1" spc="50" dirty="0">
                <a:solidFill>
                  <a:srgbClr val="00246C"/>
                </a:solidFill>
                <a:latin typeface="Calibri"/>
                <a:cs typeface="Calibri"/>
              </a:rPr>
              <a:t>never</a:t>
            </a:r>
            <a:r>
              <a:rPr sz="1450" b="1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4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4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construed</a:t>
            </a:r>
            <a:r>
              <a:rPr sz="14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4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legal</a:t>
            </a:r>
            <a:r>
              <a:rPr sz="14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advice</a:t>
            </a:r>
            <a:r>
              <a:rPr sz="14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4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an</a:t>
            </a:r>
            <a:r>
              <a:rPr sz="14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assurance</a:t>
            </a:r>
            <a:r>
              <a:rPr sz="14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00246C"/>
                </a:solidFill>
                <a:latin typeface="Calibri"/>
                <a:cs typeface="Calibri"/>
              </a:rPr>
              <a:t>of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compliance.</a:t>
            </a:r>
            <a:r>
              <a:rPr sz="14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Always</a:t>
            </a:r>
            <a:r>
              <a:rPr sz="14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consult</a:t>
            </a:r>
            <a:r>
              <a:rPr sz="14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4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your</a:t>
            </a:r>
            <a:r>
              <a:rPr sz="14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legal</a:t>
            </a:r>
            <a:r>
              <a:rPr sz="14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counsel</a:t>
            </a:r>
            <a:r>
              <a:rPr sz="14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4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ensure</a:t>
            </a:r>
            <a:r>
              <a:rPr sz="14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you</a:t>
            </a:r>
            <a:r>
              <a:rPr sz="14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4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00246C"/>
                </a:solidFill>
                <a:latin typeface="Calibri"/>
                <a:cs typeface="Calibri"/>
              </a:rPr>
              <a:t>receiving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advice</a:t>
            </a:r>
            <a:r>
              <a:rPr sz="14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4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considers</a:t>
            </a:r>
            <a:r>
              <a:rPr sz="14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existing</a:t>
            </a:r>
            <a:r>
              <a:rPr sz="14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case</a:t>
            </a:r>
            <a:r>
              <a:rPr sz="14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law</a:t>
            </a:r>
            <a:r>
              <a:rPr sz="14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4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your</a:t>
            </a:r>
            <a:r>
              <a:rPr sz="14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jurisdiction,</a:t>
            </a:r>
            <a:r>
              <a:rPr sz="14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any</a:t>
            </a:r>
            <a:r>
              <a:rPr sz="14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applicable</a:t>
            </a:r>
            <a:r>
              <a:rPr sz="14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00246C"/>
                </a:solidFill>
                <a:latin typeface="Calibri"/>
                <a:cs typeface="Calibri"/>
              </a:rPr>
              <a:t>state</a:t>
            </a:r>
            <a:r>
              <a:rPr sz="14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00246C"/>
                </a:solidFill>
                <a:latin typeface="Calibri"/>
                <a:cs typeface="Calibri"/>
              </a:rPr>
              <a:t>or </a:t>
            </a:r>
            <a:r>
              <a:rPr sz="1450" dirty="0">
                <a:solidFill>
                  <a:srgbClr val="00246C"/>
                </a:solidFill>
                <a:latin typeface="Calibri"/>
                <a:cs typeface="Calibri"/>
              </a:rPr>
              <a:t>local</a:t>
            </a:r>
            <a:r>
              <a:rPr sz="14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00246C"/>
                </a:solidFill>
                <a:latin typeface="Calibri"/>
                <a:cs typeface="Calibri"/>
              </a:rPr>
              <a:t>laws,</a:t>
            </a:r>
            <a:r>
              <a:rPr sz="14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4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00246C"/>
                </a:solidFill>
                <a:latin typeface="Calibri"/>
                <a:cs typeface="Calibri"/>
              </a:rPr>
              <a:t>evolving</a:t>
            </a:r>
            <a:r>
              <a:rPr sz="1450" spc="1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00246C"/>
                </a:solidFill>
                <a:latin typeface="Calibri"/>
                <a:cs typeface="Calibri"/>
              </a:rPr>
              <a:t>federal</a:t>
            </a:r>
            <a:r>
              <a:rPr sz="14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00246C"/>
                </a:solidFill>
                <a:latin typeface="Calibri"/>
                <a:cs typeface="Calibri"/>
              </a:rPr>
              <a:t>guidance.</a:t>
            </a:r>
            <a:endParaRPr sz="1450" dirty="0">
              <a:latin typeface="Calibri"/>
              <a:cs typeface="Calibri"/>
            </a:endParaRPr>
          </a:p>
        </p:txBody>
      </p: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333" y="6273546"/>
            <a:ext cx="10069195" cy="448309"/>
            <a:chOff x="-5333" y="6273546"/>
            <a:chExt cx="10069195" cy="448309"/>
          </a:xfrm>
        </p:grpSpPr>
        <p:sp>
          <p:nvSpPr>
            <p:cNvPr id="7" name="object 7"/>
            <p:cNvSpPr/>
            <p:nvPr/>
          </p:nvSpPr>
          <p:spPr>
            <a:xfrm>
              <a:off x="0" y="6278880"/>
              <a:ext cx="10058400" cy="437515"/>
            </a:xfrm>
            <a:custGeom>
              <a:avLst/>
              <a:gdLst/>
              <a:ahLst/>
              <a:cxnLst/>
              <a:rect l="l" t="t" r="r" b="b"/>
              <a:pathLst>
                <a:path w="10058400" h="437515">
                  <a:moveTo>
                    <a:pt x="10058400" y="437388"/>
                  </a:moveTo>
                  <a:lnTo>
                    <a:pt x="0" y="437388"/>
                  </a:lnTo>
                  <a:lnTo>
                    <a:pt x="0" y="0"/>
                  </a:lnTo>
                  <a:lnTo>
                    <a:pt x="10058400" y="0"/>
                  </a:lnTo>
                  <a:lnTo>
                    <a:pt x="10058400" y="437388"/>
                  </a:lnTo>
                  <a:close/>
                </a:path>
              </a:pathLst>
            </a:custGeom>
            <a:solidFill>
              <a:srgbClr val="3461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6278880"/>
              <a:ext cx="10058400" cy="437515"/>
            </a:xfrm>
            <a:custGeom>
              <a:avLst/>
              <a:gdLst/>
              <a:ahLst/>
              <a:cxnLst/>
              <a:rect l="l" t="t" r="r" b="b"/>
              <a:pathLst>
                <a:path w="10058400" h="437515">
                  <a:moveTo>
                    <a:pt x="0" y="0"/>
                  </a:moveTo>
                  <a:lnTo>
                    <a:pt x="10058400" y="0"/>
                  </a:lnTo>
                  <a:lnTo>
                    <a:pt x="10058400" y="437388"/>
                  </a:lnTo>
                  <a:lnTo>
                    <a:pt x="0" y="43738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3461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295113" y="6360704"/>
            <a:ext cx="548322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(610)</a:t>
            </a:r>
            <a:r>
              <a:rPr sz="145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993-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0229</a:t>
            </a:r>
            <a:r>
              <a:rPr sz="145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315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145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  <a:hlinkClick r:id="rId5"/>
              </a:rPr>
              <a:t>inquiry@tngconsulting.com</a:t>
            </a:r>
            <a:r>
              <a:rPr sz="145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315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145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  <a:hlinkClick r:id="rId6"/>
              </a:rPr>
              <a:t>www.tngconsulting.com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727708" y="6355943"/>
            <a:ext cx="755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755227" y="1311560"/>
            <a:ext cx="4654550" cy="107823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3920"/>
              </a:lnSpc>
              <a:spcBef>
                <a:spcPts val="600"/>
              </a:spcBef>
            </a:pPr>
            <a:r>
              <a:rPr spc="235" dirty="0"/>
              <a:t>Pregnancy</a:t>
            </a:r>
            <a:r>
              <a:rPr spc="-75" dirty="0"/>
              <a:t> </a:t>
            </a:r>
            <a:r>
              <a:rPr spc="190" dirty="0"/>
              <a:t>and </a:t>
            </a:r>
            <a:r>
              <a:rPr spc="220" dirty="0"/>
              <a:t>Disability</a:t>
            </a:r>
            <a:r>
              <a:rPr spc="-50" dirty="0"/>
              <a:t> </a:t>
            </a:r>
            <a:r>
              <a:rPr spc="185" dirty="0"/>
              <a:t>Intersection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5423" y="2576756"/>
            <a:ext cx="4679950" cy="2979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025" marR="140335" indent="-187960">
              <a:lnSpc>
                <a:spcPct val="100699"/>
              </a:lnSpc>
              <a:spcBef>
                <a:spcPts val="95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r>
              <a:rPr sz="180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itself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not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disability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under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ADA/Section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246C"/>
                </a:solidFill>
                <a:latin typeface="Calibri"/>
                <a:cs typeface="Calibri"/>
              </a:rPr>
              <a:t>504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but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some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pregnancy-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related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conditions</a:t>
            </a:r>
            <a:r>
              <a:rPr sz="180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could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manifest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temporary 	disabilities</a:t>
            </a:r>
            <a:endParaRPr sz="1800">
              <a:latin typeface="Calibri"/>
              <a:cs typeface="Calibri"/>
            </a:endParaRPr>
          </a:p>
          <a:p>
            <a:pPr marL="200025" marR="166370" indent="-187960">
              <a:lnSpc>
                <a:spcPct val="100899"/>
              </a:lnSpc>
              <a:spcBef>
                <a:spcPts val="99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TIXC</a:t>
            </a:r>
            <a:r>
              <a:rPr sz="180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should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collaborate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80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disability/ 	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accessibility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services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staff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determine 	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modifications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individuals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246C"/>
                </a:solidFill>
                <a:latin typeface="Calibri"/>
                <a:cs typeface="Calibri"/>
              </a:rPr>
              <a:t>with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temporary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disabilities</a:t>
            </a:r>
            <a:endParaRPr sz="1800">
              <a:latin typeface="Calibri"/>
              <a:cs typeface="Calibri"/>
            </a:endParaRPr>
          </a:p>
          <a:p>
            <a:pPr marL="576580" marR="5080" lvl="1" indent="-186690">
              <a:lnSpc>
                <a:spcPct val="101000"/>
              </a:lnSpc>
              <a:spcBef>
                <a:spcPts val="484"/>
              </a:spcBef>
              <a:buFont typeface="Wingdings"/>
              <a:buChar char=""/>
              <a:tabLst>
                <a:tab pos="577850" algn="l"/>
              </a:tabLst>
            </a:pP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Ensure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compliance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IX,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Americans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Disabilities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Act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srgbClr val="00246C"/>
                </a:solidFill>
                <a:latin typeface="Calibri"/>
                <a:cs typeface="Calibri"/>
              </a:rPr>
              <a:t>(ADA),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Section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504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" name="object 2" descr="Photograph of a pregnant person standign and holding their stomach in a classroom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1928" y="1057656"/>
            <a:ext cx="3776471" cy="565861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25" dirty="0"/>
              <a:t>Title</a:t>
            </a:r>
            <a:r>
              <a:rPr spc="-100" dirty="0"/>
              <a:t> </a:t>
            </a:r>
            <a:r>
              <a:rPr spc="245" dirty="0"/>
              <a:t>IX</a:t>
            </a:r>
            <a:r>
              <a:rPr spc="-105" dirty="0"/>
              <a:t> </a:t>
            </a:r>
            <a:r>
              <a:rPr spc="270" dirty="0"/>
              <a:t>vs.</a:t>
            </a:r>
            <a:r>
              <a:rPr spc="-75" dirty="0"/>
              <a:t> </a:t>
            </a:r>
            <a:r>
              <a:rPr spc="130" dirty="0"/>
              <a:t>ADA/Section</a:t>
            </a:r>
            <a:r>
              <a:rPr spc="-120" dirty="0"/>
              <a:t> </a:t>
            </a:r>
            <a:r>
              <a:rPr spc="135" dirty="0"/>
              <a:t>504</a:t>
            </a:r>
            <a:r>
              <a:rPr spc="-110" dirty="0"/>
              <a:t> </a:t>
            </a:r>
            <a:r>
              <a:rPr spc="195" dirty="0"/>
              <a:t>Obligations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56844" y="2412492"/>
            <a:ext cx="4227830" cy="3789045"/>
          </a:xfrm>
          <a:prstGeom prst="rect">
            <a:avLst/>
          </a:prstGeom>
          <a:solidFill>
            <a:srgbClr val="9AC0FF"/>
          </a:solidFill>
        </p:spPr>
        <p:txBody>
          <a:bodyPr vert="horz" wrap="square" lIns="0" tIns="6476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9"/>
              </a:spcBef>
            </a:pP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950" spc="-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IX</a:t>
            </a:r>
            <a:endParaRPr sz="1950">
              <a:latin typeface="Calibri"/>
              <a:cs typeface="Calibri"/>
            </a:endParaRPr>
          </a:p>
          <a:p>
            <a:pPr marL="434340" marR="380365" indent="-283845">
              <a:lnSpc>
                <a:spcPct val="100499"/>
              </a:lnSpc>
              <a:spcBef>
                <a:spcPts val="509"/>
              </a:spcBef>
              <a:buFont typeface="Wingdings"/>
              <a:buChar char=""/>
              <a:tabLst>
                <a:tab pos="434340" algn="l"/>
              </a:tabLst>
            </a:pP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Prohibits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sex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discrimination</a:t>
            </a:r>
            <a:r>
              <a:rPr sz="180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against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students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employees</a:t>
            </a:r>
            <a:endParaRPr sz="1800">
              <a:latin typeface="Calibri"/>
              <a:cs typeface="Calibri"/>
            </a:endParaRPr>
          </a:p>
          <a:p>
            <a:pPr marL="434340" marR="304165" indent="-283845">
              <a:lnSpc>
                <a:spcPct val="101099"/>
              </a:lnSpc>
              <a:spcBef>
                <a:spcPts val="495"/>
              </a:spcBef>
              <a:buFont typeface="Wingdings"/>
              <a:buChar char=""/>
              <a:tabLst>
                <a:tab pos="434340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Provides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student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option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800" spc="-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5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800" b="1" spc="-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40" dirty="0">
                <a:solidFill>
                  <a:srgbClr val="00246C"/>
                </a:solidFill>
                <a:latin typeface="Calibri"/>
                <a:cs typeface="Calibri"/>
              </a:rPr>
              <a:t>modifications</a:t>
            </a:r>
            <a:endParaRPr sz="1800">
              <a:latin typeface="Calibri"/>
              <a:cs typeface="Calibri"/>
            </a:endParaRPr>
          </a:p>
          <a:p>
            <a:pPr marL="434340" marR="342900" indent="-283845">
              <a:lnSpc>
                <a:spcPct val="100800"/>
              </a:lnSpc>
              <a:spcBef>
                <a:spcPts val="484"/>
              </a:spcBef>
              <a:buFont typeface="Wingdings"/>
              <a:buChar char=""/>
              <a:tabLst>
                <a:tab pos="434340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Allows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voluntary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access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any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separate</a:t>
            </a:r>
            <a:r>
              <a:rPr sz="180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comparable</a:t>
            </a:r>
            <a:r>
              <a:rPr sz="180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portion</a:t>
            </a:r>
            <a:r>
              <a:rPr sz="180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of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program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activity</a:t>
            </a:r>
            <a:endParaRPr sz="1800">
              <a:latin typeface="Calibri"/>
              <a:cs typeface="Calibri"/>
            </a:endParaRPr>
          </a:p>
          <a:p>
            <a:pPr marL="434340" indent="-283845">
              <a:lnSpc>
                <a:spcPct val="100000"/>
              </a:lnSpc>
              <a:spcBef>
                <a:spcPts val="520"/>
              </a:spcBef>
              <a:buFont typeface="Wingdings"/>
              <a:buChar char=""/>
              <a:tabLst>
                <a:tab pos="434340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Allows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voluntary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leaves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absence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65776" y="2412492"/>
            <a:ext cx="4337685" cy="3789045"/>
          </a:xfrm>
          <a:prstGeom prst="rect">
            <a:avLst/>
          </a:prstGeom>
          <a:solidFill>
            <a:srgbClr val="D7D7D7"/>
          </a:solidFill>
        </p:spPr>
        <p:txBody>
          <a:bodyPr vert="horz" wrap="square" lIns="0" tIns="64769" rIns="0" bIns="0" rtlCol="0">
            <a:spAutoFit/>
          </a:bodyPr>
          <a:lstStyle/>
          <a:p>
            <a:pPr marL="1243330">
              <a:lnSpc>
                <a:spcPct val="100000"/>
              </a:lnSpc>
              <a:spcBef>
                <a:spcPts val="509"/>
              </a:spcBef>
            </a:pP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ADA/Section</a:t>
            </a:r>
            <a:r>
              <a:rPr sz="1950" spc="-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504</a:t>
            </a:r>
            <a:endParaRPr sz="1950">
              <a:latin typeface="Calibri"/>
              <a:cs typeface="Calibri"/>
            </a:endParaRPr>
          </a:p>
          <a:p>
            <a:pPr marL="434340" marR="295275" indent="-283845">
              <a:lnSpc>
                <a:spcPct val="100800"/>
              </a:lnSpc>
              <a:spcBef>
                <a:spcPts val="505"/>
              </a:spcBef>
              <a:buFont typeface="Wingdings"/>
              <a:buChar char=""/>
              <a:tabLst>
                <a:tab pos="434340" algn="l"/>
              </a:tabLst>
            </a:pP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Prohibits</a:t>
            </a:r>
            <a:r>
              <a:rPr sz="1800" spc="1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discrimination</a:t>
            </a:r>
            <a:r>
              <a:rPr sz="1800" spc="1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against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individuals</a:t>
            </a:r>
            <a:r>
              <a:rPr sz="1800" spc="2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800" spc="1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disabilities</a:t>
            </a:r>
            <a:r>
              <a:rPr sz="1800" spc="1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(including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temporary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246C"/>
                </a:solidFill>
                <a:latin typeface="Calibri"/>
                <a:cs typeface="Calibri"/>
              </a:rPr>
              <a:t>ones)</a:t>
            </a:r>
            <a:endParaRPr sz="1800">
              <a:latin typeface="Calibri"/>
              <a:cs typeface="Calibri"/>
            </a:endParaRPr>
          </a:p>
          <a:p>
            <a:pPr marL="434340" marR="297180" indent="-283845">
              <a:lnSpc>
                <a:spcPct val="100699"/>
              </a:lnSpc>
              <a:spcBef>
                <a:spcPts val="500"/>
              </a:spcBef>
              <a:buFont typeface="Wingdings"/>
              <a:buChar char=""/>
              <a:tabLst>
                <a:tab pos="434340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Involved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requested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when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someone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has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physical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mental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impairment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substantially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limits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one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246C"/>
                </a:solidFill>
                <a:latin typeface="Calibri"/>
                <a:cs typeface="Calibri"/>
              </a:rPr>
              <a:t>more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major life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activities</a:t>
            </a:r>
            <a:endParaRPr sz="1800">
              <a:latin typeface="Calibri"/>
              <a:cs typeface="Calibri"/>
            </a:endParaRPr>
          </a:p>
          <a:p>
            <a:pPr marL="433070" marR="904240" indent="-282575" algn="just">
              <a:lnSpc>
                <a:spcPct val="100800"/>
              </a:lnSpc>
              <a:spcBef>
                <a:spcPts val="500"/>
              </a:spcBef>
              <a:buFont typeface="Wingdings"/>
              <a:buChar char=""/>
              <a:tabLst>
                <a:tab pos="434340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Follows</a:t>
            </a:r>
            <a:r>
              <a:rPr sz="1800" spc="1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institution’s</a:t>
            </a:r>
            <a:r>
              <a:rPr sz="1800" spc="1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interactive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process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provide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b="1" spc="40" dirty="0">
                <a:solidFill>
                  <a:srgbClr val="00246C"/>
                </a:solidFill>
                <a:latin typeface="Calibri"/>
                <a:cs typeface="Calibri"/>
              </a:rPr>
              <a:t>reasonable 	</a:t>
            </a:r>
            <a:r>
              <a:rPr sz="1800" b="1" spc="50" dirty="0">
                <a:solidFill>
                  <a:srgbClr val="00246C"/>
                </a:solidFill>
                <a:latin typeface="Calibri"/>
                <a:cs typeface="Calibri"/>
              </a:rPr>
              <a:t>accommodations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31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750732" y="4138904"/>
            <a:ext cx="3280410" cy="629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950" spc="215" dirty="0">
                <a:solidFill>
                  <a:srgbClr val="FFFFFF"/>
                </a:solidFill>
              </a:rPr>
              <a:t>Related</a:t>
            </a:r>
            <a:r>
              <a:rPr sz="3950" spc="-90" dirty="0">
                <a:solidFill>
                  <a:srgbClr val="FFFFFF"/>
                </a:solidFill>
              </a:rPr>
              <a:t> </a:t>
            </a:r>
            <a:r>
              <a:rPr sz="3950" spc="195" dirty="0">
                <a:solidFill>
                  <a:srgbClr val="FFFFFF"/>
                </a:solidFill>
              </a:rPr>
              <a:t>Issues</a:t>
            </a:r>
            <a:endParaRPr sz="3950"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32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35" dirty="0"/>
              <a:t>Pregnancy</a:t>
            </a:r>
            <a:r>
              <a:rPr spc="-75" dirty="0"/>
              <a:t> </a:t>
            </a:r>
            <a:r>
              <a:rPr spc="215" dirty="0"/>
              <a:t>and</a:t>
            </a:r>
            <a:r>
              <a:rPr spc="-65" dirty="0"/>
              <a:t> </a:t>
            </a:r>
            <a:r>
              <a:rPr spc="200" dirty="0"/>
              <a:t>Student-</a:t>
            </a:r>
            <a:r>
              <a:rPr spc="185" dirty="0"/>
              <a:t>Athletes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433351"/>
            <a:ext cx="8444230" cy="341947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200025" marR="5080" indent="-187960">
              <a:lnSpc>
                <a:spcPts val="2140"/>
              </a:lnSpc>
              <a:spcBef>
                <a:spcPts val="36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Pregnant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student-athletes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must</a:t>
            </a:r>
            <a:r>
              <a:rPr sz="1950" spc="1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permitted</a:t>
            </a:r>
            <a:r>
              <a:rPr sz="1950" spc="1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1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participate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95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athletics</a:t>
            </a:r>
            <a:r>
              <a:rPr sz="195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without 	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restriction or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modification (other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than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what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restrictions</a:t>
            </a:r>
            <a:r>
              <a:rPr sz="19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applied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all 	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students)</a:t>
            </a:r>
            <a:endParaRPr sz="1950">
              <a:latin typeface="Calibri"/>
              <a:cs typeface="Calibri"/>
            </a:endParaRPr>
          </a:p>
          <a:p>
            <a:pPr marL="200025" marR="655320" indent="-187960">
              <a:lnSpc>
                <a:spcPts val="2130"/>
              </a:lnSpc>
              <a:spcBef>
                <a:spcPts val="99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National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Collegiate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Athletics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Association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(NCAA)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1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only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collegiate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governing</a:t>
            </a:r>
            <a:r>
              <a:rPr sz="19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body</a:t>
            </a:r>
            <a:r>
              <a:rPr sz="1950" spc="1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1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have</a:t>
            </a:r>
            <a:r>
              <a:rPr sz="1950" spc="1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95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specific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policy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95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pregnant</a:t>
            </a:r>
            <a:r>
              <a:rPr sz="195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student-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athlete 	participation</a:t>
            </a:r>
            <a:endParaRPr sz="1950">
              <a:latin typeface="Calibri"/>
              <a:cs typeface="Calibri"/>
            </a:endParaRPr>
          </a:p>
          <a:p>
            <a:pPr marL="672465" lvl="1" indent="-281940">
              <a:lnSpc>
                <a:spcPct val="100000"/>
              </a:lnSpc>
              <a:spcBef>
                <a:spcPts val="275"/>
              </a:spcBef>
              <a:buFont typeface="Wingdings"/>
              <a:buChar char=""/>
              <a:tabLst>
                <a:tab pos="672465" algn="l"/>
              </a:tabLst>
            </a:pPr>
            <a:r>
              <a:rPr sz="1950" spc="-35" dirty="0">
                <a:solidFill>
                  <a:srgbClr val="00246C"/>
                </a:solidFill>
                <a:latin typeface="Calibri"/>
                <a:cs typeface="Calibri"/>
              </a:rPr>
              <a:t>Most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 others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follow</a:t>
            </a:r>
            <a:r>
              <a:rPr sz="19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NCAA’s</a:t>
            </a:r>
            <a:r>
              <a:rPr sz="19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lead</a:t>
            </a:r>
            <a:endParaRPr sz="1950">
              <a:latin typeface="Calibri"/>
              <a:cs typeface="Calibri"/>
            </a:endParaRPr>
          </a:p>
          <a:p>
            <a:pPr marL="672465" marR="396240" lvl="1" indent="-282575">
              <a:lnSpc>
                <a:spcPts val="2140"/>
              </a:lnSpc>
              <a:spcBef>
                <a:spcPts val="525"/>
              </a:spcBef>
              <a:buFont typeface="Wingdings"/>
              <a:buChar char=""/>
              <a:tabLst>
                <a:tab pos="67246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TIXC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athletic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staff,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including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coaches,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should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familiar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NCAA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policy</a:t>
            </a:r>
            <a:endParaRPr sz="1950">
              <a:latin typeface="Calibri"/>
              <a:cs typeface="Calibri"/>
            </a:endParaRPr>
          </a:p>
          <a:p>
            <a:pPr marL="295910" marR="290830" indent="-283845">
              <a:lnSpc>
                <a:spcPts val="2140"/>
              </a:lnSpc>
              <a:spcBef>
                <a:spcPts val="990"/>
              </a:spcBef>
              <a:buFont typeface="Wingdings"/>
              <a:buChar char=""/>
              <a:tabLst>
                <a:tab pos="295910" algn="l"/>
              </a:tabLst>
            </a:pP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majority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high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school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athletics associations</a:t>
            </a:r>
            <a:r>
              <a:rPr sz="19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have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not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adopted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policies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related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33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80" dirty="0"/>
              <a:t>Key</a:t>
            </a:r>
            <a:r>
              <a:rPr spc="-80" dirty="0"/>
              <a:t> </a:t>
            </a:r>
            <a:r>
              <a:rPr spc="245" dirty="0"/>
              <a:t>Rights</a:t>
            </a:r>
            <a:r>
              <a:rPr spc="-75" dirty="0"/>
              <a:t> </a:t>
            </a:r>
            <a:r>
              <a:rPr spc="185" dirty="0"/>
              <a:t>of</a:t>
            </a:r>
            <a:r>
              <a:rPr spc="-105" dirty="0"/>
              <a:t> </a:t>
            </a:r>
            <a:r>
              <a:rPr spc="235" dirty="0"/>
              <a:t>Pregnant</a:t>
            </a:r>
            <a:r>
              <a:rPr spc="-110" dirty="0"/>
              <a:t> </a:t>
            </a:r>
            <a:r>
              <a:rPr spc="200" dirty="0"/>
              <a:t>Student-</a:t>
            </a:r>
            <a:r>
              <a:rPr spc="185" dirty="0"/>
              <a:t>Athletes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463924"/>
            <a:ext cx="8512175" cy="3545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025" marR="42545" indent="-187960">
              <a:lnSpc>
                <a:spcPct val="101400"/>
              </a:lnSpc>
              <a:spcBef>
                <a:spcPts val="9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Athletics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financial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aid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awards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cannot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conditioned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not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becoming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pregnant 	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 are protected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during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term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award</a:t>
            </a:r>
            <a:endParaRPr sz="1950">
              <a:latin typeface="Calibri"/>
              <a:cs typeface="Calibri"/>
            </a:endParaRPr>
          </a:p>
          <a:p>
            <a:pPr marL="200025" marR="5080" indent="-187960">
              <a:lnSpc>
                <a:spcPct val="101499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-7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student-athlete</a:t>
            </a:r>
            <a:r>
              <a:rPr sz="19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who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has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taken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leave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related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conditions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must</a:t>
            </a:r>
            <a:r>
              <a:rPr sz="19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be 	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reinstated</a:t>
            </a:r>
            <a:endParaRPr sz="1950">
              <a:latin typeface="Calibri"/>
              <a:cs typeface="Calibri"/>
            </a:endParaRPr>
          </a:p>
          <a:p>
            <a:pPr marL="200025" marR="555625" indent="-187960">
              <a:lnSpc>
                <a:spcPct val="101499"/>
              </a:lnSpc>
              <a:spcBef>
                <a:spcPts val="1000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“Misconduct”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involving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pre-marital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sex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cannot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used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justification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for 	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limiting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pregnant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student-athlete’s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participation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(subject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religious 	exemption)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25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Discrimination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prohibitions</a:t>
            </a:r>
            <a:r>
              <a:rPr sz="1950" spc="1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apply</a:t>
            </a:r>
            <a:r>
              <a:rPr sz="1950" spc="1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1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recruiting</a:t>
            </a:r>
            <a:endParaRPr sz="1950">
              <a:latin typeface="Calibri"/>
              <a:cs typeface="Calibri"/>
            </a:endParaRPr>
          </a:p>
          <a:p>
            <a:pPr marL="200025" marR="887730" indent="-187960">
              <a:lnSpc>
                <a:spcPct val="101499"/>
              </a:lnSpc>
              <a:spcBef>
                <a:spcPts val="994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-7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pregnant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student-athlete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cannot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retaliated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against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95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reporting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or 	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complaining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about</a:t>
            </a:r>
            <a:r>
              <a:rPr sz="1950" spc="1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discrimination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34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40" dirty="0"/>
              <a:t>Support</a:t>
            </a:r>
            <a:r>
              <a:rPr spc="-120" dirty="0"/>
              <a:t> </a:t>
            </a:r>
            <a:r>
              <a:rPr spc="195" dirty="0"/>
              <a:t>for</a:t>
            </a:r>
            <a:r>
              <a:rPr spc="-70" dirty="0"/>
              <a:t> </a:t>
            </a:r>
            <a:r>
              <a:rPr spc="145" dirty="0"/>
              <a:t>Non-</a:t>
            </a:r>
            <a:r>
              <a:rPr spc="235" dirty="0"/>
              <a:t>Birthing</a:t>
            </a:r>
            <a:r>
              <a:rPr spc="-105" dirty="0"/>
              <a:t> </a:t>
            </a:r>
            <a:r>
              <a:rPr spc="215" dirty="0"/>
              <a:t>Parents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512624"/>
            <a:ext cx="8387080" cy="324294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200660" indent="-187960">
              <a:lnSpc>
                <a:spcPct val="100000"/>
              </a:lnSpc>
              <a:spcBef>
                <a:spcPts val="620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IX:</a:t>
            </a:r>
            <a:endParaRPr sz="1950">
              <a:latin typeface="Calibri"/>
              <a:cs typeface="Calibri"/>
            </a:endParaRPr>
          </a:p>
          <a:p>
            <a:pPr marL="576580" marR="46990" lvl="1" indent="-186690">
              <a:lnSpc>
                <a:spcPct val="101499"/>
              </a:lnSpc>
              <a:spcBef>
                <a:spcPts val="495"/>
              </a:spcBef>
              <a:buFont typeface="Wingdings"/>
              <a:buChar char=""/>
              <a:tabLst>
                <a:tab pos="577850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Focuses</a:t>
            </a:r>
            <a:r>
              <a:rPr sz="1950" spc="1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providing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support</a:t>
            </a:r>
            <a:r>
              <a:rPr sz="195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resources</a:t>
            </a:r>
            <a:r>
              <a:rPr sz="19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reduce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disparities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access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education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program</a:t>
            </a:r>
            <a:endParaRPr sz="19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25"/>
              </a:spcBef>
              <a:buFont typeface="Wingdings"/>
              <a:buChar char=""/>
              <a:tabLst>
                <a:tab pos="577215" algn="l"/>
              </a:tabLst>
            </a:pP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Seeks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remedy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inequities</a:t>
            </a:r>
            <a:r>
              <a:rPr sz="19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sex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discrimination</a:t>
            </a:r>
            <a:r>
              <a:rPr sz="1950" spc="-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creates</a:t>
            </a:r>
            <a:endParaRPr sz="1950">
              <a:latin typeface="Calibri"/>
              <a:cs typeface="Calibri"/>
            </a:endParaRPr>
          </a:p>
          <a:p>
            <a:pPr marL="200025" marR="5080" indent="-187960">
              <a:lnSpc>
                <a:spcPct val="101499"/>
              </a:lnSpc>
              <a:spcBef>
                <a:spcPts val="1000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Narrow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application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only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birthing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pregnant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individual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80" dirty="0">
                <a:solidFill>
                  <a:srgbClr val="00246C"/>
                </a:solidFill>
                <a:latin typeface="Calibri"/>
                <a:cs typeface="Calibri"/>
              </a:rPr>
              <a:t>may</a:t>
            </a:r>
            <a:r>
              <a:rPr sz="1950" b="1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run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afoul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of 	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9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IX,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if</a:t>
            </a:r>
            <a:r>
              <a:rPr sz="19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it</a:t>
            </a:r>
            <a:r>
              <a:rPr sz="19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discriminates</a:t>
            </a:r>
            <a:r>
              <a:rPr sz="19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9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basis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sex</a:t>
            </a:r>
            <a:endParaRPr sz="1950">
              <a:latin typeface="Calibri"/>
              <a:cs typeface="Calibri"/>
            </a:endParaRPr>
          </a:p>
          <a:p>
            <a:pPr marL="200025" marR="668655" indent="-187960">
              <a:lnSpc>
                <a:spcPct val="101499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TIXC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may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evaluate</a:t>
            </a:r>
            <a:r>
              <a:rPr sz="1950" spc="-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determine</a:t>
            </a:r>
            <a:r>
              <a:rPr sz="1950" spc="-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individualized</a:t>
            </a:r>
            <a:r>
              <a:rPr sz="1950" spc="-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basis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if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requested 	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modifications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appropriate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non-birthing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parent</a:t>
            </a:r>
            <a:endParaRPr sz="19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25"/>
              </a:spcBef>
              <a:buFont typeface="Wingdings"/>
              <a:buChar char=""/>
              <a:tabLst>
                <a:tab pos="577215" algn="l"/>
              </a:tabLst>
            </a:pP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Can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also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support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without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relying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legal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requirements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35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20" dirty="0"/>
              <a:t>Parenting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463779"/>
            <a:ext cx="8579485" cy="3482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5"/>
              </a:spcBef>
            </a:pPr>
            <a:r>
              <a:rPr sz="1950" b="1" spc="50" dirty="0">
                <a:solidFill>
                  <a:srgbClr val="00246C"/>
                </a:solidFill>
                <a:latin typeface="Calibri"/>
                <a:cs typeface="Calibri"/>
              </a:rPr>
              <a:t>If</a:t>
            </a:r>
            <a:r>
              <a:rPr sz="1950" b="1" spc="-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55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b="1" spc="-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60" dirty="0">
                <a:solidFill>
                  <a:srgbClr val="00246C"/>
                </a:solidFill>
                <a:latin typeface="Calibri"/>
                <a:cs typeface="Calibri"/>
              </a:rPr>
              <a:t>institution</a:t>
            </a:r>
            <a:r>
              <a:rPr sz="1950" b="1" spc="-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55" dirty="0">
                <a:solidFill>
                  <a:srgbClr val="00246C"/>
                </a:solidFill>
                <a:latin typeface="Calibri"/>
                <a:cs typeface="Calibri"/>
              </a:rPr>
              <a:t>would</a:t>
            </a:r>
            <a:r>
              <a:rPr sz="1950" b="1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60" dirty="0">
                <a:solidFill>
                  <a:srgbClr val="00246C"/>
                </a:solidFill>
                <a:latin typeface="Calibri"/>
                <a:cs typeface="Calibri"/>
              </a:rPr>
              <a:t>provide</a:t>
            </a:r>
            <a:r>
              <a:rPr sz="1950" b="1" spc="-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55" dirty="0">
                <a:solidFill>
                  <a:srgbClr val="00246C"/>
                </a:solidFill>
                <a:latin typeface="Calibri"/>
                <a:cs typeface="Calibri"/>
              </a:rPr>
              <a:t>protections/modifications</a:t>
            </a:r>
            <a:r>
              <a:rPr sz="1950" b="1" spc="-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55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b="1" spc="-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65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950" b="1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65" dirty="0">
                <a:solidFill>
                  <a:srgbClr val="00246C"/>
                </a:solidFill>
                <a:latin typeface="Calibri"/>
                <a:cs typeface="Calibri"/>
              </a:rPr>
              <a:t>birthing</a:t>
            </a:r>
            <a:r>
              <a:rPr sz="1950" b="1" spc="5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60" dirty="0">
                <a:solidFill>
                  <a:srgbClr val="00246C"/>
                </a:solidFill>
                <a:latin typeface="Calibri"/>
                <a:cs typeface="Calibri"/>
              </a:rPr>
              <a:t>parent,</a:t>
            </a:r>
            <a:r>
              <a:rPr sz="1950" b="1" spc="-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60" dirty="0">
                <a:solidFill>
                  <a:srgbClr val="00246C"/>
                </a:solidFill>
                <a:latin typeface="Calibri"/>
                <a:cs typeface="Calibri"/>
              </a:rPr>
              <a:t>it</a:t>
            </a:r>
            <a:r>
              <a:rPr sz="1950" b="1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75" dirty="0">
                <a:solidFill>
                  <a:srgbClr val="00246C"/>
                </a:solidFill>
                <a:latin typeface="Calibri"/>
                <a:cs typeface="Calibri"/>
              </a:rPr>
              <a:t>might</a:t>
            </a:r>
            <a:r>
              <a:rPr sz="1950" b="1" spc="-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5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b="1" spc="-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65" dirty="0">
                <a:solidFill>
                  <a:srgbClr val="00246C"/>
                </a:solidFill>
                <a:latin typeface="Calibri"/>
                <a:cs typeface="Calibri"/>
              </a:rPr>
              <a:t>sex</a:t>
            </a:r>
            <a:r>
              <a:rPr sz="1950" b="1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70" dirty="0">
                <a:solidFill>
                  <a:srgbClr val="00246C"/>
                </a:solidFill>
                <a:latin typeface="Calibri"/>
                <a:cs typeface="Calibri"/>
              </a:rPr>
              <a:t>discrimination</a:t>
            </a:r>
            <a:r>
              <a:rPr sz="1950" b="1" spc="-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60" dirty="0">
                <a:solidFill>
                  <a:srgbClr val="00246C"/>
                </a:solidFill>
                <a:latin typeface="Calibri"/>
                <a:cs typeface="Calibri"/>
              </a:rPr>
              <a:t>under</a:t>
            </a:r>
            <a:r>
              <a:rPr sz="1950" b="1" spc="-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7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950" b="1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dirty="0">
                <a:solidFill>
                  <a:srgbClr val="00246C"/>
                </a:solidFill>
                <a:latin typeface="Calibri"/>
                <a:cs typeface="Calibri"/>
              </a:rPr>
              <a:t>IX</a:t>
            </a:r>
            <a:r>
              <a:rPr sz="1950" b="1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55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b="1" spc="-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50" dirty="0">
                <a:solidFill>
                  <a:srgbClr val="00246C"/>
                </a:solidFill>
                <a:latin typeface="Calibri"/>
                <a:cs typeface="Calibri"/>
              </a:rPr>
              <a:t>refuse</a:t>
            </a:r>
            <a:r>
              <a:rPr sz="1950" b="1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60" dirty="0">
                <a:solidFill>
                  <a:srgbClr val="00246C"/>
                </a:solidFill>
                <a:latin typeface="Calibri"/>
                <a:cs typeface="Calibri"/>
              </a:rPr>
              <a:t>them</a:t>
            </a:r>
            <a:r>
              <a:rPr sz="1950" b="1" spc="-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55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b="1" spc="-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55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b="1" spc="-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35" dirty="0">
                <a:solidFill>
                  <a:srgbClr val="00246C"/>
                </a:solidFill>
                <a:latin typeface="Calibri"/>
                <a:cs typeface="Calibri"/>
              </a:rPr>
              <a:t>non-</a:t>
            </a:r>
            <a:r>
              <a:rPr sz="1950" b="1" spc="75" dirty="0">
                <a:solidFill>
                  <a:srgbClr val="00246C"/>
                </a:solidFill>
                <a:latin typeface="Calibri"/>
                <a:cs typeface="Calibri"/>
              </a:rPr>
              <a:t>birthing</a:t>
            </a:r>
            <a:r>
              <a:rPr sz="1950" b="1" spc="-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50" dirty="0">
                <a:solidFill>
                  <a:srgbClr val="00246C"/>
                </a:solidFill>
                <a:latin typeface="Calibri"/>
                <a:cs typeface="Calibri"/>
              </a:rPr>
              <a:t>parent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530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IX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covers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attending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to:</a:t>
            </a:r>
            <a:endParaRPr sz="19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25"/>
              </a:spcBef>
              <a:buFont typeface="Wingdings"/>
              <a:buChar char=""/>
              <a:tabLst>
                <a:tab pos="57721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1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pregnancy-related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medical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needs</a:t>
            </a:r>
            <a:r>
              <a:rPr sz="195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95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1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birthing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parent</a:t>
            </a:r>
            <a:endParaRPr sz="19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30"/>
              </a:spcBef>
              <a:buFont typeface="Wingdings"/>
              <a:buChar char=""/>
              <a:tabLst>
                <a:tab pos="57721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1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birth-related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immediate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post-partum</a:t>
            </a:r>
            <a:r>
              <a:rPr sz="1950" spc="1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health/medical</a:t>
            </a:r>
            <a:r>
              <a:rPr sz="1950" spc="1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needs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950" spc="1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1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child</a:t>
            </a:r>
            <a:endParaRPr sz="1950">
              <a:latin typeface="Calibri"/>
              <a:cs typeface="Calibri"/>
            </a:endParaRPr>
          </a:p>
          <a:p>
            <a:pPr marL="200025" marR="83820" indent="-187960">
              <a:lnSpc>
                <a:spcPct val="101499"/>
              </a:lnSpc>
              <a:spcBef>
                <a:spcPts val="994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Length</a:t>
            </a:r>
            <a:r>
              <a:rPr sz="195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950" spc="1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post-partum</a:t>
            </a:r>
            <a:r>
              <a:rPr sz="19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leave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determined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medically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necessary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by</a:t>
            </a:r>
            <a:r>
              <a:rPr sz="195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healthcare 	provider</a:t>
            </a:r>
            <a:endParaRPr sz="1950">
              <a:latin typeface="Calibri"/>
              <a:cs typeface="Calibri"/>
            </a:endParaRPr>
          </a:p>
          <a:p>
            <a:pPr marL="200025" marR="636270" indent="-187960">
              <a:lnSpc>
                <a:spcPct val="101499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Sick/unhealthy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birth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parents/children are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not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otherwise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covered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by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IX 	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related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conditions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protections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36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10" dirty="0"/>
              <a:t>Non-</a:t>
            </a:r>
            <a:r>
              <a:rPr spc="155" dirty="0"/>
              <a:t>Medical</a:t>
            </a:r>
            <a:r>
              <a:rPr spc="-114" dirty="0"/>
              <a:t> </a:t>
            </a:r>
            <a:r>
              <a:rPr spc="210" dirty="0"/>
              <a:t>Childcare</a:t>
            </a:r>
            <a:r>
              <a:rPr spc="-100" dirty="0"/>
              <a:t> </a:t>
            </a:r>
            <a:r>
              <a:rPr spc="140" dirty="0"/>
              <a:t>Needs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463924"/>
            <a:ext cx="8468360" cy="3180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025" marR="5080" indent="-187960">
              <a:lnSpc>
                <a:spcPct val="101400"/>
              </a:lnSpc>
              <a:spcBef>
                <a:spcPts val="9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Institution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not</a:t>
            </a:r>
            <a:r>
              <a:rPr sz="195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legally</a:t>
            </a:r>
            <a:r>
              <a:rPr sz="1950" spc="1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required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1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provide</a:t>
            </a:r>
            <a:r>
              <a:rPr sz="195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childcare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95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modifications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childcare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needs</a:t>
            </a:r>
            <a:endParaRPr sz="1950">
              <a:latin typeface="Calibri"/>
              <a:cs typeface="Calibri"/>
            </a:endParaRPr>
          </a:p>
          <a:p>
            <a:pPr marL="576580" marR="592455" lvl="1" indent="-186690">
              <a:lnSpc>
                <a:spcPct val="101499"/>
              </a:lnSpc>
              <a:spcBef>
                <a:spcPts val="495"/>
              </a:spcBef>
              <a:buFont typeface="Wingdings"/>
              <a:buChar char=""/>
              <a:tabLst>
                <a:tab pos="577850" algn="l"/>
              </a:tabLst>
            </a:pPr>
            <a:r>
              <a:rPr sz="1950" spc="-70" dirty="0">
                <a:solidFill>
                  <a:srgbClr val="00246C"/>
                </a:solidFill>
                <a:latin typeface="Calibri"/>
                <a:cs typeface="Calibri"/>
              </a:rPr>
              <a:t>May</a:t>
            </a:r>
            <a:r>
              <a:rPr sz="1950" spc="1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voluntarily</a:t>
            </a:r>
            <a:r>
              <a:rPr sz="1950" spc="1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1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equitably</a:t>
            </a:r>
            <a:r>
              <a:rPr sz="1950" spc="1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provide</a:t>
            </a:r>
            <a:r>
              <a:rPr sz="1950" spc="1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950" spc="1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modifications</a:t>
            </a:r>
            <a:r>
              <a:rPr sz="1950" spc="1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under 	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institutional</a:t>
            </a:r>
            <a:r>
              <a:rPr sz="1950" spc="1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policy</a:t>
            </a:r>
            <a:endParaRPr sz="1950">
              <a:latin typeface="Calibri"/>
              <a:cs typeface="Calibri"/>
            </a:endParaRPr>
          </a:p>
          <a:p>
            <a:pPr marL="200025" marR="769620" indent="-187960">
              <a:lnSpc>
                <a:spcPct val="101499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Requests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95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childcare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support</a:t>
            </a:r>
            <a:r>
              <a:rPr sz="1950" spc="1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usually</a:t>
            </a:r>
            <a:r>
              <a:rPr sz="195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95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excused</a:t>
            </a:r>
            <a:r>
              <a:rPr sz="195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absences,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remote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learning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options,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access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hybrid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work</a:t>
            </a:r>
            <a:r>
              <a:rPr sz="195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environments</a:t>
            </a:r>
            <a:endParaRPr sz="1950">
              <a:latin typeface="Calibri"/>
              <a:cs typeface="Calibri"/>
            </a:endParaRPr>
          </a:p>
          <a:p>
            <a:pPr marL="200025" marR="769620" indent="-187960">
              <a:lnSpc>
                <a:spcPct val="101499"/>
              </a:lnSpc>
              <a:spcBef>
                <a:spcPts val="1000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TIXC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may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choose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evaluate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each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request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case-by-case,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considering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the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proximity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time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pregnancy,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necessity,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etc.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19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Modifications should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have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clear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start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end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dates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applicable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parameters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37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519" y="6382791"/>
              <a:ext cx="498012" cy="19930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57655"/>
              <a:ext cx="10058400" cy="56586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612635"/>
              <a:ext cx="10058400" cy="104139"/>
            </a:xfrm>
            <a:custGeom>
              <a:avLst/>
              <a:gdLst/>
              <a:ahLst/>
              <a:cxnLst/>
              <a:rect l="l" t="t" r="r" b="b"/>
              <a:pathLst>
                <a:path w="10058400" h="104140">
                  <a:moveTo>
                    <a:pt x="10058400" y="103632"/>
                  </a:moveTo>
                  <a:lnTo>
                    <a:pt x="0" y="103632"/>
                  </a:lnTo>
                  <a:lnTo>
                    <a:pt x="0" y="0"/>
                  </a:lnTo>
                  <a:lnTo>
                    <a:pt x="10058400" y="0"/>
                  </a:lnTo>
                  <a:lnTo>
                    <a:pt x="10058400" y="103632"/>
                  </a:lnTo>
                  <a:close/>
                </a:path>
              </a:pathLst>
            </a:custGeom>
            <a:solidFill>
              <a:srgbClr val="0024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485376" y="1057655"/>
              <a:ext cx="573405" cy="574675"/>
            </a:xfrm>
            <a:custGeom>
              <a:avLst/>
              <a:gdLst/>
              <a:ahLst/>
              <a:cxnLst/>
              <a:rect l="l" t="t" r="r" b="b"/>
              <a:pathLst>
                <a:path w="573404" h="574675">
                  <a:moveTo>
                    <a:pt x="573024" y="574548"/>
                  </a:moveTo>
                  <a:lnTo>
                    <a:pt x="0" y="574548"/>
                  </a:lnTo>
                  <a:lnTo>
                    <a:pt x="0" y="0"/>
                  </a:lnTo>
                  <a:lnTo>
                    <a:pt x="573024" y="0"/>
                  </a:lnTo>
                  <a:lnTo>
                    <a:pt x="573024" y="574548"/>
                  </a:lnTo>
                  <a:close/>
                </a:path>
              </a:pathLst>
            </a:custGeom>
            <a:solidFill>
              <a:srgbClr val="BD10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12352" y="1057655"/>
              <a:ext cx="573405" cy="574675"/>
            </a:xfrm>
            <a:custGeom>
              <a:avLst/>
              <a:gdLst/>
              <a:ahLst/>
              <a:cxnLst/>
              <a:rect l="l" t="t" r="r" b="b"/>
              <a:pathLst>
                <a:path w="573404" h="574675">
                  <a:moveTo>
                    <a:pt x="573024" y="574548"/>
                  </a:moveTo>
                  <a:lnTo>
                    <a:pt x="0" y="574548"/>
                  </a:lnTo>
                  <a:lnTo>
                    <a:pt x="0" y="0"/>
                  </a:lnTo>
                  <a:lnTo>
                    <a:pt x="573024" y="0"/>
                  </a:lnTo>
                  <a:lnTo>
                    <a:pt x="573024" y="574548"/>
                  </a:lnTo>
                  <a:close/>
                </a:path>
              </a:pathLst>
            </a:custGeom>
            <a:solidFill>
              <a:srgbClr val="2242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485376" y="1632204"/>
              <a:ext cx="573405" cy="573405"/>
            </a:xfrm>
            <a:custGeom>
              <a:avLst/>
              <a:gdLst/>
              <a:ahLst/>
              <a:cxnLst/>
              <a:rect l="l" t="t" r="r" b="b"/>
              <a:pathLst>
                <a:path w="573404" h="573405">
                  <a:moveTo>
                    <a:pt x="573024" y="573024"/>
                  </a:moveTo>
                  <a:lnTo>
                    <a:pt x="0" y="573024"/>
                  </a:lnTo>
                  <a:lnTo>
                    <a:pt x="0" y="0"/>
                  </a:lnTo>
                  <a:lnTo>
                    <a:pt x="573024" y="0"/>
                  </a:lnTo>
                  <a:lnTo>
                    <a:pt x="573024" y="573024"/>
                  </a:lnTo>
                  <a:close/>
                </a:path>
              </a:pathLst>
            </a:custGeom>
            <a:solidFill>
              <a:srgbClr val="0024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750732" y="4138904"/>
            <a:ext cx="2888615" cy="629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950" spc="190" dirty="0"/>
              <a:t>Case</a:t>
            </a:r>
            <a:r>
              <a:rPr sz="3950" spc="-85" dirty="0"/>
              <a:t> </a:t>
            </a:r>
            <a:r>
              <a:rPr sz="3950" spc="220" dirty="0"/>
              <a:t>Studies</a:t>
            </a:r>
            <a:endParaRPr sz="3950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38</a:t>
            </a:fld>
            <a:endParaRPr spc="-25" dirty="0"/>
          </a:p>
        </p:txBody>
      </p:sp>
      <p:sp>
        <p:nvSpPr>
          <p:cNvPr id="10" name="object 10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90" dirty="0"/>
              <a:t>Case</a:t>
            </a:r>
            <a:r>
              <a:rPr spc="-130" dirty="0"/>
              <a:t> </a:t>
            </a:r>
            <a:r>
              <a:rPr spc="285" dirty="0"/>
              <a:t>Study</a:t>
            </a:r>
            <a:r>
              <a:rPr spc="-114" dirty="0"/>
              <a:t> </a:t>
            </a:r>
            <a:r>
              <a:rPr spc="204" dirty="0"/>
              <a:t>Instructions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450127"/>
            <a:ext cx="8420735" cy="203581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00660" indent="-187960">
              <a:lnSpc>
                <a:spcPct val="100000"/>
              </a:lnSpc>
              <a:spcBef>
                <a:spcPts val="1110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Break</a:t>
            </a:r>
            <a:r>
              <a:rPr sz="19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into</a:t>
            </a:r>
            <a:r>
              <a:rPr sz="195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small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groups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19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Access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case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study</a:t>
            </a:r>
            <a:r>
              <a:rPr sz="195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document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Course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Lobby</a:t>
            </a:r>
            <a:endParaRPr sz="1950">
              <a:latin typeface="Calibri"/>
              <a:cs typeface="Calibri"/>
            </a:endParaRPr>
          </a:p>
          <a:p>
            <a:pPr marL="200025" marR="5080" indent="-187960">
              <a:lnSpc>
                <a:spcPct val="101499"/>
              </a:lnSpc>
              <a:spcBef>
                <a:spcPts val="1000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Each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group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will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start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their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assigned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case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study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work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through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many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as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possible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60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minutes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19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Regroup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debrief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exercise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remaining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time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39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950" spc="200" dirty="0"/>
              <a:t>Introduction</a:t>
            </a:r>
            <a:endParaRPr sz="3950" dirty="0"/>
          </a:p>
        </p:txBody>
      </p:sp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1895" y="2564892"/>
            <a:ext cx="8676640" cy="1026160"/>
            <a:chOff x="691895" y="2564892"/>
            <a:chExt cx="8676640" cy="1026160"/>
          </a:xfrm>
        </p:grpSpPr>
        <p:sp>
          <p:nvSpPr>
            <p:cNvPr id="3" name="object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91895" y="2564892"/>
              <a:ext cx="8676640" cy="1026160"/>
            </a:xfrm>
            <a:custGeom>
              <a:avLst/>
              <a:gdLst/>
              <a:ahLst/>
              <a:cxnLst/>
              <a:rect l="l" t="t" r="r" b="b"/>
              <a:pathLst>
                <a:path w="8676640" h="1026160">
                  <a:moveTo>
                    <a:pt x="8572500" y="1025652"/>
                  </a:moveTo>
                  <a:lnTo>
                    <a:pt x="103632" y="1025652"/>
                  </a:lnTo>
                  <a:lnTo>
                    <a:pt x="63007" y="1017389"/>
                  </a:lnTo>
                  <a:lnTo>
                    <a:pt x="30098" y="994981"/>
                  </a:lnTo>
                  <a:lnTo>
                    <a:pt x="8048" y="962001"/>
                  </a:lnTo>
                  <a:lnTo>
                    <a:pt x="0" y="922020"/>
                  </a:lnTo>
                  <a:lnTo>
                    <a:pt x="0" y="102108"/>
                  </a:lnTo>
                  <a:lnTo>
                    <a:pt x="8048" y="62364"/>
                  </a:lnTo>
                  <a:lnTo>
                    <a:pt x="30099" y="29908"/>
                  </a:lnTo>
                  <a:lnTo>
                    <a:pt x="63007" y="8024"/>
                  </a:lnTo>
                  <a:lnTo>
                    <a:pt x="103632" y="0"/>
                  </a:lnTo>
                  <a:lnTo>
                    <a:pt x="8572500" y="0"/>
                  </a:lnTo>
                  <a:lnTo>
                    <a:pt x="8613124" y="8024"/>
                  </a:lnTo>
                  <a:lnTo>
                    <a:pt x="8646033" y="29908"/>
                  </a:lnTo>
                  <a:lnTo>
                    <a:pt x="8668083" y="62364"/>
                  </a:lnTo>
                  <a:lnTo>
                    <a:pt x="8676132" y="102108"/>
                  </a:lnTo>
                  <a:lnTo>
                    <a:pt x="8676132" y="922020"/>
                  </a:lnTo>
                  <a:lnTo>
                    <a:pt x="8668083" y="962001"/>
                  </a:lnTo>
                  <a:lnTo>
                    <a:pt x="8646033" y="994981"/>
                  </a:lnTo>
                  <a:lnTo>
                    <a:pt x="8613124" y="1017389"/>
                  </a:lnTo>
                  <a:lnTo>
                    <a:pt x="8572500" y="1025652"/>
                  </a:lnTo>
                  <a:close/>
                </a:path>
              </a:pathLst>
            </a:custGeom>
            <a:solidFill>
              <a:srgbClr val="3461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 descr="Drawing of a human head with gears in place of the brain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8220" y="2791968"/>
              <a:ext cx="573023" cy="57302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73158" y="2655829"/>
            <a:ext cx="7230745" cy="808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400"/>
              </a:lnSpc>
              <a:spcBef>
                <a:spcPts val="95"/>
              </a:spcBef>
            </a:pPr>
            <a:r>
              <a:rPr sz="1550" spc="50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workshop</a:t>
            </a:r>
            <a:r>
              <a:rPr sz="1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highlights</a:t>
            </a:r>
            <a:r>
              <a:rPr sz="1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systems</a:t>
            </a: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5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responding</a:t>
            </a:r>
            <a:r>
              <a:rPr sz="1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5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5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needs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pregnant</a:t>
            </a:r>
            <a:r>
              <a:rPr sz="1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students</a:t>
            </a:r>
            <a:r>
              <a:rPr sz="1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employees</a:t>
            </a: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providing</a:t>
            </a:r>
            <a:r>
              <a:rPr sz="15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reasonable</a:t>
            </a:r>
            <a:r>
              <a:rPr sz="15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modifications</a:t>
            </a:r>
            <a:r>
              <a:rPr sz="15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consistent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5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5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law</a:t>
            </a:r>
            <a:r>
              <a:rPr sz="15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5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Calibri"/>
                <a:cs typeface="Calibri"/>
              </a:rPr>
              <a:t>best </a:t>
            </a: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practices.</a:t>
            </a:r>
            <a:endParaRPr sz="1550" dirty="0">
              <a:latin typeface="Calibri"/>
              <a:cs typeface="Calibri"/>
            </a:endParaRPr>
          </a:p>
        </p:txBody>
      </p: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1895" y="3846576"/>
            <a:ext cx="8676640" cy="1026160"/>
            <a:chOff x="691895" y="3846576"/>
            <a:chExt cx="8676640" cy="1026160"/>
          </a:xfrm>
        </p:grpSpPr>
        <p:sp>
          <p:nvSpPr>
            <p:cNvPr id="7" name="object 7"/>
            <p:cNvSpPr/>
            <p:nvPr/>
          </p:nvSpPr>
          <p:spPr>
            <a:xfrm>
              <a:off x="691895" y="3846576"/>
              <a:ext cx="8676640" cy="1026160"/>
            </a:xfrm>
            <a:custGeom>
              <a:avLst/>
              <a:gdLst/>
              <a:ahLst/>
              <a:cxnLst/>
              <a:rect l="l" t="t" r="r" b="b"/>
              <a:pathLst>
                <a:path w="8676640" h="1026160">
                  <a:moveTo>
                    <a:pt x="8572500" y="1025652"/>
                  </a:moveTo>
                  <a:lnTo>
                    <a:pt x="103632" y="1025652"/>
                  </a:lnTo>
                  <a:lnTo>
                    <a:pt x="63007" y="1017627"/>
                  </a:lnTo>
                  <a:lnTo>
                    <a:pt x="30098" y="995743"/>
                  </a:lnTo>
                  <a:lnTo>
                    <a:pt x="8048" y="963287"/>
                  </a:lnTo>
                  <a:lnTo>
                    <a:pt x="0" y="923544"/>
                  </a:lnTo>
                  <a:lnTo>
                    <a:pt x="0" y="102108"/>
                  </a:lnTo>
                  <a:lnTo>
                    <a:pt x="8048" y="62364"/>
                  </a:lnTo>
                  <a:lnTo>
                    <a:pt x="30099" y="29908"/>
                  </a:lnTo>
                  <a:lnTo>
                    <a:pt x="63007" y="8024"/>
                  </a:lnTo>
                  <a:lnTo>
                    <a:pt x="103632" y="0"/>
                  </a:lnTo>
                  <a:lnTo>
                    <a:pt x="8572500" y="0"/>
                  </a:lnTo>
                  <a:lnTo>
                    <a:pt x="8613124" y="8024"/>
                  </a:lnTo>
                  <a:lnTo>
                    <a:pt x="8646033" y="29908"/>
                  </a:lnTo>
                  <a:lnTo>
                    <a:pt x="8668083" y="62364"/>
                  </a:lnTo>
                  <a:lnTo>
                    <a:pt x="8676132" y="102108"/>
                  </a:lnTo>
                  <a:lnTo>
                    <a:pt x="8676132" y="923544"/>
                  </a:lnTo>
                  <a:lnTo>
                    <a:pt x="8668083" y="963287"/>
                  </a:lnTo>
                  <a:lnTo>
                    <a:pt x="8646033" y="995743"/>
                  </a:lnTo>
                  <a:lnTo>
                    <a:pt x="8613124" y="1017627"/>
                  </a:lnTo>
                  <a:lnTo>
                    <a:pt x="8572500" y="1025652"/>
                  </a:lnTo>
                  <a:close/>
                </a:path>
              </a:pathLst>
            </a:custGeom>
            <a:solidFill>
              <a:srgbClr val="9A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Drawing of a checklist.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8220" y="4072128"/>
              <a:ext cx="573023" cy="57302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973158" y="3939339"/>
            <a:ext cx="7279005" cy="807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300"/>
              </a:lnSpc>
              <a:spcBef>
                <a:spcPts val="95"/>
              </a:spcBef>
            </a:pPr>
            <a:r>
              <a:rPr sz="1550" spc="10" dirty="0">
                <a:solidFill>
                  <a:srgbClr val="00246C"/>
                </a:solidFill>
                <a:latin typeface="Calibri"/>
                <a:cs typeface="Calibri"/>
              </a:rPr>
              <a:t>Participants</a:t>
            </a:r>
            <a:r>
              <a:rPr sz="15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00246C"/>
                </a:solidFill>
                <a:latin typeface="Calibri"/>
                <a:cs typeface="Calibri"/>
              </a:rPr>
              <a:t>will</a:t>
            </a:r>
            <a:r>
              <a:rPr sz="15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00246C"/>
                </a:solidFill>
                <a:latin typeface="Calibri"/>
                <a:cs typeface="Calibri"/>
              </a:rPr>
              <a:t>gain</a:t>
            </a:r>
            <a:r>
              <a:rPr sz="15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00246C"/>
                </a:solidFill>
                <a:latin typeface="Calibri"/>
                <a:cs typeface="Calibri"/>
              </a:rPr>
              <a:t>an</a:t>
            </a:r>
            <a:r>
              <a:rPr sz="15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00246C"/>
                </a:solidFill>
                <a:latin typeface="Calibri"/>
                <a:cs typeface="Calibri"/>
              </a:rPr>
              <a:t>understanding</a:t>
            </a:r>
            <a:r>
              <a:rPr sz="15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5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00246C"/>
                </a:solidFill>
                <a:latin typeface="Calibri"/>
                <a:cs typeface="Calibri"/>
              </a:rPr>
              <a:t>when</a:t>
            </a:r>
            <a:r>
              <a:rPr sz="15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5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00246C"/>
                </a:solidFill>
                <a:latin typeface="Calibri"/>
                <a:cs typeface="Calibri"/>
              </a:rPr>
              <a:t>medical</a:t>
            </a:r>
            <a:r>
              <a:rPr sz="15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00246C"/>
                </a:solidFill>
                <a:latin typeface="Calibri"/>
                <a:cs typeface="Calibri"/>
              </a:rPr>
              <a:t>necessity</a:t>
            </a:r>
            <a:r>
              <a:rPr sz="15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00246C"/>
                </a:solidFill>
                <a:latin typeface="Calibri"/>
                <a:cs typeface="Calibri"/>
              </a:rPr>
              <a:t>arising</a:t>
            </a:r>
            <a:r>
              <a:rPr sz="15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spc="-20" dirty="0">
                <a:solidFill>
                  <a:srgbClr val="00246C"/>
                </a:solidFill>
                <a:latin typeface="Calibri"/>
                <a:cs typeface="Calibri"/>
              </a:rPr>
              <a:t>from </a:t>
            </a:r>
            <a:r>
              <a:rPr sz="155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r>
              <a:rPr sz="15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5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5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00246C"/>
                </a:solidFill>
                <a:latin typeface="Calibri"/>
                <a:cs typeface="Calibri"/>
              </a:rPr>
              <a:t>related</a:t>
            </a:r>
            <a:r>
              <a:rPr sz="15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00246C"/>
                </a:solidFill>
                <a:latin typeface="Calibri"/>
                <a:cs typeface="Calibri"/>
              </a:rPr>
              <a:t>condition</a:t>
            </a:r>
            <a:r>
              <a:rPr sz="15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00246C"/>
                </a:solidFill>
                <a:latin typeface="Calibri"/>
                <a:cs typeface="Calibri"/>
              </a:rPr>
              <a:t>should</a:t>
            </a:r>
            <a:r>
              <a:rPr sz="15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5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00246C"/>
                </a:solidFill>
                <a:latin typeface="Calibri"/>
                <a:cs typeface="Calibri"/>
              </a:rPr>
              <a:t>addressed</a:t>
            </a:r>
            <a:r>
              <a:rPr sz="15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spc="50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5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5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00246C"/>
                </a:solidFill>
                <a:latin typeface="Calibri"/>
                <a:cs typeface="Calibri"/>
              </a:rPr>
              <a:t>temporary</a:t>
            </a:r>
            <a:r>
              <a:rPr sz="15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00246C"/>
                </a:solidFill>
                <a:latin typeface="Calibri"/>
                <a:cs typeface="Calibri"/>
              </a:rPr>
              <a:t>medical</a:t>
            </a:r>
            <a:r>
              <a:rPr sz="15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00246C"/>
                </a:solidFill>
                <a:latin typeface="Calibri"/>
                <a:cs typeface="Calibri"/>
              </a:rPr>
              <a:t>condition </a:t>
            </a:r>
            <a:r>
              <a:rPr sz="1550" spc="20" dirty="0">
                <a:solidFill>
                  <a:srgbClr val="00246C"/>
                </a:solidFill>
                <a:latin typeface="Calibri"/>
                <a:cs typeface="Calibri"/>
              </a:rPr>
              <a:t>by</a:t>
            </a:r>
            <a:r>
              <a:rPr sz="15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spc="20" dirty="0">
                <a:solidFill>
                  <a:srgbClr val="00246C"/>
                </a:solidFill>
                <a:latin typeface="Calibri"/>
                <a:cs typeface="Calibri"/>
              </a:rPr>
              <a:t>collaborating</a:t>
            </a:r>
            <a:r>
              <a:rPr sz="15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spc="2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5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spc="20" dirty="0">
                <a:solidFill>
                  <a:srgbClr val="00246C"/>
                </a:solidFill>
                <a:latin typeface="Calibri"/>
                <a:cs typeface="Calibri"/>
              </a:rPr>
              <a:t>disability/accessibility</a:t>
            </a:r>
            <a:r>
              <a:rPr sz="15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spc="20" dirty="0">
                <a:solidFill>
                  <a:srgbClr val="00246C"/>
                </a:solidFill>
                <a:latin typeface="Calibri"/>
                <a:cs typeface="Calibri"/>
              </a:rPr>
              <a:t>support</a:t>
            </a:r>
            <a:r>
              <a:rPr sz="15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spc="20" dirty="0">
                <a:solidFill>
                  <a:srgbClr val="00246C"/>
                </a:solidFill>
                <a:latin typeface="Calibri"/>
                <a:cs typeface="Calibri"/>
              </a:rPr>
              <a:t>services</a:t>
            </a:r>
            <a:r>
              <a:rPr sz="15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00246C"/>
                </a:solidFill>
                <a:latin typeface="Calibri"/>
                <a:cs typeface="Calibri"/>
              </a:rPr>
              <a:t>staff.</a:t>
            </a:r>
            <a:endParaRPr sz="1550" dirty="0">
              <a:latin typeface="Calibri"/>
              <a:cs typeface="Calibri"/>
            </a:endParaRPr>
          </a:p>
        </p:txBody>
      </p:sp>
      <p:grpSp>
        <p:nvGrp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1895" y="5128259"/>
            <a:ext cx="8676640" cy="1026160"/>
            <a:chOff x="691895" y="5128259"/>
            <a:chExt cx="8676640" cy="1026160"/>
          </a:xfrm>
        </p:grpSpPr>
        <p:sp>
          <p:nvSpPr>
            <p:cNvPr id="11" name="object 11"/>
            <p:cNvSpPr/>
            <p:nvPr/>
          </p:nvSpPr>
          <p:spPr>
            <a:xfrm>
              <a:off x="691895" y="5128259"/>
              <a:ext cx="8676640" cy="1026160"/>
            </a:xfrm>
            <a:custGeom>
              <a:avLst/>
              <a:gdLst/>
              <a:ahLst/>
              <a:cxnLst/>
              <a:rect l="l" t="t" r="r" b="b"/>
              <a:pathLst>
                <a:path w="8676640" h="1026160">
                  <a:moveTo>
                    <a:pt x="8572500" y="1025652"/>
                  </a:moveTo>
                  <a:lnTo>
                    <a:pt x="103632" y="1025652"/>
                  </a:lnTo>
                  <a:lnTo>
                    <a:pt x="63007" y="1017627"/>
                  </a:lnTo>
                  <a:lnTo>
                    <a:pt x="30098" y="995743"/>
                  </a:lnTo>
                  <a:lnTo>
                    <a:pt x="8048" y="963287"/>
                  </a:lnTo>
                  <a:lnTo>
                    <a:pt x="0" y="923544"/>
                  </a:lnTo>
                  <a:lnTo>
                    <a:pt x="0" y="102108"/>
                  </a:lnTo>
                  <a:lnTo>
                    <a:pt x="8048" y="62364"/>
                  </a:lnTo>
                  <a:lnTo>
                    <a:pt x="30099" y="29908"/>
                  </a:lnTo>
                  <a:lnTo>
                    <a:pt x="63007" y="8024"/>
                  </a:lnTo>
                  <a:lnTo>
                    <a:pt x="103632" y="0"/>
                  </a:lnTo>
                  <a:lnTo>
                    <a:pt x="8572500" y="0"/>
                  </a:lnTo>
                  <a:lnTo>
                    <a:pt x="8613124" y="8024"/>
                  </a:lnTo>
                  <a:lnTo>
                    <a:pt x="8646033" y="29908"/>
                  </a:lnTo>
                  <a:lnTo>
                    <a:pt x="8668083" y="62364"/>
                  </a:lnTo>
                  <a:lnTo>
                    <a:pt x="8676132" y="102108"/>
                  </a:lnTo>
                  <a:lnTo>
                    <a:pt x="8676132" y="923544"/>
                  </a:lnTo>
                  <a:lnTo>
                    <a:pt x="8668083" y="963287"/>
                  </a:lnTo>
                  <a:lnTo>
                    <a:pt x="8646033" y="995743"/>
                  </a:lnTo>
                  <a:lnTo>
                    <a:pt x="8613124" y="1017627"/>
                  </a:lnTo>
                  <a:lnTo>
                    <a:pt x="8572500" y="1025652"/>
                  </a:lnTo>
                  <a:close/>
                </a:path>
              </a:pathLst>
            </a:custGeom>
            <a:solidFill>
              <a:srgbClr val="BD10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 descr="Drawing of a lightbulb.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8220" y="5355335"/>
              <a:ext cx="573023" cy="57454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973158" y="5221054"/>
            <a:ext cx="6756400" cy="807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300"/>
              </a:lnSpc>
              <a:spcBef>
                <a:spcPts val="95"/>
              </a:spcBef>
            </a:pP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15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goal</a:t>
            </a:r>
            <a:r>
              <a:rPr sz="15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today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is to</a:t>
            </a:r>
            <a:r>
              <a:rPr sz="1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provide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15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in-depth</a:t>
            </a:r>
            <a:r>
              <a:rPr sz="1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examination</a:t>
            </a:r>
            <a:r>
              <a:rPr sz="15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5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Title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IX</a:t>
            </a:r>
            <a:r>
              <a:rPr sz="15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regulatory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requirements</a:t>
            </a:r>
            <a:r>
              <a:rPr sz="15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ATIXA’s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recommended</a:t>
            </a: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best</a:t>
            </a:r>
            <a:r>
              <a:rPr sz="15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practices</a:t>
            </a:r>
            <a:r>
              <a:rPr sz="15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5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supporting</a:t>
            </a:r>
            <a:r>
              <a:rPr sz="15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individuals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experiencing</a:t>
            </a:r>
            <a:r>
              <a:rPr sz="155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pregnancy</a:t>
            </a:r>
            <a:r>
              <a:rPr sz="155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55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related</a:t>
            </a:r>
            <a:r>
              <a:rPr sz="155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conditions.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sp>
        <p:nvSpPr>
          <p:cNvPr id="15" name="object 15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90" dirty="0"/>
              <a:t>Case</a:t>
            </a:r>
            <a:r>
              <a:rPr spc="-145" dirty="0"/>
              <a:t> </a:t>
            </a:r>
            <a:r>
              <a:rPr spc="285" dirty="0"/>
              <a:t>Study</a:t>
            </a:r>
            <a:r>
              <a:rPr spc="-120" dirty="0"/>
              <a:t> </a:t>
            </a:r>
            <a:r>
              <a:rPr spc="70" dirty="0"/>
              <a:t>1:</a:t>
            </a:r>
            <a:r>
              <a:rPr spc="-70" dirty="0"/>
              <a:t> </a:t>
            </a:r>
            <a:r>
              <a:rPr spc="165" dirty="0"/>
              <a:t>Valerie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34" y="2341364"/>
            <a:ext cx="8440420" cy="3670935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201295" indent="-188595">
              <a:lnSpc>
                <a:spcPct val="100000"/>
              </a:lnSpc>
              <a:spcBef>
                <a:spcPts val="1080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Valerie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6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</a:t>
            </a:r>
            <a:r>
              <a:rPr sz="16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incoming first-year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student.</a:t>
            </a:r>
            <a:endParaRPr sz="1650">
              <a:latin typeface="Calibri"/>
              <a:cs typeface="Calibri"/>
            </a:endParaRPr>
          </a:p>
          <a:p>
            <a:pPr marL="201295" marR="133350" indent="-189230">
              <a:lnSpc>
                <a:spcPct val="100000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She has</a:t>
            </a:r>
            <a:r>
              <a:rPr sz="16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been</a:t>
            </a:r>
            <a:r>
              <a:rPr sz="16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awarded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prestigious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Hopper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Scholarship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based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on her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academic</a:t>
            </a:r>
            <a:r>
              <a:rPr sz="16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performance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leadership</a:t>
            </a:r>
            <a:r>
              <a:rPr sz="16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potential.</a:t>
            </a:r>
            <a:endParaRPr sz="1650">
              <a:latin typeface="Calibri"/>
              <a:cs typeface="Calibri"/>
            </a:endParaRPr>
          </a:p>
          <a:p>
            <a:pPr marL="201295" marR="53340" indent="-189230">
              <a:lnSpc>
                <a:spcPct val="100000"/>
              </a:lnSpc>
              <a:spcBef>
                <a:spcPts val="994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Hopper</a:t>
            </a:r>
            <a:r>
              <a:rPr sz="16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Scholars</a:t>
            </a:r>
            <a:r>
              <a:rPr sz="16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6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6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group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6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20</a:t>
            </a:r>
            <a:r>
              <a:rPr sz="16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students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from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each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incoming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undergraduate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class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selected</a:t>
            </a:r>
            <a:r>
              <a:rPr sz="1650" spc="-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receive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full-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ride</a:t>
            </a:r>
            <a:r>
              <a:rPr sz="16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scholarship</a:t>
            </a:r>
            <a:r>
              <a:rPr sz="16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(tuition,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books,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room,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board)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participate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50" dirty="0">
                <a:solidFill>
                  <a:srgbClr val="00246C"/>
                </a:solidFill>
                <a:latin typeface="Calibri"/>
                <a:cs typeface="Calibri"/>
              </a:rPr>
              <a:t>a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cohort-model</a:t>
            </a:r>
            <a:r>
              <a:rPr sz="16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program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focused</a:t>
            </a:r>
            <a:r>
              <a:rPr sz="16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6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academic</a:t>
            </a:r>
            <a:r>
              <a:rPr sz="16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excellence</a:t>
            </a:r>
            <a:r>
              <a:rPr sz="16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civic</a:t>
            </a:r>
            <a:r>
              <a:rPr sz="165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engagement.</a:t>
            </a:r>
            <a:endParaRPr sz="1650">
              <a:latin typeface="Calibri"/>
              <a:cs typeface="Calibri"/>
            </a:endParaRPr>
          </a:p>
          <a:p>
            <a:pPr marL="201295" marR="5080" indent="-189230">
              <a:lnSpc>
                <a:spcPct val="100000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spc="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6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maintain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their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scholarship,</a:t>
            </a:r>
            <a:r>
              <a:rPr sz="1650" spc="-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Hopper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Scholars</a:t>
            </a:r>
            <a:r>
              <a:rPr sz="1650" spc="-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required</a:t>
            </a:r>
            <a:r>
              <a:rPr sz="16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enroll</a:t>
            </a:r>
            <a:r>
              <a:rPr sz="1650" spc="-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a set</a:t>
            </a:r>
            <a:r>
              <a:rPr sz="16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curriculum,</a:t>
            </a:r>
            <a:r>
              <a:rPr sz="16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reside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6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campus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Hopper</a:t>
            </a:r>
            <a:r>
              <a:rPr sz="16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Scholars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living-learning community,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engage</a:t>
            </a:r>
            <a:r>
              <a:rPr sz="16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6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leadership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development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civic</a:t>
            </a:r>
            <a:r>
              <a:rPr sz="165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engagement</a:t>
            </a:r>
            <a:r>
              <a:rPr sz="16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opportunities</a:t>
            </a:r>
            <a:r>
              <a:rPr sz="16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planned</a:t>
            </a:r>
            <a:r>
              <a:rPr sz="16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by</a:t>
            </a:r>
            <a:r>
              <a:rPr sz="16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Hopper</a:t>
            </a:r>
            <a:r>
              <a:rPr sz="16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Scholars</a:t>
            </a:r>
            <a:r>
              <a:rPr sz="16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advisor</a:t>
            </a:r>
            <a:r>
              <a:rPr sz="16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in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conjunction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6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institution’s</a:t>
            </a:r>
            <a:r>
              <a:rPr sz="16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President</a:t>
            </a:r>
            <a:r>
              <a:rPr sz="16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who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established</a:t>
            </a:r>
            <a:r>
              <a:rPr sz="16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program.</a:t>
            </a:r>
            <a:endParaRPr sz="1650">
              <a:latin typeface="Calibri"/>
              <a:cs typeface="Calibri"/>
            </a:endParaRPr>
          </a:p>
          <a:p>
            <a:pPr marL="201295" marR="150495" indent="-189230">
              <a:lnSpc>
                <a:spcPct val="100000"/>
              </a:lnSpc>
              <a:spcBef>
                <a:spcPts val="994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Prior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arriving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to the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institution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her first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term,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Valerie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learns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she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pregnant,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her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due date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late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30" dirty="0">
                <a:solidFill>
                  <a:srgbClr val="00246C"/>
                </a:solidFill>
                <a:latin typeface="Calibri"/>
                <a:cs typeface="Calibri"/>
              </a:rPr>
              <a:t>March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following</a:t>
            </a:r>
            <a:r>
              <a:rPr sz="1650" spc="-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year.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40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90" dirty="0"/>
              <a:t>Case</a:t>
            </a:r>
            <a:r>
              <a:rPr spc="-145" dirty="0"/>
              <a:t> </a:t>
            </a:r>
            <a:r>
              <a:rPr spc="285" dirty="0"/>
              <a:t>Study</a:t>
            </a:r>
            <a:r>
              <a:rPr spc="-120" dirty="0"/>
              <a:t> </a:t>
            </a:r>
            <a:r>
              <a:rPr spc="70" dirty="0"/>
              <a:t>1:</a:t>
            </a:r>
            <a:r>
              <a:rPr spc="-70" dirty="0"/>
              <a:t> </a:t>
            </a:r>
            <a:r>
              <a:rPr spc="165" dirty="0"/>
              <a:t>Valerie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3" y="2563300"/>
            <a:ext cx="8401050" cy="2559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025" marR="5080" indent="-187960">
              <a:lnSpc>
                <a:spcPct val="107700"/>
              </a:lnSpc>
              <a:spcBef>
                <a:spcPts val="95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Valerie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emails</a:t>
            </a:r>
            <a:r>
              <a:rPr sz="180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Hopper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Scholars</a:t>
            </a:r>
            <a:r>
              <a:rPr sz="180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advisor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inquire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about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her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options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continuing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program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now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80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she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80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pregnant.</a:t>
            </a:r>
            <a:endParaRPr sz="1800">
              <a:latin typeface="Calibri"/>
              <a:cs typeface="Calibri"/>
            </a:endParaRPr>
          </a:p>
          <a:p>
            <a:pPr marL="200025" marR="128905" indent="-187960">
              <a:lnSpc>
                <a:spcPct val="107900"/>
              </a:lnSpc>
              <a:spcBef>
                <a:spcPts val="66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advisor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informs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Valerie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she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will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unable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participate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program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and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her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scholarship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will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revoked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because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she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cannot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live</a:t>
            </a:r>
            <a:r>
              <a:rPr sz="180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on-campus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housing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00246C"/>
                </a:solidFill>
                <a:latin typeface="Calibri"/>
                <a:cs typeface="Calibri"/>
              </a:rPr>
              <a:t>a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child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residing</a:t>
            </a:r>
            <a:r>
              <a:rPr sz="180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living-learning</a:t>
            </a:r>
            <a:r>
              <a:rPr sz="180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community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80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essential</a:t>
            </a:r>
            <a:r>
              <a:rPr sz="180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component</a:t>
            </a:r>
            <a:r>
              <a:rPr sz="180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the 	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scholarship</a:t>
            </a:r>
            <a:r>
              <a:rPr sz="1800" spc="1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program.</a:t>
            </a:r>
            <a:endParaRPr sz="1800">
              <a:latin typeface="Calibri"/>
              <a:cs typeface="Calibri"/>
            </a:endParaRPr>
          </a:p>
          <a:p>
            <a:pPr marL="200025" marR="52069" indent="-187960">
              <a:lnSpc>
                <a:spcPct val="107800"/>
              </a:lnSpc>
              <a:spcBef>
                <a:spcPts val="66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Shocked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panicked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because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she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knows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she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will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unable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attend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institution 	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without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her</a:t>
            </a:r>
            <a:r>
              <a:rPr sz="180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scholarship,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Valerie</a:t>
            </a:r>
            <a:r>
              <a:rPr sz="180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contacts</a:t>
            </a:r>
            <a:r>
              <a:rPr sz="180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80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IX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office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assistance.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41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90" dirty="0"/>
              <a:t>Case</a:t>
            </a:r>
            <a:r>
              <a:rPr spc="-145" dirty="0"/>
              <a:t> </a:t>
            </a:r>
            <a:r>
              <a:rPr spc="285" dirty="0"/>
              <a:t>Study</a:t>
            </a:r>
            <a:r>
              <a:rPr spc="-120" dirty="0"/>
              <a:t> </a:t>
            </a:r>
            <a:r>
              <a:rPr spc="70" dirty="0"/>
              <a:t>1:</a:t>
            </a:r>
            <a:r>
              <a:rPr spc="-70" dirty="0"/>
              <a:t> </a:t>
            </a:r>
            <a:r>
              <a:rPr spc="165" dirty="0"/>
              <a:t>Valerie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575166"/>
            <a:ext cx="8406765" cy="1848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025" marR="5080" indent="-187960">
              <a:lnSpc>
                <a:spcPct val="101499"/>
              </a:lnSpc>
              <a:spcBef>
                <a:spcPts val="9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If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these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conditions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true,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would</a:t>
            </a:r>
            <a:r>
              <a:rPr sz="195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revoking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Valerie’s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scholarship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considered 	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discrimination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basis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sex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under Title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IX?</a:t>
            </a:r>
            <a:endParaRPr sz="19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25"/>
              </a:spcBef>
              <a:buFont typeface="Wingdings"/>
              <a:buChar char=""/>
              <a:tabLst>
                <a:tab pos="577215" algn="l"/>
              </a:tabLst>
            </a:pPr>
            <a:r>
              <a:rPr sz="1950" spc="-40" dirty="0">
                <a:solidFill>
                  <a:srgbClr val="00246C"/>
                </a:solidFill>
                <a:latin typeface="Calibri"/>
                <a:cs typeface="Calibri"/>
              </a:rPr>
              <a:t>Why</a:t>
            </a:r>
            <a:r>
              <a:rPr sz="19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why</a:t>
            </a:r>
            <a:r>
              <a:rPr sz="19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not?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19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What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immediate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remedies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would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appropriate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this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situation?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35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What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long-term</a:t>
            </a:r>
            <a:r>
              <a:rPr sz="19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remedies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should</a:t>
            </a:r>
            <a:r>
              <a:rPr sz="1950" spc="1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institution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consider?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42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90" dirty="0"/>
              <a:t>Case</a:t>
            </a:r>
            <a:r>
              <a:rPr spc="-130" dirty="0"/>
              <a:t> </a:t>
            </a:r>
            <a:r>
              <a:rPr spc="285" dirty="0"/>
              <a:t>Study</a:t>
            </a:r>
            <a:r>
              <a:rPr spc="-120" dirty="0"/>
              <a:t> </a:t>
            </a:r>
            <a:r>
              <a:rPr spc="165" dirty="0"/>
              <a:t>2:</a:t>
            </a:r>
            <a:r>
              <a:rPr spc="-70" dirty="0"/>
              <a:t> </a:t>
            </a:r>
            <a:r>
              <a:rPr spc="204" dirty="0"/>
              <a:t>Chemical</a:t>
            </a:r>
            <a:r>
              <a:rPr spc="-105" dirty="0"/>
              <a:t> </a:t>
            </a:r>
            <a:r>
              <a:rPr spc="175" dirty="0"/>
              <a:t>Concerns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3" y="2576756"/>
            <a:ext cx="8454390" cy="3041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00025" marR="90805" indent="-187960">
              <a:lnSpc>
                <a:spcPct val="100800"/>
              </a:lnSpc>
              <a:spcBef>
                <a:spcPts val="9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institution’s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Department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Environmental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Health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Safety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wants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publish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00246C"/>
                </a:solidFill>
                <a:latin typeface="Calibri"/>
                <a:cs typeface="Calibri"/>
              </a:rPr>
              <a:t>a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“Pregnancy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Lab”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guide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require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all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female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employees</a:t>
            </a:r>
            <a:r>
              <a:rPr sz="180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students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who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246C"/>
                </a:solidFill>
                <a:latin typeface="Calibri"/>
                <a:cs typeface="Calibri"/>
              </a:rPr>
              <a:t>will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engage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laboratory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activities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where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hazardous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chemicals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may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present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sign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00246C"/>
                </a:solidFill>
                <a:latin typeface="Calibri"/>
                <a:cs typeface="Calibri"/>
              </a:rPr>
              <a:t>a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waiver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releasing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institution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from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liability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any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potential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impacts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pregnancy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difficulty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conceiving</a:t>
            </a:r>
            <a:r>
              <a:rPr sz="180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result</a:t>
            </a:r>
            <a:r>
              <a:rPr sz="180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hazardous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chemical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exposure.</a:t>
            </a:r>
            <a:endParaRPr sz="1800">
              <a:latin typeface="Calibri"/>
              <a:cs typeface="Calibri"/>
            </a:endParaRPr>
          </a:p>
          <a:p>
            <a:pPr marL="200025" marR="5080" indent="-187960">
              <a:lnSpc>
                <a:spcPct val="100800"/>
              </a:lnSpc>
              <a:spcBef>
                <a:spcPts val="994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Joon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45" dirty="0">
                <a:solidFill>
                  <a:srgbClr val="00246C"/>
                </a:solidFill>
                <a:latin typeface="Calibri"/>
                <a:cs typeface="Calibri"/>
              </a:rPr>
              <a:t>Woo,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Environmental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Health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Safety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employee,</a:t>
            </a:r>
            <a:r>
              <a:rPr sz="180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advised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Director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he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believed</a:t>
            </a:r>
            <a:r>
              <a:rPr sz="1800" spc="1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such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practice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would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considered</a:t>
            </a:r>
            <a:r>
              <a:rPr sz="180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discriminatory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suggested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246C"/>
                </a:solidFill>
                <a:latin typeface="Calibri"/>
                <a:cs typeface="Calibri"/>
              </a:rPr>
              <a:t>they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consider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different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approach.</a:t>
            </a:r>
            <a:endParaRPr sz="1800">
              <a:latin typeface="Calibri"/>
              <a:cs typeface="Calibri"/>
            </a:endParaRPr>
          </a:p>
          <a:p>
            <a:pPr marL="200025" marR="579755" indent="-187960">
              <a:lnSpc>
                <a:spcPct val="100499"/>
              </a:lnSpc>
              <a:spcBef>
                <a:spcPts val="100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Director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dismisses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Joon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246C"/>
                </a:solidFill>
                <a:latin typeface="Calibri"/>
                <a:cs typeface="Calibri"/>
              </a:rPr>
              <a:t>Woo’s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concerns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tells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Joon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60" dirty="0">
                <a:solidFill>
                  <a:srgbClr val="00246C"/>
                </a:solidFill>
                <a:latin typeface="Calibri"/>
                <a:cs typeface="Calibri"/>
              </a:rPr>
              <a:t>Woo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mind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his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own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business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he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will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no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longer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included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department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leadership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meetings.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43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90" dirty="0"/>
              <a:t>Case</a:t>
            </a:r>
            <a:r>
              <a:rPr spc="-130" dirty="0"/>
              <a:t> </a:t>
            </a:r>
            <a:r>
              <a:rPr spc="285" dirty="0"/>
              <a:t>Study</a:t>
            </a:r>
            <a:r>
              <a:rPr spc="-120" dirty="0"/>
              <a:t> </a:t>
            </a:r>
            <a:r>
              <a:rPr spc="165" dirty="0"/>
              <a:t>2:</a:t>
            </a:r>
            <a:r>
              <a:rPr spc="-70" dirty="0"/>
              <a:t> </a:t>
            </a:r>
            <a:r>
              <a:rPr spc="204" dirty="0"/>
              <a:t>Chemical</a:t>
            </a:r>
            <a:r>
              <a:rPr spc="-105" dirty="0"/>
              <a:t> </a:t>
            </a:r>
            <a:r>
              <a:rPr spc="175" dirty="0"/>
              <a:t>Concerns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575166"/>
            <a:ext cx="8307070" cy="1357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025" marR="70485" indent="-187960">
              <a:lnSpc>
                <a:spcPct val="101499"/>
              </a:lnSpc>
              <a:spcBef>
                <a:spcPts val="9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Joon</a:t>
            </a:r>
            <a:r>
              <a:rPr sz="195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Woo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submits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an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anonymous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report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alleged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discrimination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Human 	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Resources</a:t>
            </a:r>
            <a:r>
              <a:rPr sz="19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through</a:t>
            </a:r>
            <a:r>
              <a:rPr sz="195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EthicsPoint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portal.</a:t>
            </a:r>
            <a:endParaRPr sz="1950">
              <a:latin typeface="Calibri"/>
              <a:cs typeface="Calibri"/>
            </a:endParaRPr>
          </a:p>
          <a:p>
            <a:pPr marL="200025" marR="5080" indent="-187960">
              <a:lnSpc>
                <a:spcPct val="101499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Director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Human</a:t>
            </a:r>
            <a:r>
              <a:rPr sz="19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Resources forwards the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complaint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you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IX 	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Coordinator.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44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90" dirty="0"/>
              <a:t>Case</a:t>
            </a:r>
            <a:r>
              <a:rPr spc="-130" dirty="0"/>
              <a:t> </a:t>
            </a:r>
            <a:r>
              <a:rPr spc="285" dirty="0"/>
              <a:t>Study</a:t>
            </a:r>
            <a:r>
              <a:rPr spc="-120" dirty="0"/>
              <a:t> </a:t>
            </a:r>
            <a:r>
              <a:rPr spc="165" dirty="0"/>
              <a:t>2:</a:t>
            </a:r>
            <a:r>
              <a:rPr spc="-70" dirty="0"/>
              <a:t> </a:t>
            </a:r>
            <a:r>
              <a:rPr spc="204" dirty="0"/>
              <a:t>Chemical</a:t>
            </a:r>
            <a:r>
              <a:rPr spc="-105" dirty="0"/>
              <a:t> </a:t>
            </a:r>
            <a:r>
              <a:rPr spc="175" dirty="0"/>
              <a:t>Concerns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450127"/>
            <a:ext cx="8517255" cy="336931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00660" indent="-187960">
              <a:lnSpc>
                <a:spcPct val="100000"/>
              </a:lnSpc>
              <a:spcBef>
                <a:spcPts val="1110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What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steps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would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you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take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respond?</a:t>
            </a:r>
            <a:endParaRPr sz="1950">
              <a:latin typeface="Calibri"/>
              <a:cs typeface="Calibri"/>
            </a:endParaRPr>
          </a:p>
          <a:p>
            <a:pPr marL="200025" marR="305435" indent="-187960">
              <a:lnSpc>
                <a:spcPct val="101499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What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steps</a:t>
            </a:r>
            <a:r>
              <a:rPr sz="19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can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taken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determine</a:t>
            </a:r>
            <a:r>
              <a:rPr sz="19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Joon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Woo’s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identity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follow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up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his 	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complaint?</a:t>
            </a:r>
            <a:endParaRPr sz="1950">
              <a:latin typeface="Calibri"/>
              <a:cs typeface="Calibri"/>
            </a:endParaRPr>
          </a:p>
          <a:p>
            <a:pPr marL="200025" marR="16510" indent="-187960">
              <a:lnSpc>
                <a:spcPct val="101499"/>
              </a:lnSpc>
              <a:spcBef>
                <a:spcPts val="1000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If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implemented,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would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proposed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policy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discriminatory</a:t>
            </a:r>
            <a:r>
              <a:rPr sz="19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basis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sex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under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IX?</a:t>
            </a:r>
            <a:endParaRPr sz="19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30"/>
              </a:spcBef>
              <a:buFont typeface="Wingdings"/>
              <a:buChar char=""/>
              <a:tabLst>
                <a:tab pos="577215" algn="l"/>
              </a:tabLst>
            </a:pPr>
            <a:r>
              <a:rPr sz="1950" spc="-40" dirty="0">
                <a:solidFill>
                  <a:srgbClr val="00246C"/>
                </a:solidFill>
                <a:latin typeface="Calibri"/>
                <a:cs typeface="Calibri"/>
              </a:rPr>
              <a:t>Why</a:t>
            </a:r>
            <a:r>
              <a:rPr sz="19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why</a:t>
            </a:r>
            <a:r>
              <a:rPr sz="19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not?</a:t>
            </a:r>
            <a:endParaRPr sz="1950">
              <a:latin typeface="Calibri"/>
              <a:cs typeface="Calibri"/>
            </a:endParaRPr>
          </a:p>
          <a:p>
            <a:pPr marL="200025" marR="5080" indent="-187960">
              <a:lnSpc>
                <a:spcPct val="101499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If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Joon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Woo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no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longer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included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department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leadership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meetings,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would 	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constitute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discrimination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under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IX?</a:t>
            </a:r>
            <a:endParaRPr sz="19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40"/>
              </a:spcBef>
              <a:buFont typeface="Wingdings"/>
              <a:buChar char=""/>
              <a:tabLst>
                <a:tab pos="577215" algn="l"/>
              </a:tabLst>
            </a:pPr>
            <a:r>
              <a:rPr sz="1950" spc="-40" dirty="0">
                <a:solidFill>
                  <a:srgbClr val="00246C"/>
                </a:solidFill>
                <a:latin typeface="Calibri"/>
                <a:cs typeface="Calibri"/>
              </a:rPr>
              <a:t>Why</a:t>
            </a:r>
            <a:r>
              <a:rPr sz="19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why</a:t>
            </a:r>
            <a:r>
              <a:rPr sz="19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not?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45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90" dirty="0"/>
              <a:t>Case</a:t>
            </a:r>
            <a:r>
              <a:rPr spc="-135" dirty="0"/>
              <a:t> </a:t>
            </a:r>
            <a:r>
              <a:rPr spc="285" dirty="0"/>
              <a:t>Study</a:t>
            </a:r>
            <a:r>
              <a:rPr spc="-120" dirty="0"/>
              <a:t> </a:t>
            </a:r>
            <a:r>
              <a:rPr spc="165" dirty="0"/>
              <a:t>3:</a:t>
            </a:r>
            <a:r>
              <a:rPr spc="-75" dirty="0"/>
              <a:t> </a:t>
            </a:r>
            <a:r>
              <a:rPr spc="290" dirty="0"/>
              <a:t>Swim</a:t>
            </a:r>
            <a:r>
              <a:rPr spc="-105" dirty="0"/>
              <a:t> </a:t>
            </a:r>
            <a:r>
              <a:rPr spc="210" dirty="0"/>
              <a:t>Practice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34" y="2179827"/>
            <a:ext cx="8352155" cy="3922395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201295" indent="-188595">
              <a:lnSpc>
                <a:spcPct val="100000"/>
              </a:lnSpc>
              <a:spcBef>
                <a:spcPts val="1080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Ellerie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6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high</a:t>
            </a:r>
            <a:r>
              <a:rPr sz="16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school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junior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member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girls’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varsity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swim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team.</a:t>
            </a:r>
            <a:endParaRPr sz="1650">
              <a:latin typeface="Calibri"/>
              <a:cs typeface="Calibri"/>
            </a:endParaRPr>
          </a:p>
          <a:p>
            <a:pPr marL="201295" marR="5080" indent="-189230">
              <a:lnSpc>
                <a:spcPct val="100000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She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gave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birth to her first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child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over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summer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between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her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sophomore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junior years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and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has</a:t>
            </a:r>
            <a:r>
              <a:rPr sz="16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been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experiencing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post-partum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depression</a:t>
            </a:r>
            <a:r>
              <a:rPr sz="16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since</a:t>
            </a:r>
            <a:r>
              <a:rPr sz="16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birth.</a:t>
            </a:r>
            <a:endParaRPr sz="1650">
              <a:latin typeface="Calibri"/>
              <a:cs typeface="Calibri"/>
            </a:endParaRPr>
          </a:p>
          <a:p>
            <a:pPr marL="201295" marR="561975" indent="-189230">
              <a:lnSpc>
                <a:spcPct val="100000"/>
              </a:lnSpc>
              <a:spcBef>
                <a:spcPts val="994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Swim</a:t>
            </a:r>
            <a:r>
              <a:rPr sz="16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team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practice</a:t>
            </a:r>
            <a:r>
              <a:rPr sz="16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6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scheduled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weekday</a:t>
            </a:r>
            <a:r>
              <a:rPr sz="16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mornings from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30" dirty="0">
                <a:solidFill>
                  <a:srgbClr val="00246C"/>
                </a:solidFill>
                <a:latin typeface="Calibri"/>
                <a:cs typeface="Calibri"/>
              </a:rPr>
              <a:t>6:00-7:30</a:t>
            </a:r>
            <a:r>
              <a:rPr sz="16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55" dirty="0">
                <a:solidFill>
                  <a:srgbClr val="00246C"/>
                </a:solidFill>
                <a:latin typeface="Calibri"/>
                <a:cs typeface="Calibri"/>
              </a:rPr>
              <a:t>AM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shared natatorium.</a:t>
            </a:r>
            <a:endParaRPr sz="1650">
              <a:latin typeface="Calibri"/>
              <a:cs typeface="Calibri"/>
            </a:endParaRPr>
          </a:p>
          <a:p>
            <a:pPr marL="201295" marR="244475" indent="-189230">
              <a:lnSpc>
                <a:spcPct val="100000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Ellerie often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finds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herself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unable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wake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up in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morning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6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time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make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it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practice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on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time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sometimes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at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all because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her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depression.</a:t>
            </a:r>
            <a:endParaRPr sz="1650">
              <a:latin typeface="Calibri"/>
              <a:cs typeface="Calibri"/>
            </a:endParaRPr>
          </a:p>
          <a:p>
            <a:pPr marL="201295" marR="250190" indent="-189230">
              <a:lnSpc>
                <a:spcPct val="100000"/>
              </a:lnSpc>
              <a:spcBef>
                <a:spcPts val="994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result</a:t>
            </a:r>
            <a:r>
              <a:rPr sz="16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6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her</a:t>
            </a:r>
            <a:r>
              <a:rPr sz="16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inconsistent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attendance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at</a:t>
            </a:r>
            <a:r>
              <a:rPr sz="16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practice,</a:t>
            </a:r>
            <a:r>
              <a:rPr sz="16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Coach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Sumner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has</a:t>
            </a:r>
            <a:r>
              <a:rPr sz="16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pulled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Ellerie</a:t>
            </a:r>
            <a:r>
              <a:rPr sz="16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from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three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relay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races</a:t>
            </a:r>
            <a:r>
              <a:rPr sz="16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two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individual</a:t>
            </a:r>
            <a:r>
              <a:rPr sz="16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events</a:t>
            </a:r>
            <a:r>
              <a:rPr sz="16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upcoming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regional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swim</a:t>
            </a:r>
            <a:r>
              <a:rPr sz="16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meet.</a:t>
            </a:r>
            <a:endParaRPr sz="1650">
              <a:latin typeface="Calibri"/>
              <a:cs typeface="Calibri"/>
            </a:endParaRPr>
          </a:p>
          <a:p>
            <a:pPr marL="201295" marR="150495" indent="-189230">
              <a:lnSpc>
                <a:spcPct val="100000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Ellerie’s</a:t>
            </a:r>
            <a:r>
              <a:rPr sz="16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parents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contacted the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district</a:t>
            </a:r>
            <a:r>
              <a:rPr sz="16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Athletic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Director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express</a:t>
            </a:r>
            <a:r>
              <a:rPr sz="16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their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disapproval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Coach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Sumner’s</a:t>
            </a:r>
            <a:r>
              <a:rPr sz="165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decision.</a:t>
            </a:r>
            <a:endParaRPr sz="1650">
              <a:latin typeface="Calibri"/>
              <a:cs typeface="Calibri"/>
            </a:endParaRPr>
          </a:p>
          <a:p>
            <a:pPr marL="201295" indent="-188595">
              <a:lnSpc>
                <a:spcPct val="100000"/>
              </a:lnSpc>
              <a:spcBef>
                <a:spcPts val="994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Athletic</a:t>
            </a:r>
            <a:r>
              <a:rPr sz="16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Director</a:t>
            </a:r>
            <a:r>
              <a:rPr sz="1650" spc="-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has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reached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out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you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6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IX</a:t>
            </a:r>
            <a:r>
              <a:rPr sz="16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Coordinator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assistance.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46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90" dirty="0"/>
              <a:t>Case</a:t>
            </a:r>
            <a:r>
              <a:rPr spc="-135" dirty="0"/>
              <a:t> </a:t>
            </a:r>
            <a:r>
              <a:rPr spc="285" dirty="0"/>
              <a:t>Study</a:t>
            </a:r>
            <a:r>
              <a:rPr spc="-120" dirty="0"/>
              <a:t> </a:t>
            </a:r>
            <a:r>
              <a:rPr spc="165" dirty="0"/>
              <a:t>3:</a:t>
            </a:r>
            <a:r>
              <a:rPr spc="-75" dirty="0"/>
              <a:t> </a:t>
            </a:r>
            <a:r>
              <a:rPr spc="290" dirty="0"/>
              <a:t>Swim</a:t>
            </a:r>
            <a:r>
              <a:rPr spc="-105" dirty="0"/>
              <a:t> </a:t>
            </a:r>
            <a:r>
              <a:rPr spc="210" dirty="0"/>
              <a:t>Practice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450127"/>
            <a:ext cx="8518525" cy="300355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00660" indent="-187960">
              <a:lnSpc>
                <a:spcPct val="100000"/>
              </a:lnSpc>
              <a:spcBef>
                <a:spcPts val="1110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How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would</a:t>
            </a:r>
            <a:r>
              <a:rPr sz="195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you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navigate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this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situation?</a:t>
            </a:r>
            <a:endParaRPr sz="1950">
              <a:latin typeface="Calibri"/>
              <a:cs typeface="Calibri"/>
            </a:endParaRPr>
          </a:p>
          <a:p>
            <a:pPr marL="200025" marR="5080" indent="-187960">
              <a:lnSpc>
                <a:spcPct val="101499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If</a:t>
            </a:r>
            <a:r>
              <a:rPr sz="19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true,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would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Coach</a:t>
            </a:r>
            <a:r>
              <a:rPr sz="19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Sumner’s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actions</a:t>
            </a:r>
            <a:r>
              <a:rPr sz="19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considered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discrimination</a:t>
            </a:r>
            <a:r>
              <a:rPr sz="1950" spc="-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basis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sex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under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IX?</a:t>
            </a:r>
            <a:endParaRPr sz="19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530"/>
              </a:spcBef>
              <a:buFont typeface="Wingdings"/>
              <a:buChar char=""/>
              <a:tabLst>
                <a:tab pos="577215" algn="l"/>
              </a:tabLst>
            </a:pPr>
            <a:r>
              <a:rPr sz="1950" spc="-40" dirty="0">
                <a:solidFill>
                  <a:srgbClr val="00246C"/>
                </a:solidFill>
                <a:latin typeface="Calibri"/>
                <a:cs typeface="Calibri"/>
              </a:rPr>
              <a:t>Why</a:t>
            </a:r>
            <a:r>
              <a:rPr sz="19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why</a:t>
            </a:r>
            <a:r>
              <a:rPr sz="19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not?</a:t>
            </a:r>
            <a:endParaRPr sz="1950">
              <a:latin typeface="Calibri"/>
              <a:cs typeface="Calibri"/>
            </a:endParaRPr>
          </a:p>
          <a:p>
            <a:pPr marL="200025" marR="76200" indent="-187960">
              <a:lnSpc>
                <a:spcPct val="101499"/>
              </a:lnSpc>
              <a:spcBef>
                <a:spcPts val="994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What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reasonable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accommodations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supportive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measures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may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appropriate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this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situation?</a:t>
            </a:r>
            <a:endParaRPr sz="1950">
              <a:latin typeface="Calibri"/>
              <a:cs typeface="Calibri"/>
            </a:endParaRPr>
          </a:p>
          <a:p>
            <a:pPr marL="200025" marR="998855" indent="-187960">
              <a:lnSpc>
                <a:spcPct val="101499"/>
              </a:lnSpc>
              <a:spcBef>
                <a:spcPts val="990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-3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there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additional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remedies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would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restore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Ellerie’s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access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the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education</a:t>
            </a:r>
            <a:r>
              <a:rPr sz="195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program</a:t>
            </a:r>
            <a:r>
              <a:rPr sz="1950" spc="1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950" spc="1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activity?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47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90" dirty="0"/>
              <a:t>Case</a:t>
            </a:r>
            <a:r>
              <a:rPr spc="-135" dirty="0"/>
              <a:t> </a:t>
            </a:r>
            <a:r>
              <a:rPr spc="285" dirty="0"/>
              <a:t>Study</a:t>
            </a:r>
            <a:r>
              <a:rPr spc="-120" dirty="0"/>
              <a:t> </a:t>
            </a:r>
            <a:r>
              <a:rPr spc="165" dirty="0"/>
              <a:t>4:</a:t>
            </a:r>
            <a:r>
              <a:rPr spc="-75" dirty="0"/>
              <a:t> </a:t>
            </a:r>
            <a:r>
              <a:rPr spc="180" dirty="0"/>
              <a:t>Cheyenne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91942" y="2563300"/>
            <a:ext cx="8425180" cy="369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025" marR="413384" indent="-187960">
              <a:lnSpc>
                <a:spcPct val="107700"/>
              </a:lnSpc>
              <a:spcBef>
                <a:spcPts val="95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Cheyenne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captain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dance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team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performs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at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home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football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and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basketball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games,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school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pep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rallies,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variety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other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school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community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events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throughout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246C"/>
                </a:solidFill>
                <a:latin typeface="Calibri"/>
                <a:cs typeface="Calibri"/>
              </a:rPr>
              <a:t>year.</a:t>
            </a:r>
            <a:endParaRPr sz="180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830"/>
              </a:spcBef>
              <a:buFont typeface="Wingdings"/>
              <a:buChar char=""/>
              <a:tabLst>
                <a:tab pos="200660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They</a:t>
            </a:r>
            <a:r>
              <a:rPr sz="180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also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compete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state-wide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national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competitions.</a:t>
            </a:r>
            <a:endParaRPr sz="180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840"/>
              </a:spcBef>
              <a:buFont typeface="Wingdings"/>
              <a:buChar char=""/>
              <a:tabLst>
                <a:tab pos="200660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Cheyenne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became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pregnant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shortly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after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school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year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began.</a:t>
            </a:r>
            <a:endParaRPr sz="1800">
              <a:latin typeface="Calibri"/>
              <a:cs typeface="Calibri"/>
            </a:endParaRPr>
          </a:p>
          <a:p>
            <a:pPr marL="200025" marR="5080" indent="-187960">
              <a:lnSpc>
                <a:spcPct val="107700"/>
              </a:lnSpc>
              <a:spcBef>
                <a:spcPts val="665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Their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doctor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has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approved</a:t>
            </a:r>
            <a:r>
              <a:rPr sz="180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them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continue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their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full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participation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dance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246C"/>
                </a:solidFill>
                <a:latin typeface="Calibri"/>
                <a:cs typeface="Calibri"/>
              </a:rPr>
              <a:t>team 	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activities.</a:t>
            </a:r>
            <a:endParaRPr sz="1800">
              <a:latin typeface="Calibri"/>
              <a:cs typeface="Calibri"/>
            </a:endParaRPr>
          </a:p>
          <a:p>
            <a:pPr marL="200025" marR="583565" indent="-187960">
              <a:lnSpc>
                <a:spcPct val="107800"/>
              </a:lnSpc>
              <a:spcBef>
                <a:spcPts val="66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dance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team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uniforms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midriff-bearing,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Cheyenne’s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“bump”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begins</a:t>
            </a:r>
            <a:r>
              <a:rPr sz="180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to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become</a:t>
            </a:r>
            <a:r>
              <a:rPr sz="1800" spc="1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noticeable</a:t>
            </a:r>
            <a:r>
              <a:rPr sz="1800" spc="1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during</a:t>
            </a:r>
            <a:r>
              <a:rPr sz="1800" spc="2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basketball</a:t>
            </a:r>
            <a:r>
              <a:rPr sz="1800" spc="1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season.</a:t>
            </a:r>
            <a:endParaRPr sz="1800">
              <a:latin typeface="Calibri"/>
              <a:cs typeface="Calibri"/>
            </a:endParaRPr>
          </a:p>
          <a:p>
            <a:pPr marL="200025" marR="469265" indent="-187960">
              <a:lnSpc>
                <a:spcPct val="107700"/>
              </a:lnSpc>
              <a:spcBef>
                <a:spcPts val="67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Cheyenne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requests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larger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size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uniform,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coach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provides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another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uniform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without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issue.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48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90" dirty="0"/>
              <a:t>Case</a:t>
            </a:r>
            <a:r>
              <a:rPr spc="-135" dirty="0"/>
              <a:t> </a:t>
            </a:r>
            <a:r>
              <a:rPr spc="285" dirty="0"/>
              <a:t>Study</a:t>
            </a:r>
            <a:r>
              <a:rPr spc="-120" dirty="0"/>
              <a:t> </a:t>
            </a:r>
            <a:r>
              <a:rPr spc="165" dirty="0"/>
              <a:t>4:</a:t>
            </a:r>
            <a:r>
              <a:rPr spc="-75" dirty="0"/>
              <a:t> </a:t>
            </a:r>
            <a:r>
              <a:rPr spc="180" dirty="0"/>
              <a:t>Cheyenne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3" y="2576756"/>
            <a:ext cx="8417560" cy="3293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00025" marR="5080" indent="-187960">
              <a:lnSpc>
                <a:spcPct val="100800"/>
              </a:lnSpc>
              <a:spcBef>
                <a:spcPts val="9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However,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several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parents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other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dance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team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members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begin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pressuring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coach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to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remove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Cheyenne</a:t>
            </a:r>
            <a:r>
              <a:rPr sz="180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dance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team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captain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because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they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don’t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believe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unwed,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teenage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mother</a:t>
            </a:r>
            <a:r>
              <a:rPr sz="180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appropriate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role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model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leader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their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daughters.</a:t>
            </a:r>
            <a:endParaRPr sz="180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10"/>
              </a:spcBef>
              <a:buFont typeface="Wingdings"/>
              <a:buChar char=""/>
              <a:tabLst>
                <a:tab pos="200660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One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parent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even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created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petition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calling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Cheyenne’s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removal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from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team.</a:t>
            </a:r>
            <a:endParaRPr sz="1800">
              <a:latin typeface="Calibri"/>
              <a:cs typeface="Calibri"/>
            </a:endParaRPr>
          </a:p>
          <a:p>
            <a:pPr marL="200025" marR="317500" indent="-187960">
              <a:lnSpc>
                <a:spcPct val="100499"/>
              </a:lnSpc>
              <a:spcBef>
                <a:spcPts val="100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After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one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performance,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group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of dance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team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members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were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giggling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locker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room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after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viewing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TikTok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video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about</a:t>
            </a:r>
            <a:r>
              <a:rPr sz="180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Cheyenne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at</a:t>
            </a:r>
            <a:r>
              <a:rPr sz="180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their</a:t>
            </a:r>
            <a:r>
              <a:rPr sz="180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recent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performance.</a:t>
            </a:r>
            <a:endParaRPr sz="180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05"/>
              </a:spcBef>
              <a:buFont typeface="Wingdings"/>
              <a:buChar char=""/>
              <a:tabLst>
                <a:tab pos="200660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video</a:t>
            </a:r>
            <a:r>
              <a:rPr sz="180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included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caption,</a:t>
            </a:r>
            <a:r>
              <a:rPr sz="180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“Hey,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ho,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preggo’s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gotta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246C"/>
                </a:solidFill>
                <a:latin typeface="Calibri"/>
                <a:cs typeface="Calibri"/>
              </a:rPr>
              <a:t>go!”</a:t>
            </a:r>
            <a:endParaRPr sz="1800">
              <a:latin typeface="Calibri"/>
              <a:cs typeface="Calibri"/>
            </a:endParaRPr>
          </a:p>
          <a:p>
            <a:pPr marL="200025" marR="154305" indent="-187960">
              <a:lnSpc>
                <a:spcPct val="100800"/>
              </a:lnSpc>
              <a:spcBef>
                <a:spcPts val="995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Cheyenne’s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mother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doesn’t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want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her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child</a:t>
            </a:r>
            <a:r>
              <a:rPr sz="180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feel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further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ostracized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by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filing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formal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complaint,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but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she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also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wants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parents’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behavior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stop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school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to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address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TikTok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video.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49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95" dirty="0"/>
              <a:t>Content</a:t>
            </a:r>
            <a:r>
              <a:rPr spc="-120" dirty="0"/>
              <a:t> </a:t>
            </a:r>
            <a:r>
              <a:rPr spc="204" dirty="0"/>
              <a:t>Advisory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510" y="2575176"/>
            <a:ext cx="8474710" cy="2261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5"/>
              </a:spcBef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content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discussion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this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course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will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necessarily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engage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sexual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harassment,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sex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discrimination,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violence,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associated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sensitive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topics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95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can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evoke</a:t>
            </a:r>
            <a:r>
              <a:rPr sz="1950" spc="1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strong</a:t>
            </a:r>
            <a:r>
              <a:rPr sz="1950" spc="1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emotional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responses.</a:t>
            </a:r>
            <a:endParaRPr sz="1950">
              <a:latin typeface="Calibri"/>
              <a:cs typeface="Calibri"/>
            </a:endParaRPr>
          </a:p>
          <a:p>
            <a:pPr marL="12700" marR="17780">
              <a:lnSpc>
                <a:spcPct val="101499"/>
              </a:lnSpc>
              <a:spcBef>
                <a:spcPts val="980"/>
              </a:spcBef>
            </a:pP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ATIXA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faculty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members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may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offer</a:t>
            </a:r>
            <a:r>
              <a:rPr sz="19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examples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9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emulate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language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and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vocabulary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IX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practitioners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may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encounter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their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roles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including</a:t>
            </a:r>
            <a:r>
              <a:rPr sz="19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slang,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profanity,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 other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graphic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offensive language. It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not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used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gratuitously,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and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no offense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intended.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90" dirty="0"/>
              <a:t>Case</a:t>
            </a:r>
            <a:r>
              <a:rPr spc="-135" dirty="0"/>
              <a:t> </a:t>
            </a:r>
            <a:r>
              <a:rPr spc="285" dirty="0"/>
              <a:t>Study</a:t>
            </a:r>
            <a:r>
              <a:rPr spc="-120" dirty="0"/>
              <a:t> </a:t>
            </a:r>
            <a:r>
              <a:rPr spc="165" dirty="0"/>
              <a:t>4:</a:t>
            </a:r>
            <a:r>
              <a:rPr spc="-75" dirty="0"/>
              <a:t> </a:t>
            </a:r>
            <a:r>
              <a:rPr spc="180" dirty="0"/>
              <a:t>Cheyenne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450127"/>
            <a:ext cx="7044055" cy="173418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00660" indent="-187960">
              <a:lnSpc>
                <a:spcPct val="100000"/>
              </a:lnSpc>
              <a:spcBef>
                <a:spcPts val="1110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How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would</a:t>
            </a:r>
            <a:r>
              <a:rPr sz="1950" spc="1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you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navigate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resolving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this</a:t>
            </a:r>
            <a:r>
              <a:rPr sz="1950" spc="1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situation?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19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What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school/district’s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authority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related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TikTok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video?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35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What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Supportive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Measures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may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appropriate?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19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Informal</a:t>
            </a:r>
            <a:r>
              <a:rPr sz="1950" spc="1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Resolution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95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potential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option?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50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90" dirty="0"/>
              <a:t>Case</a:t>
            </a:r>
            <a:r>
              <a:rPr spc="-135" dirty="0"/>
              <a:t> </a:t>
            </a:r>
            <a:r>
              <a:rPr spc="285" dirty="0"/>
              <a:t>Study</a:t>
            </a:r>
            <a:r>
              <a:rPr spc="-120" dirty="0"/>
              <a:t> </a:t>
            </a:r>
            <a:r>
              <a:rPr spc="165" dirty="0"/>
              <a:t>5:</a:t>
            </a:r>
            <a:r>
              <a:rPr spc="-75" dirty="0"/>
              <a:t> </a:t>
            </a:r>
            <a:r>
              <a:rPr spc="140" dirty="0"/>
              <a:t>Miray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3" y="2576756"/>
            <a:ext cx="8458835" cy="3293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00025" marR="99695" indent="-187960">
              <a:lnSpc>
                <a:spcPct val="100000"/>
              </a:lnSpc>
              <a:spcBef>
                <a:spcPts val="11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late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January,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international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student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services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program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advisor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reaches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out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you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IX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Coordinator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about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student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concern.</a:t>
            </a:r>
            <a:endParaRPr sz="180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19"/>
              </a:spcBef>
              <a:buFont typeface="Wingdings"/>
              <a:buChar char=""/>
              <a:tabLst>
                <a:tab pos="200660" algn="l"/>
              </a:tabLst>
            </a:pPr>
            <a:r>
              <a:rPr sz="1800" spc="-30" dirty="0">
                <a:solidFill>
                  <a:srgbClr val="00246C"/>
                </a:solidFill>
                <a:latin typeface="Calibri"/>
                <a:cs typeface="Calibri"/>
              </a:rPr>
              <a:t>Miray,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junior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from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Turkey,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studying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radiation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therapy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program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F-</a:t>
            </a:r>
            <a:r>
              <a:rPr sz="1800" spc="-110" dirty="0">
                <a:solidFill>
                  <a:srgbClr val="00246C"/>
                </a:solidFill>
                <a:latin typeface="Calibri"/>
                <a:cs typeface="Calibri"/>
              </a:rPr>
              <a:t>1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visa.</a:t>
            </a:r>
            <a:endParaRPr sz="1800">
              <a:latin typeface="Calibri"/>
              <a:cs typeface="Calibri"/>
            </a:endParaRPr>
          </a:p>
          <a:p>
            <a:pPr marL="200025" marR="114935" indent="-187960">
              <a:lnSpc>
                <a:spcPct val="100800"/>
              </a:lnSpc>
              <a:spcBef>
                <a:spcPts val="99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This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term,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srgbClr val="00246C"/>
                </a:solidFill>
                <a:latin typeface="Calibri"/>
                <a:cs typeface="Calibri"/>
              </a:rPr>
              <a:t>Miray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enrolled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four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in-person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courses:</a:t>
            </a:r>
            <a:r>
              <a:rPr sz="180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two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246C"/>
                </a:solidFill>
                <a:latin typeface="Calibri"/>
                <a:cs typeface="Calibri"/>
              </a:rPr>
              <a:t>off-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site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clinical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courses,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one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lecture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course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radiation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therapy</a:t>
            </a:r>
            <a:r>
              <a:rPr sz="180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program,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one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general</a:t>
            </a:r>
            <a:r>
              <a:rPr sz="180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education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lecture 	course.</a:t>
            </a:r>
            <a:endParaRPr sz="180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10"/>
              </a:spcBef>
              <a:buFont typeface="Wingdings"/>
              <a:buChar char=""/>
              <a:tabLst>
                <a:tab pos="200660" algn="l"/>
              </a:tabLst>
            </a:pP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clinical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hours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required</a:t>
            </a:r>
            <a:r>
              <a:rPr sz="180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both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her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academic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program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her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licensure.</a:t>
            </a:r>
            <a:endParaRPr sz="1800">
              <a:latin typeface="Calibri"/>
              <a:cs typeface="Calibri"/>
            </a:endParaRPr>
          </a:p>
          <a:p>
            <a:pPr marL="200025" marR="33020" indent="-187960">
              <a:lnSpc>
                <a:spcPct val="100800"/>
              </a:lnSpc>
              <a:spcBef>
                <a:spcPts val="990"/>
              </a:spcBef>
              <a:buFont typeface="Wingdings"/>
              <a:buChar char=""/>
              <a:tabLst>
                <a:tab pos="201295" algn="l"/>
              </a:tabLst>
            </a:pPr>
            <a:r>
              <a:rPr sz="1800" spc="-30" dirty="0">
                <a:solidFill>
                  <a:srgbClr val="00246C"/>
                </a:solidFill>
                <a:latin typeface="Calibri"/>
                <a:cs typeface="Calibri"/>
              </a:rPr>
              <a:t>Miray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came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speak</a:t>
            </a:r>
            <a:r>
              <a:rPr sz="180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advisor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about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needing</a:t>
            </a:r>
            <a:r>
              <a:rPr sz="180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reschedule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two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large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exams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246C"/>
                </a:solidFill>
                <a:latin typeface="Calibri"/>
                <a:cs typeface="Calibri"/>
              </a:rPr>
              <a:t>for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her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general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education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course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later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semester,</a:t>
            </a:r>
            <a:r>
              <a:rPr sz="180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80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she</a:t>
            </a:r>
            <a:r>
              <a:rPr sz="180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will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needing</a:t>
            </a:r>
            <a:r>
              <a:rPr sz="180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80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take</a:t>
            </a:r>
            <a:r>
              <a:rPr sz="180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00246C"/>
                </a:solidFill>
                <a:latin typeface="Calibri"/>
                <a:cs typeface="Calibri"/>
              </a:rPr>
              <a:t>a 	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leave</a:t>
            </a:r>
            <a:r>
              <a:rPr sz="180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80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absence</a:t>
            </a:r>
            <a:r>
              <a:rPr sz="180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after</a:t>
            </a:r>
            <a:r>
              <a:rPr sz="180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she</a:t>
            </a:r>
            <a:r>
              <a:rPr sz="180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46C"/>
                </a:solidFill>
                <a:latin typeface="Calibri"/>
                <a:cs typeface="Calibri"/>
              </a:rPr>
              <a:t>gives</a:t>
            </a:r>
            <a:r>
              <a:rPr sz="180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246C"/>
                </a:solidFill>
                <a:latin typeface="Calibri"/>
                <a:cs typeface="Calibri"/>
              </a:rPr>
              <a:t>birth.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51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90" dirty="0"/>
              <a:t>Case</a:t>
            </a:r>
            <a:r>
              <a:rPr spc="-135" dirty="0"/>
              <a:t> </a:t>
            </a:r>
            <a:r>
              <a:rPr spc="285" dirty="0"/>
              <a:t>Study</a:t>
            </a:r>
            <a:r>
              <a:rPr spc="-120" dirty="0"/>
              <a:t> </a:t>
            </a:r>
            <a:r>
              <a:rPr spc="165" dirty="0"/>
              <a:t>5:</a:t>
            </a:r>
            <a:r>
              <a:rPr spc="-75" dirty="0"/>
              <a:t> </a:t>
            </a:r>
            <a:r>
              <a:rPr spc="140" dirty="0"/>
              <a:t>Miray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575166"/>
            <a:ext cx="8509635" cy="2816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025" marR="24765" indent="-187960">
              <a:lnSpc>
                <a:spcPct val="101499"/>
              </a:lnSpc>
              <a:spcBef>
                <a:spcPts val="9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She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shared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her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first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child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due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late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March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she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anticipates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being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out</a:t>
            </a:r>
            <a:r>
              <a:rPr sz="1950" spc="-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9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classes</a:t>
            </a:r>
            <a:r>
              <a:rPr sz="1950" spc="-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9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2-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3</a:t>
            </a:r>
            <a:r>
              <a:rPr sz="1950" spc="-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weeks.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20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Her</a:t>
            </a:r>
            <a:r>
              <a:rPr sz="19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husband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will</a:t>
            </a:r>
            <a:r>
              <a:rPr sz="19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present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able to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support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her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baby.</a:t>
            </a:r>
            <a:endParaRPr sz="1950">
              <a:latin typeface="Calibri"/>
              <a:cs typeface="Calibri"/>
            </a:endParaRPr>
          </a:p>
          <a:p>
            <a:pPr marL="200025" marR="5080" indent="-187960">
              <a:lnSpc>
                <a:spcPct val="101499"/>
              </a:lnSpc>
              <a:spcBef>
                <a:spcPts val="994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-30" dirty="0">
                <a:solidFill>
                  <a:srgbClr val="00246C"/>
                </a:solidFill>
                <a:latin typeface="Calibri"/>
                <a:cs typeface="Calibri"/>
              </a:rPr>
              <a:t>Miray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also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expressed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she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stressed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after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speaking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faculty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member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her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radiation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therapy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lecture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course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who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told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her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she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would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need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abide</a:t>
            </a:r>
            <a:r>
              <a:rPr sz="1950" spc="500" dirty="0">
                <a:solidFill>
                  <a:srgbClr val="00246C"/>
                </a:solidFill>
                <a:latin typeface="Calibri"/>
                <a:cs typeface="Calibri"/>
              </a:rPr>
              <a:t> 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by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class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attendance</a:t>
            </a:r>
            <a:r>
              <a:rPr sz="19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policy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miss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no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more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than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three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class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sessions.</a:t>
            </a:r>
            <a:endParaRPr sz="1950">
              <a:latin typeface="Calibri"/>
              <a:cs typeface="Calibri"/>
            </a:endParaRPr>
          </a:p>
          <a:p>
            <a:pPr marL="200025" marR="305435" indent="-187960">
              <a:lnSpc>
                <a:spcPct val="101499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She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has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asked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assistance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in creating</a:t>
            </a:r>
            <a:r>
              <a:rPr sz="19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plan</a:t>
            </a:r>
            <a:r>
              <a:rPr sz="19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will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allow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her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remain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in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school</a:t>
            </a:r>
            <a:r>
              <a:rPr sz="19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full-time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maintain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her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F-</a:t>
            </a:r>
            <a:r>
              <a:rPr sz="1950" spc="-105" dirty="0">
                <a:solidFill>
                  <a:srgbClr val="00246C"/>
                </a:solidFill>
                <a:latin typeface="Calibri"/>
                <a:cs typeface="Calibri"/>
              </a:rPr>
              <a:t>1</a:t>
            </a:r>
            <a:r>
              <a:rPr sz="19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visa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status.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52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90" dirty="0"/>
              <a:t>Case</a:t>
            </a:r>
            <a:r>
              <a:rPr spc="-135" dirty="0"/>
              <a:t> </a:t>
            </a:r>
            <a:r>
              <a:rPr spc="285" dirty="0"/>
              <a:t>Study</a:t>
            </a:r>
            <a:r>
              <a:rPr spc="-120" dirty="0"/>
              <a:t> </a:t>
            </a:r>
            <a:r>
              <a:rPr spc="165" dirty="0"/>
              <a:t>5:</a:t>
            </a:r>
            <a:r>
              <a:rPr spc="-75" dirty="0"/>
              <a:t> </a:t>
            </a:r>
            <a:r>
              <a:rPr spc="140" dirty="0"/>
              <a:t>Miray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450127"/>
            <a:ext cx="7661909" cy="216217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00660" indent="-187960">
              <a:lnSpc>
                <a:spcPct val="100000"/>
              </a:lnSpc>
              <a:spcBef>
                <a:spcPts val="1110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If</a:t>
            </a:r>
            <a:r>
              <a:rPr sz="19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true, what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discriminatory</a:t>
            </a:r>
            <a:r>
              <a:rPr sz="19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actions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are present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under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9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IX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policy?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19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What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Supportive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Measures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available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Miray?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35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What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happens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if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she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cannot</a:t>
            </a:r>
            <a:r>
              <a:rPr sz="19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return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class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after three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weeks?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19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How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would</a:t>
            </a:r>
            <a:r>
              <a:rPr sz="19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you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communicate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faculty?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30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Who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else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do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you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need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communicate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this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situation?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53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90" dirty="0"/>
              <a:t>Case</a:t>
            </a:r>
            <a:r>
              <a:rPr spc="-135" dirty="0"/>
              <a:t> </a:t>
            </a:r>
            <a:r>
              <a:rPr spc="285" dirty="0"/>
              <a:t>Study</a:t>
            </a:r>
            <a:r>
              <a:rPr spc="-120" dirty="0"/>
              <a:t> </a:t>
            </a:r>
            <a:r>
              <a:rPr spc="165" dirty="0"/>
              <a:t>6:</a:t>
            </a:r>
            <a:r>
              <a:rPr spc="-75" dirty="0"/>
              <a:t> </a:t>
            </a:r>
            <a:r>
              <a:rPr spc="195" dirty="0"/>
              <a:t>Fiona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575166"/>
            <a:ext cx="8319134" cy="1785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025" marR="5080" indent="-187960">
              <a:lnSpc>
                <a:spcPct val="101499"/>
              </a:lnSpc>
              <a:spcBef>
                <a:spcPts val="9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Fiona,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human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resources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benefits specialist,</a:t>
            </a:r>
            <a:r>
              <a:rPr sz="19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recently</a:t>
            </a:r>
            <a:r>
              <a:rPr sz="19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gave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birth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her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second 	child.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20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9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infant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has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developmental</a:t>
            </a:r>
            <a:r>
              <a:rPr sz="19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delays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unable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drink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from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9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bottle.</a:t>
            </a:r>
            <a:endParaRPr sz="1950">
              <a:latin typeface="Calibri"/>
              <a:cs typeface="Calibri"/>
            </a:endParaRPr>
          </a:p>
          <a:p>
            <a:pPr marL="200025" marR="581025" indent="-187960">
              <a:lnSpc>
                <a:spcPct val="101499"/>
              </a:lnSpc>
              <a:spcBef>
                <a:spcPts val="994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Fiona</a:t>
            </a:r>
            <a:r>
              <a:rPr sz="19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requesting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able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work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remotely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so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she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is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available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to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breastfeed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her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child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demand.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54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90" dirty="0"/>
              <a:t>Case</a:t>
            </a:r>
            <a:r>
              <a:rPr spc="-135" dirty="0"/>
              <a:t> </a:t>
            </a:r>
            <a:r>
              <a:rPr spc="285" dirty="0"/>
              <a:t>Study</a:t>
            </a:r>
            <a:r>
              <a:rPr spc="-120" dirty="0"/>
              <a:t> </a:t>
            </a:r>
            <a:r>
              <a:rPr spc="165" dirty="0"/>
              <a:t>6:</a:t>
            </a:r>
            <a:r>
              <a:rPr spc="-75" dirty="0"/>
              <a:t> </a:t>
            </a:r>
            <a:r>
              <a:rPr spc="195" dirty="0"/>
              <a:t>Fiona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427" y="2450127"/>
            <a:ext cx="8294370" cy="233743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00660" indent="-187960">
              <a:lnSpc>
                <a:spcPct val="100000"/>
              </a:lnSpc>
              <a:spcBef>
                <a:spcPts val="1110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Does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9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IX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protect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individuals</a:t>
            </a:r>
            <a:r>
              <a:rPr sz="19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246C"/>
                </a:solidFill>
                <a:latin typeface="Calibri"/>
                <a:cs typeface="Calibri"/>
              </a:rPr>
              <a:t>Fiona’s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situation?</a:t>
            </a:r>
            <a:endParaRPr sz="19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1019"/>
              </a:spcBef>
              <a:buFont typeface="Wingdings"/>
              <a:buChar char=""/>
              <a:tabLst>
                <a:tab pos="200660" algn="l"/>
              </a:tabLst>
            </a:pP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What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would</a:t>
            </a:r>
            <a:r>
              <a:rPr sz="195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you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consider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when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reviewing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Fiona’s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request?</a:t>
            </a:r>
            <a:endParaRPr sz="1950">
              <a:latin typeface="Calibri"/>
              <a:cs typeface="Calibri"/>
            </a:endParaRPr>
          </a:p>
          <a:p>
            <a:pPr marL="200025" marR="598805" indent="-187960">
              <a:lnSpc>
                <a:spcPct val="101499"/>
              </a:lnSpc>
              <a:spcBef>
                <a:spcPts val="1000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How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would</a:t>
            </a:r>
            <a:r>
              <a:rPr sz="195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this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scenario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change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if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Fiona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was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95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school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resource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officer</a:t>
            </a:r>
            <a:r>
              <a:rPr sz="19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5" dirty="0">
                <a:solidFill>
                  <a:srgbClr val="00246C"/>
                </a:solidFill>
                <a:latin typeface="Calibri"/>
                <a:cs typeface="Calibri"/>
              </a:rPr>
              <a:t>or 	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campus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police</a:t>
            </a:r>
            <a:r>
              <a:rPr sz="19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officer?</a:t>
            </a:r>
            <a:endParaRPr sz="1950">
              <a:latin typeface="Calibri"/>
              <a:cs typeface="Calibri"/>
            </a:endParaRPr>
          </a:p>
          <a:p>
            <a:pPr marL="200025" marR="5080" indent="-187960">
              <a:lnSpc>
                <a:spcPct val="101499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How</a:t>
            </a:r>
            <a:r>
              <a:rPr sz="19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would</a:t>
            </a:r>
            <a:r>
              <a:rPr sz="1950" spc="1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this</a:t>
            </a:r>
            <a:r>
              <a:rPr sz="19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scenario</a:t>
            </a:r>
            <a:r>
              <a:rPr sz="19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change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if</a:t>
            </a:r>
            <a:r>
              <a:rPr sz="19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Fiona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was</a:t>
            </a:r>
            <a:r>
              <a:rPr sz="19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enrolled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student</a:t>
            </a:r>
            <a:r>
              <a:rPr sz="19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rather</a:t>
            </a:r>
            <a:r>
              <a:rPr sz="19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20" dirty="0">
                <a:solidFill>
                  <a:srgbClr val="00246C"/>
                </a:solidFill>
                <a:latin typeface="Calibri"/>
                <a:cs typeface="Calibri"/>
              </a:rPr>
              <a:t>than 	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being</a:t>
            </a:r>
            <a:r>
              <a:rPr sz="19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dirty="0">
                <a:solidFill>
                  <a:srgbClr val="00246C"/>
                </a:solidFill>
                <a:latin typeface="Calibri"/>
                <a:cs typeface="Calibri"/>
              </a:rPr>
              <a:t>an</a:t>
            </a:r>
            <a:r>
              <a:rPr sz="19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00246C"/>
                </a:solidFill>
                <a:latin typeface="Calibri"/>
                <a:cs typeface="Calibri"/>
              </a:rPr>
              <a:t>employee?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55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1321023" y="3288667"/>
            <a:ext cx="3177540" cy="781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950" spc="200" dirty="0"/>
              <a:t>Questions?</a:t>
            </a:r>
            <a:endParaRPr sz="4950" dirty="0"/>
          </a:p>
        </p:txBody>
      </p:sp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519" y="6382791"/>
              <a:ext cx="498012" cy="19930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57655"/>
              <a:ext cx="10058400" cy="5554980"/>
            </a:xfrm>
            <a:custGeom>
              <a:avLst/>
              <a:gdLst/>
              <a:ahLst/>
              <a:cxnLst/>
              <a:rect l="l" t="t" r="r" b="b"/>
              <a:pathLst>
                <a:path w="10058400" h="5554980">
                  <a:moveTo>
                    <a:pt x="0" y="5554980"/>
                  </a:moveTo>
                  <a:lnTo>
                    <a:pt x="10058400" y="5554980"/>
                  </a:lnTo>
                  <a:lnTo>
                    <a:pt x="10058400" y="0"/>
                  </a:lnTo>
                  <a:lnTo>
                    <a:pt x="0" y="0"/>
                  </a:lnTo>
                  <a:lnTo>
                    <a:pt x="0" y="555498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612648"/>
              <a:ext cx="10058400" cy="104139"/>
            </a:xfrm>
            <a:custGeom>
              <a:avLst/>
              <a:gdLst/>
              <a:ahLst/>
              <a:cxnLst/>
              <a:rect l="l" t="t" r="r" b="b"/>
              <a:pathLst>
                <a:path w="10058400" h="104140">
                  <a:moveTo>
                    <a:pt x="8912339" y="0"/>
                  </a:moveTo>
                  <a:lnTo>
                    <a:pt x="0" y="0"/>
                  </a:lnTo>
                  <a:lnTo>
                    <a:pt x="0" y="103632"/>
                  </a:lnTo>
                  <a:lnTo>
                    <a:pt x="8912339" y="103632"/>
                  </a:lnTo>
                  <a:lnTo>
                    <a:pt x="8912339" y="0"/>
                  </a:lnTo>
                  <a:close/>
                </a:path>
                <a:path w="10058400" h="104140">
                  <a:moveTo>
                    <a:pt x="10058400" y="0"/>
                  </a:moveTo>
                  <a:lnTo>
                    <a:pt x="9485363" y="0"/>
                  </a:lnTo>
                  <a:lnTo>
                    <a:pt x="9485363" y="103632"/>
                  </a:lnTo>
                  <a:lnTo>
                    <a:pt x="10058400" y="103632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BD10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57655"/>
              <a:ext cx="574548" cy="114757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74548" y="1057655"/>
              <a:ext cx="573405" cy="574675"/>
            </a:xfrm>
            <a:custGeom>
              <a:avLst/>
              <a:gdLst/>
              <a:ahLst/>
              <a:cxnLst/>
              <a:rect l="l" t="t" r="r" b="b"/>
              <a:pathLst>
                <a:path w="573405" h="574675">
                  <a:moveTo>
                    <a:pt x="573024" y="574548"/>
                  </a:moveTo>
                  <a:lnTo>
                    <a:pt x="0" y="574548"/>
                  </a:lnTo>
                  <a:lnTo>
                    <a:pt x="0" y="0"/>
                  </a:lnTo>
                  <a:lnTo>
                    <a:pt x="573024" y="0"/>
                  </a:lnTo>
                  <a:lnTo>
                    <a:pt x="573024" y="574548"/>
                  </a:lnTo>
                  <a:close/>
                </a:path>
              </a:pathLst>
            </a:custGeom>
            <a:solidFill>
              <a:srgbClr val="0024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1447" y="1057656"/>
              <a:ext cx="3806951" cy="134721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485376" y="6150864"/>
              <a:ext cx="573405" cy="565785"/>
            </a:xfrm>
            <a:custGeom>
              <a:avLst/>
              <a:gdLst/>
              <a:ahLst/>
              <a:cxnLst/>
              <a:rect l="l" t="t" r="r" b="b"/>
              <a:pathLst>
                <a:path w="573404" h="565784">
                  <a:moveTo>
                    <a:pt x="573024" y="565404"/>
                  </a:moveTo>
                  <a:lnTo>
                    <a:pt x="0" y="565404"/>
                  </a:lnTo>
                  <a:lnTo>
                    <a:pt x="0" y="0"/>
                  </a:lnTo>
                  <a:lnTo>
                    <a:pt x="573024" y="0"/>
                  </a:lnTo>
                  <a:lnTo>
                    <a:pt x="573024" y="565404"/>
                  </a:lnTo>
                  <a:close/>
                </a:path>
              </a:pathLst>
            </a:custGeom>
            <a:solidFill>
              <a:srgbClr val="BD10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485376" y="5577840"/>
              <a:ext cx="573405" cy="573405"/>
            </a:xfrm>
            <a:custGeom>
              <a:avLst/>
              <a:gdLst/>
              <a:ahLst/>
              <a:cxnLst/>
              <a:rect l="l" t="t" r="r" b="b"/>
              <a:pathLst>
                <a:path w="573404" h="573404">
                  <a:moveTo>
                    <a:pt x="573024" y="573024"/>
                  </a:moveTo>
                  <a:lnTo>
                    <a:pt x="0" y="573024"/>
                  </a:lnTo>
                  <a:lnTo>
                    <a:pt x="0" y="0"/>
                  </a:lnTo>
                  <a:lnTo>
                    <a:pt x="573024" y="0"/>
                  </a:lnTo>
                  <a:lnTo>
                    <a:pt x="573024" y="573024"/>
                  </a:lnTo>
                  <a:close/>
                </a:path>
              </a:pathLst>
            </a:custGeom>
            <a:solidFill>
              <a:srgbClr val="2242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912351" y="6150864"/>
              <a:ext cx="573405" cy="565785"/>
            </a:xfrm>
            <a:custGeom>
              <a:avLst/>
              <a:gdLst/>
              <a:ahLst/>
              <a:cxnLst/>
              <a:rect l="l" t="t" r="r" b="b"/>
              <a:pathLst>
                <a:path w="573404" h="565784">
                  <a:moveTo>
                    <a:pt x="573024" y="0"/>
                  </a:moveTo>
                  <a:lnTo>
                    <a:pt x="573024" y="565404"/>
                  </a:lnTo>
                  <a:lnTo>
                    <a:pt x="0" y="565404"/>
                  </a:lnTo>
                  <a:lnTo>
                    <a:pt x="0" y="0"/>
                  </a:lnTo>
                  <a:lnTo>
                    <a:pt x="573024" y="0"/>
                  </a:lnTo>
                  <a:close/>
                </a:path>
              </a:pathLst>
            </a:custGeom>
            <a:solidFill>
              <a:srgbClr val="0024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0DA8FCF-DF71-94A7-F82A-12325A3242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5227" y="-553998"/>
            <a:ext cx="8441690" cy="553998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Credits</a:t>
            </a:r>
          </a:p>
        </p:txBody>
      </p:sp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12352" y="1057655"/>
            <a:ext cx="1146175" cy="1148080"/>
            <a:chOff x="8912352" y="1057655"/>
            <a:chExt cx="1146175" cy="1148080"/>
          </a:xfrm>
        </p:grpSpPr>
        <p:sp>
          <p:nvSpPr>
            <p:cNvPr id="3" name="object 3"/>
            <p:cNvSpPr/>
            <p:nvPr/>
          </p:nvSpPr>
          <p:spPr>
            <a:xfrm>
              <a:off x="9485376" y="1057655"/>
              <a:ext cx="573405" cy="574675"/>
            </a:xfrm>
            <a:custGeom>
              <a:avLst/>
              <a:gdLst/>
              <a:ahLst/>
              <a:cxnLst/>
              <a:rect l="l" t="t" r="r" b="b"/>
              <a:pathLst>
                <a:path w="573404" h="574675">
                  <a:moveTo>
                    <a:pt x="573024" y="574548"/>
                  </a:moveTo>
                  <a:lnTo>
                    <a:pt x="0" y="574548"/>
                  </a:lnTo>
                  <a:lnTo>
                    <a:pt x="0" y="0"/>
                  </a:lnTo>
                  <a:lnTo>
                    <a:pt x="573024" y="0"/>
                  </a:lnTo>
                  <a:lnTo>
                    <a:pt x="573024" y="574548"/>
                  </a:lnTo>
                  <a:close/>
                </a:path>
              </a:pathLst>
            </a:custGeom>
            <a:solidFill>
              <a:srgbClr val="BD10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912352" y="1057655"/>
              <a:ext cx="573405" cy="574675"/>
            </a:xfrm>
            <a:custGeom>
              <a:avLst/>
              <a:gdLst/>
              <a:ahLst/>
              <a:cxnLst/>
              <a:rect l="l" t="t" r="r" b="b"/>
              <a:pathLst>
                <a:path w="573404" h="574675">
                  <a:moveTo>
                    <a:pt x="573024" y="574548"/>
                  </a:moveTo>
                  <a:lnTo>
                    <a:pt x="0" y="574548"/>
                  </a:lnTo>
                  <a:lnTo>
                    <a:pt x="0" y="0"/>
                  </a:lnTo>
                  <a:lnTo>
                    <a:pt x="573024" y="0"/>
                  </a:lnTo>
                  <a:lnTo>
                    <a:pt x="573024" y="574548"/>
                  </a:lnTo>
                  <a:close/>
                </a:path>
              </a:pathLst>
            </a:custGeom>
            <a:solidFill>
              <a:srgbClr val="2242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85376" y="1632204"/>
              <a:ext cx="573405" cy="573405"/>
            </a:xfrm>
            <a:custGeom>
              <a:avLst/>
              <a:gdLst/>
              <a:ahLst/>
              <a:cxnLst/>
              <a:rect l="l" t="t" r="r" b="b"/>
              <a:pathLst>
                <a:path w="573404" h="573405">
                  <a:moveTo>
                    <a:pt x="573024" y="573024"/>
                  </a:moveTo>
                  <a:lnTo>
                    <a:pt x="0" y="573024"/>
                  </a:lnTo>
                  <a:lnTo>
                    <a:pt x="0" y="0"/>
                  </a:lnTo>
                  <a:lnTo>
                    <a:pt x="573024" y="0"/>
                  </a:lnTo>
                  <a:lnTo>
                    <a:pt x="573024" y="573024"/>
                  </a:lnTo>
                  <a:close/>
                </a:path>
              </a:pathLst>
            </a:custGeom>
            <a:solidFill>
              <a:srgbClr val="0024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03492"/>
            <a:ext cx="10058400" cy="113030"/>
          </a:xfrm>
          <a:custGeom>
            <a:avLst/>
            <a:gdLst/>
            <a:ahLst/>
            <a:cxnLst/>
            <a:rect l="l" t="t" r="r" b="b"/>
            <a:pathLst>
              <a:path w="10058400" h="113029">
                <a:moveTo>
                  <a:pt x="10058400" y="112775"/>
                </a:moveTo>
                <a:lnTo>
                  <a:pt x="0" y="112775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112775"/>
                </a:lnTo>
                <a:close/>
              </a:path>
            </a:pathLst>
          </a:custGeom>
          <a:solidFill>
            <a:srgbClr val="3461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55395" y="1758163"/>
            <a:ext cx="8533130" cy="394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616835" marR="2204720" indent="-390525">
              <a:lnSpc>
                <a:spcPct val="100800"/>
              </a:lnSpc>
              <a:spcBef>
                <a:spcPts val="90"/>
              </a:spcBef>
            </a:pPr>
            <a:r>
              <a:rPr sz="1150" b="1" spc="50" dirty="0">
                <a:solidFill>
                  <a:srgbClr val="00246C"/>
                </a:solidFill>
                <a:latin typeface="Calibri"/>
                <a:cs typeface="Calibri"/>
              </a:rPr>
              <a:t>ALL</a:t>
            </a:r>
            <a:r>
              <a:rPr sz="1150" b="1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00246C"/>
                </a:solidFill>
                <a:latin typeface="Calibri"/>
                <a:cs typeface="Calibri"/>
              </a:rPr>
              <a:t>ATIXA</a:t>
            </a:r>
            <a:r>
              <a:rPr sz="1150" b="1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b="1" spc="10" dirty="0">
                <a:solidFill>
                  <a:srgbClr val="00246C"/>
                </a:solidFill>
                <a:latin typeface="Calibri"/>
                <a:cs typeface="Calibri"/>
              </a:rPr>
              <a:t>PROPRIETARY</a:t>
            </a:r>
            <a:r>
              <a:rPr sz="1150" b="1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b="1" spc="10" dirty="0">
                <a:solidFill>
                  <a:srgbClr val="00246C"/>
                </a:solidFill>
                <a:latin typeface="Calibri"/>
                <a:cs typeface="Calibri"/>
              </a:rPr>
              <a:t>TRAINING</a:t>
            </a:r>
            <a:r>
              <a:rPr sz="1150" b="1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b="1" spc="10" dirty="0">
                <a:solidFill>
                  <a:srgbClr val="00246C"/>
                </a:solidFill>
                <a:latin typeface="Calibri"/>
                <a:cs typeface="Calibri"/>
              </a:rPr>
              <a:t>MATERIALS</a:t>
            </a:r>
            <a:r>
              <a:rPr sz="1150" b="1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b="1" spc="1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150" b="1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b="1" spc="10" dirty="0">
                <a:solidFill>
                  <a:srgbClr val="00246C"/>
                </a:solidFill>
                <a:latin typeface="Calibri"/>
                <a:cs typeface="Calibri"/>
              </a:rPr>
              <a:t>COVERED</a:t>
            </a:r>
            <a:r>
              <a:rPr sz="1150" b="1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b="1" spc="-25" dirty="0">
                <a:solidFill>
                  <a:srgbClr val="00246C"/>
                </a:solidFill>
                <a:latin typeface="Calibri"/>
                <a:cs typeface="Calibri"/>
              </a:rPr>
              <a:t>BY </a:t>
            </a:r>
            <a:r>
              <a:rPr sz="1150" b="1" spc="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150" b="1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00246C"/>
                </a:solidFill>
                <a:latin typeface="Calibri"/>
                <a:cs typeface="Calibri"/>
              </a:rPr>
              <a:t>FOLLOWING</a:t>
            </a:r>
            <a:r>
              <a:rPr sz="1150" b="1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00246C"/>
                </a:solidFill>
                <a:latin typeface="Calibri"/>
                <a:cs typeface="Calibri"/>
              </a:rPr>
              <a:t>LIMITED</a:t>
            </a:r>
            <a:r>
              <a:rPr sz="1150" b="1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b="1" spc="55" dirty="0">
                <a:solidFill>
                  <a:srgbClr val="00246C"/>
                </a:solidFill>
                <a:latin typeface="Calibri"/>
                <a:cs typeface="Calibri"/>
              </a:rPr>
              <a:t>LICENSE</a:t>
            </a:r>
            <a:r>
              <a:rPr sz="1150" b="1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b="1" spc="-2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150" b="1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b="1" spc="-10" dirty="0">
                <a:solidFill>
                  <a:srgbClr val="00246C"/>
                </a:solidFill>
                <a:latin typeface="Calibri"/>
                <a:cs typeface="Calibri"/>
              </a:rPr>
              <a:t>COPYRIGHT.</a:t>
            </a:r>
            <a:endParaRPr sz="1150">
              <a:latin typeface="Calibri"/>
              <a:cs typeface="Calibri"/>
            </a:endParaRPr>
          </a:p>
          <a:p>
            <a:pPr marL="12700" marR="15875">
              <a:lnSpc>
                <a:spcPct val="107500"/>
              </a:lnSpc>
              <a:spcBef>
                <a:spcPts val="915"/>
              </a:spcBef>
            </a:pP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By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purchasing,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receiving,</a:t>
            </a:r>
            <a:r>
              <a:rPr sz="11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and/or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using</a:t>
            </a:r>
            <a:r>
              <a:rPr sz="11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ATIXA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materials,</a:t>
            </a:r>
            <a:r>
              <a:rPr sz="11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you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agree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accept</a:t>
            </a:r>
            <a:r>
              <a:rPr sz="11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this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limited</a:t>
            </a:r>
            <a:r>
              <a:rPr sz="11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license</a:t>
            </a:r>
            <a:r>
              <a:rPr sz="11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1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become</a:t>
            </a:r>
            <a:r>
              <a:rPr sz="11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1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licensee</a:t>
            </a:r>
            <a:r>
              <a:rPr sz="11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of proprietary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25" dirty="0">
                <a:solidFill>
                  <a:srgbClr val="00246C"/>
                </a:solidFill>
                <a:latin typeface="Calibri"/>
                <a:cs typeface="Calibri"/>
              </a:rPr>
              <a:t>and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copyrighted</a:t>
            </a:r>
            <a:r>
              <a:rPr sz="11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20" dirty="0">
                <a:solidFill>
                  <a:srgbClr val="00246C"/>
                </a:solidFill>
                <a:latin typeface="Calibri"/>
                <a:cs typeface="Calibri"/>
              </a:rPr>
              <a:t>ATIXA-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owned</a:t>
            </a:r>
            <a:r>
              <a:rPr sz="11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materials.</a:t>
            </a:r>
            <a:r>
              <a:rPr sz="11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1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licensee</a:t>
            </a:r>
            <a:r>
              <a:rPr sz="11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accepts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all</a:t>
            </a:r>
            <a:r>
              <a:rPr sz="11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terms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1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conditions</a:t>
            </a:r>
            <a:r>
              <a:rPr sz="11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1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this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license</a:t>
            </a:r>
            <a:r>
              <a:rPr sz="11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1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agrees</a:t>
            </a:r>
            <a:r>
              <a:rPr sz="11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1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abide</a:t>
            </a:r>
            <a:r>
              <a:rPr sz="11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by</a:t>
            </a:r>
            <a:r>
              <a:rPr sz="11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all</a:t>
            </a:r>
            <a:r>
              <a:rPr sz="11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provisions.</a:t>
            </a:r>
            <a:r>
              <a:rPr sz="11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25" dirty="0">
                <a:solidFill>
                  <a:srgbClr val="00246C"/>
                </a:solidFill>
                <a:latin typeface="Calibri"/>
                <a:cs typeface="Calibri"/>
              </a:rPr>
              <a:t>No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other</a:t>
            </a:r>
            <a:r>
              <a:rPr sz="11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rights</a:t>
            </a:r>
            <a:r>
              <a:rPr sz="11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are provided,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all other</a:t>
            </a:r>
            <a:r>
              <a:rPr sz="11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rights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are reserved.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These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materials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proprietary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are licensed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1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licensee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only,</a:t>
            </a:r>
            <a:r>
              <a:rPr sz="11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their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20" dirty="0">
                <a:solidFill>
                  <a:srgbClr val="00246C"/>
                </a:solidFill>
                <a:latin typeface="Calibri"/>
                <a:cs typeface="Calibri"/>
              </a:rPr>
              <a:t>use.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This</a:t>
            </a:r>
            <a:r>
              <a:rPr sz="11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license</a:t>
            </a:r>
            <a:r>
              <a:rPr sz="11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permits</a:t>
            </a:r>
            <a:r>
              <a:rPr sz="11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licensee</a:t>
            </a:r>
            <a:r>
              <a:rPr sz="11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use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materials</a:t>
            </a:r>
            <a:r>
              <a:rPr sz="11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personally</a:t>
            </a:r>
            <a:r>
              <a:rPr sz="11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and/or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internally</a:t>
            </a:r>
            <a:r>
              <a:rPr sz="11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licensee’s</a:t>
            </a:r>
            <a:r>
              <a:rPr sz="11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organization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training</a:t>
            </a:r>
            <a:r>
              <a:rPr sz="11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purposes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only.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endParaRPr sz="1150">
              <a:latin typeface="Calibri"/>
              <a:cs typeface="Calibri"/>
            </a:endParaRPr>
          </a:p>
          <a:p>
            <a:pPr marL="12700" marR="167005">
              <a:lnSpc>
                <a:spcPct val="107900"/>
              </a:lnSpc>
            </a:pP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If</a:t>
            </a:r>
            <a:r>
              <a:rPr sz="11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these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materials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1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used</a:t>
            </a:r>
            <a:r>
              <a:rPr sz="11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to train</a:t>
            </a:r>
            <a:r>
              <a:rPr sz="11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1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IX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personnel,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they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1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subject</a:t>
            </a:r>
            <a:r>
              <a:rPr sz="11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to </a:t>
            </a:r>
            <a:r>
              <a:rPr sz="1150" spc="-30" dirty="0">
                <a:solidFill>
                  <a:srgbClr val="00246C"/>
                </a:solidFill>
                <a:latin typeface="Calibri"/>
                <a:cs typeface="Calibri"/>
              </a:rPr>
              <a:t>34</a:t>
            </a:r>
            <a:r>
              <a:rPr sz="11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C.F.R.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Part</a:t>
            </a:r>
            <a:r>
              <a:rPr sz="11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45" dirty="0">
                <a:solidFill>
                  <a:srgbClr val="00246C"/>
                </a:solidFill>
                <a:latin typeface="Calibri"/>
                <a:cs typeface="Calibri"/>
              </a:rPr>
              <a:t>106.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If</a:t>
            </a:r>
            <a:r>
              <a:rPr sz="11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you</a:t>
            </a:r>
            <a:r>
              <a:rPr sz="11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have lawfully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obtained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ATIXA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 materials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25" dirty="0">
                <a:solidFill>
                  <a:srgbClr val="00246C"/>
                </a:solidFill>
                <a:latin typeface="Calibri"/>
                <a:cs typeface="Calibri"/>
              </a:rPr>
              <a:t>by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registering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ATIXA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training,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you</a:t>
            </a:r>
            <a:r>
              <a:rPr sz="11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1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licensed</a:t>
            </a:r>
            <a:r>
              <a:rPr sz="11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1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use</a:t>
            </a:r>
            <a:r>
              <a:rPr sz="11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the materials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provided for that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 training.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5"/>
              </a:spcBef>
            </a:pPr>
            <a:endParaRPr sz="1150">
              <a:latin typeface="Calibri"/>
              <a:cs typeface="Calibri"/>
            </a:endParaRPr>
          </a:p>
          <a:p>
            <a:pPr marL="12700" marR="83185">
              <a:lnSpc>
                <a:spcPct val="107400"/>
              </a:lnSpc>
              <a:spcBef>
                <a:spcPts val="5"/>
              </a:spcBef>
            </a:pPr>
            <a:r>
              <a:rPr sz="1150" b="1" dirty="0">
                <a:solidFill>
                  <a:srgbClr val="00246C"/>
                </a:solidFill>
                <a:latin typeface="Calibri"/>
                <a:cs typeface="Calibri"/>
              </a:rPr>
              <a:t>34</a:t>
            </a:r>
            <a:r>
              <a:rPr sz="1150" b="1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00246C"/>
                </a:solidFill>
                <a:latin typeface="Calibri"/>
                <a:cs typeface="Calibri"/>
              </a:rPr>
              <a:t>C.F.R.</a:t>
            </a:r>
            <a:r>
              <a:rPr sz="1150" b="1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00246C"/>
                </a:solidFill>
                <a:latin typeface="Calibri"/>
                <a:cs typeface="Calibri"/>
              </a:rPr>
              <a:t>106.45(b)(10)</a:t>
            </a:r>
            <a:r>
              <a:rPr sz="1150" b="1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00246C"/>
                </a:solidFill>
                <a:latin typeface="Calibri"/>
                <a:cs typeface="Calibri"/>
              </a:rPr>
              <a:t>(2020</a:t>
            </a:r>
            <a:r>
              <a:rPr sz="1150" b="1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00246C"/>
                </a:solidFill>
                <a:latin typeface="Calibri"/>
                <a:cs typeface="Calibri"/>
              </a:rPr>
              <a:t>Regulations)</a:t>
            </a:r>
            <a:r>
              <a:rPr sz="1150" b="1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requires</a:t>
            </a:r>
            <a:r>
              <a:rPr sz="11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all</a:t>
            </a:r>
            <a:r>
              <a:rPr sz="11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training</a:t>
            </a:r>
            <a:r>
              <a:rPr sz="11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materials</a:t>
            </a:r>
            <a:r>
              <a:rPr sz="11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1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1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publicly</a:t>
            </a:r>
            <a:r>
              <a:rPr sz="11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posted</a:t>
            </a:r>
            <a:r>
              <a:rPr sz="11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1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1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Recipient’s</a:t>
            </a:r>
            <a:r>
              <a:rPr sz="1150" spc="7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website.</a:t>
            </a:r>
            <a:r>
              <a:rPr sz="11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Licensees</a:t>
            </a:r>
            <a:r>
              <a:rPr sz="11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subject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to the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35" dirty="0">
                <a:solidFill>
                  <a:srgbClr val="00246C"/>
                </a:solidFill>
                <a:latin typeface="Calibri"/>
                <a:cs typeface="Calibri"/>
              </a:rPr>
              <a:t>2020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IX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Regulations</a:t>
            </a:r>
            <a:r>
              <a:rPr sz="11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may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download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post a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PDF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version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training</a:t>
            </a:r>
            <a:r>
              <a:rPr sz="11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materials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1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their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completed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training</a:t>
            </a:r>
            <a:r>
              <a:rPr sz="11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to 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their</a:t>
            </a:r>
            <a:r>
              <a:rPr sz="1150" spc="5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organizational</a:t>
            </a:r>
            <a:r>
              <a:rPr sz="11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website</a:t>
            </a:r>
            <a:r>
              <a:rPr sz="11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to comply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1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federal</a:t>
            </a:r>
            <a:r>
              <a:rPr sz="11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regulations.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ATIXA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will</a:t>
            </a:r>
            <a:r>
              <a:rPr sz="11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provide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licensees</a:t>
            </a:r>
            <a:r>
              <a:rPr sz="11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with</a:t>
            </a:r>
            <a:r>
              <a:rPr sz="11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 link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their materials.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link,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or links</a:t>
            </a:r>
            <a:r>
              <a:rPr sz="11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25" dirty="0">
                <a:solidFill>
                  <a:srgbClr val="00246C"/>
                </a:solidFill>
                <a:latin typeface="Calibri"/>
                <a:cs typeface="Calibri"/>
              </a:rPr>
              <a:t>the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materials</a:t>
            </a:r>
            <a:r>
              <a:rPr sz="11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on that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page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only,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may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be</a:t>
            </a:r>
            <a:r>
              <a:rPr sz="11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posted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to the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licensee’s</a:t>
            </a:r>
            <a:r>
              <a:rPr sz="11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website</a:t>
            </a:r>
            <a:r>
              <a:rPr sz="11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purposes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permitting</a:t>
            </a:r>
            <a:r>
              <a:rPr sz="11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public</a:t>
            </a:r>
            <a:r>
              <a:rPr sz="11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access</a:t>
            </a:r>
            <a:r>
              <a:rPr sz="11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to the</a:t>
            </a:r>
            <a:r>
              <a:rPr sz="11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materials</a:t>
            </a:r>
            <a:r>
              <a:rPr sz="11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25" dirty="0">
                <a:solidFill>
                  <a:srgbClr val="00246C"/>
                </a:solidFill>
                <a:latin typeface="Calibri"/>
                <a:cs typeface="Calibri"/>
              </a:rPr>
              <a:t>for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review/inspection</a:t>
            </a:r>
            <a:r>
              <a:rPr sz="11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20" dirty="0">
                <a:solidFill>
                  <a:srgbClr val="00246C"/>
                </a:solidFill>
                <a:latin typeface="Calibri"/>
                <a:cs typeface="Calibri"/>
              </a:rPr>
              <a:t>only.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endParaRPr sz="1150">
              <a:latin typeface="Calibri"/>
              <a:cs typeface="Calibri"/>
            </a:endParaRPr>
          </a:p>
          <a:p>
            <a:pPr marL="12700" marR="5080">
              <a:lnSpc>
                <a:spcPct val="107500"/>
              </a:lnSpc>
              <a:spcBef>
                <a:spcPts val="5"/>
              </a:spcBef>
            </a:pP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You</a:t>
            </a:r>
            <a:r>
              <a:rPr sz="11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are not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authorized to</a:t>
            </a:r>
            <a:r>
              <a:rPr sz="11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copy</a:t>
            </a:r>
            <a:r>
              <a:rPr sz="11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adapt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these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materials</a:t>
            </a:r>
            <a:r>
              <a:rPr sz="11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without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 ATIXA’s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explicit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written permission.</a:t>
            </a:r>
            <a:r>
              <a:rPr sz="11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No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one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may</a:t>
            </a:r>
            <a:r>
              <a:rPr sz="11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remove this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license</a:t>
            </a:r>
            <a:r>
              <a:rPr sz="1150" spc="500" dirty="0">
                <a:solidFill>
                  <a:srgbClr val="00246C"/>
                </a:solidFill>
                <a:latin typeface="Calibri"/>
                <a:cs typeface="Calibri"/>
              </a:rPr>
              <a:t> 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language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from</a:t>
            </a:r>
            <a:r>
              <a:rPr sz="11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any</a:t>
            </a:r>
            <a:r>
              <a:rPr sz="11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version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ATIXA</a:t>
            </a:r>
            <a:r>
              <a:rPr sz="11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materials.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Should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any</a:t>
            </a:r>
            <a:r>
              <a:rPr sz="11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non-licensee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post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these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materials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to a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public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website,</a:t>
            </a:r>
            <a:r>
              <a:rPr sz="11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ATIXA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will</a:t>
            </a:r>
            <a:r>
              <a:rPr sz="11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send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letter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instructing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1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licensee</a:t>
            </a:r>
            <a:r>
              <a:rPr sz="11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immediately</a:t>
            </a:r>
            <a:r>
              <a:rPr sz="11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remove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content</a:t>
            </a:r>
            <a:r>
              <a:rPr sz="11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from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public</a:t>
            </a:r>
            <a:r>
              <a:rPr sz="11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website</a:t>
            </a:r>
            <a:r>
              <a:rPr sz="11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upon</a:t>
            </a:r>
            <a:r>
              <a:rPr sz="11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penalty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copyright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violation.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These</a:t>
            </a:r>
            <a:r>
              <a:rPr sz="11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materials</a:t>
            </a:r>
            <a:r>
              <a:rPr sz="11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25" dirty="0">
                <a:solidFill>
                  <a:srgbClr val="00246C"/>
                </a:solidFill>
                <a:latin typeface="Calibri"/>
                <a:cs typeface="Calibri"/>
              </a:rPr>
              <a:t>may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not</a:t>
            </a:r>
            <a:r>
              <a:rPr sz="11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be used</a:t>
            </a:r>
            <a:r>
              <a:rPr sz="11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1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any</a:t>
            </a:r>
            <a:r>
              <a:rPr sz="11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commercial</a:t>
            </a:r>
            <a:r>
              <a:rPr sz="11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purpose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except</a:t>
            </a:r>
            <a:r>
              <a:rPr sz="11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0246C"/>
                </a:solidFill>
                <a:latin typeface="Calibri"/>
                <a:cs typeface="Calibri"/>
              </a:rPr>
              <a:t>by</a:t>
            </a:r>
            <a:r>
              <a:rPr sz="1150" spc="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00246C"/>
                </a:solidFill>
                <a:latin typeface="Calibri"/>
                <a:cs typeface="Calibri"/>
              </a:rPr>
              <a:t>ATIXA.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652553" y="6353285"/>
            <a:ext cx="149860" cy="1911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00246C"/>
                </a:solidFill>
                <a:latin typeface="Calibri"/>
                <a:cs typeface="Calibri"/>
              </a:rPr>
              <a:t>57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750732" y="3594744"/>
            <a:ext cx="6111875" cy="117157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270"/>
              </a:lnSpc>
              <a:spcBef>
                <a:spcPts val="640"/>
              </a:spcBef>
            </a:pPr>
            <a:r>
              <a:rPr sz="3950" spc="190" dirty="0">
                <a:solidFill>
                  <a:srgbClr val="FFFFFF"/>
                </a:solidFill>
              </a:rPr>
              <a:t>Definitions</a:t>
            </a:r>
            <a:r>
              <a:rPr sz="3950" spc="-85" dirty="0">
                <a:solidFill>
                  <a:srgbClr val="FFFFFF"/>
                </a:solidFill>
              </a:rPr>
              <a:t> </a:t>
            </a:r>
            <a:r>
              <a:rPr sz="3950" spc="220" dirty="0">
                <a:solidFill>
                  <a:srgbClr val="FFFFFF"/>
                </a:solidFill>
              </a:rPr>
              <a:t>and</a:t>
            </a:r>
            <a:r>
              <a:rPr sz="3950" spc="-75" dirty="0">
                <a:solidFill>
                  <a:srgbClr val="FFFFFF"/>
                </a:solidFill>
              </a:rPr>
              <a:t> </a:t>
            </a:r>
            <a:r>
              <a:rPr sz="3950" spc="229" dirty="0">
                <a:solidFill>
                  <a:srgbClr val="FFFFFF"/>
                </a:solidFill>
              </a:rPr>
              <a:t>Regulatory </a:t>
            </a:r>
            <a:r>
              <a:rPr sz="3950" spc="200" dirty="0">
                <a:solidFill>
                  <a:srgbClr val="FFFFFF"/>
                </a:solidFill>
              </a:rPr>
              <a:t>Requirements</a:t>
            </a:r>
            <a:endParaRPr sz="3950"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15" dirty="0"/>
              <a:t>Overview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5434" y="2465354"/>
            <a:ext cx="4685030" cy="3295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1295" marR="37465" indent="-18923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Pregnant</a:t>
            </a:r>
            <a:r>
              <a:rPr sz="1650" spc="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students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employees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6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protected</a:t>
            </a:r>
            <a:r>
              <a:rPr sz="16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by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IX,</a:t>
            </a:r>
            <a:r>
              <a:rPr sz="1650" spc="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in addition</a:t>
            </a:r>
            <a:r>
              <a:rPr sz="16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other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applicable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federal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and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state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 laws</a:t>
            </a:r>
            <a:endParaRPr sz="1650">
              <a:latin typeface="Calibri"/>
              <a:cs typeface="Calibri"/>
            </a:endParaRPr>
          </a:p>
          <a:p>
            <a:pPr marL="201295" marR="35560" indent="-189230">
              <a:lnSpc>
                <a:spcPct val="100000"/>
              </a:lnSpc>
              <a:spcBef>
                <a:spcPts val="490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Ensure</a:t>
            </a:r>
            <a:r>
              <a:rPr sz="1650" spc="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that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pregnant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newly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parenting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individuals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are supported</a:t>
            </a:r>
            <a:r>
              <a:rPr sz="16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as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needed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access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their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education</a:t>
            </a:r>
            <a:r>
              <a:rPr sz="16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workplace</a:t>
            </a:r>
            <a:endParaRPr sz="1650">
              <a:latin typeface="Calibri"/>
              <a:cs typeface="Calibri"/>
            </a:endParaRPr>
          </a:p>
          <a:p>
            <a:pPr marL="201295" marR="5080" indent="-189230">
              <a:lnSpc>
                <a:spcPct val="100000"/>
              </a:lnSpc>
              <a:spcBef>
                <a:spcPts val="495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Ensure</a:t>
            </a:r>
            <a:r>
              <a:rPr sz="16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individuals</a:t>
            </a:r>
            <a:r>
              <a:rPr sz="16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know</a:t>
            </a:r>
            <a:r>
              <a:rPr sz="16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10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understand</a:t>
            </a:r>
            <a:r>
              <a:rPr sz="16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their</a:t>
            </a:r>
            <a:r>
              <a:rPr sz="1650" spc="5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rights</a:t>
            </a:r>
            <a:r>
              <a:rPr sz="1650" spc="-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under</a:t>
            </a:r>
            <a:r>
              <a:rPr sz="1650" spc="-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650" spc="-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IX,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including</a:t>
            </a:r>
            <a:r>
              <a:rPr sz="1650" spc="-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role</a:t>
            </a:r>
            <a:r>
              <a:rPr sz="1650" spc="-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6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-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650" spc="-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IX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Coordinator</a:t>
            </a:r>
            <a:r>
              <a:rPr sz="16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(TIXC)</a:t>
            </a:r>
            <a:endParaRPr sz="1650">
              <a:latin typeface="Calibri"/>
              <a:cs typeface="Calibri"/>
            </a:endParaRPr>
          </a:p>
          <a:p>
            <a:pPr marL="201295" marR="215900" indent="-189230">
              <a:lnSpc>
                <a:spcPct val="100000"/>
              </a:lnSpc>
              <a:spcBef>
                <a:spcPts val="500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r>
              <a:rPr sz="16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related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conditions</a:t>
            </a:r>
            <a:r>
              <a:rPr sz="16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are</a:t>
            </a:r>
            <a:r>
              <a:rPr sz="16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considered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from</a:t>
            </a:r>
            <a:r>
              <a:rPr sz="1650" spc="-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lens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650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sex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discrimination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under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10" dirty="0">
                <a:solidFill>
                  <a:srgbClr val="00246C"/>
                </a:solidFill>
                <a:latin typeface="Calibri"/>
                <a:cs typeface="Calibri"/>
              </a:rPr>
              <a:t>Title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 IX</a:t>
            </a:r>
            <a:endParaRPr sz="16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495"/>
              </a:spcBef>
              <a:buFont typeface="Wingdings"/>
              <a:buChar char=""/>
              <a:tabLst>
                <a:tab pos="577215" algn="l"/>
              </a:tabLst>
            </a:pPr>
            <a:r>
              <a:rPr sz="1650" spc="-50" dirty="0">
                <a:solidFill>
                  <a:srgbClr val="00246C"/>
                </a:solidFill>
                <a:latin typeface="Calibri"/>
                <a:cs typeface="Calibri"/>
              </a:rPr>
              <a:t>1975</a:t>
            </a:r>
            <a:r>
              <a:rPr sz="16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Regulations</a:t>
            </a:r>
            <a:r>
              <a:rPr sz="16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apply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2" name="object 2" descr="Medical professional operating an ultrasound machine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30823" y="1057656"/>
            <a:ext cx="4227575" cy="565861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90" dirty="0"/>
              <a:t>1975</a:t>
            </a:r>
            <a:r>
              <a:rPr spc="-114" dirty="0"/>
              <a:t> </a:t>
            </a:r>
            <a:r>
              <a:rPr spc="225" dirty="0"/>
              <a:t>Title</a:t>
            </a:r>
            <a:r>
              <a:rPr spc="-100" dirty="0"/>
              <a:t> </a:t>
            </a:r>
            <a:r>
              <a:rPr spc="245" dirty="0"/>
              <a:t>IX</a:t>
            </a:r>
            <a:r>
              <a:rPr spc="-110" dirty="0"/>
              <a:t> </a:t>
            </a:r>
            <a:r>
              <a:rPr spc="204" dirty="0"/>
              <a:t>Regulations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55359" y="2515198"/>
            <a:ext cx="8100059" cy="323024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650" b="1" spc="45" dirty="0">
                <a:solidFill>
                  <a:srgbClr val="00246C"/>
                </a:solidFill>
                <a:latin typeface="Calibri"/>
                <a:cs typeface="Calibri"/>
              </a:rPr>
              <a:t>Recipient</a:t>
            </a:r>
            <a:r>
              <a:rPr sz="1650" b="1" spc="-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b="1" spc="55" dirty="0">
                <a:solidFill>
                  <a:srgbClr val="00246C"/>
                </a:solidFill>
                <a:latin typeface="Calibri"/>
                <a:cs typeface="Calibri"/>
              </a:rPr>
              <a:t>may</a:t>
            </a:r>
            <a:r>
              <a:rPr sz="1650" b="1" spc="-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b="1" spc="-20" dirty="0">
                <a:solidFill>
                  <a:srgbClr val="00246C"/>
                </a:solidFill>
                <a:latin typeface="Calibri"/>
                <a:cs typeface="Calibri"/>
              </a:rPr>
              <a:t>not:</a:t>
            </a:r>
            <a:endParaRPr sz="1650">
              <a:latin typeface="Calibri"/>
              <a:cs typeface="Calibri"/>
            </a:endParaRPr>
          </a:p>
          <a:p>
            <a:pPr marL="201295" indent="-188595">
              <a:lnSpc>
                <a:spcPct val="100000"/>
              </a:lnSpc>
              <a:spcBef>
                <a:spcPts val="490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Discriminate</a:t>
            </a:r>
            <a:r>
              <a:rPr sz="16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in</a:t>
            </a:r>
            <a:r>
              <a:rPr sz="16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its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education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program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6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activity</a:t>
            </a:r>
            <a:r>
              <a:rPr sz="16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against</a:t>
            </a:r>
            <a:r>
              <a:rPr sz="1650" spc="7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any</a:t>
            </a:r>
            <a:r>
              <a:rPr sz="16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student</a:t>
            </a:r>
            <a:r>
              <a:rPr sz="16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or</a:t>
            </a:r>
            <a:r>
              <a:rPr sz="16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employee based</a:t>
            </a:r>
            <a:r>
              <a:rPr sz="16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endParaRPr sz="1650">
              <a:latin typeface="Calibri"/>
              <a:cs typeface="Calibri"/>
            </a:endParaRPr>
          </a:p>
          <a:p>
            <a:pPr marL="672465" lvl="1" indent="-281940">
              <a:lnSpc>
                <a:spcPct val="100000"/>
              </a:lnSpc>
              <a:spcBef>
                <a:spcPts val="490"/>
              </a:spcBef>
              <a:buFont typeface="Wingdings"/>
              <a:buChar char=""/>
              <a:tabLst>
                <a:tab pos="672465" algn="l"/>
              </a:tabLst>
            </a:pP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endParaRPr sz="1650">
              <a:latin typeface="Calibri"/>
              <a:cs typeface="Calibri"/>
            </a:endParaRPr>
          </a:p>
          <a:p>
            <a:pPr marL="672465" lvl="1" indent="-281940">
              <a:lnSpc>
                <a:spcPct val="100000"/>
              </a:lnSpc>
              <a:spcBef>
                <a:spcPts val="505"/>
              </a:spcBef>
              <a:buFont typeface="Wingdings"/>
              <a:buChar char=""/>
              <a:tabLst>
                <a:tab pos="672465" algn="l"/>
              </a:tabLst>
            </a:pP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Childbirth</a:t>
            </a:r>
            <a:endParaRPr sz="1650">
              <a:latin typeface="Calibri"/>
              <a:cs typeface="Calibri"/>
            </a:endParaRPr>
          </a:p>
          <a:p>
            <a:pPr marL="672465" lvl="1" indent="-281940">
              <a:lnSpc>
                <a:spcPct val="100000"/>
              </a:lnSpc>
              <a:spcBef>
                <a:spcPts val="495"/>
              </a:spcBef>
              <a:buFont typeface="Wingdings"/>
              <a:buChar char=""/>
              <a:tabLst>
                <a:tab pos="67246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False</a:t>
            </a:r>
            <a:r>
              <a:rPr sz="16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endParaRPr sz="1650">
              <a:latin typeface="Calibri"/>
              <a:cs typeface="Calibri"/>
            </a:endParaRPr>
          </a:p>
          <a:p>
            <a:pPr marL="672465" lvl="1" indent="-281940">
              <a:lnSpc>
                <a:spcPct val="100000"/>
              </a:lnSpc>
              <a:spcBef>
                <a:spcPts val="490"/>
              </a:spcBef>
              <a:buFont typeface="Wingdings"/>
              <a:buChar char=""/>
              <a:tabLst>
                <a:tab pos="67246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Termination</a:t>
            </a:r>
            <a:r>
              <a:rPr sz="1650" spc="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6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endParaRPr sz="1650">
              <a:latin typeface="Calibri"/>
              <a:cs typeface="Calibri"/>
            </a:endParaRPr>
          </a:p>
          <a:p>
            <a:pPr marL="672465" lvl="1" indent="-281940">
              <a:lnSpc>
                <a:spcPct val="100000"/>
              </a:lnSpc>
              <a:spcBef>
                <a:spcPts val="490"/>
              </a:spcBef>
              <a:buFont typeface="Wingdings"/>
              <a:buChar char=""/>
              <a:tabLst>
                <a:tab pos="67246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Recovery</a:t>
            </a:r>
            <a:r>
              <a:rPr sz="1650" spc="-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therefrom</a:t>
            </a:r>
            <a:endParaRPr sz="1650">
              <a:latin typeface="Calibri"/>
              <a:cs typeface="Calibri"/>
            </a:endParaRPr>
          </a:p>
          <a:p>
            <a:pPr marL="295910" marR="154940" indent="-283845">
              <a:lnSpc>
                <a:spcPct val="100000"/>
              </a:lnSpc>
              <a:spcBef>
                <a:spcPts val="1000"/>
              </a:spcBef>
              <a:buFont typeface="Wingdings"/>
              <a:buChar char=""/>
              <a:tabLst>
                <a:tab pos="295910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Adopt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rule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which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treats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student or</a:t>
            </a:r>
            <a:r>
              <a:rPr sz="1650" spc="-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employee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differently</a:t>
            </a:r>
            <a:r>
              <a:rPr sz="1650" spc="-3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on</a:t>
            </a:r>
            <a:r>
              <a:rPr sz="1650" spc="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the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basis</a:t>
            </a:r>
            <a:r>
              <a:rPr sz="1650" spc="4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their actual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 or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potential</a:t>
            </a:r>
            <a:r>
              <a:rPr sz="1650" spc="-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b="1" spc="45" dirty="0">
                <a:solidFill>
                  <a:srgbClr val="00246C"/>
                </a:solidFill>
                <a:latin typeface="Calibri"/>
                <a:cs typeface="Calibri"/>
              </a:rPr>
              <a:t>parental,</a:t>
            </a:r>
            <a:r>
              <a:rPr sz="1650" b="1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b="1" spc="50" dirty="0">
                <a:solidFill>
                  <a:srgbClr val="00246C"/>
                </a:solidFill>
                <a:latin typeface="Calibri"/>
                <a:cs typeface="Calibri"/>
              </a:rPr>
              <a:t>family,</a:t>
            </a:r>
            <a:r>
              <a:rPr sz="1650" b="1" dirty="0">
                <a:solidFill>
                  <a:srgbClr val="00246C"/>
                </a:solidFill>
                <a:latin typeface="Calibri"/>
                <a:cs typeface="Calibri"/>
              </a:rPr>
              <a:t> or </a:t>
            </a:r>
            <a:r>
              <a:rPr sz="1650" b="1" spc="50" dirty="0">
                <a:solidFill>
                  <a:srgbClr val="00246C"/>
                </a:solidFill>
                <a:latin typeface="Calibri"/>
                <a:cs typeface="Calibri"/>
              </a:rPr>
              <a:t>marital</a:t>
            </a:r>
            <a:r>
              <a:rPr sz="1650" b="1" spc="-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b="1" spc="-10" dirty="0">
                <a:solidFill>
                  <a:srgbClr val="00246C"/>
                </a:solidFill>
                <a:latin typeface="Calibri"/>
                <a:cs typeface="Calibri"/>
              </a:rPr>
              <a:t>status</a:t>
            </a:r>
            <a:endParaRPr sz="1650">
              <a:latin typeface="Calibri"/>
              <a:cs typeface="Calibri"/>
            </a:endParaRPr>
          </a:p>
          <a:p>
            <a:pPr marL="295910" indent="-283210">
              <a:lnSpc>
                <a:spcPct val="100000"/>
              </a:lnSpc>
              <a:spcBef>
                <a:spcPts val="980"/>
              </a:spcBef>
              <a:buFont typeface="Wingdings"/>
              <a:buChar char=""/>
              <a:tabLst>
                <a:tab pos="295910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Applies</a:t>
            </a:r>
            <a:r>
              <a:rPr sz="16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to</a:t>
            </a:r>
            <a:r>
              <a:rPr sz="1650" spc="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applicants</a:t>
            </a:r>
            <a:r>
              <a:rPr sz="16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for</a:t>
            </a:r>
            <a:r>
              <a:rPr sz="1650" spc="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admission</a:t>
            </a:r>
            <a:r>
              <a:rPr sz="1650" spc="9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employment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01496" y="5867400"/>
            <a:ext cx="7658100" cy="398145"/>
          </a:xfrm>
          <a:prstGeom prst="rect">
            <a:avLst/>
          </a:prstGeom>
          <a:solidFill>
            <a:srgbClr val="00246C"/>
          </a:solidFill>
          <a:ln w="10667">
            <a:solidFill>
              <a:srgbClr val="00082A"/>
            </a:solidFill>
          </a:ln>
        </p:spPr>
        <p:txBody>
          <a:bodyPr vert="horz" wrap="square" lIns="0" tIns="61594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484"/>
              </a:spcBef>
            </a:pPr>
            <a:r>
              <a:rPr sz="1650" spc="-30" dirty="0">
                <a:solidFill>
                  <a:srgbClr val="FFFFFF"/>
                </a:solidFill>
                <a:latin typeface="Calibri"/>
                <a:cs typeface="Calibri"/>
              </a:rPr>
              <a:t>PWFA</a:t>
            </a:r>
            <a:r>
              <a:rPr sz="16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-20" dirty="0">
                <a:solidFill>
                  <a:srgbClr val="FFFFFF"/>
                </a:solidFill>
                <a:latin typeface="Calibri"/>
                <a:cs typeface="Calibri"/>
              </a:rPr>
              <a:t>PUMP</a:t>
            </a:r>
            <a:r>
              <a:rPr sz="16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FFFFFF"/>
                </a:solidFill>
                <a:latin typeface="Calibri"/>
                <a:cs typeface="Calibri"/>
              </a:rPr>
              <a:t>Act</a:t>
            </a:r>
            <a:r>
              <a:rPr sz="1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FFFFFF"/>
                </a:solidFill>
                <a:latin typeface="Calibri"/>
                <a:cs typeface="Calibri"/>
              </a:rPr>
              <a:t>may provide</a:t>
            </a:r>
            <a:r>
              <a:rPr sz="16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sz="16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6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FFFFFF"/>
                </a:solidFill>
                <a:latin typeface="Calibri"/>
                <a:cs typeface="Calibri"/>
              </a:rPr>
              <a:t>protections</a:t>
            </a:r>
            <a:r>
              <a:rPr sz="16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6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FFFFFF"/>
                </a:solidFill>
                <a:latin typeface="Calibri"/>
                <a:cs typeface="Calibri"/>
              </a:rPr>
              <a:t>pregnant</a:t>
            </a:r>
            <a:r>
              <a:rPr sz="16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FFFFFF"/>
                </a:solidFill>
                <a:latin typeface="Calibri"/>
                <a:cs typeface="Calibri"/>
              </a:rPr>
              <a:t>employees,</a:t>
            </a:r>
            <a:r>
              <a:rPr sz="16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FFFFFF"/>
                </a:solidFill>
                <a:latin typeface="Calibri"/>
                <a:cs typeface="Calibri"/>
              </a:rPr>
              <a:t>too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35"/>
              </a:spcBef>
            </a:pPr>
            <a:r>
              <a:rPr spc="210" dirty="0"/>
              <a:t>Best</a:t>
            </a:r>
            <a:r>
              <a:rPr spc="-114" dirty="0"/>
              <a:t> </a:t>
            </a:r>
            <a:r>
              <a:rPr spc="215" dirty="0"/>
              <a:t>Practices:</a:t>
            </a:r>
            <a:r>
              <a:rPr spc="-75" dirty="0"/>
              <a:t> </a:t>
            </a:r>
            <a:r>
              <a:rPr spc="200" dirty="0"/>
              <a:t>Scope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5510" y="2377541"/>
            <a:ext cx="3142615" cy="300990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950" b="1" spc="65" dirty="0">
                <a:solidFill>
                  <a:srgbClr val="00246C"/>
                </a:solidFill>
                <a:latin typeface="Calibri"/>
                <a:cs typeface="Calibri"/>
              </a:rPr>
              <a:t>Individuals</a:t>
            </a:r>
            <a:r>
              <a:rPr sz="1950" b="1" spc="-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65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950" b="1" spc="-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950" b="1" spc="65" dirty="0">
                <a:solidFill>
                  <a:srgbClr val="00246C"/>
                </a:solidFill>
                <a:latin typeface="Calibri"/>
                <a:cs typeface="Calibri"/>
              </a:rPr>
              <a:t>Status:</a:t>
            </a:r>
            <a:endParaRPr sz="1950">
              <a:latin typeface="Calibri"/>
              <a:cs typeface="Calibri"/>
            </a:endParaRPr>
          </a:p>
          <a:p>
            <a:pPr marL="202565" indent="-188595">
              <a:lnSpc>
                <a:spcPct val="100000"/>
              </a:lnSpc>
              <a:spcBef>
                <a:spcPts val="610"/>
              </a:spcBef>
              <a:buFont typeface="Wingdings"/>
              <a:buChar char=""/>
              <a:tabLst>
                <a:tab pos="202565" algn="l"/>
              </a:tabLst>
            </a:pP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Students</a:t>
            </a:r>
            <a:endParaRPr sz="1650">
              <a:latin typeface="Calibri"/>
              <a:cs typeface="Calibri"/>
            </a:endParaRPr>
          </a:p>
          <a:p>
            <a:pPr marL="202565" indent="-188595">
              <a:lnSpc>
                <a:spcPct val="100000"/>
              </a:lnSpc>
              <a:spcBef>
                <a:spcPts val="985"/>
              </a:spcBef>
              <a:buFont typeface="Wingdings"/>
              <a:buChar char=""/>
              <a:tabLst>
                <a:tab pos="202565" algn="l"/>
              </a:tabLst>
            </a:pP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Employees</a:t>
            </a:r>
            <a:endParaRPr sz="1650">
              <a:latin typeface="Calibri"/>
              <a:cs typeface="Calibri"/>
            </a:endParaRPr>
          </a:p>
          <a:p>
            <a:pPr marL="202565" indent="-188595">
              <a:lnSpc>
                <a:spcPct val="100000"/>
              </a:lnSpc>
              <a:spcBef>
                <a:spcPts val="994"/>
              </a:spcBef>
              <a:buFont typeface="Wingdings"/>
              <a:buChar char=""/>
              <a:tabLst>
                <a:tab pos="20256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Pregnancy</a:t>
            </a:r>
            <a:r>
              <a:rPr sz="16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8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related</a:t>
            </a:r>
            <a:r>
              <a:rPr sz="1650" spc="6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conditions</a:t>
            </a:r>
            <a:endParaRPr sz="1650">
              <a:latin typeface="Calibri"/>
              <a:cs typeface="Calibri"/>
            </a:endParaRPr>
          </a:p>
          <a:p>
            <a:pPr marL="202565" indent="-188595">
              <a:lnSpc>
                <a:spcPct val="100000"/>
              </a:lnSpc>
              <a:spcBef>
                <a:spcPts val="985"/>
              </a:spcBef>
              <a:buFont typeface="Wingdings"/>
              <a:buChar char=""/>
              <a:tabLst>
                <a:tab pos="20256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Family</a:t>
            </a:r>
            <a:r>
              <a:rPr sz="1650" spc="11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status</a:t>
            </a:r>
            <a:endParaRPr sz="1650">
              <a:latin typeface="Calibri"/>
              <a:cs typeface="Calibri"/>
            </a:endParaRPr>
          </a:p>
          <a:p>
            <a:pPr marL="202565" indent="-188595">
              <a:lnSpc>
                <a:spcPct val="100000"/>
              </a:lnSpc>
              <a:spcBef>
                <a:spcPts val="994"/>
              </a:spcBef>
              <a:buFont typeface="Wingdings"/>
              <a:buChar char=""/>
              <a:tabLst>
                <a:tab pos="202565" algn="l"/>
              </a:tabLst>
            </a:pP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Marital</a:t>
            </a:r>
            <a:r>
              <a:rPr sz="1650" spc="-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status</a:t>
            </a:r>
            <a:endParaRPr sz="1650">
              <a:latin typeface="Calibri"/>
              <a:cs typeface="Calibri"/>
            </a:endParaRPr>
          </a:p>
          <a:p>
            <a:pPr marL="202565" indent="-188595">
              <a:lnSpc>
                <a:spcPct val="100000"/>
              </a:lnSpc>
              <a:spcBef>
                <a:spcPts val="985"/>
              </a:spcBef>
              <a:buFont typeface="Wingdings"/>
              <a:buChar char=""/>
              <a:tabLst>
                <a:tab pos="20256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Parenting</a:t>
            </a:r>
            <a:r>
              <a:rPr sz="1650" spc="1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status</a:t>
            </a:r>
            <a:endParaRPr sz="1650">
              <a:latin typeface="Calibri"/>
              <a:cs typeface="Calibri"/>
            </a:endParaRPr>
          </a:p>
          <a:p>
            <a:pPr marL="202565" indent="-188595">
              <a:lnSpc>
                <a:spcPct val="100000"/>
              </a:lnSpc>
              <a:spcBef>
                <a:spcPts val="994"/>
              </a:spcBef>
              <a:buFont typeface="Wingdings"/>
              <a:buChar char=""/>
              <a:tabLst>
                <a:tab pos="20256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“Head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650" spc="-4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household”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0839D6-DD59-3E53-DD3B-0B49E864870C}"/>
              </a:ext>
            </a:extLst>
          </p:cNvPr>
          <p:cNvSpPr txBox="1"/>
          <p:nvPr/>
        </p:nvSpPr>
        <p:spPr>
          <a:xfrm>
            <a:off x="4420032" y="2377541"/>
            <a:ext cx="45720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246C"/>
                </a:solidFill>
                <a:latin typeface="Calibri"/>
                <a:cs typeface="Calibri"/>
              </a:rPr>
              <a:t>Non-</a:t>
            </a:r>
            <a:r>
              <a:rPr lang="en-US" sz="1800" b="1" spc="65" dirty="0">
                <a:solidFill>
                  <a:srgbClr val="00246C"/>
                </a:solidFill>
                <a:latin typeface="Calibri"/>
                <a:cs typeface="Calibri"/>
              </a:rPr>
              <a:t>Discrimination</a:t>
            </a:r>
            <a:r>
              <a:rPr lang="en-US" sz="1800" b="1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lang="en-US" sz="1800" b="1" spc="50" dirty="0">
                <a:solidFill>
                  <a:srgbClr val="00246C"/>
                </a:solidFill>
                <a:latin typeface="Calibri"/>
                <a:cs typeface="Calibri"/>
              </a:rPr>
              <a:t>Issues:</a:t>
            </a:r>
          </a:p>
          <a:p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4321607" y="2846340"/>
            <a:ext cx="2384425" cy="3295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1295" marR="16510" indent="-18923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Academics</a:t>
            </a:r>
            <a:r>
              <a:rPr sz="16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9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access</a:t>
            </a:r>
            <a:r>
              <a:rPr sz="1650" spc="10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to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course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offerings</a:t>
            </a:r>
            <a:endParaRPr sz="1650" dirty="0">
              <a:latin typeface="Calibri"/>
              <a:cs typeface="Calibri"/>
            </a:endParaRPr>
          </a:p>
          <a:p>
            <a:pPr marL="201295" indent="-188595">
              <a:lnSpc>
                <a:spcPct val="100000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Admissions</a:t>
            </a:r>
            <a:endParaRPr sz="1650" dirty="0">
              <a:latin typeface="Calibri"/>
              <a:cs typeface="Calibri"/>
            </a:endParaRPr>
          </a:p>
          <a:p>
            <a:pPr marL="201295" indent="-188595">
              <a:lnSpc>
                <a:spcPct val="100000"/>
              </a:lnSpc>
              <a:spcBef>
                <a:spcPts val="994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Athletics</a:t>
            </a:r>
            <a:endParaRPr sz="1650" dirty="0">
              <a:latin typeface="Calibri"/>
              <a:cs typeface="Calibri"/>
            </a:endParaRPr>
          </a:p>
          <a:p>
            <a:pPr marL="201295" marR="165735" indent="-189230">
              <a:lnSpc>
                <a:spcPct val="100000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Employment,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recruitment,</a:t>
            </a:r>
            <a:r>
              <a:rPr sz="1650" spc="1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6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hiring</a:t>
            </a:r>
            <a:endParaRPr sz="1650" dirty="0">
              <a:latin typeface="Calibri"/>
              <a:cs typeface="Calibri"/>
            </a:endParaRPr>
          </a:p>
          <a:p>
            <a:pPr marL="201295" indent="-188595">
              <a:lnSpc>
                <a:spcPct val="100000"/>
              </a:lnSpc>
              <a:spcBef>
                <a:spcPts val="994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Extra-curricular</a:t>
            </a:r>
            <a:r>
              <a:rPr sz="1650" spc="18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activities</a:t>
            </a:r>
            <a:endParaRPr sz="1650" dirty="0">
              <a:latin typeface="Calibri"/>
              <a:cs typeface="Calibri"/>
            </a:endParaRPr>
          </a:p>
          <a:p>
            <a:pPr marL="201295" indent="-188595">
              <a:lnSpc>
                <a:spcPct val="100000"/>
              </a:lnSpc>
              <a:spcBef>
                <a:spcPts val="985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Facilities</a:t>
            </a:r>
            <a:endParaRPr sz="1650" dirty="0">
              <a:latin typeface="Calibri"/>
              <a:cs typeface="Calibri"/>
            </a:endParaRPr>
          </a:p>
          <a:p>
            <a:pPr marL="201295" marR="466725" indent="-189230">
              <a:lnSpc>
                <a:spcPct val="100000"/>
              </a:lnSpc>
              <a:spcBef>
                <a:spcPts val="994"/>
              </a:spcBef>
              <a:buFont typeface="Wingdings"/>
              <a:buChar char=""/>
              <a:tabLst>
                <a:tab pos="201295" algn="l"/>
              </a:tabLst>
            </a:pP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Externships/clinical placements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24400" y="2764960"/>
            <a:ext cx="4489450" cy="341696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2818130" indent="-188595">
              <a:lnSpc>
                <a:spcPct val="100000"/>
              </a:lnSpc>
              <a:spcBef>
                <a:spcPts val="610"/>
              </a:spcBef>
              <a:buFont typeface="Wingdings"/>
              <a:buChar char=""/>
              <a:tabLst>
                <a:tab pos="2818130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Financial</a:t>
            </a:r>
            <a:r>
              <a:rPr sz="1650" spc="254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assistance</a:t>
            </a:r>
            <a:endParaRPr sz="1650" dirty="0">
              <a:latin typeface="Calibri"/>
              <a:cs typeface="Calibri"/>
            </a:endParaRPr>
          </a:p>
          <a:p>
            <a:pPr marL="2818130" indent="-188595">
              <a:lnSpc>
                <a:spcPct val="100000"/>
              </a:lnSpc>
              <a:spcBef>
                <a:spcPts val="985"/>
              </a:spcBef>
              <a:buFont typeface="Wingdings"/>
              <a:buChar char=""/>
              <a:tabLst>
                <a:tab pos="2818130" algn="l"/>
              </a:tabLst>
            </a:pP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Funding</a:t>
            </a:r>
            <a:endParaRPr sz="1650" dirty="0">
              <a:latin typeface="Calibri"/>
              <a:cs typeface="Calibri"/>
            </a:endParaRPr>
          </a:p>
          <a:p>
            <a:pPr marL="2818130" marR="64769" indent="-189230">
              <a:lnSpc>
                <a:spcPct val="100000"/>
              </a:lnSpc>
              <a:spcBef>
                <a:spcPts val="994"/>
              </a:spcBef>
              <a:buFont typeface="Wingdings"/>
              <a:buChar char=""/>
              <a:tabLst>
                <a:tab pos="2818130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Lactation</a:t>
            </a:r>
            <a:r>
              <a:rPr sz="1650" spc="13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space</a:t>
            </a:r>
            <a:r>
              <a:rPr sz="1650" spc="155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25" dirty="0">
                <a:solidFill>
                  <a:srgbClr val="00246C"/>
                </a:solidFill>
                <a:latin typeface="Calibri"/>
                <a:cs typeface="Calibri"/>
              </a:rPr>
              <a:t>and </a:t>
            </a:r>
            <a:r>
              <a:rPr sz="1650" spc="-20" dirty="0">
                <a:solidFill>
                  <a:srgbClr val="00246C"/>
                </a:solidFill>
                <a:latin typeface="Calibri"/>
                <a:cs typeface="Calibri"/>
              </a:rPr>
              <a:t>time</a:t>
            </a:r>
            <a:endParaRPr sz="1650" dirty="0">
              <a:latin typeface="Calibri"/>
              <a:cs typeface="Calibri"/>
            </a:endParaRPr>
          </a:p>
          <a:p>
            <a:pPr marL="2818130" indent="-188595">
              <a:lnSpc>
                <a:spcPct val="100000"/>
              </a:lnSpc>
              <a:spcBef>
                <a:spcPts val="985"/>
              </a:spcBef>
              <a:buFont typeface="Wingdings"/>
              <a:buChar char=""/>
              <a:tabLst>
                <a:tab pos="2818130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Health</a:t>
            </a:r>
            <a:r>
              <a:rPr sz="1650" spc="5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insurance</a:t>
            </a:r>
            <a:endParaRPr sz="1650" dirty="0">
              <a:latin typeface="Calibri"/>
              <a:cs typeface="Calibri"/>
            </a:endParaRPr>
          </a:p>
          <a:p>
            <a:pPr marL="2818130" indent="-188595">
              <a:lnSpc>
                <a:spcPct val="100000"/>
              </a:lnSpc>
              <a:spcBef>
                <a:spcPts val="994"/>
              </a:spcBef>
              <a:buFont typeface="Wingdings"/>
              <a:buChar char=""/>
              <a:tabLst>
                <a:tab pos="2818130" algn="l"/>
              </a:tabLst>
            </a:pP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Housing</a:t>
            </a:r>
            <a:endParaRPr sz="1650" dirty="0">
              <a:latin typeface="Calibri"/>
              <a:cs typeface="Calibri"/>
            </a:endParaRPr>
          </a:p>
          <a:p>
            <a:pPr marL="2818130" indent="-188595">
              <a:lnSpc>
                <a:spcPct val="100000"/>
              </a:lnSpc>
              <a:spcBef>
                <a:spcPts val="985"/>
              </a:spcBef>
              <a:buFont typeface="Wingdings"/>
              <a:buChar char=""/>
              <a:tabLst>
                <a:tab pos="2818130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Leaves</a:t>
            </a:r>
            <a:r>
              <a:rPr sz="1650" spc="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of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 absence</a:t>
            </a:r>
            <a:endParaRPr sz="1650" dirty="0">
              <a:latin typeface="Calibri"/>
              <a:cs typeface="Calibri"/>
            </a:endParaRPr>
          </a:p>
          <a:p>
            <a:pPr marL="2818130" indent="-188595">
              <a:lnSpc>
                <a:spcPct val="100000"/>
              </a:lnSpc>
              <a:spcBef>
                <a:spcPts val="994"/>
              </a:spcBef>
              <a:buFont typeface="Wingdings"/>
              <a:buChar char=""/>
              <a:tabLst>
                <a:tab pos="2818130" algn="l"/>
              </a:tabLst>
            </a:pP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Salaries</a:t>
            </a:r>
            <a:r>
              <a:rPr sz="1650" spc="11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00246C"/>
                </a:solidFill>
                <a:latin typeface="Calibri"/>
                <a:cs typeface="Calibri"/>
              </a:rPr>
              <a:t>and</a:t>
            </a:r>
            <a:r>
              <a:rPr sz="1650" spc="120" dirty="0">
                <a:solidFill>
                  <a:srgbClr val="00246C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00246C"/>
                </a:solidFill>
                <a:latin typeface="Calibri"/>
                <a:cs typeface="Calibri"/>
              </a:rPr>
              <a:t>benefits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11752" y="2538983"/>
            <a:ext cx="0" cy="3657600"/>
          </a:xfrm>
          <a:custGeom>
            <a:avLst/>
            <a:gdLst/>
            <a:ahLst/>
            <a:cxnLst/>
            <a:rect l="l" t="t" r="r" b="b"/>
            <a:pathLst>
              <a:path h="3657600">
                <a:moveTo>
                  <a:pt x="0" y="0"/>
                </a:moveTo>
                <a:lnTo>
                  <a:pt x="0" y="3657600"/>
                </a:lnTo>
              </a:path>
            </a:pathLst>
          </a:custGeom>
          <a:ln w="457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18900000">
            <a:off x="2511942" y="3680619"/>
            <a:ext cx="5047796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45"/>
              </a:lnSpc>
            </a:pP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NOT</a:t>
            </a:r>
            <a:r>
              <a:rPr sz="3350" spc="-8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dirty="0">
                <a:solidFill>
                  <a:srgbClr val="AAAAAA"/>
                </a:solidFill>
                <a:latin typeface="Arial"/>
                <a:cs typeface="Arial"/>
              </a:rPr>
              <a:t>FOR</a:t>
            </a:r>
            <a:r>
              <a:rPr sz="3350" spc="-75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3350" spc="-10" dirty="0">
                <a:solidFill>
                  <a:srgbClr val="AAAAAA"/>
                </a:solidFill>
                <a:latin typeface="Arial"/>
                <a:cs typeface="Arial"/>
              </a:rPr>
              <a:t>DISTRIBUTION</a:t>
            </a:r>
            <a:endParaRPr sz="335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10" dirty="0"/>
              <a:t>©</a:t>
            </a:r>
            <a:r>
              <a:rPr spc="-15" dirty="0"/>
              <a:t> </a:t>
            </a:r>
            <a:r>
              <a:rPr spc="-35" dirty="0"/>
              <a:t>2025</a:t>
            </a:r>
            <a:r>
              <a:rPr spc="-30" dirty="0"/>
              <a:t> </a:t>
            </a:r>
            <a:r>
              <a:rPr dirty="0"/>
              <a:t>Association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Title</a:t>
            </a:r>
            <a:r>
              <a:rPr spc="5" dirty="0"/>
              <a:t> </a:t>
            </a:r>
            <a:r>
              <a:rPr spc="-10" dirty="0"/>
              <a:t>IX</a:t>
            </a:r>
            <a:r>
              <a:rPr dirty="0"/>
              <a:t> </a:t>
            </a:r>
            <a:r>
              <a:rPr spc="-10" dirty="0"/>
              <a:t>Administrators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5210</Words>
  <Application>Microsoft Office PowerPoint</Application>
  <PresentationFormat>Custom</PresentationFormat>
  <Paragraphs>572</Paragraphs>
  <Slides>57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Aptos</vt:lpstr>
      <vt:lpstr>Arial</vt:lpstr>
      <vt:lpstr>Calibri</vt:lpstr>
      <vt:lpstr>Times New Roman</vt:lpstr>
      <vt:lpstr>Wingdings</vt:lpstr>
      <vt:lpstr>Office Theme</vt:lpstr>
      <vt:lpstr>Supporting Pregnancy, Parenting, and Related Conditions</vt:lpstr>
      <vt:lpstr>WELCOME!</vt:lpstr>
      <vt:lpstr>TNG Strategic Risk Management Solutions Disclaimer</vt:lpstr>
      <vt:lpstr>Introduction</vt:lpstr>
      <vt:lpstr>Content Advisory</vt:lpstr>
      <vt:lpstr>Definitions and Regulatory Requirements</vt:lpstr>
      <vt:lpstr>Overview</vt:lpstr>
      <vt:lpstr>1975 Title IX Regulations</vt:lpstr>
      <vt:lpstr>Best Practices: Scope</vt:lpstr>
      <vt:lpstr>Federal and State Law Overlap</vt:lpstr>
      <vt:lpstr>Overlap with State Laws</vt:lpstr>
      <vt:lpstr>Title IX Coordinator &amp; Pregnancy</vt:lpstr>
      <vt:lpstr>Best Practices for TIXC Oversight</vt:lpstr>
      <vt:lpstr>Academic Policies and Procedures</vt:lpstr>
      <vt:lpstr>General Policy Awareness</vt:lpstr>
      <vt:lpstr>Granting Exceptions to Policies and Processes</vt:lpstr>
      <vt:lpstr>Documentation and Communication</vt:lpstr>
      <vt:lpstr>Privacy and Recordkeeping Recommendations</vt:lpstr>
      <vt:lpstr>Reasonable Modifications</vt:lpstr>
      <vt:lpstr>Reasonable Modifications</vt:lpstr>
      <vt:lpstr>Training and Information Sharing</vt:lpstr>
      <vt:lpstr>Outreach and Intake</vt:lpstr>
      <vt:lpstr>Reasonable Modification Examples</vt:lpstr>
      <vt:lpstr>Supporting Documentation</vt:lpstr>
      <vt:lpstr>Supporting Documentation</vt:lpstr>
      <vt:lpstr>Reasonable Modifications</vt:lpstr>
      <vt:lpstr>Certification to Participate</vt:lpstr>
      <vt:lpstr>Voluntary Leaves of Absence (LOA)</vt:lpstr>
      <vt:lpstr>Best Practices: Lactation Time &amp; Space</vt:lpstr>
      <vt:lpstr>Pregnancy and Disability Intersection</vt:lpstr>
      <vt:lpstr>Title IX vs. ADA/Section 504 Obligations</vt:lpstr>
      <vt:lpstr>Related Issues</vt:lpstr>
      <vt:lpstr>Pregnancy and Student-Athletes</vt:lpstr>
      <vt:lpstr>Key Rights of Pregnant Student-Athletes</vt:lpstr>
      <vt:lpstr>Support for Non-Birthing Parents</vt:lpstr>
      <vt:lpstr>Parenting</vt:lpstr>
      <vt:lpstr>Non-Medical Childcare Needs</vt:lpstr>
      <vt:lpstr>Case Studies</vt:lpstr>
      <vt:lpstr>Case Study Instructions</vt:lpstr>
      <vt:lpstr>Case Study 1: Valerie</vt:lpstr>
      <vt:lpstr>Case Study 1: Valerie</vt:lpstr>
      <vt:lpstr>Case Study 1: Valerie</vt:lpstr>
      <vt:lpstr>Case Study 2: Chemical Concerns</vt:lpstr>
      <vt:lpstr>Case Study 2: Chemical Concerns</vt:lpstr>
      <vt:lpstr>Case Study 2: Chemical Concerns</vt:lpstr>
      <vt:lpstr>Case Study 3: Swim Practice</vt:lpstr>
      <vt:lpstr>Case Study 3: Swim Practice</vt:lpstr>
      <vt:lpstr>Case Study 4: Cheyenne</vt:lpstr>
      <vt:lpstr>Case Study 4: Cheyenne</vt:lpstr>
      <vt:lpstr>Case Study 4: Cheyenne</vt:lpstr>
      <vt:lpstr>Case Study 5: Miray</vt:lpstr>
      <vt:lpstr>Case Study 5: Miray</vt:lpstr>
      <vt:lpstr>Case Study 5: Miray</vt:lpstr>
      <vt:lpstr>Case Study 6: Fiona</vt:lpstr>
      <vt:lpstr>Case Study 6: Fiona</vt:lpstr>
      <vt:lpstr>Questions?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Pregnancy Workshop_FINAL_2025-06-17</dc:title>
  <dc:creator>Shay Ferguson</dc:creator>
  <cp:lastModifiedBy>Krissinda Ellen Slack</cp:lastModifiedBy>
  <cp:revision>1</cp:revision>
  <dcterms:created xsi:type="dcterms:W3CDTF">2026-03-11T15:16:49Z</dcterms:created>
  <dcterms:modified xsi:type="dcterms:W3CDTF">2026-04-15T17:52:17Z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2025-06-19T00:00:00Z</vt:filetime>
  </property>
  <property fmtid="{D5CDD505-2E9C-101B-9397-08002B2CF9AE}" pid="3" name="LastSaved">
    <vt:filetime>2026-03-11T00:00:00Z</vt:filetime>
  </property>
  <property fmtid="{D5CDD505-2E9C-101B-9397-08002B2CF9AE}" pid="4" name="Producer">
    <vt:lpwstr>Microsoft: Print To PDF</vt:lpwstr>
  </property>
</Properties>
</file>