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41" autoAdjust="0"/>
  </p:normalViewPr>
  <p:slideViewPr>
    <p:cSldViewPr>
      <p:cViewPr varScale="1">
        <p:scale>
          <a:sx n="80" d="100"/>
          <a:sy n="80" d="100"/>
        </p:scale>
        <p:origin x="102" y="43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4158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47605" y="609790"/>
            <a:ext cx="829678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14E99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843B0B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14E99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843B0B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14E99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12190475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14E99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3" y="0"/>
            <a:ext cx="12188951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4518" y="609790"/>
            <a:ext cx="11142962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14E99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1310" y="1368552"/>
            <a:ext cx="10734675" cy="4551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843B0B"/>
                </a:solidFill>
                <a:latin typeface="Segoe UI Semibold"/>
                <a:cs typeface="Segoe UI 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987038" y="2045154"/>
            <a:ext cx="6854190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The</a:t>
            </a:r>
            <a:r>
              <a:rPr sz="4500" spc="-90" dirty="0"/>
              <a:t> </a:t>
            </a:r>
            <a:r>
              <a:rPr sz="4500" dirty="0"/>
              <a:t>Pregnant</a:t>
            </a:r>
            <a:r>
              <a:rPr sz="4500" spc="-110" dirty="0"/>
              <a:t> </a:t>
            </a:r>
            <a:r>
              <a:rPr sz="4500" spc="-10" dirty="0"/>
              <a:t>Workers </a:t>
            </a:r>
            <a:r>
              <a:rPr sz="4500" dirty="0"/>
              <a:t>Fairness</a:t>
            </a:r>
            <a:r>
              <a:rPr sz="4500" spc="-185" dirty="0"/>
              <a:t> </a:t>
            </a:r>
            <a:r>
              <a:rPr sz="4500" dirty="0"/>
              <a:t>Act</a:t>
            </a:r>
            <a:r>
              <a:rPr sz="4500" spc="-170" dirty="0"/>
              <a:t> </a:t>
            </a:r>
            <a:r>
              <a:rPr sz="4500" spc="-10" dirty="0"/>
              <a:t>(PWFA):</a:t>
            </a:r>
            <a:r>
              <a:rPr sz="4500" spc="-160" dirty="0"/>
              <a:t> </a:t>
            </a:r>
            <a:r>
              <a:rPr sz="4500" spc="-20" dirty="0"/>
              <a:t>What </a:t>
            </a:r>
            <a:r>
              <a:rPr sz="4500" dirty="0"/>
              <a:t>Employers</a:t>
            </a:r>
            <a:r>
              <a:rPr sz="4500" spc="-90" dirty="0"/>
              <a:t> </a:t>
            </a:r>
            <a:r>
              <a:rPr sz="4500" dirty="0"/>
              <a:t>Need</a:t>
            </a:r>
            <a:r>
              <a:rPr sz="4500" spc="-75" dirty="0"/>
              <a:t> </a:t>
            </a:r>
            <a:r>
              <a:rPr sz="4500" dirty="0"/>
              <a:t>to</a:t>
            </a:r>
            <a:r>
              <a:rPr sz="4500" spc="-95" dirty="0"/>
              <a:t> </a:t>
            </a:r>
            <a:r>
              <a:rPr sz="4500" spc="-20" dirty="0"/>
              <a:t>Know</a:t>
            </a:r>
            <a:endParaRPr sz="4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261FBC55-A5BF-C980-1138-E823A3232D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2000" y="228600"/>
            <a:ext cx="9375140" cy="11849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8128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415" marR="5080" lvl="0" indent="0" defTabSz="914400" eaLnBrk="1" fontAlgn="auto" latinLnBrk="0" hangingPunct="1">
              <a:lnSpc>
                <a:spcPts val="432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14E99"/>
                </a:solidFill>
                <a:effectLst/>
                <a:uLnTx/>
                <a:uFillTx/>
                <a:latin typeface="Segoe UI Semibold"/>
                <a:cs typeface="Segoe UI Semibold"/>
              </a:rPr>
              <a:t>PWFA</a:t>
            </a:r>
            <a:r>
              <a:rPr kumimoji="0" lang="en-US" sz="4000" b="1" i="0" u="none" strike="noStrike" kern="0" cap="none" spc="-110" normalizeH="0" baseline="0" noProof="0" dirty="0">
                <a:ln>
                  <a:noFill/>
                </a:ln>
                <a:solidFill>
                  <a:srgbClr val="214E99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14E99"/>
                </a:solidFill>
                <a:effectLst/>
                <a:uLnTx/>
                <a:uFillTx/>
                <a:latin typeface="Segoe UI Semibold"/>
                <a:cs typeface="Segoe UI Semibold"/>
              </a:rPr>
              <a:t>–</a:t>
            </a:r>
            <a:r>
              <a:rPr kumimoji="0" lang="en-US" sz="4000" b="1" i="0" u="none" strike="noStrike" kern="0" cap="none" spc="-114" normalizeH="0" baseline="0" noProof="0" dirty="0">
                <a:ln>
                  <a:noFill/>
                </a:ln>
                <a:solidFill>
                  <a:srgbClr val="214E99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4000" b="1" i="0" u="none" strike="noStrike" kern="0" cap="none" spc="-2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Segoe UI Semibold"/>
                <a:cs typeface="Segoe UI Semibold"/>
              </a:rPr>
              <a:t>Pregnancy,</a:t>
            </a:r>
            <a:r>
              <a:rPr kumimoji="0" lang="en-US" sz="4000" b="1" i="0" u="none" strike="noStrike" kern="0" cap="none" spc="-11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Segoe UI Semibold"/>
                <a:cs typeface="Segoe UI Semibold"/>
              </a:rPr>
              <a:t>Childbirth</a:t>
            </a:r>
            <a:r>
              <a:rPr kumimoji="0" lang="en-US" sz="4000" b="1" i="0" u="none" strike="noStrike" kern="0" cap="none" spc="-8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or</a:t>
            </a:r>
            <a:r>
              <a:rPr kumimoji="0" lang="en-US" sz="4000" b="1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40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Related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Medical</a:t>
            </a: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40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Conditions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sp>
        <p:nvSpPr>
          <p:cNvPr id="2" name="object 2"/>
          <p:cNvSpPr txBox="1">
            <a:spLocks/>
          </p:cNvSpPr>
          <p:nvPr/>
        </p:nvSpPr>
        <p:spPr>
          <a:xfrm>
            <a:off x="762000" y="2105561"/>
            <a:ext cx="9375140" cy="2646878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8415" marR="5080" lvl="0" indent="0" defTabSz="914400" eaLnBrk="1" fontAlgn="auto" latinLnBrk="0" hangingPunct="1">
              <a:lnSpc>
                <a:spcPts val="432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40" normalizeH="0" baseline="0" noProof="0" dirty="0">
                <a:ln>
                  <a:noFill/>
                </a:ln>
                <a:solidFill>
                  <a:srgbClr val="214E99"/>
                </a:solidFill>
                <a:effectLst/>
                <a:uLnTx/>
                <a:uFillTx/>
                <a:latin typeface="Wingdings 3"/>
                <a:cs typeface="Wingdings 3"/>
              </a:rPr>
              <a:t></a:t>
            </a:r>
            <a:r>
              <a:rPr kumimoji="0" lang="en-US" sz="3600" b="0" i="0" u="none" strike="noStrike" kern="0" cap="none" spc="-509" normalizeH="0" baseline="0" noProof="0" dirty="0">
                <a:ln>
                  <a:noFill/>
                </a:ln>
                <a:solidFill>
                  <a:srgbClr val="214E99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Same</a:t>
            </a:r>
            <a:r>
              <a:rPr kumimoji="0" lang="en-US" sz="40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as</a:t>
            </a:r>
            <a:r>
              <a:rPr kumimoji="0" lang="en-US" sz="40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in</a:t>
            </a:r>
            <a:r>
              <a:rPr kumimoji="0" lang="en-US" sz="40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Title</a:t>
            </a:r>
            <a:r>
              <a:rPr kumimoji="0" lang="en-US" sz="40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40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VII/Pregnancy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Discrimination</a:t>
            </a:r>
            <a:r>
              <a:rPr kumimoji="0" lang="en-US" sz="4000" b="1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Act</a:t>
            </a:r>
            <a:r>
              <a:rPr kumimoji="0" lang="en-US" sz="4000" b="1" i="0" u="none" strike="noStrike" kern="0" cap="none" spc="-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of</a:t>
            </a:r>
            <a:r>
              <a:rPr kumimoji="0" lang="en-US" sz="4000" b="1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1978</a:t>
            </a:r>
            <a:r>
              <a:rPr kumimoji="0" lang="en-US" sz="4000" b="1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40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(“PDA”)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/>
              <a:cs typeface="Segoe UI Semibold"/>
            </a:endParaRPr>
          </a:p>
          <a:p>
            <a:pPr marL="469900" marR="693420" lvl="0" indent="-457200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-40" normalizeH="0" baseline="0" noProof="0" dirty="0">
                <a:ln>
                  <a:noFill/>
                </a:ln>
                <a:solidFill>
                  <a:srgbClr val="214E99"/>
                </a:solidFill>
                <a:effectLst/>
                <a:uLnTx/>
                <a:uFillTx/>
                <a:latin typeface="Wingdings 3"/>
                <a:cs typeface="Wingdings 3"/>
              </a:rPr>
              <a:t></a:t>
            </a:r>
            <a:r>
              <a:rPr kumimoji="0" lang="en-US" sz="3600" b="0" i="0" u="none" strike="noStrike" kern="0" cap="none" spc="-509" normalizeH="0" baseline="0" noProof="0" dirty="0">
                <a:ln>
                  <a:noFill/>
                </a:ln>
                <a:solidFill>
                  <a:srgbClr val="214E99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Current</a:t>
            </a:r>
            <a:r>
              <a:rPr kumimoji="0" lang="en-US" sz="4000" b="1" i="0" u="none" strike="noStrike" kern="0" cap="none" spc="-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pregnancy;</a:t>
            </a:r>
            <a:r>
              <a:rPr kumimoji="0" lang="en-US" sz="4000" b="1" i="0" u="none" strike="noStrike" kern="0" cap="none" spc="-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past</a:t>
            </a: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40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pregnancy;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potential</a:t>
            </a:r>
            <a:r>
              <a:rPr kumimoji="0" lang="en-US" sz="4000" b="1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or</a:t>
            </a:r>
            <a:r>
              <a:rPr kumimoji="0" lang="en-US" sz="4000" b="1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intended</a:t>
            </a:r>
            <a:r>
              <a:rPr kumimoji="0" lang="en-US" sz="4000" b="1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40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/>
                <a:cs typeface="Segoe UI Semibold"/>
              </a:rPr>
              <a:t>pregnancy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1309" y="311890"/>
            <a:ext cx="1064196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dirty="0"/>
              <a:t>PWFA</a:t>
            </a:r>
            <a:r>
              <a:rPr sz="3600" spc="-125" dirty="0"/>
              <a:t> </a:t>
            </a:r>
            <a:r>
              <a:rPr sz="3600" dirty="0"/>
              <a:t>–</a:t>
            </a:r>
            <a:r>
              <a:rPr sz="3600" spc="-100" dirty="0"/>
              <a:t> </a:t>
            </a:r>
            <a:r>
              <a:rPr sz="3600" spc="-10" dirty="0">
                <a:solidFill>
                  <a:srgbClr val="000000"/>
                </a:solidFill>
              </a:rPr>
              <a:t>Pregnancy,</a:t>
            </a:r>
            <a:r>
              <a:rPr sz="3600" spc="-10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Childbirth,</a:t>
            </a:r>
            <a:r>
              <a:rPr sz="3600" spc="-10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and</a:t>
            </a:r>
            <a:r>
              <a:rPr sz="3600" spc="-12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Related</a:t>
            </a:r>
            <a:r>
              <a:rPr sz="3600" spc="-95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Medical </a:t>
            </a:r>
            <a:r>
              <a:rPr sz="3600" dirty="0">
                <a:solidFill>
                  <a:srgbClr val="000000"/>
                </a:solidFill>
              </a:rPr>
              <a:t>Conditions</a:t>
            </a:r>
            <a:r>
              <a:rPr sz="3600" spc="-100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Includes…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701310" y="1622187"/>
            <a:ext cx="10711815" cy="423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1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1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latin typeface="Segoe UI Semibold"/>
                <a:cs typeface="Segoe UI Semibold"/>
              </a:rPr>
              <a:t>Nausea</a:t>
            </a:r>
            <a:r>
              <a:rPr sz="2400" b="1" spc="-35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or</a:t>
            </a:r>
            <a:r>
              <a:rPr sz="2400" b="1" spc="-25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vomiting;</a:t>
            </a:r>
            <a:r>
              <a:rPr sz="2400" b="1" spc="-30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edema</a:t>
            </a:r>
            <a:r>
              <a:rPr sz="2400" b="1" spc="-30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of</a:t>
            </a:r>
            <a:r>
              <a:rPr sz="2400" b="1" spc="-35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the</a:t>
            </a:r>
            <a:r>
              <a:rPr sz="2400" b="1" spc="-30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legs,</a:t>
            </a:r>
            <a:r>
              <a:rPr sz="2400" b="1" spc="-30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ankles,</a:t>
            </a:r>
            <a:r>
              <a:rPr sz="2400" b="1" spc="-30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feet,</a:t>
            </a:r>
            <a:r>
              <a:rPr sz="2400" b="1" spc="-35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or</a:t>
            </a:r>
            <a:r>
              <a:rPr sz="2400" b="1" spc="-30" dirty="0">
                <a:latin typeface="Segoe UI Semibold"/>
                <a:cs typeface="Segoe UI Semibold"/>
              </a:rPr>
              <a:t> </a:t>
            </a:r>
            <a:r>
              <a:rPr sz="2400" b="1" spc="-10" dirty="0">
                <a:latin typeface="Segoe UI Semibold"/>
                <a:cs typeface="Segoe UI Semibold"/>
              </a:rPr>
              <a:t>fingers;</a:t>
            </a:r>
            <a:endParaRPr sz="2400">
              <a:latin typeface="Segoe UI Semibold"/>
              <a:cs typeface="Segoe UI Semibold"/>
            </a:endParaRPr>
          </a:p>
          <a:p>
            <a:pPr marL="469900" marR="80645" indent="-457200">
              <a:lnSpc>
                <a:spcPct val="100000"/>
              </a:lnSpc>
              <a:spcBef>
                <a:spcPts val="1800"/>
              </a:spcBef>
              <a:tabLst>
                <a:tab pos="469265" algn="l"/>
              </a:tabLst>
            </a:pPr>
            <a:r>
              <a:rPr sz="21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1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latin typeface="Segoe UI Semibold"/>
                <a:cs typeface="Segoe UI Semibold"/>
              </a:rPr>
              <a:t>Frequent</a:t>
            </a:r>
            <a:r>
              <a:rPr sz="2400" b="1" spc="-65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urination;</a:t>
            </a:r>
            <a:r>
              <a:rPr sz="2400" b="1" spc="-60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incontinence;</a:t>
            </a:r>
            <a:r>
              <a:rPr sz="2400" b="1" spc="-60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loss</a:t>
            </a:r>
            <a:r>
              <a:rPr sz="2400" b="1" spc="-40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of</a:t>
            </a:r>
            <a:r>
              <a:rPr sz="2400" b="1" spc="-55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balance;</a:t>
            </a:r>
            <a:r>
              <a:rPr sz="2400" b="1" spc="-60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vision</a:t>
            </a:r>
            <a:r>
              <a:rPr sz="2400" b="1" spc="-45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changes;</a:t>
            </a:r>
            <a:r>
              <a:rPr sz="2400" b="1" spc="-50" dirty="0">
                <a:latin typeface="Segoe UI Semibold"/>
                <a:cs typeface="Segoe UI Semibold"/>
              </a:rPr>
              <a:t> </a:t>
            </a:r>
            <a:r>
              <a:rPr sz="2400" b="1" spc="-10" dirty="0">
                <a:latin typeface="Segoe UI Semibold"/>
                <a:cs typeface="Segoe UI Semibold"/>
              </a:rPr>
              <a:t>varicose </a:t>
            </a:r>
            <a:r>
              <a:rPr sz="2400" b="1" dirty="0">
                <a:latin typeface="Segoe UI Semibold"/>
                <a:cs typeface="Segoe UI Semibold"/>
              </a:rPr>
              <a:t>veins;</a:t>
            </a:r>
            <a:r>
              <a:rPr sz="2400" b="1" spc="-50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changes</a:t>
            </a:r>
            <a:r>
              <a:rPr sz="2400" b="1" spc="-45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in</a:t>
            </a:r>
            <a:r>
              <a:rPr sz="2400" b="1" spc="-55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hormone</a:t>
            </a:r>
            <a:r>
              <a:rPr sz="2400" b="1" spc="-35" dirty="0">
                <a:latin typeface="Segoe UI Semibold"/>
                <a:cs typeface="Segoe UI Semibold"/>
              </a:rPr>
              <a:t> </a:t>
            </a:r>
            <a:r>
              <a:rPr sz="2400" b="1" spc="-10" dirty="0">
                <a:latin typeface="Segoe UI Semibold"/>
                <a:cs typeface="Segoe UI Semibold"/>
              </a:rPr>
              <a:t>levels;</a:t>
            </a:r>
            <a:endParaRPr sz="240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  <a:tabLst>
                <a:tab pos="469265" algn="l"/>
              </a:tabLst>
            </a:pPr>
            <a:r>
              <a:rPr sz="21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1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latin typeface="Segoe UI Semibold"/>
                <a:cs typeface="Segoe UI Semibold"/>
              </a:rPr>
              <a:t>Sciatica;</a:t>
            </a:r>
            <a:r>
              <a:rPr sz="2400" b="1" spc="-65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carpal</a:t>
            </a:r>
            <a:r>
              <a:rPr sz="2400" b="1" spc="-65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tunnel</a:t>
            </a:r>
            <a:r>
              <a:rPr sz="2400" b="1" spc="-65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syndrome;</a:t>
            </a:r>
            <a:r>
              <a:rPr sz="2400" b="1" spc="-55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chronic</a:t>
            </a:r>
            <a:r>
              <a:rPr sz="2400" b="1" spc="-50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migraines;</a:t>
            </a:r>
            <a:r>
              <a:rPr sz="2400" b="1" spc="-55" dirty="0">
                <a:latin typeface="Segoe UI Semibold"/>
                <a:cs typeface="Segoe UI Semibold"/>
              </a:rPr>
              <a:t> </a:t>
            </a:r>
            <a:r>
              <a:rPr sz="2400" b="1" spc="-10" dirty="0">
                <a:latin typeface="Segoe UI Semibold"/>
                <a:cs typeface="Segoe UI Semibold"/>
              </a:rPr>
              <a:t>dehydration;</a:t>
            </a:r>
            <a:endParaRPr sz="2400">
              <a:latin typeface="Segoe UI Semibold"/>
              <a:cs typeface="Segoe UI Semibold"/>
            </a:endParaRPr>
          </a:p>
          <a:p>
            <a:pPr marL="469900" marR="594360" indent="-457200">
              <a:lnSpc>
                <a:spcPct val="100000"/>
              </a:lnSpc>
              <a:spcBef>
                <a:spcPts val="1800"/>
              </a:spcBef>
              <a:tabLst>
                <a:tab pos="469265" algn="l"/>
              </a:tabLst>
            </a:pPr>
            <a:r>
              <a:rPr sz="21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1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latin typeface="Segoe UI Semibold"/>
                <a:cs typeface="Segoe UI Semibold"/>
              </a:rPr>
              <a:t>Maternal</a:t>
            </a:r>
            <a:r>
              <a:rPr sz="2400" b="1" spc="-75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cardiometabolic</a:t>
            </a:r>
            <a:r>
              <a:rPr sz="2400" b="1" spc="-50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disease;</a:t>
            </a:r>
            <a:r>
              <a:rPr sz="2400" b="1" spc="-65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gestational</a:t>
            </a:r>
            <a:r>
              <a:rPr sz="2400" b="1" spc="-45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diabetes;</a:t>
            </a:r>
            <a:r>
              <a:rPr sz="2400" b="1" spc="-75" dirty="0">
                <a:latin typeface="Segoe UI Semibold"/>
                <a:cs typeface="Segoe UI Semibold"/>
              </a:rPr>
              <a:t> </a:t>
            </a:r>
            <a:r>
              <a:rPr sz="2400" b="1" spc="-10" dirty="0">
                <a:latin typeface="Segoe UI Semibold"/>
                <a:cs typeface="Segoe UI Semibold"/>
              </a:rPr>
              <a:t>preeclampsia; </a:t>
            </a:r>
            <a:r>
              <a:rPr sz="2400" b="1" dirty="0">
                <a:latin typeface="Segoe UI Semibold"/>
                <a:cs typeface="Segoe UI Semibold"/>
              </a:rPr>
              <a:t>hyperemesis</a:t>
            </a:r>
            <a:r>
              <a:rPr sz="2400" b="1" spc="-95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gravidarum;</a:t>
            </a:r>
            <a:r>
              <a:rPr sz="2400" b="1" spc="-114" dirty="0">
                <a:latin typeface="Segoe UI Semibold"/>
                <a:cs typeface="Segoe UI Semibold"/>
              </a:rPr>
              <a:t> </a:t>
            </a:r>
            <a:r>
              <a:rPr sz="2400" b="1" spc="-10" dirty="0">
                <a:latin typeface="Segoe UI Semibold"/>
                <a:cs typeface="Segoe UI Semibold"/>
              </a:rPr>
              <a:t>anemia.</a:t>
            </a:r>
            <a:endParaRPr sz="2400">
              <a:latin typeface="Segoe UI Semibold"/>
              <a:cs typeface="Segoe UI Semibold"/>
            </a:endParaRPr>
          </a:p>
          <a:p>
            <a:pPr marL="469265" marR="5080" indent="-457200" algn="just">
              <a:lnSpc>
                <a:spcPct val="100000"/>
              </a:lnSpc>
              <a:spcBef>
                <a:spcPts val="1800"/>
              </a:spcBef>
            </a:pPr>
            <a:r>
              <a:rPr sz="21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150" spc="215" dirty="0">
                <a:solidFill>
                  <a:srgbClr val="214E99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latin typeface="Segoe UI Semibold"/>
                <a:cs typeface="Segoe UI Semibold"/>
              </a:rPr>
              <a:t>High</a:t>
            </a:r>
            <a:r>
              <a:rPr sz="2400" b="1" spc="-65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blood</a:t>
            </a:r>
            <a:r>
              <a:rPr sz="2400" b="1" spc="-55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pressure;</a:t>
            </a:r>
            <a:r>
              <a:rPr sz="2400" b="1" spc="-45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infection;</a:t>
            </a:r>
            <a:r>
              <a:rPr sz="2400" b="1" spc="-75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anxiety,</a:t>
            </a:r>
            <a:r>
              <a:rPr sz="2400" b="1" spc="-70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depression,</a:t>
            </a:r>
            <a:r>
              <a:rPr sz="2400" b="1" spc="-60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or</a:t>
            </a:r>
            <a:r>
              <a:rPr sz="2400" b="1" spc="-60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psychosis</a:t>
            </a:r>
            <a:r>
              <a:rPr sz="2400" b="1" spc="-40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during</a:t>
            </a:r>
            <a:r>
              <a:rPr sz="2400" b="1" spc="-75" dirty="0">
                <a:latin typeface="Segoe UI Semibold"/>
                <a:cs typeface="Segoe UI Semibold"/>
              </a:rPr>
              <a:t> </a:t>
            </a:r>
            <a:r>
              <a:rPr sz="2400" b="1" spc="-25" dirty="0">
                <a:latin typeface="Segoe UI Semibold"/>
                <a:cs typeface="Segoe UI Semibold"/>
              </a:rPr>
              <a:t>or </a:t>
            </a:r>
            <a:r>
              <a:rPr sz="2400" b="1" dirty="0">
                <a:latin typeface="Segoe UI Semibold"/>
                <a:cs typeface="Segoe UI Semibold"/>
              </a:rPr>
              <a:t>after</a:t>
            </a:r>
            <a:r>
              <a:rPr sz="2400" b="1" spc="-60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pregnancy;</a:t>
            </a:r>
            <a:r>
              <a:rPr sz="2400" b="1" spc="-75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Aggravation</a:t>
            </a:r>
            <a:r>
              <a:rPr sz="2400" b="1" spc="-40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of</a:t>
            </a:r>
            <a:r>
              <a:rPr sz="2400" b="1" spc="-55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existing</a:t>
            </a:r>
            <a:r>
              <a:rPr sz="2400" b="1" spc="-45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medical</a:t>
            </a:r>
            <a:r>
              <a:rPr sz="2400" b="1" spc="-60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conditions</a:t>
            </a:r>
            <a:r>
              <a:rPr sz="2400" b="1" spc="-40" dirty="0">
                <a:latin typeface="Segoe UI Semibold"/>
                <a:cs typeface="Segoe UI Semibold"/>
              </a:rPr>
              <a:t> </a:t>
            </a:r>
            <a:r>
              <a:rPr sz="2400" b="1" dirty="0">
                <a:latin typeface="Segoe UI Semibold"/>
                <a:cs typeface="Segoe UI Semibold"/>
              </a:rPr>
              <a:t>by</a:t>
            </a:r>
            <a:r>
              <a:rPr sz="2400" b="1" spc="-55" dirty="0">
                <a:latin typeface="Segoe UI Semibold"/>
                <a:cs typeface="Segoe UI Semibold"/>
              </a:rPr>
              <a:t> </a:t>
            </a:r>
            <a:r>
              <a:rPr sz="2400" b="1" spc="-10" dirty="0">
                <a:latin typeface="Segoe UI Semibold"/>
                <a:cs typeface="Segoe UI Semibold"/>
              </a:rPr>
              <a:t>pregnancy </a:t>
            </a:r>
            <a:r>
              <a:rPr sz="2400" b="1" dirty="0">
                <a:latin typeface="Segoe UI Semibold"/>
                <a:cs typeface="Segoe UI Semibold"/>
              </a:rPr>
              <a:t>or</a:t>
            </a:r>
            <a:r>
              <a:rPr sz="2400" b="1" spc="-15" dirty="0">
                <a:latin typeface="Segoe UI Semibold"/>
                <a:cs typeface="Segoe UI Semibold"/>
              </a:rPr>
              <a:t> </a:t>
            </a:r>
            <a:r>
              <a:rPr sz="2400" b="1" spc="-10" dirty="0">
                <a:latin typeface="Segoe UI Semibold"/>
                <a:cs typeface="Segoe UI Semibold"/>
              </a:rPr>
              <a:t>childbirth.</a:t>
            </a:r>
            <a:endParaRPr sz="24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47480" y="174185"/>
            <a:ext cx="9871075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dirty="0">
                <a:solidFill>
                  <a:srgbClr val="000000"/>
                </a:solidFill>
              </a:rPr>
              <a:t>Known</a:t>
            </a:r>
            <a:r>
              <a:rPr sz="3600" spc="-11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Limitation</a:t>
            </a:r>
            <a:r>
              <a:rPr sz="3600" spc="-125" dirty="0">
                <a:solidFill>
                  <a:srgbClr val="000000"/>
                </a:solidFill>
              </a:rPr>
              <a:t> </a:t>
            </a:r>
            <a:r>
              <a:rPr sz="3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Related</a:t>
            </a:r>
            <a:r>
              <a:rPr sz="3600" u="sng" spc="-1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to,</a:t>
            </a:r>
            <a:r>
              <a:rPr sz="3600" u="sng" spc="-1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Affected</a:t>
            </a:r>
            <a:r>
              <a:rPr sz="3600" u="sng" spc="-9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by,</a:t>
            </a:r>
            <a:r>
              <a:rPr sz="3600" u="sng" spc="-1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u="sng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or</a:t>
            </a:r>
            <a:r>
              <a:rPr sz="3600" u="none" spc="-25" dirty="0">
                <a:solidFill>
                  <a:srgbClr val="000000"/>
                </a:solidFill>
              </a:rPr>
              <a:t> </a:t>
            </a:r>
            <a:r>
              <a:rPr sz="3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Arising</a:t>
            </a:r>
            <a:r>
              <a:rPr sz="3600" u="sng" spc="-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Out</a:t>
            </a:r>
            <a:r>
              <a:rPr sz="3600" u="sng" spc="-8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of</a:t>
            </a:r>
            <a:r>
              <a:rPr sz="3600" u="none" spc="-80" dirty="0">
                <a:solidFill>
                  <a:srgbClr val="000000"/>
                </a:solidFill>
              </a:rPr>
              <a:t> </a:t>
            </a:r>
            <a:r>
              <a:rPr sz="3600" u="none" spc="-10" dirty="0">
                <a:solidFill>
                  <a:srgbClr val="000000"/>
                </a:solidFill>
              </a:rPr>
              <a:t>Pregnancy,</a:t>
            </a:r>
            <a:r>
              <a:rPr sz="3600" u="none" spc="-85" dirty="0">
                <a:solidFill>
                  <a:srgbClr val="000000"/>
                </a:solidFill>
              </a:rPr>
              <a:t> </a:t>
            </a:r>
            <a:r>
              <a:rPr sz="3600" u="none" dirty="0">
                <a:solidFill>
                  <a:srgbClr val="000000"/>
                </a:solidFill>
              </a:rPr>
              <a:t>Childbirth,</a:t>
            </a:r>
            <a:r>
              <a:rPr sz="3600" u="none" spc="-70" dirty="0">
                <a:solidFill>
                  <a:srgbClr val="000000"/>
                </a:solidFill>
              </a:rPr>
              <a:t> </a:t>
            </a:r>
            <a:r>
              <a:rPr sz="3600" u="none" dirty="0">
                <a:solidFill>
                  <a:srgbClr val="000000"/>
                </a:solidFill>
              </a:rPr>
              <a:t>or</a:t>
            </a:r>
            <a:r>
              <a:rPr sz="3600" u="none" spc="-80" dirty="0">
                <a:solidFill>
                  <a:srgbClr val="000000"/>
                </a:solidFill>
              </a:rPr>
              <a:t> </a:t>
            </a:r>
            <a:r>
              <a:rPr sz="3600" u="none" spc="-10" dirty="0">
                <a:solidFill>
                  <a:srgbClr val="000000"/>
                </a:solidFill>
              </a:rPr>
              <a:t>Related </a:t>
            </a:r>
            <a:r>
              <a:rPr sz="3600" u="none" dirty="0">
                <a:solidFill>
                  <a:srgbClr val="000000"/>
                </a:solidFill>
              </a:rPr>
              <a:t>Medical</a:t>
            </a:r>
            <a:r>
              <a:rPr sz="3600" u="none" spc="-110" dirty="0">
                <a:solidFill>
                  <a:srgbClr val="000000"/>
                </a:solidFill>
              </a:rPr>
              <a:t> </a:t>
            </a:r>
            <a:r>
              <a:rPr sz="3600" u="none" spc="-10" dirty="0">
                <a:solidFill>
                  <a:srgbClr val="000000"/>
                </a:solidFill>
              </a:rPr>
              <a:t>Condition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29116" y="1799973"/>
            <a:ext cx="10848340" cy="423164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  <a:tabLst>
                <a:tab pos="469265" algn="l"/>
              </a:tabLst>
            </a:pPr>
            <a:r>
              <a:rPr sz="27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7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3000" b="1" dirty="0">
                <a:latin typeface="Segoe UI Semibold"/>
                <a:cs typeface="Segoe UI Semibold"/>
              </a:rPr>
              <a:t>“Related</a:t>
            </a:r>
            <a:r>
              <a:rPr sz="3000" b="1" spc="-55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to,</a:t>
            </a:r>
            <a:r>
              <a:rPr sz="3000" b="1" spc="-60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affected</a:t>
            </a:r>
            <a:r>
              <a:rPr sz="3000" b="1" spc="-50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by,</a:t>
            </a:r>
            <a:r>
              <a:rPr sz="3000" b="1" spc="-75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or</a:t>
            </a:r>
            <a:r>
              <a:rPr sz="3000" b="1" spc="-60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arising</a:t>
            </a:r>
            <a:r>
              <a:rPr sz="3000" b="1" spc="-65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out</a:t>
            </a:r>
            <a:r>
              <a:rPr sz="3000" b="1" spc="-75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of”</a:t>
            </a:r>
            <a:r>
              <a:rPr sz="3000" b="1" spc="-70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is</a:t>
            </a:r>
            <a:r>
              <a:rPr sz="3000" b="1" spc="-65" dirty="0">
                <a:latin typeface="Segoe UI Semibold"/>
                <a:cs typeface="Segoe UI Semibold"/>
              </a:rPr>
              <a:t> </a:t>
            </a:r>
            <a:r>
              <a:rPr sz="3000" b="1" spc="-10" dirty="0">
                <a:latin typeface="Segoe UI Semibold"/>
                <a:cs typeface="Segoe UI Semibold"/>
              </a:rPr>
              <a:t>broad.</a:t>
            </a:r>
            <a:endParaRPr sz="3000">
              <a:latin typeface="Segoe UI Semibold"/>
              <a:cs typeface="Segoe UI Semibold"/>
            </a:endParaRPr>
          </a:p>
          <a:p>
            <a:pPr marL="469265" marR="5080" indent="-457200">
              <a:lnSpc>
                <a:spcPts val="3240"/>
              </a:lnSpc>
              <a:spcBef>
                <a:spcPts val="1845"/>
              </a:spcBef>
              <a:tabLst>
                <a:tab pos="469265" algn="l"/>
              </a:tabLst>
            </a:pPr>
            <a:r>
              <a:rPr sz="27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7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3000" b="1" dirty="0">
                <a:latin typeface="Segoe UI Semibold"/>
                <a:cs typeface="Segoe UI Semibold"/>
              </a:rPr>
              <a:t>The</a:t>
            </a:r>
            <a:r>
              <a:rPr sz="3000" b="1" spc="-110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PWFA</a:t>
            </a:r>
            <a:r>
              <a:rPr sz="3000" b="1" spc="-85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statute</a:t>
            </a:r>
            <a:r>
              <a:rPr sz="3000" b="1" spc="-85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does</a:t>
            </a:r>
            <a:r>
              <a:rPr sz="3000" b="1" spc="-105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not</a:t>
            </a:r>
            <a:r>
              <a:rPr sz="3000" b="1" spc="-100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require</a:t>
            </a:r>
            <a:r>
              <a:rPr sz="3000" b="1" spc="-95" dirty="0">
                <a:latin typeface="Segoe UI Semibold"/>
                <a:cs typeface="Segoe UI Semibold"/>
              </a:rPr>
              <a:t> </a:t>
            </a:r>
            <a:r>
              <a:rPr sz="3000" b="1" spc="-10" dirty="0">
                <a:latin typeface="Segoe UI Semibold"/>
                <a:cs typeface="Segoe UI Semibold"/>
              </a:rPr>
              <a:t>pregnancy,</a:t>
            </a:r>
            <a:r>
              <a:rPr sz="3000" b="1" spc="-100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childbirth,</a:t>
            </a:r>
            <a:r>
              <a:rPr sz="3000" b="1" spc="-80" dirty="0">
                <a:latin typeface="Segoe UI Semibold"/>
                <a:cs typeface="Segoe UI Semibold"/>
              </a:rPr>
              <a:t> </a:t>
            </a:r>
            <a:r>
              <a:rPr sz="3000" b="1" spc="-25" dirty="0">
                <a:latin typeface="Segoe UI Semibold"/>
                <a:cs typeface="Segoe UI Semibold"/>
              </a:rPr>
              <a:t>or </a:t>
            </a:r>
            <a:r>
              <a:rPr sz="3000" b="1" dirty="0">
                <a:latin typeface="Segoe UI Semibold"/>
                <a:cs typeface="Segoe UI Semibold"/>
              </a:rPr>
              <a:t>related</a:t>
            </a:r>
            <a:r>
              <a:rPr sz="3000" b="1" spc="-50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medical</a:t>
            </a:r>
            <a:r>
              <a:rPr sz="3000" b="1" spc="-50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conditions</a:t>
            </a:r>
            <a:r>
              <a:rPr sz="3000" b="1" spc="-65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to</a:t>
            </a:r>
            <a:r>
              <a:rPr sz="3000" b="1" spc="-70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be</a:t>
            </a:r>
            <a:r>
              <a:rPr sz="3000" b="1" spc="-65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the</a:t>
            </a:r>
            <a:r>
              <a:rPr sz="3000" b="1" spc="-55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sole,</a:t>
            </a:r>
            <a:r>
              <a:rPr sz="3000" b="1" spc="-70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the</a:t>
            </a:r>
            <a:r>
              <a:rPr sz="3000" b="1" spc="-55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original,</a:t>
            </a:r>
            <a:r>
              <a:rPr sz="3000" b="1" spc="-50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or</a:t>
            </a:r>
            <a:r>
              <a:rPr sz="3000" b="1" spc="-70" dirty="0">
                <a:latin typeface="Segoe UI Semibold"/>
                <a:cs typeface="Segoe UI Semibold"/>
              </a:rPr>
              <a:t> </a:t>
            </a:r>
            <a:r>
              <a:rPr sz="3000" b="1" spc="-50" dirty="0">
                <a:latin typeface="Segoe UI Semibold"/>
                <a:cs typeface="Segoe UI Semibold"/>
              </a:rPr>
              <a:t>a </a:t>
            </a:r>
            <a:r>
              <a:rPr sz="3000" b="1" dirty="0">
                <a:latin typeface="Segoe UI Semibold"/>
                <a:cs typeface="Segoe UI Semibold"/>
              </a:rPr>
              <a:t>substantial</a:t>
            </a:r>
            <a:r>
              <a:rPr sz="3000" b="1" spc="-60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cause</a:t>
            </a:r>
            <a:r>
              <a:rPr sz="3000" b="1" spc="-75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of</a:t>
            </a:r>
            <a:r>
              <a:rPr sz="3000" b="1" spc="-65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the</a:t>
            </a:r>
            <a:r>
              <a:rPr sz="3000" b="1" spc="-55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physical</a:t>
            </a:r>
            <a:r>
              <a:rPr sz="3000" b="1" spc="-70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or</a:t>
            </a:r>
            <a:r>
              <a:rPr sz="3000" b="1" spc="-70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mental</a:t>
            </a:r>
            <a:r>
              <a:rPr sz="3000" b="1" spc="-45" dirty="0">
                <a:latin typeface="Segoe UI Semibold"/>
                <a:cs typeface="Segoe UI Semibold"/>
              </a:rPr>
              <a:t> </a:t>
            </a:r>
            <a:r>
              <a:rPr sz="3000" b="1" spc="-10" dirty="0">
                <a:latin typeface="Segoe UI Semibold"/>
                <a:cs typeface="Segoe UI Semibold"/>
              </a:rPr>
              <a:t>condition.</a:t>
            </a:r>
            <a:endParaRPr sz="3000">
              <a:latin typeface="Segoe UI Semibold"/>
              <a:cs typeface="Segoe UI Semibold"/>
            </a:endParaRPr>
          </a:p>
          <a:p>
            <a:pPr marL="469900" marR="95250" indent="-457200">
              <a:lnSpc>
                <a:spcPts val="3240"/>
              </a:lnSpc>
              <a:spcBef>
                <a:spcPts val="1800"/>
              </a:spcBef>
              <a:tabLst>
                <a:tab pos="469265" algn="l"/>
              </a:tabLst>
            </a:pPr>
            <a:r>
              <a:rPr sz="27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7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3000" b="1" dirty="0">
                <a:latin typeface="Segoe UI Semibold"/>
                <a:cs typeface="Segoe UI Semibold"/>
              </a:rPr>
              <a:t>This</a:t>
            </a:r>
            <a:r>
              <a:rPr sz="3000" b="1" spc="-85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is</a:t>
            </a:r>
            <a:r>
              <a:rPr sz="3000" b="1" spc="-70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consistent</a:t>
            </a:r>
            <a:r>
              <a:rPr sz="3000" b="1" spc="-85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with</a:t>
            </a:r>
            <a:r>
              <a:rPr sz="3000" b="1" spc="-45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dictionary</a:t>
            </a:r>
            <a:r>
              <a:rPr sz="3000" b="1" spc="-75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definitions</a:t>
            </a:r>
            <a:r>
              <a:rPr sz="3000" b="1" spc="-50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of</a:t>
            </a:r>
            <a:r>
              <a:rPr sz="3000" b="1" spc="-70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“related</a:t>
            </a:r>
            <a:r>
              <a:rPr sz="3000" b="1" spc="-60" dirty="0">
                <a:latin typeface="Segoe UI Semibold"/>
                <a:cs typeface="Segoe UI Semibold"/>
              </a:rPr>
              <a:t> </a:t>
            </a:r>
            <a:r>
              <a:rPr sz="3000" b="1" spc="-25" dirty="0">
                <a:latin typeface="Segoe UI Semibold"/>
                <a:cs typeface="Segoe UI Semibold"/>
              </a:rPr>
              <a:t>to” </a:t>
            </a:r>
            <a:r>
              <a:rPr sz="3000" b="1" dirty="0">
                <a:latin typeface="Segoe UI Semibold"/>
                <a:cs typeface="Segoe UI Semibold"/>
              </a:rPr>
              <a:t>(connected</a:t>
            </a:r>
            <a:r>
              <a:rPr sz="3000" b="1" spc="-70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to);</a:t>
            </a:r>
            <a:r>
              <a:rPr sz="3000" b="1" spc="-60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“affected</a:t>
            </a:r>
            <a:r>
              <a:rPr sz="3000" b="1" spc="-55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by”</a:t>
            </a:r>
            <a:r>
              <a:rPr sz="3000" b="1" spc="-65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(to</a:t>
            </a:r>
            <a:r>
              <a:rPr sz="3000" b="1" spc="-70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cause</a:t>
            </a:r>
            <a:r>
              <a:rPr sz="3000" b="1" spc="-75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or</a:t>
            </a:r>
            <a:r>
              <a:rPr sz="3000" b="1" spc="-75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influence);</a:t>
            </a:r>
            <a:r>
              <a:rPr sz="3000" b="1" spc="-55" dirty="0">
                <a:latin typeface="Segoe UI Semibold"/>
                <a:cs typeface="Segoe UI Semibold"/>
              </a:rPr>
              <a:t> </a:t>
            </a:r>
            <a:r>
              <a:rPr sz="3000" b="1" spc="-10" dirty="0">
                <a:latin typeface="Segoe UI Semibold"/>
                <a:cs typeface="Segoe UI Semibold"/>
              </a:rPr>
              <a:t>“arise” </a:t>
            </a:r>
            <a:r>
              <a:rPr sz="3000" b="1" dirty="0">
                <a:latin typeface="Segoe UI Semibold"/>
                <a:cs typeface="Segoe UI Semibold"/>
              </a:rPr>
              <a:t>(to</a:t>
            </a:r>
            <a:r>
              <a:rPr sz="3000" b="1" spc="-70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originate</a:t>
            </a:r>
            <a:r>
              <a:rPr sz="3000" b="1" spc="-55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from</a:t>
            </a:r>
            <a:r>
              <a:rPr sz="3000" b="1" spc="-55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a</a:t>
            </a:r>
            <a:r>
              <a:rPr sz="3000" b="1" spc="-70" dirty="0">
                <a:latin typeface="Segoe UI Semibold"/>
                <a:cs typeface="Segoe UI Semibold"/>
              </a:rPr>
              <a:t> </a:t>
            </a:r>
            <a:r>
              <a:rPr sz="3000" b="1" spc="-10" dirty="0">
                <a:latin typeface="Segoe UI Semibold"/>
                <a:cs typeface="Segoe UI Semibold"/>
              </a:rPr>
              <a:t>source).</a:t>
            </a:r>
            <a:endParaRPr sz="300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  <a:tabLst>
                <a:tab pos="469265" algn="l"/>
              </a:tabLst>
            </a:pPr>
            <a:r>
              <a:rPr sz="27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7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3000" b="1" dirty="0">
                <a:latin typeface="Segoe UI Semibold"/>
                <a:cs typeface="Segoe UI Semibold"/>
              </a:rPr>
              <a:t>For</a:t>
            </a:r>
            <a:r>
              <a:rPr sz="3000" b="1" spc="-80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examples,</a:t>
            </a:r>
            <a:r>
              <a:rPr sz="3000" b="1" spc="-55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see</a:t>
            </a:r>
            <a:r>
              <a:rPr sz="3000" b="1" spc="-70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IG</a:t>
            </a:r>
            <a:r>
              <a:rPr sz="3000" b="1" spc="-80" dirty="0">
                <a:latin typeface="Segoe UI Semibold"/>
                <a:cs typeface="Segoe UI Semibold"/>
              </a:rPr>
              <a:t> </a:t>
            </a:r>
            <a:r>
              <a:rPr sz="3000" b="1" spc="-45" dirty="0">
                <a:latin typeface="Segoe UI Semibold"/>
                <a:cs typeface="Segoe UI Semibold"/>
              </a:rPr>
              <a:t>par.</a:t>
            </a:r>
            <a:r>
              <a:rPr sz="3000" b="1" spc="-80" dirty="0">
                <a:latin typeface="Segoe UI Semibold"/>
                <a:cs typeface="Segoe UI Semibold"/>
              </a:rPr>
              <a:t> </a:t>
            </a:r>
            <a:r>
              <a:rPr sz="3000" b="1" spc="-25" dirty="0">
                <a:latin typeface="Segoe UI Semibold"/>
                <a:cs typeface="Segoe UI Semibold"/>
              </a:rPr>
              <a:t>10</a:t>
            </a:r>
            <a:endParaRPr sz="30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95"/>
              </a:spcBef>
            </a:pPr>
            <a:r>
              <a:rPr dirty="0"/>
              <a:t>PWFA:</a:t>
            </a:r>
            <a:r>
              <a:rPr spc="-275" dirty="0"/>
              <a:t> </a:t>
            </a:r>
            <a:r>
              <a:rPr dirty="0">
                <a:solidFill>
                  <a:srgbClr val="00AF50"/>
                </a:solidFill>
              </a:rPr>
              <a:t>Requesting</a:t>
            </a:r>
            <a:r>
              <a:rPr spc="-260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Accommodation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39775" rIns="0" bIns="0" rtlCol="0">
            <a:spAutoFit/>
          </a:bodyPr>
          <a:lstStyle/>
          <a:p>
            <a:pPr marL="469900" marR="187960" indent="-457200">
              <a:lnSpc>
                <a:spcPct val="100000"/>
              </a:lnSpc>
              <a:spcBef>
                <a:spcPts val="100"/>
              </a:spcBef>
            </a:pPr>
            <a:r>
              <a:rPr sz="3250" b="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3250" b="0" spc="-150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</a:rPr>
              <a:t>Like</a:t>
            </a:r>
            <a:r>
              <a:rPr sz="3600" spc="-7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ADA,</a:t>
            </a:r>
            <a:r>
              <a:rPr sz="3600" spc="-6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plain</a:t>
            </a:r>
            <a:r>
              <a:rPr sz="3600" spc="-7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language</a:t>
            </a:r>
            <a:r>
              <a:rPr sz="3600" spc="-8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is</a:t>
            </a:r>
            <a:r>
              <a:rPr sz="3600" spc="-7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okay,</a:t>
            </a:r>
            <a:r>
              <a:rPr sz="3600" spc="-80" dirty="0">
                <a:solidFill>
                  <a:srgbClr val="000000"/>
                </a:solidFill>
              </a:rPr>
              <a:t> </a:t>
            </a:r>
            <a:r>
              <a:rPr sz="3600" spc="-20" dirty="0">
                <a:solidFill>
                  <a:srgbClr val="000000"/>
                </a:solidFill>
              </a:rPr>
              <a:t>just </a:t>
            </a:r>
            <a:r>
              <a:rPr sz="3600" dirty="0">
                <a:solidFill>
                  <a:srgbClr val="000000"/>
                </a:solidFill>
              </a:rPr>
              <a:t>communicate</a:t>
            </a:r>
            <a:r>
              <a:rPr sz="3600" spc="-7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that</a:t>
            </a:r>
            <a:r>
              <a:rPr sz="3600" spc="-4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need</a:t>
            </a:r>
            <a:r>
              <a:rPr sz="3600" spc="-4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a</a:t>
            </a:r>
            <a:r>
              <a:rPr sz="3600" spc="-6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change</a:t>
            </a:r>
            <a:r>
              <a:rPr sz="3600" spc="-5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at</a:t>
            </a:r>
            <a:r>
              <a:rPr sz="3600" spc="-6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work</a:t>
            </a:r>
            <a:r>
              <a:rPr sz="3600" spc="-4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due</a:t>
            </a:r>
            <a:r>
              <a:rPr sz="3600" spc="-45" dirty="0">
                <a:solidFill>
                  <a:srgbClr val="000000"/>
                </a:solidFill>
              </a:rPr>
              <a:t> </a:t>
            </a:r>
            <a:r>
              <a:rPr sz="3600" spc="-25" dirty="0">
                <a:solidFill>
                  <a:srgbClr val="000000"/>
                </a:solidFill>
              </a:rPr>
              <a:t>to </a:t>
            </a:r>
            <a:r>
              <a:rPr sz="3600" dirty="0">
                <a:solidFill>
                  <a:srgbClr val="000000"/>
                </a:solidFill>
              </a:rPr>
              <a:t>their</a:t>
            </a:r>
            <a:r>
              <a:rPr sz="3600" spc="-7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known</a:t>
            </a:r>
            <a:r>
              <a:rPr sz="3600" spc="-85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limitation.</a:t>
            </a:r>
            <a:endParaRPr sz="3600">
              <a:latin typeface="Times New Roman"/>
              <a:cs typeface="Times New Roman"/>
            </a:endParaRPr>
          </a:p>
          <a:p>
            <a:pPr marL="469265" marR="5080" indent="-457200">
              <a:lnSpc>
                <a:spcPct val="100000"/>
              </a:lnSpc>
              <a:spcBef>
                <a:spcPts val="1800"/>
              </a:spcBef>
            </a:pPr>
            <a:r>
              <a:rPr sz="3250" b="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3250" b="0" spc="-145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AF50"/>
                </a:solidFill>
              </a:rPr>
              <a:t>Example:</a:t>
            </a:r>
            <a:r>
              <a:rPr sz="3600" spc="-70" dirty="0">
                <a:solidFill>
                  <a:srgbClr val="00AF5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A</a:t>
            </a:r>
            <a:r>
              <a:rPr sz="3600" spc="-7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pregnant</a:t>
            </a:r>
            <a:r>
              <a:rPr sz="3600" spc="-4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employee</a:t>
            </a:r>
            <a:r>
              <a:rPr sz="3600" spc="-5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tells</a:t>
            </a:r>
            <a:r>
              <a:rPr sz="3600" spc="-45" dirty="0">
                <a:solidFill>
                  <a:srgbClr val="000000"/>
                </a:solidFill>
              </a:rPr>
              <a:t> </a:t>
            </a:r>
            <a:r>
              <a:rPr sz="3600" spc="-25" dirty="0">
                <a:solidFill>
                  <a:srgbClr val="000000"/>
                </a:solidFill>
              </a:rPr>
              <a:t>her </a:t>
            </a:r>
            <a:r>
              <a:rPr sz="3600" dirty="0">
                <a:solidFill>
                  <a:srgbClr val="000000"/>
                </a:solidFill>
              </a:rPr>
              <a:t>supervisor,</a:t>
            </a:r>
            <a:r>
              <a:rPr sz="3600" spc="-8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“I'm</a:t>
            </a:r>
            <a:r>
              <a:rPr sz="3600" spc="-9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having</a:t>
            </a:r>
            <a:r>
              <a:rPr sz="3600" spc="-10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trouble</a:t>
            </a:r>
            <a:r>
              <a:rPr sz="3600" spc="-9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getting</a:t>
            </a:r>
            <a:r>
              <a:rPr sz="3600" spc="-8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to</a:t>
            </a:r>
            <a:r>
              <a:rPr sz="3600" spc="-11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work</a:t>
            </a:r>
            <a:r>
              <a:rPr sz="3600" spc="-100" dirty="0">
                <a:solidFill>
                  <a:srgbClr val="000000"/>
                </a:solidFill>
              </a:rPr>
              <a:t> </a:t>
            </a:r>
            <a:r>
              <a:rPr sz="3600" spc="-25" dirty="0">
                <a:solidFill>
                  <a:srgbClr val="000000"/>
                </a:solidFill>
              </a:rPr>
              <a:t>at </a:t>
            </a:r>
            <a:r>
              <a:rPr sz="3600" dirty="0">
                <a:solidFill>
                  <a:srgbClr val="000000"/>
                </a:solidFill>
              </a:rPr>
              <a:t>my</a:t>
            </a:r>
            <a:r>
              <a:rPr sz="3600" spc="-5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scheduled</a:t>
            </a:r>
            <a:r>
              <a:rPr sz="3600" spc="-2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starting</a:t>
            </a:r>
            <a:r>
              <a:rPr sz="3600" spc="-3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time</a:t>
            </a:r>
            <a:r>
              <a:rPr sz="3600" spc="-3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because</a:t>
            </a:r>
            <a:r>
              <a:rPr sz="3600" spc="-5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of</a:t>
            </a:r>
            <a:r>
              <a:rPr sz="3600" spc="-35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morning </a:t>
            </a:r>
            <a:r>
              <a:rPr sz="3600" spc="-25" dirty="0">
                <a:solidFill>
                  <a:srgbClr val="000000"/>
                </a:solidFill>
              </a:rPr>
              <a:t>sickness.”</a:t>
            </a:r>
            <a:r>
              <a:rPr sz="3600" spc="-9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[IG</a:t>
            </a:r>
            <a:r>
              <a:rPr sz="3600" spc="-70" dirty="0">
                <a:solidFill>
                  <a:srgbClr val="000000"/>
                </a:solidFill>
              </a:rPr>
              <a:t> </a:t>
            </a:r>
            <a:r>
              <a:rPr sz="3600" spc="-50" dirty="0">
                <a:solidFill>
                  <a:srgbClr val="000000"/>
                </a:solidFill>
              </a:rPr>
              <a:t>par.</a:t>
            </a:r>
            <a:r>
              <a:rPr sz="3600" spc="-11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57,</a:t>
            </a:r>
            <a:r>
              <a:rPr sz="3600" spc="-10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Example</a:t>
            </a:r>
            <a:r>
              <a:rPr sz="3600" spc="-90" dirty="0">
                <a:solidFill>
                  <a:srgbClr val="000000"/>
                </a:solidFill>
              </a:rPr>
              <a:t> </a:t>
            </a:r>
            <a:r>
              <a:rPr sz="3600" spc="-25" dirty="0">
                <a:solidFill>
                  <a:srgbClr val="000000"/>
                </a:solidFill>
              </a:rPr>
              <a:t>6]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1309" y="335470"/>
            <a:ext cx="10084435" cy="118300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/>
              <a:t>PWFA:</a:t>
            </a:r>
            <a:r>
              <a:rPr spc="-204" dirty="0"/>
              <a:t> </a:t>
            </a:r>
            <a:r>
              <a:rPr dirty="0">
                <a:solidFill>
                  <a:srgbClr val="00AF50"/>
                </a:solidFill>
              </a:rPr>
              <a:t>Requesting</a:t>
            </a:r>
            <a:r>
              <a:rPr spc="-17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Accommodation</a:t>
            </a:r>
            <a:r>
              <a:rPr spc="-210" dirty="0">
                <a:solidFill>
                  <a:srgbClr val="00AF50"/>
                </a:solidFill>
              </a:rPr>
              <a:t> </a:t>
            </a:r>
            <a:r>
              <a:rPr dirty="0"/>
              <a:t>and</a:t>
            </a:r>
            <a:r>
              <a:rPr spc="-190" dirty="0"/>
              <a:t> </a:t>
            </a:r>
            <a:r>
              <a:rPr spc="-25" dirty="0"/>
              <a:t>the </a:t>
            </a:r>
            <a:r>
              <a:rPr dirty="0"/>
              <a:t>Interactive</a:t>
            </a:r>
            <a:r>
              <a:rPr spc="-170" dirty="0"/>
              <a:t> </a:t>
            </a:r>
            <a:r>
              <a:rPr dirty="0"/>
              <a:t>Process</a:t>
            </a:r>
            <a:r>
              <a:rPr spc="-204" dirty="0"/>
              <a:t> </a:t>
            </a:r>
            <a:r>
              <a:rPr spc="-25" dirty="0"/>
              <a:t>(1)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310" y="1496567"/>
            <a:ext cx="10460355" cy="412242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3340" indent="-635">
              <a:lnSpc>
                <a:spcPts val="3170"/>
              </a:lnSpc>
              <a:spcBef>
                <a:spcPts val="860"/>
              </a:spcBef>
            </a:pPr>
            <a:r>
              <a:rPr sz="3300" b="1" dirty="0">
                <a:latin typeface="Segoe UI Semibold"/>
                <a:cs typeface="Segoe UI Semibold"/>
              </a:rPr>
              <a:t>The</a:t>
            </a:r>
            <a:r>
              <a:rPr sz="3300" b="1" spc="-45" dirty="0"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006FC0"/>
                </a:solidFill>
                <a:latin typeface="Segoe UI Semibold"/>
                <a:cs typeface="Segoe UI Semibold"/>
              </a:rPr>
              <a:t>interactive</a:t>
            </a:r>
            <a:r>
              <a:rPr sz="3300" b="1" spc="-45" dirty="0">
                <a:solidFill>
                  <a:srgbClr val="006FC0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006FC0"/>
                </a:solidFill>
                <a:latin typeface="Segoe UI Semibold"/>
                <a:cs typeface="Segoe UI Semibold"/>
              </a:rPr>
              <a:t>process</a:t>
            </a:r>
            <a:r>
              <a:rPr sz="3300" b="1" spc="-50" dirty="0">
                <a:solidFill>
                  <a:srgbClr val="006FC0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can</a:t>
            </a:r>
            <a:r>
              <a:rPr sz="3300" b="1" spc="-35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be</a:t>
            </a:r>
            <a:r>
              <a:rPr sz="3300" b="1" spc="-55" dirty="0"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1F3863"/>
                </a:solidFill>
                <a:latin typeface="Segoe UI Semibold"/>
                <a:cs typeface="Segoe UI Semibold"/>
              </a:rPr>
              <a:t>a</a:t>
            </a:r>
            <a:r>
              <a:rPr sz="3300" b="1" spc="-35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1F3863"/>
                </a:solidFill>
                <a:latin typeface="Segoe UI Semibold"/>
                <a:cs typeface="Segoe UI Semibold"/>
              </a:rPr>
              <a:t>single</a:t>
            </a:r>
            <a:r>
              <a:rPr sz="3300" b="1" spc="-5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300" b="1" spc="-10" dirty="0">
                <a:solidFill>
                  <a:srgbClr val="1F3863"/>
                </a:solidFill>
                <a:latin typeface="Segoe UI Semibold"/>
                <a:cs typeface="Segoe UI Semibold"/>
              </a:rPr>
              <a:t>informal </a:t>
            </a:r>
            <a:r>
              <a:rPr sz="3300" b="1" dirty="0">
                <a:solidFill>
                  <a:srgbClr val="1F3863"/>
                </a:solidFill>
                <a:latin typeface="Segoe UI Semibold"/>
                <a:cs typeface="Segoe UI Semibold"/>
              </a:rPr>
              <a:t>conversation</a:t>
            </a:r>
            <a:r>
              <a:rPr sz="3300" b="1" spc="-6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1F3863"/>
                </a:solidFill>
                <a:latin typeface="Segoe UI Semibold"/>
                <a:cs typeface="Segoe UI Semibold"/>
              </a:rPr>
              <a:t>or</a:t>
            </a:r>
            <a:r>
              <a:rPr sz="3300" b="1" spc="-6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1F3863"/>
                </a:solidFill>
                <a:latin typeface="Segoe UI Semibold"/>
                <a:cs typeface="Segoe UI Semibold"/>
              </a:rPr>
              <a:t>short</a:t>
            </a:r>
            <a:r>
              <a:rPr sz="3300" b="1" spc="-55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1F3863"/>
                </a:solidFill>
                <a:latin typeface="Segoe UI Semibold"/>
                <a:cs typeface="Segoe UI Semibold"/>
              </a:rPr>
              <a:t>email</a:t>
            </a:r>
            <a:r>
              <a:rPr sz="3300" b="1" spc="-75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1F3863"/>
                </a:solidFill>
                <a:latin typeface="Segoe UI Semibold"/>
                <a:cs typeface="Segoe UI Semibold"/>
              </a:rPr>
              <a:t>exchange,</a:t>
            </a:r>
            <a:r>
              <a:rPr sz="3300" b="1" spc="-7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1F3863"/>
                </a:solidFill>
                <a:latin typeface="Segoe UI Semibold"/>
                <a:cs typeface="Segoe UI Semibold"/>
              </a:rPr>
              <a:t>if</a:t>
            </a:r>
            <a:r>
              <a:rPr sz="3300" b="1" spc="-6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1F3863"/>
                </a:solidFill>
                <a:latin typeface="Segoe UI Semibold"/>
                <a:cs typeface="Segoe UI Semibold"/>
              </a:rPr>
              <a:t>limitation</a:t>
            </a:r>
            <a:r>
              <a:rPr sz="3300" b="1" spc="-65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300" b="1" spc="-25" dirty="0">
                <a:solidFill>
                  <a:srgbClr val="1F3863"/>
                </a:solidFill>
                <a:latin typeface="Segoe UI Semibold"/>
                <a:cs typeface="Segoe UI Semibold"/>
              </a:rPr>
              <a:t>and </a:t>
            </a:r>
            <a:r>
              <a:rPr sz="3300" b="1" dirty="0">
                <a:solidFill>
                  <a:srgbClr val="1F3863"/>
                </a:solidFill>
                <a:latin typeface="Segoe UI Semibold"/>
                <a:cs typeface="Segoe UI Semibold"/>
              </a:rPr>
              <a:t>accommodation</a:t>
            </a:r>
            <a:r>
              <a:rPr sz="3300" b="1" spc="-135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1F3863"/>
                </a:solidFill>
                <a:latin typeface="Segoe UI Semibold"/>
                <a:cs typeface="Segoe UI Semibold"/>
              </a:rPr>
              <a:t>are</a:t>
            </a:r>
            <a:r>
              <a:rPr sz="3300" b="1" spc="-15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300" b="1" spc="-10" dirty="0">
                <a:solidFill>
                  <a:srgbClr val="1F3863"/>
                </a:solidFill>
                <a:latin typeface="Segoe UI Semibold"/>
                <a:cs typeface="Segoe UI Semibold"/>
              </a:rPr>
              <a:t>straightforward.</a:t>
            </a:r>
            <a:endParaRPr sz="3300">
              <a:latin typeface="Segoe UI Semibold"/>
              <a:cs typeface="Segoe UI Semibold"/>
            </a:endParaRPr>
          </a:p>
          <a:p>
            <a:pPr marL="469265" marR="5080">
              <a:lnSpc>
                <a:spcPct val="80000"/>
              </a:lnSpc>
              <a:spcBef>
                <a:spcPts val="1825"/>
              </a:spcBef>
            </a:pPr>
            <a:r>
              <a:rPr sz="3000" b="1" dirty="0">
                <a:solidFill>
                  <a:srgbClr val="006FC0"/>
                </a:solidFill>
                <a:latin typeface="Segoe UI Semibold"/>
                <a:cs typeface="Segoe UI Semibold"/>
              </a:rPr>
              <a:t>Example</a:t>
            </a:r>
            <a:r>
              <a:rPr sz="3000" b="1" spc="-40" dirty="0">
                <a:solidFill>
                  <a:srgbClr val="006FC0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006FC0"/>
                </a:solidFill>
                <a:latin typeface="Segoe UI Semibold"/>
                <a:cs typeface="Segoe UI Semibold"/>
              </a:rPr>
              <a:t>[IG</a:t>
            </a:r>
            <a:r>
              <a:rPr sz="3000" b="1" spc="-65" dirty="0">
                <a:solidFill>
                  <a:srgbClr val="006FC0"/>
                </a:solidFill>
                <a:latin typeface="Segoe UI Semibold"/>
                <a:cs typeface="Segoe UI Semibold"/>
              </a:rPr>
              <a:t> </a:t>
            </a:r>
            <a:r>
              <a:rPr sz="3000" b="1" spc="-45" dirty="0">
                <a:solidFill>
                  <a:srgbClr val="006FC0"/>
                </a:solidFill>
                <a:latin typeface="Segoe UI Semibold"/>
                <a:cs typeface="Segoe UI Semibold"/>
              </a:rPr>
              <a:t>par.</a:t>
            </a:r>
            <a:r>
              <a:rPr sz="3000" b="1" spc="-65" dirty="0">
                <a:solidFill>
                  <a:srgbClr val="006FC0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006FC0"/>
                </a:solidFill>
                <a:latin typeface="Segoe UI Semibold"/>
                <a:cs typeface="Segoe UI Semibold"/>
              </a:rPr>
              <a:t>108,</a:t>
            </a:r>
            <a:r>
              <a:rPr sz="3000" b="1" spc="-75" dirty="0">
                <a:solidFill>
                  <a:srgbClr val="006FC0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006FC0"/>
                </a:solidFill>
                <a:latin typeface="Segoe UI Semibold"/>
                <a:cs typeface="Segoe UI Semibold"/>
              </a:rPr>
              <a:t>Ex.</a:t>
            </a:r>
            <a:r>
              <a:rPr sz="3000" b="1" spc="-65" dirty="0">
                <a:solidFill>
                  <a:srgbClr val="006FC0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006FC0"/>
                </a:solidFill>
                <a:latin typeface="Segoe UI Semibold"/>
                <a:cs typeface="Segoe UI Semibold"/>
              </a:rPr>
              <a:t>#51]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:Marge</a:t>
            </a:r>
            <a:r>
              <a:rPr sz="3000" b="1" spc="-45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works</a:t>
            </a:r>
            <a:r>
              <a:rPr sz="3000" b="1" spc="-7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at</a:t>
            </a:r>
            <a:r>
              <a:rPr sz="3000" b="1" spc="-5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an</a:t>
            </a:r>
            <a:r>
              <a:rPr sz="3000" b="1" spc="-6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spc="-10" dirty="0">
                <a:solidFill>
                  <a:srgbClr val="1F3863"/>
                </a:solidFill>
                <a:latin typeface="Segoe UI Semibold"/>
                <a:cs typeface="Segoe UI Semibold"/>
              </a:rPr>
              <a:t>assembly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plant</a:t>
            </a:r>
            <a:r>
              <a:rPr sz="3000" b="1" spc="-55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and</a:t>
            </a:r>
            <a:r>
              <a:rPr sz="3000" b="1" spc="-5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is</a:t>
            </a:r>
            <a:r>
              <a:rPr sz="3000" b="1" spc="-55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5</a:t>
            </a:r>
            <a:r>
              <a:rPr sz="3000" b="1" spc="-7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weeks</a:t>
            </a:r>
            <a:r>
              <a:rPr sz="3000" b="1" spc="-55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pregnant.</a:t>
            </a:r>
            <a:r>
              <a:rPr sz="3000" b="1" spc="-5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She</a:t>
            </a:r>
            <a:r>
              <a:rPr sz="3000" b="1" spc="-55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knows</a:t>
            </a:r>
            <a:r>
              <a:rPr sz="3000" b="1" spc="-55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that</a:t>
            </a:r>
            <a:r>
              <a:rPr sz="3000" b="1" spc="-5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spc="-10" dirty="0">
                <a:solidFill>
                  <a:srgbClr val="1F3863"/>
                </a:solidFill>
                <a:latin typeface="Segoe UI Semibold"/>
                <a:cs typeface="Segoe UI Semibold"/>
              </a:rPr>
              <a:t>staying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hydrated</a:t>
            </a:r>
            <a:r>
              <a:rPr sz="3000" b="1" spc="-5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is</a:t>
            </a:r>
            <a:r>
              <a:rPr sz="3000" b="1" spc="-5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important.</a:t>
            </a:r>
            <a:r>
              <a:rPr sz="3000" b="1" spc="-2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She</a:t>
            </a:r>
            <a:r>
              <a:rPr sz="3000" b="1" spc="-45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texts</a:t>
            </a:r>
            <a:r>
              <a:rPr sz="3000" b="1" spc="-5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her</a:t>
            </a:r>
            <a:r>
              <a:rPr sz="3000" b="1" spc="-45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supervisor</a:t>
            </a:r>
            <a:r>
              <a:rPr sz="3000" b="1" spc="-6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that</a:t>
            </a:r>
            <a:r>
              <a:rPr sz="3000" b="1" spc="-4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she</a:t>
            </a:r>
            <a:r>
              <a:rPr sz="3000" b="1" spc="-65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spc="-25" dirty="0">
                <a:solidFill>
                  <a:srgbClr val="1F3863"/>
                </a:solidFill>
                <a:latin typeface="Segoe UI Semibold"/>
                <a:cs typeface="Segoe UI Semibold"/>
              </a:rPr>
              <a:t>is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pregnant</a:t>
            </a:r>
            <a:r>
              <a:rPr sz="3000" b="1" spc="-55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and</a:t>
            </a:r>
            <a:r>
              <a:rPr sz="3000" b="1" spc="-4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needs</a:t>
            </a:r>
            <a:r>
              <a:rPr sz="3000" b="1" spc="-45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to</a:t>
            </a:r>
            <a:r>
              <a:rPr sz="3000" b="1" spc="-6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carry</a:t>
            </a:r>
            <a:r>
              <a:rPr sz="3000" b="1" spc="-55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water</a:t>
            </a:r>
            <a:r>
              <a:rPr sz="3000" b="1" spc="-45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and</a:t>
            </a:r>
            <a:r>
              <a:rPr sz="3000" b="1" spc="-4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use</a:t>
            </a:r>
            <a:r>
              <a:rPr sz="3000" b="1" spc="-55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the</a:t>
            </a:r>
            <a:r>
              <a:rPr sz="3000" b="1" spc="-35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spc="-10" dirty="0">
                <a:solidFill>
                  <a:srgbClr val="1F3863"/>
                </a:solidFill>
                <a:latin typeface="Segoe UI Semibold"/>
                <a:cs typeface="Segoe UI Semibold"/>
              </a:rPr>
              <a:t>bathroom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more</a:t>
            </a:r>
            <a:r>
              <a:rPr sz="3000" b="1" spc="-7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spc="-20" dirty="0">
                <a:solidFill>
                  <a:srgbClr val="1F3863"/>
                </a:solidFill>
                <a:latin typeface="Segoe UI Semibold"/>
                <a:cs typeface="Segoe UI Semibold"/>
              </a:rPr>
              <a:t>frequently.</a:t>
            </a:r>
            <a:r>
              <a:rPr sz="3000" b="1" spc="-45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Her</a:t>
            </a:r>
            <a:r>
              <a:rPr sz="3000" b="1" spc="-75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supervisor</a:t>
            </a:r>
            <a:r>
              <a:rPr sz="3000" b="1" spc="-95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explains</a:t>
            </a:r>
            <a:r>
              <a:rPr sz="3000" b="1" spc="-6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how</a:t>
            </a:r>
            <a:r>
              <a:rPr sz="3000" b="1" spc="-7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Marge</a:t>
            </a:r>
            <a:r>
              <a:rPr sz="3000" b="1" spc="-7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spc="-25" dirty="0">
                <a:solidFill>
                  <a:srgbClr val="1F3863"/>
                </a:solidFill>
                <a:latin typeface="Segoe UI Semibold"/>
                <a:cs typeface="Segoe UI Semibold"/>
              </a:rPr>
              <a:t>can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call</a:t>
            </a:r>
            <a:r>
              <a:rPr sz="3000" b="1" spc="-35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for</a:t>
            </a:r>
            <a:r>
              <a:rPr sz="3000" b="1" spc="-35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a</a:t>
            </a:r>
            <a:r>
              <a:rPr sz="3000" b="1" spc="-45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substitute</a:t>
            </a:r>
            <a:r>
              <a:rPr sz="3000" b="1" spc="-4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when</a:t>
            </a:r>
            <a:r>
              <a:rPr sz="3000" b="1" spc="-25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she</a:t>
            </a:r>
            <a:r>
              <a:rPr sz="3000" b="1" spc="-5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needs</a:t>
            </a:r>
            <a:r>
              <a:rPr sz="3000" b="1" spc="-5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a</a:t>
            </a:r>
            <a:r>
              <a:rPr sz="3000" b="1" spc="-5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break,</a:t>
            </a:r>
            <a:r>
              <a:rPr sz="3000" b="1" spc="-30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dirty="0">
                <a:solidFill>
                  <a:srgbClr val="1F3863"/>
                </a:solidFill>
                <a:latin typeface="Segoe UI Semibold"/>
                <a:cs typeface="Segoe UI Semibold"/>
              </a:rPr>
              <a:t>which</a:t>
            </a:r>
            <a:r>
              <a:rPr sz="3000" b="1" spc="-35" dirty="0">
                <a:solidFill>
                  <a:srgbClr val="1F3863"/>
                </a:solidFill>
                <a:latin typeface="Segoe UI Semibold"/>
                <a:cs typeface="Segoe UI Semibold"/>
              </a:rPr>
              <a:t> </a:t>
            </a:r>
            <a:r>
              <a:rPr sz="3000" b="1" spc="-25" dirty="0">
                <a:solidFill>
                  <a:srgbClr val="1F3863"/>
                </a:solidFill>
                <a:latin typeface="Segoe UI Semibold"/>
                <a:cs typeface="Segoe UI Semibold"/>
              </a:rPr>
              <a:t>she </a:t>
            </a:r>
            <a:r>
              <a:rPr sz="3000" b="1" spc="-10" dirty="0">
                <a:solidFill>
                  <a:srgbClr val="1F3863"/>
                </a:solidFill>
                <a:latin typeface="Segoe UI Semibold"/>
                <a:cs typeface="Segoe UI Semibold"/>
              </a:rPr>
              <a:t>does.</a:t>
            </a:r>
            <a:endParaRPr sz="30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1309" y="335470"/>
            <a:ext cx="10084435" cy="118300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/>
              <a:t>PWFA:</a:t>
            </a:r>
            <a:r>
              <a:rPr spc="-204" dirty="0"/>
              <a:t> </a:t>
            </a:r>
            <a:r>
              <a:rPr dirty="0">
                <a:solidFill>
                  <a:srgbClr val="00AF50"/>
                </a:solidFill>
              </a:rPr>
              <a:t>Requesting</a:t>
            </a:r>
            <a:r>
              <a:rPr spc="-175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Accommodation</a:t>
            </a:r>
            <a:r>
              <a:rPr spc="-210" dirty="0">
                <a:solidFill>
                  <a:srgbClr val="00AF50"/>
                </a:solidFill>
              </a:rPr>
              <a:t> </a:t>
            </a:r>
            <a:r>
              <a:rPr dirty="0"/>
              <a:t>and</a:t>
            </a:r>
            <a:r>
              <a:rPr spc="-190" dirty="0"/>
              <a:t> </a:t>
            </a:r>
            <a:r>
              <a:rPr spc="-25" dirty="0"/>
              <a:t>the </a:t>
            </a:r>
            <a:r>
              <a:rPr dirty="0"/>
              <a:t>Interactive</a:t>
            </a:r>
            <a:r>
              <a:rPr spc="-170" dirty="0"/>
              <a:t> </a:t>
            </a:r>
            <a:r>
              <a:rPr dirty="0"/>
              <a:t>Process</a:t>
            </a:r>
            <a:r>
              <a:rPr spc="-204" dirty="0"/>
              <a:t> </a:t>
            </a:r>
            <a:r>
              <a:rPr spc="-25" dirty="0"/>
              <a:t>(2)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310" y="1595628"/>
            <a:ext cx="10381615" cy="4643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62255" indent="-457200">
              <a:lnSpc>
                <a:spcPct val="100000"/>
              </a:lnSpc>
              <a:spcBef>
                <a:spcPts val="100"/>
              </a:spcBef>
            </a:pPr>
            <a:r>
              <a:rPr sz="32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3250" spc="-145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The</a:t>
            </a:r>
            <a:r>
              <a:rPr sz="3600" b="1" spc="-7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interactive</a:t>
            </a:r>
            <a:r>
              <a:rPr sz="3600" b="1" spc="-4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process</a:t>
            </a:r>
            <a:r>
              <a:rPr sz="3600" b="1" spc="-5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is</a:t>
            </a:r>
            <a:r>
              <a:rPr sz="3600" b="1" spc="-5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a</a:t>
            </a:r>
            <a:r>
              <a:rPr sz="3600" b="1" spc="-6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dialogue</a:t>
            </a:r>
            <a:r>
              <a:rPr sz="3600" b="1" spc="-7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to</a:t>
            </a:r>
            <a:r>
              <a:rPr sz="3600" b="1" spc="-65" dirty="0">
                <a:latin typeface="Segoe UI Semibold"/>
                <a:cs typeface="Segoe UI Semibold"/>
              </a:rPr>
              <a:t> </a:t>
            </a:r>
            <a:r>
              <a:rPr sz="3600" b="1" spc="-10" dirty="0">
                <a:latin typeface="Segoe UI Semibold"/>
                <a:cs typeface="Segoe UI Semibold"/>
              </a:rPr>
              <a:t>quickly </a:t>
            </a:r>
            <a:r>
              <a:rPr sz="3600" b="1" dirty="0">
                <a:latin typeface="Segoe UI Semibold"/>
                <a:cs typeface="Segoe UI Semibold"/>
              </a:rPr>
              <a:t>identify</a:t>
            </a:r>
            <a:r>
              <a:rPr sz="3600" b="1" spc="-4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a</a:t>
            </a:r>
            <a:r>
              <a:rPr sz="3600" b="1" spc="-5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reasonable</a:t>
            </a:r>
            <a:r>
              <a:rPr sz="3600" b="1" spc="-5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accommodations</a:t>
            </a:r>
            <a:r>
              <a:rPr sz="3600" b="1" spc="-85" dirty="0">
                <a:latin typeface="Segoe UI Semibold"/>
                <a:cs typeface="Segoe UI Semibold"/>
              </a:rPr>
              <a:t> </a:t>
            </a:r>
            <a:r>
              <a:rPr sz="3600" b="1" spc="-20" dirty="0">
                <a:latin typeface="Segoe UI Semibold"/>
                <a:cs typeface="Segoe UI Semibold"/>
              </a:rPr>
              <a:t>that </a:t>
            </a:r>
            <a:r>
              <a:rPr sz="3600" b="1" dirty="0">
                <a:latin typeface="Segoe UI Semibold"/>
                <a:cs typeface="Segoe UI Semibold"/>
              </a:rPr>
              <a:t>address</a:t>
            </a:r>
            <a:r>
              <a:rPr sz="3600" b="1" spc="-10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the</a:t>
            </a:r>
            <a:r>
              <a:rPr sz="3600" b="1" spc="-114" dirty="0">
                <a:latin typeface="Segoe UI Semibold"/>
                <a:cs typeface="Segoe UI Semibold"/>
              </a:rPr>
              <a:t> </a:t>
            </a:r>
            <a:r>
              <a:rPr sz="3600" b="1" spc="-10" dirty="0">
                <a:latin typeface="Segoe UI Semibold"/>
                <a:cs typeface="Segoe UI Semibold"/>
              </a:rPr>
              <a:t>applicant/employee’s</a:t>
            </a:r>
            <a:r>
              <a:rPr sz="3600" b="1" spc="-130" dirty="0">
                <a:latin typeface="Segoe UI Semibold"/>
                <a:cs typeface="Segoe UI Semibold"/>
              </a:rPr>
              <a:t> </a:t>
            </a:r>
            <a:r>
              <a:rPr sz="3600" b="1" spc="-10" dirty="0">
                <a:latin typeface="Segoe UI Semibold"/>
                <a:cs typeface="Segoe UI Semibold"/>
              </a:rPr>
              <a:t>limitation </a:t>
            </a:r>
            <a:r>
              <a:rPr sz="3600" b="1" dirty="0">
                <a:latin typeface="Segoe UI Semibold"/>
                <a:cs typeface="Segoe UI Semibold"/>
              </a:rPr>
              <a:t>without</a:t>
            </a:r>
            <a:r>
              <a:rPr sz="3600" b="1" spc="-6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an</a:t>
            </a:r>
            <a:r>
              <a:rPr sz="3600" b="1" spc="-7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undue</a:t>
            </a:r>
            <a:r>
              <a:rPr sz="3600" b="1" spc="-6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hardship</a:t>
            </a:r>
            <a:r>
              <a:rPr sz="3600" b="1" spc="-5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on</a:t>
            </a:r>
            <a:r>
              <a:rPr sz="3600" b="1" spc="-7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the</a:t>
            </a:r>
            <a:r>
              <a:rPr sz="3600" b="1" spc="-60" dirty="0">
                <a:latin typeface="Segoe UI Semibold"/>
                <a:cs typeface="Segoe UI Semibold"/>
              </a:rPr>
              <a:t> </a:t>
            </a:r>
            <a:r>
              <a:rPr sz="3600" b="1" spc="-10" dirty="0">
                <a:latin typeface="Segoe UI Semibold"/>
                <a:cs typeface="Segoe UI Semibold"/>
              </a:rPr>
              <a:t>employer.</a:t>
            </a:r>
            <a:endParaRPr sz="3600">
              <a:latin typeface="Segoe UI Semibold"/>
              <a:cs typeface="Segoe UI Semibold"/>
            </a:endParaRPr>
          </a:p>
          <a:p>
            <a:pPr marL="469900" marR="5080" indent="-457200">
              <a:lnSpc>
                <a:spcPct val="100000"/>
              </a:lnSpc>
              <a:spcBef>
                <a:spcPts val="1800"/>
              </a:spcBef>
            </a:pPr>
            <a:r>
              <a:rPr sz="32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3250" spc="-160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3600" b="1" spc="-165" dirty="0">
                <a:latin typeface="Segoe UI Semibold"/>
                <a:cs typeface="Segoe UI Semibold"/>
              </a:rPr>
              <a:t>To</a:t>
            </a:r>
            <a:r>
              <a:rPr sz="3600" b="1" spc="-8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find</a:t>
            </a:r>
            <a:r>
              <a:rPr sz="3600" b="1" spc="-6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an</a:t>
            </a:r>
            <a:r>
              <a:rPr sz="3600" b="1" spc="-9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appropriate</a:t>
            </a:r>
            <a:r>
              <a:rPr sz="3600" b="1" spc="-60" dirty="0">
                <a:latin typeface="Segoe UI Semibold"/>
                <a:cs typeface="Segoe UI Semibold"/>
              </a:rPr>
              <a:t> </a:t>
            </a:r>
            <a:r>
              <a:rPr sz="3600" b="1" spc="-10" dirty="0">
                <a:latin typeface="Segoe UI Semibold"/>
                <a:cs typeface="Segoe UI Semibold"/>
              </a:rPr>
              <a:t>reasonable </a:t>
            </a:r>
            <a:r>
              <a:rPr sz="3600" b="1" dirty="0">
                <a:latin typeface="Segoe UI Semibold"/>
                <a:cs typeface="Segoe UI Semibold"/>
              </a:rPr>
              <a:t>accommodation,</a:t>
            </a:r>
            <a:r>
              <a:rPr sz="3600" b="1" spc="-5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it</a:t>
            </a:r>
            <a:r>
              <a:rPr sz="3600" b="1" spc="-1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may</a:t>
            </a:r>
            <a:r>
              <a:rPr sz="3600" b="1" spc="-4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be</a:t>
            </a:r>
            <a:r>
              <a:rPr sz="3600" b="1" spc="-1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necessary</a:t>
            </a:r>
            <a:r>
              <a:rPr sz="3600" b="1" spc="-1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to</a:t>
            </a:r>
            <a:r>
              <a:rPr sz="3600" b="1" spc="-20" dirty="0">
                <a:latin typeface="Segoe UI Semibold"/>
                <a:cs typeface="Segoe UI Semibold"/>
              </a:rPr>
              <a:t> </a:t>
            </a:r>
            <a:r>
              <a:rPr sz="3600" b="1" spc="-10" dirty="0">
                <a:latin typeface="Segoe UI Semibold"/>
                <a:cs typeface="Segoe UI Semibold"/>
              </a:rPr>
              <a:t>engage </a:t>
            </a:r>
            <a:r>
              <a:rPr sz="3600" b="1" dirty="0">
                <a:latin typeface="Segoe UI Semibold"/>
                <a:cs typeface="Segoe UI Semibold"/>
              </a:rPr>
              <a:t>further</a:t>
            </a:r>
            <a:r>
              <a:rPr sz="3600" b="1" spc="-5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in</a:t>
            </a:r>
            <a:r>
              <a:rPr sz="3600" b="1" spc="-7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the</a:t>
            </a:r>
            <a:r>
              <a:rPr sz="3600" b="1" spc="-7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interactive</a:t>
            </a:r>
            <a:r>
              <a:rPr sz="3600" b="1" spc="-6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process</a:t>
            </a:r>
            <a:r>
              <a:rPr sz="3600" b="1" spc="-6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beyond</a:t>
            </a:r>
            <a:r>
              <a:rPr sz="3600" b="1" spc="-55" dirty="0">
                <a:latin typeface="Segoe UI Semibold"/>
                <a:cs typeface="Segoe UI Semibold"/>
              </a:rPr>
              <a:t> </a:t>
            </a:r>
            <a:r>
              <a:rPr sz="3600" b="1" spc="-10" dirty="0">
                <a:latin typeface="Segoe UI Semibold"/>
                <a:cs typeface="Segoe UI Semibold"/>
              </a:rPr>
              <a:t>first conversation.</a:t>
            </a:r>
            <a:endParaRPr sz="36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1309" y="399008"/>
            <a:ext cx="10112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Examples</a:t>
            </a:r>
            <a:r>
              <a:rPr sz="3600" spc="-125" dirty="0"/>
              <a:t> </a:t>
            </a:r>
            <a:r>
              <a:rPr sz="3600" dirty="0"/>
              <a:t>of</a:t>
            </a:r>
            <a:r>
              <a:rPr sz="3600" spc="-110" dirty="0"/>
              <a:t> </a:t>
            </a:r>
            <a:r>
              <a:rPr sz="3600" dirty="0"/>
              <a:t>PWFA</a:t>
            </a:r>
            <a:r>
              <a:rPr sz="3600" spc="-120" dirty="0"/>
              <a:t> </a:t>
            </a:r>
            <a:r>
              <a:rPr sz="3600" dirty="0">
                <a:solidFill>
                  <a:srgbClr val="00AF50"/>
                </a:solidFill>
              </a:rPr>
              <a:t>Reasonable</a:t>
            </a:r>
            <a:r>
              <a:rPr sz="3600" spc="-125" dirty="0">
                <a:solidFill>
                  <a:srgbClr val="00AF50"/>
                </a:solidFill>
              </a:rPr>
              <a:t> </a:t>
            </a:r>
            <a:r>
              <a:rPr sz="3600" spc="-10" dirty="0">
                <a:solidFill>
                  <a:srgbClr val="00AF50"/>
                </a:solidFill>
              </a:rPr>
              <a:t>Accommodations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709286" y="1142992"/>
            <a:ext cx="10655935" cy="4801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715" indent="-4572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5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800" b="1" dirty="0">
                <a:latin typeface="Segoe UI Semibold"/>
                <a:cs typeface="Segoe UI Semibold"/>
              </a:rPr>
              <a:t>Additional,</a:t>
            </a:r>
            <a:r>
              <a:rPr sz="2800" b="1" spc="-35" dirty="0">
                <a:latin typeface="Segoe UI Semibold"/>
                <a:cs typeface="Segoe UI Semibold"/>
              </a:rPr>
              <a:t> </a:t>
            </a:r>
            <a:r>
              <a:rPr sz="2800" b="1" spc="-20" dirty="0">
                <a:latin typeface="Segoe UI Semibold"/>
                <a:cs typeface="Segoe UI Semibold"/>
              </a:rPr>
              <a:t>longer,</a:t>
            </a:r>
            <a:r>
              <a:rPr sz="2800" b="1" spc="-5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or</a:t>
            </a:r>
            <a:r>
              <a:rPr sz="2800" b="1" spc="-65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more</a:t>
            </a:r>
            <a:r>
              <a:rPr sz="2800" b="1" spc="-7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flexible</a:t>
            </a:r>
            <a:r>
              <a:rPr sz="2800" b="1" spc="-5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breaks</a:t>
            </a:r>
            <a:r>
              <a:rPr sz="2800" b="1" spc="-6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to</a:t>
            </a:r>
            <a:r>
              <a:rPr sz="2800" b="1" spc="-75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drink,</a:t>
            </a:r>
            <a:r>
              <a:rPr sz="2800" b="1" spc="-35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eat,</a:t>
            </a:r>
            <a:r>
              <a:rPr sz="2800" b="1" spc="-75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rest,</a:t>
            </a:r>
            <a:r>
              <a:rPr sz="2800" b="1" spc="-65" dirty="0">
                <a:latin typeface="Segoe UI Semibold"/>
                <a:cs typeface="Segoe UI Semibold"/>
              </a:rPr>
              <a:t> </a:t>
            </a:r>
            <a:r>
              <a:rPr sz="2800" b="1" spc="-25" dirty="0">
                <a:latin typeface="Segoe UI Semibold"/>
                <a:cs typeface="Segoe UI Semibold"/>
              </a:rPr>
              <a:t>or </a:t>
            </a:r>
            <a:r>
              <a:rPr sz="2800" b="1" dirty="0">
                <a:latin typeface="Segoe UI Semibold"/>
                <a:cs typeface="Segoe UI Semibold"/>
              </a:rPr>
              <a:t>use</a:t>
            </a:r>
            <a:r>
              <a:rPr sz="2800" b="1" spc="-15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the</a:t>
            </a:r>
            <a:r>
              <a:rPr sz="2800" b="1" spc="-35" dirty="0">
                <a:latin typeface="Segoe UI Semibold"/>
                <a:cs typeface="Segoe UI Semibold"/>
              </a:rPr>
              <a:t> </a:t>
            </a:r>
            <a:r>
              <a:rPr sz="2800" b="1" spc="-10" dirty="0">
                <a:latin typeface="Segoe UI Semibold"/>
                <a:cs typeface="Segoe UI Semibold"/>
              </a:rPr>
              <a:t>restroom</a:t>
            </a:r>
            <a:endParaRPr sz="2800">
              <a:latin typeface="Segoe UI Semibold"/>
              <a:cs typeface="Segoe UI Semibold"/>
            </a:endParaRPr>
          </a:p>
          <a:p>
            <a:pPr marL="469900" marR="534035" indent="-457200">
              <a:lnSpc>
                <a:spcPct val="100000"/>
              </a:lnSpc>
              <a:spcBef>
                <a:spcPts val="805"/>
              </a:spcBef>
              <a:tabLst>
                <a:tab pos="469265" algn="l"/>
              </a:tabLst>
            </a:pPr>
            <a:r>
              <a:rPr sz="25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800" b="1" dirty="0">
                <a:latin typeface="Segoe UI Semibold"/>
                <a:cs typeface="Segoe UI Semibold"/>
              </a:rPr>
              <a:t>Changing</a:t>
            </a:r>
            <a:r>
              <a:rPr sz="2800" b="1" spc="-114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equipment,</a:t>
            </a:r>
            <a:r>
              <a:rPr sz="2800" b="1" spc="-95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devices,</a:t>
            </a:r>
            <a:r>
              <a:rPr sz="2800" b="1" spc="-10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workstations,</a:t>
            </a:r>
            <a:r>
              <a:rPr sz="2800" b="1" spc="-85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uniform,</a:t>
            </a:r>
            <a:r>
              <a:rPr sz="2800" b="1" spc="-95" dirty="0">
                <a:latin typeface="Segoe UI Semibold"/>
                <a:cs typeface="Segoe UI Semibold"/>
              </a:rPr>
              <a:t> </a:t>
            </a:r>
            <a:r>
              <a:rPr sz="2800" b="1" spc="-10" dirty="0">
                <a:latin typeface="Segoe UI Semibold"/>
                <a:cs typeface="Segoe UI Semibold"/>
              </a:rPr>
              <a:t>safety equipment</a:t>
            </a:r>
            <a:endParaRPr sz="280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  <a:tabLst>
                <a:tab pos="469265" algn="l"/>
                <a:tab pos="5003165" algn="l"/>
              </a:tabLst>
            </a:pPr>
            <a:r>
              <a:rPr sz="25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800" b="1" dirty="0">
                <a:latin typeface="Segoe UI Semibold"/>
                <a:cs typeface="Segoe UI Semibold"/>
              </a:rPr>
              <a:t>Changing</a:t>
            </a:r>
            <a:r>
              <a:rPr sz="2800" b="1" spc="-5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a</a:t>
            </a:r>
            <a:r>
              <a:rPr sz="2800" b="1" spc="-55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work</a:t>
            </a:r>
            <a:r>
              <a:rPr sz="2800" b="1" spc="-50" dirty="0">
                <a:latin typeface="Segoe UI Semibold"/>
                <a:cs typeface="Segoe UI Semibold"/>
              </a:rPr>
              <a:t> </a:t>
            </a:r>
            <a:r>
              <a:rPr sz="2800" b="1" spc="-10" dirty="0">
                <a:latin typeface="Segoe UI Semibold"/>
                <a:cs typeface="Segoe UI Semibold"/>
              </a:rPr>
              <a:t>schedule:</a:t>
            </a:r>
            <a:r>
              <a:rPr sz="2800" b="1" dirty="0">
                <a:latin typeface="Segoe UI Semibold"/>
                <a:cs typeface="Segoe UI Semibold"/>
              </a:rPr>
              <a:t>	shorter</a:t>
            </a:r>
            <a:r>
              <a:rPr sz="2800" b="1" spc="-3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hours, later</a:t>
            </a:r>
            <a:r>
              <a:rPr sz="2800" b="1" spc="-35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start</a:t>
            </a:r>
            <a:r>
              <a:rPr sz="2800" b="1" spc="-25" dirty="0">
                <a:latin typeface="Segoe UI Semibold"/>
                <a:cs typeface="Segoe UI Semibold"/>
              </a:rPr>
              <a:t> </a:t>
            </a:r>
            <a:r>
              <a:rPr sz="2800" b="1" spc="-20" dirty="0">
                <a:latin typeface="Segoe UI Semibold"/>
                <a:cs typeface="Segoe UI Semibold"/>
              </a:rPr>
              <a:t>time</a:t>
            </a:r>
            <a:endParaRPr sz="2800">
              <a:latin typeface="Segoe UI Semibold"/>
              <a:cs typeface="Segoe UI Semibold"/>
            </a:endParaRPr>
          </a:p>
          <a:p>
            <a:pPr marL="469900" marR="5080" indent="-457200">
              <a:lnSpc>
                <a:spcPct val="100000"/>
              </a:lnSpc>
              <a:spcBef>
                <a:spcPts val="795"/>
              </a:spcBef>
              <a:tabLst>
                <a:tab pos="469265" algn="l"/>
              </a:tabLst>
            </a:pPr>
            <a:r>
              <a:rPr sz="25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800" b="1" dirty="0">
                <a:latin typeface="Segoe UI Semibold"/>
                <a:cs typeface="Segoe UI Semibold"/>
              </a:rPr>
              <a:t>Time</a:t>
            </a:r>
            <a:r>
              <a:rPr sz="2800" b="1" spc="-7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off</a:t>
            </a:r>
            <a:r>
              <a:rPr sz="2800" b="1" spc="-6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(paid</a:t>
            </a:r>
            <a:r>
              <a:rPr sz="2800" b="1" spc="-5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or</a:t>
            </a:r>
            <a:r>
              <a:rPr sz="2800" b="1" spc="-7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unpaid)</a:t>
            </a:r>
            <a:r>
              <a:rPr sz="2800" b="1" spc="-4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for</a:t>
            </a:r>
            <a:r>
              <a:rPr sz="2800" b="1" spc="-6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appointments</a:t>
            </a:r>
            <a:r>
              <a:rPr sz="2800" b="1" spc="-3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with</a:t>
            </a:r>
            <a:r>
              <a:rPr sz="2800" b="1" spc="-6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health</a:t>
            </a:r>
            <a:r>
              <a:rPr sz="2800" b="1" spc="-75" dirty="0">
                <a:latin typeface="Segoe UI Semibold"/>
                <a:cs typeface="Segoe UI Semibold"/>
              </a:rPr>
              <a:t> </a:t>
            </a:r>
            <a:r>
              <a:rPr sz="2800" b="1" spc="-20" dirty="0">
                <a:latin typeface="Segoe UI Semibold"/>
                <a:cs typeface="Segoe UI Semibold"/>
              </a:rPr>
              <a:t>care </a:t>
            </a:r>
            <a:r>
              <a:rPr sz="2800" b="1" dirty="0">
                <a:latin typeface="Segoe UI Semibold"/>
                <a:cs typeface="Segoe UI Semibold"/>
              </a:rPr>
              <a:t>providers;</a:t>
            </a:r>
            <a:r>
              <a:rPr sz="2800" b="1" spc="-4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to</a:t>
            </a:r>
            <a:r>
              <a:rPr sz="2800" b="1" spc="-85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recover</a:t>
            </a:r>
            <a:r>
              <a:rPr sz="2800" b="1" spc="-6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from</a:t>
            </a:r>
            <a:r>
              <a:rPr sz="2800" b="1" spc="-75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childbirth;</a:t>
            </a:r>
            <a:r>
              <a:rPr sz="2800" b="1" spc="-75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related</a:t>
            </a:r>
            <a:r>
              <a:rPr sz="2800" b="1" spc="-75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medical</a:t>
            </a:r>
            <a:r>
              <a:rPr sz="2800" b="1" spc="-75" dirty="0">
                <a:latin typeface="Segoe UI Semibold"/>
                <a:cs typeface="Segoe UI Semibold"/>
              </a:rPr>
              <a:t> </a:t>
            </a:r>
            <a:r>
              <a:rPr sz="2800" b="1" spc="-10" dirty="0">
                <a:latin typeface="Segoe UI Semibold"/>
                <a:cs typeface="Segoe UI Semibold"/>
              </a:rPr>
              <a:t>condition</a:t>
            </a:r>
            <a:endParaRPr sz="280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  <a:tabLst>
                <a:tab pos="469265" algn="l"/>
              </a:tabLst>
            </a:pPr>
            <a:r>
              <a:rPr sz="25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800" b="1" dirty="0">
                <a:latin typeface="Segoe UI Semibold"/>
                <a:cs typeface="Segoe UI Semibold"/>
              </a:rPr>
              <a:t>Light</a:t>
            </a:r>
            <a:r>
              <a:rPr sz="2800" b="1" spc="-4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duty</a:t>
            </a:r>
            <a:r>
              <a:rPr sz="2800" b="1" spc="-25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or</a:t>
            </a:r>
            <a:r>
              <a:rPr sz="2800" b="1" spc="-35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help</a:t>
            </a:r>
            <a:r>
              <a:rPr sz="2800" b="1" spc="-4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with</a:t>
            </a:r>
            <a:r>
              <a:rPr sz="2800" b="1" spc="-3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lifting</a:t>
            </a:r>
            <a:r>
              <a:rPr sz="2800" b="1" spc="-1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or</a:t>
            </a:r>
            <a:r>
              <a:rPr sz="2800" b="1" spc="-3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other</a:t>
            </a:r>
            <a:r>
              <a:rPr sz="2800" b="1" spc="-4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manual</a:t>
            </a:r>
            <a:r>
              <a:rPr sz="2800" b="1" spc="-25" dirty="0">
                <a:latin typeface="Segoe UI Semibold"/>
                <a:cs typeface="Segoe UI Semibold"/>
              </a:rPr>
              <a:t> </a:t>
            </a:r>
            <a:r>
              <a:rPr sz="2800" b="1" spc="-10" dirty="0">
                <a:latin typeface="Segoe UI Semibold"/>
                <a:cs typeface="Segoe UI Semibold"/>
              </a:rPr>
              <a:t>labor</a:t>
            </a:r>
            <a:endParaRPr sz="2800">
              <a:latin typeface="Segoe UI Semibold"/>
              <a:cs typeface="Segoe UI Semibold"/>
            </a:endParaRPr>
          </a:p>
          <a:p>
            <a:pPr marL="469900" marR="19685" indent="-457200">
              <a:lnSpc>
                <a:spcPct val="100000"/>
              </a:lnSpc>
              <a:spcBef>
                <a:spcPts val="800"/>
              </a:spcBef>
              <a:tabLst>
                <a:tab pos="469265" algn="l"/>
              </a:tabLst>
            </a:pPr>
            <a:r>
              <a:rPr sz="25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800" b="1" spc="-20" dirty="0">
                <a:latin typeface="Segoe UI Semibold"/>
                <a:cs typeface="Segoe UI Semibold"/>
              </a:rPr>
              <a:t>Temporary</a:t>
            </a:r>
            <a:r>
              <a:rPr sz="2800" b="1" spc="-11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reassignment</a:t>
            </a:r>
            <a:r>
              <a:rPr sz="2800" b="1" spc="-85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or</a:t>
            </a:r>
            <a:r>
              <a:rPr sz="2800" b="1" spc="-125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reassignment</a:t>
            </a:r>
            <a:r>
              <a:rPr sz="2800" b="1" spc="-95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of</a:t>
            </a:r>
            <a:r>
              <a:rPr sz="2800" b="1" spc="-125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essential</a:t>
            </a:r>
            <a:r>
              <a:rPr sz="2800" b="1" spc="-100" dirty="0">
                <a:latin typeface="Segoe UI Semibold"/>
                <a:cs typeface="Segoe UI Semibold"/>
              </a:rPr>
              <a:t> </a:t>
            </a:r>
            <a:r>
              <a:rPr sz="2800" b="1" spc="-10" dirty="0">
                <a:latin typeface="Segoe UI Semibold"/>
                <a:cs typeface="Segoe UI Semibold"/>
              </a:rPr>
              <a:t>function, </a:t>
            </a:r>
            <a:r>
              <a:rPr sz="2800" b="1" dirty="0">
                <a:latin typeface="Segoe UI Semibold"/>
                <a:cs typeface="Segoe UI Semibold"/>
              </a:rPr>
              <a:t>if</a:t>
            </a:r>
            <a:r>
              <a:rPr sz="2800" b="1" spc="-55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can</a:t>
            </a:r>
            <a:r>
              <a:rPr sz="2800" b="1" spc="-4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do</a:t>
            </a:r>
            <a:r>
              <a:rPr sz="2800" b="1" spc="-45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again</a:t>
            </a:r>
            <a:r>
              <a:rPr sz="2800" b="1" spc="-3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“in</a:t>
            </a:r>
            <a:r>
              <a:rPr sz="2800" b="1" spc="-3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the</a:t>
            </a:r>
            <a:r>
              <a:rPr sz="2800" b="1" spc="-5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near</a:t>
            </a:r>
            <a:r>
              <a:rPr sz="2800" b="1" spc="-45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future”</a:t>
            </a:r>
            <a:r>
              <a:rPr sz="2800" b="1" spc="-2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and</a:t>
            </a:r>
            <a:r>
              <a:rPr sz="2800" b="1" spc="-4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not</a:t>
            </a:r>
            <a:r>
              <a:rPr sz="2800" b="1" spc="-35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an</a:t>
            </a:r>
            <a:r>
              <a:rPr sz="2800" b="1" spc="-40" dirty="0">
                <a:latin typeface="Segoe UI Semibold"/>
                <a:cs typeface="Segoe UI Semibold"/>
              </a:rPr>
              <a:t> </a:t>
            </a:r>
            <a:r>
              <a:rPr sz="2800" b="1" dirty="0">
                <a:latin typeface="Segoe UI Semibold"/>
                <a:cs typeface="Segoe UI Semibold"/>
              </a:rPr>
              <a:t>undue</a:t>
            </a:r>
            <a:r>
              <a:rPr sz="2800" b="1" spc="-15" dirty="0">
                <a:latin typeface="Segoe UI Semibold"/>
                <a:cs typeface="Segoe UI Semibold"/>
              </a:rPr>
              <a:t> </a:t>
            </a:r>
            <a:r>
              <a:rPr sz="2800" b="1" spc="-10" dirty="0">
                <a:latin typeface="Segoe UI Semibold"/>
                <a:cs typeface="Segoe UI Semibold"/>
              </a:rPr>
              <a:t>hardship</a:t>
            </a:r>
            <a:endParaRPr sz="28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PWFA:</a:t>
            </a:r>
            <a:r>
              <a:rPr spc="-175" dirty="0"/>
              <a:t> </a:t>
            </a:r>
            <a:r>
              <a:rPr dirty="0"/>
              <a:t>Interactive</a:t>
            </a:r>
            <a:r>
              <a:rPr spc="-150" dirty="0"/>
              <a:t> </a:t>
            </a:r>
            <a:r>
              <a:rPr dirty="0"/>
              <a:t>Process</a:t>
            </a:r>
            <a:r>
              <a:rPr spc="-180" dirty="0"/>
              <a:t> </a:t>
            </a:r>
            <a:r>
              <a:rPr dirty="0"/>
              <a:t>More</a:t>
            </a:r>
            <a:r>
              <a:rPr spc="-155" dirty="0"/>
              <a:t> </a:t>
            </a:r>
            <a:r>
              <a:rPr dirty="0"/>
              <a:t>Complex</a:t>
            </a:r>
            <a:r>
              <a:rPr spc="-170" dirty="0"/>
              <a:t> </a:t>
            </a:r>
            <a:r>
              <a:rPr spc="-25" dirty="0"/>
              <a:t>(3)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3977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</a:pPr>
            <a:r>
              <a:rPr sz="3250" b="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3250" b="0" spc="-140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</a:rPr>
              <a:t>If</a:t>
            </a:r>
            <a:r>
              <a:rPr sz="3600" spc="-5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an</a:t>
            </a:r>
            <a:r>
              <a:rPr sz="3600" spc="-7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employer</a:t>
            </a:r>
            <a:r>
              <a:rPr sz="3600" spc="-3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cannot</a:t>
            </a:r>
            <a:r>
              <a:rPr sz="3600" spc="-6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determine</a:t>
            </a:r>
            <a:r>
              <a:rPr sz="3600" spc="-4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the</a:t>
            </a:r>
            <a:r>
              <a:rPr sz="3600" spc="-50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appropriate </a:t>
            </a:r>
            <a:r>
              <a:rPr sz="3600" dirty="0">
                <a:solidFill>
                  <a:srgbClr val="000000"/>
                </a:solidFill>
              </a:rPr>
              <a:t>reasonable</a:t>
            </a:r>
            <a:r>
              <a:rPr sz="3600" spc="-6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accommodation</a:t>
            </a:r>
            <a:r>
              <a:rPr sz="3600" spc="-8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or</a:t>
            </a:r>
            <a:r>
              <a:rPr sz="3600" spc="-5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the</a:t>
            </a:r>
            <a:r>
              <a:rPr sz="3600" spc="-60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known </a:t>
            </a:r>
            <a:r>
              <a:rPr sz="3600" dirty="0">
                <a:solidFill>
                  <a:srgbClr val="000000"/>
                </a:solidFill>
              </a:rPr>
              <a:t>limitation</a:t>
            </a:r>
            <a:r>
              <a:rPr sz="3600" spc="-6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through</a:t>
            </a:r>
            <a:r>
              <a:rPr sz="3600" spc="-5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the</a:t>
            </a:r>
            <a:r>
              <a:rPr sz="3600" spc="-6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AF50"/>
                </a:solidFill>
              </a:rPr>
              <a:t>initial</a:t>
            </a:r>
            <a:r>
              <a:rPr sz="3600" spc="-60" dirty="0">
                <a:solidFill>
                  <a:srgbClr val="00AF50"/>
                </a:solidFill>
              </a:rPr>
              <a:t> </a:t>
            </a:r>
            <a:r>
              <a:rPr sz="3600" dirty="0">
                <a:solidFill>
                  <a:srgbClr val="00AF50"/>
                </a:solidFill>
              </a:rPr>
              <a:t>request</a:t>
            </a:r>
            <a:r>
              <a:rPr sz="3600" spc="-65" dirty="0">
                <a:solidFill>
                  <a:srgbClr val="00AF5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or</a:t>
            </a:r>
            <a:r>
              <a:rPr sz="3600" spc="-6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a</a:t>
            </a:r>
            <a:r>
              <a:rPr sz="3600" spc="-60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6FC0"/>
                </a:solidFill>
              </a:rPr>
              <a:t>simple </a:t>
            </a:r>
            <a:r>
              <a:rPr sz="3600" dirty="0">
                <a:solidFill>
                  <a:srgbClr val="006FC0"/>
                </a:solidFill>
              </a:rPr>
              <a:t>conversation</a:t>
            </a:r>
            <a:r>
              <a:rPr sz="3600" spc="-55" dirty="0">
                <a:solidFill>
                  <a:srgbClr val="006FC0"/>
                </a:solidFill>
              </a:rPr>
              <a:t> </a:t>
            </a:r>
            <a:r>
              <a:rPr sz="3600" dirty="0">
                <a:solidFill>
                  <a:srgbClr val="006FC0"/>
                </a:solidFill>
              </a:rPr>
              <a:t>or</a:t>
            </a:r>
            <a:r>
              <a:rPr sz="3600" spc="-55" dirty="0">
                <a:solidFill>
                  <a:srgbClr val="006FC0"/>
                </a:solidFill>
              </a:rPr>
              <a:t> </a:t>
            </a:r>
            <a:r>
              <a:rPr sz="3600" dirty="0">
                <a:solidFill>
                  <a:srgbClr val="006FC0"/>
                </a:solidFill>
              </a:rPr>
              <a:t>email</a:t>
            </a:r>
            <a:r>
              <a:rPr sz="3600" spc="-85" dirty="0">
                <a:solidFill>
                  <a:srgbClr val="006FC0"/>
                </a:solidFill>
              </a:rPr>
              <a:t> </a:t>
            </a:r>
            <a:r>
              <a:rPr sz="3600" dirty="0">
                <a:solidFill>
                  <a:srgbClr val="006FC0"/>
                </a:solidFill>
              </a:rPr>
              <a:t>exchange</a:t>
            </a:r>
            <a:r>
              <a:rPr sz="3600" dirty="0">
                <a:solidFill>
                  <a:srgbClr val="000000"/>
                </a:solidFill>
              </a:rPr>
              <a:t>,</a:t>
            </a:r>
            <a:r>
              <a:rPr sz="3600" spc="-6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the</a:t>
            </a:r>
            <a:r>
              <a:rPr sz="3600" spc="-55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flexible </a:t>
            </a:r>
            <a:r>
              <a:rPr sz="3600" dirty="0">
                <a:solidFill>
                  <a:srgbClr val="000000"/>
                </a:solidFill>
              </a:rPr>
              <a:t>interactive</a:t>
            </a:r>
            <a:r>
              <a:rPr sz="3600" spc="-8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process</a:t>
            </a:r>
            <a:r>
              <a:rPr sz="3600" spc="-7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may</a:t>
            </a:r>
            <a:r>
              <a:rPr sz="3600" spc="-105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continue.</a:t>
            </a:r>
            <a:endParaRPr sz="3600">
              <a:latin typeface="Times New Roman"/>
              <a:cs typeface="Times New Roman"/>
            </a:endParaRPr>
          </a:p>
          <a:p>
            <a:pPr marL="469900" marR="2101215" indent="-457200">
              <a:lnSpc>
                <a:spcPct val="100000"/>
              </a:lnSpc>
              <a:spcBef>
                <a:spcPts val="1800"/>
              </a:spcBef>
            </a:pPr>
            <a:r>
              <a:rPr sz="3250" b="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3250" b="0" spc="-130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0000"/>
                </a:solidFill>
              </a:rPr>
              <a:t>Can</a:t>
            </a:r>
            <a:r>
              <a:rPr sz="3600" spc="-5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still</a:t>
            </a:r>
            <a:r>
              <a:rPr sz="3600" spc="-4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be</a:t>
            </a:r>
            <a:r>
              <a:rPr sz="3600" spc="-3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conversation,</a:t>
            </a:r>
            <a:r>
              <a:rPr sz="3600" spc="-4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or</a:t>
            </a:r>
            <a:r>
              <a:rPr sz="3600" spc="-3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calling</a:t>
            </a:r>
            <a:r>
              <a:rPr sz="3600" spc="-50" dirty="0">
                <a:solidFill>
                  <a:srgbClr val="000000"/>
                </a:solidFill>
              </a:rPr>
              <a:t> </a:t>
            </a:r>
            <a:r>
              <a:rPr sz="3600" spc="-25" dirty="0">
                <a:solidFill>
                  <a:srgbClr val="000000"/>
                </a:solidFill>
              </a:rPr>
              <a:t>Job </a:t>
            </a:r>
            <a:r>
              <a:rPr sz="3600" dirty="0">
                <a:solidFill>
                  <a:srgbClr val="000000"/>
                </a:solidFill>
              </a:rPr>
              <a:t>Accommodation</a:t>
            </a:r>
            <a:r>
              <a:rPr sz="3600" spc="-14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Network</a:t>
            </a:r>
            <a:r>
              <a:rPr sz="3600" spc="-110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(JAN)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0801" y="335470"/>
            <a:ext cx="7957184" cy="118300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/>
              <a:t>PWFA</a:t>
            </a:r>
            <a:r>
              <a:rPr spc="-120" dirty="0"/>
              <a:t> </a:t>
            </a:r>
            <a:r>
              <a:rPr dirty="0"/>
              <a:t>–</a:t>
            </a:r>
            <a:r>
              <a:rPr spc="-130" dirty="0"/>
              <a:t> </a:t>
            </a:r>
            <a:r>
              <a:rPr dirty="0">
                <a:solidFill>
                  <a:srgbClr val="7E5F00"/>
                </a:solidFill>
              </a:rPr>
              <a:t>Limitations</a:t>
            </a:r>
            <a:r>
              <a:rPr spc="-90" dirty="0">
                <a:solidFill>
                  <a:srgbClr val="7E5F00"/>
                </a:solidFill>
              </a:rPr>
              <a:t> </a:t>
            </a:r>
            <a:r>
              <a:rPr dirty="0">
                <a:solidFill>
                  <a:srgbClr val="7E5F00"/>
                </a:solidFill>
              </a:rPr>
              <a:t>on</a:t>
            </a:r>
            <a:r>
              <a:rPr spc="-130" dirty="0">
                <a:solidFill>
                  <a:srgbClr val="7E5F00"/>
                </a:solidFill>
              </a:rPr>
              <a:t> </a:t>
            </a:r>
            <a:r>
              <a:rPr spc="-10" dirty="0">
                <a:solidFill>
                  <a:srgbClr val="7E5F00"/>
                </a:solidFill>
              </a:rPr>
              <a:t>Supporting Documentation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310" y="1368552"/>
            <a:ext cx="10773410" cy="446024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9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950" spc="170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Employer</a:t>
            </a:r>
            <a:r>
              <a:rPr sz="3300" b="1" spc="-45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not</a:t>
            </a:r>
            <a:r>
              <a:rPr sz="3300" b="1" spc="-40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required</a:t>
            </a:r>
            <a:r>
              <a:rPr sz="3300" b="1" spc="-55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to</a:t>
            </a:r>
            <a:r>
              <a:rPr sz="3300" b="1" spc="-40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get</a:t>
            </a:r>
            <a:r>
              <a:rPr sz="3300" b="1" spc="-60" dirty="0">
                <a:latin typeface="Segoe UI Semibold"/>
                <a:cs typeface="Segoe UI Semibold"/>
              </a:rPr>
              <a:t> </a:t>
            </a:r>
            <a:r>
              <a:rPr sz="3300" b="1" spc="-10" dirty="0">
                <a:latin typeface="Segoe UI Semibold"/>
                <a:cs typeface="Segoe UI Semibold"/>
              </a:rPr>
              <a:t>documentation.</a:t>
            </a:r>
            <a:endParaRPr sz="3300">
              <a:latin typeface="Segoe UI Semibold"/>
              <a:cs typeface="Segoe UI Semibold"/>
            </a:endParaRPr>
          </a:p>
          <a:p>
            <a:pPr marL="469265" marR="5080" indent="-457200">
              <a:lnSpc>
                <a:spcPct val="100000"/>
              </a:lnSpc>
              <a:spcBef>
                <a:spcPts val="1800"/>
              </a:spcBef>
            </a:pPr>
            <a:r>
              <a:rPr sz="29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950" spc="185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If</a:t>
            </a:r>
            <a:r>
              <a:rPr sz="3300" b="1" spc="-35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an</a:t>
            </a:r>
            <a:r>
              <a:rPr sz="3300" b="1" spc="-40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employer</a:t>
            </a:r>
            <a:r>
              <a:rPr sz="3300" b="1" spc="-40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decides</a:t>
            </a:r>
            <a:r>
              <a:rPr sz="3300" b="1" spc="-35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to</a:t>
            </a:r>
            <a:r>
              <a:rPr sz="3300" b="1" spc="-25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seek</a:t>
            </a:r>
            <a:r>
              <a:rPr sz="3300" b="1" spc="-35" dirty="0">
                <a:latin typeface="Segoe UI Semibold"/>
                <a:cs typeface="Segoe UI Semibold"/>
              </a:rPr>
              <a:t> </a:t>
            </a:r>
            <a:r>
              <a:rPr sz="3300" b="1" spc="-10" dirty="0">
                <a:latin typeface="Segoe UI Semibold"/>
                <a:cs typeface="Segoe UI Semibold"/>
              </a:rPr>
              <a:t>supporting </a:t>
            </a:r>
            <a:r>
              <a:rPr sz="3300" b="1" dirty="0">
                <a:latin typeface="Segoe UI Semibold"/>
                <a:cs typeface="Segoe UI Semibold"/>
              </a:rPr>
              <a:t>documentation</a:t>
            </a:r>
            <a:r>
              <a:rPr sz="3300" b="1" spc="-35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at</a:t>
            </a:r>
            <a:r>
              <a:rPr sz="3300" b="1" spc="-45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this</a:t>
            </a:r>
            <a:r>
              <a:rPr sz="3300" b="1" spc="-35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point,</a:t>
            </a:r>
            <a:r>
              <a:rPr sz="3300" b="1" spc="-35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it</a:t>
            </a:r>
            <a:r>
              <a:rPr sz="3300" b="1" spc="-45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is</a:t>
            </a:r>
            <a:r>
              <a:rPr sz="3300" b="1" spc="-35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only</a:t>
            </a:r>
            <a:r>
              <a:rPr sz="3300" b="1" spc="-40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permitted</a:t>
            </a:r>
            <a:r>
              <a:rPr sz="3300" b="1" spc="-50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if</a:t>
            </a:r>
            <a:r>
              <a:rPr sz="3300" b="1" spc="-40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it</a:t>
            </a:r>
            <a:r>
              <a:rPr sz="3300" b="1" spc="-45" dirty="0">
                <a:latin typeface="Segoe UI Semibold"/>
                <a:cs typeface="Segoe UI Semibold"/>
              </a:rPr>
              <a:t> </a:t>
            </a:r>
            <a:r>
              <a:rPr sz="3300" b="1" spc="-25" dirty="0">
                <a:latin typeface="Segoe UI Semibold"/>
                <a:cs typeface="Segoe UI Semibold"/>
              </a:rPr>
              <a:t>is </a:t>
            </a:r>
            <a:r>
              <a:rPr sz="3300" b="1" u="sng" dirty="0">
                <a:solidFill>
                  <a:srgbClr val="7E5F00"/>
                </a:solidFill>
                <a:uFill>
                  <a:solidFill>
                    <a:srgbClr val="7E5F00"/>
                  </a:solidFill>
                </a:uFill>
                <a:latin typeface="Segoe UI Semibold"/>
                <a:cs typeface="Segoe UI Semibold"/>
              </a:rPr>
              <a:t>reasonable</a:t>
            </a:r>
            <a:r>
              <a:rPr sz="3300" b="1" u="sng" spc="-70" dirty="0">
                <a:solidFill>
                  <a:srgbClr val="7E5F00"/>
                </a:solidFill>
                <a:uFill>
                  <a:solidFill>
                    <a:srgbClr val="7E5F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3300" b="1" u="sng" dirty="0">
                <a:solidFill>
                  <a:srgbClr val="843B0B"/>
                </a:solidFill>
                <a:uFill>
                  <a:solidFill>
                    <a:srgbClr val="843B0B"/>
                  </a:solidFill>
                </a:uFill>
                <a:latin typeface="Segoe UI Semibold"/>
                <a:cs typeface="Segoe UI Semibold"/>
              </a:rPr>
              <a:t>under</a:t>
            </a:r>
            <a:r>
              <a:rPr sz="3300" b="1" u="sng" spc="-45" dirty="0">
                <a:solidFill>
                  <a:srgbClr val="843B0B"/>
                </a:solidFill>
                <a:uFill>
                  <a:solidFill>
                    <a:srgbClr val="843B0B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3300" b="1" u="sng" dirty="0">
                <a:solidFill>
                  <a:srgbClr val="843B0B"/>
                </a:solidFill>
                <a:uFill>
                  <a:solidFill>
                    <a:srgbClr val="843B0B"/>
                  </a:solidFill>
                </a:uFill>
                <a:latin typeface="Segoe UI Semibold"/>
                <a:cs typeface="Segoe UI Semibold"/>
              </a:rPr>
              <a:t>the</a:t>
            </a:r>
            <a:r>
              <a:rPr sz="3300" b="1" u="sng" spc="-60" dirty="0">
                <a:solidFill>
                  <a:srgbClr val="843B0B"/>
                </a:solidFill>
                <a:uFill>
                  <a:solidFill>
                    <a:srgbClr val="843B0B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3300" b="1" u="sng" spc="-10" dirty="0">
                <a:solidFill>
                  <a:srgbClr val="843B0B"/>
                </a:solidFill>
                <a:uFill>
                  <a:solidFill>
                    <a:srgbClr val="843B0B"/>
                  </a:solidFill>
                </a:uFill>
                <a:latin typeface="Segoe UI Semibold"/>
                <a:cs typeface="Segoe UI Semibold"/>
              </a:rPr>
              <a:t>circumstances</a:t>
            </a:r>
            <a:r>
              <a:rPr sz="3300" b="1" u="none" spc="-10" dirty="0">
                <a:solidFill>
                  <a:srgbClr val="843B0B"/>
                </a:solidFill>
                <a:latin typeface="Segoe UI Semibold"/>
                <a:cs typeface="Segoe UI Semibold"/>
              </a:rPr>
              <a:t>.</a:t>
            </a:r>
            <a:endParaRPr sz="3300">
              <a:latin typeface="Segoe UI Semibold"/>
              <a:cs typeface="Segoe UI Semibold"/>
            </a:endParaRPr>
          </a:p>
          <a:p>
            <a:pPr marL="469900" marR="915035" indent="-457200">
              <a:lnSpc>
                <a:spcPct val="100000"/>
              </a:lnSpc>
              <a:spcBef>
                <a:spcPts val="1800"/>
              </a:spcBef>
            </a:pPr>
            <a:r>
              <a:rPr sz="29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950" spc="170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When</a:t>
            </a:r>
            <a:r>
              <a:rPr sz="3300" b="1" spc="-55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it</a:t>
            </a:r>
            <a:r>
              <a:rPr sz="3300" b="1" spc="-45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is</a:t>
            </a:r>
            <a:r>
              <a:rPr sz="3300" b="1" spc="-40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reasonable,</a:t>
            </a:r>
            <a:r>
              <a:rPr sz="3300" b="1" spc="-45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the</a:t>
            </a:r>
            <a:r>
              <a:rPr sz="3300" b="1" spc="-45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employer</a:t>
            </a:r>
            <a:r>
              <a:rPr sz="3300" b="1" spc="-55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is</a:t>
            </a:r>
            <a:r>
              <a:rPr sz="3300" b="1" spc="-35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limited</a:t>
            </a:r>
            <a:r>
              <a:rPr sz="3300" b="1" spc="-50" dirty="0">
                <a:latin typeface="Segoe UI Semibold"/>
                <a:cs typeface="Segoe UI Semibold"/>
              </a:rPr>
              <a:t> </a:t>
            </a:r>
            <a:r>
              <a:rPr sz="3300" b="1" spc="-25" dirty="0">
                <a:latin typeface="Segoe UI Semibold"/>
                <a:cs typeface="Segoe UI Semibold"/>
              </a:rPr>
              <a:t>to </a:t>
            </a:r>
            <a:r>
              <a:rPr sz="3300" b="1" dirty="0">
                <a:latin typeface="Segoe UI Semibold"/>
                <a:cs typeface="Segoe UI Semibold"/>
              </a:rPr>
              <a:t>requiring</a:t>
            </a:r>
            <a:r>
              <a:rPr sz="3300" b="1" spc="-70" dirty="0"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7E5F00"/>
                </a:solidFill>
                <a:latin typeface="Segoe UI Semibold"/>
                <a:cs typeface="Segoe UI Semibold"/>
              </a:rPr>
              <a:t>documentation</a:t>
            </a:r>
            <a:r>
              <a:rPr sz="3300" b="1" spc="-45" dirty="0">
                <a:solidFill>
                  <a:srgbClr val="7E5F00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7E5F00"/>
                </a:solidFill>
                <a:latin typeface="Segoe UI Semibold"/>
                <a:cs typeface="Segoe UI Semibold"/>
              </a:rPr>
              <a:t>that</a:t>
            </a:r>
            <a:r>
              <a:rPr sz="3300" b="1" spc="-65" dirty="0">
                <a:solidFill>
                  <a:srgbClr val="7E5F00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7E5F00"/>
                </a:solidFill>
                <a:latin typeface="Segoe UI Semibold"/>
                <a:cs typeface="Segoe UI Semibold"/>
              </a:rPr>
              <a:t>itself</a:t>
            </a:r>
            <a:r>
              <a:rPr sz="3300" b="1" spc="-70" dirty="0">
                <a:solidFill>
                  <a:srgbClr val="7E5F00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7E5F00"/>
                </a:solidFill>
                <a:latin typeface="Segoe UI Semibold"/>
                <a:cs typeface="Segoe UI Semibold"/>
              </a:rPr>
              <a:t>is</a:t>
            </a:r>
            <a:r>
              <a:rPr sz="3300" b="1" spc="-60" dirty="0">
                <a:solidFill>
                  <a:srgbClr val="7E5F00"/>
                </a:solidFill>
                <a:latin typeface="Segoe UI Semibold"/>
                <a:cs typeface="Segoe UI Semibold"/>
              </a:rPr>
              <a:t> </a:t>
            </a:r>
            <a:r>
              <a:rPr sz="3300" b="1" spc="-10" dirty="0">
                <a:solidFill>
                  <a:srgbClr val="7E5F00"/>
                </a:solidFill>
                <a:latin typeface="Segoe UI Semibold"/>
                <a:cs typeface="Segoe UI Semibold"/>
              </a:rPr>
              <a:t>reasonable.</a:t>
            </a:r>
            <a:endParaRPr sz="330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9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950" spc="155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Can</a:t>
            </a:r>
            <a:r>
              <a:rPr sz="3300" b="1" spc="-65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seek</a:t>
            </a:r>
            <a:r>
              <a:rPr sz="3300" b="1" spc="-65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documentation</a:t>
            </a:r>
            <a:r>
              <a:rPr sz="3300" b="1" spc="-45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from</a:t>
            </a:r>
            <a:r>
              <a:rPr sz="3300" b="1" spc="-55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health</a:t>
            </a:r>
            <a:r>
              <a:rPr sz="3300" b="1" spc="-65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care</a:t>
            </a:r>
            <a:r>
              <a:rPr sz="3300" b="1" spc="-70" dirty="0">
                <a:latin typeface="Segoe UI Semibold"/>
                <a:cs typeface="Segoe UI Semibold"/>
              </a:rPr>
              <a:t> </a:t>
            </a:r>
            <a:r>
              <a:rPr sz="3300" b="1" spc="-10" dirty="0">
                <a:latin typeface="Segoe UI Semibold"/>
                <a:cs typeface="Segoe UI Semibold"/>
              </a:rPr>
              <a:t>providers</a:t>
            </a:r>
            <a:endParaRPr sz="33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0801" y="335470"/>
            <a:ext cx="10728960" cy="118300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/>
              <a:t>PWFA</a:t>
            </a:r>
            <a:r>
              <a:rPr spc="-145" dirty="0"/>
              <a:t> </a:t>
            </a:r>
            <a:r>
              <a:rPr dirty="0"/>
              <a:t>–</a:t>
            </a:r>
            <a:r>
              <a:rPr spc="-155" dirty="0"/>
              <a:t> </a:t>
            </a:r>
            <a:r>
              <a:rPr dirty="0"/>
              <a:t>Seeking</a:t>
            </a:r>
            <a:r>
              <a:rPr spc="-120" dirty="0"/>
              <a:t> </a:t>
            </a:r>
            <a:r>
              <a:rPr dirty="0"/>
              <a:t>Documentation</a:t>
            </a:r>
            <a:r>
              <a:rPr spc="-110" dirty="0"/>
              <a:t> </a:t>
            </a:r>
            <a:r>
              <a:rPr dirty="0"/>
              <a:t>is</a:t>
            </a:r>
            <a:r>
              <a:rPr spc="-145" dirty="0"/>
              <a:t> </a:t>
            </a:r>
            <a:r>
              <a:rPr spc="-10" dirty="0">
                <a:solidFill>
                  <a:srgbClr val="843B0B"/>
                </a:solidFill>
              </a:rPr>
              <a:t>Reasonable </a:t>
            </a:r>
            <a:r>
              <a:rPr dirty="0">
                <a:solidFill>
                  <a:srgbClr val="843B0B"/>
                </a:solidFill>
              </a:rPr>
              <a:t>under</a:t>
            </a:r>
            <a:r>
              <a:rPr spc="-75" dirty="0">
                <a:solidFill>
                  <a:srgbClr val="843B0B"/>
                </a:solidFill>
              </a:rPr>
              <a:t> </a:t>
            </a:r>
            <a:r>
              <a:rPr dirty="0">
                <a:solidFill>
                  <a:srgbClr val="843B0B"/>
                </a:solidFill>
              </a:rPr>
              <a:t>the</a:t>
            </a:r>
            <a:r>
              <a:rPr spc="-70" dirty="0">
                <a:solidFill>
                  <a:srgbClr val="843B0B"/>
                </a:solidFill>
              </a:rPr>
              <a:t> </a:t>
            </a:r>
            <a:r>
              <a:rPr spc="-10" dirty="0">
                <a:solidFill>
                  <a:srgbClr val="843B0B"/>
                </a:solidFill>
              </a:rPr>
              <a:t>Circumstances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8349" y="1802315"/>
            <a:ext cx="10585450" cy="393636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469900" marR="1353185" indent="-457200">
              <a:lnSpc>
                <a:spcPts val="4320"/>
              </a:lnSpc>
              <a:spcBef>
                <a:spcPts val="640"/>
              </a:spcBef>
            </a:pPr>
            <a:r>
              <a:rPr sz="3600" spc="-4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3600" spc="-509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843B0B"/>
                </a:solidFill>
                <a:latin typeface="Segoe UI Semibold"/>
                <a:cs typeface="Segoe UI Semibold"/>
              </a:rPr>
              <a:t>Example</a:t>
            </a:r>
            <a:r>
              <a:rPr sz="4000" b="1" spc="-125" dirty="0">
                <a:solidFill>
                  <a:srgbClr val="843B0B"/>
                </a:solidFill>
                <a:latin typeface="Segoe UI Semibold"/>
                <a:cs typeface="Segoe UI Semibold"/>
              </a:rPr>
              <a:t> </a:t>
            </a:r>
            <a:r>
              <a:rPr sz="4000" b="1" dirty="0">
                <a:solidFill>
                  <a:srgbClr val="843B0B"/>
                </a:solidFill>
                <a:latin typeface="Segoe UI Semibold"/>
                <a:cs typeface="Segoe UI Semibold"/>
              </a:rPr>
              <a:t>that</a:t>
            </a:r>
            <a:r>
              <a:rPr sz="4000" b="1" spc="-90" dirty="0">
                <a:solidFill>
                  <a:srgbClr val="843B0B"/>
                </a:solidFill>
                <a:latin typeface="Segoe UI Semibold"/>
                <a:cs typeface="Segoe UI Semibold"/>
              </a:rPr>
              <a:t> </a:t>
            </a:r>
            <a:r>
              <a:rPr sz="4000" b="1" dirty="0">
                <a:solidFill>
                  <a:srgbClr val="843B0B"/>
                </a:solidFill>
                <a:latin typeface="Segoe UI Semibold"/>
                <a:cs typeface="Segoe UI Semibold"/>
              </a:rPr>
              <a:t>is</a:t>
            </a:r>
            <a:r>
              <a:rPr sz="4000" b="1" spc="-95" dirty="0">
                <a:solidFill>
                  <a:srgbClr val="843B0B"/>
                </a:solidFill>
                <a:latin typeface="Segoe UI Semibold"/>
                <a:cs typeface="Segoe UI Semibold"/>
              </a:rPr>
              <a:t> </a:t>
            </a:r>
            <a:r>
              <a:rPr sz="4000" b="1" dirty="0">
                <a:solidFill>
                  <a:srgbClr val="843B0B"/>
                </a:solidFill>
                <a:latin typeface="Segoe UI Semibold"/>
                <a:cs typeface="Segoe UI Semibold"/>
              </a:rPr>
              <a:t>“reasonable</a:t>
            </a:r>
            <a:r>
              <a:rPr sz="4000" b="1" spc="-95" dirty="0">
                <a:solidFill>
                  <a:srgbClr val="843B0B"/>
                </a:solidFill>
                <a:latin typeface="Segoe UI Semibold"/>
                <a:cs typeface="Segoe UI Semibold"/>
              </a:rPr>
              <a:t> </a:t>
            </a:r>
            <a:r>
              <a:rPr sz="4000" b="1" dirty="0">
                <a:solidFill>
                  <a:srgbClr val="843B0B"/>
                </a:solidFill>
                <a:latin typeface="Segoe UI Semibold"/>
                <a:cs typeface="Segoe UI Semibold"/>
              </a:rPr>
              <a:t>under</a:t>
            </a:r>
            <a:r>
              <a:rPr sz="4000" b="1" spc="-95" dirty="0">
                <a:solidFill>
                  <a:srgbClr val="843B0B"/>
                </a:solidFill>
                <a:latin typeface="Segoe UI Semibold"/>
                <a:cs typeface="Segoe UI Semibold"/>
              </a:rPr>
              <a:t> </a:t>
            </a:r>
            <a:r>
              <a:rPr sz="4000" b="1" spc="-25" dirty="0">
                <a:solidFill>
                  <a:srgbClr val="843B0B"/>
                </a:solidFill>
                <a:latin typeface="Segoe UI Semibold"/>
                <a:cs typeface="Segoe UI Semibold"/>
              </a:rPr>
              <a:t>the </a:t>
            </a:r>
            <a:r>
              <a:rPr sz="4000" b="1" dirty="0">
                <a:solidFill>
                  <a:srgbClr val="843B0B"/>
                </a:solidFill>
                <a:latin typeface="Segoe UI Semibold"/>
                <a:cs typeface="Segoe UI Semibold"/>
              </a:rPr>
              <a:t>circumstances”</a:t>
            </a:r>
            <a:r>
              <a:rPr sz="4000" b="1" spc="-120" dirty="0">
                <a:solidFill>
                  <a:srgbClr val="843B0B"/>
                </a:solidFill>
                <a:latin typeface="Segoe UI Semibold"/>
                <a:cs typeface="Segoe UI Semibold"/>
              </a:rPr>
              <a:t> </a:t>
            </a:r>
            <a:r>
              <a:rPr sz="4000" b="1" dirty="0">
                <a:latin typeface="Segoe UI Semibold"/>
                <a:cs typeface="Segoe UI Semibold"/>
              </a:rPr>
              <a:t>to</a:t>
            </a:r>
            <a:r>
              <a:rPr sz="4000" b="1" spc="-105" dirty="0">
                <a:latin typeface="Segoe UI Semibold"/>
                <a:cs typeface="Segoe UI Semibold"/>
              </a:rPr>
              <a:t> </a:t>
            </a:r>
            <a:r>
              <a:rPr sz="4000" b="1" dirty="0">
                <a:latin typeface="Segoe UI Semibold"/>
                <a:cs typeface="Segoe UI Semibold"/>
              </a:rPr>
              <a:t>seek</a:t>
            </a:r>
            <a:r>
              <a:rPr sz="4000" b="1" spc="-125" dirty="0">
                <a:latin typeface="Segoe UI Semibold"/>
                <a:cs typeface="Segoe UI Semibold"/>
              </a:rPr>
              <a:t> </a:t>
            </a:r>
            <a:r>
              <a:rPr sz="4000" b="1" spc="-10" dirty="0">
                <a:latin typeface="Segoe UI Semibold"/>
                <a:cs typeface="Segoe UI Semibold"/>
              </a:rPr>
              <a:t>reasonable </a:t>
            </a:r>
            <a:r>
              <a:rPr sz="4000" b="1" dirty="0">
                <a:latin typeface="Segoe UI Semibold"/>
                <a:cs typeface="Segoe UI Semibold"/>
              </a:rPr>
              <a:t>documentation</a:t>
            </a:r>
            <a:r>
              <a:rPr sz="4000" b="1" spc="-95" dirty="0">
                <a:latin typeface="Segoe UI Semibold"/>
                <a:cs typeface="Segoe UI Semibold"/>
              </a:rPr>
              <a:t> </a:t>
            </a:r>
            <a:r>
              <a:rPr sz="4000" b="1" dirty="0">
                <a:latin typeface="Segoe UI Semibold"/>
                <a:cs typeface="Segoe UI Semibold"/>
              </a:rPr>
              <a:t>–</a:t>
            </a:r>
            <a:r>
              <a:rPr sz="4000" b="1" spc="-120" dirty="0">
                <a:latin typeface="Segoe UI Semibold"/>
                <a:cs typeface="Segoe UI Semibold"/>
              </a:rPr>
              <a:t> </a:t>
            </a:r>
            <a:r>
              <a:rPr sz="4000" b="1" dirty="0">
                <a:latin typeface="Segoe UI Semibold"/>
                <a:cs typeface="Segoe UI Semibold"/>
              </a:rPr>
              <a:t>[IG</a:t>
            </a:r>
            <a:r>
              <a:rPr sz="4000" b="1" spc="-130" dirty="0">
                <a:latin typeface="Segoe UI Semibold"/>
                <a:cs typeface="Segoe UI Semibold"/>
              </a:rPr>
              <a:t> </a:t>
            </a:r>
            <a:r>
              <a:rPr sz="4000" b="1" spc="-55" dirty="0">
                <a:latin typeface="Segoe UI Semibold"/>
                <a:cs typeface="Segoe UI Semibold"/>
              </a:rPr>
              <a:t>par.</a:t>
            </a:r>
            <a:r>
              <a:rPr sz="4000" b="1" spc="-125" dirty="0">
                <a:latin typeface="Segoe UI Semibold"/>
                <a:cs typeface="Segoe UI Semibold"/>
              </a:rPr>
              <a:t> </a:t>
            </a:r>
            <a:r>
              <a:rPr sz="4000" b="1" spc="-20" dirty="0">
                <a:latin typeface="Segoe UI Semibold"/>
                <a:cs typeface="Segoe UI Semibold"/>
              </a:rPr>
              <a:t>124]</a:t>
            </a:r>
            <a:endParaRPr sz="4000">
              <a:latin typeface="Segoe UI Semibold"/>
              <a:cs typeface="Segoe UI Semibold"/>
            </a:endParaRPr>
          </a:p>
          <a:p>
            <a:pPr marL="927100" marR="5080" indent="-457200">
              <a:lnSpc>
                <a:spcPts val="3890"/>
              </a:lnSpc>
              <a:spcBef>
                <a:spcPts val="1795"/>
              </a:spcBef>
              <a:buClr>
                <a:srgbClr val="E69F00"/>
              </a:buClr>
              <a:buSzPct val="94444"/>
              <a:buFont typeface="Wingdings 2"/>
              <a:buChar char=""/>
              <a:tabLst>
                <a:tab pos="927100" algn="l"/>
              </a:tabLst>
            </a:pPr>
            <a:r>
              <a:rPr sz="3600" b="1" dirty="0">
                <a:latin typeface="Segoe UI Semibold"/>
                <a:cs typeface="Segoe UI Semibold"/>
              </a:rPr>
              <a:t>A</a:t>
            </a:r>
            <a:r>
              <a:rPr sz="3600" b="1" spc="-6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pregnant</a:t>
            </a:r>
            <a:r>
              <a:rPr sz="3600" b="1" spc="-4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employee</a:t>
            </a:r>
            <a:r>
              <a:rPr sz="3600" b="1" spc="-5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asks</a:t>
            </a:r>
            <a:r>
              <a:rPr sz="3600" b="1" spc="-5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for</a:t>
            </a:r>
            <a:r>
              <a:rPr sz="3600" b="1" spc="-4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the</a:t>
            </a:r>
            <a:r>
              <a:rPr sz="3600" b="1" spc="-50" dirty="0">
                <a:latin typeface="Segoe UI Semibold"/>
                <a:cs typeface="Segoe UI Semibold"/>
              </a:rPr>
              <a:t> </a:t>
            </a:r>
            <a:r>
              <a:rPr sz="3600" b="1" spc="-10" dirty="0">
                <a:latin typeface="Segoe UI Semibold"/>
                <a:cs typeface="Segoe UI Semibold"/>
              </a:rPr>
              <a:t>temporary </a:t>
            </a:r>
            <a:r>
              <a:rPr sz="3600" b="1" dirty="0">
                <a:latin typeface="Segoe UI Semibold"/>
                <a:cs typeface="Segoe UI Semibold"/>
              </a:rPr>
              <a:t>suspension</a:t>
            </a:r>
            <a:r>
              <a:rPr sz="3600" b="1" spc="-4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of</a:t>
            </a:r>
            <a:r>
              <a:rPr sz="3600" b="1" spc="-7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an</a:t>
            </a:r>
            <a:r>
              <a:rPr sz="3600" b="1" spc="-6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essential</a:t>
            </a:r>
            <a:r>
              <a:rPr sz="3600" b="1" spc="-6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function(s)</a:t>
            </a:r>
            <a:r>
              <a:rPr sz="3600" b="1" spc="-50" dirty="0">
                <a:latin typeface="Segoe UI Semibold"/>
                <a:cs typeface="Segoe UI Semibold"/>
              </a:rPr>
              <a:t> </a:t>
            </a:r>
            <a:r>
              <a:rPr sz="3600" b="1" spc="-20" dirty="0">
                <a:latin typeface="Segoe UI Semibold"/>
                <a:cs typeface="Segoe UI Semibold"/>
              </a:rPr>
              <a:t>that </a:t>
            </a:r>
            <a:r>
              <a:rPr sz="3600" b="1" dirty="0">
                <a:latin typeface="Segoe UI Semibold"/>
                <a:cs typeface="Segoe UI Semibold"/>
              </a:rPr>
              <a:t>involves</a:t>
            </a:r>
            <a:r>
              <a:rPr sz="3600" b="1" spc="-8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climbing</a:t>
            </a:r>
            <a:r>
              <a:rPr sz="3600" b="1" spc="-8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ladders</a:t>
            </a:r>
            <a:r>
              <a:rPr sz="3600" b="1" spc="-8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due</a:t>
            </a:r>
            <a:r>
              <a:rPr sz="3600" b="1" spc="-8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to</a:t>
            </a:r>
            <a:r>
              <a:rPr sz="3600" b="1" spc="-8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dizziness</a:t>
            </a:r>
            <a:r>
              <a:rPr sz="3600" b="1" spc="-55" dirty="0">
                <a:latin typeface="Segoe UI Semibold"/>
                <a:cs typeface="Segoe UI Semibold"/>
              </a:rPr>
              <a:t> </a:t>
            </a:r>
            <a:r>
              <a:rPr sz="3600" b="1" spc="-20" dirty="0">
                <a:latin typeface="Segoe UI Semibold"/>
                <a:cs typeface="Segoe UI Semibold"/>
              </a:rPr>
              <a:t>that </a:t>
            </a:r>
            <a:r>
              <a:rPr sz="3600" b="1" dirty="0">
                <a:latin typeface="Segoe UI Semibold"/>
                <a:cs typeface="Segoe UI Semibold"/>
              </a:rPr>
              <a:t>increases</a:t>
            </a:r>
            <a:r>
              <a:rPr sz="3600" b="1" spc="-6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her</a:t>
            </a:r>
            <a:r>
              <a:rPr sz="3600" b="1" spc="-5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risk</a:t>
            </a:r>
            <a:r>
              <a:rPr sz="3600" b="1" spc="-5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of</a:t>
            </a:r>
            <a:r>
              <a:rPr sz="3600" b="1" spc="-75" dirty="0">
                <a:latin typeface="Segoe UI Semibold"/>
                <a:cs typeface="Segoe UI Semibold"/>
              </a:rPr>
              <a:t> </a:t>
            </a:r>
            <a:r>
              <a:rPr sz="3600" b="1" spc="-10" dirty="0">
                <a:latin typeface="Segoe UI Semibold"/>
                <a:cs typeface="Segoe UI Semibold"/>
              </a:rPr>
              <a:t>falling.</a:t>
            </a:r>
            <a:endParaRPr sz="36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1309" y="527904"/>
            <a:ext cx="41509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spc="-170" dirty="0"/>
              <a:t> </a:t>
            </a:r>
            <a:r>
              <a:rPr dirty="0"/>
              <a:t>PWFA</a:t>
            </a:r>
            <a:r>
              <a:rPr spc="-170" dirty="0"/>
              <a:t> </a:t>
            </a:r>
            <a:r>
              <a:rPr spc="-10" dirty="0"/>
              <a:t>Statute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950" b="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950" b="0" spc="190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000000"/>
                </a:solidFill>
              </a:rPr>
              <a:t>Aspects</a:t>
            </a:r>
            <a:r>
              <a:rPr sz="3300" spc="-35" dirty="0">
                <a:solidFill>
                  <a:srgbClr val="000000"/>
                </a:solidFill>
              </a:rPr>
              <a:t> </a:t>
            </a:r>
            <a:r>
              <a:rPr sz="3300" dirty="0">
                <a:solidFill>
                  <a:srgbClr val="000000"/>
                </a:solidFill>
              </a:rPr>
              <a:t>of</a:t>
            </a:r>
            <a:r>
              <a:rPr sz="3300" spc="-25" dirty="0">
                <a:solidFill>
                  <a:srgbClr val="000000"/>
                </a:solidFill>
              </a:rPr>
              <a:t> </a:t>
            </a:r>
            <a:r>
              <a:rPr sz="3300" dirty="0">
                <a:solidFill>
                  <a:srgbClr val="000000"/>
                </a:solidFill>
              </a:rPr>
              <a:t>Title</a:t>
            </a:r>
            <a:r>
              <a:rPr sz="3300" spc="-30" dirty="0">
                <a:solidFill>
                  <a:srgbClr val="000000"/>
                </a:solidFill>
              </a:rPr>
              <a:t> </a:t>
            </a:r>
            <a:r>
              <a:rPr sz="3300" dirty="0">
                <a:solidFill>
                  <a:srgbClr val="000000"/>
                </a:solidFill>
              </a:rPr>
              <a:t>VII</a:t>
            </a:r>
            <a:r>
              <a:rPr sz="3300" spc="-20" dirty="0">
                <a:solidFill>
                  <a:srgbClr val="000000"/>
                </a:solidFill>
              </a:rPr>
              <a:t> </a:t>
            </a:r>
            <a:r>
              <a:rPr sz="3300" dirty="0">
                <a:solidFill>
                  <a:srgbClr val="000000"/>
                </a:solidFill>
              </a:rPr>
              <a:t>and</a:t>
            </a:r>
            <a:r>
              <a:rPr sz="3300" spc="-35" dirty="0">
                <a:solidFill>
                  <a:srgbClr val="000000"/>
                </a:solidFill>
              </a:rPr>
              <a:t> </a:t>
            </a:r>
            <a:r>
              <a:rPr sz="3300" dirty="0">
                <a:solidFill>
                  <a:srgbClr val="000000"/>
                </a:solidFill>
              </a:rPr>
              <a:t>ADA</a:t>
            </a:r>
            <a:r>
              <a:rPr sz="3300" spc="-35" dirty="0">
                <a:solidFill>
                  <a:srgbClr val="000000"/>
                </a:solidFill>
              </a:rPr>
              <a:t> </a:t>
            </a:r>
            <a:r>
              <a:rPr sz="3300" dirty="0">
                <a:solidFill>
                  <a:srgbClr val="000000"/>
                </a:solidFill>
              </a:rPr>
              <a:t>–</a:t>
            </a:r>
            <a:r>
              <a:rPr sz="3300" spc="-35" dirty="0">
                <a:solidFill>
                  <a:srgbClr val="000000"/>
                </a:solidFill>
              </a:rPr>
              <a:t> </a:t>
            </a:r>
            <a:r>
              <a:rPr sz="3300" dirty="0">
                <a:solidFill>
                  <a:srgbClr val="000000"/>
                </a:solidFill>
              </a:rPr>
              <a:t>fill</a:t>
            </a:r>
            <a:r>
              <a:rPr sz="3300" spc="-25" dirty="0">
                <a:solidFill>
                  <a:srgbClr val="000000"/>
                </a:solidFill>
              </a:rPr>
              <a:t> </a:t>
            </a:r>
            <a:r>
              <a:rPr sz="3300" spc="-20" dirty="0">
                <a:solidFill>
                  <a:srgbClr val="000000"/>
                </a:solidFill>
              </a:rPr>
              <a:t>gaps</a:t>
            </a:r>
            <a:endParaRPr sz="33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1800"/>
              </a:spcBef>
            </a:pPr>
            <a:r>
              <a:rPr sz="2950" b="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950" b="0" spc="135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000000"/>
                </a:solidFill>
              </a:rPr>
              <a:t>Provides</a:t>
            </a:r>
            <a:r>
              <a:rPr sz="3300" spc="-95" dirty="0">
                <a:solidFill>
                  <a:srgbClr val="000000"/>
                </a:solidFill>
              </a:rPr>
              <a:t> </a:t>
            </a:r>
            <a:r>
              <a:rPr sz="3300" dirty="0">
                <a:solidFill>
                  <a:srgbClr val="000000"/>
                </a:solidFill>
              </a:rPr>
              <a:t>accommodations</a:t>
            </a:r>
            <a:r>
              <a:rPr sz="3300" spc="-60" dirty="0">
                <a:solidFill>
                  <a:srgbClr val="000000"/>
                </a:solidFill>
              </a:rPr>
              <a:t> </a:t>
            </a:r>
            <a:r>
              <a:rPr sz="3300" dirty="0">
                <a:solidFill>
                  <a:srgbClr val="000000"/>
                </a:solidFill>
              </a:rPr>
              <a:t>so</a:t>
            </a:r>
            <a:r>
              <a:rPr sz="3300" spc="-70" dirty="0">
                <a:solidFill>
                  <a:srgbClr val="000000"/>
                </a:solidFill>
              </a:rPr>
              <a:t> </a:t>
            </a:r>
            <a:r>
              <a:rPr sz="3300" spc="-10" dirty="0">
                <a:solidFill>
                  <a:srgbClr val="000000"/>
                </a:solidFill>
              </a:rPr>
              <a:t>applicants/employees </a:t>
            </a:r>
            <a:r>
              <a:rPr sz="3300" dirty="0">
                <a:solidFill>
                  <a:srgbClr val="000000"/>
                </a:solidFill>
              </a:rPr>
              <a:t>experiencing</a:t>
            </a:r>
            <a:r>
              <a:rPr sz="3300" spc="-95" dirty="0">
                <a:solidFill>
                  <a:srgbClr val="000000"/>
                </a:solidFill>
              </a:rPr>
              <a:t> </a:t>
            </a:r>
            <a:r>
              <a:rPr sz="3300" spc="-10" dirty="0">
                <a:solidFill>
                  <a:srgbClr val="000000"/>
                </a:solidFill>
              </a:rPr>
              <a:t>pregnancy,</a:t>
            </a:r>
            <a:r>
              <a:rPr sz="3300" spc="-90" dirty="0">
                <a:solidFill>
                  <a:srgbClr val="000000"/>
                </a:solidFill>
              </a:rPr>
              <a:t> </a:t>
            </a:r>
            <a:r>
              <a:rPr sz="3300" dirty="0">
                <a:solidFill>
                  <a:srgbClr val="000000"/>
                </a:solidFill>
              </a:rPr>
              <a:t>childbirth,</a:t>
            </a:r>
            <a:r>
              <a:rPr sz="3300" spc="-85" dirty="0">
                <a:solidFill>
                  <a:srgbClr val="000000"/>
                </a:solidFill>
              </a:rPr>
              <a:t> </a:t>
            </a:r>
            <a:r>
              <a:rPr sz="3300" dirty="0">
                <a:solidFill>
                  <a:srgbClr val="000000"/>
                </a:solidFill>
              </a:rPr>
              <a:t>or</a:t>
            </a:r>
            <a:r>
              <a:rPr sz="3300" spc="-75" dirty="0">
                <a:solidFill>
                  <a:srgbClr val="000000"/>
                </a:solidFill>
              </a:rPr>
              <a:t> </a:t>
            </a:r>
            <a:r>
              <a:rPr sz="3300" dirty="0">
                <a:solidFill>
                  <a:srgbClr val="000000"/>
                </a:solidFill>
              </a:rPr>
              <a:t>related</a:t>
            </a:r>
            <a:r>
              <a:rPr sz="3300" spc="-95" dirty="0">
                <a:solidFill>
                  <a:srgbClr val="000000"/>
                </a:solidFill>
              </a:rPr>
              <a:t> </a:t>
            </a:r>
            <a:r>
              <a:rPr sz="3300" spc="-10" dirty="0">
                <a:solidFill>
                  <a:srgbClr val="000000"/>
                </a:solidFill>
              </a:rPr>
              <a:t>medical </a:t>
            </a:r>
            <a:r>
              <a:rPr sz="3300" dirty="0">
                <a:solidFill>
                  <a:srgbClr val="000000"/>
                </a:solidFill>
              </a:rPr>
              <a:t>conditions</a:t>
            </a:r>
            <a:r>
              <a:rPr sz="3300" spc="-85" dirty="0">
                <a:solidFill>
                  <a:srgbClr val="000000"/>
                </a:solidFill>
              </a:rPr>
              <a:t> </a:t>
            </a:r>
            <a:r>
              <a:rPr sz="3300" dirty="0">
                <a:solidFill>
                  <a:srgbClr val="000000"/>
                </a:solidFill>
              </a:rPr>
              <a:t>can</a:t>
            </a:r>
            <a:r>
              <a:rPr sz="3300" spc="-85" dirty="0">
                <a:solidFill>
                  <a:srgbClr val="000000"/>
                </a:solidFill>
              </a:rPr>
              <a:t> </a:t>
            </a:r>
            <a:r>
              <a:rPr sz="33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keep</a:t>
            </a:r>
            <a:r>
              <a:rPr sz="3300" u="sng" spc="-9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3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working</a:t>
            </a:r>
            <a:r>
              <a:rPr sz="3300" u="sng" spc="-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3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around</a:t>
            </a:r>
            <a:r>
              <a:rPr sz="3300" u="sng" spc="-9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33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pregnancy</a:t>
            </a:r>
            <a:r>
              <a:rPr sz="3300" u="none" spc="-110" dirty="0">
                <a:solidFill>
                  <a:srgbClr val="000000"/>
                </a:solidFill>
              </a:rPr>
              <a:t> </a:t>
            </a:r>
            <a:r>
              <a:rPr sz="3300" u="none" spc="-25" dirty="0">
                <a:solidFill>
                  <a:srgbClr val="000000"/>
                </a:solidFill>
              </a:rPr>
              <a:t>to:</a:t>
            </a:r>
            <a:endParaRPr sz="3300">
              <a:latin typeface="Times New Roman"/>
              <a:cs typeface="Times New Roman"/>
            </a:endParaRPr>
          </a:p>
          <a:p>
            <a:pPr marL="926465" indent="-456565">
              <a:lnSpc>
                <a:spcPct val="100000"/>
              </a:lnSpc>
              <a:spcBef>
                <a:spcPts val="1800"/>
              </a:spcBef>
              <a:buClr>
                <a:srgbClr val="E69F00"/>
              </a:buClr>
              <a:buSzPct val="95000"/>
              <a:buFont typeface="Wingdings 2"/>
              <a:buChar char=""/>
              <a:tabLst>
                <a:tab pos="926465" algn="l"/>
              </a:tabLst>
            </a:pPr>
            <a:r>
              <a:rPr sz="3000" dirty="0">
                <a:solidFill>
                  <a:srgbClr val="000000"/>
                </a:solidFill>
              </a:rPr>
              <a:t>Preserve</a:t>
            </a:r>
            <a:r>
              <a:rPr sz="3000" spc="-75" dirty="0">
                <a:solidFill>
                  <a:srgbClr val="000000"/>
                </a:solidFill>
              </a:rPr>
              <a:t> </a:t>
            </a:r>
            <a:r>
              <a:rPr sz="3000" dirty="0">
                <a:solidFill>
                  <a:srgbClr val="000000"/>
                </a:solidFill>
              </a:rPr>
              <a:t>their</a:t>
            </a:r>
            <a:r>
              <a:rPr sz="3000" spc="-45" dirty="0">
                <a:solidFill>
                  <a:srgbClr val="000000"/>
                </a:solidFill>
              </a:rPr>
              <a:t> </a:t>
            </a:r>
            <a:r>
              <a:rPr sz="3000" dirty="0">
                <a:solidFill>
                  <a:srgbClr val="000000"/>
                </a:solidFill>
              </a:rPr>
              <a:t>economic</a:t>
            </a:r>
            <a:r>
              <a:rPr sz="3000" spc="-45" dirty="0">
                <a:solidFill>
                  <a:srgbClr val="000000"/>
                </a:solidFill>
              </a:rPr>
              <a:t> </a:t>
            </a:r>
            <a:r>
              <a:rPr sz="3000" spc="-10" dirty="0">
                <a:solidFill>
                  <a:srgbClr val="000000"/>
                </a:solidFill>
              </a:rPr>
              <a:t>security,</a:t>
            </a:r>
            <a:endParaRPr sz="3000"/>
          </a:p>
          <a:p>
            <a:pPr marL="926465" indent="-456565">
              <a:lnSpc>
                <a:spcPct val="100000"/>
              </a:lnSpc>
              <a:spcBef>
                <a:spcPts val="1800"/>
              </a:spcBef>
              <a:buClr>
                <a:srgbClr val="E69F00"/>
              </a:buClr>
              <a:buSzPct val="95000"/>
              <a:buFont typeface="Wingdings 2"/>
              <a:buChar char=""/>
              <a:tabLst>
                <a:tab pos="926465" algn="l"/>
              </a:tabLst>
            </a:pPr>
            <a:r>
              <a:rPr sz="3000" dirty="0">
                <a:solidFill>
                  <a:srgbClr val="000000"/>
                </a:solidFill>
              </a:rPr>
              <a:t>Protect</a:t>
            </a:r>
            <a:r>
              <a:rPr sz="3000" spc="-90" dirty="0">
                <a:solidFill>
                  <a:srgbClr val="000000"/>
                </a:solidFill>
              </a:rPr>
              <a:t> </a:t>
            </a:r>
            <a:r>
              <a:rPr sz="3000" dirty="0">
                <a:solidFill>
                  <a:srgbClr val="000000"/>
                </a:solidFill>
              </a:rPr>
              <a:t>their</a:t>
            </a:r>
            <a:r>
              <a:rPr sz="3000" spc="-65" dirty="0">
                <a:solidFill>
                  <a:srgbClr val="000000"/>
                </a:solidFill>
              </a:rPr>
              <a:t> </a:t>
            </a:r>
            <a:r>
              <a:rPr sz="3000" dirty="0">
                <a:solidFill>
                  <a:srgbClr val="000000"/>
                </a:solidFill>
              </a:rPr>
              <a:t>health,</a:t>
            </a:r>
            <a:r>
              <a:rPr sz="3000" spc="-75" dirty="0">
                <a:solidFill>
                  <a:srgbClr val="000000"/>
                </a:solidFill>
              </a:rPr>
              <a:t> </a:t>
            </a:r>
            <a:r>
              <a:rPr sz="3000" spc="-25" dirty="0">
                <a:solidFill>
                  <a:srgbClr val="000000"/>
                </a:solidFill>
              </a:rPr>
              <a:t>and</a:t>
            </a:r>
            <a:endParaRPr sz="3000"/>
          </a:p>
          <a:p>
            <a:pPr marL="926465" indent="-456565">
              <a:lnSpc>
                <a:spcPct val="100000"/>
              </a:lnSpc>
              <a:spcBef>
                <a:spcPts val="1800"/>
              </a:spcBef>
              <a:buClr>
                <a:srgbClr val="E69F00"/>
              </a:buClr>
              <a:buSzPct val="95000"/>
              <a:buFont typeface="Wingdings 2"/>
              <a:buChar char=""/>
              <a:tabLst>
                <a:tab pos="926465" algn="l"/>
              </a:tabLst>
            </a:pPr>
            <a:r>
              <a:rPr sz="3000" dirty="0">
                <a:solidFill>
                  <a:srgbClr val="000000"/>
                </a:solidFill>
              </a:rPr>
              <a:t>Protect</a:t>
            </a:r>
            <a:r>
              <a:rPr sz="3000" spc="-80" dirty="0">
                <a:solidFill>
                  <a:srgbClr val="000000"/>
                </a:solidFill>
              </a:rPr>
              <a:t> </a:t>
            </a:r>
            <a:r>
              <a:rPr sz="3000" dirty="0">
                <a:solidFill>
                  <a:srgbClr val="000000"/>
                </a:solidFill>
              </a:rPr>
              <a:t>the</a:t>
            </a:r>
            <a:r>
              <a:rPr sz="3000" spc="-70" dirty="0">
                <a:solidFill>
                  <a:srgbClr val="000000"/>
                </a:solidFill>
              </a:rPr>
              <a:t> </a:t>
            </a:r>
            <a:r>
              <a:rPr sz="3000" dirty="0">
                <a:solidFill>
                  <a:srgbClr val="000000"/>
                </a:solidFill>
              </a:rPr>
              <a:t>health</a:t>
            </a:r>
            <a:r>
              <a:rPr sz="3000" spc="-45" dirty="0">
                <a:solidFill>
                  <a:srgbClr val="000000"/>
                </a:solidFill>
              </a:rPr>
              <a:t> </a:t>
            </a:r>
            <a:r>
              <a:rPr sz="3000" dirty="0">
                <a:solidFill>
                  <a:srgbClr val="000000"/>
                </a:solidFill>
              </a:rPr>
              <a:t>of</a:t>
            </a:r>
            <a:r>
              <a:rPr sz="3000" spc="-75" dirty="0">
                <a:solidFill>
                  <a:srgbClr val="000000"/>
                </a:solidFill>
              </a:rPr>
              <a:t> </a:t>
            </a:r>
            <a:r>
              <a:rPr sz="3000" dirty="0">
                <a:solidFill>
                  <a:srgbClr val="000000"/>
                </a:solidFill>
              </a:rPr>
              <a:t>their</a:t>
            </a:r>
            <a:r>
              <a:rPr sz="3000" spc="-55" dirty="0">
                <a:solidFill>
                  <a:srgbClr val="000000"/>
                </a:solidFill>
              </a:rPr>
              <a:t> </a:t>
            </a:r>
            <a:r>
              <a:rPr sz="3000" spc="-10" dirty="0">
                <a:solidFill>
                  <a:srgbClr val="000000"/>
                </a:solidFill>
              </a:rPr>
              <a:t>pregnancy.</a:t>
            </a:r>
            <a:endParaRPr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0801" y="335470"/>
            <a:ext cx="10583545" cy="118300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/>
              <a:t>PWFA</a:t>
            </a:r>
            <a:r>
              <a:rPr spc="-120" dirty="0"/>
              <a:t> </a:t>
            </a:r>
            <a:r>
              <a:rPr dirty="0"/>
              <a:t>–</a:t>
            </a:r>
            <a:r>
              <a:rPr spc="-130" dirty="0"/>
              <a:t> </a:t>
            </a:r>
            <a:r>
              <a:rPr dirty="0">
                <a:solidFill>
                  <a:srgbClr val="000000"/>
                </a:solidFill>
              </a:rPr>
              <a:t>5</a:t>
            </a:r>
            <a:r>
              <a:rPr spc="-1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times</a:t>
            </a:r>
            <a:r>
              <a:rPr spc="-1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seeking</a:t>
            </a:r>
            <a:r>
              <a:rPr spc="-10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documentation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is</a:t>
            </a:r>
            <a:r>
              <a:rPr spc="-12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n</a:t>
            </a:r>
            <a:r>
              <a:rPr spc="-25" dirty="0">
                <a:solidFill>
                  <a:srgbClr val="843B0B"/>
                </a:solidFill>
              </a:rPr>
              <a:t>ot </a:t>
            </a:r>
            <a:r>
              <a:rPr spc="-10" dirty="0">
                <a:solidFill>
                  <a:srgbClr val="843B0B"/>
                </a:solidFill>
              </a:rPr>
              <a:t>Reasonable</a:t>
            </a:r>
            <a:r>
              <a:rPr spc="-114" dirty="0">
                <a:solidFill>
                  <a:srgbClr val="843B0B"/>
                </a:solidFill>
              </a:rPr>
              <a:t> </a:t>
            </a:r>
            <a:r>
              <a:rPr dirty="0">
                <a:solidFill>
                  <a:srgbClr val="843B0B"/>
                </a:solidFill>
              </a:rPr>
              <a:t>under</a:t>
            </a:r>
            <a:r>
              <a:rPr spc="-105" dirty="0">
                <a:solidFill>
                  <a:srgbClr val="843B0B"/>
                </a:solidFill>
              </a:rPr>
              <a:t> </a:t>
            </a:r>
            <a:r>
              <a:rPr dirty="0">
                <a:solidFill>
                  <a:srgbClr val="843B0B"/>
                </a:solidFill>
              </a:rPr>
              <a:t>the</a:t>
            </a:r>
            <a:r>
              <a:rPr spc="-125" dirty="0">
                <a:solidFill>
                  <a:srgbClr val="843B0B"/>
                </a:solidFill>
              </a:rPr>
              <a:t> </a:t>
            </a:r>
            <a:r>
              <a:rPr spc="-10" dirty="0">
                <a:solidFill>
                  <a:srgbClr val="843B0B"/>
                </a:solidFill>
              </a:rPr>
              <a:t>Circumstances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0109" y="1652858"/>
            <a:ext cx="10784205" cy="431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ts val="2915"/>
              </a:lnSpc>
              <a:spcBef>
                <a:spcPts val="100"/>
              </a:spcBef>
              <a:buClr>
                <a:srgbClr val="E69F00"/>
              </a:buClr>
              <a:buSzPct val="94444"/>
              <a:buFont typeface="Wingdings 2"/>
              <a:buChar char=""/>
              <a:tabLst>
                <a:tab pos="469265" algn="l"/>
              </a:tabLst>
            </a:pPr>
            <a:r>
              <a:rPr sz="2700" b="1" dirty="0">
                <a:latin typeface="Segoe UI Semibold"/>
                <a:cs typeface="Segoe UI Semibold"/>
              </a:rPr>
              <a:t>The</a:t>
            </a:r>
            <a:r>
              <a:rPr sz="2700" b="1" spc="-80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limitation</a:t>
            </a:r>
            <a:r>
              <a:rPr sz="2700" b="1" spc="-90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(pregnancy)</a:t>
            </a:r>
            <a:r>
              <a:rPr sz="2700" b="1" spc="-60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&amp;</a:t>
            </a:r>
            <a:r>
              <a:rPr sz="2700" b="1" spc="-80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the</a:t>
            </a:r>
            <a:r>
              <a:rPr sz="2700" b="1" spc="-70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accommodation</a:t>
            </a:r>
            <a:r>
              <a:rPr sz="2700" b="1" spc="-55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are</a:t>
            </a:r>
            <a:r>
              <a:rPr sz="2700" b="1" spc="-75" dirty="0">
                <a:latin typeface="Segoe UI Semibold"/>
                <a:cs typeface="Segoe UI Semibold"/>
              </a:rPr>
              <a:t> </a:t>
            </a:r>
            <a:r>
              <a:rPr sz="2700" b="1" spc="-10" dirty="0">
                <a:solidFill>
                  <a:srgbClr val="7E5F00"/>
                </a:solidFill>
                <a:latin typeface="Segoe UI Semibold"/>
                <a:cs typeface="Segoe UI Semibold"/>
              </a:rPr>
              <a:t>“obvious</a:t>
            </a:r>
            <a:endParaRPr sz="2700">
              <a:latin typeface="Segoe UI Semibold"/>
              <a:cs typeface="Segoe UI Semibold"/>
            </a:endParaRPr>
          </a:p>
          <a:p>
            <a:pPr marL="469900">
              <a:lnSpc>
                <a:spcPts val="2915"/>
              </a:lnSpc>
            </a:pPr>
            <a:r>
              <a:rPr sz="2700" b="1" dirty="0">
                <a:latin typeface="Segoe UI Semibold"/>
                <a:cs typeface="Segoe UI Semibold"/>
              </a:rPr>
              <a:t>e.g.</a:t>
            </a:r>
            <a:r>
              <a:rPr sz="2700" b="1" spc="-55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,</a:t>
            </a:r>
            <a:r>
              <a:rPr sz="2700" b="1" spc="-40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at</a:t>
            </a:r>
            <a:r>
              <a:rPr sz="2700" b="1" spc="-45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7</a:t>
            </a:r>
            <a:r>
              <a:rPr sz="2700" b="1" spc="-45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months,</a:t>
            </a:r>
            <a:r>
              <a:rPr sz="2700" b="1" spc="-25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needs</a:t>
            </a:r>
            <a:r>
              <a:rPr sz="2700" b="1" spc="-55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larger</a:t>
            </a:r>
            <a:r>
              <a:rPr sz="2700" b="1" spc="-50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safety</a:t>
            </a:r>
            <a:r>
              <a:rPr sz="2700" b="1" spc="-40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gear</a:t>
            </a:r>
            <a:r>
              <a:rPr sz="2700" b="1" spc="-55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(with</a:t>
            </a:r>
            <a:r>
              <a:rPr sz="2700" b="1" spc="-50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self</a:t>
            </a:r>
            <a:r>
              <a:rPr sz="2700" b="1" spc="-55" dirty="0">
                <a:latin typeface="Segoe UI Semibold"/>
                <a:cs typeface="Segoe UI Semibold"/>
              </a:rPr>
              <a:t> </a:t>
            </a:r>
            <a:r>
              <a:rPr sz="2700" b="1" spc="-10" dirty="0">
                <a:latin typeface="Segoe UI Semibold"/>
                <a:cs typeface="Segoe UI Semibold"/>
              </a:rPr>
              <a:t>confirmation)</a:t>
            </a:r>
            <a:endParaRPr sz="2700">
              <a:latin typeface="Segoe UI Semibold"/>
              <a:cs typeface="Segoe UI Semibold"/>
            </a:endParaRPr>
          </a:p>
          <a:p>
            <a:pPr marL="469900" marR="1339850" indent="-457200">
              <a:lnSpc>
                <a:spcPts val="2590"/>
              </a:lnSpc>
              <a:spcBef>
                <a:spcPts val="1780"/>
              </a:spcBef>
              <a:buClr>
                <a:srgbClr val="E69F00"/>
              </a:buClr>
              <a:buSzPct val="94444"/>
              <a:buFont typeface="Wingdings 2"/>
              <a:buChar char=""/>
              <a:tabLst>
                <a:tab pos="469900" algn="l"/>
              </a:tabLst>
            </a:pPr>
            <a:r>
              <a:rPr sz="2700" b="1" dirty="0">
                <a:latin typeface="Segoe UI Semibold"/>
                <a:cs typeface="Segoe UI Semibold"/>
              </a:rPr>
              <a:t>Pumping</a:t>
            </a:r>
            <a:r>
              <a:rPr sz="2700" b="1" spc="-60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at</a:t>
            </a:r>
            <a:r>
              <a:rPr sz="2700" b="1" spc="-20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work</a:t>
            </a:r>
            <a:r>
              <a:rPr sz="2700" b="1" spc="-35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or</a:t>
            </a:r>
            <a:r>
              <a:rPr sz="2700" b="1" spc="-35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nursing</a:t>
            </a:r>
            <a:r>
              <a:rPr sz="2700" b="1" spc="-40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during</a:t>
            </a:r>
            <a:r>
              <a:rPr sz="2700" b="1" spc="-40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work</a:t>
            </a:r>
            <a:r>
              <a:rPr sz="2700" b="1" spc="-35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hours</a:t>
            </a:r>
            <a:r>
              <a:rPr sz="2700" b="1" spc="-20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(with</a:t>
            </a:r>
            <a:r>
              <a:rPr sz="2700" b="1" spc="-45" dirty="0">
                <a:latin typeface="Segoe UI Semibold"/>
                <a:cs typeface="Segoe UI Semibold"/>
              </a:rPr>
              <a:t> </a:t>
            </a:r>
            <a:r>
              <a:rPr sz="2700" b="1" spc="-10" dirty="0">
                <a:latin typeface="Segoe UI Semibold"/>
                <a:cs typeface="Segoe UI Semibold"/>
              </a:rPr>
              <a:t>self-confirmation)</a:t>
            </a:r>
            <a:endParaRPr sz="2700">
              <a:latin typeface="Segoe UI Semibold"/>
              <a:cs typeface="Segoe UI Semibold"/>
            </a:endParaRPr>
          </a:p>
          <a:p>
            <a:pPr marL="469265" indent="-456565">
              <a:lnSpc>
                <a:spcPct val="100000"/>
              </a:lnSpc>
              <a:spcBef>
                <a:spcPts val="1175"/>
              </a:spcBef>
              <a:buClr>
                <a:srgbClr val="E69F00"/>
              </a:buClr>
              <a:buSzPct val="94444"/>
              <a:buFont typeface="Wingdings 2"/>
              <a:buChar char=""/>
              <a:tabLst>
                <a:tab pos="469265" algn="l"/>
              </a:tabLst>
            </a:pPr>
            <a:r>
              <a:rPr sz="2700" b="1" dirty="0">
                <a:latin typeface="Segoe UI Semibold"/>
                <a:cs typeface="Segoe UI Semibold"/>
              </a:rPr>
              <a:t>The</a:t>
            </a:r>
            <a:r>
              <a:rPr sz="2700" b="1" spc="-65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limitation</a:t>
            </a:r>
            <a:r>
              <a:rPr sz="2700" b="1" spc="-75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&amp;</a:t>
            </a:r>
            <a:r>
              <a:rPr sz="2700" b="1" spc="-55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accommodation</a:t>
            </a:r>
            <a:r>
              <a:rPr sz="2700" b="1" spc="-45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already</a:t>
            </a:r>
            <a:r>
              <a:rPr sz="2700" b="1" spc="-60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are</a:t>
            </a:r>
            <a:r>
              <a:rPr sz="2700" b="1" spc="-40" dirty="0">
                <a:latin typeface="Segoe UI Semibold"/>
                <a:cs typeface="Segoe UI Semibold"/>
              </a:rPr>
              <a:t> </a:t>
            </a:r>
            <a:r>
              <a:rPr sz="2700" b="1" dirty="0">
                <a:solidFill>
                  <a:srgbClr val="7E5F00"/>
                </a:solidFill>
                <a:latin typeface="Segoe UI Semibold"/>
                <a:cs typeface="Segoe UI Semibold"/>
              </a:rPr>
              <a:t>“known”</a:t>
            </a:r>
            <a:r>
              <a:rPr sz="2700" b="1" spc="-55" dirty="0">
                <a:solidFill>
                  <a:srgbClr val="7E5F00"/>
                </a:solidFill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–</a:t>
            </a:r>
            <a:r>
              <a:rPr sz="2700" b="1" spc="-70" dirty="0">
                <a:latin typeface="Segoe UI Semibold"/>
                <a:cs typeface="Segoe UI Semibold"/>
              </a:rPr>
              <a:t> </a:t>
            </a:r>
            <a:r>
              <a:rPr sz="2700" b="1" spc="-10" dirty="0">
                <a:latin typeface="Segoe UI Semibold"/>
                <a:cs typeface="Segoe UI Semibold"/>
              </a:rPr>
              <a:t>episodic</a:t>
            </a:r>
            <a:endParaRPr sz="2700">
              <a:latin typeface="Segoe UI Semibold"/>
              <a:cs typeface="Segoe UI Semibold"/>
            </a:endParaRPr>
          </a:p>
          <a:p>
            <a:pPr marL="469900" marR="652780" indent="-457200">
              <a:lnSpc>
                <a:spcPct val="80000"/>
              </a:lnSpc>
              <a:spcBef>
                <a:spcPts val="1800"/>
              </a:spcBef>
              <a:buClr>
                <a:srgbClr val="E69F00"/>
              </a:buClr>
              <a:buSzPct val="94444"/>
              <a:buFont typeface="Wingdings 2"/>
              <a:buChar char=""/>
              <a:tabLst>
                <a:tab pos="469900" algn="l"/>
              </a:tabLst>
            </a:pPr>
            <a:r>
              <a:rPr sz="2700" b="1" dirty="0">
                <a:solidFill>
                  <a:srgbClr val="7E5F00"/>
                </a:solidFill>
                <a:latin typeface="Segoe UI Semibold"/>
                <a:cs typeface="Segoe UI Semibold"/>
              </a:rPr>
              <a:t>Predictable</a:t>
            </a:r>
            <a:r>
              <a:rPr sz="2700" b="1" spc="-105" dirty="0">
                <a:solidFill>
                  <a:srgbClr val="7E5F00"/>
                </a:solidFill>
                <a:latin typeface="Segoe UI Semibold"/>
                <a:cs typeface="Segoe UI Semibold"/>
              </a:rPr>
              <a:t> </a:t>
            </a:r>
            <a:r>
              <a:rPr sz="2700" b="1" dirty="0">
                <a:solidFill>
                  <a:srgbClr val="7E5F00"/>
                </a:solidFill>
                <a:latin typeface="Segoe UI Semibold"/>
                <a:cs typeface="Segoe UI Semibold"/>
              </a:rPr>
              <a:t>assessments</a:t>
            </a:r>
            <a:r>
              <a:rPr sz="2700" b="1" spc="-55" dirty="0">
                <a:solidFill>
                  <a:srgbClr val="7E5F00"/>
                </a:solidFill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(undue</a:t>
            </a:r>
            <a:r>
              <a:rPr sz="2700" b="1" spc="-70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hardship,</a:t>
            </a:r>
            <a:r>
              <a:rPr sz="2700" b="1" spc="-65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see</a:t>
            </a:r>
            <a:r>
              <a:rPr sz="2700" b="1" spc="-65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below)</a:t>
            </a:r>
            <a:r>
              <a:rPr sz="2700" b="1" spc="-75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–</a:t>
            </a:r>
            <a:r>
              <a:rPr sz="2700" b="1" spc="-65" dirty="0">
                <a:latin typeface="Segoe UI Semibold"/>
                <a:cs typeface="Segoe UI Semibold"/>
              </a:rPr>
              <a:t> </a:t>
            </a:r>
            <a:r>
              <a:rPr sz="2700" b="1" spc="-10" dirty="0">
                <a:latin typeface="Segoe UI Semibold"/>
                <a:cs typeface="Segoe UI Semibold"/>
              </a:rPr>
              <a:t>eating, </a:t>
            </a:r>
            <a:r>
              <a:rPr sz="2700" b="1" dirty="0">
                <a:latin typeface="Segoe UI Semibold"/>
                <a:cs typeface="Segoe UI Semibold"/>
              </a:rPr>
              <a:t>drinking,</a:t>
            </a:r>
            <a:r>
              <a:rPr sz="2700" b="1" spc="-35" dirty="0">
                <a:latin typeface="Segoe UI Semibold"/>
                <a:cs typeface="Segoe UI Semibold"/>
              </a:rPr>
              <a:t> </a:t>
            </a:r>
            <a:r>
              <a:rPr sz="2700" b="1" spc="-10" dirty="0">
                <a:latin typeface="Segoe UI Semibold"/>
                <a:cs typeface="Segoe UI Semibold"/>
              </a:rPr>
              <a:t>standing</a:t>
            </a:r>
            <a:endParaRPr sz="2700">
              <a:latin typeface="Segoe UI Semibold"/>
              <a:cs typeface="Segoe UI Semibold"/>
            </a:endParaRPr>
          </a:p>
          <a:p>
            <a:pPr marL="469900" marR="417195" indent="-457200">
              <a:lnSpc>
                <a:spcPct val="80000"/>
              </a:lnSpc>
              <a:spcBef>
                <a:spcPts val="1800"/>
              </a:spcBef>
              <a:buClr>
                <a:srgbClr val="E69F00"/>
              </a:buClr>
              <a:buSzPct val="94444"/>
              <a:buFont typeface="Wingdings 2"/>
              <a:buChar char=""/>
              <a:tabLst>
                <a:tab pos="469900" algn="l"/>
              </a:tabLst>
            </a:pPr>
            <a:r>
              <a:rPr sz="2700" b="1" dirty="0">
                <a:solidFill>
                  <a:srgbClr val="7E5F00"/>
                </a:solidFill>
                <a:latin typeface="Segoe UI Semibold"/>
                <a:cs typeface="Segoe UI Semibold"/>
              </a:rPr>
              <a:t>Employer’s</a:t>
            </a:r>
            <a:r>
              <a:rPr sz="2700" b="1" spc="-40" dirty="0">
                <a:solidFill>
                  <a:srgbClr val="7E5F00"/>
                </a:solidFill>
                <a:latin typeface="Segoe UI Semibold"/>
                <a:cs typeface="Segoe UI Semibold"/>
              </a:rPr>
              <a:t> </a:t>
            </a:r>
            <a:r>
              <a:rPr sz="2700" b="1" dirty="0">
                <a:solidFill>
                  <a:srgbClr val="7E5F00"/>
                </a:solidFill>
                <a:latin typeface="Segoe UI Semibold"/>
                <a:cs typeface="Segoe UI Semibold"/>
              </a:rPr>
              <a:t>own</a:t>
            </a:r>
            <a:r>
              <a:rPr sz="2700" b="1" spc="-50" dirty="0">
                <a:solidFill>
                  <a:srgbClr val="7E5F00"/>
                </a:solidFill>
                <a:latin typeface="Segoe UI Semibold"/>
                <a:cs typeface="Segoe UI Semibold"/>
              </a:rPr>
              <a:t> </a:t>
            </a:r>
            <a:r>
              <a:rPr sz="2700" b="1" dirty="0">
                <a:solidFill>
                  <a:srgbClr val="7E5F00"/>
                </a:solidFill>
                <a:latin typeface="Segoe UI Semibold"/>
                <a:cs typeface="Segoe UI Semibold"/>
              </a:rPr>
              <a:t>policies</a:t>
            </a:r>
            <a:r>
              <a:rPr sz="2700" b="1" spc="-65" dirty="0">
                <a:solidFill>
                  <a:srgbClr val="7E5F00"/>
                </a:solidFill>
                <a:latin typeface="Segoe UI Semibold"/>
                <a:cs typeface="Segoe UI Semibold"/>
              </a:rPr>
              <a:t> </a:t>
            </a:r>
            <a:r>
              <a:rPr sz="2700" b="1" dirty="0">
                <a:solidFill>
                  <a:srgbClr val="7E5F00"/>
                </a:solidFill>
                <a:latin typeface="Segoe UI Semibold"/>
                <a:cs typeface="Segoe UI Semibold"/>
              </a:rPr>
              <a:t>or</a:t>
            </a:r>
            <a:r>
              <a:rPr sz="2700" b="1" spc="-40" dirty="0">
                <a:solidFill>
                  <a:srgbClr val="7E5F00"/>
                </a:solidFill>
                <a:latin typeface="Segoe UI Semibold"/>
                <a:cs typeface="Segoe UI Semibold"/>
              </a:rPr>
              <a:t> </a:t>
            </a:r>
            <a:r>
              <a:rPr sz="2700" b="1" dirty="0">
                <a:solidFill>
                  <a:srgbClr val="7E5F00"/>
                </a:solidFill>
                <a:latin typeface="Segoe UI Semibold"/>
                <a:cs typeface="Segoe UI Semibold"/>
              </a:rPr>
              <a:t>practices</a:t>
            </a:r>
            <a:r>
              <a:rPr sz="2700" b="1" spc="-40" dirty="0">
                <a:solidFill>
                  <a:srgbClr val="7E5F00"/>
                </a:solidFill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would</a:t>
            </a:r>
            <a:r>
              <a:rPr sz="2700" b="1" spc="-45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not</a:t>
            </a:r>
            <a:r>
              <a:rPr sz="2700" b="1" spc="-30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seek</a:t>
            </a:r>
            <a:r>
              <a:rPr sz="2700" b="1" spc="-60" dirty="0">
                <a:latin typeface="Segoe UI Semibold"/>
                <a:cs typeface="Segoe UI Semibold"/>
              </a:rPr>
              <a:t> </a:t>
            </a:r>
            <a:r>
              <a:rPr sz="2700" b="1" spc="-10" dirty="0">
                <a:latin typeface="Segoe UI Semibold"/>
                <a:cs typeface="Segoe UI Semibold"/>
              </a:rPr>
              <a:t>supporting </a:t>
            </a:r>
            <a:r>
              <a:rPr sz="2700" b="1" dirty="0">
                <a:latin typeface="Segoe UI Semibold"/>
                <a:cs typeface="Segoe UI Semibold"/>
              </a:rPr>
              <a:t>documentation</a:t>
            </a:r>
            <a:r>
              <a:rPr sz="2700" b="1" spc="-50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from</a:t>
            </a:r>
            <a:r>
              <a:rPr sz="2700" b="1" spc="-65" dirty="0">
                <a:latin typeface="Segoe UI Semibold"/>
                <a:cs typeface="Segoe UI Semibold"/>
              </a:rPr>
              <a:t> </a:t>
            </a:r>
            <a:r>
              <a:rPr sz="2700" b="1" spc="-20" dirty="0">
                <a:latin typeface="Segoe UI Semibold"/>
                <a:cs typeface="Segoe UI Semibold"/>
              </a:rPr>
              <a:t>non-</a:t>
            </a:r>
            <a:r>
              <a:rPr sz="2700" b="1" dirty="0">
                <a:latin typeface="Segoe UI Semibold"/>
                <a:cs typeface="Segoe UI Semibold"/>
              </a:rPr>
              <a:t>pregnant</a:t>
            </a:r>
            <a:r>
              <a:rPr sz="2700" b="1" spc="-35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people</a:t>
            </a:r>
            <a:r>
              <a:rPr sz="2700" b="1" spc="-85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seeking</a:t>
            </a:r>
            <a:r>
              <a:rPr sz="2700" b="1" spc="-70" dirty="0">
                <a:latin typeface="Segoe UI Semibold"/>
                <a:cs typeface="Segoe UI Semibold"/>
              </a:rPr>
              <a:t> </a:t>
            </a:r>
            <a:r>
              <a:rPr sz="2700" b="1" dirty="0">
                <a:latin typeface="Segoe UI Semibold"/>
                <a:cs typeface="Segoe UI Semibold"/>
              </a:rPr>
              <a:t>a</a:t>
            </a:r>
            <a:r>
              <a:rPr sz="2700" b="1" spc="-60" dirty="0">
                <a:latin typeface="Segoe UI Semibold"/>
                <a:cs typeface="Segoe UI Semibold"/>
              </a:rPr>
              <a:t> </a:t>
            </a:r>
            <a:r>
              <a:rPr sz="2700" b="1" spc="-10" dirty="0">
                <a:latin typeface="Segoe UI Semibold"/>
                <a:cs typeface="Segoe UI Semibold"/>
              </a:rPr>
              <a:t>similar accommodations</a:t>
            </a:r>
            <a:endParaRPr sz="27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95"/>
              </a:spcBef>
            </a:pPr>
            <a:r>
              <a:rPr dirty="0"/>
              <a:t>PWFA</a:t>
            </a:r>
            <a:r>
              <a:rPr spc="-155" dirty="0"/>
              <a:t> </a:t>
            </a:r>
            <a:r>
              <a:rPr dirty="0"/>
              <a:t>–</a:t>
            </a:r>
            <a:r>
              <a:rPr spc="-170" dirty="0"/>
              <a:t> </a:t>
            </a:r>
            <a:r>
              <a:rPr spc="-10" dirty="0">
                <a:solidFill>
                  <a:srgbClr val="843B0B"/>
                </a:solidFill>
              </a:rPr>
              <a:t>“Reasonable</a:t>
            </a:r>
            <a:r>
              <a:rPr spc="-155" dirty="0">
                <a:solidFill>
                  <a:srgbClr val="843B0B"/>
                </a:solidFill>
              </a:rPr>
              <a:t> </a:t>
            </a:r>
            <a:r>
              <a:rPr spc="-10" dirty="0">
                <a:solidFill>
                  <a:srgbClr val="843B0B"/>
                </a:solidFill>
              </a:rPr>
              <a:t>Documentation”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281" y="1404937"/>
            <a:ext cx="10599420" cy="419036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705"/>
              </a:spcBef>
              <a:tabLst>
                <a:tab pos="744220" algn="l"/>
              </a:tabLst>
            </a:pPr>
            <a:r>
              <a:rPr sz="2600" b="1" spc="-25" dirty="0">
                <a:latin typeface="Segoe UI Semibold"/>
                <a:cs typeface="Segoe UI Semibold"/>
              </a:rPr>
              <a:t>The</a:t>
            </a:r>
            <a:r>
              <a:rPr sz="2600" b="1" dirty="0">
                <a:latin typeface="Segoe UI Semibold"/>
                <a:cs typeface="Segoe UI Semibold"/>
              </a:rPr>
              <a:t>	documentation</a:t>
            </a:r>
            <a:r>
              <a:rPr sz="2600" b="1" spc="-70" dirty="0"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itself</a:t>
            </a:r>
            <a:r>
              <a:rPr sz="2600" b="1" spc="-50" dirty="0"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must</a:t>
            </a:r>
            <a:r>
              <a:rPr sz="2600" b="1" spc="-50" dirty="0"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be</a:t>
            </a:r>
            <a:r>
              <a:rPr sz="2600" b="1" spc="-40" dirty="0">
                <a:latin typeface="Segoe UI Semibold"/>
                <a:cs typeface="Segoe UI Semibold"/>
              </a:rPr>
              <a:t> </a:t>
            </a:r>
            <a:r>
              <a:rPr sz="2600" b="1" spc="-25" dirty="0">
                <a:latin typeface="Segoe UI Semibold"/>
                <a:cs typeface="Segoe UI Semibold"/>
              </a:rPr>
              <a:t>“reasonable,”</a:t>
            </a:r>
            <a:r>
              <a:rPr sz="2600" b="1" spc="-55" dirty="0"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i.e.,</a:t>
            </a:r>
            <a:r>
              <a:rPr sz="2600" b="1" spc="-30" dirty="0">
                <a:latin typeface="Segoe UI Semibold"/>
                <a:cs typeface="Segoe UI Semibold"/>
              </a:rPr>
              <a:t> </a:t>
            </a:r>
            <a:r>
              <a:rPr sz="2600" b="1" dirty="0">
                <a:solidFill>
                  <a:srgbClr val="7E5F00"/>
                </a:solidFill>
                <a:latin typeface="Segoe UI Semibold"/>
                <a:cs typeface="Segoe UI Semibold"/>
              </a:rPr>
              <a:t>the</a:t>
            </a:r>
            <a:r>
              <a:rPr sz="2600" b="1" spc="-30" dirty="0">
                <a:solidFill>
                  <a:srgbClr val="7E5F00"/>
                </a:solidFill>
                <a:latin typeface="Segoe UI Semibold"/>
                <a:cs typeface="Segoe UI Semibold"/>
              </a:rPr>
              <a:t> </a:t>
            </a:r>
            <a:r>
              <a:rPr sz="2600" b="1" dirty="0">
                <a:solidFill>
                  <a:srgbClr val="7E5F00"/>
                </a:solidFill>
                <a:latin typeface="Segoe UI Semibold"/>
                <a:cs typeface="Segoe UI Semibold"/>
              </a:rPr>
              <a:t>minimum</a:t>
            </a:r>
            <a:r>
              <a:rPr sz="2600" b="1" spc="-70" dirty="0">
                <a:solidFill>
                  <a:srgbClr val="7E5F00"/>
                </a:solidFill>
                <a:latin typeface="Segoe UI Semibold"/>
                <a:cs typeface="Segoe UI Semibold"/>
              </a:rPr>
              <a:t> </a:t>
            </a:r>
            <a:r>
              <a:rPr sz="2600" b="1" spc="-20" dirty="0">
                <a:solidFill>
                  <a:srgbClr val="7E5F00"/>
                </a:solidFill>
                <a:latin typeface="Segoe UI Semibold"/>
                <a:cs typeface="Segoe UI Semibold"/>
              </a:rPr>
              <a:t>that </a:t>
            </a:r>
            <a:r>
              <a:rPr sz="2600" b="1" dirty="0">
                <a:solidFill>
                  <a:srgbClr val="7E5F00"/>
                </a:solidFill>
                <a:latin typeface="Segoe UI Semibold"/>
                <a:cs typeface="Segoe UI Semibold"/>
              </a:rPr>
              <a:t>is</a:t>
            </a:r>
            <a:r>
              <a:rPr sz="2600" b="1" spc="-45" dirty="0">
                <a:solidFill>
                  <a:srgbClr val="7E5F00"/>
                </a:solidFill>
                <a:latin typeface="Segoe UI Semibold"/>
                <a:cs typeface="Segoe UI Semibold"/>
              </a:rPr>
              <a:t> </a:t>
            </a:r>
            <a:r>
              <a:rPr sz="2600" b="1" dirty="0">
                <a:solidFill>
                  <a:srgbClr val="7E5F00"/>
                </a:solidFill>
                <a:latin typeface="Segoe UI Semibold"/>
                <a:cs typeface="Segoe UI Semibold"/>
              </a:rPr>
              <a:t>sufficient</a:t>
            </a:r>
            <a:r>
              <a:rPr sz="2600" b="1" spc="-60" dirty="0">
                <a:solidFill>
                  <a:srgbClr val="7E5F00"/>
                </a:solidFill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through</a:t>
            </a:r>
            <a:r>
              <a:rPr sz="2600" b="1" spc="-60" dirty="0"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a</a:t>
            </a:r>
            <a:r>
              <a:rPr sz="2600" b="1" spc="-30" dirty="0">
                <a:latin typeface="Segoe UI Semibold"/>
                <a:cs typeface="Segoe UI Semibold"/>
              </a:rPr>
              <a:t> </a:t>
            </a:r>
            <a:r>
              <a:rPr sz="2600" b="1" dirty="0">
                <a:solidFill>
                  <a:srgbClr val="7E5F00"/>
                </a:solidFill>
                <a:latin typeface="Segoe UI Semibold"/>
                <a:cs typeface="Segoe UI Semibold"/>
              </a:rPr>
              <a:t>simple</a:t>
            </a:r>
            <a:r>
              <a:rPr sz="2600" b="1" spc="-60" dirty="0">
                <a:solidFill>
                  <a:srgbClr val="7E5F00"/>
                </a:solidFill>
                <a:latin typeface="Segoe UI Semibold"/>
                <a:cs typeface="Segoe UI Semibold"/>
              </a:rPr>
              <a:t> </a:t>
            </a:r>
            <a:r>
              <a:rPr sz="2600" b="1" spc="-10" dirty="0">
                <a:solidFill>
                  <a:srgbClr val="7E5F00"/>
                </a:solidFill>
                <a:latin typeface="Segoe UI Semibold"/>
                <a:cs typeface="Segoe UI Semibold"/>
              </a:rPr>
              <a:t>statement</a:t>
            </a:r>
            <a:r>
              <a:rPr sz="2600" b="1" spc="-10" dirty="0">
                <a:latin typeface="Segoe UI Semibold"/>
                <a:cs typeface="Segoe UI Semibold"/>
              </a:rPr>
              <a:t>:</a:t>
            </a:r>
            <a:endParaRPr sz="2600">
              <a:latin typeface="Segoe UI Semibold"/>
              <a:cs typeface="Segoe UI Semibold"/>
            </a:endParaRPr>
          </a:p>
          <a:p>
            <a:pPr marL="469265" marR="325755" indent="-457200">
              <a:lnSpc>
                <a:spcPts val="2500"/>
              </a:lnSpc>
              <a:spcBef>
                <a:spcPts val="1789"/>
              </a:spcBef>
              <a:tabLst>
                <a:tab pos="469265" algn="l"/>
              </a:tabLst>
            </a:pPr>
            <a:r>
              <a:rPr sz="23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3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600" b="1" spc="-105" dirty="0">
                <a:solidFill>
                  <a:srgbClr val="7E5F00"/>
                </a:solidFill>
                <a:latin typeface="Segoe UI Semibold"/>
                <a:cs typeface="Segoe UI Semibold"/>
              </a:rPr>
              <a:t>To</a:t>
            </a:r>
            <a:r>
              <a:rPr sz="2600" b="1" spc="-45" dirty="0">
                <a:solidFill>
                  <a:srgbClr val="7E5F00"/>
                </a:solidFill>
                <a:latin typeface="Segoe UI Semibold"/>
                <a:cs typeface="Segoe UI Semibold"/>
              </a:rPr>
              <a:t> </a:t>
            </a:r>
            <a:r>
              <a:rPr sz="2600" b="1" u="sng" dirty="0">
                <a:solidFill>
                  <a:srgbClr val="7E5F00"/>
                </a:solidFill>
                <a:uFill>
                  <a:solidFill>
                    <a:srgbClr val="7E5F00"/>
                  </a:solidFill>
                </a:uFill>
                <a:latin typeface="Segoe UI Semibold"/>
                <a:cs typeface="Segoe UI Semibold"/>
              </a:rPr>
              <a:t>confirm</a:t>
            </a:r>
            <a:r>
              <a:rPr sz="2600" b="1" u="none" spc="-65" dirty="0">
                <a:solidFill>
                  <a:srgbClr val="7E5F00"/>
                </a:solidFill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the</a:t>
            </a:r>
            <a:r>
              <a:rPr sz="2600" b="1" u="none" spc="-2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limitation</a:t>
            </a:r>
            <a:r>
              <a:rPr sz="2600" b="1" u="none" spc="-8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–</a:t>
            </a:r>
            <a:r>
              <a:rPr sz="2600" b="1" u="none" spc="-3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impediment</a:t>
            </a:r>
            <a:r>
              <a:rPr sz="2600" b="1" u="none" spc="-7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or</a:t>
            </a:r>
            <a:r>
              <a:rPr sz="2600" b="1" u="none" spc="-40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problem,</a:t>
            </a:r>
            <a:r>
              <a:rPr sz="2600" b="1" u="none" spc="-60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even</a:t>
            </a:r>
            <a:r>
              <a:rPr sz="2600" b="1" u="none" spc="-20" dirty="0">
                <a:latin typeface="Segoe UI Semibold"/>
                <a:cs typeface="Segoe UI Semibold"/>
              </a:rPr>
              <a:t> </a:t>
            </a:r>
            <a:r>
              <a:rPr sz="2600" b="1" u="none" spc="-10" dirty="0">
                <a:latin typeface="Segoe UI Semibold"/>
                <a:cs typeface="Segoe UI Semibold"/>
              </a:rPr>
              <a:t>minor; </a:t>
            </a:r>
            <a:r>
              <a:rPr sz="2600" b="1" u="none" dirty="0">
                <a:latin typeface="Segoe UI Semibold"/>
                <a:cs typeface="Segoe UI Semibold"/>
              </a:rPr>
              <a:t>need</a:t>
            </a:r>
            <a:r>
              <a:rPr sz="2600" b="1" u="none" spc="-40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to</a:t>
            </a:r>
            <a:r>
              <a:rPr sz="2600" b="1" u="none" spc="-4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maintain</a:t>
            </a:r>
            <a:r>
              <a:rPr sz="2600" b="1" u="none" spc="-6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health</a:t>
            </a:r>
            <a:r>
              <a:rPr sz="2600" b="1" u="none" spc="-30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of</a:t>
            </a:r>
            <a:r>
              <a:rPr sz="2600" b="1" u="none" spc="-40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self</a:t>
            </a:r>
            <a:r>
              <a:rPr sz="2600" b="1" u="none" spc="-3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or</a:t>
            </a:r>
            <a:r>
              <a:rPr sz="2600" b="1" u="none" spc="-4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pregnancy;</a:t>
            </a:r>
            <a:r>
              <a:rPr sz="2600" b="1" u="none" spc="-5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seeking</a:t>
            </a:r>
            <a:r>
              <a:rPr sz="2600" b="1" u="none" spc="-60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health</a:t>
            </a:r>
            <a:r>
              <a:rPr sz="2600" b="1" u="none" spc="-35" dirty="0">
                <a:latin typeface="Segoe UI Semibold"/>
                <a:cs typeface="Segoe UI Semibold"/>
              </a:rPr>
              <a:t> </a:t>
            </a:r>
            <a:r>
              <a:rPr sz="2600" b="1" u="none" spc="-10" dirty="0">
                <a:latin typeface="Segoe UI Semibold"/>
                <a:cs typeface="Segoe UI Semibold"/>
              </a:rPr>
              <a:t>care; </a:t>
            </a:r>
            <a:r>
              <a:rPr sz="2600" b="1" u="none" dirty="0">
                <a:latin typeface="Segoe UI Semibold"/>
                <a:cs typeface="Segoe UI Semibold"/>
              </a:rPr>
              <a:t>need</a:t>
            </a:r>
            <a:r>
              <a:rPr sz="2600" b="1" u="none" spc="-3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not</a:t>
            </a:r>
            <a:r>
              <a:rPr sz="2600" b="1" u="none" spc="-50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be</a:t>
            </a:r>
            <a:r>
              <a:rPr sz="2600" b="1" u="none" spc="-3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ADA</a:t>
            </a:r>
            <a:r>
              <a:rPr sz="2600" b="1" u="none" spc="-45" dirty="0">
                <a:latin typeface="Segoe UI Semibold"/>
                <a:cs typeface="Segoe UI Semibold"/>
              </a:rPr>
              <a:t> </a:t>
            </a:r>
            <a:r>
              <a:rPr sz="2600" b="1" u="none" spc="-10" dirty="0">
                <a:latin typeface="Segoe UI Semibold"/>
                <a:cs typeface="Segoe UI Semibold"/>
              </a:rPr>
              <a:t>disability.</a:t>
            </a:r>
            <a:endParaRPr sz="2600">
              <a:latin typeface="Segoe UI Semibold"/>
              <a:cs typeface="Segoe UI Semibold"/>
            </a:endParaRPr>
          </a:p>
          <a:p>
            <a:pPr marL="469900" marR="553085" indent="-457834">
              <a:lnSpc>
                <a:spcPts val="2500"/>
              </a:lnSpc>
              <a:spcBef>
                <a:spcPts val="1790"/>
              </a:spcBef>
              <a:tabLst>
                <a:tab pos="469265" algn="l"/>
              </a:tabLst>
            </a:pPr>
            <a:r>
              <a:rPr sz="23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3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600" b="1" spc="-105" dirty="0">
                <a:solidFill>
                  <a:srgbClr val="7E5F00"/>
                </a:solidFill>
                <a:latin typeface="Segoe UI Semibold"/>
                <a:cs typeface="Segoe UI Semibold"/>
              </a:rPr>
              <a:t>To</a:t>
            </a:r>
            <a:r>
              <a:rPr sz="2600" b="1" spc="-60" dirty="0">
                <a:solidFill>
                  <a:srgbClr val="7E5F00"/>
                </a:solidFill>
                <a:latin typeface="Segoe UI Semibold"/>
                <a:cs typeface="Segoe UI Semibold"/>
              </a:rPr>
              <a:t> </a:t>
            </a:r>
            <a:r>
              <a:rPr sz="2600" b="1" u="sng" dirty="0">
                <a:solidFill>
                  <a:srgbClr val="7E5F00"/>
                </a:solidFill>
                <a:uFill>
                  <a:solidFill>
                    <a:srgbClr val="7E5F00"/>
                  </a:solidFill>
                </a:uFill>
                <a:latin typeface="Segoe UI Semibold"/>
                <a:cs typeface="Segoe UI Semibold"/>
              </a:rPr>
              <a:t>confirm</a:t>
            </a:r>
            <a:r>
              <a:rPr sz="2600" b="1" u="none" spc="-70" dirty="0">
                <a:solidFill>
                  <a:srgbClr val="7E5F00"/>
                </a:solidFill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that</a:t>
            </a:r>
            <a:r>
              <a:rPr sz="2600" b="1" u="none" spc="-4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related</a:t>
            </a:r>
            <a:r>
              <a:rPr sz="2600" b="1" u="none" spc="-3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to</a:t>
            </a:r>
            <a:r>
              <a:rPr sz="2600" b="1" u="none" spc="-45" dirty="0">
                <a:latin typeface="Segoe UI Semibold"/>
                <a:cs typeface="Segoe UI Semibold"/>
              </a:rPr>
              <a:t> </a:t>
            </a:r>
            <a:r>
              <a:rPr sz="2600" b="1" u="none" spc="-10" dirty="0">
                <a:latin typeface="Segoe UI Semibold"/>
                <a:cs typeface="Segoe UI Semibold"/>
              </a:rPr>
              <a:t>pregnancy,</a:t>
            </a:r>
            <a:r>
              <a:rPr sz="2600" b="1" u="none" spc="-7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childbirth,</a:t>
            </a:r>
            <a:r>
              <a:rPr sz="2600" b="1" u="none" spc="-7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related</a:t>
            </a:r>
            <a:r>
              <a:rPr sz="2600" b="1" u="none" spc="-35" dirty="0">
                <a:latin typeface="Segoe UI Semibold"/>
                <a:cs typeface="Segoe UI Semibold"/>
              </a:rPr>
              <a:t> </a:t>
            </a:r>
            <a:r>
              <a:rPr sz="2600" b="1" u="none" spc="-10" dirty="0">
                <a:latin typeface="Segoe UI Semibold"/>
                <a:cs typeface="Segoe UI Semibold"/>
              </a:rPr>
              <a:t>medical conditions;</a:t>
            </a:r>
            <a:endParaRPr sz="260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469265" algn="l"/>
              </a:tabLst>
            </a:pPr>
            <a:r>
              <a:rPr sz="23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3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600" b="1" spc="-105" dirty="0">
                <a:solidFill>
                  <a:srgbClr val="7E5F00"/>
                </a:solidFill>
                <a:latin typeface="Segoe UI Semibold"/>
                <a:cs typeface="Segoe UI Semibold"/>
              </a:rPr>
              <a:t>To</a:t>
            </a:r>
            <a:r>
              <a:rPr sz="2600" b="1" spc="-55" dirty="0">
                <a:solidFill>
                  <a:srgbClr val="7E5F00"/>
                </a:solidFill>
                <a:latin typeface="Segoe UI Semibold"/>
                <a:cs typeface="Segoe UI Semibold"/>
              </a:rPr>
              <a:t> </a:t>
            </a:r>
            <a:r>
              <a:rPr sz="2600" b="1" u="sng" dirty="0">
                <a:solidFill>
                  <a:srgbClr val="7E5F00"/>
                </a:solidFill>
                <a:uFill>
                  <a:solidFill>
                    <a:srgbClr val="7E5F00"/>
                  </a:solidFill>
                </a:uFill>
                <a:latin typeface="Segoe UI Semibold"/>
                <a:cs typeface="Segoe UI Semibold"/>
              </a:rPr>
              <a:t>describe</a:t>
            </a:r>
            <a:r>
              <a:rPr sz="2600" b="1" u="none" spc="-50" dirty="0">
                <a:solidFill>
                  <a:srgbClr val="7E5F00"/>
                </a:solidFill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a</a:t>
            </a:r>
            <a:r>
              <a:rPr sz="2600" b="1" u="none" spc="-40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needed</a:t>
            </a:r>
            <a:r>
              <a:rPr sz="2600" b="1" u="none" spc="-5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accommodation</a:t>
            </a:r>
            <a:r>
              <a:rPr sz="2600" b="1" u="none" spc="-8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or</a:t>
            </a:r>
            <a:r>
              <a:rPr sz="2600" b="1" u="none" spc="-4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possible</a:t>
            </a:r>
            <a:r>
              <a:rPr sz="2600" b="1" u="none" spc="-70" dirty="0">
                <a:latin typeface="Segoe UI Semibold"/>
                <a:cs typeface="Segoe UI Semibold"/>
              </a:rPr>
              <a:t> </a:t>
            </a:r>
            <a:r>
              <a:rPr sz="2600" b="1" u="none" spc="-10" dirty="0">
                <a:latin typeface="Segoe UI Semibold"/>
                <a:cs typeface="Segoe UI Semibold"/>
              </a:rPr>
              <a:t>accommodations</a:t>
            </a:r>
            <a:endParaRPr sz="2600">
              <a:latin typeface="Segoe UI Semibold"/>
              <a:cs typeface="Segoe UI Semibold"/>
            </a:endParaRPr>
          </a:p>
          <a:p>
            <a:pPr marL="12700" marR="462280">
              <a:lnSpc>
                <a:spcPts val="2500"/>
              </a:lnSpc>
              <a:spcBef>
                <a:spcPts val="1775"/>
              </a:spcBef>
              <a:tabLst>
                <a:tab pos="7635240" algn="l"/>
              </a:tabLst>
            </a:pPr>
            <a:r>
              <a:rPr sz="2600" b="1" dirty="0">
                <a:latin typeface="Segoe UI Semibold"/>
                <a:cs typeface="Segoe UI Semibold"/>
              </a:rPr>
              <a:t>Be</a:t>
            </a:r>
            <a:r>
              <a:rPr sz="2600" b="1" spc="-35" dirty="0"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careful</a:t>
            </a:r>
            <a:r>
              <a:rPr sz="2600" b="1" spc="-40" dirty="0"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not</a:t>
            </a:r>
            <a:r>
              <a:rPr sz="2600" b="1" spc="-60" dirty="0"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to</a:t>
            </a:r>
            <a:r>
              <a:rPr sz="2600" b="1" spc="-40" dirty="0"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require</a:t>
            </a:r>
            <a:r>
              <a:rPr sz="2600" b="1" spc="-60" dirty="0"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ADA</a:t>
            </a:r>
            <a:r>
              <a:rPr sz="2600" b="1" spc="-55" dirty="0"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forms,</a:t>
            </a:r>
            <a:r>
              <a:rPr sz="2600" b="1" spc="-55" dirty="0"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FMLA</a:t>
            </a:r>
            <a:r>
              <a:rPr sz="2600" b="1" spc="-40" dirty="0">
                <a:latin typeface="Segoe UI Semibold"/>
                <a:cs typeface="Segoe UI Semibold"/>
              </a:rPr>
              <a:t> </a:t>
            </a:r>
            <a:r>
              <a:rPr sz="2600" b="1" spc="-10" dirty="0">
                <a:latin typeface="Segoe UI Semibold"/>
                <a:cs typeface="Segoe UI Semibold"/>
              </a:rPr>
              <a:t>forms.</a:t>
            </a:r>
            <a:r>
              <a:rPr sz="2600" b="1" dirty="0">
                <a:latin typeface="Segoe UI Semibold"/>
                <a:cs typeface="Segoe UI Semibold"/>
              </a:rPr>
              <a:t>	Also,</a:t>
            </a:r>
            <a:r>
              <a:rPr sz="2600" b="1" spc="-45" dirty="0">
                <a:latin typeface="Segoe UI Semibold"/>
                <a:cs typeface="Segoe UI Semibold"/>
              </a:rPr>
              <a:t> </a:t>
            </a:r>
            <a:r>
              <a:rPr sz="2600" b="1" spc="-10" dirty="0">
                <a:latin typeface="Segoe UI Semibold"/>
                <a:cs typeface="Segoe UI Semibold"/>
              </a:rPr>
              <a:t>because </a:t>
            </a:r>
            <a:r>
              <a:rPr sz="2600" b="1" dirty="0">
                <a:latin typeface="Segoe UI Semibold"/>
                <a:cs typeface="Segoe UI Semibold"/>
              </a:rPr>
              <a:t>limitation</a:t>
            </a:r>
            <a:r>
              <a:rPr sz="2600" b="1" spc="-85" dirty="0"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can</a:t>
            </a:r>
            <a:r>
              <a:rPr sz="2600" b="1" spc="-30" dirty="0"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be</a:t>
            </a:r>
            <a:r>
              <a:rPr sz="2600" b="1" spc="-35" dirty="0"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modest</a:t>
            </a:r>
            <a:r>
              <a:rPr sz="2600" b="1" spc="-55" dirty="0"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of</a:t>
            </a:r>
            <a:r>
              <a:rPr sz="2600" b="1" spc="-30" dirty="0">
                <a:latin typeface="Segoe UI Semibold"/>
                <a:cs typeface="Segoe UI Semibold"/>
              </a:rPr>
              <a:t> </a:t>
            </a:r>
            <a:r>
              <a:rPr sz="2600" b="1" spc="-20" dirty="0">
                <a:latin typeface="Segoe UI Semibold"/>
                <a:cs typeface="Segoe UI Semibold"/>
              </a:rPr>
              <a:t>minor,</a:t>
            </a:r>
            <a:r>
              <a:rPr sz="2600" b="1" spc="-60" dirty="0"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does</a:t>
            </a:r>
            <a:r>
              <a:rPr sz="2600" b="1" spc="-45" dirty="0"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not</a:t>
            </a:r>
            <a:r>
              <a:rPr sz="2600" b="1" spc="-50" dirty="0"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need</a:t>
            </a:r>
            <a:r>
              <a:rPr sz="2600" b="1" spc="-30" dirty="0"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to</a:t>
            </a:r>
            <a:r>
              <a:rPr sz="2600" b="1" spc="-45" dirty="0"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be</a:t>
            </a:r>
            <a:r>
              <a:rPr sz="2600" b="1" spc="-35" dirty="0"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a</a:t>
            </a:r>
            <a:r>
              <a:rPr sz="2600" b="1" spc="-30" dirty="0">
                <a:latin typeface="Segoe UI Semibold"/>
                <a:cs typeface="Segoe UI Semibold"/>
              </a:rPr>
              <a:t> </a:t>
            </a:r>
            <a:r>
              <a:rPr sz="2600" b="1" spc="-10" dirty="0">
                <a:latin typeface="Segoe UI Semibold"/>
                <a:cs typeface="Segoe UI Semibold"/>
              </a:rPr>
              <a:t>diagnosis.</a:t>
            </a:r>
            <a:endParaRPr sz="26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98066" y="458693"/>
            <a:ext cx="81559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362575" algn="l"/>
              </a:tabLst>
            </a:pPr>
            <a:r>
              <a:rPr dirty="0"/>
              <a:t>PWFA:</a:t>
            </a:r>
            <a:r>
              <a:rPr spc="-150" dirty="0"/>
              <a:t> </a:t>
            </a:r>
            <a:r>
              <a:rPr dirty="0">
                <a:solidFill>
                  <a:srgbClr val="000000"/>
                </a:solidFill>
              </a:rPr>
              <a:t>Next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Question:</a:t>
            </a:r>
            <a:r>
              <a:rPr dirty="0">
                <a:solidFill>
                  <a:srgbClr val="000000"/>
                </a:solidFill>
              </a:rPr>
              <a:t>	Qualified</a:t>
            </a:r>
            <a:r>
              <a:rPr spc="-14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(1)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7914" y="1538020"/>
            <a:ext cx="10479405" cy="401891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 marR="30480">
              <a:lnSpc>
                <a:spcPts val="3890"/>
              </a:lnSpc>
              <a:spcBef>
                <a:spcPts val="780"/>
              </a:spcBef>
              <a:tabLst>
                <a:tab pos="3031490" algn="l"/>
              </a:tabLst>
            </a:pPr>
            <a:r>
              <a:rPr sz="3800" b="1" i="1" spc="-95" dirty="0">
                <a:solidFill>
                  <a:srgbClr val="1B1B1B"/>
                </a:solidFill>
                <a:latin typeface="Segoe UI Semibold"/>
                <a:cs typeface="Segoe UI Semibold"/>
              </a:rPr>
              <a:t>Like</a:t>
            </a:r>
            <a:r>
              <a:rPr sz="3800" b="1" i="1" spc="-170" dirty="0">
                <a:solidFill>
                  <a:srgbClr val="1B1B1B"/>
                </a:solidFill>
                <a:latin typeface="Segoe UI Semibold"/>
                <a:cs typeface="Segoe UI Semibold"/>
              </a:rPr>
              <a:t> </a:t>
            </a:r>
            <a:r>
              <a:rPr sz="3800" b="1" i="1" spc="-50" dirty="0">
                <a:solidFill>
                  <a:srgbClr val="1B1B1B"/>
                </a:solidFill>
                <a:latin typeface="Segoe UI Semibold"/>
                <a:cs typeface="Segoe UI Semibold"/>
              </a:rPr>
              <a:t>the</a:t>
            </a:r>
            <a:r>
              <a:rPr sz="3800" b="1" i="1" spc="-200" dirty="0">
                <a:solidFill>
                  <a:srgbClr val="1B1B1B"/>
                </a:solidFill>
                <a:latin typeface="Segoe UI Semibold"/>
                <a:cs typeface="Segoe UI Semibold"/>
              </a:rPr>
              <a:t> </a:t>
            </a:r>
            <a:r>
              <a:rPr sz="3800" b="1" i="1" spc="-20" dirty="0">
                <a:solidFill>
                  <a:srgbClr val="1B1B1B"/>
                </a:solidFill>
                <a:latin typeface="Segoe UI Semibold"/>
                <a:cs typeface="Segoe UI Semibold"/>
              </a:rPr>
              <a:t>ADA</a:t>
            </a:r>
            <a:r>
              <a:rPr sz="3600" b="1" spc="-20" dirty="0">
                <a:solidFill>
                  <a:srgbClr val="1B1B1B"/>
                </a:solidFill>
                <a:latin typeface="Segoe UI Semibold"/>
                <a:cs typeface="Segoe UI Semibold"/>
              </a:rPr>
              <a:t>:</a:t>
            </a:r>
            <a:r>
              <a:rPr sz="3600" b="1" dirty="0">
                <a:solidFill>
                  <a:srgbClr val="1B1B1B"/>
                </a:solidFill>
                <a:latin typeface="Segoe UI Semibold"/>
                <a:cs typeface="Segoe UI Semibold"/>
              </a:rPr>
              <a:t>	a</a:t>
            </a:r>
            <a:r>
              <a:rPr sz="3600" b="1" dirty="0">
                <a:latin typeface="Segoe UI Semibold"/>
                <a:cs typeface="Segoe UI Semibold"/>
              </a:rPr>
              <a:t>n</a:t>
            </a:r>
            <a:r>
              <a:rPr sz="3600" b="1" spc="-5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employee</a:t>
            </a:r>
            <a:r>
              <a:rPr sz="3600" b="1" spc="-4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or</a:t>
            </a:r>
            <a:r>
              <a:rPr sz="3600" b="1" spc="-4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applicant</a:t>
            </a:r>
            <a:r>
              <a:rPr sz="3600" b="1" spc="-6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who,</a:t>
            </a:r>
            <a:r>
              <a:rPr sz="3600" b="1" spc="-55" dirty="0">
                <a:latin typeface="Segoe UI Semibold"/>
                <a:cs typeface="Segoe UI Semibold"/>
              </a:rPr>
              <a:t> </a:t>
            </a:r>
            <a:r>
              <a:rPr sz="3600" b="1" spc="-20" dirty="0">
                <a:latin typeface="Segoe UI Semibold"/>
                <a:cs typeface="Segoe UI Semibold"/>
              </a:rPr>
              <a:t>with </a:t>
            </a:r>
            <a:r>
              <a:rPr sz="3600" b="1" dirty="0">
                <a:latin typeface="Segoe UI Semibold"/>
                <a:cs typeface="Segoe UI Semibold"/>
              </a:rPr>
              <a:t>or</a:t>
            </a:r>
            <a:r>
              <a:rPr sz="3600" b="1" spc="-7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without</a:t>
            </a:r>
            <a:r>
              <a:rPr sz="3600" b="1" spc="-7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reasonable</a:t>
            </a:r>
            <a:r>
              <a:rPr sz="3600" b="1" spc="-7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accommodation,</a:t>
            </a:r>
            <a:r>
              <a:rPr sz="3600" b="1" spc="-95" dirty="0">
                <a:latin typeface="Segoe UI Semibold"/>
                <a:cs typeface="Segoe UI Semibold"/>
              </a:rPr>
              <a:t> </a:t>
            </a:r>
            <a:r>
              <a:rPr sz="3600" b="1" spc="-25" dirty="0">
                <a:latin typeface="Segoe UI Semibold"/>
                <a:cs typeface="Segoe UI Semibold"/>
              </a:rPr>
              <a:t>can </a:t>
            </a:r>
            <a:r>
              <a:rPr sz="3600" b="1" dirty="0">
                <a:latin typeface="Segoe UI Semibold"/>
                <a:cs typeface="Segoe UI Semibold"/>
              </a:rPr>
              <a:t>perform</a:t>
            </a:r>
            <a:r>
              <a:rPr sz="3600" b="1" spc="-3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the</a:t>
            </a:r>
            <a:r>
              <a:rPr sz="3600" b="1" spc="-5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essential</a:t>
            </a:r>
            <a:r>
              <a:rPr sz="3600" b="1" spc="-4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functions</a:t>
            </a:r>
            <a:r>
              <a:rPr sz="3600" b="1" spc="-5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of</a:t>
            </a:r>
            <a:r>
              <a:rPr sz="3600" b="1" spc="-4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the</a:t>
            </a:r>
            <a:r>
              <a:rPr sz="3600" b="1" spc="-50" dirty="0">
                <a:latin typeface="Segoe UI Semibold"/>
                <a:cs typeface="Segoe UI Semibold"/>
              </a:rPr>
              <a:t> </a:t>
            </a:r>
            <a:r>
              <a:rPr sz="3600" b="1" spc="-10" dirty="0">
                <a:latin typeface="Segoe UI Semibold"/>
                <a:cs typeface="Segoe UI Semibold"/>
              </a:rPr>
              <a:t>position.</a:t>
            </a:r>
            <a:endParaRPr sz="3600">
              <a:latin typeface="Segoe UI Semibold"/>
              <a:cs typeface="Segoe UI Semibold"/>
            </a:endParaRPr>
          </a:p>
          <a:p>
            <a:pPr marL="12700" marR="5080">
              <a:lnSpc>
                <a:spcPts val="3890"/>
              </a:lnSpc>
              <a:spcBef>
                <a:spcPts val="1795"/>
              </a:spcBef>
            </a:pPr>
            <a:r>
              <a:rPr sz="3800" b="1" i="1" spc="-95" dirty="0">
                <a:latin typeface="Segoe UI Semibold"/>
                <a:cs typeface="Segoe UI Semibold"/>
              </a:rPr>
              <a:t>Like</a:t>
            </a:r>
            <a:r>
              <a:rPr sz="3800" b="1" i="1" spc="-170" dirty="0">
                <a:latin typeface="Segoe UI Semibold"/>
                <a:cs typeface="Segoe UI Semibold"/>
              </a:rPr>
              <a:t> </a:t>
            </a:r>
            <a:r>
              <a:rPr sz="3800" b="1" i="1" spc="-50" dirty="0">
                <a:latin typeface="Segoe UI Semibold"/>
                <a:cs typeface="Segoe UI Semibold"/>
              </a:rPr>
              <a:t>the</a:t>
            </a:r>
            <a:r>
              <a:rPr sz="3800" b="1" i="1" spc="-210" dirty="0">
                <a:latin typeface="Segoe UI Semibold"/>
                <a:cs typeface="Segoe UI Semibold"/>
              </a:rPr>
              <a:t> </a:t>
            </a:r>
            <a:r>
              <a:rPr sz="3800" b="1" i="1" spc="-90" dirty="0">
                <a:latin typeface="Segoe UI Semibold"/>
                <a:cs typeface="Segoe UI Semibold"/>
              </a:rPr>
              <a:t>ADA</a:t>
            </a:r>
            <a:r>
              <a:rPr sz="3600" b="1" spc="-90" dirty="0">
                <a:latin typeface="Segoe UI Semibold"/>
                <a:cs typeface="Segoe UI Semibold"/>
              </a:rPr>
              <a:t>,</a:t>
            </a:r>
            <a:r>
              <a:rPr sz="3600" b="1" spc="-114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decision</a:t>
            </a:r>
            <a:r>
              <a:rPr sz="3600" b="1" spc="-5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re:</a:t>
            </a:r>
            <a:r>
              <a:rPr sz="3600" b="1" spc="-5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“qualified”</a:t>
            </a:r>
            <a:r>
              <a:rPr sz="3600" b="1" spc="-4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made</a:t>
            </a:r>
            <a:r>
              <a:rPr sz="3600" b="1" spc="-7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at</a:t>
            </a:r>
            <a:r>
              <a:rPr sz="3600" b="1" spc="-85" dirty="0">
                <a:latin typeface="Segoe UI Semibold"/>
                <a:cs typeface="Segoe UI Semibold"/>
              </a:rPr>
              <a:t> </a:t>
            </a:r>
            <a:r>
              <a:rPr sz="3600" b="1" spc="-20" dirty="0">
                <a:latin typeface="Segoe UI Semibold"/>
                <a:cs typeface="Segoe UI Semibold"/>
              </a:rPr>
              <a:t>time </a:t>
            </a:r>
            <a:r>
              <a:rPr sz="3600" b="1" dirty="0">
                <a:latin typeface="Segoe UI Semibold"/>
                <a:cs typeface="Segoe UI Semibold"/>
              </a:rPr>
              <a:t>of</a:t>
            </a:r>
            <a:r>
              <a:rPr sz="3600" b="1" spc="-5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each</a:t>
            </a:r>
            <a:r>
              <a:rPr sz="3600" b="1" spc="-6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RA</a:t>
            </a:r>
            <a:r>
              <a:rPr sz="3600" b="1" spc="-6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request</a:t>
            </a:r>
            <a:r>
              <a:rPr sz="3600" b="1" spc="-2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and</a:t>
            </a:r>
            <a:r>
              <a:rPr sz="3600" b="1" spc="-60" dirty="0">
                <a:latin typeface="Segoe UI Semibold"/>
                <a:cs typeface="Segoe UI Semibold"/>
              </a:rPr>
              <a:t> </a:t>
            </a:r>
            <a:r>
              <a:rPr sz="3600" b="1" spc="-10" dirty="0">
                <a:latin typeface="Segoe UI Semibold"/>
                <a:cs typeface="Segoe UI Semibold"/>
              </a:rPr>
              <a:t>assessment</a:t>
            </a:r>
            <a:endParaRPr sz="3600">
              <a:latin typeface="Segoe UI Semibold"/>
              <a:cs typeface="Segoe UI Semibold"/>
            </a:endParaRPr>
          </a:p>
          <a:p>
            <a:pPr marL="12700" marR="1470025">
              <a:lnSpc>
                <a:spcPts val="3890"/>
              </a:lnSpc>
              <a:spcBef>
                <a:spcPts val="1795"/>
              </a:spcBef>
            </a:pPr>
            <a:r>
              <a:rPr sz="3600" b="1" dirty="0">
                <a:latin typeface="Segoe UI Semibold"/>
                <a:cs typeface="Segoe UI Semibold"/>
              </a:rPr>
              <a:t>Most</a:t>
            </a:r>
            <a:r>
              <a:rPr sz="3600" b="1" spc="-7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employees/applicants</a:t>
            </a:r>
            <a:r>
              <a:rPr sz="3600" b="1" spc="-7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under</a:t>
            </a:r>
            <a:r>
              <a:rPr sz="3600" b="1" spc="-6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this</a:t>
            </a:r>
            <a:r>
              <a:rPr sz="3600" b="1" spc="-70" dirty="0">
                <a:latin typeface="Segoe UI Semibold"/>
                <a:cs typeface="Segoe UI Semibold"/>
              </a:rPr>
              <a:t> </a:t>
            </a:r>
            <a:r>
              <a:rPr sz="3600" b="1" spc="-25" dirty="0">
                <a:latin typeface="Segoe UI Semibold"/>
                <a:cs typeface="Segoe UI Semibold"/>
              </a:rPr>
              <a:t>ADA </a:t>
            </a:r>
            <a:r>
              <a:rPr sz="3600" b="1" dirty="0">
                <a:latin typeface="Segoe UI Semibold"/>
                <a:cs typeface="Segoe UI Semibold"/>
              </a:rPr>
              <a:t>“qualified”</a:t>
            </a:r>
            <a:r>
              <a:rPr sz="3600" b="1" spc="-7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–</a:t>
            </a:r>
            <a:r>
              <a:rPr sz="3600" b="1" spc="-6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used</a:t>
            </a:r>
            <a:r>
              <a:rPr sz="3600" b="1" spc="-5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for</a:t>
            </a:r>
            <a:r>
              <a:rPr sz="3600" b="1" spc="-55" dirty="0">
                <a:latin typeface="Segoe UI Semibold"/>
                <a:cs typeface="Segoe UI Semibold"/>
              </a:rPr>
              <a:t> </a:t>
            </a:r>
            <a:r>
              <a:rPr sz="3600" b="1" spc="-10" dirty="0">
                <a:latin typeface="Segoe UI Semibold"/>
                <a:cs typeface="Segoe UI Semibold"/>
              </a:rPr>
              <a:t>“leave”</a:t>
            </a:r>
            <a:endParaRPr sz="36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1951" y="307847"/>
            <a:ext cx="918971" cy="1121663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701309" y="443364"/>
            <a:ext cx="4441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PWFA</a:t>
            </a:r>
            <a:r>
              <a:rPr spc="-150" dirty="0"/>
              <a:t> </a:t>
            </a:r>
            <a:r>
              <a:rPr dirty="0">
                <a:solidFill>
                  <a:srgbClr val="000000"/>
                </a:solidFill>
              </a:rPr>
              <a:t>–</a:t>
            </a:r>
            <a:r>
              <a:rPr spc="-1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Qualified</a:t>
            </a:r>
            <a:r>
              <a:rPr spc="-125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01310" y="1324175"/>
            <a:ext cx="10708640" cy="46355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469265" marR="425450" indent="-457200">
              <a:lnSpc>
                <a:spcPts val="3840"/>
              </a:lnSpc>
              <a:spcBef>
                <a:spcPts val="405"/>
              </a:spcBef>
            </a:pPr>
            <a:r>
              <a:rPr sz="28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850" spc="295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Under</a:t>
            </a:r>
            <a:r>
              <a:rPr sz="3200" b="1" spc="-5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the</a:t>
            </a:r>
            <a:r>
              <a:rPr sz="3200" b="1" spc="-3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PWFA,</a:t>
            </a:r>
            <a:r>
              <a:rPr sz="3200" b="1" spc="-2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an</a:t>
            </a:r>
            <a:r>
              <a:rPr sz="3200" b="1" spc="-3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employee</a:t>
            </a:r>
            <a:r>
              <a:rPr sz="3200" b="1" spc="-4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who</a:t>
            </a:r>
            <a:r>
              <a:rPr sz="3200" b="1" spc="-30" dirty="0">
                <a:latin typeface="Segoe UI Semibold"/>
                <a:cs typeface="Segoe UI Semibold"/>
              </a:rPr>
              <a:t> </a:t>
            </a:r>
            <a:r>
              <a:rPr sz="3350" b="1" i="1" spc="-70" dirty="0">
                <a:latin typeface="Segoe UI Semibold"/>
                <a:cs typeface="Segoe UI Semibold"/>
              </a:rPr>
              <a:t>cannot</a:t>
            </a:r>
            <a:r>
              <a:rPr sz="3350" b="1" i="1" spc="-114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do</a:t>
            </a:r>
            <a:r>
              <a:rPr sz="3200" b="1" spc="-4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one</a:t>
            </a:r>
            <a:r>
              <a:rPr sz="3200" b="1" spc="-35" dirty="0">
                <a:latin typeface="Segoe UI Semibold"/>
                <a:cs typeface="Segoe UI Semibold"/>
              </a:rPr>
              <a:t> </a:t>
            </a:r>
            <a:r>
              <a:rPr sz="3200" b="1" spc="-25" dirty="0">
                <a:latin typeface="Segoe UI Semibold"/>
                <a:cs typeface="Segoe UI Semibold"/>
              </a:rPr>
              <a:t>or </a:t>
            </a:r>
            <a:r>
              <a:rPr sz="3200" b="1" dirty="0">
                <a:latin typeface="Segoe UI Semibold"/>
                <a:cs typeface="Segoe UI Semibold"/>
              </a:rPr>
              <a:t>more</a:t>
            </a:r>
            <a:r>
              <a:rPr sz="3200" b="1" spc="-4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essential</a:t>
            </a:r>
            <a:r>
              <a:rPr sz="3200" b="1" spc="-5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functions</a:t>
            </a:r>
            <a:r>
              <a:rPr sz="3200" b="1" spc="-7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still</a:t>
            </a:r>
            <a:r>
              <a:rPr sz="3200" b="1" spc="-4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can</a:t>
            </a:r>
            <a:r>
              <a:rPr sz="3200" b="1" spc="-5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be</a:t>
            </a:r>
            <a:r>
              <a:rPr sz="3200" b="1" spc="-4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qualified</a:t>
            </a:r>
            <a:r>
              <a:rPr sz="3200" b="1" spc="-85" dirty="0">
                <a:latin typeface="Segoe UI Semibold"/>
                <a:cs typeface="Segoe UI Semibold"/>
              </a:rPr>
              <a:t> </a:t>
            </a:r>
            <a:r>
              <a:rPr sz="3200" b="1" spc="-25" dirty="0">
                <a:latin typeface="Segoe UI Semibold"/>
                <a:cs typeface="Segoe UI Semibold"/>
              </a:rPr>
              <a:t>if:</a:t>
            </a:r>
            <a:endParaRPr sz="3200" dirty="0">
              <a:latin typeface="Segoe UI Semibold"/>
              <a:cs typeface="Segoe UI Semibold"/>
            </a:endParaRPr>
          </a:p>
          <a:p>
            <a:pPr marL="927100" marR="285115" indent="-457200">
              <a:lnSpc>
                <a:spcPct val="100000"/>
              </a:lnSpc>
              <a:spcBef>
                <a:spcPts val="1670"/>
              </a:spcBef>
              <a:buClr>
                <a:srgbClr val="E69F00"/>
              </a:buClr>
              <a:buSzPct val="93750"/>
              <a:buFont typeface="Wingdings 2"/>
              <a:buChar char=""/>
              <a:tabLst>
                <a:tab pos="927100" algn="l"/>
              </a:tabLst>
            </a:pPr>
            <a:r>
              <a:rPr sz="3200" b="1" dirty="0">
                <a:latin typeface="Segoe UI Semibold"/>
                <a:cs typeface="Segoe UI Semibold"/>
              </a:rPr>
              <a:t>An</a:t>
            </a:r>
            <a:r>
              <a:rPr sz="3200" b="1" spc="-4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inability</a:t>
            </a:r>
            <a:r>
              <a:rPr sz="3200" b="1" spc="-4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to</a:t>
            </a:r>
            <a:r>
              <a:rPr sz="3200" b="1" spc="-2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perform</a:t>
            </a:r>
            <a:r>
              <a:rPr sz="3200" b="1" spc="-3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an</a:t>
            </a:r>
            <a:r>
              <a:rPr sz="3200" b="1" spc="-4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essential</a:t>
            </a:r>
            <a:r>
              <a:rPr sz="3200" b="1" spc="-4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function</a:t>
            </a:r>
            <a:r>
              <a:rPr sz="3200" b="1" spc="-6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is</a:t>
            </a:r>
            <a:r>
              <a:rPr sz="3200" b="1" spc="-3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for</a:t>
            </a:r>
            <a:r>
              <a:rPr sz="3200" b="1" spc="-40" dirty="0">
                <a:latin typeface="Segoe UI Semibold"/>
                <a:cs typeface="Segoe UI Semibold"/>
              </a:rPr>
              <a:t> </a:t>
            </a:r>
            <a:r>
              <a:rPr sz="3200" b="1" spc="-50" dirty="0">
                <a:latin typeface="Segoe UI Semibold"/>
                <a:cs typeface="Segoe UI Semibold"/>
              </a:rPr>
              <a:t>a </a:t>
            </a:r>
            <a:r>
              <a:rPr sz="3200" b="1" u="sng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Segoe UI Semibold"/>
                <a:cs typeface="Segoe UI Semibold"/>
              </a:rPr>
              <a:t>temporary</a:t>
            </a:r>
            <a:r>
              <a:rPr sz="3200" b="1" u="none" spc="25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200" b="1" u="none" spc="-10" dirty="0">
                <a:latin typeface="Segoe UI Semibold"/>
                <a:cs typeface="Segoe UI Semibold"/>
              </a:rPr>
              <a:t>period;</a:t>
            </a:r>
            <a:endParaRPr sz="3200" dirty="0">
              <a:latin typeface="Segoe UI Semibold"/>
              <a:cs typeface="Segoe UI Semibold"/>
            </a:endParaRPr>
          </a:p>
          <a:p>
            <a:pPr marL="927100" marR="795655" indent="-457200">
              <a:lnSpc>
                <a:spcPct val="100000"/>
              </a:lnSpc>
              <a:spcBef>
                <a:spcPts val="1800"/>
              </a:spcBef>
              <a:buClr>
                <a:srgbClr val="E69F00"/>
              </a:buClr>
              <a:buSzPct val="93750"/>
              <a:buFont typeface="Wingdings 2"/>
              <a:buChar char=""/>
              <a:tabLst>
                <a:tab pos="927100" algn="l"/>
              </a:tabLst>
            </a:pPr>
            <a:r>
              <a:rPr sz="3200" b="1" dirty="0">
                <a:latin typeface="Segoe UI Semibold"/>
                <a:cs typeface="Segoe UI Semibold"/>
              </a:rPr>
              <a:t>The</a:t>
            </a:r>
            <a:r>
              <a:rPr sz="3200" b="1" spc="-2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essential</a:t>
            </a:r>
            <a:r>
              <a:rPr sz="3200" b="1" spc="-4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function</a:t>
            </a:r>
            <a:r>
              <a:rPr sz="3200" b="1" spc="-4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could</a:t>
            </a:r>
            <a:r>
              <a:rPr sz="3200" b="1" spc="-5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be</a:t>
            </a:r>
            <a:r>
              <a:rPr sz="3200" b="1" spc="-3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performed</a:t>
            </a:r>
            <a:r>
              <a:rPr sz="3200" b="1" spc="-40" dirty="0">
                <a:latin typeface="Segoe UI Semibold"/>
                <a:cs typeface="Segoe UI Semibold"/>
              </a:rPr>
              <a:t> </a:t>
            </a:r>
            <a:r>
              <a:rPr sz="3200" b="1" u="sng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Segoe UI Semibold"/>
                <a:cs typeface="Segoe UI Semibold"/>
              </a:rPr>
              <a:t>in</a:t>
            </a:r>
            <a:r>
              <a:rPr sz="3200" b="1" u="sng" spc="-4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3200" b="1" u="sng" spc="-2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Segoe UI Semibold"/>
                <a:cs typeface="Segoe UI Semibold"/>
              </a:rPr>
              <a:t>the</a:t>
            </a:r>
            <a:r>
              <a:rPr sz="3200" b="1" u="none" spc="-25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200" b="1" u="sng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Segoe UI Semibold"/>
                <a:cs typeface="Segoe UI Semibold"/>
              </a:rPr>
              <a:t>near</a:t>
            </a:r>
            <a:r>
              <a:rPr sz="3200" b="1" u="sng" spc="-5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3200" b="1" u="sng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Segoe UI Semibold"/>
                <a:cs typeface="Segoe UI Semibold"/>
              </a:rPr>
              <a:t>future</a:t>
            </a:r>
            <a:r>
              <a:rPr sz="3200" b="1" u="none" dirty="0">
                <a:latin typeface="Segoe UI Semibold"/>
                <a:cs typeface="Segoe UI Semibold"/>
              </a:rPr>
              <a:t>;</a:t>
            </a:r>
            <a:r>
              <a:rPr sz="3200" b="1" u="none" spc="-55" dirty="0">
                <a:latin typeface="Segoe UI Semibold"/>
                <a:cs typeface="Segoe UI Semibold"/>
              </a:rPr>
              <a:t> </a:t>
            </a:r>
            <a:r>
              <a:rPr sz="3200" b="1" u="none" spc="-25" dirty="0">
                <a:latin typeface="Segoe UI Semibold"/>
                <a:cs typeface="Segoe UI Semibold"/>
              </a:rPr>
              <a:t>and</a:t>
            </a:r>
            <a:endParaRPr sz="3200" dirty="0">
              <a:latin typeface="Segoe UI Semibold"/>
              <a:cs typeface="Segoe UI Semibold"/>
            </a:endParaRPr>
          </a:p>
          <a:p>
            <a:pPr marL="927100" marR="5080" indent="-457200">
              <a:lnSpc>
                <a:spcPct val="100000"/>
              </a:lnSpc>
              <a:spcBef>
                <a:spcPts val="1800"/>
              </a:spcBef>
              <a:buClr>
                <a:srgbClr val="E69F00"/>
              </a:buClr>
              <a:buSzPct val="93750"/>
              <a:buFont typeface="Wingdings 2"/>
              <a:buChar char=""/>
              <a:tabLst>
                <a:tab pos="927100" algn="l"/>
              </a:tabLst>
            </a:pPr>
            <a:r>
              <a:rPr sz="3200" b="1" dirty="0">
                <a:latin typeface="Segoe UI Semibold"/>
                <a:cs typeface="Segoe UI Semibold"/>
              </a:rPr>
              <a:t>The</a:t>
            </a:r>
            <a:r>
              <a:rPr sz="3200" b="1" spc="-3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inability</a:t>
            </a:r>
            <a:r>
              <a:rPr sz="3200" b="1" spc="-6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to</a:t>
            </a:r>
            <a:r>
              <a:rPr sz="3200" b="1" spc="-1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perform</a:t>
            </a:r>
            <a:r>
              <a:rPr sz="3200" b="1" spc="-5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the</a:t>
            </a:r>
            <a:r>
              <a:rPr sz="3200" b="1" spc="-2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essential</a:t>
            </a:r>
            <a:r>
              <a:rPr sz="3200" b="1" spc="-5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function</a:t>
            </a:r>
            <a:r>
              <a:rPr sz="3200" b="1" spc="-55" dirty="0">
                <a:latin typeface="Segoe UI Semibold"/>
                <a:cs typeface="Segoe UI Semibold"/>
              </a:rPr>
              <a:t> </a:t>
            </a:r>
            <a:r>
              <a:rPr sz="3200" b="1" u="sng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Segoe UI Semibold"/>
                <a:cs typeface="Segoe UI Semibold"/>
              </a:rPr>
              <a:t>can</a:t>
            </a:r>
            <a:r>
              <a:rPr sz="3200" b="1" u="sng" spc="-6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3200" b="1" u="sng" spc="-2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Segoe UI Semibold"/>
                <a:cs typeface="Segoe UI Semibold"/>
              </a:rPr>
              <a:t>be</a:t>
            </a:r>
            <a:r>
              <a:rPr sz="3200" b="1" u="none" spc="-25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200" b="1" u="sng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Segoe UI Semibold"/>
                <a:cs typeface="Segoe UI Semibold"/>
              </a:rPr>
              <a:t>reasonably</a:t>
            </a:r>
            <a:r>
              <a:rPr sz="3200" b="1" u="sng" spc="-114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3200" b="1" u="sng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Segoe UI Semibold"/>
                <a:cs typeface="Segoe UI Semibold"/>
              </a:rPr>
              <a:t>accommodated</a:t>
            </a:r>
            <a:r>
              <a:rPr sz="3200" b="1" u="sng" spc="-7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3200" b="1" u="sng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Segoe UI Semibold"/>
                <a:cs typeface="Segoe UI Semibold"/>
              </a:rPr>
              <a:t>without</a:t>
            </a:r>
            <a:r>
              <a:rPr sz="3200" b="1" u="sng" spc="-75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3200" b="1" u="sng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Segoe UI Semibold"/>
                <a:cs typeface="Segoe UI Semibold"/>
              </a:rPr>
              <a:t>undue</a:t>
            </a:r>
            <a:r>
              <a:rPr sz="3200" b="1" u="sng" spc="-11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3200" b="1" u="sng" spc="-1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Segoe UI Semibold"/>
                <a:cs typeface="Segoe UI Semibold"/>
              </a:rPr>
              <a:t>hardship</a:t>
            </a:r>
            <a:r>
              <a:rPr sz="3200" b="1" u="none" spc="-10" dirty="0">
                <a:latin typeface="Segoe UI Semibold"/>
                <a:cs typeface="Segoe UI Semibold"/>
              </a:rPr>
              <a:t>.</a:t>
            </a:r>
            <a:endParaRPr sz="3200" dirty="0">
              <a:latin typeface="Segoe UI Semibold"/>
              <a:cs typeface="Segoe UI Semibold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4647" y="2930652"/>
            <a:ext cx="2481580" cy="902335"/>
            <a:chOff x="1374647" y="2930652"/>
            <a:chExt cx="2481580" cy="9023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4647" y="2930652"/>
              <a:ext cx="2481059" cy="9022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8487" y="3483864"/>
              <a:ext cx="1993391" cy="73151"/>
            </a:xfrm>
            <a:prstGeom prst="rect">
              <a:avLst/>
            </a:prstGeom>
          </p:spPr>
        </p:pic>
      </p:grp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00971" y="3646932"/>
            <a:ext cx="1701164" cy="902335"/>
            <a:chOff x="9300971" y="3646932"/>
            <a:chExt cx="1701164" cy="90233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44811" y="4200144"/>
              <a:ext cx="1100315" cy="731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00971" y="3646932"/>
              <a:ext cx="1700783" cy="902207"/>
            </a:xfrm>
            <a:prstGeom prst="rect">
              <a:avLst/>
            </a:prstGeom>
          </p:spPr>
        </p:pic>
      </p:grpSp>
      <p:grpSp>
        <p:nvGrp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4648" y="4134611"/>
            <a:ext cx="2589530" cy="902335"/>
            <a:chOff x="1374648" y="4134611"/>
            <a:chExt cx="2589530" cy="90233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74648" y="4134611"/>
              <a:ext cx="2589275" cy="9022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8488" y="4687824"/>
              <a:ext cx="2101595" cy="73151"/>
            </a:xfrm>
            <a:prstGeom prst="rect">
              <a:avLst/>
            </a:prstGeom>
          </p:spPr>
        </p:pic>
      </p:grpSp>
      <p:grpSp>
        <p:nvGrp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4648" y="4850891"/>
            <a:ext cx="10415270" cy="1390015"/>
            <a:chOff x="1374648" y="4850891"/>
            <a:chExt cx="10415270" cy="139001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75748" y="5404103"/>
              <a:ext cx="1260347" cy="731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31907" y="4850891"/>
              <a:ext cx="1857755" cy="90220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74648" y="5338571"/>
              <a:ext cx="10044683" cy="90220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18488" y="5891783"/>
              <a:ext cx="9557003" cy="731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CC49CF77-C352-F423-73DB-38204C13AB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8711" y="759105"/>
            <a:ext cx="10609580" cy="6277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06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829810" algn="l"/>
              </a:tabLst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14E99"/>
                </a:solidFill>
                <a:effectLst/>
                <a:uLnTx/>
                <a:uFillTx/>
                <a:latin typeface="Segoe UI Semibold"/>
                <a:cs typeface="Segoe UI Semibold"/>
              </a:rPr>
              <a:t>PWFA</a:t>
            </a:r>
            <a:r>
              <a:rPr kumimoji="0" lang="en-US" sz="4000" b="1" i="0" u="none" strike="noStrike" kern="0" cap="none" spc="-145" normalizeH="0" baseline="0" noProof="0" dirty="0">
                <a:ln>
                  <a:noFill/>
                </a:ln>
                <a:solidFill>
                  <a:srgbClr val="214E99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14E99"/>
                </a:solidFill>
                <a:effectLst/>
                <a:uLnTx/>
                <a:uFillTx/>
                <a:latin typeface="Segoe UI Semibold"/>
                <a:cs typeface="Segoe UI Semibold"/>
              </a:rPr>
              <a:t>–</a:t>
            </a:r>
            <a:r>
              <a:rPr kumimoji="0" lang="en-US" sz="4000" b="1" i="0" u="none" strike="noStrike" kern="0" cap="none" spc="-155" normalizeH="0" baseline="0" noProof="0" dirty="0">
                <a:ln>
                  <a:noFill/>
                </a:ln>
                <a:solidFill>
                  <a:srgbClr val="214E99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14E99"/>
                </a:solidFill>
                <a:effectLst/>
                <a:uLnTx/>
                <a:uFillTx/>
                <a:latin typeface="Segoe UI Semibold"/>
                <a:cs typeface="Segoe UI Semibold"/>
              </a:rPr>
              <a:t>Qualified</a:t>
            </a:r>
            <a:r>
              <a:rPr kumimoji="0" lang="en-US" sz="4000" b="1" i="0" u="none" strike="noStrike" kern="0" cap="none" spc="-130" normalizeH="0" baseline="0" noProof="0" dirty="0">
                <a:ln>
                  <a:noFill/>
                </a:ln>
                <a:solidFill>
                  <a:srgbClr val="214E99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4000" b="1" i="0" u="none" strike="noStrike" kern="0" cap="none" spc="-25" normalizeH="0" baseline="0" noProof="0" dirty="0">
                <a:ln>
                  <a:noFill/>
                </a:ln>
                <a:solidFill>
                  <a:srgbClr val="214E99"/>
                </a:solidFill>
                <a:effectLst/>
                <a:uLnTx/>
                <a:uFillTx/>
                <a:latin typeface="Segoe UI Semibold"/>
                <a:cs typeface="Segoe UI Semibold"/>
              </a:rPr>
              <a:t>2: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14E99"/>
                </a:solidFill>
                <a:effectLst/>
                <a:uLnTx/>
                <a:uFillTx/>
                <a:latin typeface="Segoe UI Semibold"/>
                <a:cs typeface="Segoe UI Semibold"/>
              </a:rPr>
              <a:t>	(a)</a:t>
            </a:r>
            <a:r>
              <a:rPr kumimoji="0" lang="en-US" sz="4000" b="1" i="0" u="none" strike="noStrike" kern="0" cap="none" spc="-15" normalizeH="0" baseline="0" noProof="0" dirty="0">
                <a:ln>
                  <a:noFill/>
                </a:ln>
                <a:solidFill>
                  <a:srgbClr val="214E99"/>
                </a:solidFill>
                <a:effectLst/>
                <a:uLnTx/>
                <a:uFillTx/>
                <a:latin typeface="Segoe UI Semibold"/>
                <a:cs typeface="Segoe UI Semibold"/>
              </a:rPr>
              <a:t> </a:t>
            </a:r>
            <a:r>
              <a:rPr kumimoji="0" lang="en-US" sz="4000" b="1" i="0" u="none" strike="noStrike" kern="0" cap="none" spc="-37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Segoe UI Semibold"/>
                <a:cs typeface="Segoe UI Semibold"/>
              </a:rPr>
              <a:t>T</a:t>
            </a:r>
            <a:r>
              <a:rPr kumimoji="0" lang="en-US" sz="4000" b="1" i="0" u="none" strike="noStrike" kern="0" cap="none" spc="1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Segoe UI Semibold"/>
                <a:cs typeface="Segoe UI Semibold"/>
              </a:rPr>
              <a:t>empo</a:t>
            </a:r>
            <a:r>
              <a:rPr kumimoji="0" lang="en-US" sz="4000" b="1" i="0" u="none" strike="noStrike" kern="0" cap="none" spc="10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Segoe UI Semibold"/>
                <a:cs typeface="Segoe UI Semibold"/>
              </a:rPr>
              <a:t>r</a:t>
            </a:r>
            <a:r>
              <a:rPr kumimoji="0" lang="en-US" sz="4000" b="1" i="0" u="none" strike="noStrike" kern="0" cap="none" spc="1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Segoe UI Semibold"/>
                <a:cs typeface="Segoe UI Semibold"/>
              </a:rPr>
              <a:t>a</a:t>
            </a:r>
            <a:r>
              <a:rPr kumimoji="0" lang="en-US" sz="4000" b="1" i="0" u="none" strike="noStrike" kern="0" cap="none" spc="16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Segoe UI Semibold"/>
                <a:cs typeface="Segoe UI Semibold"/>
              </a:rPr>
              <a:t>r</a:t>
            </a:r>
            <a:r>
              <a:rPr kumimoji="0" lang="en-US" sz="4000" b="1" i="0" u="none" strike="noStrike" kern="0" cap="none" spc="15" normalizeH="0" baseline="0" noProof="0" dirty="0">
                <a:ln>
                  <a:noFill/>
                </a:ln>
                <a:solidFill>
                  <a:srgbClr val="2E5496"/>
                </a:solidFill>
                <a:effectLst/>
                <a:uLnTx/>
                <a:uFillTx/>
                <a:latin typeface="Segoe UI Semibold"/>
                <a:cs typeface="Segoe UI Semibold"/>
              </a:rPr>
              <a:t>y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/>
              <a:cs typeface="Segoe UI 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8711" y="1535247"/>
            <a:ext cx="10609580" cy="30899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35"/>
              </a:spcBef>
            </a:pPr>
            <a:endParaRPr sz="4000" dirty="0">
              <a:latin typeface="Segoe UI Semibold"/>
              <a:cs typeface="Segoe UI Semibold"/>
            </a:endParaRPr>
          </a:p>
          <a:p>
            <a:pPr marL="12700" marR="5080">
              <a:lnSpc>
                <a:spcPct val="100000"/>
              </a:lnSpc>
              <a:tabLst>
                <a:tab pos="7143115" algn="l"/>
              </a:tabLst>
            </a:pPr>
            <a:r>
              <a:rPr sz="4000" b="1" dirty="0">
                <a:latin typeface="Segoe UI Semibold"/>
                <a:cs typeface="Segoe UI Semibold"/>
              </a:rPr>
              <a:t>Under</a:t>
            </a:r>
            <a:r>
              <a:rPr sz="4000" b="1" spc="-80" dirty="0">
                <a:latin typeface="Segoe UI Semibold"/>
                <a:cs typeface="Segoe UI Semibold"/>
              </a:rPr>
              <a:t> </a:t>
            </a:r>
            <a:r>
              <a:rPr sz="4000" b="1" dirty="0">
                <a:latin typeface="Segoe UI Semibold"/>
                <a:cs typeface="Segoe UI Semibold"/>
              </a:rPr>
              <a:t>final</a:t>
            </a:r>
            <a:r>
              <a:rPr sz="4000" b="1" spc="-75" dirty="0">
                <a:latin typeface="Segoe UI Semibold"/>
                <a:cs typeface="Segoe UI Semibold"/>
              </a:rPr>
              <a:t> </a:t>
            </a:r>
            <a:r>
              <a:rPr sz="4000" b="1" dirty="0">
                <a:latin typeface="Segoe UI Semibold"/>
                <a:cs typeface="Segoe UI Semibold"/>
              </a:rPr>
              <a:t>rule,</a:t>
            </a:r>
            <a:r>
              <a:rPr sz="4000" b="1" spc="-75" dirty="0">
                <a:latin typeface="Segoe UI Semibold"/>
                <a:cs typeface="Segoe UI Semibold"/>
              </a:rPr>
              <a:t> </a:t>
            </a:r>
            <a:r>
              <a:rPr sz="4000" b="1" dirty="0">
                <a:latin typeface="Segoe UI Semibold"/>
                <a:cs typeface="Segoe UI Semibold"/>
              </a:rPr>
              <a:t>“temporary”</a:t>
            </a:r>
            <a:r>
              <a:rPr sz="4000" b="1" spc="-75" dirty="0">
                <a:latin typeface="Segoe UI Semibold"/>
                <a:cs typeface="Segoe UI Semibold"/>
              </a:rPr>
              <a:t> </a:t>
            </a:r>
            <a:r>
              <a:rPr sz="4000" b="1" dirty="0">
                <a:latin typeface="Segoe UI Semibold"/>
                <a:cs typeface="Segoe UI Semibold"/>
              </a:rPr>
              <a:t>means</a:t>
            </a:r>
            <a:r>
              <a:rPr sz="4000" b="1" spc="-80" dirty="0">
                <a:latin typeface="Segoe UI Semibold"/>
                <a:cs typeface="Segoe UI Semibold"/>
              </a:rPr>
              <a:t> </a:t>
            </a:r>
            <a:r>
              <a:rPr sz="4000" b="1" spc="-25" dirty="0">
                <a:latin typeface="Segoe UI Semibold"/>
                <a:cs typeface="Segoe UI Semibold"/>
              </a:rPr>
              <a:t>the </a:t>
            </a:r>
            <a:r>
              <a:rPr sz="4000" b="1" dirty="0">
                <a:latin typeface="Segoe UI Semibold"/>
                <a:cs typeface="Segoe UI Semibold"/>
              </a:rPr>
              <a:t>inability</a:t>
            </a:r>
            <a:r>
              <a:rPr sz="4000" b="1" spc="-5" dirty="0">
                <a:latin typeface="Segoe UI Semibold"/>
                <a:cs typeface="Segoe UI Semibold"/>
              </a:rPr>
              <a:t> </a:t>
            </a:r>
            <a:r>
              <a:rPr sz="4000" b="1" dirty="0">
                <a:latin typeface="Segoe UI Semibold"/>
                <a:cs typeface="Segoe UI Semibold"/>
              </a:rPr>
              <a:t>to</a:t>
            </a:r>
            <a:r>
              <a:rPr sz="4000" b="1" spc="-30" dirty="0">
                <a:latin typeface="Segoe UI Semibold"/>
                <a:cs typeface="Segoe UI Semibold"/>
              </a:rPr>
              <a:t> </a:t>
            </a:r>
            <a:r>
              <a:rPr sz="4000" b="1" dirty="0">
                <a:latin typeface="Segoe UI Semibold"/>
                <a:cs typeface="Segoe UI Semibold"/>
              </a:rPr>
              <a:t>perform</a:t>
            </a:r>
            <a:r>
              <a:rPr sz="4000" b="1" spc="-55" dirty="0">
                <a:latin typeface="Segoe UI Semibold"/>
                <a:cs typeface="Segoe UI Semibold"/>
              </a:rPr>
              <a:t> </a:t>
            </a:r>
            <a:r>
              <a:rPr sz="4000" b="1" dirty="0">
                <a:latin typeface="Segoe UI Semibold"/>
                <a:cs typeface="Segoe UI Semibold"/>
              </a:rPr>
              <a:t>the</a:t>
            </a:r>
            <a:r>
              <a:rPr sz="4000" b="1" spc="-45" dirty="0">
                <a:latin typeface="Segoe UI Semibold"/>
                <a:cs typeface="Segoe UI Semibold"/>
              </a:rPr>
              <a:t> </a:t>
            </a:r>
            <a:r>
              <a:rPr sz="4000" b="1" dirty="0">
                <a:latin typeface="Segoe UI Semibold"/>
                <a:cs typeface="Segoe UI Semibold"/>
              </a:rPr>
              <a:t>EF</a:t>
            </a:r>
            <a:r>
              <a:rPr sz="4000" b="1" spc="-35" dirty="0">
                <a:latin typeface="Segoe UI Semibold"/>
                <a:cs typeface="Segoe UI Semibold"/>
              </a:rPr>
              <a:t> </a:t>
            </a:r>
            <a:r>
              <a:rPr sz="4000" b="1" dirty="0">
                <a:latin typeface="Segoe UI Semibold"/>
                <a:cs typeface="Segoe UI Semibold"/>
              </a:rPr>
              <a:t>is</a:t>
            </a:r>
            <a:r>
              <a:rPr sz="4000" b="1" spc="-40" dirty="0">
                <a:latin typeface="Segoe UI Semibold"/>
                <a:cs typeface="Segoe UI Semibold"/>
              </a:rPr>
              <a:t> </a:t>
            </a:r>
            <a:r>
              <a:rPr sz="4000" b="1" dirty="0">
                <a:latin typeface="Segoe UI Semibold"/>
                <a:cs typeface="Segoe UI Semibold"/>
              </a:rPr>
              <a:t>for</a:t>
            </a:r>
            <a:r>
              <a:rPr sz="4000" b="1" spc="-40" dirty="0">
                <a:latin typeface="Segoe UI Semibold"/>
                <a:cs typeface="Segoe UI Semibold"/>
              </a:rPr>
              <a:t> </a:t>
            </a:r>
            <a:r>
              <a:rPr sz="4000" b="1" dirty="0">
                <a:solidFill>
                  <a:srgbClr val="2E5496"/>
                </a:solidFill>
                <a:latin typeface="Segoe UI Semibold"/>
                <a:cs typeface="Segoe UI Semibold"/>
              </a:rPr>
              <a:t>a</a:t>
            </a:r>
            <a:r>
              <a:rPr sz="4000" b="1" spc="-45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4000" b="1" spc="-10" dirty="0">
                <a:solidFill>
                  <a:srgbClr val="2E5496"/>
                </a:solidFill>
                <a:latin typeface="Segoe UI Semibold"/>
                <a:cs typeface="Segoe UI Semibold"/>
              </a:rPr>
              <a:t>limited </a:t>
            </a:r>
            <a:r>
              <a:rPr sz="4000" b="1" dirty="0">
                <a:solidFill>
                  <a:srgbClr val="2E5496"/>
                </a:solidFill>
                <a:latin typeface="Segoe UI Semibold"/>
                <a:cs typeface="Segoe UI Semibold"/>
              </a:rPr>
              <a:t>time,</a:t>
            </a:r>
            <a:r>
              <a:rPr sz="4000" b="1" spc="-85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4000" b="1" dirty="0">
                <a:solidFill>
                  <a:srgbClr val="2E5496"/>
                </a:solidFill>
                <a:latin typeface="Segoe UI Semibold"/>
                <a:cs typeface="Segoe UI Semibold"/>
              </a:rPr>
              <a:t>not</a:t>
            </a:r>
            <a:r>
              <a:rPr sz="4000" b="1" spc="-85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4000" b="1" dirty="0">
                <a:solidFill>
                  <a:srgbClr val="2E5496"/>
                </a:solidFill>
                <a:latin typeface="Segoe UI Semibold"/>
                <a:cs typeface="Segoe UI Semibold"/>
              </a:rPr>
              <a:t>permanent,</a:t>
            </a:r>
            <a:r>
              <a:rPr sz="4000" b="1" spc="-55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4000" b="1" dirty="0">
                <a:latin typeface="Segoe UI Semibold"/>
                <a:cs typeface="Segoe UI Semibold"/>
              </a:rPr>
              <a:t>and</a:t>
            </a:r>
            <a:r>
              <a:rPr sz="4000" b="1" spc="-85" dirty="0">
                <a:latin typeface="Segoe UI Semibold"/>
                <a:cs typeface="Segoe UI Semibold"/>
              </a:rPr>
              <a:t> </a:t>
            </a:r>
            <a:r>
              <a:rPr sz="4000" b="1" spc="-25" dirty="0">
                <a:latin typeface="Segoe UI Semibold"/>
                <a:cs typeface="Segoe UI Semibold"/>
              </a:rPr>
              <a:t>may</a:t>
            </a:r>
            <a:r>
              <a:rPr sz="4000" b="1" dirty="0">
                <a:latin typeface="Segoe UI Semibold"/>
                <a:cs typeface="Segoe UI Semibold"/>
              </a:rPr>
              <a:t>	extend</a:t>
            </a:r>
            <a:r>
              <a:rPr sz="4000" b="1" spc="-100" dirty="0">
                <a:latin typeface="Segoe UI Semibold"/>
                <a:cs typeface="Segoe UI Semibold"/>
              </a:rPr>
              <a:t> </a:t>
            </a:r>
            <a:r>
              <a:rPr sz="4000" b="1" spc="-10" dirty="0">
                <a:latin typeface="Segoe UI Semibold"/>
                <a:cs typeface="Segoe UI Semibold"/>
              </a:rPr>
              <a:t>beyond </a:t>
            </a:r>
            <a:r>
              <a:rPr sz="4000" b="1" dirty="0">
                <a:latin typeface="Segoe UI Semibold"/>
                <a:cs typeface="Segoe UI Semibold"/>
              </a:rPr>
              <a:t>“in</a:t>
            </a:r>
            <a:r>
              <a:rPr sz="4000" b="1" spc="-50" dirty="0">
                <a:latin typeface="Segoe UI Semibold"/>
                <a:cs typeface="Segoe UI Semibold"/>
              </a:rPr>
              <a:t> </a:t>
            </a:r>
            <a:r>
              <a:rPr sz="4000" b="1" dirty="0">
                <a:latin typeface="Segoe UI Semibold"/>
                <a:cs typeface="Segoe UI Semibold"/>
              </a:rPr>
              <a:t>the</a:t>
            </a:r>
            <a:r>
              <a:rPr sz="4000" b="1" spc="-55" dirty="0">
                <a:latin typeface="Segoe UI Semibold"/>
                <a:cs typeface="Segoe UI Semibold"/>
              </a:rPr>
              <a:t> </a:t>
            </a:r>
            <a:r>
              <a:rPr sz="4000" b="1" dirty="0">
                <a:latin typeface="Segoe UI Semibold"/>
                <a:cs typeface="Segoe UI Semibold"/>
              </a:rPr>
              <a:t>near</a:t>
            </a:r>
            <a:r>
              <a:rPr sz="4000" b="1" spc="-60" dirty="0">
                <a:latin typeface="Segoe UI Semibold"/>
                <a:cs typeface="Segoe UI Semibold"/>
              </a:rPr>
              <a:t> </a:t>
            </a:r>
            <a:r>
              <a:rPr sz="4000" b="1" spc="-10" dirty="0">
                <a:latin typeface="Segoe UI Semibold"/>
                <a:cs typeface="Segoe UI Semibold"/>
              </a:rPr>
              <a:t>future.”</a:t>
            </a:r>
            <a:endParaRPr sz="4000" dirty="0">
              <a:latin typeface="Segoe UI Semibold"/>
              <a:cs typeface="Segoe UI Semibold"/>
            </a:endParaRP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8839" y="580644"/>
            <a:ext cx="3142487" cy="1121663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0603" y="2569464"/>
            <a:ext cx="2816351" cy="1121663"/>
          </a:xfrm>
          <a:prstGeom prst="rect">
            <a:avLst/>
          </a:prstGeom>
        </p:spPr>
      </p:pic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9288" y="3179064"/>
            <a:ext cx="5530595" cy="112166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701309" y="450187"/>
            <a:ext cx="10099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PWFA</a:t>
            </a:r>
            <a:r>
              <a:rPr spc="-75" dirty="0"/>
              <a:t> </a:t>
            </a:r>
            <a:r>
              <a:rPr dirty="0"/>
              <a:t>–</a:t>
            </a:r>
            <a:r>
              <a:rPr spc="-85" dirty="0"/>
              <a:t> </a:t>
            </a:r>
            <a:r>
              <a:rPr dirty="0"/>
              <a:t>Qualified</a:t>
            </a:r>
            <a:r>
              <a:rPr spc="-50" dirty="0"/>
              <a:t> </a:t>
            </a:r>
            <a:r>
              <a:rPr dirty="0"/>
              <a:t>2</a:t>
            </a:r>
            <a:r>
              <a:rPr spc="-80" dirty="0"/>
              <a:t> </a:t>
            </a:r>
            <a:r>
              <a:rPr dirty="0"/>
              <a:t>(b)</a:t>
            </a:r>
            <a:r>
              <a:rPr spc="-85" dirty="0"/>
              <a:t> </a:t>
            </a:r>
            <a:r>
              <a:rPr dirty="0">
                <a:solidFill>
                  <a:srgbClr val="2E5496"/>
                </a:solidFill>
              </a:rPr>
              <a:t>“In</a:t>
            </a:r>
            <a:r>
              <a:rPr spc="-85" dirty="0">
                <a:solidFill>
                  <a:srgbClr val="2E5496"/>
                </a:solidFill>
              </a:rPr>
              <a:t> </a:t>
            </a:r>
            <a:r>
              <a:rPr dirty="0">
                <a:solidFill>
                  <a:srgbClr val="2E5496"/>
                </a:solidFill>
              </a:rPr>
              <a:t>The</a:t>
            </a:r>
            <a:r>
              <a:rPr spc="-80" dirty="0">
                <a:solidFill>
                  <a:srgbClr val="2E5496"/>
                </a:solidFill>
              </a:rPr>
              <a:t> </a:t>
            </a:r>
            <a:r>
              <a:rPr dirty="0">
                <a:solidFill>
                  <a:srgbClr val="2E5496"/>
                </a:solidFill>
              </a:rPr>
              <a:t>Near</a:t>
            </a:r>
            <a:r>
              <a:rPr spc="-95" dirty="0">
                <a:solidFill>
                  <a:srgbClr val="2E5496"/>
                </a:solidFill>
              </a:rPr>
              <a:t> </a:t>
            </a:r>
            <a:r>
              <a:rPr spc="-10" dirty="0">
                <a:solidFill>
                  <a:srgbClr val="2E5496"/>
                </a:solidFill>
              </a:rPr>
              <a:t>Future”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8068" y="1180083"/>
            <a:ext cx="10666095" cy="4580255"/>
          </a:xfrm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39"/>
              </a:spcBef>
            </a:pPr>
            <a:r>
              <a:rPr sz="3200" b="1" dirty="0">
                <a:latin typeface="Segoe UI Semibold"/>
                <a:cs typeface="Segoe UI Semibold"/>
              </a:rPr>
              <a:t>Case</a:t>
            </a:r>
            <a:r>
              <a:rPr sz="3200" b="1" spc="-4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by</a:t>
            </a:r>
            <a:r>
              <a:rPr sz="3200" b="1" spc="-4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case:</a:t>
            </a:r>
            <a:r>
              <a:rPr sz="3200" b="1" spc="-5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An</a:t>
            </a:r>
            <a:r>
              <a:rPr sz="3200" b="1" spc="-3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indefinite</a:t>
            </a:r>
            <a:r>
              <a:rPr sz="3200" b="1" spc="-5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period</a:t>
            </a:r>
            <a:r>
              <a:rPr sz="3200" b="1" spc="-50" dirty="0">
                <a:latin typeface="Segoe UI Semibold"/>
                <a:cs typeface="Segoe UI Semibold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not</a:t>
            </a:r>
            <a:r>
              <a:rPr sz="3200" b="1" u="none" spc="-25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“in</a:t>
            </a:r>
            <a:r>
              <a:rPr sz="3200" b="1" u="none" spc="-40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the</a:t>
            </a:r>
            <a:r>
              <a:rPr sz="3200" b="1" u="none" spc="-30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near</a:t>
            </a:r>
            <a:r>
              <a:rPr sz="3200" b="1" u="none" spc="-30" dirty="0">
                <a:latin typeface="Segoe UI Semibold"/>
                <a:cs typeface="Segoe UI Semibold"/>
              </a:rPr>
              <a:t> </a:t>
            </a:r>
            <a:r>
              <a:rPr sz="3200" b="1" u="none" spc="-10" dirty="0">
                <a:latin typeface="Segoe UI Semibold"/>
                <a:cs typeface="Segoe UI Semibold"/>
              </a:rPr>
              <a:t>future”</a:t>
            </a:r>
            <a:endParaRPr sz="3200">
              <a:latin typeface="Segoe UI Semibold"/>
              <a:cs typeface="Segoe UI Semibold"/>
            </a:endParaRPr>
          </a:p>
          <a:p>
            <a:pPr marL="469265" marR="184785" indent="-457200">
              <a:lnSpc>
                <a:spcPts val="3840"/>
              </a:lnSpc>
              <a:spcBef>
                <a:spcPts val="1930"/>
              </a:spcBef>
            </a:pPr>
            <a:r>
              <a:rPr sz="28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850" spc="285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3350" b="1" i="1" spc="-75" dirty="0">
                <a:latin typeface="Segoe UI Semibold"/>
                <a:cs typeface="Segoe UI Semibold"/>
              </a:rPr>
              <a:t>Pregnancy</a:t>
            </a:r>
            <a:r>
              <a:rPr sz="3350" b="1" i="1" spc="-6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is</a:t>
            </a:r>
            <a:r>
              <a:rPr sz="3200" b="1" spc="-5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not</a:t>
            </a:r>
            <a:r>
              <a:rPr sz="3200" b="1" spc="-4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indefinite;</a:t>
            </a:r>
            <a:r>
              <a:rPr sz="3200" b="1" spc="-80" dirty="0">
                <a:latin typeface="Segoe UI Semibold"/>
                <a:cs typeface="Segoe UI Semibold"/>
              </a:rPr>
              <a:t> </a:t>
            </a:r>
            <a:r>
              <a:rPr sz="3200" b="1" dirty="0">
                <a:solidFill>
                  <a:srgbClr val="2E5496"/>
                </a:solidFill>
                <a:latin typeface="Segoe UI Semibold"/>
                <a:cs typeface="Segoe UI Semibold"/>
              </a:rPr>
              <a:t>generally</a:t>
            </a:r>
            <a:r>
              <a:rPr sz="3200" b="1" spc="-55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200" b="1" dirty="0">
                <a:solidFill>
                  <a:srgbClr val="2E5496"/>
                </a:solidFill>
                <a:latin typeface="Segoe UI Semibold"/>
                <a:cs typeface="Segoe UI Semibold"/>
              </a:rPr>
              <a:t>40</a:t>
            </a:r>
            <a:r>
              <a:rPr sz="3200" b="1" spc="-40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200" b="1" dirty="0">
                <a:solidFill>
                  <a:srgbClr val="2E5496"/>
                </a:solidFill>
                <a:latin typeface="Segoe UI Semibold"/>
                <a:cs typeface="Segoe UI Semibold"/>
              </a:rPr>
              <a:t>weeks</a:t>
            </a:r>
            <a:r>
              <a:rPr sz="3200" b="1" dirty="0">
                <a:latin typeface="Segoe UI Semibold"/>
                <a:cs typeface="Segoe UI Semibold"/>
              </a:rPr>
              <a:t>;</a:t>
            </a:r>
            <a:r>
              <a:rPr sz="3200" b="1" spc="-65" dirty="0">
                <a:latin typeface="Segoe UI Semibold"/>
                <a:cs typeface="Segoe UI Semibold"/>
              </a:rPr>
              <a:t> </a:t>
            </a:r>
            <a:r>
              <a:rPr sz="3200" b="1" spc="-10" dirty="0">
                <a:latin typeface="Segoe UI Semibold"/>
                <a:cs typeface="Segoe UI Semibold"/>
              </a:rPr>
              <a:t>final </a:t>
            </a:r>
            <a:r>
              <a:rPr sz="3200" b="1" dirty="0">
                <a:latin typeface="Segoe UI Semibold"/>
                <a:cs typeface="Segoe UI Semibold"/>
              </a:rPr>
              <a:t>rule</a:t>
            </a:r>
            <a:r>
              <a:rPr sz="3200" b="1" spc="-4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presumes</a:t>
            </a:r>
            <a:r>
              <a:rPr sz="3200" b="1" spc="-7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end</a:t>
            </a:r>
            <a:r>
              <a:rPr sz="3200" b="1" spc="-5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of</a:t>
            </a:r>
            <a:r>
              <a:rPr sz="3200" b="1" spc="-4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pregnancy</a:t>
            </a:r>
            <a:r>
              <a:rPr sz="3200" b="1" spc="-7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is</a:t>
            </a:r>
            <a:r>
              <a:rPr sz="3200" b="1" spc="-5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“in</a:t>
            </a:r>
            <a:r>
              <a:rPr sz="3200" b="1" spc="-3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the</a:t>
            </a:r>
            <a:r>
              <a:rPr sz="3200" b="1" spc="-3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near</a:t>
            </a:r>
            <a:r>
              <a:rPr sz="3200" b="1" spc="-25" dirty="0">
                <a:latin typeface="Segoe UI Semibold"/>
                <a:cs typeface="Segoe UI Semibold"/>
              </a:rPr>
              <a:t> </a:t>
            </a:r>
            <a:r>
              <a:rPr sz="3200" b="1" spc="-10" dirty="0">
                <a:latin typeface="Segoe UI Semibold"/>
                <a:cs typeface="Segoe UI Semibold"/>
              </a:rPr>
              <a:t>future”</a:t>
            </a:r>
            <a:endParaRPr sz="3200">
              <a:latin typeface="Segoe UI Semibold"/>
              <a:cs typeface="Segoe UI Semibold"/>
            </a:endParaRPr>
          </a:p>
          <a:p>
            <a:pPr marL="469265" marR="579755" indent="-457200">
              <a:lnSpc>
                <a:spcPct val="99800"/>
              </a:lnSpc>
              <a:spcBef>
                <a:spcPts val="1530"/>
              </a:spcBef>
              <a:tabLst>
                <a:tab pos="4829810" algn="l"/>
              </a:tabLst>
            </a:pPr>
            <a:r>
              <a:rPr sz="28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850" spc="250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3350" b="1" i="1" spc="-75" dirty="0">
                <a:latin typeface="Segoe UI Semibold"/>
                <a:cs typeface="Segoe UI Semibold"/>
              </a:rPr>
              <a:t>Conditions</a:t>
            </a:r>
            <a:r>
              <a:rPr sz="3350" b="1" i="1" spc="-140" dirty="0">
                <a:latin typeface="Segoe UI Semibold"/>
                <a:cs typeface="Segoe UI Semibold"/>
              </a:rPr>
              <a:t> </a:t>
            </a:r>
            <a:r>
              <a:rPr sz="3350" b="1" i="1" spc="-65" dirty="0">
                <a:latin typeface="Segoe UI Semibold"/>
                <a:cs typeface="Segoe UI Semibold"/>
              </a:rPr>
              <a:t>other</a:t>
            </a:r>
            <a:r>
              <a:rPr sz="3350" b="1" i="1" spc="-80" dirty="0">
                <a:latin typeface="Segoe UI Semibold"/>
                <a:cs typeface="Segoe UI Semibold"/>
              </a:rPr>
              <a:t> </a:t>
            </a:r>
            <a:r>
              <a:rPr sz="3350" b="1" i="1" spc="-60" dirty="0">
                <a:latin typeface="Segoe UI Semibold"/>
                <a:cs typeface="Segoe UI Semibold"/>
              </a:rPr>
              <a:t>than</a:t>
            </a:r>
            <a:r>
              <a:rPr sz="3350" b="1" i="1" spc="-110" dirty="0">
                <a:latin typeface="Segoe UI Semibold"/>
                <a:cs typeface="Segoe UI Semibold"/>
              </a:rPr>
              <a:t> </a:t>
            </a:r>
            <a:r>
              <a:rPr sz="3350" b="1" i="1" spc="-85" dirty="0">
                <a:latin typeface="Segoe UI Semibold"/>
                <a:cs typeface="Segoe UI Semibold"/>
              </a:rPr>
              <a:t>pregnancy</a:t>
            </a:r>
            <a:r>
              <a:rPr sz="3350" b="1" i="1" spc="-9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have</a:t>
            </a:r>
            <a:r>
              <a:rPr sz="3200" b="1" spc="-50" dirty="0">
                <a:latin typeface="Segoe UI Semibold"/>
                <a:cs typeface="Segoe UI Semibold"/>
              </a:rPr>
              <a:t> </a:t>
            </a:r>
            <a:r>
              <a:rPr sz="3200" b="1" spc="-10" dirty="0">
                <a:latin typeface="Segoe UI Semibold"/>
                <a:cs typeface="Segoe UI Semibold"/>
              </a:rPr>
              <a:t>different </a:t>
            </a:r>
            <a:r>
              <a:rPr sz="3200" b="1" dirty="0">
                <a:latin typeface="Segoe UI Semibold"/>
                <a:cs typeface="Segoe UI Semibold"/>
              </a:rPr>
              <a:t>durations,</a:t>
            </a:r>
            <a:r>
              <a:rPr sz="3200" b="1" spc="-5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Commission</a:t>
            </a:r>
            <a:r>
              <a:rPr sz="3200" b="1" spc="-5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not</a:t>
            </a:r>
            <a:r>
              <a:rPr sz="3200" b="1" spc="-4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setting</a:t>
            </a:r>
            <a:r>
              <a:rPr sz="3200" b="1" spc="-5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specific</a:t>
            </a:r>
            <a:r>
              <a:rPr sz="3200" b="1" spc="-9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length</a:t>
            </a:r>
            <a:r>
              <a:rPr sz="3200" b="1" spc="-55" dirty="0">
                <a:latin typeface="Segoe UI Semibold"/>
                <a:cs typeface="Segoe UI Semibold"/>
              </a:rPr>
              <a:t> </a:t>
            </a:r>
            <a:r>
              <a:rPr sz="3200" b="1" spc="-25" dirty="0">
                <a:latin typeface="Segoe UI Semibold"/>
                <a:cs typeface="Segoe UI Semibold"/>
              </a:rPr>
              <a:t>of </a:t>
            </a:r>
            <a:r>
              <a:rPr sz="3200" b="1" dirty="0">
                <a:latin typeface="Segoe UI Semibold"/>
                <a:cs typeface="Segoe UI Semibold"/>
              </a:rPr>
              <a:t>time,</a:t>
            </a:r>
            <a:r>
              <a:rPr sz="3200" b="1" spc="-4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but</a:t>
            </a:r>
            <a:r>
              <a:rPr sz="3200" b="1" spc="-4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case</a:t>
            </a:r>
            <a:r>
              <a:rPr sz="3200" b="1" spc="-6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by</a:t>
            </a:r>
            <a:r>
              <a:rPr sz="3200" b="1" spc="-40" dirty="0">
                <a:latin typeface="Segoe UI Semibold"/>
                <a:cs typeface="Segoe UI Semibold"/>
              </a:rPr>
              <a:t> </a:t>
            </a:r>
            <a:r>
              <a:rPr sz="3200" b="1" spc="-10" dirty="0">
                <a:latin typeface="Segoe UI Semibold"/>
                <a:cs typeface="Segoe UI Semibold"/>
              </a:rPr>
              <a:t>case.</a:t>
            </a:r>
            <a:r>
              <a:rPr sz="3200" b="1" dirty="0">
                <a:latin typeface="Segoe UI Semibold"/>
                <a:cs typeface="Segoe UI Semibold"/>
              </a:rPr>
              <a:t>	</a:t>
            </a:r>
            <a:r>
              <a:rPr sz="3200" b="1" dirty="0">
                <a:solidFill>
                  <a:srgbClr val="2E5496"/>
                </a:solidFill>
                <a:latin typeface="Segoe UI Semibold"/>
                <a:cs typeface="Segoe UI Semibold"/>
              </a:rPr>
              <a:t>See</a:t>
            </a:r>
            <a:r>
              <a:rPr sz="3200" b="1" spc="-50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200" b="1" dirty="0">
                <a:solidFill>
                  <a:srgbClr val="2E5496"/>
                </a:solidFill>
                <a:latin typeface="Segoe UI Semibold"/>
                <a:cs typeface="Segoe UI Semibold"/>
              </a:rPr>
              <a:t>ADA</a:t>
            </a:r>
            <a:r>
              <a:rPr sz="3200" b="1" spc="-65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200" b="1" dirty="0">
                <a:solidFill>
                  <a:srgbClr val="2E5496"/>
                </a:solidFill>
                <a:latin typeface="Segoe UI Semibold"/>
                <a:cs typeface="Segoe UI Semibold"/>
              </a:rPr>
              <a:t>leave</a:t>
            </a:r>
            <a:r>
              <a:rPr sz="3200" b="1" spc="-50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200" b="1" dirty="0">
                <a:solidFill>
                  <a:srgbClr val="2E5496"/>
                </a:solidFill>
                <a:latin typeface="Segoe UI Semibold"/>
                <a:cs typeface="Segoe UI Semibold"/>
              </a:rPr>
              <a:t>cases</a:t>
            </a:r>
            <a:r>
              <a:rPr sz="3200" b="1" spc="-65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200" b="1" spc="-25" dirty="0">
                <a:solidFill>
                  <a:srgbClr val="2E5496"/>
                </a:solidFill>
                <a:latin typeface="Segoe UI Semibold"/>
                <a:cs typeface="Segoe UI Semibold"/>
              </a:rPr>
              <a:t>for </a:t>
            </a:r>
            <a:r>
              <a:rPr sz="3200" b="1" dirty="0">
                <a:solidFill>
                  <a:srgbClr val="2E5496"/>
                </a:solidFill>
                <a:latin typeface="Segoe UI Semibold"/>
                <a:cs typeface="Segoe UI Semibold"/>
              </a:rPr>
              <a:t>guidance</a:t>
            </a:r>
            <a:r>
              <a:rPr sz="3200" b="1" dirty="0">
                <a:latin typeface="Segoe UI Semibold"/>
                <a:cs typeface="Segoe UI Semibold"/>
              </a:rPr>
              <a:t>;</a:t>
            </a:r>
            <a:r>
              <a:rPr sz="3200" b="1" spc="-9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FN</a:t>
            </a:r>
            <a:r>
              <a:rPr sz="3200" b="1" spc="-6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125</a:t>
            </a:r>
            <a:r>
              <a:rPr sz="3200" b="1" spc="-6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of</a:t>
            </a:r>
            <a:r>
              <a:rPr sz="3200" b="1" spc="-5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Preamble</a:t>
            </a:r>
            <a:r>
              <a:rPr sz="3200" b="1" spc="-6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(Commission</a:t>
            </a:r>
            <a:r>
              <a:rPr sz="3200" b="1" spc="-6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cites</a:t>
            </a:r>
            <a:r>
              <a:rPr sz="3200" b="1" spc="-65" dirty="0">
                <a:latin typeface="Segoe UI Semibold"/>
                <a:cs typeface="Segoe UI Semibold"/>
              </a:rPr>
              <a:t> </a:t>
            </a:r>
            <a:r>
              <a:rPr sz="3200" b="1" spc="-25" dirty="0">
                <a:latin typeface="Segoe UI Semibold"/>
                <a:cs typeface="Segoe UI Semibold"/>
              </a:rPr>
              <a:t>to </a:t>
            </a:r>
            <a:r>
              <a:rPr sz="3200" b="1" dirty="0">
                <a:latin typeface="Segoe UI Semibold"/>
                <a:cs typeface="Segoe UI Semibold"/>
              </a:rPr>
              <a:t>cases</a:t>
            </a:r>
            <a:r>
              <a:rPr sz="3200" b="1" spc="-6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of</a:t>
            </a:r>
            <a:r>
              <a:rPr sz="3200" b="1" spc="-3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6</a:t>
            </a:r>
            <a:r>
              <a:rPr sz="3200" b="1" spc="-3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months</a:t>
            </a:r>
            <a:r>
              <a:rPr sz="3200" b="1" spc="-4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or</a:t>
            </a:r>
            <a:r>
              <a:rPr sz="3200" b="1" spc="-20" dirty="0">
                <a:latin typeface="Segoe UI Semibold"/>
                <a:cs typeface="Segoe UI Semibold"/>
              </a:rPr>
              <a:t> </a:t>
            </a:r>
            <a:r>
              <a:rPr sz="3200" b="1" spc="-10" dirty="0">
                <a:latin typeface="Segoe UI Semibold"/>
                <a:cs typeface="Segoe UI Semibold"/>
              </a:rPr>
              <a:t>more)</a:t>
            </a:r>
            <a:endParaRPr sz="3200">
              <a:latin typeface="Segoe UI Semibold"/>
              <a:cs typeface="Segoe UI Semibold"/>
            </a:endParaRP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7859" y="313943"/>
            <a:ext cx="5401055" cy="1121663"/>
          </a:xfrm>
          <a:prstGeom prst="rect">
            <a:avLst/>
          </a:prstGeom>
        </p:spPr>
      </p:pic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42659" y="1984248"/>
            <a:ext cx="4043171" cy="902207"/>
          </a:xfrm>
          <a:prstGeom prst="rect">
            <a:avLst/>
          </a:prstGeom>
        </p:spPr>
      </p:pic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74564" y="4163567"/>
            <a:ext cx="5032375" cy="902335"/>
            <a:chOff x="5274564" y="4163567"/>
            <a:chExt cx="5032375" cy="90233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4564" y="4163567"/>
              <a:ext cx="757427" cy="9022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5544" y="4163567"/>
              <a:ext cx="4811267" cy="902207"/>
            </a:xfrm>
            <a:prstGeom prst="rect">
              <a:avLst/>
            </a:prstGeom>
          </p:spPr>
        </p:pic>
      </p:grpSp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400" y="4651247"/>
            <a:ext cx="2228087" cy="90220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1158509" y="272503"/>
            <a:ext cx="64516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005070" algn="l"/>
              </a:tabLst>
            </a:pPr>
            <a:r>
              <a:rPr sz="3600" dirty="0">
                <a:solidFill>
                  <a:srgbClr val="006FC0"/>
                </a:solidFill>
              </a:rPr>
              <a:t>PWFA</a:t>
            </a:r>
            <a:r>
              <a:rPr sz="3600" spc="-55" dirty="0">
                <a:solidFill>
                  <a:srgbClr val="006FC0"/>
                </a:solidFill>
              </a:rPr>
              <a:t> </a:t>
            </a:r>
            <a:r>
              <a:rPr sz="3600" dirty="0">
                <a:solidFill>
                  <a:srgbClr val="006FC0"/>
                </a:solidFill>
              </a:rPr>
              <a:t>–</a:t>
            </a:r>
            <a:r>
              <a:rPr sz="3600" spc="-50" dirty="0">
                <a:solidFill>
                  <a:srgbClr val="006FC0"/>
                </a:solidFill>
              </a:rPr>
              <a:t> </a:t>
            </a:r>
            <a:r>
              <a:rPr sz="3600" dirty="0">
                <a:solidFill>
                  <a:srgbClr val="006FC0"/>
                </a:solidFill>
              </a:rPr>
              <a:t>Qualified</a:t>
            </a:r>
            <a:r>
              <a:rPr sz="3600" spc="-35" dirty="0">
                <a:solidFill>
                  <a:srgbClr val="006FC0"/>
                </a:solidFill>
              </a:rPr>
              <a:t> </a:t>
            </a:r>
            <a:r>
              <a:rPr sz="3600" dirty="0">
                <a:solidFill>
                  <a:srgbClr val="006FC0"/>
                </a:solidFill>
              </a:rPr>
              <a:t>2</a:t>
            </a:r>
            <a:r>
              <a:rPr sz="3600" spc="-45" dirty="0">
                <a:solidFill>
                  <a:srgbClr val="006FC0"/>
                </a:solidFill>
              </a:rPr>
              <a:t> </a:t>
            </a:r>
            <a:r>
              <a:rPr sz="3600" spc="-20" dirty="0">
                <a:solidFill>
                  <a:srgbClr val="006FC0"/>
                </a:solidFill>
              </a:rPr>
              <a:t>(c):</a:t>
            </a:r>
            <a:r>
              <a:rPr sz="3600" dirty="0">
                <a:solidFill>
                  <a:srgbClr val="006FC0"/>
                </a:solidFill>
              </a:rPr>
              <a:t>	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Can</a:t>
            </a:r>
            <a:r>
              <a:rPr sz="3600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sz="3600" u="sng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Be</a:t>
            </a:r>
            <a:r>
              <a:rPr sz="3600" u="none" spc="-25" dirty="0">
                <a:solidFill>
                  <a:srgbClr val="006FC0"/>
                </a:solidFill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Accommodated</a:t>
            </a:r>
            <a:r>
              <a:rPr sz="3600" u="sng" spc="-7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sz="36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at</a:t>
            </a:r>
            <a:r>
              <a:rPr sz="3600" u="sng" spc="-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sz="3600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Work</a:t>
            </a:r>
            <a:endParaRPr sz="3600" dirty="0"/>
          </a:p>
        </p:txBody>
      </p: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6967" y="150876"/>
            <a:ext cx="7152640" cy="1560830"/>
            <a:chOff x="886967" y="150876"/>
            <a:chExt cx="7152640" cy="1560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79591" y="150876"/>
              <a:ext cx="883919" cy="10119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3911" y="772668"/>
              <a:ext cx="1484375" cy="777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3055" y="150876"/>
              <a:ext cx="1231391" cy="10119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93992" y="150876"/>
              <a:ext cx="876299" cy="10119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69835" y="150876"/>
              <a:ext cx="969263" cy="10119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6967" y="699516"/>
              <a:ext cx="906779" cy="10119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1287" y="1321308"/>
              <a:ext cx="5103875" cy="7772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3291" y="699515"/>
              <a:ext cx="5346191" cy="101193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94825" y="1718769"/>
            <a:ext cx="10689590" cy="3884929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610235">
              <a:lnSpc>
                <a:spcPct val="80000"/>
              </a:lnSpc>
              <a:spcBef>
                <a:spcPts val="820"/>
              </a:spcBef>
            </a:pPr>
            <a:r>
              <a:rPr sz="3000" b="1" dirty="0">
                <a:latin typeface="Segoe UI Semibold"/>
                <a:cs typeface="Segoe UI Semibold"/>
              </a:rPr>
              <a:t>Reasonable</a:t>
            </a:r>
            <a:r>
              <a:rPr sz="3000" b="1" spc="-90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accommodations</a:t>
            </a:r>
            <a:r>
              <a:rPr sz="3000" b="1" spc="-65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for</a:t>
            </a:r>
            <a:r>
              <a:rPr sz="3000" b="1" spc="-90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temporary</a:t>
            </a:r>
            <a:r>
              <a:rPr sz="3000" b="1" spc="-90" dirty="0">
                <a:latin typeface="Segoe UI Semibold"/>
                <a:cs typeface="Segoe UI Semibold"/>
              </a:rPr>
              <a:t> </a:t>
            </a:r>
            <a:r>
              <a:rPr sz="3000" b="1" dirty="0">
                <a:latin typeface="Segoe UI Semibold"/>
                <a:cs typeface="Segoe UI Semibold"/>
              </a:rPr>
              <a:t>suspension</a:t>
            </a:r>
            <a:r>
              <a:rPr sz="3000" b="1" spc="-105" dirty="0">
                <a:latin typeface="Segoe UI Semibold"/>
                <a:cs typeface="Segoe UI Semibold"/>
              </a:rPr>
              <a:t> </a:t>
            </a:r>
            <a:r>
              <a:rPr sz="3000" b="1" spc="-25" dirty="0">
                <a:latin typeface="Segoe UI Semibold"/>
                <a:cs typeface="Segoe UI Semibold"/>
              </a:rPr>
              <a:t>of </a:t>
            </a:r>
            <a:r>
              <a:rPr sz="3000" b="1" dirty="0">
                <a:latin typeface="Segoe UI Semibold"/>
                <a:cs typeface="Segoe UI Semibold"/>
              </a:rPr>
              <a:t>essential</a:t>
            </a:r>
            <a:r>
              <a:rPr sz="3000" b="1" spc="-114" dirty="0">
                <a:latin typeface="Segoe UI Semibold"/>
                <a:cs typeface="Segoe UI Semibold"/>
              </a:rPr>
              <a:t> </a:t>
            </a:r>
            <a:r>
              <a:rPr sz="3000" b="1" spc="-10" dirty="0">
                <a:latin typeface="Segoe UI Semibold"/>
                <a:cs typeface="Segoe UI Semibold"/>
              </a:rPr>
              <a:t>function:</a:t>
            </a:r>
            <a:endParaRPr sz="3000">
              <a:latin typeface="Segoe UI Semibold"/>
              <a:cs typeface="Segoe UI Semibold"/>
            </a:endParaRPr>
          </a:p>
          <a:p>
            <a:pPr marL="469900" marR="191135" indent="-457200">
              <a:lnSpc>
                <a:spcPts val="2780"/>
              </a:lnSpc>
              <a:spcBef>
                <a:spcPts val="1780"/>
              </a:spcBef>
              <a:tabLst>
                <a:tab pos="469265" algn="l"/>
              </a:tabLst>
            </a:pPr>
            <a:r>
              <a:rPr sz="26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6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900" b="1" dirty="0">
                <a:latin typeface="Segoe UI Semibold"/>
                <a:cs typeface="Segoe UI Semibold"/>
              </a:rPr>
              <a:t>the</a:t>
            </a:r>
            <a:r>
              <a:rPr sz="2900" b="1" spc="-40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employee</a:t>
            </a:r>
            <a:r>
              <a:rPr sz="2900" b="1" spc="-60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continues</a:t>
            </a:r>
            <a:r>
              <a:rPr sz="2900" b="1" spc="-65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to</a:t>
            </a:r>
            <a:r>
              <a:rPr sz="2900" b="1" spc="-25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perform</a:t>
            </a:r>
            <a:r>
              <a:rPr sz="2900" b="1" spc="-70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the</a:t>
            </a:r>
            <a:r>
              <a:rPr sz="2900" b="1" spc="-40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remaining</a:t>
            </a:r>
            <a:r>
              <a:rPr sz="2900" b="1" spc="-50" dirty="0">
                <a:latin typeface="Segoe UI Semibold"/>
                <a:cs typeface="Segoe UI Semibold"/>
              </a:rPr>
              <a:t> </a:t>
            </a:r>
            <a:r>
              <a:rPr sz="2900" b="1" spc="-10" dirty="0">
                <a:latin typeface="Segoe UI Semibold"/>
                <a:cs typeface="Segoe UI Semibold"/>
              </a:rPr>
              <a:t>functions </a:t>
            </a:r>
            <a:r>
              <a:rPr sz="2900" b="1" dirty="0">
                <a:latin typeface="Segoe UI Semibold"/>
                <a:cs typeface="Segoe UI Semibold"/>
              </a:rPr>
              <a:t>of</a:t>
            </a:r>
            <a:r>
              <a:rPr sz="2900" b="1" spc="-40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the</a:t>
            </a:r>
            <a:r>
              <a:rPr sz="2900" b="1" spc="-35" dirty="0">
                <a:latin typeface="Segoe UI Semibold"/>
                <a:cs typeface="Segoe UI Semibold"/>
              </a:rPr>
              <a:t> </a:t>
            </a:r>
            <a:r>
              <a:rPr sz="2900" b="1" spc="-20" dirty="0">
                <a:latin typeface="Segoe UI Semibold"/>
                <a:cs typeface="Segoe UI Semibold"/>
              </a:rPr>
              <a:t>job;</a:t>
            </a:r>
            <a:endParaRPr sz="2900">
              <a:latin typeface="Segoe UI Semibold"/>
              <a:cs typeface="Segoe UI Semibold"/>
            </a:endParaRPr>
          </a:p>
          <a:p>
            <a:pPr marL="469900" marR="5080" indent="-457200">
              <a:lnSpc>
                <a:spcPts val="2780"/>
              </a:lnSpc>
              <a:spcBef>
                <a:spcPts val="1810"/>
              </a:spcBef>
              <a:tabLst>
                <a:tab pos="469265" algn="l"/>
              </a:tabLst>
            </a:pPr>
            <a:r>
              <a:rPr sz="26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6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900" b="1" dirty="0">
                <a:latin typeface="Segoe UI Semibold"/>
                <a:cs typeface="Segoe UI Semibold"/>
              </a:rPr>
              <a:t>the</a:t>
            </a:r>
            <a:r>
              <a:rPr sz="2900" b="1" spc="-40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employee</a:t>
            </a:r>
            <a:r>
              <a:rPr sz="2900" b="1" spc="-60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continues</a:t>
            </a:r>
            <a:r>
              <a:rPr sz="2900" b="1" spc="-65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to</a:t>
            </a:r>
            <a:r>
              <a:rPr sz="2900" b="1" spc="-25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perform</a:t>
            </a:r>
            <a:r>
              <a:rPr sz="2900" b="1" spc="-70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the</a:t>
            </a:r>
            <a:r>
              <a:rPr sz="2900" b="1" spc="-40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remaining</a:t>
            </a:r>
            <a:r>
              <a:rPr sz="2900" b="1" spc="-50" dirty="0">
                <a:latin typeface="Segoe UI Semibold"/>
                <a:cs typeface="Segoe UI Semibold"/>
              </a:rPr>
              <a:t> </a:t>
            </a:r>
            <a:r>
              <a:rPr sz="2900" b="1" spc="-10" dirty="0">
                <a:latin typeface="Segoe UI Semibold"/>
                <a:cs typeface="Segoe UI Semibold"/>
              </a:rPr>
              <a:t>functions </a:t>
            </a:r>
            <a:r>
              <a:rPr sz="2900" b="1" dirty="0">
                <a:latin typeface="Segoe UI Semibold"/>
                <a:cs typeface="Segoe UI Semibold"/>
              </a:rPr>
              <a:t>of</a:t>
            </a:r>
            <a:r>
              <a:rPr sz="2900" b="1" spc="-45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the</a:t>
            </a:r>
            <a:r>
              <a:rPr sz="2900" b="1" spc="-45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job</a:t>
            </a:r>
            <a:r>
              <a:rPr sz="2900" b="1" spc="-35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+</a:t>
            </a:r>
            <a:r>
              <a:rPr sz="2900" b="1" spc="-50" dirty="0">
                <a:latin typeface="Segoe UI Semibold"/>
                <a:cs typeface="Segoe UI Semibold"/>
              </a:rPr>
              <a:t> </a:t>
            </a:r>
            <a:r>
              <a:rPr sz="2900" b="1" spc="-10" dirty="0">
                <a:latin typeface="Segoe UI Semibold"/>
                <a:cs typeface="Segoe UI Semibold"/>
              </a:rPr>
              <a:t>“substitute”</a:t>
            </a:r>
            <a:r>
              <a:rPr sz="2900" b="1" spc="-40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functions</a:t>
            </a:r>
            <a:r>
              <a:rPr sz="2900" b="1" spc="-50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assigned</a:t>
            </a:r>
            <a:r>
              <a:rPr sz="2900" b="1" spc="-50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by</a:t>
            </a:r>
            <a:r>
              <a:rPr sz="2900" b="1" spc="-45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the</a:t>
            </a:r>
            <a:r>
              <a:rPr sz="2900" b="1" spc="-45" dirty="0">
                <a:latin typeface="Segoe UI Semibold"/>
                <a:cs typeface="Segoe UI Semibold"/>
              </a:rPr>
              <a:t> </a:t>
            </a:r>
            <a:r>
              <a:rPr sz="2900" b="1" spc="-10" dirty="0">
                <a:latin typeface="Segoe UI Semibold"/>
                <a:cs typeface="Segoe UI Semibold"/>
              </a:rPr>
              <a:t>employer;</a:t>
            </a:r>
            <a:endParaRPr sz="290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  <a:tabLst>
                <a:tab pos="469265" algn="l"/>
              </a:tabLst>
            </a:pPr>
            <a:r>
              <a:rPr sz="26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6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900" b="1" dirty="0">
                <a:latin typeface="Segoe UI Semibold"/>
                <a:cs typeface="Segoe UI Semibold"/>
              </a:rPr>
              <a:t>the</a:t>
            </a:r>
            <a:r>
              <a:rPr sz="2900" b="1" spc="-40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employee</a:t>
            </a:r>
            <a:r>
              <a:rPr sz="2900" b="1" spc="-65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performs</a:t>
            </a:r>
            <a:r>
              <a:rPr sz="2900" b="1" spc="-60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the</a:t>
            </a:r>
            <a:r>
              <a:rPr sz="2900" b="1" spc="-40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functions</a:t>
            </a:r>
            <a:r>
              <a:rPr sz="2900" b="1" spc="-50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of</a:t>
            </a:r>
            <a:r>
              <a:rPr sz="2900" b="1" spc="-40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a</a:t>
            </a:r>
            <a:r>
              <a:rPr sz="2900" b="1" spc="-35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different</a:t>
            </a:r>
            <a:r>
              <a:rPr sz="2900" b="1" spc="-65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job;</a:t>
            </a:r>
            <a:r>
              <a:rPr sz="2900" b="1" spc="-40" dirty="0">
                <a:latin typeface="Segoe UI Semibold"/>
                <a:cs typeface="Segoe UI Semibold"/>
              </a:rPr>
              <a:t> </a:t>
            </a:r>
            <a:r>
              <a:rPr sz="2900" b="1" spc="-25" dirty="0">
                <a:latin typeface="Segoe UI Semibold"/>
                <a:cs typeface="Segoe UI Semibold"/>
              </a:rPr>
              <a:t>or</a:t>
            </a:r>
            <a:endParaRPr sz="290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  <a:tabLst>
                <a:tab pos="469265" algn="l"/>
              </a:tabLst>
            </a:pPr>
            <a:r>
              <a:rPr sz="26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6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900" b="1" dirty="0">
                <a:latin typeface="Segoe UI Semibold"/>
                <a:cs typeface="Segoe UI Semibold"/>
              </a:rPr>
              <a:t>the</a:t>
            </a:r>
            <a:r>
              <a:rPr sz="2900" b="1" spc="-50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employee</a:t>
            </a:r>
            <a:r>
              <a:rPr sz="2900" b="1" spc="-70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is</a:t>
            </a:r>
            <a:r>
              <a:rPr sz="2900" b="1" spc="-40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assigned</a:t>
            </a:r>
            <a:r>
              <a:rPr sz="2900" b="1" spc="-50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to</a:t>
            </a:r>
            <a:r>
              <a:rPr sz="2900" b="1" spc="-35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light</a:t>
            </a:r>
            <a:r>
              <a:rPr sz="2900" b="1" spc="-45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or</a:t>
            </a:r>
            <a:r>
              <a:rPr sz="2900" b="1" spc="-35" dirty="0">
                <a:latin typeface="Segoe UI Semibold"/>
                <a:cs typeface="Segoe UI Semibold"/>
              </a:rPr>
              <a:t> </a:t>
            </a:r>
            <a:r>
              <a:rPr sz="2900" b="1" dirty="0">
                <a:latin typeface="Segoe UI Semibold"/>
                <a:cs typeface="Segoe UI Semibold"/>
              </a:rPr>
              <a:t>modified</a:t>
            </a:r>
            <a:r>
              <a:rPr sz="2900" b="1" spc="-45" dirty="0">
                <a:latin typeface="Segoe UI Semibold"/>
                <a:cs typeface="Segoe UI Semibold"/>
              </a:rPr>
              <a:t> </a:t>
            </a:r>
            <a:r>
              <a:rPr sz="2900" b="1" spc="-10" dirty="0">
                <a:latin typeface="Segoe UI Semibold"/>
                <a:cs typeface="Segoe UI Semibold"/>
              </a:rPr>
              <a:t>duty.</a:t>
            </a:r>
            <a:endParaRPr sz="29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95"/>
              </a:spcBef>
            </a:pPr>
            <a:r>
              <a:rPr dirty="0"/>
              <a:t>PWFA</a:t>
            </a:r>
            <a:r>
              <a:rPr spc="-135" dirty="0"/>
              <a:t> </a:t>
            </a:r>
            <a:r>
              <a:rPr dirty="0"/>
              <a:t>–</a:t>
            </a:r>
            <a:r>
              <a:rPr spc="-150" dirty="0"/>
              <a:t> </a:t>
            </a:r>
            <a:r>
              <a:rPr dirty="0">
                <a:solidFill>
                  <a:srgbClr val="FF0000"/>
                </a:solidFill>
              </a:rPr>
              <a:t>Undue</a:t>
            </a:r>
            <a:r>
              <a:rPr spc="-114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Hardship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468630" marR="1587500" indent="-457200">
              <a:lnSpc>
                <a:spcPts val="3740"/>
              </a:lnSpc>
              <a:spcBef>
                <a:spcPts val="1005"/>
              </a:spcBef>
            </a:pPr>
            <a:r>
              <a:rPr sz="3500" b="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3500" b="0" spc="-409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3900" dirty="0">
                <a:solidFill>
                  <a:srgbClr val="000000"/>
                </a:solidFill>
              </a:rPr>
              <a:t>Like</a:t>
            </a:r>
            <a:r>
              <a:rPr sz="3900" spc="-130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the</a:t>
            </a:r>
            <a:r>
              <a:rPr sz="3900" spc="-70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ADA,</a:t>
            </a:r>
            <a:r>
              <a:rPr sz="3900" spc="-85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“undue</a:t>
            </a:r>
            <a:r>
              <a:rPr sz="3900" spc="-105" dirty="0">
                <a:solidFill>
                  <a:srgbClr val="000000"/>
                </a:solidFill>
              </a:rPr>
              <a:t> </a:t>
            </a:r>
            <a:r>
              <a:rPr sz="3900" spc="-25" dirty="0">
                <a:solidFill>
                  <a:srgbClr val="000000"/>
                </a:solidFill>
              </a:rPr>
              <a:t>hardship”</a:t>
            </a:r>
            <a:r>
              <a:rPr sz="3900" spc="-60" dirty="0">
                <a:solidFill>
                  <a:srgbClr val="000000"/>
                </a:solidFill>
              </a:rPr>
              <a:t> </a:t>
            </a:r>
            <a:r>
              <a:rPr sz="3900" spc="-10" dirty="0">
                <a:solidFill>
                  <a:srgbClr val="000000"/>
                </a:solidFill>
              </a:rPr>
              <a:t>means </a:t>
            </a:r>
            <a:r>
              <a:rPr sz="3900" dirty="0">
                <a:solidFill>
                  <a:srgbClr val="000000"/>
                </a:solidFill>
              </a:rPr>
              <a:t>significant</a:t>
            </a:r>
            <a:r>
              <a:rPr sz="3900" spc="-85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difficulty</a:t>
            </a:r>
            <a:r>
              <a:rPr sz="3900" spc="-85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or</a:t>
            </a:r>
            <a:r>
              <a:rPr sz="3900" spc="-114" dirty="0">
                <a:solidFill>
                  <a:srgbClr val="000000"/>
                </a:solidFill>
              </a:rPr>
              <a:t> </a:t>
            </a:r>
            <a:r>
              <a:rPr sz="3900" spc="-10" dirty="0">
                <a:solidFill>
                  <a:srgbClr val="000000"/>
                </a:solidFill>
              </a:rPr>
              <a:t>expense.</a:t>
            </a:r>
            <a:endParaRPr sz="3900">
              <a:latin typeface="Times New Roman"/>
              <a:cs typeface="Times New Roman"/>
            </a:endParaRPr>
          </a:p>
          <a:p>
            <a:pPr marL="468630" marR="5080" indent="-457200">
              <a:lnSpc>
                <a:spcPts val="3740"/>
              </a:lnSpc>
              <a:spcBef>
                <a:spcPts val="1810"/>
              </a:spcBef>
              <a:tabLst>
                <a:tab pos="3089275" algn="l"/>
              </a:tabLst>
            </a:pPr>
            <a:r>
              <a:rPr sz="3500" b="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3500" b="0" spc="-409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3900" dirty="0">
                <a:solidFill>
                  <a:srgbClr val="000000"/>
                </a:solidFill>
              </a:rPr>
              <a:t>Focus</a:t>
            </a:r>
            <a:r>
              <a:rPr sz="3900" spc="-65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is</a:t>
            </a:r>
            <a:r>
              <a:rPr sz="3900" spc="-30" dirty="0">
                <a:solidFill>
                  <a:srgbClr val="000000"/>
                </a:solidFill>
              </a:rPr>
              <a:t> </a:t>
            </a:r>
            <a:r>
              <a:rPr sz="3900" spc="-25" dirty="0">
                <a:solidFill>
                  <a:srgbClr val="000000"/>
                </a:solidFill>
              </a:rPr>
              <a:t>on</a:t>
            </a:r>
            <a:r>
              <a:rPr sz="3900" dirty="0">
                <a:solidFill>
                  <a:srgbClr val="000000"/>
                </a:solidFill>
              </a:rPr>
              <a:t>	the</a:t>
            </a:r>
            <a:r>
              <a:rPr sz="3900" spc="-125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resources</a:t>
            </a:r>
            <a:r>
              <a:rPr sz="3900" spc="-135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and</a:t>
            </a:r>
            <a:r>
              <a:rPr sz="3900" spc="-165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circumstance</a:t>
            </a:r>
            <a:r>
              <a:rPr sz="3900" spc="-130" dirty="0">
                <a:solidFill>
                  <a:srgbClr val="000000"/>
                </a:solidFill>
              </a:rPr>
              <a:t> </a:t>
            </a:r>
            <a:r>
              <a:rPr sz="3900" spc="-25" dirty="0">
                <a:solidFill>
                  <a:srgbClr val="000000"/>
                </a:solidFill>
              </a:rPr>
              <a:t>of </a:t>
            </a:r>
            <a:r>
              <a:rPr sz="3900" dirty="0">
                <a:solidFill>
                  <a:srgbClr val="000000"/>
                </a:solidFill>
              </a:rPr>
              <a:t>the</a:t>
            </a:r>
            <a:r>
              <a:rPr sz="3900" spc="-95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employer</a:t>
            </a:r>
            <a:r>
              <a:rPr sz="3900" spc="-114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in</a:t>
            </a:r>
            <a:r>
              <a:rPr sz="3900" spc="-110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relationship</a:t>
            </a:r>
            <a:r>
              <a:rPr sz="3900" spc="-80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to</a:t>
            </a:r>
            <a:r>
              <a:rPr sz="3900" spc="-105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the</a:t>
            </a:r>
            <a:r>
              <a:rPr sz="3900" spc="-90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cost</a:t>
            </a:r>
            <a:r>
              <a:rPr sz="3900" spc="-100" dirty="0">
                <a:solidFill>
                  <a:srgbClr val="000000"/>
                </a:solidFill>
              </a:rPr>
              <a:t> </a:t>
            </a:r>
            <a:r>
              <a:rPr sz="3900" spc="-25" dirty="0">
                <a:solidFill>
                  <a:srgbClr val="000000"/>
                </a:solidFill>
              </a:rPr>
              <a:t>or </a:t>
            </a:r>
            <a:r>
              <a:rPr sz="3900" dirty="0">
                <a:solidFill>
                  <a:srgbClr val="000000"/>
                </a:solidFill>
              </a:rPr>
              <a:t>difficulty</a:t>
            </a:r>
            <a:r>
              <a:rPr sz="3900" spc="-70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of</a:t>
            </a:r>
            <a:r>
              <a:rPr sz="3900" spc="-110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providing</a:t>
            </a:r>
            <a:r>
              <a:rPr sz="3900" spc="-120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a</a:t>
            </a:r>
            <a:r>
              <a:rPr sz="3900" spc="-105" dirty="0">
                <a:solidFill>
                  <a:srgbClr val="000000"/>
                </a:solidFill>
              </a:rPr>
              <a:t> </a:t>
            </a:r>
            <a:r>
              <a:rPr sz="3900" spc="-10" dirty="0">
                <a:solidFill>
                  <a:srgbClr val="000000"/>
                </a:solidFill>
              </a:rPr>
              <a:t>specific accommodation.</a:t>
            </a:r>
            <a:endParaRPr sz="3900">
              <a:latin typeface="Times New Roman"/>
              <a:cs typeface="Times New Roman"/>
            </a:endParaRPr>
          </a:p>
          <a:p>
            <a:pPr marL="468630" marR="935355" indent="-457200">
              <a:lnSpc>
                <a:spcPct val="80000"/>
              </a:lnSpc>
              <a:spcBef>
                <a:spcPts val="1845"/>
              </a:spcBef>
            </a:pPr>
            <a:r>
              <a:rPr sz="3500" b="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3500" b="0" spc="-409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3900" dirty="0">
                <a:solidFill>
                  <a:srgbClr val="000000"/>
                </a:solidFill>
              </a:rPr>
              <a:t>For</a:t>
            </a:r>
            <a:r>
              <a:rPr sz="3900" spc="-150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suspension</a:t>
            </a:r>
            <a:r>
              <a:rPr sz="3900" spc="-95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of</a:t>
            </a:r>
            <a:r>
              <a:rPr sz="3900" spc="-105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essential</a:t>
            </a:r>
            <a:r>
              <a:rPr sz="3900" spc="-75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function,</a:t>
            </a:r>
            <a:r>
              <a:rPr sz="3900" spc="-105" dirty="0">
                <a:solidFill>
                  <a:srgbClr val="000000"/>
                </a:solidFill>
              </a:rPr>
              <a:t> </a:t>
            </a:r>
            <a:r>
              <a:rPr sz="3900" spc="-25" dirty="0">
                <a:solidFill>
                  <a:srgbClr val="000000"/>
                </a:solidFill>
              </a:rPr>
              <a:t>may </a:t>
            </a:r>
            <a:r>
              <a:rPr sz="3900" dirty="0">
                <a:solidFill>
                  <a:srgbClr val="000000"/>
                </a:solidFill>
              </a:rPr>
              <a:t>look</a:t>
            </a:r>
            <a:r>
              <a:rPr sz="3900" spc="-50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at</a:t>
            </a:r>
            <a:r>
              <a:rPr sz="3900" spc="-50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ability</a:t>
            </a:r>
            <a:r>
              <a:rPr sz="3900" spc="-25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to</a:t>
            </a:r>
            <a:r>
              <a:rPr sz="3900" spc="-45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get</a:t>
            </a:r>
            <a:r>
              <a:rPr sz="3900" spc="-50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work</a:t>
            </a:r>
            <a:r>
              <a:rPr sz="3900" spc="-50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done</a:t>
            </a:r>
            <a:r>
              <a:rPr sz="3900" spc="-55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and</a:t>
            </a:r>
            <a:r>
              <a:rPr sz="3900" spc="-80" dirty="0">
                <a:solidFill>
                  <a:srgbClr val="000000"/>
                </a:solidFill>
              </a:rPr>
              <a:t> </a:t>
            </a:r>
            <a:r>
              <a:rPr sz="3900" spc="-10" dirty="0">
                <a:solidFill>
                  <a:srgbClr val="000000"/>
                </a:solidFill>
              </a:rPr>
              <a:t>costs</a:t>
            </a:r>
            <a:endParaRPr sz="3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1309" y="189256"/>
            <a:ext cx="9072880" cy="118300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pc="-65" dirty="0"/>
              <a:t>PWFA-</a:t>
            </a:r>
            <a:r>
              <a:rPr dirty="0">
                <a:solidFill>
                  <a:srgbClr val="FF0000"/>
                </a:solidFill>
              </a:rPr>
              <a:t>Undue</a:t>
            </a:r>
            <a:r>
              <a:rPr spc="-9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Hardship</a:t>
            </a:r>
            <a:r>
              <a:rPr spc="-12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and</a:t>
            </a:r>
            <a:r>
              <a:rPr spc="-114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Predictable Assessments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309" y="1357973"/>
            <a:ext cx="10360660" cy="405765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469265" marR="518795" indent="-457200">
              <a:lnSpc>
                <a:spcPct val="80000"/>
              </a:lnSpc>
              <a:spcBef>
                <a:spcPts val="840"/>
              </a:spcBef>
              <a:tabLst>
                <a:tab pos="469265" algn="l"/>
              </a:tabLst>
            </a:pPr>
            <a:r>
              <a:rPr sz="27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7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3100" b="1" dirty="0">
                <a:latin typeface="Segoe UI Semibold"/>
                <a:cs typeface="Segoe UI Semibold"/>
              </a:rPr>
              <a:t>4</a:t>
            </a:r>
            <a:r>
              <a:rPr sz="3100" b="1" spc="-90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simple,</a:t>
            </a:r>
            <a:r>
              <a:rPr sz="3100" b="1" spc="-65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predictable</a:t>
            </a:r>
            <a:r>
              <a:rPr sz="3100" b="1" spc="-50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assessments</a:t>
            </a:r>
            <a:r>
              <a:rPr sz="3100" b="1" spc="-45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that</a:t>
            </a:r>
            <a:r>
              <a:rPr sz="3100" b="1" spc="-85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in</a:t>
            </a:r>
            <a:r>
              <a:rPr sz="3100" b="1" spc="-85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virtually</a:t>
            </a:r>
            <a:r>
              <a:rPr sz="3100" b="1" spc="-45" dirty="0">
                <a:latin typeface="Segoe UI Semibold"/>
                <a:cs typeface="Segoe UI Semibold"/>
              </a:rPr>
              <a:t> </a:t>
            </a:r>
            <a:r>
              <a:rPr sz="3100" b="1" spc="-25" dirty="0">
                <a:latin typeface="Segoe UI Semibold"/>
                <a:cs typeface="Segoe UI Semibold"/>
              </a:rPr>
              <a:t>all </a:t>
            </a:r>
            <a:r>
              <a:rPr sz="3100" b="1" dirty="0">
                <a:latin typeface="Segoe UI Semibold"/>
                <a:cs typeface="Segoe UI Semibold"/>
              </a:rPr>
              <a:t>cases,</a:t>
            </a:r>
            <a:r>
              <a:rPr sz="3100" b="1" spc="-55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will</a:t>
            </a:r>
            <a:r>
              <a:rPr sz="3100" b="1" spc="-40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not</a:t>
            </a:r>
            <a:r>
              <a:rPr sz="3100" b="1" spc="-60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impose</a:t>
            </a:r>
            <a:r>
              <a:rPr sz="3100" b="1" spc="-45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an</a:t>
            </a:r>
            <a:r>
              <a:rPr sz="3100" b="1" spc="-75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undue</a:t>
            </a:r>
            <a:r>
              <a:rPr sz="3100" b="1" spc="-60" dirty="0">
                <a:latin typeface="Segoe UI Semibold"/>
                <a:cs typeface="Segoe UI Semibold"/>
              </a:rPr>
              <a:t> </a:t>
            </a:r>
            <a:r>
              <a:rPr sz="3100" b="1" spc="-10" dirty="0">
                <a:latin typeface="Segoe UI Semibold"/>
                <a:cs typeface="Segoe UI Semibold"/>
              </a:rPr>
              <a:t>hardship:</a:t>
            </a:r>
            <a:endParaRPr sz="3100">
              <a:latin typeface="Segoe UI Semibold"/>
              <a:cs typeface="Segoe UI Semibold"/>
            </a:endParaRPr>
          </a:p>
          <a:p>
            <a:pPr marL="926465" indent="-457200">
              <a:lnSpc>
                <a:spcPct val="100000"/>
              </a:lnSpc>
              <a:spcBef>
                <a:spcPts val="1055"/>
              </a:spcBef>
              <a:buClr>
                <a:srgbClr val="E69F00"/>
              </a:buClr>
              <a:buSzPct val="95161"/>
              <a:buFont typeface="Wingdings 2"/>
              <a:buChar char=""/>
              <a:tabLst>
                <a:tab pos="926465" algn="l"/>
              </a:tabLst>
            </a:pPr>
            <a:r>
              <a:rPr sz="3100" b="1" dirty="0">
                <a:latin typeface="Segoe UI Semibold"/>
                <a:cs typeface="Segoe UI Semibold"/>
              </a:rPr>
              <a:t>to</a:t>
            </a:r>
            <a:r>
              <a:rPr sz="3100" b="1" spc="-40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carry or</a:t>
            </a:r>
            <a:r>
              <a:rPr sz="3100" b="1" spc="-40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keep</a:t>
            </a:r>
            <a:r>
              <a:rPr sz="3100" b="1" spc="-15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water</a:t>
            </a:r>
            <a:r>
              <a:rPr sz="3100" b="1" spc="-20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near</a:t>
            </a:r>
            <a:r>
              <a:rPr sz="3100" b="1" spc="-25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and</a:t>
            </a:r>
            <a:r>
              <a:rPr sz="3100" b="1" spc="-50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drink, as</a:t>
            </a:r>
            <a:r>
              <a:rPr sz="3100" b="1" spc="-40" dirty="0">
                <a:latin typeface="Segoe UI Semibold"/>
                <a:cs typeface="Segoe UI Semibold"/>
              </a:rPr>
              <a:t> </a:t>
            </a:r>
            <a:r>
              <a:rPr sz="3100" b="1" spc="-10" dirty="0">
                <a:latin typeface="Segoe UI Semibold"/>
                <a:cs typeface="Segoe UI Semibold"/>
              </a:rPr>
              <a:t>needed;</a:t>
            </a:r>
            <a:endParaRPr sz="3100">
              <a:latin typeface="Segoe UI Semibold"/>
              <a:cs typeface="Segoe UI Semibold"/>
            </a:endParaRPr>
          </a:p>
          <a:p>
            <a:pPr marL="926465" indent="-457200">
              <a:lnSpc>
                <a:spcPct val="100000"/>
              </a:lnSpc>
              <a:spcBef>
                <a:spcPts val="1055"/>
              </a:spcBef>
              <a:buClr>
                <a:srgbClr val="E69F00"/>
              </a:buClr>
              <a:buSzPct val="95161"/>
              <a:buFont typeface="Wingdings 2"/>
              <a:buChar char=""/>
              <a:tabLst>
                <a:tab pos="926465" algn="l"/>
              </a:tabLst>
            </a:pPr>
            <a:r>
              <a:rPr sz="3100" b="1" dirty="0">
                <a:latin typeface="Segoe UI Semibold"/>
                <a:cs typeface="Segoe UI Semibold"/>
              </a:rPr>
              <a:t>to</a:t>
            </a:r>
            <a:r>
              <a:rPr sz="3100" b="1" spc="-105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take</a:t>
            </a:r>
            <a:r>
              <a:rPr sz="3100" b="1" spc="-85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additional</a:t>
            </a:r>
            <a:r>
              <a:rPr sz="3100" b="1" spc="-85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restroom</a:t>
            </a:r>
            <a:r>
              <a:rPr sz="3100" b="1" spc="-65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breaks,</a:t>
            </a:r>
            <a:r>
              <a:rPr sz="3100" b="1" spc="-80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as</a:t>
            </a:r>
            <a:r>
              <a:rPr sz="3100" b="1" spc="-120" dirty="0">
                <a:latin typeface="Segoe UI Semibold"/>
                <a:cs typeface="Segoe UI Semibold"/>
              </a:rPr>
              <a:t> </a:t>
            </a:r>
            <a:r>
              <a:rPr sz="3100" b="1" spc="-10" dirty="0">
                <a:latin typeface="Segoe UI Semibold"/>
                <a:cs typeface="Segoe UI Semibold"/>
              </a:rPr>
              <a:t>needed;</a:t>
            </a:r>
            <a:endParaRPr sz="3100">
              <a:latin typeface="Segoe UI Semibold"/>
              <a:cs typeface="Segoe UI Semibold"/>
            </a:endParaRPr>
          </a:p>
          <a:p>
            <a:pPr marL="927100" marR="5080" indent="-457200">
              <a:lnSpc>
                <a:spcPct val="80000"/>
              </a:lnSpc>
              <a:spcBef>
                <a:spcPts val="1800"/>
              </a:spcBef>
              <a:buClr>
                <a:srgbClr val="E69F00"/>
              </a:buClr>
              <a:buSzPct val="95161"/>
              <a:buFont typeface="Wingdings 2"/>
              <a:buChar char=""/>
              <a:tabLst>
                <a:tab pos="927100" algn="l"/>
              </a:tabLst>
            </a:pPr>
            <a:r>
              <a:rPr sz="3100" b="1" dirty="0">
                <a:latin typeface="Segoe UI Semibold"/>
                <a:cs typeface="Segoe UI Semibold"/>
              </a:rPr>
              <a:t>to</a:t>
            </a:r>
            <a:r>
              <a:rPr sz="3100" b="1" spc="-80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sit</a:t>
            </a:r>
            <a:r>
              <a:rPr sz="3100" b="1" spc="-55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in</a:t>
            </a:r>
            <a:r>
              <a:rPr sz="3100" b="1" spc="-60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jobs</a:t>
            </a:r>
            <a:r>
              <a:rPr sz="3100" b="1" spc="-65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that</a:t>
            </a:r>
            <a:r>
              <a:rPr sz="3100" b="1" spc="-70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typically</a:t>
            </a:r>
            <a:r>
              <a:rPr sz="3100" b="1" spc="-45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require</a:t>
            </a:r>
            <a:r>
              <a:rPr sz="3100" b="1" spc="-40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standing</a:t>
            </a:r>
            <a:r>
              <a:rPr sz="3100" b="1" spc="-55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and</a:t>
            </a:r>
            <a:r>
              <a:rPr sz="3100" b="1" spc="-90" dirty="0">
                <a:latin typeface="Segoe UI Semibold"/>
                <a:cs typeface="Segoe UI Semibold"/>
              </a:rPr>
              <a:t> </a:t>
            </a:r>
            <a:r>
              <a:rPr sz="3100" b="1" spc="-25" dirty="0">
                <a:latin typeface="Segoe UI Semibold"/>
                <a:cs typeface="Segoe UI Semibold"/>
              </a:rPr>
              <a:t>to </a:t>
            </a:r>
            <a:r>
              <a:rPr sz="3100" b="1" dirty="0">
                <a:latin typeface="Segoe UI Semibold"/>
                <a:cs typeface="Segoe UI Semibold"/>
              </a:rPr>
              <a:t>stand</a:t>
            </a:r>
            <a:r>
              <a:rPr sz="3100" b="1" spc="-75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in</a:t>
            </a:r>
            <a:r>
              <a:rPr sz="3100" b="1" spc="-80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jobs</a:t>
            </a:r>
            <a:r>
              <a:rPr sz="3100" b="1" spc="-60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that</a:t>
            </a:r>
            <a:r>
              <a:rPr sz="3100" b="1" spc="-80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typically</a:t>
            </a:r>
            <a:r>
              <a:rPr sz="3100" b="1" spc="-40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require</a:t>
            </a:r>
            <a:r>
              <a:rPr sz="3100" b="1" spc="-45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sitting,</a:t>
            </a:r>
            <a:r>
              <a:rPr sz="3100" b="1" spc="-45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as</a:t>
            </a:r>
            <a:r>
              <a:rPr sz="3100" b="1" spc="-80" dirty="0">
                <a:latin typeface="Segoe UI Semibold"/>
                <a:cs typeface="Segoe UI Semibold"/>
              </a:rPr>
              <a:t> </a:t>
            </a:r>
            <a:r>
              <a:rPr sz="3100" b="1" spc="-10" dirty="0">
                <a:latin typeface="Segoe UI Semibold"/>
                <a:cs typeface="Segoe UI Semibold"/>
              </a:rPr>
              <a:t>needed; </a:t>
            </a:r>
            <a:r>
              <a:rPr sz="3100" b="1" spc="-25" dirty="0">
                <a:latin typeface="Segoe UI Semibold"/>
                <a:cs typeface="Segoe UI Semibold"/>
              </a:rPr>
              <a:t>and</a:t>
            </a:r>
            <a:endParaRPr sz="3100">
              <a:latin typeface="Segoe UI Semibold"/>
              <a:cs typeface="Segoe UI Semibold"/>
            </a:endParaRPr>
          </a:p>
          <a:p>
            <a:pPr marL="926465" indent="-457200">
              <a:lnSpc>
                <a:spcPct val="100000"/>
              </a:lnSpc>
              <a:spcBef>
                <a:spcPts val="1060"/>
              </a:spcBef>
              <a:buClr>
                <a:srgbClr val="E69F00"/>
              </a:buClr>
              <a:buSzPct val="95161"/>
              <a:buFont typeface="Wingdings 2"/>
              <a:buChar char=""/>
              <a:tabLst>
                <a:tab pos="926465" algn="l"/>
              </a:tabLst>
            </a:pPr>
            <a:r>
              <a:rPr sz="3100" b="1" dirty="0">
                <a:latin typeface="Segoe UI Semibold"/>
                <a:cs typeface="Segoe UI Semibold"/>
              </a:rPr>
              <a:t>to</a:t>
            </a:r>
            <a:r>
              <a:rPr sz="3100" b="1" spc="-45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take</a:t>
            </a:r>
            <a:r>
              <a:rPr sz="3100" b="1" spc="-20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breaks</a:t>
            </a:r>
            <a:r>
              <a:rPr sz="3100" b="1" spc="-35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to</a:t>
            </a:r>
            <a:r>
              <a:rPr sz="3100" b="1" spc="-45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eat</a:t>
            </a:r>
            <a:r>
              <a:rPr sz="3100" b="1" spc="-35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and</a:t>
            </a:r>
            <a:r>
              <a:rPr sz="3100" b="1" spc="-60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drink,</a:t>
            </a:r>
            <a:r>
              <a:rPr sz="3100" b="1" spc="-10" dirty="0">
                <a:latin typeface="Segoe UI Semibold"/>
                <a:cs typeface="Segoe UI Semibold"/>
              </a:rPr>
              <a:t> </a:t>
            </a:r>
            <a:r>
              <a:rPr sz="3100" b="1" dirty="0">
                <a:latin typeface="Segoe UI Semibold"/>
                <a:cs typeface="Segoe UI Semibold"/>
              </a:rPr>
              <a:t>as</a:t>
            </a:r>
            <a:r>
              <a:rPr sz="3100" b="1" spc="-45" dirty="0">
                <a:latin typeface="Segoe UI Semibold"/>
                <a:cs typeface="Segoe UI Semibold"/>
              </a:rPr>
              <a:t> </a:t>
            </a:r>
            <a:r>
              <a:rPr sz="3100" b="1" spc="-10" dirty="0">
                <a:latin typeface="Segoe UI Semibold"/>
                <a:cs typeface="Segoe UI Semibold"/>
              </a:rPr>
              <a:t>needed.</a:t>
            </a:r>
            <a:endParaRPr sz="31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95"/>
              </a:spcBef>
            </a:pPr>
            <a:r>
              <a:rPr dirty="0"/>
              <a:t>PWFA</a:t>
            </a:r>
            <a:r>
              <a:rPr spc="-114" dirty="0"/>
              <a:t> </a:t>
            </a:r>
            <a:r>
              <a:rPr dirty="0"/>
              <a:t>–</a:t>
            </a:r>
            <a:r>
              <a:rPr spc="-130" dirty="0"/>
              <a:t> </a:t>
            </a:r>
            <a:r>
              <a:rPr spc="-10" dirty="0"/>
              <a:t>Relationship</a:t>
            </a:r>
            <a:r>
              <a:rPr spc="-85" dirty="0"/>
              <a:t> </a:t>
            </a:r>
            <a:r>
              <a:rPr dirty="0"/>
              <a:t>to</a:t>
            </a:r>
            <a:r>
              <a:rPr spc="-110" dirty="0"/>
              <a:t> </a:t>
            </a:r>
            <a:r>
              <a:rPr dirty="0"/>
              <a:t>Other</a:t>
            </a:r>
            <a:r>
              <a:rPr spc="-120" dirty="0"/>
              <a:t> </a:t>
            </a:r>
            <a:r>
              <a:rPr spc="-20" dirty="0"/>
              <a:t>Laws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250"/>
              </a:spcBef>
              <a:tabLst>
                <a:tab pos="477520" algn="l"/>
              </a:tabLst>
            </a:pPr>
            <a:r>
              <a:rPr sz="2400" b="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400" b="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dirty="0"/>
              <a:t>Nothing</a:t>
            </a:r>
            <a:r>
              <a:rPr spc="-70" dirty="0"/>
              <a:t> </a:t>
            </a:r>
            <a:r>
              <a:rPr dirty="0"/>
              <a:t>in</a:t>
            </a:r>
            <a:r>
              <a:rPr spc="-75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PWFA</a:t>
            </a:r>
            <a:r>
              <a:rPr spc="-60" dirty="0"/>
              <a:t> </a:t>
            </a:r>
            <a:r>
              <a:rPr dirty="0"/>
              <a:t>limits</a:t>
            </a:r>
            <a:r>
              <a:rPr spc="-95" dirty="0"/>
              <a:t> </a:t>
            </a:r>
            <a:r>
              <a:rPr dirty="0"/>
              <a:t>laws</a:t>
            </a:r>
            <a:r>
              <a:rPr spc="-70" dirty="0"/>
              <a:t> </a:t>
            </a:r>
            <a:r>
              <a:rPr dirty="0">
                <a:solidFill>
                  <a:srgbClr val="000000"/>
                </a:solidFill>
              </a:rPr>
              <a:t>that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provide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more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protection.</a:t>
            </a:r>
            <a:endParaRPr sz="2400">
              <a:latin typeface="Times New Roman"/>
              <a:cs typeface="Times New Roman"/>
            </a:endParaRPr>
          </a:p>
          <a:p>
            <a:pPr marL="476884" marR="278130" indent="-457200">
              <a:lnSpc>
                <a:spcPct val="80000"/>
              </a:lnSpc>
              <a:spcBef>
                <a:spcPts val="1800"/>
              </a:spcBef>
              <a:tabLst>
                <a:tab pos="477520" algn="l"/>
              </a:tabLst>
            </a:pPr>
            <a:r>
              <a:rPr sz="2400" b="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400" b="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dirty="0"/>
              <a:t>Nothing</a:t>
            </a:r>
            <a:r>
              <a:rPr spc="-65" dirty="0"/>
              <a:t> </a:t>
            </a:r>
            <a:r>
              <a:rPr dirty="0"/>
              <a:t>in</a:t>
            </a:r>
            <a:r>
              <a:rPr spc="-70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dirty="0"/>
              <a:t>PWFA</a:t>
            </a:r>
            <a:r>
              <a:rPr spc="-55" dirty="0"/>
              <a:t> </a:t>
            </a:r>
            <a:r>
              <a:rPr dirty="0"/>
              <a:t>can</a:t>
            </a:r>
            <a:r>
              <a:rPr spc="-60" dirty="0"/>
              <a:t> </a:t>
            </a:r>
            <a:r>
              <a:rPr dirty="0"/>
              <a:t>be</a:t>
            </a:r>
            <a:r>
              <a:rPr spc="-65" dirty="0"/>
              <a:t> </a:t>
            </a:r>
            <a:r>
              <a:rPr dirty="0"/>
              <a:t>used</a:t>
            </a:r>
            <a:r>
              <a:rPr spc="-65" dirty="0"/>
              <a:t> </a:t>
            </a:r>
            <a:r>
              <a:rPr dirty="0"/>
              <a:t>to</a:t>
            </a:r>
            <a:r>
              <a:rPr spc="-70" dirty="0"/>
              <a:t> </a:t>
            </a:r>
            <a:r>
              <a:rPr dirty="0"/>
              <a:t>require</a:t>
            </a:r>
            <a:r>
              <a:rPr spc="-75" dirty="0"/>
              <a:t> </a:t>
            </a:r>
            <a:r>
              <a:rPr dirty="0"/>
              <a:t>an</a:t>
            </a:r>
            <a:r>
              <a:rPr spc="-45" dirty="0"/>
              <a:t> </a:t>
            </a:r>
            <a:r>
              <a:rPr spc="-10" dirty="0"/>
              <a:t>employer-</a:t>
            </a:r>
            <a:r>
              <a:rPr dirty="0"/>
              <a:t>sponsored</a:t>
            </a:r>
            <a:r>
              <a:rPr spc="-70" dirty="0"/>
              <a:t> </a:t>
            </a:r>
            <a:r>
              <a:rPr dirty="0"/>
              <a:t>health</a:t>
            </a:r>
            <a:r>
              <a:rPr spc="-55" dirty="0"/>
              <a:t> </a:t>
            </a:r>
            <a:r>
              <a:rPr dirty="0"/>
              <a:t>plan</a:t>
            </a:r>
            <a:r>
              <a:rPr spc="-70" dirty="0"/>
              <a:t> </a:t>
            </a:r>
            <a:r>
              <a:rPr dirty="0"/>
              <a:t>to</a:t>
            </a:r>
            <a:r>
              <a:rPr spc="-75" dirty="0"/>
              <a:t> </a:t>
            </a:r>
            <a:r>
              <a:rPr dirty="0"/>
              <a:t>pay</a:t>
            </a:r>
            <a:r>
              <a:rPr spc="-40" dirty="0"/>
              <a:t> </a:t>
            </a:r>
            <a:r>
              <a:rPr dirty="0">
                <a:solidFill>
                  <a:srgbClr val="000000"/>
                </a:solidFill>
              </a:rPr>
              <a:t>for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particular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item,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procedure,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or </a:t>
            </a:r>
            <a:r>
              <a:rPr spc="-10" dirty="0">
                <a:solidFill>
                  <a:srgbClr val="000000"/>
                </a:solidFill>
              </a:rPr>
              <a:t>treatment.</a:t>
            </a:r>
            <a:endParaRPr sz="2400">
              <a:latin typeface="Times New Roman"/>
              <a:cs typeface="Times New Roman"/>
            </a:endParaRPr>
          </a:p>
          <a:p>
            <a:pPr marL="20320">
              <a:lnSpc>
                <a:spcPts val="2915"/>
              </a:lnSpc>
              <a:spcBef>
                <a:spcPts val="1150"/>
              </a:spcBef>
              <a:tabLst>
                <a:tab pos="477520" algn="l"/>
              </a:tabLst>
            </a:pPr>
            <a:r>
              <a:rPr sz="2400" b="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400" b="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PWFA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adopts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language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</a:t>
            </a:r>
            <a:r>
              <a:rPr spc="-80" dirty="0">
                <a:solidFill>
                  <a:srgbClr val="000000"/>
                </a:solidFill>
              </a:rPr>
              <a:t> </a:t>
            </a:r>
            <a:r>
              <a:rPr dirty="0"/>
              <a:t>section</a:t>
            </a:r>
            <a:r>
              <a:rPr spc="-70" dirty="0"/>
              <a:t> </a:t>
            </a:r>
            <a:r>
              <a:rPr dirty="0"/>
              <a:t>702(a)</a:t>
            </a:r>
            <a:r>
              <a:rPr spc="-50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dirty="0"/>
              <a:t>Title</a:t>
            </a:r>
            <a:r>
              <a:rPr spc="-65" dirty="0"/>
              <a:t> </a:t>
            </a:r>
            <a:r>
              <a:rPr dirty="0"/>
              <a:t>VII,</a:t>
            </a:r>
            <a:r>
              <a:rPr spc="-70" dirty="0"/>
              <a:t> </a:t>
            </a:r>
            <a:r>
              <a:rPr spc="-25" dirty="0"/>
              <a:t>42</a:t>
            </a:r>
            <a:endParaRPr sz="2400">
              <a:latin typeface="Times New Roman"/>
              <a:cs typeface="Times New Roman"/>
            </a:endParaRPr>
          </a:p>
          <a:p>
            <a:pPr marL="478155" marR="1028065" indent="-1270">
              <a:lnSpc>
                <a:spcPct val="80000"/>
              </a:lnSpc>
              <a:spcBef>
                <a:spcPts val="325"/>
              </a:spcBef>
            </a:pPr>
            <a:r>
              <a:rPr dirty="0"/>
              <a:t>U.S.C.</a:t>
            </a:r>
            <a:r>
              <a:rPr spc="-50" dirty="0"/>
              <a:t> </a:t>
            </a:r>
            <a:r>
              <a:rPr dirty="0"/>
              <a:t>§</a:t>
            </a:r>
            <a:r>
              <a:rPr spc="-75" dirty="0"/>
              <a:t> </a:t>
            </a:r>
            <a:r>
              <a:rPr spc="-25" dirty="0"/>
              <a:t>2000e-</a:t>
            </a:r>
            <a:r>
              <a:rPr dirty="0"/>
              <a:t>1(a),</a:t>
            </a:r>
            <a:r>
              <a:rPr spc="-45" dirty="0"/>
              <a:t> </a:t>
            </a:r>
            <a:r>
              <a:rPr dirty="0"/>
              <a:t>regarding</a:t>
            </a:r>
            <a:r>
              <a:rPr spc="-75" dirty="0"/>
              <a:t> </a:t>
            </a:r>
            <a:r>
              <a:rPr dirty="0"/>
              <a:t>religious</a:t>
            </a:r>
            <a:r>
              <a:rPr spc="-75" dirty="0"/>
              <a:t> </a:t>
            </a:r>
            <a:r>
              <a:rPr dirty="0"/>
              <a:t>employers’</a:t>
            </a:r>
            <a:r>
              <a:rPr spc="-65" dirty="0"/>
              <a:t> </a:t>
            </a:r>
            <a:r>
              <a:rPr dirty="0"/>
              <a:t>ability</a:t>
            </a:r>
            <a:r>
              <a:rPr spc="-60" dirty="0"/>
              <a:t> </a:t>
            </a:r>
            <a:r>
              <a:rPr spc="-25" dirty="0">
                <a:solidFill>
                  <a:srgbClr val="000000"/>
                </a:solidFill>
              </a:rPr>
              <a:t>to </a:t>
            </a:r>
            <a:r>
              <a:rPr dirty="0">
                <a:solidFill>
                  <a:srgbClr val="000000"/>
                </a:solidFill>
              </a:rPr>
              <a:t>employ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individuals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particular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religion.</a:t>
            </a:r>
          </a:p>
          <a:p>
            <a:pPr marL="476884" marR="5080" indent="-457200">
              <a:lnSpc>
                <a:spcPts val="2590"/>
              </a:lnSpc>
              <a:spcBef>
                <a:spcPts val="1780"/>
              </a:spcBef>
              <a:tabLst>
                <a:tab pos="477520" algn="l"/>
              </a:tabLst>
            </a:pPr>
            <a:r>
              <a:rPr sz="2400" b="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400" b="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8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EEOC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has</a:t>
            </a:r>
            <a:r>
              <a:rPr spc="-8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enhanced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its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administrative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procedures,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including </a:t>
            </a:r>
            <a:r>
              <a:rPr dirty="0">
                <a:solidFill>
                  <a:srgbClr val="000000"/>
                </a:solidFill>
              </a:rPr>
              <a:t>revising</a:t>
            </a:r>
            <a:r>
              <a:rPr spc="-10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materials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accompanying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Notice</a:t>
            </a:r>
            <a:r>
              <a:rPr spc="-9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8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Charge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and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related </a:t>
            </a:r>
            <a:r>
              <a:rPr dirty="0">
                <a:solidFill>
                  <a:srgbClr val="000000"/>
                </a:solidFill>
              </a:rPr>
              <a:t>web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pages,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to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better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explain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how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/>
              <a:t>employer</a:t>
            </a:r>
            <a:r>
              <a:rPr spc="-70" dirty="0"/>
              <a:t> </a:t>
            </a:r>
            <a:r>
              <a:rPr dirty="0"/>
              <a:t>can</a:t>
            </a:r>
            <a:r>
              <a:rPr spc="-40" dirty="0"/>
              <a:t> </a:t>
            </a:r>
            <a:r>
              <a:rPr dirty="0"/>
              <a:t>raise</a:t>
            </a:r>
            <a:r>
              <a:rPr spc="-50" dirty="0"/>
              <a:t> </a:t>
            </a:r>
            <a:r>
              <a:rPr spc="-10" dirty="0"/>
              <a:t>defenses, </a:t>
            </a:r>
            <a:r>
              <a:rPr dirty="0"/>
              <a:t>including</a:t>
            </a:r>
            <a:r>
              <a:rPr spc="-75" dirty="0"/>
              <a:t> </a:t>
            </a:r>
            <a:r>
              <a:rPr dirty="0"/>
              <a:t>religious</a:t>
            </a:r>
            <a:r>
              <a:rPr spc="-65" dirty="0"/>
              <a:t> </a:t>
            </a:r>
            <a:r>
              <a:rPr spc="-10" dirty="0"/>
              <a:t>defenses</a:t>
            </a:r>
            <a:r>
              <a:rPr spc="-10" dirty="0">
                <a:solidFill>
                  <a:srgbClr val="000000"/>
                </a:solidFill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PWFA</a:t>
            </a:r>
            <a:r>
              <a:rPr spc="-155" dirty="0"/>
              <a:t> </a:t>
            </a:r>
            <a:r>
              <a:rPr dirty="0"/>
              <a:t>Final</a:t>
            </a:r>
            <a:r>
              <a:rPr spc="-140" dirty="0"/>
              <a:t> </a:t>
            </a:r>
            <a:r>
              <a:rPr dirty="0"/>
              <a:t>Regulation</a:t>
            </a:r>
            <a:r>
              <a:rPr spc="-114" dirty="0"/>
              <a:t> </a:t>
            </a:r>
            <a:r>
              <a:rPr dirty="0"/>
              <a:t>&amp;</a:t>
            </a:r>
            <a:r>
              <a:rPr spc="-160" dirty="0"/>
              <a:t> </a:t>
            </a:r>
            <a:r>
              <a:rPr dirty="0"/>
              <a:t>Key</a:t>
            </a:r>
            <a:r>
              <a:rPr spc="-150" dirty="0"/>
              <a:t> </a:t>
            </a:r>
            <a:r>
              <a:rPr spc="-10" dirty="0"/>
              <a:t>Dates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518" y="1644394"/>
            <a:ext cx="10196830" cy="3893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3600" b="1" dirty="0">
                <a:latin typeface="Segoe UI Semibold"/>
                <a:cs typeface="Segoe UI Semibold"/>
              </a:rPr>
              <a:t>Congress</a:t>
            </a:r>
            <a:r>
              <a:rPr sz="3600" b="1" spc="-114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required</a:t>
            </a:r>
            <a:r>
              <a:rPr sz="3600" b="1" spc="-10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PWFA</a:t>
            </a:r>
            <a:r>
              <a:rPr sz="3600" b="1" spc="-14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rulemaking</a:t>
            </a:r>
            <a:r>
              <a:rPr sz="3600" b="1" spc="-12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by</a:t>
            </a:r>
            <a:r>
              <a:rPr sz="3600" b="1" spc="-135" dirty="0">
                <a:latin typeface="Segoe UI Semibold"/>
                <a:cs typeface="Segoe UI Semibold"/>
              </a:rPr>
              <a:t> </a:t>
            </a:r>
            <a:r>
              <a:rPr sz="3600" b="1" spc="-20" dirty="0">
                <a:latin typeface="Segoe UI Semibold"/>
                <a:cs typeface="Segoe UI Semibold"/>
              </a:rPr>
              <a:t>EEOC</a:t>
            </a:r>
            <a:endParaRPr sz="3600">
              <a:latin typeface="Segoe UI Semibold"/>
              <a:cs typeface="Segoe UI Semibold"/>
            </a:endParaRPr>
          </a:p>
          <a:p>
            <a:pPr marL="354965" marR="1284605" indent="-342900">
              <a:lnSpc>
                <a:spcPct val="120000"/>
              </a:lnSpc>
              <a:spcBef>
                <a:spcPts val="1800"/>
              </a:spcBef>
            </a:pPr>
            <a:r>
              <a:rPr sz="32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3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April</a:t>
            </a:r>
            <a:r>
              <a:rPr sz="3600" b="1" u="sng" spc="-85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3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19,</a:t>
            </a:r>
            <a:r>
              <a:rPr sz="3600" b="1" u="sng" spc="-85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3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2024</a:t>
            </a:r>
            <a:r>
              <a:rPr sz="3600" b="1" u="none" dirty="0">
                <a:latin typeface="Segoe UI Semibold"/>
                <a:cs typeface="Segoe UI Semibold"/>
              </a:rPr>
              <a:t>:</a:t>
            </a:r>
            <a:r>
              <a:rPr sz="3600" b="1" u="none" spc="-110" dirty="0">
                <a:latin typeface="Segoe UI Semibold"/>
                <a:cs typeface="Segoe UI Semibold"/>
              </a:rPr>
              <a:t> </a:t>
            </a:r>
            <a:r>
              <a:rPr sz="3600" b="1" u="none" dirty="0">
                <a:latin typeface="Segoe UI Semibold"/>
                <a:cs typeface="Segoe UI Semibold"/>
              </a:rPr>
              <a:t>EEOC</a:t>
            </a:r>
            <a:r>
              <a:rPr sz="3600" b="1" u="none" spc="-85" dirty="0">
                <a:latin typeface="Segoe UI Semibold"/>
                <a:cs typeface="Segoe UI Semibold"/>
              </a:rPr>
              <a:t> </a:t>
            </a:r>
            <a:r>
              <a:rPr sz="3600" b="1" u="none" dirty="0">
                <a:latin typeface="Segoe UI Semibold"/>
                <a:cs typeface="Segoe UI Semibold"/>
              </a:rPr>
              <a:t>Final</a:t>
            </a:r>
            <a:r>
              <a:rPr sz="3600" b="1" u="none" spc="-90" dirty="0">
                <a:latin typeface="Segoe UI Semibold"/>
                <a:cs typeface="Segoe UI Semibold"/>
              </a:rPr>
              <a:t> </a:t>
            </a:r>
            <a:r>
              <a:rPr sz="3600" b="1" u="none" dirty="0">
                <a:latin typeface="Segoe UI Semibold"/>
                <a:cs typeface="Segoe UI Semibold"/>
              </a:rPr>
              <a:t>Regulation</a:t>
            </a:r>
            <a:r>
              <a:rPr sz="3600" b="1" u="none" spc="-85" dirty="0">
                <a:latin typeface="Segoe UI Semibold"/>
                <a:cs typeface="Segoe UI Semibold"/>
              </a:rPr>
              <a:t> </a:t>
            </a:r>
            <a:r>
              <a:rPr sz="3600" b="1" u="none" spc="-25" dirty="0">
                <a:latin typeface="Segoe UI Semibold"/>
                <a:cs typeface="Segoe UI Semibold"/>
              </a:rPr>
              <a:t>and </a:t>
            </a:r>
            <a:r>
              <a:rPr sz="3600" b="1" u="none" dirty="0">
                <a:latin typeface="Segoe UI Semibold"/>
                <a:cs typeface="Segoe UI Semibold"/>
              </a:rPr>
              <a:t>Interpretive</a:t>
            </a:r>
            <a:r>
              <a:rPr sz="3600" b="1" u="none" spc="-114" dirty="0">
                <a:latin typeface="Segoe UI Semibold"/>
                <a:cs typeface="Segoe UI Semibold"/>
              </a:rPr>
              <a:t> </a:t>
            </a:r>
            <a:r>
              <a:rPr sz="3600" b="1" u="none" dirty="0">
                <a:latin typeface="Segoe UI Semibold"/>
                <a:cs typeface="Segoe UI Semibold"/>
              </a:rPr>
              <a:t>Guidance</a:t>
            </a:r>
            <a:r>
              <a:rPr sz="3600" b="1" u="none" spc="-145" dirty="0">
                <a:latin typeface="Segoe UI Semibold"/>
                <a:cs typeface="Segoe UI Semibold"/>
              </a:rPr>
              <a:t> </a:t>
            </a:r>
            <a:r>
              <a:rPr sz="3600" b="1" u="none" spc="-10" dirty="0">
                <a:latin typeface="Segoe UI Semibold"/>
                <a:cs typeface="Segoe UI Semibold"/>
              </a:rPr>
              <a:t>published</a:t>
            </a:r>
            <a:endParaRPr sz="3600">
              <a:latin typeface="Segoe UI Semibold"/>
              <a:cs typeface="Segoe UI Semibold"/>
            </a:endParaRPr>
          </a:p>
          <a:p>
            <a:pPr marR="5080" algn="r">
              <a:lnSpc>
                <a:spcPct val="100000"/>
              </a:lnSpc>
              <a:spcBef>
                <a:spcPts val="2660"/>
              </a:spcBef>
            </a:pPr>
            <a:r>
              <a:rPr sz="3400" dirty="0">
                <a:solidFill>
                  <a:srgbClr val="E69F00"/>
                </a:solidFill>
                <a:latin typeface="Wingdings 3"/>
                <a:cs typeface="Wingdings 3"/>
              </a:rPr>
              <a:t></a:t>
            </a:r>
            <a:r>
              <a:rPr sz="3600" b="1" dirty="0">
                <a:latin typeface="Segoe UI Semibold"/>
                <a:cs typeface="Segoe UI Semibold"/>
              </a:rPr>
              <a:t>89</a:t>
            </a:r>
            <a:r>
              <a:rPr sz="3600" b="1" spc="-10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Federal</a:t>
            </a:r>
            <a:r>
              <a:rPr sz="3600" b="1" spc="-9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Register</a:t>
            </a:r>
            <a:r>
              <a:rPr sz="3600" b="1" spc="-8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29096</a:t>
            </a:r>
            <a:r>
              <a:rPr sz="3600" b="1" spc="-9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–</a:t>
            </a:r>
            <a:r>
              <a:rPr sz="3600" b="1" spc="-10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29220-</a:t>
            </a:r>
            <a:r>
              <a:rPr sz="3600" b="1" spc="-100" dirty="0">
                <a:latin typeface="Segoe UI Semibold"/>
                <a:cs typeface="Segoe UI Semibold"/>
              </a:rPr>
              <a:t> </a:t>
            </a:r>
            <a:r>
              <a:rPr sz="3600" b="1" spc="-10" dirty="0">
                <a:latin typeface="Segoe UI Semibold"/>
                <a:cs typeface="Segoe UI Semibold"/>
              </a:rPr>
              <a:t>(4/19/24)</a:t>
            </a:r>
            <a:endParaRPr sz="3600">
              <a:latin typeface="Segoe UI Semibold"/>
              <a:cs typeface="Segoe UI Semibold"/>
            </a:endParaRPr>
          </a:p>
          <a:p>
            <a:pPr marR="89535" algn="r">
              <a:lnSpc>
                <a:spcPct val="100000"/>
              </a:lnSpc>
              <a:spcBef>
                <a:spcPts val="2665"/>
              </a:spcBef>
            </a:pPr>
            <a:r>
              <a:rPr sz="32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3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June</a:t>
            </a:r>
            <a:r>
              <a:rPr sz="3600" b="1" u="sng" spc="-85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3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18,</a:t>
            </a:r>
            <a:r>
              <a:rPr sz="3600" b="1" u="sng" spc="-80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3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2024</a:t>
            </a:r>
            <a:r>
              <a:rPr sz="3600" b="1" u="none" dirty="0">
                <a:latin typeface="Segoe UI Semibold"/>
                <a:cs typeface="Segoe UI Semibold"/>
              </a:rPr>
              <a:t>:</a:t>
            </a:r>
            <a:r>
              <a:rPr sz="3600" b="1" u="none" spc="-85" dirty="0">
                <a:latin typeface="Segoe UI Semibold"/>
                <a:cs typeface="Segoe UI Semibold"/>
              </a:rPr>
              <a:t> </a:t>
            </a:r>
            <a:r>
              <a:rPr sz="3600" b="1" u="none" dirty="0">
                <a:latin typeface="Segoe UI Semibold"/>
                <a:cs typeface="Segoe UI Semibold"/>
              </a:rPr>
              <a:t>Final</a:t>
            </a:r>
            <a:r>
              <a:rPr sz="3600" b="1" u="none" spc="-80" dirty="0">
                <a:latin typeface="Segoe UI Semibold"/>
                <a:cs typeface="Segoe UI Semibold"/>
              </a:rPr>
              <a:t> </a:t>
            </a:r>
            <a:r>
              <a:rPr sz="3600" b="1" u="none" dirty="0">
                <a:latin typeface="Segoe UI Semibold"/>
                <a:cs typeface="Segoe UI Semibold"/>
              </a:rPr>
              <a:t>Regulation</a:t>
            </a:r>
            <a:r>
              <a:rPr sz="3600" b="1" u="none" spc="-80" dirty="0">
                <a:latin typeface="Segoe UI Semibold"/>
                <a:cs typeface="Segoe UI Semibold"/>
              </a:rPr>
              <a:t> </a:t>
            </a:r>
            <a:r>
              <a:rPr sz="3600" b="1" u="none" dirty="0">
                <a:latin typeface="Segoe UI Semibold"/>
                <a:cs typeface="Segoe UI Semibold"/>
              </a:rPr>
              <a:t>goes</a:t>
            </a:r>
            <a:r>
              <a:rPr sz="3600" b="1" u="none" spc="-55" dirty="0">
                <a:latin typeface="Segoe UI Semibold"/>
                <a:cs typeface="Segoe UI Semibold"/>
              </a:rPr>
              <a:t> </a:t>
            </a:r>
            <a:r>
              <a:rPr sz="3600" b="1" u="none" dirty="0">
                <a:latin typeface="Segoe UI Semibold"/>
                <a:cs typeface="Segoe UI Semibold"/>
              </a:rPr>
              <a:t>into</a:t>
            </a:r>
            <a:r>
              <a:rPr sz="3600" b="1" u="none" spc="-75" dirty="0">
                <a:latin typeface="Segoe UI Semibold"/>
                <a:cs typeface="Segoe UI Semibold"/>
              </a:rPr>
              <a:t> </a:t>
            </a:r>
            <a:r>
              <a:rPr sz="3600" b="1" u="none" spc="-10" dirty="0">
                <a:latin typeface="Segoe UI Semibold"/>
                <a:cs typeface="Segoe UI Semibold"/>
              </a:rPr>
              <a:t>effect</a:t>
            </a:r>
            <a:endParaRPr sz="36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1309" y="504778"/>
            <a:ext cx="95561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PWFA</a:t>
            </a:r>
            <a:r>
              <a:rPr spc="-190" dirty="0"/>
              <a:t> </a:t>
            </a:r>
            <a:r>
              <a:rPr dirty="0"/>
              <a:t>–</a:t>
            </a:r>
            <a:r>
              <a:rPr spc="-195" dirty="0"/>
              <a:t> </a:t>
            </a:r>
            <a:r>
              <a:rPr dirty="0"/>
              <a:t>Prohibited</a:t>
            </a:r>
            <a:r>
              <a:rPr spc="-170" dirty="0"/>
              <a:t> </a:t>
            </a:r>
            <a:r>
              <a:rPr dirty="0"/>
              <a:t>Employment</a:t>
            </a:r>
            <a:r>
              <a:rPr spc="-165" dirty="0"/>
              <a:t> </a:t>
            </a:r>
            <a:r>
              <a:rPr spc="-10" dirty="0"/>
              <a:t>Practices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9286" y="1160662"/>
            <a:ext cx="10605770" cy="465582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  <a:tabLst>
                <a:tab pos="469265" algn="l"/>
              </a:tabLst>
            </a:pPr>
            <a:r>
              <a:rPr sz="23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3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Failure</a:t>
            </a:r>
            <a:r>
              <a:rPr sz="2600" b="1" u="sng" spc="-110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to</a:t>
            </a:r>
            <a:r>
              <a:rPr sz="2600" b="1" u="sng" spc="-85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make</a:t>
            </a:r>
            <a:r>
              <a:rPr sz="2600" b="1" u="sng" spc="-85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reasonable</a:t>
            </a:r>
            <a:r>
              <a:rPr sz="2600" b="1" u="sng" spc="-105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2600" b="1" u="sng" spc="-10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accommodation</a:t>
            </a:r>
            <a:endParaRPr sz="2600">
              <a:latin typeface="Segoe UI Semibold"/>
              <a:cs typeface="Segoe UI Semibold"/>
            </a:endParaRPr>
          </a:p>
          <a:p>
            <a:pPr marL="469900" marR="417830" indent="-457834">
              <a:lnSpc>
                <a:spcPts val="2500"/>
              </a:lnSpc>
              <a:spcBef>
                <a:spcPts val="1775"/>
              </a:spcBef>
              <a:tabLst>
                <a:tab pos="469265" algn="l"/>
              </a:tabLst>
            </a:pPr>
            <a:r>
              <a:rPr sz="23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3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Require</a:t>
            </a:r>
            <a:r>
              <a:rPr sz="2600" b="1" u="sng" spc="-80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a</a:t>
            </a:r>
            <a:r>
              <a:rPr sz="2600" b="1" u="sng" spc="-50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qualified</a:t>
            </a:r>
            <a:r>
              <a:rPr sz="2600" b="1" u="sng" spc="-90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employee</a:t>
            </a:r>
            <a:r>
              <a:rPr sz="2600" b="1" u="sng" spc="-60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to</a:t>
            </a:r>
            <a:r>
              <a:rPr sz="2600" b="1" u="sng" spc="-60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accept</a:t>
            </a:r>
            <a:r>
              <a:rPr sz="2600" b="1" u="none" spc="-60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an</a:t>
            </a:r>
            <a:r>
              <a:rPr sz="2600" b="1" u="none" spc="-5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accommodation</a:t>
            </a:r>
            <a:r>
              <a:rPr sz="2600" b="1" u="none" spc="-90" dirty="0">
                <a:latin typeface="Segoe UI Semibold"/>
                <a:cs typeface="Segoe UI Semibold"/>
              </a:rPr>
              <a:t> </a:t>
            </a:r>
            <a:r>
              <a:rPr sz="2600" b="1" u="none" spc="-10" dirty="0">
                <a:latin typeface="Segoe UI Semibold"/>
                <a:cs typeface="Segoe UI Semibold"/>
              </a:rPr>
              <a:t>other </a:t>
            </a:r>
            <a:r>
              <a:rPr sz="2600" b="1" u="none" dirty="0">
                <a:latin typeface="Segoe UI Semibold"/>
                <a:cs typeface="Segoe UI Semibold"/>
              </a:rPr>
              <a:t>than</a:t>
            </a:r>
            <a:r>
              <a:rPr sz="2600" b="1" u="none" spc="-5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one</a:t>
            </a:r>
            <a:r>
              <a:rPr sz="2600" b="1" u="none" spc="-6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arrived</a:t>
            </a:r>
            <a:r>
              <a:rPr sz="2600" b="1" u="none" spc="-4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at</a:t>
            </a:r>
            <a:r>
              <a:rPr sz="2600" b="1" u="none" spc="-3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through</a:t>
            </a:r>
            <a:r>
              <a:rPr sz="2600" b="1" u="none" spc="-80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the</a:t>
            </a:r>
            <a:r>
              <a:rPr sz="2600" b="1" u="none" spc="-50" dirty="0">
                <a:latin typeface="Segoe UI Semibold"/>
                <a:cs typeface="Segoe UI Semibold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interactive</a:t>
            </a:r>
            <a:r>
              <a:rPr sz="2600" b="1" u="sng" spc="-45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2600" b="1" u="sng" spc="-10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process</a:t>
            </a:r>
            <a:endParaRPr sz="2600">
              <a:latin typeface="Segoe UI Semibold"/>
              <a:cs typeface="Segoe UI Semibold"/>
            </a:endParaRPr>
          </a:p>
          <a:p>
            <a:pPr marL="469900" marR="1070610" indent="-457200">
              <a:lnSpc>
                <a:spcPts val="2500"/>
              </a:lnSpc>
              <a:spcBef>
                <a:spcPts val="1789"/>
              </a:spcBef>
              <a:tabLst>
                <a:tab pos="469265" algn="l"/>
              </a:tabLst>
            </a:pPr>
            <a:r>
              <a:rPr sz="23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3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600" b="1" dirty="0">
                <a:latin typeface="Segoe UI Semibold"/>
                <a:cs typeface="Segoe UI Semibold"/>
              </a:rPr>
              <a:t>Deny</a:t>
            </a:r>
            <a:r>
              <a:rPr sz="2600" b="1" spc="-30" dirty="0"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an</a:t>
            </a:r>
            <a:r>
              <a:rPr sz="2600" b="1" spc="-20" dirty="0"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employment</a:t>
            </a:r>
            <a:r>
              <a:rPr sz="2600" b="1" spc="-50" dirty="0"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opportunity</a:t>
            </a:r>
            <a:r>
              <a:rPr sz="2600" b="1" spc="-50" dirty="0"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to</a:t>
            </a:r>
            <a:r>
              <a:rPr sz="2600" b="1" spc="-15" dirty="0"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a</a:t>
            </a:r>
            <a:r>
              <a:rPr sz="2600" b="1" spc="-15" dirty="0"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qualified</a:t>
            </a:r>
            <a:r>
              <a:rPr sz="2600" b="1" spc="-55" dirty="0">
                <a:latin typeface="Segoe UI Semibold"/>
                <a:cs typeface="Segoe UI Semibold"/>
              </a:rPr>
              <a:t> </a:t>
            </a:r>
            <a:r>
              <a:rPr sz="2600" b="1" dirty="0">
                <a:latin typeface="Segoe UI Semibold"/>
                <a:cs typeface="Segoe UI Semibold"/>
              </a:rPr>
              <a:t>applicant</a:t>
            </a:r>
            <a:r>
              <a:rPr sz="2600" b="1" spc="-50" dirty="0">
                <a:latin typeface="Segoe UI Semibold"/>
                <a:cs typeface="Segoe UI Semibold"/>
              </a:rPr>
              <a:t> </a:t>
            </a:r>
            <a:r>
              <a:rPr sz="2600" b="1" spc="-25" dirty="0">
                <a:latin typeface="Segoe UI Semibold"/>
                <a:cs typeface="Segoe UI Semibold"/>
              </a:rPr>
              <a:t>or </a:t>
            </a:r>
            <a:r>
              <a:rPr sz="2600" b="1" dirty="0">
                <a:latin typeface="Segoe UI Semibold"/>
                <a:cs typeface="Segoe UI Semibold"/>
              </a:rPr>
              <a:t>employee</a:t>
            </a:r>
            <a:r>
              <a:rPr sz="2600" b="1" spc="-75" dirty="0">
                <a:latin typeface="Segoe UI Semibold"/>
                <a:cs typeface="Segoe UI Semibold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because</a:t>
            </a:r>
            <a:r>
              <a:rPr sz="2600" b="1" u="sng" spc="-60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of</a:t>
            </a:r>
            <a:r>
              <a:rPr sz="2600" b="1" u="sng" spc="-65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a</a:t>
            </a:r>
            <a:r>
              <a:rPr sz="2600" b="1" u="sng" spc="-60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reasonable</a:t>
            </a:r>
            <a:r>
              <a:rPr sz="2600" b="1" u="sng" spc="-85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2600" b="1" u="sng" spc="-10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accommodation</a:t>
            </a:r>
            <a:endParaRPr sz="2600">
              <a:latin typeface="Segoe UI Semibold"/>
              <a:cs typeface="Segoe UI Semibold"/>
            </a:endParaRPr>
          </a:p>
          <a:p>
            <a:pPr marL="469265" marR="5080" indent="-457200">
              <a:lnSpc>
                <a:spcPts val="2500"/>
              </a:lnSpc>
              <a:spcBef>
                <a:spcPts val="1795"/>
              </a:spcBef>
              <a:tabLst>
                <a:tab pos="469265" algn="l"/>
              </a:tabLst>
            </a:pPr>
            <a:r>
              <a:rPr sz="23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3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Require</a:t>
            </a:r>
            <a:r>
              <a:rPr sz="2600" b="1" u="sng" spc="-80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a</a:t>
            </a:r>
            <a:r>
              <a:rPr sz="2600" b="1" u="sng" spc="-55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qualified</a:t>
            </a:r>
            <a:r>
              <a:rPr sz="2600" b="1" u="sng" spc="-95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employee</a:t>
            </a:r>
            <a:r>
              <a:rPr sz="2600" b="1" u="sng" spc="-60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to</a:t>
            </a:r>
            <a:r>
              <a:rPr sz="2600" b="1" u="sng" spc="-60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take</a:t>
            </a:r>
            <a:r>
              <a:rPr sz="2600" b="1" u="sng" spc="-55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leave,</a:t>
            </a:r>
            <a:r>
              <a:rPr sz="2600" b="1" u="sng" spc="-50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whether</a:t>
            </a:r>
            <a:r>
              <a:rPr sz="2600" b="1" u="sng" spc="-45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paid</a:t>
            </a:r>
            <a:r>
              <a:rPr sz="2600" b="1" u="sng" spc="-70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or</a:t>
            </a:r>
            <a:r>
              <a:rPr sz="2600" b="1" u="sng" spc="-65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2600" b="1" u="sng" spc="-10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unpaid</a:t>
            </a:r>
            <a:r>
              <a:rPr sz="2600" b="1" u="none" spc="-10" dirty="0">
                <a:latin typeface="Segoe UI Semibold"/>
                <a:cs typeface="Segoe UI Semibold"/>
              </a:rPr>
              <a:t>, </a:t>
            </a:r>
            <a:r>
              <a:rPr sz="2600" b="1" u="none" dirty="0">
                <a:latin typeface="Segoe UI Semibold"/>
                <a:cs typeface="Segoe UI Semibold"/>
              </a:rPr>
              <a:t>if</a:t>
            </a:r>
            <a:r>
              <a:rPr sz="2600" b="1" u="none" spc="-4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another</a:t>
            </a:r>
            <a:r>
              <a:rPr sz="2600" b="1" u="none" spc="-4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reasonable</a:t>
            </a:r>
            <a:r>
              <a:rPr sz="2600" b="1" u="none" spc="-60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accommodation</a:t>
            </a:r>
            <a:r>
              <a:rPr sz="2600" b="1" u="none" spc="-8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can</a:t>
            </a:r>
            <a:r>
              <a:rPr sz="2600" b="1" u="none" spc="-40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be</a:t>
            </a:r>
            <a:r>
              <a:rPr sz="2600" b="1" u="none" spc="-40" dirty="0">
                <a:latin typeface="Segoe UI Semibold"/>
                <a:cs typeface="Segoe UI Semibold"/>
              </a:rPr>
              <a:t> </a:t>
            </a:r>
            <a:r>
              <a:rPr sz="2600" b="1" u="none" spc="-10" dirty="0">
                <a:latin typeface="Segoe UI Semibold"/>
                <a:cs typeface="Segoe UI Semibold"/>
              </a:rPr>
              <a:t>provided</a:t>
            </a:r>
            <a:endParaRPr sz="2600">
              <a:latin typeface="Segoe UI Semibold"/>
              <a:cs typeface="Segoe UI Semibold"/>
            </a:endParaRPr>
          </a:p>
          <a:p>
            <a:pPr marL="469900" marR="175895" indent="-457834">
              <a:lnSpc>
                <a:spcPts val="2500"/>
              </a:lnSpc>
              <a:spcBef>
                <a:spcPts val="1789"/>
              </a:spcBef>
              <a:tabLst>
                <a:tab pos="469265" algn="l"/>
              </a:tabLst>
            </a:pPr>
            <a:r>
              <a:rPr sz="23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3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600" b="1" u="sng" spc="-60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Take</a:t>
            </a:r>
            <a:r>
              <a:rPr sz="2600" b="1" u="sng" spc="-50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an</a:t>
            </a:r>
            <a:r>
              <a:rPr sz="2600" b="1" u="sng" spc="-50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adverse</a:t>
            </a:r>
            <a:r>
              <a:rPr sz="2600" b="1" u="sng" spc="-25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26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action</a:t>
            </a:r>
            <a:r>
              <a:rPr sz="2600" b="1" u="none" spc="-7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in</a:t>
            </a:r>
            <a:r>
              <a:rPr sz="2600" b="1" u="none" spc="-6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terms,</a:t>
            </a:r>
            <a:r>
              <a:rPr sz="2600" b="1" u="none" spc="-60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conditions,</a:t>
            </a:r>
            <a:r>
              <a:rPr sz="2600" b="1" u="none" spc="-80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or</a:t>
            </a:r>
            <a:r>
              <a:rPr sz="2600" b="1" u="none" spc="-60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privileges</a:t>
            </a:r>
            <a:r>
              <a:rPr sz="2600" b="1" u="none" spc="-75" dirty="0">
                <a:latin typeface="Segoe UI Semibold"/>
                <a:cs typeface="Segoe UI Semibold"/>
              </a:rPr>
              <a:t> </a:t>
            </a:r>
            <a:r>
              <a:rPr sz="2600" b="1" u="none" spc="-25" dirty="0">
                <a:latin typeface="Segoe UI Semibold"/>
                <a:cs typeface="Segoe UI Semibold"/>
              </a:rPr>
              <a:t>of </a:t>
            </a:r>
            <a:r>
              <a:rPr sz="2600" b="1" u="none" dirty="0">
                <a:latin typeface="Segoe UI Semibold"/>
                <a:cs typeface="Segoe UI Semibold"/>
              </a:rPr>
              <a:t>employment</a:t>
            </a:r>
            <a:r>
              <a:rPr sz="2600" b="1" u="none" spc="-70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against</a:t>
            </a:r>
            <a:r>
              <a:rPr sz="2600" b="1" u="none" spc="-5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a</a:t>
            </a:r>
            <a:r>
              <a:rPr sz="2600" b="1" u="none" spc="-3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qualified</a:t>
            </a:r>
            <a:r>
              <a:rPr sz="2600" b="1" u="none" spc="-60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employee</a:t>
            </a:r>
            <a:r>
              <a:rPr sz="2600" b="1" u="none" spc="-4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on</a:t>
            </a:r>
            <a:r>
              <a:rPr sz="2600" b="1" u="none" spc="-4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account</a:t>
            </a:r>
            <a:r>
              <a:rPr sz="2600" b="1" u="none" spc="-6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of</a:t>
            </a:r>
            <a:r>
              <a:rPr sz="2600" b="1" u="none" spc="-40" dirty="0">
                <a:latin typeface="Segoe UI Semibold"/>
                <a:cs typeface="Segoe UI Semibold"/>
              </a:rPr>
              <a:t> </a:t>
            </a:r>
            <a:r>
              <a:rPr sz="2600" b="1" u="none" spc="-25" dirty="0">
                <a:latin typeface="Segoe UI Semibold"/>
                <a:cs typeface="Segoe UI Semibold"/>
              </a:rPr>
              <a:t>the </a:t>
            </a:r>
            <a:r>
              <a:rPr sz="2600" b="1" u="none" dirty="0">
                <a:latin typeface="Segoe UI Semibold"/>
                <a:cs typeface="Segoe UI Semibold"/>
              </a:rPr>
              <a:t>employee</a:t>
            </a:r>
            <a:r>
              <a:rPr sz="2600" b="1" u="none" spc="-60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requesting</a:t>
            </a:r>
            <a:r>
              <a:rPr sz="2600" b="1" u="none" spc="-7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or</a:t>
            </a:r>
            <a:r>
              <a:rPr sz="2600" b="1" u="none" spc="-60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using</a:t>
            </a:r>
            <a:r>
              <a:rPr sz="2600" b="1" u="none" spc="-100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a</a:t>
            </a:r>
            <a:r>
              <a:rPr sz="2600" b="1" u="none" spc="-45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reasonable</a:t>
            </a:r>
            <a:r>
              <a:rPr sz="2600" b="1" u="none" spc="-60" dirty="0">
                <a:latin typeface="Segoe UI Semibold"/>
                <a:cs typeface="Segoe UI Semibold"/>
              </a:rPr>
              <a:t> </a:t>
            </a:r>
            <a:r>
              <a:rPr sz="2600" b="1" u="none" dirty="0">
                <a:latin typeface="Segoe UI Semibold"/>
                <a:cs typeface="Segoe UI Semibold"/>
              </a:rPr>
              <a:t>accommodation</a:t>
            </a:r>
            <a:r>
              <a:rPr sz="2600" b="1" u="none" spc="-85" dirty="0">
                <a:latin typeface="Segoe UI Semibold"/>
                <a:cs typeface="Segoe UI Semibold"/>
              </a:rPr>
              <a:t> </a:t>
            </a:r>
            <a:r>
              <a:rPr sz="2600" b="1" u="none" spc="-10" dirty="0">
                <a:latin typeface="Segoe UI Semibold"/>
                <a:cs typeface="Segoe UI Semibold"/>
              </a:rPr>
              <a:t>under </a:t>
            </a:r>
            <a:r>
              <a:rPr sz="2600" b="1" u="none" dirty="0">
                <a:latin typeface="Segoe UI Semibold"/>
                <a:cs typeface="Segoe UI Semibold"/>
              </a:rPr>
              <a:t>the</a:t>
            </a:r>
            <a:r>
              <a:rPr sz="2600" b="1" u="none" spc="-40" dirty="0">
                <a:latin typeface="Segoe UI Semibold"/>
                <a:cs typeface="Segoe UI Semibold"/>
              </a:rPr>
              <a:t> </a:t>
            </a:r>
            <a:r>
              <a:rPr sz="2600" b="1" u="none" spc="-10" dirty="0">
                <a:latin typeface="Segoe UI Semibold"/>
                <a:cs typeface="Segoe UI Semibold"/>
              </a:rPr>
              <a:t>PWFA.</a:t>
            </a:r>
            <a:endParaRPr sz="26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95"/>
              </a:spcBef>
            </a:pPr>
            <a:r>
              <a:rPr dirty="0"/>
              <a:t>PWFA</a:t>
            </a:r>
            <a:r>
              <a:rPr spc="-160" dirty="0"/>
              <a:t> </a:t>
            </a:r>
            <a:r>
              <a:rPr dirty="0"/>
              <a:t>–</a:t>
            </a:r>
            <a:r>
              <a:rPr spc="-170" dirty="0"/>
              <a:t> </a:t>
            </a:r>
            <a:r>
              <a:rPr dirty="0"/>
              <a:t>Retaliation</a:t>
            </a:r>
            <a:r>
              <a:rPr spc="-125" dirty="0"/>
              <a:t> </a:t>
            </a:r>
            <a:r>
              <a:rPr dirty="0"/>
              <a:t>and</a:t>
            </a:r>
            <a:r>
              <a:rPr spc="-150" dirty="0"/>
              <a:t> </a:t>
            </a:r>
            <a:r>
              <a:rPr dirty="0"/>
              <a:t>Coercion</a:t>
            </a:r>
            <a:r>
              <a:rPr spc="-175" dirty="0"/>
              <a:t> </a:t>
            </a:r>
            <a:r>
              <a:rPr spc="-10" dirty="0"/>
              <a:t>Prohibited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6151" y="1414468"/>
            <a:ext cx="8651875" cy="1065530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0"/>
              </a:spcBef>
              <a:tabLst>
                <a:tab pos="469265" algn="l"/>
              </a:tabLst>
            </a:pPr>
            <a:r>
              <a:rPr sz="21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1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Segoe UI Semibold"/>
                <a:cs typeface="Segoe UI Semibold"/>
              </a:rPr>
              <a:t>Retaliation</a:t>
            </a:r>
            <a:endParaRPr sz="2400">
              <a:latin typeface="Segoe UI Semibold"/>
              <a:cs typeface="Segoe UI Semibold"/>
            </a:endParaRPr>
          </a:p>
          <a:p>
            <a:pPr marL="926465" indent="-456565">
              <a:lnSpc>
                <a:spcPct val="100000"/>
              </a:lnSpc>
              <a:spcBef>
                <a:spcPts val="1325"/>
              </a:spcBef>
              <a:buClr>
                <a:srgbClr val="E69F00"/>
              </a:buClr>
              <a:buSzPct val="95000"/>
              <a:buFont typeface="Wingdings 2"/>
              <a:buChar char=""/>
              <a:tabLst>
                <a:tab pos="926465" algn="l"/>
              </a:tabLst>
            </a:pPr>
            <a:r>
              <a:rPr sz="2000" b="1" dirty="0">
                <a:latin typeface="Segoe UI Semibold"/>
                <a:cs typeface="Segoe UI Semibold"/>
              </a:rPr>
              <a:t>The</a:t>
            </a:r>
            <a:r>
              <a:rPr sz="2000" b="1" spc="-5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PWFA</a:t>
            </a:r>
            <a:r>
              <a:rPr sz="2000" b="1" spc="-55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retaliation</a:t>
            </a:r>
            <a:r>
              <a:rPr sz="2000" b="1" spc="-6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provision</a:t>
            </a:r>
            <a:r>
              <a:rPr sz="2000" b="1" spc="-8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provides</a:t>
            </a:r>
            <a:r>
              <a:rPr sz="2000" b="1" spc="-7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the</a:t>
            </a:r>
            <a:r>
              <a:rPr sz="2000" b="1" spc="-4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same</a:t>
            </a:r>
            <a:r>
              <a:rPr sz="2000" b="1" spc="-5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protections</a:t>
            </a:r>
            <a:r>
              <a:rPr sz="2000" b="1" spc="-7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as</a:t>
            </a:r>
            <a:r>
              <a:rPr sz="2000" b="1" spc="-30" dirty="0">
                <a:latin typeface="Segoe UI Semibold"/>
                <a:cs typeface="Segoe UI Semibold"/>
              </a:rPr>
              <a:t> </a:t>
            </a:r>
            <a:r>
              <a:rPr sz="2000" b="1" spc="-25" dirty="0">
                <a:latin typeface="Segoe UI Semibold"/>
                <a:cs typeface="Segoe UI Semibold"/>
              </a:rPr>
              <a:t>in</a:t>
            </a:r>
            <a:endParaRPr sz="2000">
              <a:latin typeface="Segoe UI Semibold"/>
              <a:cs typeface="Segoe UI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3351" y="2225402"/>
            <a:ext cx="8180705" cy="121475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420"/>
              </a:spcBef>
            </a:pPr>
            <a:r>
              <a:rPr sz="2000" b="1" dirty="0">
                <a:latin typeface="Segoe UI Semibold"/>
                <a:cs typeface="Segoe UI Semibold"/>
              </a:rPr>
              <a:t>Title</a:t>
            </a:r>
            <a:r>
              <a:rPr sz="2000" b="1" spc="-35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VII</a:t>
            </a:r>
            <a:r>
              <a:rPr sz="2000" b="1" spc="-2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and</a:t>
            </a:r>
            <a:r>
              <a:rPr sz="2000" b="1" spc="-3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the</a:t>
            </a:r>
            <a:r>
              <a:rPr sz="2000" b="1" spc="-15" dirty="0">
                <a:latin typeface="Segoe UI Semibold"/>
                <a:cs typeface="Segoe UI Semibold"/>
              </a:rPr>
              <a:t> </a:t>
            </a:r>
            <a:r>
              <a:rPr sz="2000" b="1" spc="-20" dirty="0">
                <a:latin typeface="Segoe UI Semibold"/>
                <a:cs typeface="Segoe UI Semibold"/>
              </a:rPr>
              <a:t>ADA.</a:t>
            </a:r>
            <a:endParaRPr sz="2000">
              <a:latin typeface="Segoe UI Semibold"/>
              <a:cs typeface="Segoe UI Semibold"/>
            </a:endParaRPr>
          </a:p>
          <a:p>
            <a:pPr marL="469900" marR="5080" indent="-457200">
              <a:lnSpc>
                <a:spcPct val="80000"/>
              </a:lnSpc>
              <a:spcBef>
                <a:spcPts val="1800"/>
              </a:spcBef>
              <a:buClr>
                <a:srgbClr val="E69F00"/>
              </a:buClr>
              <a:buSzPct val="95000"/>
              <a:buFont typeface="Wingdings 2"/>
              <a:buChar char=""/>
              <a:tabLst>
                <a:tab pos="469900" algn="l"/>
              </a:tabLst>
            </a:pPr>
            <a:r>
              <a:rPr sz="2000" b="1" dirty="0">
                <a:latin typeface="Segoe UI Semibold"/>
                <a:cs typeface="Segoe UI Semibold"/>
              </a:rPr>
              <a:t>It</a:t>
            </a:r>
            <a:r>
              <a:rPr sz="2000" b="1" spc="-35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protects</a:t>
            </a:r>
            <a:r>
              <a:rPr sz="2000" b="1" spc="-65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workers</a:t>
            </a:r>
            <a:r>
              <a:rPr sz="2000" b="1" spc="-35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who</a:t>
            </a:r>
            <a:r>
              <a:rPr sz="2000" b="1" spc="-4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participate</a:t>
            </a:r>
            <a:r>
              <a:rPr sz="2000" b="1" spc="-45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in</a:t>
            </a:r>
            <a:r>
              <a:rPr sz="2000" b="1" spc="-5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the</a:t>
            </a:r>
            <a:r>
              <a:rPr sz="2000" b="1" spc="-25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EEO</a:t>
            </a:r>
            <a:r>
              <a:rPr sz="2000" b="1" spc="-2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process</a:t>
            </a:r>
            <a:r>
              <a:rPr sz="2000" b="1" spc="-6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and</a:t>
            </a:r>
            <a:r>
              <a:rPr sz="2000" b="1" spc="-35" dirty="0">
                <a:latin typeface="Segoe UI Semibold"/>
                <a:cs typeface="Segoe UI Semibold"/>
              </a:rPr>
              <a:t> </a:t>
            </a:r>
            <a:r>
              <a:rPr sz="2000" b="1" spc="-10" dirty="0">
                <a:latin typeface="Segoe UI Semibold"/>
                <a:cs typeface="Segoe UI Semibold"/>
              </a:rPr>
              <a:t>workers </a:t>
            </a:r>
            <a:r>
              <a:rPr sz="2000" b="1" dirty="0">
                <a:latin typeface="Segoe UI Semibold"/>
                <a:cs typeface="Segoe UI Semibold"/>
              </a:rPr>
              <a:t>who</a:t>
            </a:r>
            <a:r>
              <a:rPr sz="2000" b="1" spc="-25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reasonably</a:t>
            </a:r>
            <a:r>
              <a:rPr sz="2000" b="1" spc="-65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oppose</a:t>
            </a:r>
            <a:r>
              <a:rPr sz="2000" b="1" spc="-65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actions</a:t>
            </a:r>
            <a:r>
              <a:rPr sz="2000" b="1" spc="-25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made</a:t>
            </a:r>
            <a:r>
              <a:rPr sz="2000" b="1" spc="-5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unlawful</a:t>
            </a:r>
            <a:r>
              <a:rPr sz="2000" b="1" spc="-4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under</a:t>
            </a:r>
            <a:r>
              <a:rPr sz="2000" b="1" spc="-5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the</a:t>
            </a:r>
            <a:r>
              <a:rPr sz="2000" b="1" spc="-40" dirty="0">
                <a:latin typeface="Segoe UI Semibold"/>
                <a:cs typeface="Segoe UI Semibold"/>
              </a:rPr>
              <a:t> </a:t>
            </a:r>
            <a:r>
              <a:rPr sz="2000" b="1" spc="-10" dirty="0">
                <a:latin typeface="Segoe UI Semibold"/>
                <a:cs typeface="Segoe UI Semibold"/>
              </a:rPr>
              <a:t>PWFA.</a:t>
            </a:r>
            <a:endParaRPr sz="2000">
              <a:latin typeface="Segoe UI Semibold"/>
              <a:cs typeface="Segoe UI 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151" y="3368237"/>
            <a:ext cx="7888605" cy="1065530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0"/>
              </a:spcBef>
              <a:tabLst>
                <a:tab pos="469265" algn="l"/>
              </a:tabLst>
            </a:pPr>
            <a:r>
              <a:rPr sz="215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15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400" b="1" spc="-10" dirty="0">
                <a:latin typeface="Segoe UI Semibold"/>
                <a:cs typeface="Segoe UI Semibold"/>
              </a:rPr>
              <a:t>Coercion</a:t>
            </a:r>
            <a:endParaRPr sz="2400">
              <a:latin typeface="Segoe UI Semibold"/>
              <a:cs typeface="Segoe UI Semibold"/>
            </a:endParaRPr>
          </a:p>
          <a:p>
            <a:pPr marL="926465" indent="-456565">
              <a:lnSpc>
                <a:spcPct val="100000"/>
              </a:lnSpc>
              <a:spcBef>
                <a:spcPts val="1325"/>
              </a:spcBef>
              <a:buClr>
                <a:srgbClr val="E69F00"/>
              </a:buClr>
              <a:buSzPct val="95000"/>
              <a:buFont typeface="Wingdings 2"/>
              <a:buChar char=""/>
              <a:tabLst>
                <a:tab pos="926465" algn="l"/>
              </a:tabLst>
            </a:pPr>
            <a:r>
              <a:rPr sz="2000" b="1" dirty="0">
                <a:latin typeface="Segoe UI Semibold"/>
                <a:cs typeface="Segoe UI Semibold"/>
              </a:rPr>
              <a:t>The</a:t>
            </a:r>
            <a:r>
              <a:rPr sz="2000" b="1" spc="-45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PWFA</a:t>
            </a:r>
            <a:r>
              <a:rPr sz="2000" b="1" spc="-45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coercion</a:t>
            </a:r>
            <a:r>
              <a:rPr sz="2000" b="1" spc="-7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provision</a:t>
            </a:r>
            <a:r>
              <a:rPr sz="2000" b="1" spc="-7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uses</a:t>
            </a:r>
            <a:r>
              <a:rPr sz="2000" b="1" spc="-4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the</a:t>
            </a:r>
            <a:r>
              <a:rPr sz="2000" b="1" spc="-45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same</a:t>
            </a:r>
            <a:r>
              <a:rPr sz="2000" b="1" spc="-25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language</a:t>
            </a:r>
            <a:r>
              <a:rPr sz="2000" b="1" spc="-5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as</a:t>
            </a:r>
            <a:r>
              <a:rPr sz="2000" b="1" spc="-35" dirty="0">
                <a:latin typeface="Segoe UI Semibold"/>
                <a:cs typeface="Segoe UI Semibold"/>
              </a:rPr>
              <a:t> </a:t>
            </a:r>
            <a:r>
              <a:rPr sz="2000" b="1" spc="-25" dirty="0">
                <a:latin typeface="Segoe UI Semibold"/>
                <a:cs typeface="Segoe UI Semibold"/>
              </a:rPr>
              <a:t>the</a:t>
            </a:r>
            <a:endParaRPr sz="2000">
              <a:latin typeface="Segoe UI Semibold"/>
              <a:cs typeface="Segoe UI 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3351" y="4179170"/>
            <a:ext cx="8642985" cy="145796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420"/>
              </a:spcBef>
            </a:pPr>
            <a:r>
              <a:rPr sz="2000" b="1" dirty="0">
                <a:latin typeface="Segoe UI Semibold"/>
                <a:cs typeface="Segoe UI Semibold"/>
              </a:rPr>
              <a:t>interference</a:t>
            </a:r>
            <a:r>
              <a:rPr sz="2000" b="1" spc="-65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provision</a:t>
            </a:r>
            <a:r>
              <a:rPr sz="2000" b="1" spc="-55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in</a:t>
            </a:r>
            <a:r>
              <a:rPr sz="2000" b="1" spc="-35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the</a:t>
            </a:r>
            <a:r>
              <a:rPr sz="2000" b="1" spc="-10" dirty="0">
                <a:latin typeface="Segoe UI Semibold"/>
                <a:cs typeface="Segoe UI Semibold"/>
              </a:rPr>
              <a:t> </a:t>
            </a:r>
            <a:r>
              <a:rPr sz="2000" b="1" spc="-20" dirty="0">
                <a:latin typeface="Segoe UI Semibold"/>
                <a:cs typeface="Segoe UI Semibold"/>
              </a:rPr>
              <a:t>ADA.</a:t>
            </a:r>
            <a:endParaRPr sz="2000">
              <a:latin typeface="Segoe UI Semibold"/>
              <a:cs typeface="Segoe UI Semibold"/>
            </a:endParaRPr>
          </a:p>
          <a:p>
            <a:pPr marL="469265" indent="-456565">
              <a:lnSpc>
                <a:spcPts val="2160"/>
              </a:lnSpc>
              <a:spcBef>
                <a:spcPts val="1320"/>
              </a:spcBef>
              <a:buClr>
                <a:srgbClr val="E69F00"/>
              </a:buClr>
              <a:buSzPct val="95000"/>
              <a:buFont typeface="Wingdings 2"/>
              <a:buChar char=""/>
              <a:tabLst>
                <a:tab pos="469265" algn="l"/>
              </a:tabLst>
            </a:pPr>
            <a:r>
              <a:rPr sz="2000" b="1" dirty="0">
                <a:latin typeface="Segoe UI Semibold"/>
                <a:cs typeface="Segoe UI Semibold"/>
              </a:rPr>
              <a:t>It</a:t>
            </a:r>
            <a:r>
              <a:rPr sz="2000" b="1" spc="-55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protects</a:t>
            </a:r>
            <a:r>
              <a:rPr sz="2000" b="1" spc="-8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individuals</a:t>
            </a:r>
            <a:r>
              <a:rPr sz="2000" b="1" spc="-8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from</a:t>
            </a:r>
            <a:r>
              <a:rPr sz="2000" b="1" spc="-7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coercion,</a:t>
            </a:r>
            <a:r>
              <a:rPr sz="2000" b="1" spc="-8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harassment,</a:t>
            </a:r>
            <a:r>
              <a:rPr sz="2000" b="1" spc="-5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intimidation,</a:t>
            </a:r>
            <a:r>
              <a:rPr sz="2000" b="1" spc="-65" dirty="0">
                <a:latin typeface="Segoe UI Semibold"/>
                <a:cs typeface="Segoe UI Semibold"/>
              </a:rPr>
              <a:t> </a:t>
            </a:r>
            <a:r>
              <a:rPr sz="2000" b="1" spc="-10" dirty="0">
                <a:latin typeface="Segoe UI Semibold"/>
                <a:cs typeface="Segoe UI Semibold"/>
              </a:rPr>
              <a:t>threats,</a:t>
            </a:r>
            <a:endParaRPr sz="2000">
              <a:latin typeface="Segoe UI Semibold"/>
              <a:cs typeface="Segoe UI Semibold"/>
            </a:endParaRPr>
          </a:p>
          <a:p>
            <a:pPr marL="469900" marR="264160">
              <a:lnSpc>
                <a:spcPct val="80000"/>
              </a:lnSpc>
              <a:spcBef>
                <a:spcPts val="240"/>
              </a:spcBef>
            </a:pPr>
            <a:r>
              <a:rPr sz="2000" b="1" dirty="0">
                <a:latin typeface="Segoe UI Semibold"/>
                <a:cs typeface="Segoe UI Semibold"/>
              </a:rPr>
              <a:t>or</a:t>
            </a:r>
            <a:r>
              <a:rPr sz="2000" b="1" spc="-3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interference</a:t>
            </a:r>
            <a:r>
              <a:rPr sz="2000" b="1" spc="-55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in</a:t>
            </a:r>
            <a:r>
              <a:rPr sz="2000" b="1" spc="-4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exercising</a:t>
            </a:r>
            <a:r>
              <a:rPr sz="2000" b="1" spc="-6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their</a:t>
            </a:r>
            <a:r>
              <a:rPr sz="2000" b="1" spc="-3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rights</a:t>
            </a:r>
            <a:r>
              <a:rPr sz="2000" b="1" spc="-45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or</a:t>
            </a:r>
            <a:r>
              <a:rPr sz="2000" b="1" spc="-25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helping</a:t>
            </a:r>
            <a:r>
              <a:rPr sz="2000" b="1" spc="-5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others</a:t>
            </a:r>
            <a:r>
              <a:rPr sz="2000" b="1" spc="-30" dirty="0">
                <a:latin typeface="Segoe UI Semibold"/>
                <a:cs typeface="Segoe UI Semibold"/>
              </a:rPr>
              <a:t> </a:t>
            </a:r>
            <a:r>
              <a:rPr sz="2000" b="1" dirty="0">
                <a:latin typeface="Segoe UI Semibold"/>
                <a:cs typeface="Segoe UI Semibold"/>
              </a:rPr>
              <a:t>to</a:t>
            </a:r>
            <a:r>
              <a:rPr sz="2000" b="1" spc="-15" dirty="0">
                <a:latin typeface="Segoe UI Semibold"/>
                <a:cs typeface="Segoe UI Semibold"/>
              </a:rPr>
              <a:t> </a:t>
            </a:r>
            <a:r>
              <a:rPr sz="2000" b="1" spc="-10" dirty="0">
                <a:latin typeface="Segoe UI Semibold"/>
                <a:cs typeface="Segoe UI Semibold"/>
              </a:rPr>
              <a:t>exercise </a:t>
            </a:r>
            <a:r>
              <a:rPr sz="2000" b="1" dirty="0">
                <a:latin typeface="Segoe UI Semibold"/>
                <a:cs typeface="Segoe UI Semibold"/>
              </a:rPr>
              <a:t>their</a:t>
            </a:r>
            <a:r>
              <a:rPr sz="2000" b="1" spc="-30" dirty="0">
                <a:latin typeface="Segoe UI Semibold"/>
                <a:cs typeface="Segoe UI Semibold"/>
              </a:rPr>
              <a:t> </a:t>
            </a:r>
            <a:r>
              <a:rPr sz="2000" b="1" spc="-10" dirty="0">
                <a:latin typeface="Segoe UI Semibold"/>
                <a:cs typeface="Segoe UI Semibold"/>
              </a:rPr>
              <a:t>rights.</a:t>
            </a:r>
            <a:endParaRPr sz="20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95"/>
              </a:spcBef>
              <a:tabLst>
                <a:tab pos="1783714" algn="l"/>
              </a:tabLst>
            </a:pPr>
            <a:r>
              <a:rPr spc="-10" dirty="0"/>
              <a:t>PWFA:</a:t>
            </a:r>
            <a:r>
              <a:rPr dirty="0"/>
              <a:t>	Statute</a:t>
            </a:r>
            <a:r>
              <a:rPr spc="-105" dirty="0"/>
              <a:t> </a:t>
            </a:r>
            <a:r>
              <a:rPr dirty="0"/>
              <a:t>and</a:t>
            </a:r>
            <a:r>
              <a:rPr spc="-145" dirty="0"/>
              <a:t> </a:t>
            </a:r>
            <a:r>
              <a:rPr dirty="0"/>
              <a:t>Final</a:t>
            </a:r>
            <a:r>
              <a:rPr spc="-125" dirty="0"/>
              <a:t> </a:t>
            </a:r>
            <a:r>
              <a:rPr spc="-10" dirty="0"/>
              <a:t>Regulation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78959" y="2327748"/>
            <a:ext cx="3092450" cy="796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050" b="1" i="1" spc="-120" dirty="0">
                <a:latin typeface="Segoe UI Semibold"/>
                <a:cs typeface="Segoe UI Semibold"/>
              </a:rPr>
              <a:t>Thank</a:t>
            </a:r>
            <a:r>
              <a:rPr sz="5050" b="1" i="1" spc="-229" dirty="0">
                <a:latin typeface="Segoe UI Semibold"/>
                <a:cs typeface="Segoe UI Semibold"/>
              </a:rPr>
              <a:t> </a:t>
            </a:r>
            <a:r>
              <a:rPr sz="5050" b="1" i="1" spc="-130" dirty="0">
                <a:latin typeface="Segoe UI Semibold"/>
                <a:cs typeface="Segoe UI Semibold"/>
              </a:rPr>
              <a:t>you!</a:t>
            </a:r>
            <a:endParaRPr sz="505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95"/>
              </a:spcBef>
            </a:pPr>
            <a:r>
              <a:rPr dirty="0"/>
              <a:t>How</a:t>
            </a:r>
            <a:r>
              <a:rPr spc="-114" dirty="0"/>
              <a:t> </a:t>
            </a:r>
            <a:r>
              <a:rPr dirty="0"/>
              <a:t>to</a:t>
            </a:r>
            <a:r>
              <a:rPr spc="-85" dirty="0"/>
              <a:t> </a:t>
            </a:r>
            <a:r>
              <a:rPr dirty="0"/>
              <a:t>Read</a:t>
            </a:r>
            <a:r>
              <a:rPr spc="-100" dirty="0"/>
              <a:t> </a:t>
            </a:r>
            <a:r>
              <a:rPr dirty="0"/>
              <a:t>Final</a:t>
            </a:r>
            <a:r>
              <a:rPr spc="-75" dirty="0"/>
              <a:t> </a:t>
            </a:r>
            <a:r>
              <a:rPr spc="-10" dirty="0"/>
              <a:t>Regulation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310" y="1469016"/>
            <a:ext cx="10363200" cy="4354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850" spc="270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Preamble</a:t>
            </a:r>
            <a:r>
              <a:rPr sz="3200" b="1" u="none" dirty="0">
                <a:latin typeface="Segoe UI Semibold"/>
                <a:cs typeface="Segoe UI Semibold"/>
              </a:rPr>
              <a:t>:</a:t>
            </a:r>
            <a:r>
              <a:rPr sz="3200" b="1" u="none" spc="-55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summarizes</a:t>
            </a:r>
            <a:r>
              <a:rPr sz="3200" b="1" u="none" spc="-65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public</a:t>
            </a:r>
            <a:r>
              <a:rPr sz="3200" b="1" u="none" spc="-75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comments,</a:t>
            </a:r>
            <a:r>
              <a:rPr sz="3200" b="1" u="none" spc="-55" dirty="0">
                <a:latin typeface="Segoe UI Semibold"/>
                <a:cs typeface="Segoe UI Semibold"/>
              </a:rPr>
              <a:t> </a:t>
            </a:r>
            <a:r>
              <a:rPr sz="3200" b="1" u="none" spc="-10" dirty="0">
                <a:latin typeface="Segoe UI Semibold"/>
                <a:cs typeface="Segoe UI Semibold"/>
              </a:rPr>
              <a:t>Commission </a:t>
            </a:r>
            <a:r>
              <a:rPr sz="3200" b="1" u="none" dirty="0">
                <a:latin typeface="Segoe UI Semibold"/>
                <a:cs typeface="Segoe UI Semibold"/>
              </a:rPr>
              <a:t>decisions,</a:t>
            </a:r>
            <a:r>
              <a:rPr sz="3200" b="1" u="none" spc="-75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and</a:t>
            </a:r>
            <a:r>
              <a:rPr sz="3200" b="1" u="none" spc="-60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reasons</a:t>
            </a:r>
            <a:r>
              <a:rPr sz="3200" b="1" u="none" spc="-60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for</a:t>
            </a:r>
            <a:r>
              <a:rPr sz="3200" b="1" u="none" spc="-45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these</a:t>
            </a:r>
            <a:r>
              <a:rPr sz="3200" b="1" u="none" spc="-55" dirty="0">
                <a:latin typeface="Segoe UI Semibold"/>
                <a:cs typeface="Segoe UI Semibold"/>
              </a:rPr>
              <a:t> </a:t>
            </a:r>
            <a:r>
              <a:rPr sz="3200" b="1" u="none" spc="-10" dirty="0">
                <a:latin typeface="Segoe UI Semibold"/>
                <a:cs typeface="Segoe UI Semibold"/>
              </a:rPr>
              <a:t>decisions</a:t>
            </a:r>
            <a:endParaRPr sz="320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sz="28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850" spc="290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Regulation</a:t>
            </a:r>
            <a:r>
              <a:rPr sz="3200" b="1" u="none" dirty="0">
                <a:latin typeface="Segoe UI Semibold"/>
                <a:cs typeface="Segoe UI Semibold"/>
              </a:rPr>
              <a:t>:</a:t>
            </a:r>
            <a:r>
              <a:rPr sz="3200" b="1" u="none" spc="-45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final</a:t>
            </a:r>
            <a:r>
              <a:rPr sz="3200" b="1" u="none" spc="-40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regulatory</a:t>
            </a:r>
            <a:r>
              <a:rPr sz="3200" b="1" u="none" spc="-40" dirty="0">
                <a:latin typeface="Segoe UI Semibold"/>
                <a:cs typeface="Segoe UI Semibold"/>
              </a:rPr>
              <a:t> </a:t>
            </a:r>
            <a:r>
              <a:rPr sz="3200" b="1" u="none" spc="-20" dirty="0">
                <a:latin typeface="Segoe UI Semibold"/>
                <a:cs typeface="Segoe UI Semibold"/>
              </a:rPr>
              <a:t>text</a:t>
            </a:r>
            <a:endParaRPr sz="3200">
              <a:latin typeface="Segoe UI Semibold"/>
              <a:cs typeface="Segoe UI Semibold"/>
            </a:endParaRPr>
          </a:p>
          <a:p>
            <a:pPr marL="469265" marR="1231900" indent="-457200">
              <a:lnSpc>
                <a:spcPct val="100000"/>
              </a:lnSpc>
              <a:spcBef>
                <a:spcPts val="1800"/>
              </a:spcBef>
            </a:pPr>
            <a:r>
              <a:rPr sz="28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850" spc="270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Interpretive</a:t>
            </a:r>
            <a:r>
              <a:rPr sz="3200" b="1" u="sng" spc="-50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Guidance</a:t>
            </a:r>
            <a:r>
              <a:rPr sz="3200" b="1" u="none" dirty="0">
                <a:latin typeface="Segoe UI Semibold"/>
                <a:cs typeface="Segoe UI Semibold"/>
              </a:rPr>
              <a:t>:</a:t>
            </a:r>
            <a:r>
              <a:rPr sz="3200" b="1" u="none" spc="-90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explains</a:t>
            </a:r>
            <a:r>
              <a:rPr sz="3200" b="1" u="none" spc="-70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regulatory</a:t>
            </a:r>
            <a:r>
              <a:rPr sz="3200" b="1" u="none" spc="-55" dirty="0">
                <a:latin typeface="Segoe UI Semibold"/>
                <a:cs typeface="Segoe UI Semibold"/>
              </a:rPr>
              <a:t> </a:t>
            </a:r>
            <a:r>
              <a:rPr sz="3200" b="1" u="none" spc="-10" dirty="0">
                <a:latin typeface="Segoe UI Semibold"/>
                <a:cs typeface="Segoe UI Semibold"/>
              </a:rPr>
              <a:t>text, </a:t>
            </a:r>
            <a:r>
              <a:rPr sz="3200" b="1" u="none" dirty="0">
                <a:latin typeface="Segoe UI Semibold"/>
                <a:cs typeface="Segoe UI Semibold"/>
              </a:rPr>
              <a:t>including</a:t>
            </a:r>
            <a:r>
              <a:rPr sz="3200" b="1" u="none" spc="-70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78</a:t>
            </a:r>
            <a:r>
              <a:rPr sz="3200" b="1" u="none" spc="-45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“real</a:t>
            </a:r>
            <a:r>
              <a:rPr sz="3200" b="1" u="none" spc="-40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life”</a:t>
            </a:r>
            <a:r>
              <a:rPr sz="3200" b="1" u="none" spc="-35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examples</a:t>
            </a:r>
            <a:r>
              <a:rPr sz="3200" b="1" u="none" spc="-55" dirty="0">
                <a:latin typeface="Segoe UI Semibold"/>
                <a:cs typeface="Segoe UI Semibold"/>
              </a:rPr>
              <a:t> </a:t>
            </a:r>
            <a:r>
              <a:rPr sz="3200" b="1" u="none" spc="-20" dirty="0">
                <a:latin typeface="Segoe UI Semibold"/>
                <a:cs typeface="Segoe UI Semibold"/>
              </a:rPr>
              <a:t>that</a:t>
            </a:r>
            <a:endParaRPr sz="3200">
              <a:latin typeface="Segoe UI Semibold"/>
              <a:cs typeface="Segoe UI Semibold"/>
            </a:endParaRPr>
          </a:p>
          <a:p>
            <a:pPr marL="926465" indent="-456565">
              <a:lnSpc>
                <a:spcPct val="100000"/>
              </a:lnSpc>
              <a:spcBef>
                <a:spcPts val="1800"/>
              </a:spcBef>
              <a:buClr>
                <a:srgbClr val="E69F00"/>
              </a:buClr>
              <a:buSzPct val="93750"/>
              <a:buFont typeface="Wingdings 2"/>
              <a:buChar char=""/>
              <a:tabLst>
                <a:tab pos="926465" algn="l"/>
              </a:tabLst>
            </a:pPr>
            <a:r>
              <a:rPr sz="3200" b="1" dirty="0">
                <a:latin typeface="Segoe UI Semibold"/>
                <a:cs typeface="Segoe UI Semibold"/>
              </a:rPr>
              <a:t>Illustrate</a:t>
            </a:r>
            <a:r>
              <a:rPr sz="3200" b="1" spc="-4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specific</a:t>
            </a:r>
            <a:r>
              <a:rPr sz="3200" b="1" spc="-9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legal</a:t>
            </a:r>
            <a:r>
              <a:rPr sz="3200" b="1" spc="-65" dirty="0">
                <a:latin typeface="Segoe UI Semibold"/>
                <a:cs typeface="Segoe UI Semibold"/>
              </a:rPr>
              <a:t> </a:t>
            </a:r>
            <a:r>
              <a:rPr sz="3200" b="1" spc="-10" dirty="0">
                <a:latin typeface="Segoe UI Semibold"/>
                <a:cs typeface="Segoe UI Semibold"/>
              </a:rPr>
              <a:t>points</a:t>
            </a:r>
            <a:endParaRPr sz="3200">
              <a:latin typeface="Segoe UI Semibold"/>
              <a:cs typeface="Segoe UI Semibold"/>
            </a:endParaRPr>
          </a:p>
          <a:p>
            <a:pPr marL="926465" indent="-456565">
              <a:lnSpc>
                <a:spcPct val="100000"/>
              </a:lnSpc>
              <a:spcBef>
                <a:spcPts val="1800"/>
              </a:spcBef>
              <a:buClr>
                <a:srgbClr val="E69F00"/>
              </a:buClr>
              <a:buSzPct val="93750"/>
              <a:buFont typeface="Wingdings 2"/>
              <a:buChar char=""/>
              <a:tabLst>
                <a:tab pos="926465" algn="l"/>
              </a:tabLst>
            </a:pPr>
            <a:r>
              <a:rPr sz="3200" b="1" dirty="0">
                <a:latin typeface="Segoe UI Semibold"/>
                <a:cs typeface="Segoe UI Semibold"/>
              </a:rPr>
              <a:t>Model</a:t>
            </a:r>
            <a:r>
              <a:rPr sz="3200" b="1" spc="-5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actions</a:t>
            </a:r>
            <a:r>
              <a:rPr sz="3200" b="1" spc="-6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to</a:t>
            </a:r>
            <a:r>
              <a:rPr sz="3200" b="1" spc="-2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take</a:t>
            </a:r>
            <a:r>
              <a:rPr sz="3200" b="1" spc="-3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–</a:t>
            </a:r>
            <a:r>
              <a:rPr sz="3200" b="1" spc="-5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and</a:t>
            </a:r>
            <a:r>
              <a:rPr sz="3200" b="1" spc="-5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not</a:t>
            </a:r>
            <a:r>
              <a:rPr sz="3200" b="1" spc="-4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to</a:t>
            </a:r>
            <a:r>
              <a:rPr sz="3200" b="1" spc="-40" dirty="0">
                <a:latin typeface="Segoe UI Semibold"/>
                <a:cs typeface="Segoe UI Semibold"/>
              </a:rPr>
              <a:t> </a:t>
            </a:r>
            <a:r>
              <a:rPr sz="3200" b="1" spc="-20" dirty="0">
                <a:latin typeface="Segoe UI Semibold"/>
                <a:cs typeface="Segoe UI Semibold"/>
              </a:rPr>
              <a:t>take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95"/>
              </a:spcBef>
            </a:pPr>
            <a:r>
              <a:rPr dirty="0"/>
              <a:t>Key</a:t>
            </a:r>
            <a:r>
              <a:rPr spc="-140" dirty="0"/>
              <a:t> </a:t>
            </a:r>
            <a:r>
              <a:rPr dirty="0"/>
              <a:t>Points</a:t>
            </a:r>
            <a:r>
              <a:rPr spc="-130" dirty="0"/>
              <a:t> </a:t>
            </a:r>
            <a:r>
              <a:rPr dirty="0"/>
              <a:t>about</a:t>
            </a:r>
            <a:r>
              <a:rPr spc="-140" dirty="0"/>
              <a:t> </a:t>
            </a:r>
            <a:r>
              <a:rPr dirty="0"/>
              <a:t>the</a:t>
            </a:r>
            <a:r>
              <a:rPr spc="-145" dirty="0"/>
              <a:t> </a:t>
            </a:r>
            <a:r>
              <a:rPr dirty="0"/>
              <a:t>PWFA</a:t>
            </a:r>
            <a:r>
              <a:rPr spc="-145" dirty="0"/>
              <a:t> </a:t>
            </a:r>
            <a:r>
              <a:rPr dirty="0"/>
              <a:t>Final</a:t>
            </a:r>
            <a:r>
              <a:rPr spc="-110" dirty="0"/>
              <a:t> </a:t>
            </a:r>
            <a:r>
              <a:rPr spc="-20" dirty="0"/>
              <a:t>Rule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4767" rIns="0" bIns="0" rtlCol="0">
            <a:spAutoFit/>
          </a:bodyPr>
          <a:lstStyle/>
          <a:p>
            <a:pPr marL="462915" marR="565785" indent="-457200">
              <a:lnSpc>
                <a:spcPct val="100000"/>
              </a:lnSpc>
              <a:spcBef>
                <a:spcPts val="95"/>
              </a:spcBef>
              <a:tabLst>
                <a:tab pos="462915" algn="l"/>
              </a:tabLst>
            </a:pPr>
            <a:r>
              <a:rPr sz="2500" b="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b="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solidFill>
                  <a:srgbClr val="000000"/>
                </a:solidFill>
              </a:rPr>
              <a:t>Many</a:t>
            </a:r>
            <a:r>
              <a:rPr sz="2800" spc="-9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PWFA</a:t>
            </a:r>
            <a:r>
              <a:rPr sz="2800" spc="-7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limitations</a:t>
            </a:r>
            <a:r>
              <a:rPr sz="2800" spc="-5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and</a:t>
            </a:r>
            <a:r>
              <a:rPr sz="2800" spc="-9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accommodations</a:t>
            </a:r>
            <a:r>
              <a:rPr sz="2800" spc="-5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will</a:t>
            </a:r>
            <a:r>
              <a:rPr sz="2800" spc="-8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be</a:t>
            </a:r>
            <a:r>
              <a:rPr sz="2800" spc="-9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easy</a:t>
            </a:r>
            <a:r>
              <a:rPr sz="2800" spc="-85" dirty="0">
                <a:solidFill>
                  <a:srgbClr val="000000"/>
                </a:solidFill>
              </a:rPr>
              <a:t> </a:t>
            </a:r>
            <a:r>
              <a:rPr sz="2800" spc="-25" dirty="0">
                <a:solidFill>
                  <a:srgbClr val="000000"/>
                </a:solidFill>
              </a:rPr>
              <a:t>to </a:t>
            </a:r>
            <a:r>
              <a:rPr sz="2800" dirty="0">
                <a:solidFill>
                  <a:srgbClr val="000000"/>
                </a:solidFill>
              </a:rPr>
              <a:t>identify</a:t>
            </a:r>
            <a:r>
              <a:rPr sz="2800" spc="-2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and</a:t>
            </a:r>
            <a:r>
              <a:rPr sz="2800" spc="-4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easy</a:t>
            </a:r>
            <a:r>
              <a:rPr sz="2800" spc="-3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to</a:t>
            </a:r>
            <a:r>
              <a:rPr sz="2800" spc="-5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provide.</a:t>
            </a:r>
            <a:endParaRPr sz="2800">
              <a:latin typeface="Times New Roman"/>
              <a:cs typeface="Times New Roman"/>
            </a:endParaRPr>
          </a:p>
          <a:p>
            <a:pPr marL="462280" marR="5080" indent="-457200">
              <a:lnSpc>
                <a:spcPct val="100000"/>
              </a:lnSpc>
              <a:spcBef>
                <a:spcPts val="1800"/>
              </a:spcBef>
              <a:tabLst>
                <a:tab pos="462915" algn="l"/>
              </a:tabLst>
            </a:pPr>
            <a:r>
              <a:rPr sz="2500" b="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b="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solidFill>
                  <a:srgbClr val="000000"/>
                </a:solidFill>
              </a:rPr>
              <a:t>Many</a:t>
            </a:r>
            <a:r>
              <a:rPr sz="2800" spc="-4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legal</a:t>
            </a:r>
            <a:r>
              <a:rPr sz="2800" spc="-3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concepts</a:t>
            </a:r>
            <a:r>
              <a:rPr sz="2800" spc="-3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will</a:t>
            </a:r>
            <a:r>
              <a:rPr sz="2800" spc="-3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be</a:t>
            </a:r>
            <a:r>
              <a:rPr sz="2800" spc="-4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familiar</a:t>
            </a:r>
            <a:r>
              <a:rPr sz="2800" spc="-4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from</a:t>
            </a:r>
            <a:r>
              <a:rPr sz="2800" spc="-4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Title</a:t>
            </a:r>
            <a:r>
              <a:rPr sz="2800" spc="-3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VII</a:t>
            </a:r>
            <a:r>
              <a:rPr sz="2800" spc="-5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-</a:t>
            </a:r>
            <a:r>
              <a:rPr sz="2800" spc="-40" dirty="0">
                <a:solidFill>
                  <a:srgbClr val="000000"/>
                </a:solidFill>
              </a:rPr>
              <a:t> </a:t>
            </a:r>
            <a:r>
              <a:rPr sz="2800" spc="-25" dirty="0">
                <a:solidFill>
                  <a:srgbClr val="000000"/>
                </a:solidFill>
              </a:rPr>
              <a:t>the </a:t>
            </a:r>
            <a:r>
              <a:rPr sz="2800" dirty="0">
                <a:solidFill>
                  <a:srgbClr val="000000"/>
                </a:solidFill>
              </a:rPr>
              <a:t>Pregnancy</a:t>
            </a:r>
            <a:r>
              <a:rPr sz="2800" spc="-7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Discrimination</a:t>
            </a:r>
            <a:r>
              <a:rPr sz="2800" spc="-3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Act</a:t>
            </a:r>
            <a:r>
              <a:rPr sz="2800" spc="-8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-</a:t>
            </a:r>
            <a:r>
              <a:rPr sz="2800" spc="-9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and</a:t>
            </a:r>
            <a:r>
              <a:rPr sz="2800" spc="-8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the</a:t>
            </a:r>
            <a:r>
              <a:rPr sz="2800" spc="-8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ADA:</a:t>
            </a:r>
            <a:r>
              <a:rPr sz="2800" spc="-8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coverage;</a:t>
            </a:r>
            <a:r>
              <a:rPr sz="2800" spc="-6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process, relief,</a:t>
            </a:r>
            <a:r>
              <a:rPr sz="2800" spc="-13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confidentiality</a:t>
            </a:r>
            <a:r>
              <a:rPr sz="2800" spc="-9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of</a:t>
            </a:r>
            <a:r>
              <a:rPr sz="2800" spc="-13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medical</a:t>
            </a:r>
            <a:r>
              <a:rPr sz="2800" spc="-12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information,</a:t>
            </a:r>
            <a:r>
              <a:rPr sz="2800" spc="-9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prohibitions</a:t>
            </a:r>
            <a:r>
              <a:rPr sz="2800" spc="-90" dirty="0">
                <a:solidFill>
                  <a:srgbClr val="000000"/>
                </a:solidFill>
              </a:rPr>
              <a:t> </a:t>
            </a:r>
            <a:r>
              <a:rPr sz="2800" spc="-25" dirty="0">
                <a:solidFill>
                  <a:srgbClr val="000000"/>
                </a:solidFill>
              </a:rPr>
              <a:t>on </a:t>
            </a:r>
            <a:r>
              <a:rPr sz="2800" dirty="0">
                <a:solidFill>
                  <a:srgbClr val="000000"/>
                </a:solidFill>
              </a:rPr>
              <a:t>retaliation</a:t>
            </a:r>
            <a:r>
              <a:rPr sz="2800" spc="-7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and</a:t>
            </a:r>
            <a:r>
              <a:rPr sz="2800" spc="-10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coercion.</a:t>
            </a:r>
            <a:endParaRPr sz="2800">
              <a:latin typeface="Times New Roman"/>
              <a:cs typeface="Times New Roman"/>
            </a:endParaRPr>
          </a:p>
          <a:p>
            <a:pPr marL="462915" marR="7620" indent="-457200">
              <a:lnSpc>
                <a:spcPct val="100000"/>
              </a:lnSpc>
              <a:spcBef>
                <a:spcPts val="1800"/>
              </a:spcBef>
              <a:tabLst>
                <a:tab pos="462915" algn="l"/>
              </a:tabLst>
            </a:pPr>
            <a:r>
              <a:rPr sz="2500" b="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b="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800" dirty="0">
                <a:solidFill>
                  <a:srgbClr val="000000"/>
                </a:solidFill>
              </a:rPr>
              <a:t>New</a:t>
            </a:r>
            <a:r>
              <a:rPr sz="2800" spc="-5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for</a:t>
            </a:r>
            <a:r>
              <a:rPr sz="2800" spc="-4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employers</a:t>
            </a:r>
            <a:r>
              <a:rPr sz="2800" spc="-1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will</a:t>
            </a:r>
            <a:r>
              <a:rPr sz="2800" spc="-4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be</a:t>
            </a:r>
            <a:r>
              <a:rPr sz="2800" spc="-5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departures</a:t>
            </a:r>
            <a:r>
              <a:rPr sz="2800" spc="-1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from</a:t>
            </a:r>
            <a:r>
              <a:rPr sz="2800" spc="-4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the</a:t>
            </a:r>
            <a:r>
              <a:rPr sz="2800" spc="-6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ADA,</a:t>
            </a:r>
            <a:r>
              <a:rPr sz="2800" spc="-3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e.g., </a:t>
            </a:r>
            <a:r>
              <a:rPr sz="2800" dirty="0">
                <a:solidFill>
                  <a:srgbClr val="000000"/>
                </a:solidFill>
              </a:rPr>
              <a:t>accommodating</a:t>
            </a:r>
            <a:r>
              <a:rPr sz="2800" spc="-11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employees</a:t>
            </a:r>
            <a:r>
              <a:rPr sz="2800" spc="-9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by</a:t>
            </a:r>
            <a:r>
              <a:rPr sz="2800" spc="-12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providing</a:t>
            </a:r>
            <a:r>
              <a:rPr sz="2800" spc="-9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temporary</a:t>
            </a:r>
            <a:r>
              <a:rPr sz="2800" spc="-100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suspension </a:t>
            </a:r>
            <a:r>
              <a:rPr sz="2800" dirty="0">
                <a:solidFill>
                  <a:srgbClr val="000000"/>
                </a:solidFill>
              </a:rPr>
              <a:t>of</a:t>
            </a:r>
            <a:r>
              <a:rPr sz="2800" spc="-10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essential</a:t>
            </a:r>
            <a:r>
              <a:rPr sz="2800" spc="-5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functions</a:t>
            </a:r>
            <a:r>
              <a:rPr sz="2800" spc="-7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for</a:t>
            </a:r>
            <a:r>
              <a:rPr sz="2800" spc="-9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qualified</a:t>
            </a:r>
            <a:r>
              <a:rPr sz="2800" spc="-8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individuals,</a:t>
            </a:r>
            <a:r>
              <a:rPr sz="2800" spc="-5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barring</a:t>
            </a:r>
            <a:r>
              <a:rPr sz="2800" spc="-75" dirty="0">
                <a:solidFill>
                  <a:srgbClr val="000000"/>
                </a:solidFill>
              </a:rPr>
              <a:t> </a:t>
            </a:r>
            <a:r>
              <a:rPr sz="2800" spc="-25" dirty="0">
                <a:solidFill>
                  <a:srgbClr val="000000"/>
                </a:solidFill>
              </a:rPr>
              <a:t>UH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95"/>
              </a:spcBef>
            </a:pPr>
            <a:r>
              <a:rPr dirty="0"/>
              <a:t>Core</a:t>
            </a:r>
            <a:r>
              <a:rPr spc="-130" dirty="0"/>
              <a:t> </a:t>
            </a:r>
            <a:r>
              <a:rPr dirty="0"/>
              <a:t>Legal</a:t>
            </a:r>
            <a:r>
              <a:rPr spc="-125" dirty="0"/>
              <a:t> </a:t>
            </a:r>
            <a:r>
              <a:rPr spc="-10" dirty="0"/>
              <a:t>Requirement</a:t>
            </a:r>
            <a:r>
              <a:rPr spc="-90" dirty="0"/>
              <a:t> </a:t>
            </a:r>
            <a:r>
              <a:rPr dirty="0"/>
              <a:t>of</a:t>
            </a:r>
            <a:r>
              <a:rPr spc="-130" dirty="0"/>
              <a:t> </a:t>
            </a:r>
            <a:r>
              <a:rPr dirty="0"/>
              <a:t>the</a:t>
            </a:r>
            <a:r>
              <a:rPr spc="-125" dirty="0"/>
              <a:t> </a:t>
            </a:r>
            <a:r>
              <a:rPr spc="-20" dirty="0"/>
              <a:t>PWFA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39776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D0D0D"/>
                </a:solidFill>
              </a:rPr>
              <a:t>A</a:t>
            </a:r>
            <a:r>
              <a:rPr sz="3600" spc="-95" dirty="0">
                <a:solidFill>
                  <a:srgbClr val="0D0D0D"/>
                </a:solidFill>
              </a:rPr>
              <a:t> </a:t>
            </a:r>
            <a:r>
              <a:rPr sz="3600" dirty="0">
                <a:solidFill>
                  <a:srgbClr val="0D0D0D"/>
                </a:solidFill>
              </a:rPr>
              <a:t>covered</a:t>
            </a:r>
            <a:r>
              <a:rPr sz="3600" spc="-60" dirty="0">
                <a:solidFill>
                  <a:srgbClr val="0D0D0D"/>
                </a:solidFill>
              </a:rPr>
              <a:t> </a:t>
            </a:r>
            <a:r>
              <a:rPr sz="3600" dirty="0">
                <a:solidFill>
                  <a:srgbClr val="0D0D0D"/>
                </a:solidFill>
              </a:rPr>
              <a:t>entity</a:t>
            </a:r>
            <a:r>
              <a:rPr sz="3600" spc="-75" dirty="0">
                <a:solidFill>
                  <a:srgbClr val="0D0D0D"/>
                </a:solidFill>
              </a:rPr>
              <a:t> </a:t>
            </a:r>
            <a:r>
              <a:rPr sz="3600" dirty="0">
                <a:solidFill>
                  <a:srgbClr val="0D0D0D"/>
                </a:solidFill>
              </a:rPr>
              <a:t>is</a:t>
            </a:r>
            <a:r>
              <a:rPr sz="3600" spc="-90" dirty="0">
                <a:solidFill>
                  <a:srgbClr val="0D0D0D"/>
                </a:solidFill>
              </a:rPr>
              <a:t> </a:t>
            </a:r>
            <a:r>
              <a:rPr sz="3600" dirty="0">
                <a:solidFill>
                  <a:srgbClr val="0D0D0D"/>
                </a:solidFill>
              </a:rPr>
              <a:t>required</a:t>
            </a:r>
            <a:r>
              <a:rPr sz="3600" spc="-60" dirty="0">
                <a:solidFill>
                  <a:srgbClr val="0D0D0D"/>
                </a:solidFill>
              </a:rPr>
              <a:t> </a:t>
            </a:r>
            <a:r>
              <a:rPr sz="3600" dirty="0">
                <a:solidFill>
                  <a:srgbClr val="0D0D0D"/>
                </a:solidFill>
              </a:rPr>
              <a:t>to</a:t>
            </a:r>
            <a:r>
              <a:rPr sz="3600" spc="-75" dirty="0">
                <a:solidFill>
                  <a:srgbClr val="0D0D0D"/>
                </a:solidFill>
              </a:rPr>
              <a:t> </a:t>
            </a:r>
            <a:r>
              <a:rPr sz="3600" dirty="0">
                <a:solidFill>
                  <a:srgbClr val="0D0D0D"/>
                </a:solidFill>
              </a:rPr>
              <a:t>make</a:t>
            </a:r>
            <a:r>
              <a:rPr sz="3600" spc="-100" dirty="0">
                <a:solidFill>
                  <a:srgbClr val="0D0D0D"/>
                </a:solidFill>
              </a:rPr>
              <a:t> </a:t>
            </a:r>
            <a:r>
              <a:rPr sz="3600" spc="-10" dirty="0">
                <a:solidFill>
                  <a:srgbClr val="0D0D0D"/>
                </a:solidFill>
              </a:rPr>
              <a:t>reasonable </a:t>
            </a:r>
            <a:r>
              <a:rPr sz="3600" dirty="0">
                <a:solidFill>
                  <a:srgbClr val="0D0D0D"/>
                </a:solidFill>
              </a:rPr>
              <a:t>accommodations</a:t>
            </a:r>
            <a:r>
              <a:rPr sz="3600" spc="-90" dirty="0">
                <a:solidFill>
                  <a:srgbClr val="0D0D0D"/>
                </a:solidFill>
              </a:rPr>
              <a:t> </a:t>
            </a:r>
            <a:r>
              <a:rPr sz="3600" dirty="0">
                <a:solidFill>
                  <a:srgbClr val="0D0D0D"/>
                </a:solidFill>
              </a:rPr>
              <a:t>for</a:t>
            </a:r>
            <a:r>
              <a:rPr sz="3600" spc="-55" dirty="0">
                <a:solidFill>
                  <a:srgbClr val="0D0D0D"/>
                </a:solidFill>
              </a:rPr>
              <a:t> </a:t>
            </a:r>
            <a:r>
              <a:rPr sz="3600" dirty="0">
                <a:solidFill>
                  <a:srgbClr val="0D0D0D"/>
                </a:solidFill>
              </a:rPr>
              <a:t>a</a:t>
            </a:r>
            <a:r>
              <a:rPr sz="3600" spc="-80" dirty="0">
                <a:solidFill>
                  <a:srgbClr val="0D0D0D"/>
                </a:solidFill>
              </a:rPr>
              <a:t> </a:t>
            </a:r>
            <a:r>
              <a:rPr sz="3600" dirty="0">
                <a:solidFill>
                  <a:srgbClr val="0D0D0D"/>
                </a:solidFill>
              </a:rPr>
              <a:t>qualified</a:t>
            </a:r>
            <a:r>
              <a:rPr sz="3600" spc="-60" dirty="0">
                <a:solidFill>
                  <a:srgbClr val="0D0D0D"/>
                </a:solidFill>
              </a:rPr>
              <a:t> </a:t>
            </a:r>
            <a:r>
              <a:rPr sz="3600" dirty="0">
                <a:solidFill>
                  <a:srgbClr val="0D0D0D"/>
                </a:solidFill>
              </a:rPr>
              <a:t>employee</a:t>
            </a:r>
            <a:r>
              <a:rPr sz="3600" spc="-55" dirty="0">
                <a:solidFill>
                  <a:srgbClr val="0D0D0D"/>
                </a:solidFill>
              </a:rPr>
              <a:t> </a:t>
            </a:r>
            <a:r>
              <a:rPr sz="3600" spc="-25" dirty="0">
                <a:solidFill>
                  <a:srgbClr val="0D0D0D"/>
                </a:solidFill>
              </a:rPr>
              <a:t>or </a:t>
            </a:r>
            <a:r>
              <a:rPr sz="3600" dirty="0">
                <a:solidFill>
                  <a:srgbClr val="0D0D0D"/>
                </a:solidFill>
              </a:rPr>
              <a:t>applicant</a:t>
            </a:r>
            <a:r>
              <a:rPr sz="3600" spc="-75" dirty="0">
                <a:solidFill>
                  <a:srgbClr val="0D0D0D"/>
                </a:solidFill>
              </a:rPr>
              <a:t> </a:t>
            </a:r>
            <a:r>
              <a:rPr sz="3600" dirty="0">
                <a:solidFill>
                  <a:srgbClr val="0D0D0D"/>
                </a:solidFill>
              </a:rPr>
              <a:t>with</a:t>
            </a:r>
            <a:r>
              <a:rPr sz="3600" spc="-70" dirty="0">
                <a:solidFill>
                  <a:srgbClr val="0D0D0D"/>
                </a:solidFill>
              </a:rPr>
              <a:t> </a:t>
            </a:r>
            <a:r>
              <a:rPr sz="3600" dirty="0">
                <a:solidFill>
                  <a:srgbClr val="0D0D0D"/>
                </a:solidFill>
              </a:rPr>
              <a:t>a</a:t>
            </a:r>
            <a:r>
              <a:rPr sz="3600" spc="-70" dirty="0">
                <a:solidFill>
                  <a:srgbClr val="0D0D0D"/>
                </a:solidFill>
              </a:rPr>
              <a:t> </a:t>
            </a:r>
            <a:r>
              <a:rPr sz="3600" dirty="0">
                <a:solidFill>
                  <a:srgbClr val="0D0D0D"/>
                </a:solidFill>
              </a:rPr>
              <a:t>known</a:t>
            </a:r>
            <a:r>
              <a:rPr sz="3600" spc="-60" dirty="0">
                <a:solidFill>
                  <a:srgbClr val="0D0D0D"/>
                </a:solidFill>
              </a:rPr>
              <a:t> </a:t>
            </a:r>
            <a:r>
              <a:rPr sz="3600" dirty="0">
                <a:solidFill>
                  <a:srgbClr val="0D0D0D"/>
                </a:solidFill>
              </a:rPr>
              <a:t>limitation</a:t>
            </a:r>
            <a:r>
              <a:rPr sz="3600" spc="-80" dirty="0">
                <a:solidFill>
                  <a:srgbClr val="0D0D0D"/>
                </a:solidFill>
              </a:rPr>
              <a:t> </a:t>
            </a:r>
            <a:r>
              <a:rPr sz="3600" dirty="0">
                <a:solidFill>
                  <a:srgbClr val="0D0D0D"/>
                </a:solidFill>
              </a:rPr>
              <a:t>related</a:t>
            </a:r>
            <a:r>
              <a:rPr sz="3600" spc="-50" dirty="0">
                <a:solidFill>
                  <a:srgbClr val="0D0D0D"/>
                </a:solidFill>
              </a:rPr>
              <a:t> </a:t>
            </a:r>
            <a:r>
              <a:rPr sz="3600" spc="-25" dirty="0">
                <a:solidFill>
                  <a:srgbClr val="0D0D0D"/>
                </a:solidFill>
              </a:rPr>
              <a:t>to, </a:t>
            </a:r>
            <a:r>
              <a:rPr sz="3600" dirty="0">
                <a:solidFill>
                  <a:srgbClr val="0D0D0D"/>
                </a:solidFill>
              </a:rPr>
              <a:t>affected</a:t>
            </a:r>
            <a:r>
              <a:rPr sz="3600" spc="-95" dirty="0">
                <a:solidFill>
                  <a:srgbClr val="0D0D0D"/>
                </a:solidFill>
              </a:rPr>
              <a:t> </a:t>
            </a:r>
            <a:r>
              <a:rPr sz="3600" dirty="0">
                <a:solidFill>
                  <a:srgbClr val="0D0D0D"/>
                </a:solidFill>
              </a:rPr>
              <a:t>by,</a:t>
            </a:r>
            <a:r>
              <a:rPr sz="3600" spc="-105" dirty="0">
                <a:solidFill>
                  <a:srgbClr val="0D0D0D"/>
                </a:solidFill>
              </a:rPr>
              <a:t> </a:t>
            </a:r>
            <a:r>
              <a:rPr sz="3600" dirty="0">
                <a:solidFill>
                  <a:srgbClr val="0D0D0D"/>
                </a:solidFill>
              </a:rPr>
              <a:t>or</a:t>
            </a:r>
            <a:r>
              <a:rPr sz="3600" spc="-100" dirty="0">
                <a:solidFill>
                  <a:srgbClr val="0D0D0D"/>
                </a:solidFill>
              </a:rPr>
              <a:t> </a:t>
            </a:r>
            <a:r>
              <a:rPr sz="3600" dirty="0">
                <a:solidFill>
                  <a:srgbClr val="0D0D0D"/>
                </a:solidFill>
              </a:rPr>
              <a:t>arising</a:t>
            </a:r>
            <a:r>
              <a:rPr sz="3600" spc="-105" dirty="0">
                <a:solidFill>
                  <a:srgbClr val="0D0D0D"/>
                </a:solidFill>
              </a:rPr>
              <a:t> </a:t>
            </a:r>
            <a:r>
              <a:rPr sz="3600" dirty="0">
                <a:solidFill>
                  <a:srgbClr val="0D0D0D"/>
                </a:solidFill>
              </a:rPr>
              <a:t>out</a:t>
            </a:r>
            <a:r>
              <a:rPr sz="3600" spc="-105" dirty="0">
                <a:solidFill>
                  <a:srgbClr val="0D0D0D"/>
                </a:solidFill>
              </a:rPr>
              <a:t> </a:t>
            </a:r>
            <a:r>
              <a:rPr sz="3600" dirty="0">
                <a:solidFill>
                  <a:srgbClr val="0D0D0D"/>
                </a:solidFill>
              </a:rPr>
              <a:t>of</a:t>
            </a:r>
            <a:r>
              <a:rPr sz="3600" spc="-100" dirty="0">
                <a:solidFill>
                  <a:srgbClr val="0D0D0D"/>
                </a:solidFill>
              </a:rPr>
              <a:t> </a:t>
            </a:r>
            <a:r>
              <a:rPr sz="3600" spc="-10" dirty="0">
                <a:solidFill>
                  <a:srgbClr val="0D0D0D"/>
                </a:solidFill>
              </a:rPr>
              <a:t>pregnancy,</a:t>
            </a:r>
            <a:r>
              <a:rPr sz="3600" spc="-105" dirty="0">
                <a:solidFill>
                  <a:srgbClr val="0D0D0D"/>
                </a:solidFill>
              </a:rPr>
              <a:t> </a:t>
            </a:r>
            <a:r>
              <a:rPr sz="3600" spc="-10" dirty="0">
                <a:solidFill>
                  <a:srgbClr val="0D0D0D"/>
                </a:solidFill>
              </a:rPr>
              <a:t>childbirth, </a:t>
            </a:r>
            <a:r>
              <a:rPr sz="3600" dirty="0">
                <a:solidFill>
                  <a:srgbClr val="0D0D0D"/>
                </a:solidFill>
              </a:rPr>
              <a:t>or</a:t>
            </a:r>
            <a:r>
              <a:rPr sz="3600" spc="-70" dirty="0">
                <a:solidFill>
                  <a:srgbClr val="0D0D0D"/>
                </a:solidFill>
              </a:rPr>
              <a:t> </a:t>
            </a:r>
            <a:r>
              <a:rPr sz="3600" dirty="0">
                <a:solidFill>
                  <a:srgbClr val="0D0D0D"/>
                </a:solidFill>
              </a:rPr>
              <a:t>related</a:t>
            </a:r>
            <a:r>
              <a:rPr sz="3600" spc="-55" dirty="0">
                <a:solidFill>
                  <a:srgbClr val="0D0D0D"/>
                </a:solidFill>
              </a:rPr>
              <a:t> </a:t>
            </a:r>
            <a:r>
              <a:rPr sz="3600" dirty="0">
                <a:solidFill>
                  <a:srgbClr val="0D0D0D"/>
                </a:solidFill>
              </a:rPr>
              <a:t>medical</a:t>
            </a:r>
            <a:r>
              <a:rPr sz="3600" spc="-90" dirty="0">
                <a:solidFill>
                  <a:srgbClr val="0D0D0D"/>
                </a:solidFill>
              </a:rPr>
              <a:t> </a:t>
            </a:r>
            <a:r>
              <a:rPr sz="3600" dirty="0">
                <a:solidFill>
                  <a:srgbClr val="0D0D0D"/>
                </a:solidFill>
              </a:rPr>
              <a:t>conditions,</a:t>
            </a:r>
            <a:r>
              <a:rPr sz="3600" spc="-80" dirty="0">
                <a:solidFill>
                  <a:srgbClr val="0D0D0D"/>
                </a:solidFill>
              </a:rPr>
              <a:t> </a:t>
            </a:r>
            <a:r>
              <a:rPr sz="3600" dirty="0">
                <a:solidFill>
                  <a:srgbClr val="0D0D0D"/>
                </a:solidFill>
              </a:rPr>
              <a:t>absent</a:t>
            </a:r>
            <a:r>
              <a:rPr sz="3600" spc="-85" dirty="0">
                <a:solidFill>
                  <a:srgbClr val="0D0D0D"/>
                </a:solidFill>
              </a:rPr>
              <a:t> </a:t>
            </a:r>
            <a:r>
              <a:rPr sz="3600" spc="-10" dirty="0">
                <a:solidFill>
                  <a:srgbClr val="0D0D0D"/>
                </a:solidFill>
              </a:rPr>
              <a:t>undue hardship.</a:t>
            </a:r>
            <a:endParaRPr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1309" y="443363"/>
            <a:ext cx="8458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PWFA</a:t>
            </a:r>
            <a:r>
              <a:rPr spc="-195" dirty="0"/>
              <a:t> </a:t>
            </a:r>
            <a:r>
              <a:rPr dirty="0"/>
              <a:t>–</a:t>
            </a:r>
            <a:r>
              <a:rPr spc="-200" dirty="0"/>
              <a:t> </a:t>
            </a:r>
            <a:r>
              <a:rPr dirty="0">
                <a:solidFill>
                  <a:srgbClr val="00AF50"/>
                </a:solidFill>
              </a:rPr>
              <a:t>Requesting</a:t>
            </a:r>
            <a:r>
              <a:rPr spc="-165" dirty="0">
                <a:solidFill>
                  <a:srgbClr val="00AF50"/>
                </a:solidFill>
              </a:rPr>
              <a:t> </a:t>
            </a:r>
            <a:r>
              <a:rPr spc="-10" dirty="0">
                <a:solidFill>
                  <a:srgbClr val="00AF50"/>
                </a:solidFill>
              </a:rPr>
              <a:t>Accommodation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4825" y="1213731"/>
            <a:ext cx="10374630" cy="461264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  <a:tabLst>
                <a:tab pos="469265" algn="l"/>
              </a:tabLst>
            </a:pPr>
            <a:r>
              <a:rPr sz="2500" spc="-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500" dirty="0">
                <a:solidFill>
                  <a:srgbClr val="214E99"/>
                </a:solidFill>
                <a:latin typeface="Times New Roman"/>
                <a:cs typeface="Times New Roman"/>
              </a:rPr>
              <a:t>	</a:t>
            </a:r>
            <a:r>
              <a:rPr sz="2800" b="1" dirty="0">
                <a:latin typeface="Segoe UI Semibold"/>
                <a:cs typeface="Segoe UI Semibold"/>
              </a:rPr>
              <a:t>T</a:t>
            </a:r>
            <a:r>
              <a:rPr sz="3200" b="1" dirty="0">
                <a:latin typeface="Segoe UI Semibold"/>
                <a:cs typeface="Segoe UI Semibold"/>
              </a:rPr>
              <a:t>wo</a:t>
            </a:r>
            <a:r>
              <a:rPr sz="3200" b="1" spc="-7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elements</a:t>
            </a:r>
            <a:r>
              <a:rPr sz="3200" b="1" spc="-8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of</a:t>
            </a:r>
            <a:r>
              <a:rPr sz="3200" b="1" spc="-6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requesting</a:t>
            </a:r>
            <a:r>
              <a:rPr sz="3200" b="1" spc="-11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accommodation</a:t>
            </a:r>
            <a:r>
              <a:rPr sz="3200" b="1" spc="-55" dirty="0">
                <a:latin typeface="Segoe UI Semibold"/>
                <a:cs typeface="Segoe UI Semibold"/>
              </a:rPr>
              <a:t> </a:t>
            </a:r>
            <a:r>
              <a:rPr sz="3200" b="1" spc="-50" dirty="0">
                <a:latin typeface="Segoe UI Semibold"/>
                <a:cs typeface="Segoe UI Semibold"/>
              </a:rPr>
              <a:t>:</a:t>
            </a:r>
            <a:endParaRPr sz="3200">
              <a:latin typeface="Segoe UI Semibold"/>
              <a:cs typeface="Segoe UI Semibold"/>
            </a:endParaRPr>
          </a:p>
          <a:p>
            <a:pPr marL="927100" marR="5080" indent="-457834">
              <a:lnSpc>
                <a:spcPct val="100000"/>
              </a:lnSpc>
              <a:spcBef>
                <a:spcPts val="1800"/>
              </a:spcBef>
              <a:buClr>
                <a:srgbClr val="E69F00"/>
              </a:buClr>
              <a:buSzPct val="93750"/>
              <a:buFont typeface="Wingdings 2"/>
              <a:buChar char=""/>
              <a:tabLst>
                <a:tab pos="927100" algn="l"/>
              </a:tabLst>
            </a:pPr>
            <a:r>
              <a:rPr sz="3200" b="1" dirty="0">
                <a:latin typeface="Segoe UI Semibold"/>
                <a:cs typeface="Segoe UI Semibold"/>
              </a:rPr>
              <a:t>The</a:t>
            </a:r>
            <a:r>
              <a:rPr sz="3200" b="1" spc="-5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employee</a:t>
            </a:r>
            <a:r>
              <a:rPr sz="3200" b="1" spc="-7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has</a:t>
            </a:r>
            <a:r>
              <a:rPr sz="3200" b="1" spc="-50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a</a:t>
            </a:r>
            <a:r>
              <a:rPr sz="3200" b="1" spc="-45" dirty="0">
                <a:latin typeface="Segoe UI Semibold"/>
                <a:cs typeface="Segoe UI Semibold"/>
              </a:rPr>
              <a:t> </a:t>
            </a:r>
            <a:r>
              <a:rPr sz="32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Segoe UI Semibold"/>
                <a:cs typeface="Segoe UI Semibold"/>
              </a:rPr>
              <a:t>known</a:t>
            </a:r>
            <a:r>
              <a:rPr sz="3200" b="1" u="sng" spc="-7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32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Segoe UI Semibold"/>
                <a:cs typeface="Segoe UI Semibold"/>
              </a:rPr>
              <a:t>limitation</a:t>
            </a:r>
            <a:r>
              <a:rPr sz="3200" b="1" u="none" spc="-10" dirty="0">
                <a:solidFill>
                  <a:srgbClr val="00AF50"/>
                </a:solidFill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(a</a:t>
            </a:r>
            <a:r>
              <a:rPr sz="3200" b="1" u="none" spc="-55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physical</a:t>
            </a:r>
            <a:r>
              <a:rPr sz="3200" b="1" u="none" spc="-80" dirty="0">
                <a:latin typeface="Segoe UI Semibold"/>
                <a:cs typeface="Segoe UI Semibold"/>
              </a:rPr>
              <a:t> </a:t>
            </a:r>
            <a:r>
              <a:rPr sz="3200" b="1" u="none" spc="-25" dirty="0">
                <a:latin typeface="Segoe UI Semibold"/>
                <a:cs typeface="Segoe UI Semibold"/>
              </a:rPr>
              <a:t>or </a:t>
            </a:r>
            <a:r>
              <a:rPr sz="3200" b="1" u="none" dirty="0">
                <a:latin typeface="Segoe UI Semibold"/>
                <a:cs typeface="Segoe UI Semibold"/>
              </a:rPr>
              <a:t>mental</a:t>
            </a:r>
            <a:r>
              <a:rPr sz="3200" b="1" u="none" spc="-85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condition</a:t>
            </a:r>
            <a:r>
              <a:rPr sz="3200" b="1" u="none" spc="-105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related</a:t>
            </a:r>
            <a:r>
              <a:rPr sz="3200" b="1" u="none" spc="-85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to,</a:t>
            </a:r>
            <a:r>
              <a:rPr sz="3200" b="1" u="none" spc="-55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affected</a:t>
            </a:r>
            <a:r>
              <a:rPr sz="3200" b="1" u="none" spc="-105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by,</a:t>
            </a:r>
            <a:r>
              <a:rPr sz="3200" b="1" u="none" spc="-90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or</a:t>
            </a:r>
            <a:r>
              <a:rPr sz="3200" b="1" u="none" spc="-80" dirty="0">
                <a:latin typeface="Segoe UI Semibold"/>
                <a:cs typeface="Segoe UI Semibold"/>
              </a:rPr>
              <a:t> </a:t>
            </a:r>
            <a:r>
              <a:rPr sz="3200" b="1" u="none" spc="-10" dirty="0">
                <a:latin typeface="Segoe UI Semibold"/>
                <a:cs typeface="Segoe UI Semibold"/>
              </a:rPr>
              <a:t>arising </a:t>
            </a:r>
            <a:r>
              <a:rPr sz="3200" b="1" u="none" dirty="0">
                <a:latin typeface="Segoe UI Semibold"/>
                <a:cs typeface="Segoe UI Semibold"/>
              </a:rPr>
              <a:t>out</a:t>
            </a:r>
            <a:r>
              <a:rPr sz="3200" b="1" u="none" spc="-60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of</a:t>
            </a:r>
            <a:r>
              <a:rPr sz="3200" b="1" u="none" spc="-55" dirty="0">
                <a:latin typeface="Segoe UI Semibold"/>
                <a:cs typeface="Segoe UI Semibold"/>
              </a:rPr>
              <a:t> </a:t>
            </a:r>
            <a:r>
              <a:rPr sz="3200" b="1" u="none" spc="-10" dirty="0">
                <a:latin typeface="Segoe UI Semibold"/>
                <a:cs typeface="Segoe UI Semibold"/>
              </a:rPr>
              <a:t>pregnancy,</a:t>
            </a:r>
            <a:r>
              <a:rPr sz="3200" b="1" u="none" spc="-95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childbirth,</a:t>
            </a:r>
            <a:r>
              <a:rPr sz="3200" b="1" u="none" spc="-75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or</a:t>
            </a:r>
            <a:r>
              <a:rPr sz="3200" b="1" u="none" spc="-55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related</a:t>
            </a:r>
            <a:r>
              <a:rPr sz="3200" b="1" u="none" spc="-55" dirty="0">
                <a:latin typeface="Segoe UI Semibold"/>
                <a:cs typeface="Segoe UI Semibold"/>
              </a:rPr>
              <a:t> </a:t>
            </a:r>
            <a:r>
              <a:rPr sz="3200" b="1" u="none" spc="-10" dirty="0">
                <a:latin typeface="Segoe UI Semibold"/>
                <a:cs typeface="Segoe UI Semibold"/>
              </a:rPr>
              <a:t>medical </a:t>
            </a:r>
            <a:r>
              <a:rPr sz="3200" b="1" u="none" dirty="0">
                <a:latin typeface="Segoe UI Semibold"/>
                <a:cs typeface="Segoe UI Semibold"/>
              </a:rPr>
              <a:t>conditions)</a:t>
            </a:r>
            <a:r>
              <a:rPr sz="3200" b="1" u="none" spc="-90" dirty="0">
                <a:latin typeface="Segoe UI Semibold"/>
                <a:cs typeface="Segoe UI Semibold"/>
              </a:rPr>
              <a:t> </a:t>
            </a:r>
            <a:r>
              <a:rPr sz="3200" b="1" u="none" spc="-25" dirty="0">
                <a:latin typeface="Segoe UI Semibold"/>
                <a:cs typeface="Segoe UI Semibold"/>
              </a:rPr>
              <a:t>and</a:t>
            </a:r>
            <a:endParaRPr sz="3200">
              <a:latin typeface="Segoe UI Semibold"/>
              <a:cs typeface="Segoe UI Semibold"/>
            </a:endParaRPr>
          </a:p>
          <a:p>
            <a:pPr marL="927100" marR="255270" indent="-457834">
              <a:lnSpc>
                <a:spcPct val="100000"/>
              </a:lnSpc>
              <a:spcBef>
                <a:spcPts val="1800"/>
              </a:spcBef>
              <a:buClr>
                <a:srgbClr val="E69F00"/>
              </a:buClr>
              <a:buSzPct val="93750"/>
              <a:buFont typeface="Wingdings 2"/>
              <a:buChar char=""/>
              <a:tabLst>
                <a:tab pos="927100" algn="l"/>
              </a:tabLst>
            </a:pPr>
            <a:r>
              <a:rPr sz="3200" b="1" dirty="0">
                <a:latin typeface="Segoe UI Semibold"/>
                <a:cs typeface="Segoe UI Semibold"/>
              </a:rPr>
              <a:t>The</a:t>
            </a:r>
            <a:r>
              <a:rPr sz="3200" b="1" spc="-3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employee</a:t>
            </a:r>
            <a:r>
              <a:rPr sz="3200" b="1" spc="-60" dirty="0">
                <a:latin typeface="Segoe UI Semibold"/>
                <a:cs typeface="Segoe UI Semibold"/>
              </a:rPr>
              <a:t> </a:t>
            </a:r>
            <a:r>
              <a:rPr sz="32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Segoe UI Semibold"/>
                <a:cs typeface="Segoe UI Semibold"/>
              </a:rPr>
              <a:t>needs</a:t>
            </a:r>
            <a:r>
              <a:rPr sz="3200" b="1" u="sng" spc="-6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32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Segoe UI Semibold"/>
                <a:cs typeface="Segoe UI Semibold"/>
              </a:rPr>
              <a:t>an</a:t>
            </a:r>
            <a:r>
              <a:rPr sz="3200" b="1" u="sng" spc="-4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32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Segoe UI Semibold"/>
                <a:cs typeface="Segoe UI Semibold"/>
              </a:rPr>
              <a:t>adjustment</a:t>
            </a:r>
            <a:r>
              <a:rPr sz="3200" b="1" u="sng" spc="-4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32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Segoe UI Semibold"/>
                <a:cs typeface="Segoe UI Semibold"/>
              </a:rPr>
              <a:t>or</a:t>
            </a:r>
            <a:r>
              <a:rPr sz="3200" b="1" u="sng" spc="-3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32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Segoe UI Semibold"/>
                <a:cs typeface="Segoe UI Semibold"/>
              </a:rPr>
              <a:t>change</a:t>
            </a:r>
            <a:r>
              <a:rPr sz="3200" b="1" u="sng" spc="-60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 </a:t>
            </a:r>
            <a:r>
              <a:rPr sz="3200" b="1" u="none" spc="-25" dirty="0">
                <a:latin typeface="Segoe UI Semibold"/>
                <a:cs typeface="Segoe UI Semibold"/>
              </a:rPr>
              <a:t>at </a:t>
            </a:r>
            <a:r>
              <a:rPr sz="3200" b="1" u="none" dirty="0">
                <a:latin typeface="Segoe UI Semibold"/>
                <a:cs typeface="Segoe UI Semibold"/>
              </a:rPr>
              <a:t>work</a:t>
            </a:r>
            <a:r>
              <a:rPr sz="3200" b="1" u="none" spc="-60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due</a:t>
            </a:r>
            <a:r>
              <a:rPr sz="3200" b="1" u="none" spc="-65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to</a:t>
            </a:r>
            <a:r>
              <a:rPr sz="3200" b="1" u="none" spc="-30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the</a:t>
            </a:r>
            <a:r>
              <a:rPr sz="3200" b="1" u="none" spc="-40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limitation</a:t>
            </a:r>
            <a:r>
              <a:rPr sz="3200" b="1" u="none" spc="-20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(e.g.,</a:t>
            </a:r>
            <a:r>
              <a:rPr sz="3200" b="1" u="none" spc="-45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need</a:t>
            </a:r>
            <a:r>
              <a:rPr sz="3200" b="1" u="none" spc="-65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to</a:t>
            </a:r>
            <a:r>
              <a:rPr sz="3200" b="1" u="none" spc="-25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sit</a:t>
            </a:r>
            <a:r>
              <a:rPr sz="3200" b="1" u="none" spc="-45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or</a:t>
            </a:r>
            <a:r>
              <a:rPr sz="3200" b="1" u="none" spc="-40" dirty="0">
                <a:latin typeface="Segoe UI Semibold"/>
                <a:cs typeface="Segoe UI Semibold"/>
              </a:rPr>
              <a:t> </a:t>
            </a:r>
            <a:r>
              <a:rPr sz="3200" b="1" u="none" spc="-20" dirty="0">
                <a:latin typeface="Segoe UI Semibold"/>
                <a:cs typeface="Segoe UI Semibold"/>
              </a:rPr>
              <a:t>rest </a:t>
            </a:r>
            <a:r>
              <a:rPr sz="3200" b="1" u="none" dirty="0">
                <a:latin typeface="Segoe UI Semibold"/>
                <a:cs typeface="Segoe UI Semibold"/>
              </a:rPr>
              <a:t>more</a:t>
            </a:r>
            <a:r>
              <a:rPr sz="3200" b="1" u="none" spc="-35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often,</a:t>
            </a:r>
            <a:r>
              <a:rPr sz="3200" b="1" u="none" spc="-40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cannot</a:t>
            </a:r>
            <a:r>
              <a:rPr sz="3200" b="1" u="none" spc="-55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lift</a:t>
            </a:r>
            <a:r>
              <a:rPr sz="3200" b="1" u="none" spc="-40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more</a:t>
            </a:r>
            <a:r>
              <a:rPr sz="3200" b="1" u="none" spc="-20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than</a:t>
            </a:r>
            <a:r>
              <a:rPr sz="3200" b="1" u="none" spc="-30" dirty="0">
                <a:latin typeface="Segoe UI Semibold"/>
                <a:cs typeface="Segoe UI Semibold"/>
              </a:rPr>
              <a:t> </a:t>
            </a:r>
            <a:r>
              <a:rPr sz="3200" b="1" u="none" dirty="0">
                <a:latin typeface="Segoe UI Semibold"/>
                <a:cs typeface="Segoe UI Semibold"/>
              </a:rPr>
              <a:t>20</a:t>
            </a:r>
            <a:r>
              <a:rPr sz="3200" b="1" u="none" spc="-40" dirty="0">
                <a:latin typeface="Segoe UI Semibold"/>
                <a:cs typeface="Segoe UI Semibold"/>
              </a:rPr>
              <a:t> </a:t>
            </a:r>
            <a:r>
              <a:rPr sz="3200" b="1" u="none" spc="-10" dirty="0">
                <a:latin typeface="Segoe UI Semibold"/>
                <a:cs typeface="Segoe UI Semibold"/>
              </a:rPr>
              <a:t>pounds).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1309" y="443364"/>
            <a:ext cx="81946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PWFA</a:t>
            </a:r>
            <a:r>
              <a:rPr spc="-170" dirty="0"/>
              <a:t> </a:t>
            </a:r>
            <a:r>
              <a:rPr dirty="0"/>
              <a:t>Statute</a:t>
            </a:r>
            <a:r>
              <a:rPr spc="-125" dirty="0"/>
              <a:t> </a:t>
            </a:r>
            <a:r>
              <a:rPr dirty="0"/>
              <a:t>–</a:t>
            </a:r>
            <a:r>
              <a:rPr spc="-175" dirty="0"/>
              <a:t> </a:t>
            </a:r>
            <a:r>
              <a:rPr dirty="0">
                <a:solidFill>
                  <a:srgbClr val="000000"/>
                </a:solidFill>
              </a:rPr>
              <a:t>“Known</a:t>
            </a:r>
            <a:r>
              <a:rPr spc="-1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Limitation”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310" y="1116062"/>
            <a:ext cx="10144760" cy="455168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32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3250" spc="-150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“Known”</a:t>
            </a:r>
            <a:r>
              <a:rPr sz="3600" b="1" spc="-5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=</a:t>
            </a:r>
            <a:r>
              <a:rPr sz="3600" b="1" spc="-6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communicated</a:t>
            </a:r>
            <a:r>
              <a:rPr sz="3600" b="1" spc="-8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to</a:t>
            </a:r>
            <a:r>
              <a:rPr sz="3600" b="1" spc="-6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the</a:t>
            </a:r>
            <a:r>
              <a:rPr sz="3600" b="1" spc="-65" dirty="0">
                <a:latin typeface="Segoe UI Semibold"/>
                <a:cs typeface="Segoe UI Semibold"/>
              </a:rPr>
              <a:t> </a:t>
            </a:r>
            <a:r>
              <a:rPr sz="3600" b="1" spc="-10" dirty="0">
                <a:latin typeface="Segoe UI Semibold"/>
                <a:cs typeface="Segoe UI Semibold"/>
              </a:rPr>
              <a:t>employer</a:t>
            </a:r>
            <a:endParaRPr sz="3600">
              <a:latin typeface="Segoe UI Semibold"/>
              <a:cs typeface="Segoe UI Semibold"/>
            </a:endParaRPr>
          </a:p>
          <a:p>
            <a:pPr marL="469900" marR="160020" indent="-457200">
              <a:lnSpc>
                <a:spcPct val="100000"/>
              </a:lnSpc>
              <a:spcBef>
                <a:spcPts val="1800"/>
              </a:spcBef>
            </a:pPr>
            <a:r>
              <a:rPr sz="32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3250" spc="-130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“Limitation”</a:t>
            </a:r>
            <a:r>
              <a:rPr sz="3600" b="1" spc="-3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=</a:t>
            </a:r>
            <a:r>
              <a:rPr sz="3600" b="1" spc="-5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“a</a:t>
            </a:r>
            <a:r>
              <a:rPr sz="3600" b="1" spc="-4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physical</a:t>
            </a:r>
            <a:r>
              <a:rPr sz="3600" b="1" spc="-5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or</a:t>
            </a:r>
            <a:r>
              <a:rPr sz="3600" b="1" spc="-3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mental</a:t>
            </a:r>
            <a:r>
              <a:rPr sz="3600" b="1" spc="-50" dirty="0">
                <a:latin typeface="Segoe UI Semibold"/>
                <a:cs typeface="Segoe UI Semibold"/>
              </a:rPr>
              <a:t> </a:t>
            </a:r>
            <a:r>
              <a:rPr sz="3600" b="1" spc="-10" dirty="0">
                <a:latin typeface="Segoe UI Semibold"/>
                <a:cs typeface="Segoe UI Semibold"/>
              </a:rPr>
              <a:t>condition </a:t>
            </a:r>
            <a:r>
              <a:rPr sz="3600" b="1" dirty="0">
                <a:latin typeface="Segoe UI Semibold"/>
                <a:cs typeface="Segoe UI Semibold"/>
              </a:rPr>
              <a:t>related</a:t>
            </a:r>
            <a:r>
              <a:rPr sz="3600" b="1" spc="-7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to,</a:t>
            </a:r>
            <a:r>
              <a:rPr sz="3600" b="1" spc="-8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affected</a:t>
            </a:r>
            <a:r>
              <a:rPr sz="3600" b="1" spc="-8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by,</a:t>
            </a:r>
            <a:r>
              <a:rPr sz="3600" b="1" spc="-8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or</a:t>
            </a:r>
            <a:r>
              <a:rPr sz="3600" b="1" spc="-8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arising</a:t>
            </a:r>
            <a:r>
              <a:rPr sz="3600" b="1" spc="-9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out</a:t>
            </a:r>
            <a:r>
              <a:rPr sz="3600" b="1" spc="-85" dirty="0">
                <a:latin typeface="Segoe UI Semibold"/>
                <a:cs typeface="Segoe UI Semibold"/>
              </a:rPr>
              <a:t> </a:t>
            </a:r>
            <a:r>
              <a:rPr sz="3600" b="1" spc="-25" dirty="0">
                <a:latin typeface="Segoe UI Semibold"/>
                <a:cs typeface="Segoe UI Semibold"/>
              </a:rPr>
              <a:t>of </a:t>
            </a:r>
            <a:r>
              <a:rPr sz="3600" b="1" spc="-10" dirty="0">
                <a:latin typeface="Segoe UI Semibold"/>
                <a:cs typeface="Segoe UI Semibold"/>
              </a:rPr>
              <a:t>pregnancy,</a:t>
            </a:r>
            <a:r>
              <a:rPr sz="3600" b="1" spc="-10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childbirth,</a:t>
            </a:r>
            <a:r>
              <a:rPr sz="3600" b="1" spc="-10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or</a:t>
            </a:r>
            <a:r>
              <a:rPr sz="3600" b="1" spc="-9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related</a:t>
            </a:r>
            <a:r>
              <a:rPr sz="3600" b="1" spc="-85" dirty="0">
                <a:latin typeface="Segoe UI Semibold"/>
                <a:cs typeface="Segoe UI Semibold"/>
              </a:rPr>
              <a:t> </a:t>
            </a:r>
            <a:r>
              <a:rPr sz="3600" b="1" spc="-10" dirty="0">
                <a:latin typeface="Segoe UI Semibold"/>
                <a:cs typeface="Segoe UI Semibold"/>
              </a:rPr>
              <a:t>medical conditions</a:t>
            </a:r>
            <a:r>
              <a:rPr sz="3600" b="1" u="sng" spc="-10" dirty="0">
                <a:uFill>
                  <a:solidFill>
                    <a:srgbClr val="000000"/>
                  </a:solidFill>
                </a:uFill>
                <a:latin typeface="Segoe UI Semibold"/>
                <a:cs typeface="Segoe UI Semibold"/>
              </a:rPr>
              <a:t>.</a:t>
            </a:r>
            <a:r>
              <a:rPr sz="3600" b="1" u="none" spc="-10" dirty="0">
                <a:latin typeface="Segoe UI Semibold"/>
                <a:cs typeface="Segoe UI Semibold"/>
              </a:rPr>
              <a:t>”</a:t>
            </a:r>
            <a:endParaRPr sz="3600">
              <a:latin typeface="Segoe UI Semibold"/>
              <a:cs typeface="Segoe UI Semibold"/>
            </a:endParaRPr>
          </a:p>
          <a:p>
            <a:pPr marL="469900" marR="5080" indent="-457200">
              <a:lnSpc>
                <a:spcPct val="100000"/>
              </a:lnSpc>
              <a:spcBef>
                <a:spcPts val="1800"/>
              </a:spcBef>
            </a:pPr>
            <a:r>
              <a:rPr sz="32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3250" spc="-135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Must</a:t>
            </a:r>
            <a:r>
              <a:rPr sz="3600" b="1" spc="-4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be</a:t>
            </a:r>
            <a:r>
              <a:rPr sz="3600" b="1" spc="-4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of</a:t>
            </a:r>
            <a:r>
              <a:rPr sz="3600" b="1" spc="-5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the</a:t>
            </a:r>
            <a:r>
              <a:rPr sz="3600" b="1" spc="-4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specific</a:t>
            </a:r>
            <a:r>
              <a:rPr sz="3600" b="1" spc="-4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employee</a:t>
            </a:r>
            <a:r>
              <a:rPr sz="3600" b="1" spc="-3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in</a:t>
            </a:r>
            <a:r>
              <a:rPr sz="3600" b="1" spc="-5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question</a:t>
            </a:r>
            <a:r>
              <a:rPr sz="3600" b="1" spc="-40" dirty="0">
                <a:latin typeface="Segoe UI Semibold"/>
                <a:cs typeface="Segoe UI Semibold"/>
              </a:rPr>
              <a:t> </a:t>
            </a:r>
            <a:r>
              <a:rPr sz="3600" b="1" spc="-50" dirty="0">
                <a:latin typeface="Segoe UI Semibold"/>
                <a:cs typeface="Segoe UI Semibold"/>
              </a:rPr>
              <a:t>– </a:t>
            </a:r>
            <a:r>
              <a:rPr sz="3600" b="1" dirty="0">
                <a:latin typeface="Segoe UI Semibold"/>
                <a:cs typeface="Segoe UI Semibold"/>
              </a:rPr>
              <a:t>no</a:t>
            </a:r>
            <a:r>
              <a:rPr sz="3600" b="1" spc="-7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right</a:t>
            </a:r>
            <a:r>
              <a:rPr sz="3600" b="1" spc="-45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to</a:t>
            </a:r>
            <a:r>
              <a:rPr sz="3600" b="1" spc="-6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accommodation</a:t>
            </a:r>
            <a:r>
              <a:rPr sz="3600" b="1" spc="-9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due</a:t>
            </a:r>
            <a:r>
              <a:rPr sz="3600" b="1" spc="-60" dirty="0">
                <a:latin typeface="Segoe UI Semibold"/>
                <a:cs typeface="Segoe UI Semibold"/>
              </a:rPr>
              <a:t> </a:t>
            </a:r>
            <a:r>
              <a:rPr sz="3600" b="1" dirty="0">
                <a:latin typeface="Segoe UI Semibold"/>
                <a:cs typeface="Segoe UI Semibold"/>
              </a:rPr>
              <a:t>to</a:t>
            </a:r>
            <a:r>
              <a:rPr sz="3600" b="1" spc="-60" dirty="0">
                <a:latin typeface="Segoe UI Semibold"/>
                <a:cs typeface="Segoe UI Semibold"/>
              </a:rPr>
              <a:t> </a:t>
            </a:r>
            <a:r>
              <a:rPr sz="3600" b="1" spc="-10" dirty="0">
                <a:latin typeface="Segoe UI Semibold"/>
                <a:cs typeface="Segoe UI Semibold"/>
              </a:rPr>
              <a:t>association</a:t>
            </a:r>
            <a:endParaRPr sz="36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701309" y="443364"/>
            <a:ext cx="74536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79950" algn="l"/>
              </a:tabLst>
            </a:pPr>
            <a:r>
              <a:rPr dirty="0"/>
              <a:t>PWFA</a:t>
            </a:r>
            <a:r>
              <a:rPr spc="-275" dirty="0"/>
              <a:t> </a:t>
            </a:r>
            <a:r>
              <a:rPr dirty="0"/>
              <a:t>Regulation</a:t>
            </a:r>
            <a:r>
              <a:rPr spc="-265" dirty="0"/>
              <a:t> </a:t>
            </a:r>
            <a:r>
              <a:rPr spc="-50" dirty="0"/>
              <a:t>–</a:t>
            </a:r>
            <a:r>
              <a:rPr dirty="0"/>
              <a:t>	</a:t>
            </a:r>
            <a:r>
              <a:rPr spc="-10" dirty="0">
                <a:solidFill>
                  <a:srgbClr val="000000"/>
                </a:solidFill>
              </a:rPr>
              <a:t>“Limitation”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1310" y="1245601"/>
            <a:ext cx="10660380" cy="443293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292100">
              <a:lnSpc>
                <a:spcPts val="3170"/>
              </a:lnSpc>
              <a:spcBef>
                <a:spcPts val="860"/>
              </a:spcBef>
            </a:pPr>
            <a:r>
              <a:rPr sz="3300" b="1" dirty="0">
                <a:latin typeface="Segoe UI Semibold"/>
                <a:cs typeface="Segoe UI Semibold"/>
              </a:rPr>
              <a:t>Per</a:t>
            </a:r>
            <a:r>
              <a:rPr sz="3300" b="1" spc="-80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final</a:t>
            </a:r>
            <a:r>
              <a:rPr sz="3300" b="1" spc="-70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regulation,</a:t>
            </a:r>
            <a:r>
              <a:rPr sz="3300" b="1" spc="-70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physical</a:t>
            </a:r>
            <a:r>
              <a:rPr sz="3300" b="1" spc="-80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or</a:t>
            </a:r>
            <a:r>
              <a:rPr sz="3300" b="1" spc="-70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mental</a:t>
            </a:r>
            <a:r>
              <a:rPr sz="3300" b="1" spc="-70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conditions</a:t>
            </a:r>
            <a:r>
              <a:rPr sz="3300" b="1" spc="-55" dirty="0">
                <a:latin typeface="Segoe UI Semibold"/>
                <a:cs typeface="Segoe UI Semibold"/>
              </a:rPr>
              <a:t> </a:t>
            </a:r>
            <a:r>
              <a:rPr sz="3300" b="1" spc="-25" dirty="0">
                <a:latin typeface="Segoe UI Semibold"/>
                <a:cs typeface="Segoe UI Semibold"/>
              </a:rPr>
              <a:t>may </a:t>
            </a:r>
            <a:r>
              <a:rPr sz="3300" b="1" dirty="0">
                <a:latin typeface="Segoe UI Semibold"/>
                <a:cs typeface="Segoe UI Semibold"/>
              </a:rPr>
              <a:t>be</a:t>
            </a:r>
            <a:r>
              <a:rPr sz="3300" b="1" spc="-10" dirty="0">
                <a:latin typeface="Segoe UI Semibold"/>
                <a:cs typeface="Segoe UI Semibold"/>
              </a:rPr>
              <a:t> </a:t>
            </a:r>
            <a:r>
              <a:rPr sz="3300" b="1" spc="-50" dirty="0">
                <a:latin typeface="Segoe UI Semibold"/>
                <a:cs typeface="Segoe UI Semibold"/>
              </a:rPr>
              <a:t>–</a:t>
            </a:r>
            <a:endParaRPr sz="3300">
              <a:latin typeface="Segoe UI Semibold"/>
              <a:cs typeface="Segoe UI Semibold"/>
            </a:endParaRPr>
          </a:p>
          <a:p>
            <a:pPr marL="469900" marR="1045844" indent="-457200">
              <a:lnSpc>
                <a:spcPct val="80000"/>
              </a:lnSpc>
              <a:spcBef>
                <a:spcPts val="1825"/>
              </a:spcBef>
            </a:pPr>
            <a:r>
              <a:rPr sz="29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950" spc="175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a</a:t>
            </a:r>
            <a:r>
              <a:rPr sz="3300" b="1" spc="-35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problem</a:t>
            </a:r>
            <a:r>
              <a:rPr sz="3300" b="1" spc="-45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or</a:t>
            </a:r>
            <a:r>
              <a:rPr sz="3300" b="1" spc="-25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impediment</a:t>
            </a:r>
            <a:r>
              <a:rPr sz="3300" b="1" spc="-70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that</a:t>
            </a:r>
            <a:r>
              <a:rPr sz="3300" b="1" spc="-40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is</a:t>
            </a:r>
            <a:r>
              <a:rPr sz="3300" b="1" spc="-30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modest,</a:t>
            </a:r>
            <a:r>
              <a:rPr sz="3300" b="1" spc="-45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spc="-10" dirty="0">
                <a:solidFill>
                  <a:srgbClr val="2E5496"/>
                </a:solidFill>
                <a:latin typeface="Segoe UI Semibold"/>
                <a:cs typeface="Segoe UI Semibold"/>
              </a:rPr>
              <a:t>minor,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and/or</a:t>
            </a:r>
            <a:r>
              <a:rPr sz="3300" b="1" spc="-70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episodic</a:t>
            </a:r>
            <a:r>
              <a:rPr sz="3300" b="1" spc="-85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(e.g.,</a:t>
            </a:r>
            <a:r>
              <a:rPr sz="3300" b="1" spc="-40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morning</a:t>
            </a:r>
            <a:r>
              <a:rPr sz="3300" b="1" spc="-70" dirty="0">
                <a:latin typeface="Segoe UI Semibold"/>
                <a:cs typeface="Segoe UI Semibold"/>
              </a:rPr>
              <a:t> </a:t>
            </a:r>
            <a:r>
              <a:rPr sz="3300" b="1" spc="-10" dirty="0">
                <a:latin typeface="Segoe UI Semibold"/>
                <a:cs typeface="Segoe UI Semibold"/>
              </a:rPr>
              <a:t>sickness)</a:t>
            </a:r>
            <a:endParaRPr sz="3300">
              <a:latin typeface="Segoe UI Semibold"/>
              <a:cs typeface="Segoe UI Semibold"/>
            </a:endParaRPr>
          </a:p>
          <a:p>
            <a:pPr marL="469900" marR="5080" indent="-457200">
              <a:lnSpc>
                <a:spcPts val="3170"/>
              </a:lnSpc>
              <a:spcBef>
                <a:spcPts val="1775"/>
              </a:spcBef>
            </a:pPr>
            <a:r>
              <a:rPr sz="29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950" spc="165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a</a:t>
            </a:r>
            <a:r>
              <a:rPr sz="3300" b="1" spc="-45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need</a:t>
            </a:r>
            <a:r>
              <a:rPr sz="3300" b="1" spc="-50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or</a:t>
            </a:r>
            <a:r>
              <a:rPr sz="3300" b="1" spc="-50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problem</a:t>
            </a:r>
            <a:r>
              <a:rPr sz="3300" b="1" spc="-55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related</a:t>
            </a:r>
            <a:r>
              <a:rPr sz="3300" b="1" spc="-60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to</a:t>
            </a:r>
            <a:r>
              <a:rPr sz="3300" b="1" spc="-45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maintaining</a:t>
            </a:r>
            <a:r>
              <a:rPr sz="3300" b="1" spc="-45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their</a:t>
            </a:r>
            <a:r>
              <a:rPr sz="3300" b="1" spc="-50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spc="-10" dirty="0">
                <a:solidFill>
                  <a:srgbClr val="2E5496"/>
                </a:solidFill>
                <a:latin typeface="Segoe UI Semibold"/>
                <a:cs typeface="Segoe UI Semibold"/>
              </a:rPr>
              <a:t>health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or</a:t>
            </a:r>
            <a:r>
              <a:rPr sz="3300" b="1" spc="-55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the</a:t>
            </a:r>
            <a:r>
              <a:rPr sz="3300" b="1" spc="-65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health</a:t>
            </a:r>
            <a:r>
              <a:rPr sz="3300" b="1" spc="-65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of</a:t>
            </a:r>
            <a:r>
              <a:rPr sz="3300" b="1" spc="-50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the</a:t>
            </a:r>
            <a:r>
              <a:rPr sz="3300" b="1" spc="-70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pregnancy</a:t>
            </a:r>
            <a:r>
              <a:rPr sz="3300" b="1" spc="-75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(e.g.,</a:t>
            </a:r>
            <a:r>
              <a:rPr sz="3300" b="1" spc="-30" dirty="0">
                <a:latin typeface="Segoe UI Semibold"/>
                <a:cs typeface="Segoe UI Semibold"/>
              </a:rPr>
              <a:t> </a:t>
            </a:r>
            <a:r>
              <a:rPr sz="3300" b="1" spc="-10" dirty="0">
                <a:latin typeface="Segoe UI Semibold"/>
                <a:cs typeface="Segoe UI Semibold"/>
              </a:rPr>
              <a:t>avoiding </a:t>
            </a:r>
            <a:r>
              <a:rPr sz="3300" b="1" dirty="0">
                <a:latin typeface="Segoe UI Semibold"/>
                <a:cs typeface="Segoe UI Semibold"/>
              </a:rPr>
              <a:t>chemicals,</a:t>
            </a:r>
            <a:r>
              <a:rPr sz="3300" b="1" spc="-90" dirty="0">
                <a:latin typeface="Segoe UI Semibold"/>
                <a:cs typeface="Segoe UI Semibold"/>
              </a:rPr>
              <a:t> </a:t>
            </a:r>
            <a:r>
              <a:rPr sz="3300" b="1" dirty="0">
                <a:latin typeface="Segoe UI Semibold"/>
                <a:cs typeface="Segoe UI Semibold"/>
              </a:rPr>
              <a:t>taking</a:t>
            </a:r>
            <a:r>
              <a:rPr sz="3300" b="1" spc="-70" dirty="0">
                <a:latin typeface="Segoe UI Semibold"/>
                <a:cs typeface="Segoe UI Semibold"/>
              </a:rPr>
              <a:t> </a:t>
            </a:r>
            <a:r>
              <a:rPr sz="3300" b="1" spc="-10" dirty="0">
                <a:latin typeface="Segoe UI Semibold"/>
                <a:cs typeface="Segoe UI Semibold"/>
              </a:rPr>
              <a:t>breaks)</a:t>
            </a:r>
            <a:endParaRPr sz="3300">
              <a:latin typeface="Segoe UI Semibold"/>
              <a:cs typeface="Segoe UI Semibold"/>
            </a:endParaRPr>
          </a:p>
          <a:p>
            <a:pPr marL="469900" marR="313690" indent="-457200">
              <a:lnSpc>
                <a:spcPts val="3170"/>
              </a:lnSpc>
              <a:spcBef>
                <a:spcPts val="1795"/>
              </a:spcBef>
            </a:pPr>
            <a:r>
              <a:rPr sz="2950" dirty="0">
                <a:solidFill>
                  <a:srgbClr val="214E99"/>
                </a:solidFill>
                <a:latin typeface="Wingdings 3"/>
                <a:cs typeface="Wingdings 3"/>
              </a:rPr>
              <a:t></a:t>
            </a:r>
            <a:r>
              <a:rPr sz="2950" spc="145" dirty="0">
                <a:solidFill>
                  <a:srgbClr val="214E99"/>
                </a:solidFill>
                <a:latin typeface="Times New Roman"/>
                <a:cs typeface="Times New Roman"/>
              </a:rPr>
              <a:t>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seeking</a:t>
            </a:r>
            <a:r>
              <a:rPr sz="3300" b="1" spc="-65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health</a:t>
            </a:r>
            <a:r>
              <a:rPr sz="3300" b="1" spc="-75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care</a:t>
            </a:r>
            <a:r>
              <a:rPr sz="3300" b="1" spc="-70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related</a:t>
            </a:r>
            <a:r>
              <a:rPr sz="3300" b="1" spc="-75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to</a:t>
            </a:r>
            <a:r>
              <a:rPr sz="3300" b="1" spc="-60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spc="-10" dirty="0">
                <a:solidFill>
                  <a:srgbClr val="2E5496"/>
                </a:solidFill>
                <a:latin typeface="Segoe UI Semibold"/>
                <a:cs typeface="Segoe UI Semibold"/>
              </a:rPr>
              <a:t>pregnancy,</a:t>
            </a:r>
            <a:r>
              <a:rPr sz="3300" b="1" spc="-85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spc="-10" dirty="0">
                <a:solidFill>
                  <a:srgbClr val="2E5496"/>
                </a:solidFill>
                <a:latin typeface="Segoe UI Semibold"/>
                <a:cs typeface="Segoe UI Semibold"/>
              </a:rPr>
              <a:t>childbirth,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or</a:t>
            </a:r>
            <a:r>
              <a:rPr sz="3300" b="1" spc="-35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a</a:t>
            </a:r>
            <a:r>
              <a:rPr sz="3300" b="1" spc="-50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related</a:t>
            </a:r>
            <a:r>
              <a:rPr sz="3300" b="1" spc="-50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dirty="0">
                <a:solidFill>
                  <a:srgbClr val="2E5496"/>
                </a:solidFill>
                <a:latin typeface="Segoe UI Semibold"/>
                <a:cs typeface="Segoe UI Semibold"/>
              </a:rPr>
              <a:t>medical</a:t>
            </a:r>
            <a:r>
              <a:rPr sz="3300" b="1" spc="-50" dirty="0">
                <a:solidFill>
                  <a:srgbClr val="2E5496"/>
                </a:solidFill>
                <a:latin typeface="Segoe UI Semibold"/>
                <a:cs typeface="Segoe UI Semibold"/>
              </a:rPr>
              <a:t> </a:t>
            </a:r>
            <a:r>
              <a:rPr sz="3300" b="1" spc="-10" dirty="0">
                <a:solidFill>
                  <a:srgbClr val="2E5496"/>
                </a:solidFill>
                <a:latin typeface="Segoe UI Semibold"/>
                <a:cs typeface="Segoe UI Semibold"/>
              </a:rPr>
              <a:t>condition</a:t>
            </a:r>
            <a:endParaRPr sz="33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2359</Words>
  <Application>Microsoft Office PowerPoint</Application>
  <PresentationFormat>Widescreen</PresentationFormat>
  <Paragraphs>147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Segoe UI Semibold</vt:lpstr>
      <vt:lpstr>Times New Roman</vt:lpstr>
      <vt:lpstr>Wingdings 2</vt:lpstr>
      <vt:lpstr>Wingdings 3</vt:lpstr>
      <vt:lpstr>Office Theme</vt:lpstr>
      <vt:lpstr>The Pregnant Workers Fairness Act (PWFA): What Employers Need to Know</vt:lpstr>
      <vt:lpstr>The PWFA Statute</vt:lpstr>
      <vt:lpstr>PWFA Final Regulation &amp; Key Dates</vt:lpstr>
      <vt:lpstr>How to Read Final Regulation</vt:lpstr>
      <vt:lpstr>Key Points about the PWFA Final Rule</vt:lpstr>
      <vt:lpstr>Core Legal Requirement of the PWFA</vt:lpstr>
      <vt:lpstr>PWFA – Requesting Accommodation</vt:lpstr>
      <vt:lpstr>PWFA Statute – “Known Limitation”</vt:lpstr>
      <vt:lpstr>PWFA Regulation – “Limitation”</vt:lpstr>
      <vt:lpstr>PWFA – Pregnancy, Childbirth or Related Medical Conditions</vt:lpstr>
      <vt:lpstr>PWFA – Pregnancy, Childbirth, and Related Medical Conditions Includes…</vt:lpstr>
      <vt:lpstr>Known Limitation Related to, Affected by, or Arising Out of Pregnancy, Childbirth, or Related Medical Condition</vt:lpstr>
      <vt:lpstr>PWFA: Requesting Accommodation</vt:lpstr>
      <vt:lpstr>PWFA: Requesting Accommodation and the Interactive Process (1)</vt:lpstr>
      <vt:lpstr>PWFA: Requesting Accommodation and the Interactive Process (2)</vt:lpstr>
      <vt:lpstr>Examples of PWFA Reasonable Accommodations</vt:lpstr>
      <vt:lpstr>PWFA: Interactive Process More Complex (3)</vt:lpstr>
      <vt:lpstr>PWFA – Limitations on Supporting Documentation</vt:lpstr>
      <vt:lpstr>PWFA – Seeking Documentation is Reasonable under the Circumstances</vt:lpstr>
      <vt:lpstr>PWFA – 5 times seeking documentation is not Reasonable under the Circumstances</vt:lpstr>
      <vt:lpstr>PWFA – “Reasonable Documentation”</vt:lpstr>
      <vt:lpstr>PWFA: Next Question: Qualified (1)</vt:lpstr>
      <vt:lpstr>PWFA – Qualified 2</vt:lpstr>
      <vt:lpstr>PWFA – Qualified 2: (a) Temporary</vt:lpstr>
      <vt:lpstr>PWFA – Qualified 2 (b) “In The Near Future”</vt:lpstr>
      <vt:lpstr>PWFA – Qualified 2 (c): Can Be Accommodated at Work</vt:lpstr>
      <vt:lpstr>PWFA – Undue Hardship</vt:lpstr>
      <vt:lpstr>PWFA-Undue Hardship and Predictable Assessments</vt:lpstr>
      <vt:lpstr>PWFA – Relationship to Other Laws</vt:lpstr>
      <vt:lpstr>PWFA – Prohibited Employment Practices</vt:lpstr>
      <vt:lpstr>PWFA – Retaliation and Coercion Prohibited</vt:lpstr>
      <vt:lpstr>PWFA: Statute and Final Regulation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Pregnant Workers Fairness Act (PWFA)_What Employers Need to Know (04-30-24)</dc:title>
  <dc:creator>Carol Miaskoff</dc:creator>
  <cp:lastModifiedBy>Krissinda Ellen Slack</cp:lastModifiedBy>
  <cp:revision>1</cp:revision>
  <dcterms:created xsi:type="dcterms:W3CDTF">2026-03-11T16:18:12Z</dcterms:created>
  <dcterms:modified xsi:type="dcterms:W3CDTF">2026-03-11T16:24:52Z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0x010100A0626A62F6A2B045BD3E85FE6F143648</vt:lpwstr>
  </property>
  <property fmtid="{D5CDD505-2E9C-101B-9397-08002B2CF9AE}" pid="3" name="Created">
    <vt:filetime>2024-05-06T00:00:00Z</vt:filetime>
  </property>
  <property fmtid="{D5CDD505-2E9C-101B-9397-08002B2CF9AE}" pid="4" name="Creator">
    <vt:lpwstr>Acrobat PDFMaker 24 for PowerPoint</vt:lpwstr>
  </property>
  <property fmtid="{D5CDD505-2E9C-101B-9397-08002B2CF9AE}" pid="5" name="LastSaved">
    <vt:filetime>2026-03-11T00:00:00Z</vt:filetime>
  </property>
  <property fmtid="{D5CDD505-2E9C-101B-9397-08002B2CF9AE}" pid="6" name="Producer">
    <vt:lpwstr>Adobe PDF Library 24.2.207</vt:lpwstr>
  </property>
</Properties>
</file>