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DCE3D-37E9-4504-9A27-89002F054239}" v="16" dt="2026-04-15T17:49:27.5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sinda Ellen Slack" userId="035b0176-46df-47b8-8ff0-87998234aaac" providerId="ADAL" clId="{9164848D-D209-4F48-9861-99881289926A}"/>
    <pc:docChg chg="undo custSel modSld">
      <pc:chgData name="Krissinda Ellen Slack" userId="035b0176-46df-47b8-8ff0-87998234aaac" providerId="ADAL" clId="{9164848D-D209-4F48-9861-99881289926A}" dt="2026-04-15T17:49:32.968" v="170" actId="20577"/>
      <pc:docMkLst>
        <pc:docMk/>
      </pc:docMkLst>
      <pc:sldChg chg="modSp mod">
        <pc:chgData name="Krissinda Ellen Slack" userId="035b0176-46df-47b8-8ff0-87998234aaac" providerId="ADAL" clId="{9164848D-D209-4F48-9861-99881289926A}" dt="2026-04-15T17:44:57.170" v="1" actId="20577"/>
        <pc:sldMkLst>
          <pc:docMk/>
          <pc:sldMk cId="0" sldId="289"/>
        </pc:sldMkLst>
        <pc:spChg chg="mod">
          <ac:chgData name="Krissinda Ellen Slack" userId="035b0176-46df-47b8-8ff0-87998234aaac" providerId="ADAL" clId="{9164848D-D209-4F48-9861-99881289926A}" dt="2026-04-15T17:44:57.170" v="1" actId="20577"/>
          <ac:spMkLst>
            <pc:docMk/>
            <pc:sldMk cId="0" sldId="289"/>
            <ac:spMk id="3" creationId="{00000000-0000-0000-0000-000000000000}"/>
          </ac:spMkLst>
        </pc:spChg>
      </pc:sldChg>
      <pc:sldChg chg="modSp mod">
        <pc:chgData name="Krissinda Ellen Slack" userId="035b0176-46df-47b8-8ff0-87998234aaac" providerId="ADAL" clId="{9164848D-D209-4F48-9861-99881289926A}" dt="2026-04-15T17:49:32.968" v="170" actId="20577"/>
        <pc:sldMkLst>
          <pc:docMk/>
          <pc:sldMk cId="0" sldId="290"/>
        </pc:sldMkLst>
        <pc:spChg chg="mod">
          <ac:chgData name="Krissinda Ellen Slack" userId="035b0176-46df-47b8-8ff0-87998234aaac" providerId="ADAL" clId="{9164848D-D209-4F48-9861-99881289926A}" dt="2026-04-15T17:47:05.550" v="44" actId="20577"/>
          <ac:spMkLst>
            <pc:docMk/>
            <pc:sldMk cId="0" sldId="290"/>
            <ac:spMk id="4" creationId="{00000000-0000-0000-0000-000000000000}"/>
          </ac:spMkLst>
        </pc:spChg>
        <pc:spChg chg="mod">
          <ac:chgData name="Krissinda Ellen Slack" userId="035b0176-46df-47b8-8ff0-87998234aaac" providerId="ADAL" clId="{9164848D-D209-4F48-9861-99881289926A}" dt="2026-04-15T17:49:32.968" v="170" actId="20577"/>
          <ac:spMkLst>
            <pc:docMk/>
            <pc:sldMk cId="0" sldId="290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4B31F-EC4B-4A44-AEFF-EFE504C28E2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8B0AA-CD3C-40D1-BA6B-E699FD62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3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*Note – The formatting in this slide has been altered from the original presentation for accessibility purposes. The content itself has not been altered in any manner.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8B0AA-CD3C-40D1-BA6B-E699FD6260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1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*Note – The formatting in this slide has been altered from the original presentation for accessibility purposes. The content itself has not been altered in any manner.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8B0AA-CD3C-40D1-BA6B-E699FD6260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1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*Note – The formatting in this slide has been altered from the original presentation for accessibility purposes. The content itself has not been altered in any manner.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8B0AA-CD3C-40D1-BA6B-E699FD6260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4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14E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14E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14E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8527" y="1474447"/>
            <a:ext cx="4933315" cy="410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 u="heavy">
                <a:solidFill>
                  <a:srgbClr val="0562C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14E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0"/>
            <a:ext cx="12188951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1309" y="640270"/>
            <a:ext cx="1078938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14E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9286" y="1333177"/>
            <a:ext cx="10627995" cy="412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ry.leibig@eeoc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oc.gov/employers/what-you-can-expect-after-charge-fil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l.gov/agencies/whd/fmla" TargetMode="External"/><Relationship Id="rId3" Type="http://schemas.openxmlformats.org/officeDocument/2006/relationships/hyperlink" Target="https://www.ecfr.gov/current/title-29/subtitle-B/chapter-XIV/part-1636" TargetMode="External"/><Relationship Id="rId7" Type="http://schemas.openxmlformats.org/officeDocument/2006/relationships/hyperlink" Target="https://www.eeoc.gov/laws/guidance/enforcement-guidance-pregnancy-discrimination-and-related-issu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eoc.gov/employers/small-business/pregnancy-childbirth-or-related-medical-conditions-accommodations" TargetMode="External"/><Relationship Id="rId11" Type="http://schemas.openxmlformats.org/officeDocument/2006/relationships/hyperlink" Target="https://askjan.org/" TargetMode="External"/><Relationship Id="rId5" Type="http://schemas.openxmlformats.org/officeDocument/2006/relationships/hyperlink" Target="https://www.eeoc.gov/summary-key-provisions-eeocs-final-rule-implement-pregnant-workers-fairness-act-pwfa" TargetMode="External"/><Relationship Id="rId10" Type="http://schemas.openxmlformats.org/officeDocument/2006/relationships/hyperlink" Target="https://www.dol.gov/agencies/wb/pregnant-nursing-employment-protections" TargetMode="External"/><Relationship Id="rId4" Type="http://schemas.openxmlformats.org/officeDocument/2006/relationships/hyperlink" Target="https://www.eeoc.gov/wysk/what-you-should-know-about-pregnant-workers-fairness-act" TargetMode="External"/><Relationship Id="rId9" Type="http://schemas.openxmlformats.org/officeDocument/2006/relationships/hyperlink" Target="https://www.dol.gov/agencies/whd/pump-at-wor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U.S. Equal Employment Opportunity Commission logo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12190475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987039" y="1293812"/>
            <a:ext cx="6854190" cy="194563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4860"/>
              </a:lnSpc>
              <a:spcBef>
                <a:spcPts val="710"/>
              </a:spcBef>
            </a:pPr>
            <a:r>
              <a:rPr sz="4500" b="1" dirty="0">
                <a:latin typeface="Segoe UI Semibold"/>
                <a:cs typeface="Segoe UI Semibold"/>
              </a:rPr>
              <a:t>The</a:t>
            </a:r>
            <a:r>
              <a:rPr sz="4500" b="1" spc="-90" dirty="0">
                <a:latin typeface="Segoe UI Semibold"/>
                <a:cs typeface="Segoe UI Semibold"/>
              </a:rPr>
              <a:t> </a:t>
            </a:r>
            <a:r>
              <a:rPr sz="4500" b="1" dirty="0">
                <a:latin typeface="Segoe UI Semibold"/>
                <a:cs typeface="Segoe UI Semibold"/>
              </a:rPr>
              <a:t>Pregnant</a:t>
            </a:r>
            <a:r>
              <a:rPr sz="4500" b="1" spc="-110" dirty="0">
                <a:latin typeface="Segoe UI Semibold"/>
                <a:cs typeface="Segoe UI Semibold"/>
              </a:rPr>
              <a:t> </a:t>
            </a:r>
            <a:r>
              <a:rPr sz="4500" b="1" spc="-10" dirty="0">
                <a:latin typeface="Segoe UI Semibold"/>
                <a:cs typeface="Segoe UI Semibold"/>
              </a:rPr>
              <a:t>Workers </a:t>
            </a:r>
            <a:r>
              <a:rPr sz="4500" b="1" dirty="0">
                <a:latin typeface="Segoe UI Semibold"/>
                <a:cs typeface="Segoe UI Semibold"/>
              </a:rPr>
              <a:t>Fairness</a:t>
            </a:r>
            <a:r>
              <a:rPr sz="4500" b="1" spc="-185" dirty="0">
                <a:latin typeface="Segoe UI Semibold"/>
                <a:cs typeface="Segoe UI Semibold"/>
              </a:rPr>
              <a:t> </a:t>
            </a:r>
            <a:r>
              <a:rPr sz="4500" b="1" dirty="0">
                <a:latin typeface="Segoe UI Semibold"/>
                <a:cs typeface="Segoe UI Semibold"/>
              </a:rPr>
              <a:t>Act</a:t>
            </a:r>
            <a:r>
              <a:rPr sz="4500" b="1" spc="-170" dirty="0">
                <a:latin typeface="Segoe UI Semibold"/>
                <a:cs typeface="Segoe UI Semibold"/>
              </a:rPr>
              <a:t> </a:t>
            </a:r>
            <a:r>
              <a:rPr sz="4500" b="1" spc="-10" dirty="0">
                <a:latin typeface="Segoe UI Semibold"/>
                <a:cs typeface="Segoe UI Semibold"/>
              </a:rPr>
              <a:t>(PWFA):</a:t>
            </a:r>
            <a:r>
              <a:rPr sz="4500" b="1" spc="-160" dirty="0">
                <a:latin typeface="Segoe UI Semibold"/>
                <a:cs typeface="Segoe UI Semibold"/>
              </a:rPr>
              <a:t> </a:t>
            </a:r>
            <a:r>
              <a:rPr sz="4500" b="1" spc="-20" dirty="0">
                <a:latin typeface="Segoe UI Semibold"/>
                <a:cs typeface="Segoe UI Semibold"/>
              </a:rPr>
              <a:t>What </a:t>
            </a:r>
            <a:r>
              <a:rPr sz="4500" b="1" dirty="0">
                <a:latin typeface="Segoe UI Semibold"/>
                <a:cs typeface="Segoe UI Semibold"/>
              </a:rPr>
              <a:t>Employers</a:t>
            </a:r>
            <a:r>
              <a:rPr sz="4500" b="1" spc="-90" dirty="0">
                <a:latin typeface="Segoe UI Semibold"/>
                <a:cs typeface="Segoe UI Semibold"/>
              </a:rPr>
              <a:t> </a:t>
            </a:r>
            <a:r>
              <a:rPr sz="4500" b="1" dirty="0">
                <a:latin typeface="Segoe UI Semibold"/>
                <a:cs typeface="Segoe UI Semibold"/>
              </a:rPr>
              <a:t>Need</a:t>
            </a:r>
            <a:r>
              <a:rPr sz="4500" b="1" spc="-75" dirty="0">
                <a:latin typeface="Segoe UI Semibold"/>
                <a:cs typeface="Segoe UI Semibold"/>
              </a:rPr>
              <a:t> </a:t>
            </a:r>
            <a:r>
              <a:rPr sz="4500" b="1" dirty="0">
                <a:latin typeface="Segoe UI Semibold"/>
                <a:cs typeface="Segoe UI Semibold"/>
              </a:rPr>
              <a:t>to</a:t>
            </a:r>
            <a:r>
              <a:rPr sz="4500" b="1" spc="-95" dirty="0">
                <a:latin typeface="Segoe UI Semibold"/>
                <a:cs typeface="Segoe UI Semibold"/>
              </a:rPr>
              <a:t> </a:t>
            </a:r>
            <a:r>
              <a:rPr sz="4500" b="1" spc="-20" dirty="0">
                <a:latin typeface="Segoe UI Semibold"/>
                <a:cs typeface="Segoe UI Semibold"/>
              </a:rPr>
              <a:t>Know</a:t>
            </a:r>
            <a:endParaRPr sz="450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7039" y="3553618"/>
            <a:ext cx="4293870" cy="1931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Segoe UI Semibold"/>
                <a:cs typeface="Segoe UI Semibold"/>
              </a:rPr>
              <a:t>August</a:t>
            </a:r>
            <a:r>
              <a:rPr sz="2000" b="1" spc="-5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29,</a:t>
            </a:r>
            <a:r>
              <a:rPr sz="2000" b="1" spc="-25" dirty="0">
                <a:latin typeface="Segoe UI Semibold"/>
                <a:cs typeface="Segoe UI Semibold"/>
              </a:rPr>
              <a:t> </a:t>
            </a:r>
            <a:r>
              <a:rPr sz="2000" b="1" spc="-20" dirty="0">
                <a:latin typeface="Segoe UI Semibold"/>
                <a:cs typeface="Segoe UI Semibold"/>
              </a:rPr>
              <a:t>2024</a:t>
            </a:r>
            <a:endParaRPr sz="2000">
              <a:latin typeface="Segoe UI Semibold"/>
              <a:cs typeface="Segoe UI Semibold"/>
            </a:endParaRPr>
          </a:p>
          <a:p>
            <a:pPr marL="12700" marR="5080">
              <a:lnSpc>
                <a:spcPct val="175000"/>
              </a:lnSpc>
            </a:pPr>
            <a:r>
              <a:rPr sz="2000" b="1" dirty="0">
                <a:latin typeface="Segoe UI Semibold"/>
                <a:cs typeface="Segoe UI Semibold"/>
              </a:rPr>
              <a:t>Kerry</a:t>
            </a:r>
            <a:r>
              <a:rPr sz="2000" b="1" spc="-5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Leibig,</a:t>
            </a:r>
            <a:r>
              <a:rPr sz="2000" b="1" spc="-6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Senior</a:t>
            </a:r>
            <a:r>
              <a:rPr sz="2000" b="1" spc="-4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Attorney</a:t>
            </a:r>
            <a:r>
              <a:rPr sz="2000" b="1" spc="-30" dirty="0">
                <a:latin typeface="Segoe UI Semibold"/>
                <a:cs typeface="Segoe UI Semibold"/>
              </a:rPr>
              <a:t> </a:t>
            </a:r>
            <a:r>
              <a:rPr sz="2000" b="1" spc="-10" dirty="0">
                <a:latin typeface="Segoe UI Semibold"/>
                <a:cs typeface="Segoe UI Semibold"/>
              </a:rPr>
              <a:t>Advisor </a:t>
            </a:r>
            <a:r>
              <a:rPr sz="2000" b="1" dirty="0">
                <a:latin typeface="Segoe UI Semibold"/>
                <a:cs typeface="Segoe UI Semibold"/>
              </a:rPr>
              <a:t>EEOC,</a:t>
            </a:r>
            <a:r>
              <a:rPr sz="2000" b="1" spc="-2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Office</a:t>
            </a:r>
            <a:r>
              <a:rPr sz="2000" b="1" spc="-7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of</a:t>
            </a:r>
            <a:r>
              <a:rPr sz="2000" b="1" spc="-2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Legal</a:t>
            </a:r>
            <a:r>
              <a:rPr sz="2000" b="1" spc="-45" dirty="0">
                <a:latin typeface="Segoe UI Semibold"/>
                <a:cs typeface="Segoe UI Semibold"/>
              </a:rPr>
              <a:t> </a:t>
            </a:r>
            <a:r>
              <a:rPr sz="2000" b="1" spc="-10" dirty="0">
                <a:latin typeface="Segoe UI Semibold"/>
                <a:cs typeface="Segoe UI Semibold"/>
              </a:rPr>
              <a:t>Counsel </a:t>
            </a:r>
            <a:r>
              <a:rPr sz="2000" b="1" spc="-10" dirty="0">
                <a:latin typeface="Segoe UI Semibold"/>
                <a:cs typeface="Segoe UI Semibold"/>
                <a:hlinkClick r:id="rId3"/>
              </a:rPr>
              <a:t>kerry.leibig@eeoc.gov</a:t>
            </a:r>
            <a:endParaRPr sz="20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5" dirty="0"/>
              <a:t>PWFA</a:t>
            </a:r>
            <a:r>
              <a:rPr sz="3200" spc="-175" dirty="0"/>
              <a:t> </a:t>
            </a:r>
            <a:r>
              <a:rPr sz="3200" dirty="0"/>
              <a:t>–</a:t>
            </a:r>
            <a:r>
              <a:rPr sz="3200" spc="-30" dirty="0"/>
              <a:t> </a:t>
            </a:r>
            <a:r>
              <a:rPr sz="3200" dirty="0"/>
              <a:t>Qualified</a:t>
            </a:r>
            <a:r>
              <a:rPr sz="3200" spc="-35" dirty="0"/>
              <a:t> </a:t>
            </a:r>
            <a:r>
              <a:rPr sz="3200" dirty="0"/>
              <a:t>Employee</a:t>
            </a:r>
            <a:r>
              <a:rPr sz="3200" spc="-35" dirty="0"/>
              <a:t> </a:t>
            </a:r>
            <a:r>
              <a:rPr sz="3200" dirty="0"/>
              <a:t>or</a:t>
            </a:r>
            <a:r>
              <a:rPr sz="3200" spc="-200" dirty="0"/>
              <a:t> </a:t>
            </a:r>
            <a:r>
              <a:rPr sz="3200" dirty="0"/>
              <a:t>Applicant</a:t>
            </a:r>
            <a:r>
              <a:rPr sz="3200" spc="-60" dirty="0"/>
              <a:t> </a:t>
            </a:r>
            <a:r>
              <a:rPr sz="3200" dirty="0"/>
              <a:t>Part</a:t>
            </a:r>
            <a:r>
              <a:rPr sz="3200" spc="-20" dirty="0"/>
              <a:t> </a:t>
            </a:r>
            <a:r>
              <a:rPr sz="3200" dirty="0"/>
              <a:t>2</a:t>
            </a:r>
            <a:r>
              <a:rPr sz="3200" spc="-15" dirty="0"/>
              <a:t> </a:t>
            </a:r>
            <a:r>
              <a:rPr sz="3200" dirty="0"/>
              <a:t>(Continued</a:t>
            </a:r>
            <a:r>
              <a:rPr sz="3200" spc="-50" dirty="0"/>
              <a:t> </a:t>
            </a:r>
            <a:r>
              <a:rPr sz="3200" spc="-25" dirty="0"/>
              <a:t>2)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58510" y="1344662"/>
            <a:ext cx="10143490" cy="419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Clr>
                <a:srgbClr val="E69F00"/>
              </a:buClr>
              <a:buSzPct val="94642"/>
              <a:buFont typeface="Wingdings 2"/>
              <a:buChar char="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“</a:t>
            </a:r>
            <a:r>
              <a:rPr sz="2800" b="1" dirty="0">
                <a:latin typeface="Times New Roman"/>
                <a:cs typeface="Times New Roman"/>
              </a:rPr>
              <a:t>Can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be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reasonably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accommodated</a:t>
            </a:r>
            <a:r>
              <a:rPr sz="2800" dirty="0">
                <a:latin typeface="Times New Roman"/>
                <a:cs typeface="Times New Roman"/>
              </a:rPr>
              <a:t>”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will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mean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different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things </a:t>
            </a:r>
            <a:r>
              <a:rPr sz="2800" dirty="0">
                <a:latin typeface="Times New Roman"/>
                <a:cs typeface="Times New Roman"/>
              </a:rPr>
              <a:t>depending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position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workplace.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PWFA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regulation </a:t>
            </a:r>
            <a:r>
              <a:rPr sz="2800" dirty="0">
                <a:latin typeface="Times New Roman"/>
                <a:cs typeface="Times New Roman"/>
              </a:rPr>
              <a:t>provides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examples:</a:t>
            </a:r>
            <a:endParaRPr sz="2800">
              <a:latin typeface="Times New Roman"/>
              <a:cs typeface="Times New Roman"/>
            </a:endParaRPr>
          </a:p>
          <a:p>
            <a:pPr marL="697230" marR="151765" lvl="1" indent="-227329">
              <a:lnSpc>
                <a:spcPts val="3030"/>
              </a:lnSpc>
              <a:spcBef>
                <a:spcPts val="1745"/>
              </a:spcBef>
              <a:buFont typeface="Arial"/>
              <a:buChar char="•"/>
              <a:tabLst>
                <a:tab pos="698500" algn="l"/>
              </a:tabLst>
            </a:pPr>
            <a:r>
              <a:rPr sz="2800" dirty="0">
                <a:latin typeface="Times New Roman"/>
                <a:cs typeface="Times New Roman"/>
              </a:rPr>
              <a:t>One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more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essential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functions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temporarily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suspended,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(with 	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without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reassignment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someone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else)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while</a:t>
            </a:r>
            <a:endParaRPr sz="2800">
              <a:latin typeface="Times New Roman"/>
              <a:cs typeface="Times New Roman"/>
            </a:endParaRPr>
          </a:p>
          <a:p>
            <a:pPr marL="1154430" lvl="2" indent="-227329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1154430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continues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perform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remaining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functions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job;</a:t>
            </a:r>
            <a:endParaRPr sz="2400">
              <a:latin typeface="Times New Roman"/>
              <a:cs typeface="Times New Roman"/>
            </a:endParaRPr>
          </a:p>
          <a:p>
            <a:pPr marL="1154430" marR="8255" lvl="2" indent="-227329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continues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perform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remaining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functions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job</a:t>
            </a:r>
            <a:r>
              <a:rPr sz="2400" spc="-25" dirty="0">
                <a:latin typeface="Times New Roman"/>
                <a:cs typeface="Times New Roman"/>
              </a:rPr>
              <a:t> and 	</a:t>
            </a:r>
            <a:r>
              <a:rPr sz="2400" dirty="0">
                <a:latin typeface="Times New Roman"/>
                <a:cs typeface="Times New Roman"/>
              </a:rPr>
              <a:t>other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functions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assigned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employer;</a:t>
            </a:r>
            <a:endParaRPr sz="2400">
              <a:latin typeface="Times New Roman"/>
              <a:cs typeface="Times New Roman"/>
            </a:endParaRPr>
          </a:p>
          <a:p>
            <a:pPr marL="1154430" lvl="2" indent="-227329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1154430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performs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functions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different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position;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1154430" lvl="2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154430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assigned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light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modified</a:t>
            </a:r>
            <a:r>
              <a:rPr sz="2400" spc="-10" dirty="0">
                <a:latin typeface="Times New Roman"/>
                <a:cs typeface="Times New Roman"/>
              </a:rPr>
              <a:t> duty.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PWFA</a:t>
            </a:r>
            <a:r>
              <a:rPr spc="-204" dirty="0"/>
              <a:t> </a:t>
            </a:r>
            <a:r>
              <a:rPr dirty="0"/>
              <a:t>–</a:t>
            </a:r>
            <a:r>
              <a:rPr spc="-80" dirty="0"/>
              <a:t> </a:t>
            </a:r>
            <a:r>
              <a:rPr dirty="0"/>
              <a:t>Known</a:t>
            </a:r>
            <a:r>
              <a:rPr spc="-25" dirty="0"/>
              <a:t> </a:t>
            </a:r>
            <a:r>
              <a:rPr spc="-10" dirty="0"/>
              <a:t>Limitation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10" y="1595628"/>
            <a:ext cx="623760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physical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mental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condition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related </a:t>
            </a:r>
            <a:r>
              <a:rPr sz="2800" dirty="0">
                <a:latin typeface="Times New Roman"/>
                <a:cs typeface="Times New Roman"/>
              </a:rPr>
              <a:t>to,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affected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by,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arising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out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 </a:t>
            </a:r>
            <a:r>
              <a:rPr sz="2800" spc="-20" dirty="0">
                <a:latin typeface="Times New Roman"/>
                <a:cs typeface="Times New Roman"/>
              </a:rPr>
              <a:t>pregnancy,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childbirth,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related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medical </a:t>
            </a:r>
            <a:r>
              <a:rPr sz="2800" dirty="0">
                <a:latin typeface="Times New Roman"/>
                <a:cs typeface="Times New Roman"/>
              </a:rPr>
              <a:t>conditions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employee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or </a:t>
            </a:r>
            <a:r>
              <a:rPr sz="2800" spc="-10" dirty="0">
                <a:latin typeface="Times New Roman"/>
                <a:cs typeface="Times New Roman"/>
              </a:rPr>
              <a:t>employee’s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representative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has </a:t>
            </a:r>
            <a:r>
              <a:rPr sz="2800" dirty="0">
                <a:latin typeface="Times New Roman"/>
                <a:cs typeface="Times New Roman"/>
              </a:rPr>
              <a:t>communicated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employer,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whether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such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condition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meets</a:t>
            </a:r>
            <a:r>
              <a:rPr sz="2800" spc="-25" dirty="0">
                <a:latin typeface="Times New Roman"/>
                <a:cs typeface="Times New Roman"/>
              </a:rPr>
              <a:t> the </a:t>
            </a:r>
            <a:r>
              <a:rPr sz="2800" dirty="0">
                <a:latin typeface="Times New Roman"/>
                <a:cs typeface="Times New Roman"/>
              </a:rPr>
              <a:t>definition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disability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ADA.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 descr="White pregnant worker who looks sick.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7056" y="463296"/>
            <a:ext cx="3881627" cy="44531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PWFA</a:t>
            </a:r>
            <a:r>
              <a:rPr spc="-200" dirty="0"/>
              <a:t> </a:t>
            </a:r>
            <a:r>
              <a:rPr dirty="0"/>
              <a:t>– </a:t>
            </a:r>
            <a:r>
              <a:rPr spc="-20" dirty="0"/>
              <a:t>Known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4261" rIns="0" bIns="0" rtlCol="0">
            <a:spAutoFit/>
          </a:bodyPr>
          <a:lstStyle/>
          <a:p>
            <a:pPr marL="461645" marR="5080" indent="-4572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850" spc="310" dirty="0">
                <a:solidFill>
                  <a:srgbClr val="214E99"/>
                </a:solidFill>
              </a:rPr>
              <a:t> </a:t>
            </a:r>
            <a:r>
              <a:rPr dirty="0"/>
              <a:t>Under</a:t>
            </a:r>
            <a:r>
              <a:rPr spc="-4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75" dirty="0"/>
              <a:t>PWFA</a:t>
            </a:r>
            <a:r>
              <a:rPr spc="-17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final</a:t>
            </a:r>
            <a:r>
              <a:rPr spc="-30" dirty="0"/>
              <a:t> </a:t>
            </a:r>
            <a:r>
              <a:rPr dirty="0"/>
              <a:t>rule,</a:t>
            </a:r>
            <a:r>
              <a:rPr spc="-25" dirty="0"/>
              <a:t> </a:t>
            </a:r>
            <a:r>
              <a:rPr dirty="0"/>
              <a:t>“known”</a:t>
            </a:r>
            <a:r>
              <a:rPr spc="-50" dirty="0"/>
              <a:t> </a:t>
            </a:r>
            <a:r>
              <a:rPr dirty="0"/>
              <a:t>means</a:t>
            </a:r>
            <a:r>
              <a:rPr spc="-25" dirty="0"/>
              <a:t> </a:t>
            </a:r>
            <a:r>
              <a:rPr dirty="0"/>
              <a:t>that</a:t>
            </a:r>
            <a:r>
              <a:rPr spc="-20" dirty="0"/>
              <a:t> </a:t>
            </a:r>
            <a:r>
              <a:rPr spc="-25" dirty="0"/>
              <a:t>the </a:t>
            </a:r>
            <a:r>
              <a:rPr dirty="0"/>
              <a:t>employee</a:t>
            </a:r>
            <a:r>
              <a:rPr spc="-65" dirty="0"/>
              <a:t> </a:t>
            </a:r>
            <a:r>
              <a:rPr dirty="0"/>
              <a:t>or</a:t>
            </a:r>
            <a:r>
              <a:rPr spc="-35" dirty="0"/>
              <a:t> </a:t>
            </a:r>
            <a:r>
              <a:rPr dirty="0"/>
              <a:t>applicant,</a:t>
            </a:r>
            <a:r>
              <a:rPr spc="-65" dirty="0"/>
              <a:t> </a:t>
            </a:r>
            <a:r>
              <a:rPr dirty="0"/>
              <a:t>or</a:t>
            </a:r>
            <a:r>
              <a:rPr spc="-3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representative</a:t>
            </a:r>
            <a:r>
              <a:rPr spc="-5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employee</a:t>
            </a:r>
            <a:r>
              <a:rPr spc="-60" dirty="0"/>
              <a:t> </a:t>
            </a:r>
            <a:r>
              <a:rPr spc="-25" dirty="0"/>
              <a:t>or </a:t>
            </a:r>
            <a:r>
              <a:rPr dirty="0"/>
              <a:t>applicant,</a:t>
            </a:r>
            <a:r>
              <a:rPr spc="-80" dirty="0"/>
              <a:t> </a:t>
            </a:r>
            <a:r>
              <a:rPr dirty="0"/>
              <a:t>has</a:t>
            </a:r>
            <a:r>
              <a:rPr spc="-45" dirty="0"/>
              <a:t> </a:t>
            </a:r>
            <a:r>
              <a:rPr dirty="0"/>
              <a:t>communicated</a:t>
            </a:r>
            <a:r>
              <a:rPr spc="-7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limitation</a:t>
            </a:r>
            <a:r>
              <a:rPr spc="-6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10" dirty="0"/>
              <a:t>covered entity.</a:t>
            </a:r>
            <a:endParaRPr sz="2850">
              <a:latin typeface="Wingdings 3"/>
              <a:cs typeface="Wingdings 3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PWFA</a:t>
            </a:r>
            <a:r>
              <a:rPr spc="-200" dirty="0"/>
              <a:t> </a:t>
            </a:r>
            <a:r>
              <a:rPr dirty="0"/>
              <a:t>– </a:t>
            </a:r>
            <a:r>
              <a:rPr spc="-10" dirty="0"/>
              <a:t>Limitation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10" y="1597152"/>
            <a:ext cx="10795000" cy="3637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PWFA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statute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defines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“limitation”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physical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mental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condition.”</a:t>
            </a:r>
            <a:endParaRPr sz="2400">
              <a:latin typeface="Times New Roman"/>
              <a:cs typeface="Times New Roman"/>
            </a:endParaRPr>
          </a:p>
          <a:p>
            <a:pPr marL="469900" marR="195580" indent="-457200">
              <a:lnSpc>
                <a:spcPct val="100000"/>
              </a:lnSpc>
              <a:spcBef>
                <a:spcPts val="1800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final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explains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physical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mental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limitation)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 be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modest,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minor,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and/or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episodic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impediment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problem.</a:t>
            </a:r>
            <a:endParaRPr sz="2400">
              <a:latin typeface="Times New Roman"/>
              <a:cs typeface="Times New Roman"/>
            </a:endParaRPr>
          </a:p>
          <a:p>
            <a:pPr marL="469900" marR="267335" indent="-457200">
              <a:lnSpc>
                <a:spcPct val="100000"/>
              </a:lnSpc>
              <a:spcBef>
                <a:spcPts val="1800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limitation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worker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affected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pregnancy,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childbirth,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related </a:t>
            </a:r>
            <a:r>
              <a:rPr sz="2400" dirty="0">
                <a:latin typeface="Times New Roman"/>
                <a:cs typeface="Times New Roman"/>
              </a:rPr>
              <a:t>medical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problem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maintaining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their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health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health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10" dirty="0">
                <a:latin typeface="Times New Roman"/>
                <a:cs typeface="Times New Roman"/>
              </a:rPr>
              <a:t> pregnancy.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limitation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also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includes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 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worker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seeking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health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pregnancy, </a:t>
            </a:r>
            <a:r>
              <a:rPr sz="2400" dirty="0">
                <a:latin typeface="Times New Roman"/>
                <a:cs typeface="Times New Roman"/>
              </a:rPr>
              <a:t>childbirth,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medical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itself.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PWFA</a:t>
            </a:r>
            <a:r>
              <a:rPr spc="-204" dirty="0"/>
              <a:t> </a:t>
            </a:r>
            <a:r>
              <a:rPr dirty="0"/>
              <a:t>–</a:t>
            </a:r>
            <a:r>
              <a:rPr spc="-229" dirty="0"/>
              <a:t> </a:t>
            </a:r>
            <a:r>
              <a:rPr dirty="0"/>
              <a:t>Related</a:t>
            </a:r>
            <a:r>
              <a:rPr spc="-90" dirty="0"/>
              <a:t> </a:t>
            </a:r>
            <a:r>
              <a:rPr spc="-10" dirty="0"/>
              <a:t>to,</a:t>
            </a:r>
            <a:r>
              <a:rPr spc="-240" dirty="0"/>
              <a:t> </a:t>
            </a:r>
            <a:r>
              <a:rPr dirty="0"/>
              <a:t>Affected</a:t>
            </a:r>
            <a:r>
              <a:rPr spc="-70" dirty="0"/>
              <a:t> </a:t>
            </a:r>
            <a:r>
              <a:rPr spc="-40" dirty="0"/>
              <a:t>by,</a:t>
            </a:r>
            <a:r>
              <a:rPr spc="-90" dirty="0"/>
              <a:t> </a:t>
            </a:r>
            <a:r>
              <a:rPr dirty="0"/>
              <a:t>or</a:t>
            </a:r>
            <a:r>
              <a:rPr spc="-250" dirty="0"/>
              <a:t> </a:t>
            </a:r>
            <a:r>
              <a:rPr dirty="0"/>
              <a:t>Arising</a:t>
            </a:r>
            <a:r>
              <a:rPr spc="-70" dirty="0"/>
              <a:t> </a:t>
            </a:r>
            <a:r>
              <a:rPr dirty="0"/>
              <a:t>out</a:t>
            </a:r>
            <a:r>
              <a:rPr spc="-95" dirty="0"/>
              <a:t> </a:t>
            </a:r>
            <a:r>
              <a:rPr spc="-25" dirty="0"/>
              <a:t>of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09" y="1491753"/>
            <a:ext cx="10742930" cy="461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124587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“known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limitation”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must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“related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affected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by,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arising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</a:t>
            </a:r>
            <a:r>
              <a:rPr sz="2400" spc="-25" dirty="0">
                <a:latin typeface="Times New Roman"/>
                <a:cs typeface="Times New Roman"/>
              </a:rPr>
              <a:t> of” </a:t>
            </a:r>
            <a:r>
              <a:rPr sz="2400" spc="-10" dirty="0">
                <a:latin typeface="Times New Roman"/>
                <a:cs typeface="Times New Roman"/>
              </a:rPr>
              <a:t>pregnancy,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childbirth,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medical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conditions.</a:t>
            </a:r>
            <a:endParaRPr sz="2400">
              <a:latin typeface="Times New Roman"/>
              <a:cs typeface="Times New Roman"/>
            </a:endParaRPr>
          </a:p>
          <a:p>
            <a:pPr marL="469265" marR="697230" indent="-457200" algn="just">
              <a:lnSpc>
                <a:spcPct val="100000"/>
              </a:lnSpc>
              <a:spcBef>
                <a:spcPts val="1800"/>
              </a:spcBef>
            </a:pPr>
            <a:r>
              <a:rPr sz="21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spc="270" dirty="0">
                <a:solidFill>
                  <a:srgbClr val="214E99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Because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statute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“related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affected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by,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arising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of,”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pregnancy, </a:t>
            </a:r>
            <a:r>
              <a:rPr sz="2400" dirty="0">
                <a:latin typeface="Times New Roman"/>
                <a:cs typeface="Times New Roman"/>
              </a:rPr>
              <a:t>childbirth,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medical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sole,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original,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substantial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physical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mental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condition.</a:t>
            </a:r>
            <a:endParaRPr sz="240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spcBef>
                <a:spcPts val="1800"/>
              </a:spcBef>
              <a:tabLst>
                <a:tab pos="469265" algn="l"/>
                <a:tab pos="7448550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physical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mental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“related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affected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by,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arising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of” </a:t>
            </a:r>
            <a:r>
              <a:rPr sz="2400" spc="-10" dirty="0">
                <a:latin typeface="Times New Roman"/>
                <a:cs typeface="Times New Roman"/>
              </a:rPr>
              <a:t>pregnancy,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childbirth,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medical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will</a:t>
            </a:r>
            <a:r>
              <a:rPr sz="2400" dirty="0">
                <a:latin typeface="Times New Roman"/>
                <a:cs typeface="Times New Roman"/>
              </a:rPr>
              <a:t>	be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apparent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majority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cases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readily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ascertained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pregnant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just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experienced childbirth.</a:t>
            </a:r>
            <a:endParaRPr sz="2400">
              <a:latin typeface="Times New Roman"/>
              <a:cs typeface="Times New Roman"/>
            </a:endParaRPr>
          </a:p>
          <a:p>
            <a:pPr marL="927100" marR="313690" indent="-457200">
              <a:lnSpc>
                <a:spcPct val="100000"/>
              </a:lnSpc>
              <a:spcBef>
                <a:spcPts val="1814"/>
              </a:spcBef>
              <a:buClr>
                <a:srgbClr val="E69F00"/>
              </a:buClr>
              <a:buSzPct val="95000"/>
              <a:buFont typeface="Wingdings 2"/>
              <a:buChar char=""/>
              <a:tabLst>
                <a:tab pos="927100" algn="l"/>
              </a:tabLst>
            </a:pPr>
            <a:r>
              <a:rPr sz="2000" spc="-10" dirty="0">
                <a:latin typeface="Times New Roman"/>
                <a:cs typeface="Times New Roman"/>
              </a:rPr>
              <a:t>Example: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pregnant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employee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experiences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back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when standing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long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periods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time.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limitation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related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affected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by,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arising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out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pregnancy.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75" dirty="0"/>
              <a:t>PWFA</a:t>
            </a:r>
            <a:r>
              <a:rPr sz="3300" spc="-185" dirty="0"/>
              <a:t> </a:t>
            </a:r>
            <a:r>
              <a:rPr sz="3300" dirty="0"/>
              <a:t>–</a:t>
            </a:r>
            <a:r>
              <a:rPr sz="3300" spc="-80" dirty="0"/>
              <a:t> </a:t>
            </a:r>
            <a:r>
              <a:rPr sz="3300" spc="-10" dirty="0"/>
              <a:t>Pregnancy,</a:t>
            </a:r>
            <a:r>
              <a:rPr sz="3300" spc="-75" dirty="0"/>
              <a:t> </a:t>
            </a:r>
            <a:r>
              <a:rPr sz="3300" dirty="0"/>
              <a:t>Childbirth</a:t>
            </a:r>
            <a:r>
              <a:rPr sz="3300" spc="-55" dirty="0"/>
              <a:t> </a:t>
            </a:r>
            <a:r>
              <a:rPr sz="3300" dirty="0"/>
              <a:t>or</a:t>
            </a:r>
            <a:r>
              <a:rPr sz="3300" spc="-45" dirty="0"/>
              <a:t> </a:t>
            </a:r>
            <a:r>
              <a:rPr sz="3300" dirty="0"/>
              <a:t>Related</a:t>
            </a:r>
            <a:r>
              <a:rPr sz="3300" spc="-50" dirty="0"/>
              <a:t> </a:t>
            </a:r>
            <a:r>
              <a:rPr sz="3300" dirty="0"/>
              <a:t>Medical</a:t>
            </a:r>
            <a:r>
              <a:rPr sz="3300" spc="-55" dirty="0"/>
              <a:t> </a:t>
            </a:r>
            <a:r>
              <a:rPr sz="3300" spc="-10" dirty="0"/>
              <a:t>Conditions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01310" y="1552955"/>
            <a:ext cx="10605770" cy="42100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69900" marR="579120" indent="-457200">
              <a:lnSpc>
                <a:spcPts val="3030"/>
              </a:lnSpc>
              <a:spcBef>
                <a:spcPts val="470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PWFA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term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“pregnancy,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childbirth,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related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medical </a:t>
            </a:r>
            <a:r>
              <a:rPr sz="2800" dirty="0">
                <a:latin typeface="Times New Roman"/>
                <a:cs typeface="Times New Roman"/>
              </a:rPr>
              <a:t>conditions,”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which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same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term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Title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VII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(42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U.S.C.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§ </a:t>
            </a:r>
            <a:r>
              <a:rPr sz="2800" spc="-10" dirty="0">
                <a:latin typeface="Times New Roman"/>
                <a:cs typeface="Times New Roman"/>
              </a:rPr>
              <a:t>2000e(k)).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030"/>
              </a:lnSpc>
              <a:spcBef>
                <a:spcPts val="1785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final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rule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explains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Commission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will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same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meaning </a:t>
            </a:r>
            <a:r>
              <a:rPr sz="2800" dirty="0">
                <a:latin typeface="Times New Roman"/>
                <a:cs typeface="Times New Roman"/>
              </a:rPr>
              <a:t>under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PWFA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Commission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courts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have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Title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VII.</a:t>
            </a:r>
            <a:endParaRPr sz="2800">
              <a:latin typeface="Times New Roman"/>
              <a:cs typeface="Times New Roman"/>
            </a:endParaRPr>
          </a:p>
          <a:p>
            <a:pPr marL="469900" marR="1007744" indent="-457200">
              <a:lnSpc>
                <a:spcPts val="3030"/>
              </a:lnSpc>
              <a:spcBef>
                <a:spcPts val="1785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Whether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something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qualifies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pregnancy,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childbirth,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related </a:t>
            </a:r>
            <a:r>
              <a:rPr sz="2800" dirty="0">
                <a:latin typeface="Times New Roman"/>
                <a:cs typeface="Times New Roman"/>
              </a:rPr>
              <a:t>medical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condition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vary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based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facts.</a:t>
            </a:r>
            <a:endParaRPr sz="2800">
              <a:latin typeface="Times New Roman"/>
              <a:cs typeface="Times New Roman"/>
            </a:endParaRPr>
          </a:p>
          <a:p>
            <a:pPr marL="469900" marR="1135380" indent="-457200">
              <a:lnSpc>
                <a:spcPts val="3030"/>
              </a:lnSpc>
              <a:spcBef>
                <a:spcPts val="1789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final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rule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provides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additional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examples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“related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medical conditions.”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PWFA</a:t>
            </a:r>
            <a:r>
              <a:rPr spc="-204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Undue</a:t>
            </a:r>
            <a:r>
              <a:rPr spc="-35" dirty="0"/>
              <a:t> </a:t>
            </a:r>
            <a:r>
              <a:rPr spc="-10" dirty="0"/>
              <a:t>Hardship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09" y="1485899"/>
            <a:ext cx="10711815" cy="389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213360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PWFA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says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same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definition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“undue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hardship”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ADA.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final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rule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does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few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additions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account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25" dirty="0">
                <a:latin typeface="Times New Roman"/>
                <a:cs typeface="Times New Roman"/>
              </a:rPr>
              <a:t> the </a:t>
            </a:r>
            <a:r>
              <a:rPr sz="2800" dirty="0">
                <a:latin typeface="Times New Roman"/>
                <a:cs typeface="Times New Roman"/>
              </a:rPr>
              <a:t>differences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between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ADA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PWFA.</a:t>
            </a:r>
            <a:endParaRPr sz="280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spcBef>
                <a:spcPts val="1800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final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rule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explains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under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ADA,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“undue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hardship”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means </a:t>
            </a:r>
            <a:r>
              <a:rPr sz="2800" dirty="0">
                <a:latin typeface="Times New Roman"/>
                <a:cs typeface="Times New Roman"/>
              </a:rPr>
              <a:t>significant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difficulty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expense.</a:t>
            </a:r>
            <a:endParaRPr sz="2800">
              <a:latin typeface="Times New Roman"/>
              <a:cs typeface="Times New Roman"/>
            </a:endParaRPr>
          </a:p>
          <a:p>
            <a:pPr marL="927100" marR="861060" indent="-457200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4642"/>
              <a:buFont typeface="Wingdings 2"/>
              <a:buChar char=""/>
              <a:tabLst>
                <a:tab pos="927100" algn="l"/>
              </a:tabLst>
            </a:pPr>
            <a:r>
              <a:rPr sz="2800" dirty="0">
                <a:latin typeface="Times New Roman"/>
                <a:cs typeface="Times New Roman"/>
              </a:rPr>
              <a:t>Focuses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resources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circumstance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particular </a:t>
            </a:r>
            <a:r>
              <a:rPr sz="2800" dirty="0">
                <a:latin typeface="Times New Roman"/>
                <a:cs typeface="Times New Roman"/>
              </a:rPr>
              <a:t>employer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relationship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cost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difficulty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providing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specific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accommodation.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PWFA</a:t>
            </a:r>
            <a:r>
              <a:rPr spc="-204" dirty="0"/>
              <a:t> </a:t>
            </a:r>
            <a:r>
              <a:rPr dirty="0"/>
              <a:t>–</a:t>
            </a:r>
            <a:r>
              <a:rPr spc="-250" dirty="0"/>
              <a:t> </a:t>
            </a:r>
            <a:r>
              <a:rPr dirty="0"/>
              <a:t>Additions</a:t>
            </a:r>
            <a:r>
              <a:rPr spc="-170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dirty="0"/>
              <a:t>Undue</a:t>
            </a:r>
            <a:r>
              <a:rPr spc="-85" dirty="0"/>
              <a:t> </a:t>
            </a:r>
            <a:r>
              <a:rPr dirty="0"/>
              <a:t>Hardship:</a:t>
            </a:r>
            <a:r>
              <a:rPr spc="-70" dirty="0"/>
              <a:t> </a:t>
            </a:r>
            <a:r>
              <a:rPr spc="-10" dirty="0"/>
              <a:t>Factors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4261" rIns="0" bIns="0" rtlCol="0">
            <a:spAutoFit/>
          </a:bodyPr>
          <a:lstStyle/>
          <a:p>
            <a:pPr marL="4445">
              <a:lnSpc>
                <a:spcPts val="3840"/>
              </a:lnSpc>
              <a:spcBef>
                <a:spcPts val="105"/>
              </a:spcBef>
            </a:pPr>
            <a:r>
              <a:rPr sz="28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850" spc="275" dirty="0">
                <a:solidFill>
                  <a:srgbClr val="214E99"/>
                </a:solidFill>
              </a:rPr>
              <a:t> </a:t>
            </a:r>
            <a:r>
              <a:rPr dirty="0"/>
              <a:t>Under</a:t>
            </a:r>
            <a:r>
              <a:rPr spc="-6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30" dirty="0"/>
              <a:t>PWFA,</a:t>
            </a:r>
            <a:r>
              <a:rPr spc="-4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reasonable</a:t>
            </a:r>
            <a:r>
              <a:rPr spc="-75" dirty="0"/>
              <a:t> </a:t>
            </a:r>
            <a:r>
              <a:rPr dirty="0"/>
              <a:t>accommodation</a:t>
            </a:r>
            <a:r>
              <a:rPr spc="-70" dirty="0"/>
              <a:t> </a:t>
            </a:r>
            <a:r>
              <a:rPr dirty="0"/>
              <a:t>may</a:t>
            </a:r>
            <a:r>
              <a:rPr spc="-50" dirty="0"/>
              <a:t> </a:t>
            </a:r>
            <a:r>
              <a:rPr dirty="0"/>
              <a:t>be</a:t>
            </a:r>
            <a:r>
              <a:rPr spc="-35" dirty="0"/>
              <a:t> </a:t>
            </a:r>
            <a:r>
              <a:rPr spc="-25" dirty="0"/>
              <a:t>the</a:t>
            </a:r>
            <a:endParaRPr sz="2850">
              <a:latin typeface="Wingdings 3"/>
              <a:cs typeface="Wingdings 3"/>
            </a:endParaRPr>
          </a:p>
          <a:p>
            <a:pPr marL="461645">
              <a:lnSpc>
                <a:spcPct val="100000"/>
              </a:lnSpc>
            </a:pPr>
            <a:r>
              <a:rPr b="1" dirty="0">
                <a:latin typeface="Times New Roman"/>
                <a:cs typeface="Times New Roman"/>
              </a:rPr>
              <a:t>temporary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suspension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an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essential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function</a:t>
            </a:r>
            <a:r>
              <a:rPr spc="-10" dirty="0"/>
              <a:t>.</a:t>
            </a:r>
          </a:p>
          <a:p>
            <a:pPr marL="461009" marR="420370" indent="-457200">
              <a:lnSpc>
                <a:spcPct val="100000"/>
              </a:lnSpc>
              <a:spcBef>
                <a:spcPts val="1800"/>
              </a:spcBef>
            </a:pPr>
            <a:r>
              <a:rPr sz="28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850" spc="305" dirty="0">
                <a:solidFill>
                  <a:srgbClr val="214E99"/>
                </a:solidFill>
              </a:rPr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final</a:t>
            </a:r>
            <a:r>
              <a:rPr spc="-40" dirty="0"/>
              <a:t> </a:t>
            </a:r>
            <a:r>
              <a:rPr dirty="0"/>
              <a:t>rule</a:t>
            </a:r>
            <a:r>
              <a:rPr spc="-15" dirty="0"/>
              <a:t> </a:t>
            </a:r>
            <a:r>
              <a:rPr dirty="0"/>
              <a:t>includes</a:t>
            </a:r>
            <a:r>
              <a:rPr spc="-4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list</a:t>
            </a:r>
            <a:r>
              <a:rPr spc="-1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undue</a:t>
            </a:r>
            <a:r>
              <a:rPr spc="-50" dirty="0"/>
              <a:t> </a:t>
            </a:r>
            <a:r>
              <a:rPr dirty="0"/>
              <a:t>hardship</a:t>
            </a:r>
            <a:r>
              <a:rPr spc="-40" dirty="0"/>
              <a:t> </a:t>
            </a:r>
            <a:r>
              <a:rPr dirty="0"/>
              <a:t>factors</a:t>
            </a:r>
            <a:r>
              <a:rPr spc="-30" dirty="0"/>
              <a:t> </a:t>
            </a:r>
            <a:r>
              <a:rPr spc="-25" dirty="0"/>
              <a:t>to </a:t>
            </a:r>
            <a:r>
              <a:rPr dirty="0"/>
              <a:t>consider</a:t>
            </a:r>
            <a:r>
              <a:rPr spc="-5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dirty="0"/>
              <a:t>this</a:t>
            </a:r>
            <a:r>
              <a:rPr spc="-25" dirty="0"/>
              <a:t> </a:t>
            </a:r>
            <a:r>
              <a:rPr dirty="0"/>
              <a:t>type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reasonable</a:t>
            </a:r>
            <a:r>
              <a:rPr spc="-55" dirty="0"/>
              <a:t> </a:t>
            </a:r>
            <a:r>
              <a:rPr spc="-10" dirty="0"/>
              <a:t>accommodation.</a:t>
            </a:r>
            <a:endParaRPr sz="2850">
              <a:latin typeface="Wingdings 3"/>
              <a:cs typeface="Wingdings 3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1309" y="529108"/>
            <a:ext cx="104933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5" dirty="0"/>
              <a:t>PWFA</a:t>
            </a:r>
            <a:r>
              <a:rPr sz="3200" spc="-165" dirty="0"/>
              <a:t> </a:t>
            </a:r>
            <a:r>
              <a:rPr sz="3200" dirty="0"/>
              <a:t>–</a:t>
            </a:r>
            <a:r>
              <a:rPr sz="3200" spc="-180" dirty="0"/>
              <a:t> </a:t>
            </a:r>
            <a:r>
              <a:rPr sz="3200" dirty="0"/>
              <a:t>Additions</a:t>
            </a:r>
            <a:r>
              <a:rPr sz="3200" spc="-15" dirty="0"/>
              <a:t> </a:t>
            </a:r>
            <a:r>
              <a:rPr sz="3200" dirty="0"/>
              <a:t>to</a:t>
            </a:r>
            <a:r>
              <a:rPr sz="3200" spc="5" dirty="0"/>
              <a:t> </a:t>
            </a:r>
            <a:r>
              <a:rPr sz="3200" dirty="0"/>
              <a:t>Undue</a:t>
            </a:r>
            <a:r>
              <a:rPr sz="3200" spc="-10" dirty="0"/>
              <a:t> </a:t>
            </a:r>
            <a:r>
              <a:rPr sz="3200" dirty="0"/>
              <a:t>Hardship:</a:t>
            </a:r>
            <a:r>
              <a:rPr sz="3200" spc="-25" dirty="0"/>
              <a:t> </a:t>
            </a:r>
            <a:r>
              <a:rPr sz="3200" spc="-10" dirty="0"/>
              <a:t>Predictable</a:t>
            </a:r>
            <a:r>
              <a:rPr sz="3200" spc="-200" dirty="0"/>
              <a:t> </a:t>
            </a:r>
            <a:r>
              <a:rPr sz="3200" spc="-10" dirty="0"/>
              <a:t>Assessments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01309" y="1211219"/>
            <a:ext cx="10487660" cy="41681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265" marR="5080" indent="-457200">
              <a:lnSpc>
                <a:spcPct val="80000"/>
              </a:lnSpc>
              <a:spcBef>
                <a:spcPts val="675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final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rule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identifies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four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simple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modifications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will,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virtually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cases,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found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reasonable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accommodations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impose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undue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hardship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requested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pregnancy.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final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calls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these </a:t>
            </a:r>
            <a:r>
              <a:rPr sz="2400" b="1" dirty="0">
                <a:latin typeface="Times New Roman"/>
                <a:cs typeface="Times New Roman"/>
              </a:rPr>
              <a:t>“predictable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assessments.”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four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accommodations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allow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employee:</a:t>
            </a:r>
            <a:endParaRPr sz="24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spcBef>
                <a:spcPts val="1220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6465" algn="l"/>
              </a:tabLst>
            </a:pP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carry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keep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water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near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drink,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0" dirty="0">
                <a:latin typeface="Times New Roman"/>
                <a:cs typeface="Times New Roman"/>
              </a:rPr>
              <a:t> needed;</a:t>
            </a:r>
            <a:endParaRPr sz="24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spcBef>
                <a:spcPts val="1225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6465" algn="l"/>
              </a:tabLst>
            </a:pPr>
            <a:r>
              <a:rPr sz="2400" dirty="0">
                <a:latin typeface="Times New Roman"/>
                <a:cs typeface="Times New Roman"/>
              </a:rPr>
              <a:t>additional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restroom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breaks,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needed;</a:t>
            </a:r>
            <a:endParaRPr sz="2400">
              <a:latin typeface="Times New Roman"/>
              <a:cs typeface="Times New Roman"/>
            </a:endParaRPr>
          </a:p>
          <a:p>
            <a:pPr marL="927100" marR="215900" indent="-457200">
              <a:lnSpc>
                <a:spcPts val="2300"/>
              </a:lnSpc>
              <a:spcBef>
                <a:spcPts val="1785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7100" algn="l"/>
              </a:tabLst>
            </a:pP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jobs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typically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require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standing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jobs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typically </a:t>
            </a:r>
            <a:r>
              <a:rPr sz="2400" dirty="0">
                <a:latin typeface="Times New Roman"/>
                <a:cs typeface="Times New Roman"/>
              </a:rPr>
              <a:t>require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sitting,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needed;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spcBef>
                <a:spcPts val="1250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6465" algn="l"/>
              </a:tabLst>
            </a:pPr>
            <a:r>
              <a:rPr sz="2400" dirty="0">
                <a:latin typeface="Times New Roman"/>
                <a:cs typeface="Times New Roman"/>
              </a:rPr>
              <a:t>breaks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drink,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needed.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PWFA</a:t>
            </a:r>
            <a:r>
              <a:rPr spc="-204" dirty="0"/>
              <a:t> </a:t>
            </a:r>
            <a:r>
              <a:rPr dirty="0"/>
              <a:t>–</a:t>
            </a:r>
            <a:r>
              <a:rPr spc="-120" dirty="0"/>
              <a:t> </a:t>
            </a:r>
            <a:r>
              <a:rPr dirty="0"/>
              <a:t>Limitations</a:t>
            </a:r>
            <a:r>
              <a:rPr spc="-80" dirty="0"/>
              <a:t> </a:t>
            </a:r>
            <a:r>
              <a:rPr dirty="0"/>
              <a:t>on</a:t>
            </a:r>
            <a:r>
              <a:rPr spc="-65" dirty="0"/>
              <a:t> </a:t>
            </a:r>
            <a:r>
              <a:rPr dirty="0"/>
              <a:t>Supporting</a:t>
            </a:r>
            <a:r>
              <a:rPr spc="-85" dirty="0"/>
              <a:t> </a:t>
            </a:r>
            <a:r>
              <a:rPr spc="-10" dirty="0"/>
              <a:t>Documentation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10" y="1595627"/>
            <a:ext cx="10777220" cy="444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1083945" indent="-4572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2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latin typeface="Times New Roman"/>
                <a:cs typeface="Times New Roman"/>
              </a:rPr>
              <a:t>Under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final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rule,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employer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not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required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to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seek</a:t>
            </a:r>
            <a:r>
              <a:rPr sz="2600" b="1" spc="-2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supporting </a:t>
            </a:r>
            <a:r>
              <a:rPr sz="2600" b="1" dirty="0">
                <a:latin typeface="Times New Roman"/>
                <a:cs typeface="Times New Roman"/>
              </a:rPr>
              <a:t>documentation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from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employee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who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seeks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accommodation.</a:t>
            </a:r>
            <a:endParaRPr sz="2600">
              <a:latin typeface="Times New Roman"/>
              <a:cs typeface="Times New Roman"/>
            </a:endParaRPr>
          </a:p>
          <a:p>
            <a:pPr marL="469265" marR="62230" indent="-457200">
              <a:lnSpc>
                <a:spcPct val="100000"/>
              </a:lnSpc>
              <a:spcBef>
                <a:spcPts val="1795"/>
              </a:spcBef>
              <a:tabLst>
                <a:tab pos="469265" algn="l"/>
              </a:tabLst>
            </a:pPr>
            <a:r>
              <a:rPr sz="2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latin typeface="Times New Roman"/>
                <a:cs typeface="Times New Roman"/>
              </a:rPr>
              <a:t>If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employer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decides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seek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supporting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documentation,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only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permitted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do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so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under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final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rule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reasonable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require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documentation </a:t>
            </a:r>
            <a:r>
              <a:rPr sz="2600" b="1" dirty="0">
                <a:latin typeface="Times New Roman"/>
                <a:cs typeface="Times New Roman"/>
              </a:rPr>
              <a:t>under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the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circumstances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employer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determine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whether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employee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has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physical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mental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condition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related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to,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affected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by,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arising </a:t>
            </a:r>
            <a:r>
              <a:rPr sz="2600" dirty="0">
                <a:latin typeface="Times New Roman"/>
                <a:cs typeface="Times New Roman"/>
              </a:rPr>
              <a:t>out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pregnancy,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childbirth,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related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medical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conditions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(a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limitation)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and </a:t>
            </a:r>
            <a:r>
              <a:rPr sz="2600" dirty="0">
                <a:latin typeface="Times New Roman"/>
                <a:cs typeface="Times New Roman"/>
              </a:rPr>
              <a:t>needs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adjustment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change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at work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due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limitation.</a:t>
            </a:r>
            <a:endParaRPr sz="26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1805"/>
              </a:spcBef>
              <a:tabLst>
                <a:tab pos="469265" algn="l"/>
              </a:tabLst>
            </a:pPr>
            <a:r>
              <a:rPr sz="2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final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rule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provides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five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examples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when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seeking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documentation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NOT </a:t>
            </a:r>
            <a:r>
              <a:rPr sz="2600" spc="-10" dirty="0">
                <a:latin typeface="Times New Roman"/>
                <a:cs typeface="Times New Roman"/>
              </a:rPr>
              <a:t>reasonable.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Overview</a:t>
            </a:r>
            <a:r>
              <a:rPr spc="-80" dirty="0"/>
              <a:t> </a:t>
            </a:r>
            <a:r>
              <a:rPr dirty="0"/>
              <a:t>of</a:t>
            </a:r>
            <a:r>
              <a:rPr spc="-155" dirty="0"/>
              <a:t> </a:t>
            </a:r>
            <a:r>
              <a:rPr dirty="0"/>
              <a:t>This</a:t>
            </a:r>
            <a:r>
              <a:rPr spc="-145" dirty="0"/>
              <a:t> </a:t>
            </a:r>
            <a:r>
              <a:rPr spc="-10" dirty="0"/>
              <a:t>Training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825" y="1495045"/>
            <a:ext cx="5563870" cy="427291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Existing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employment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discrimination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laws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PWFA</a:t>
            </a:r>
            <a:endParaRPr sz="24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810"/>
              </a:spcBef>
              <a:buClr>
                <a:srgbClr val="E69F00"/>
              </a:buClr>
              <a:buSzPct val="95000"/>
              <a:buFont typeface="Wingdings 2"/>
              <a:buChar char=""/>
              <a:tabLst>
                <a:tab pos="926465" algn="l"/>
              </a:tabLst>
            </a:pPr>
            <a:r>
              <a:rPr sz="2000" dirty="0">
                <a:latin typeface="Times New Roman"/>
                <a:cs typeface="Times New Roman"/>
              </a:rPr>
              <a:t>Key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definitions</a:t>
            </a:r>
            <a:endParaRPr sz="20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805"/>
              </a:spcBef>
              <a:buClr>
                <a:srgbClr val="E69F00"/>
              </a:buClr>
              <a:buSzPct val="95000"/>
              <a:buFont typeface="Wingdings 2"/>
              <a:buChar char=""/>
              <a:tabLst>
                <a:tab pos="926465" algn="l"/>
              </a:tabLst>
            </a:pPr>
            <a:r>
              <a:rPr sz="2000" dirty="0">
                <a:latin typeface="Times New Roman"/>
                <a:cs typeface="Times New Roman"/>
              </a:rPr>
              <a:t>Examples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reasonable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accommodations</a:t>
            </a:r>
            <a:endParaRPr sz="20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800"/>
              </a:spcBef>
              <a:buClr>
                <a:srgbClr val="E69F00"/>
              </a:buClr>
              <a:buSzPct val="95000"/>
              <a:buFont typeface="Wingdings 2"/>
              <a:buChar char=""/>
              <a:tabLst>
                <a:tab pos="926465" algn="l"/>
              </a:tabLst>
            </a:pPr>
            <a:r>
              <a:rPr sz="2000" dirty="0">
                <a:latin typeface="Times New Roman"/>
                <a:cs typeface="Times New Roman"/>
              </a:rPr>
              <a:t>Prohibited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practices</a:t>
            </a:r>
            <a:endParaRPr sz="20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795"/>
              </a:spcBef>
              <a:buClr>
                <a:srgbClr val="E69F00"/>
              </a:buClr>
              <a:buSzPct val="95000"/>
              <a:buFont typeface="Wingdings 2"/>
              <a:buChar char=""/>
              <a:tabLst>
                <a:tab pos="926465" algn="l"/>
              </a:tabLst>
            </a:pPr>
            <a:r>
              <a:rPr sz="2000" dirty="0">
                <a:latin typeface="Times New Roman"/>
                <a:cs typeface="Times New Roman"/>
              </a:rPr>
              <a:t>Retaliation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coercion</a:t>
            </a:r>
            <a:endParaRPr sz="20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805"/>
              </a:spcBef>
              <a:buClr>
                <a:srgbClr val="E69F00"/>
              </a:buClr>
              <a:buSzPct val="95000"/>
              <a:buFont typeface="Wingdings 2"/>
              <a:buChar char=""/>
              <a:tabLst>
                <a:tab pos="926465" algn="l"/>
              </a:tabLst>
            </a:pPr>
            <a:r>
              <a:rPr sz="2000" spc="-10" dirty="0">
                <a:latin typeface="Times New Roman"/>
                <a:cs typeface="Times New Roman"/>
              </a:rPr>
              <a:t>Procedures</a:t>
            </a:r>
            <a:endParaRPr sz="20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800"/>
              </a:spcBef>
              <a:buClr>
                <a:srgbClr val="E69F00"/>
              </a:buClr>
              <a:buSzPct val="95000"/>
              <a:buFont typeface="Wingdings 2"/>
              <a:buChar char=""/>
              <a:tabLst>
                <a:tab pos="926465" algn="l"/>
              </a:tabLst>
            </a:pPr>
            <a:r>
              <a:rPr sz="2000" spc="-10" dirty="0">
                <a:latin typeface="Times New Roman"/>
                <a:cs typeface="Times New Roman"/>
              </a:rPr>
              <a:t>Available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relief</a:t>
            </a:r>
            <a:endParaRPr sz="20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795"/>
              </a:spcBef>
              <a:buClr>
                <a:srgbClr val="E69F00"/>
              </a:buClr>
              <a:buSzPct val="95000"/>
              <a:buFont typeface="Wingdings 2"/>
              <a:buChar char=""/>
              <a:tabLst>
                <a:tab pos="926465" algn="l"/>
              </a:tabLst>
            </a:pPr>
            <a:r>
              <a:rPr sz="2000" spc="-45" dirty="0">
                <a:latin typeface="Times New Roman"/>
                <a:cs typeface="Times New Roman"/>
              </a:rPr>
              <a:t>PWFA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other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laws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Resources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employers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 descr="A Black pregnant worker wearing blue clothes, standing next to a desk.  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5076" y="681227"/>
            <a:ext cx="4259567" cy="41132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0801" y="330898"/>
            <a:ext cx="10504170" cy="11830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114" dirty="0"/>
              <a:t>PWFA</a:t>
            </a:r>
            <a:r>
              <a:rPr spc="-204" dirty="0"/>
              <a:t> </a:t>
            </a:r>
            <a:r>
              <a:rPr dirty="0"/>
              <a:t>–</a:t>
            </a:r>
            <a:r>
              <a:rPr spc="-120" dirty="0"/>
              <a:t> </a:t>
            </a:r>
            <a:r>
              <a:rPr dirty="0"/>
              <a:t>Limitations</a:t>
            </a:r>
            <a:r>
              <a:rPr spc="-80" dirty="0"/>
              <a:t> </a:t>
            </a:r>
            <a:r>
              <a:rPr dirty="0"/>
              <a:t>on</a:t>
            </a:r>
            <a:r>
              <a:rPr spc="-65" dirty="0"/>
              <a:t> </a:t>
            </a:r>
            <a:r>
              <a:rPr dirty="0"/>
              <a:t>Supporting</a:t>
            </a:r>
            <a:r>
              <a:rPr spc="-85" dirty="0"/>
              <a:t> </a:t>
            </a:r>
            <a:r>
              <a:rPr spc="-10" dirty="0"/>
              <a:t>Documentation </a:t>
            </a:r>
            <a:r>
              <a:rPr dirty="0"/>
              <a:t>(continued</a:t>
            </a:r>
            <a:r>
              <a:rPr spc="-170" dirty="0"/>
              <a:t> </a:t>
            </a:r>
            <a:r>
              <a:rPr spc="-25" dirty="0"/>
              <a:t>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10" y="1552955"/>
            <a:ext cx="10739120" cy="41662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69900" marR="5080" indent="-457200">
              <a:lnSpc>
                <a:spcPts val="3030"/>
              </a:lnSpc>
              <a:spcBef>
                <a:spcPts val="470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If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reasonable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under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circumstances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seek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documentation,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employer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only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seek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reasonable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documentation.</a:t>
            </a:r>
            <a:endParaRPr sz="2800">
              <a:latin typeface="Times New Roman"/>
              <a:cs typeface="Times New Roman"/>
            </a:endParaRPr>
          </a:p>
          <a:p>
            <a:pPr marL="469900" marR="436880" indent="-457200">
              <a:lnSpc>
                <a:spcPts val="3030"/>
              </a:lnSpc>
              <a:spcBef>
                <a:spcPts val="1789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final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rule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defines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“</a:t>
            </a:r>
            <a:r>
              <a:rPr sz="2800" b="1" dirty="0">
                <a:latin typeface="Times New Roman"/>
                <a:cs typeface="Times New Roman"/>
              </a:rPr>
              <a:t>reasonable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documentation</a:t>
            </a:r>
            <a:r>
              <a:rPr sz="2800" dirty="0">
                <a:latin typeface="Times New Roman"/>
                <a:cs typeface="Times New Roman"/>
              </a:rPr>
              <a:t>”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minimum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sufficient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to:</a:t>
            </a:r>
            <a:endParaRPr sz="28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1475"/>
              </a:spcBef>
              <a:buAutoNum type="arabicPeriod"/>
              <a:tabLst>
                <a:tab pos="926465" algn="l"/>
              </a:tabLst>
            </a:pPr>
            <a:r>
              <a:rPr sz="2400" dirty="0">
                <a:latin typeface="Times New Roman"/>
                <a:cs typeface="Times New Roman"/>
              </a:rPr>
              <a:t>Confirm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physical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mental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condition;</a:t>
            </a:r>
            <a:endParaRPr sz="2400">
              <a:latin typeface="Times New Roman"/>
              <a:cs typeface="Times New Roman"/>
            </a:endParaRPr>
          </a:p>
          <a:p>
            <a:pPr marL="469265" marR="110489" indent="457200">
              <a:lnSpc>
                <a:spcPts val="2590"/>
              </a:lnSpc>
              <a:spcBef>
                <a:spcPts val="1839"/>
              </a:spcBef>
              <a:buAutoNum type="arabicPeriod"/>
              <a:tabLst>
                <a:tab pos="926465" algn="l"/>
              </a:tabLst>
            </a:pPr>
            <a:r>
              <a:rPr sz="2400" dirty="0">
                <a:latin typeface="Times New Roman"/>
                <a:cs typeface="Times New Roman"/>
              </a:rPr>
              <a:t>Confirm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physical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mental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affected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by,</a:t>
            </a:r>
            <a:r>
              <a:rPr sz="2400" spc="-25" dirty="0">
                <a:latin typeface="Times New Roman"/>
                <a:cs typeface="Times New Roman"/>
              </a:rPr>
              <a:t> or </a:t>
            </a:r>
            <a:r>
              <a:rPr sz="2400" dirty="0">
                <a:latin typeface="Times New Roman"/>
                <a:cs typeface="Times New Roman"/>
              </a:rPr>
              <a:t>arising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pregnancy,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childbirth,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medical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(together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#1 </a:t>
            </a:r>
            <a:r>
              <a:rPr sz="2400" dirty="0">
                <a:latin typeface="Times New Roman"/>
                <a:cs typeface="Times New Roman"/>
              </a:rPr>
              <a:t>“a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limitation”);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spcBef>
                <a:spcPts val="1480"/>
              </a:spcBef>
              <a:buAutoNum type="arabicPeriod"/>
              <a:tabLst>
                <a:tab pos="926465" algn="l"/>
              </a:tabLst>
            </a:pPr>
            <a:r>
              <a:rPr sz="2400" dirty="0">
                <a:latin typeface="Times New Roman"/>
                <a:cs typeface="Times New Roman"/>
              </a:rPr>
              <a:t>Describe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adjustment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change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work that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needed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limitation.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0801" y="330898"/>
            <a:ext cx="10504170" cy="11830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114" dirty="0"/>
              <a:t>PWFA</a:t>
            </a:r>
            <a:r>
              <a:rPr spc="-204" dirty="0"/>
              <a:t> </a:t>
            </a:r>
            <a:r>
              <a:rPr dirty="0"/>
              <a:t>–</a:t>
            </a:r>
            <a:r>
              <a:rPr spc="-120" dirty="0"/>
              <a:t> </a:t>
            </a:r>
            <a:r>
              <a:rPr dirty="0"/>
              <a:t>Limitations</a:t>
            </a:r>
            <a:r>
              <a:rPr spc="-80" dirty="0"/>
              <a:t> </a:t>
            </a:r>
            <a:r>
              <a:rPr dirty="0"/>
              <a:t>on</a:t>
            </a:r>
            <a:r>
              <a:rPr spc="-65" dirty="0"/>
              <a:t> </a:t>
            </a:r>
            <a:r>
              <a:rPr dirty="0"/>
              <a:t>Supporting</a:t>
            </a:r>
            <a:r>
              <a:rPr spc="-85" dirty="0"/>
              <a:t> </a:t>
            </a:r>
            <a:r>
              <a:rPr spc="-10" dirty="0"/>
              <a:t>Documentation </a:t>
            </a:r>
            <a:r>
              <a:rPr dirty="0"/>
              <a:t>(continued</a:t>
            </a:r>
            <a:r>
              <a:rPr spc="-170" dirty="0"/>
              <a:t> </a:t>
            </a:r>
            <a:r>
              <a:rPr spc="-25" dirty="0"/>
              <a:t>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10" y="1552955"/>
            <a:ext cx="10772775" cy="41376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69900" marR="421005" indent="-457200" algn="just">
              <a:lnSpc>
                <a:spcPts val="3030"/>
              </a:lnSpc>
              <a:spcBef>
                <a:spcPts val="470"/>
              </a:spcBef>
            </a:pPr>
            <a:r>
              <a:rPr sz="250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spc="15" dirty="0">
                <a:solidFill>
                  <a:srgbClr val="214E99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If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reasonable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under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circumstances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seek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documentation,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employer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require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supporting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documentation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50" dirty="0">
                <a:latin typeface="Times New Roman"/>
                <a:cs typeface="Times New Roman"/>
              </a:rPr>
              <a:t> a </a:t>
            </a:r>
            <a:r>
              <a:rPr sz="2800" dirty="0">
                <a:latin typeface="Times New Roman"/>
                <a:cs typeface="Times New Roman"/>
              </a:rPr>
              <a:t>health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provider.</a:t>
            </a:r>
            <a:endParaRPr sz="2800">
              <a:latin typeface="Times New Roman"/>
              <a:cs typeface="Times New Roman"/>
            </a:endParaRPr>
          </a:p>
          <a:p>
            <a:pPr marL="469265" marR="5080" indent="-457200">
              <a:lnSpc>
                <a:spcPts val="3030"/>
              </a:lnSpc>
              <a:spcBef>
                <a:spcPts val="1785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rules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ADA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regarding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keeping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medical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information </a:t>
            </a:r>
            <a:r>
              <a:rPr sz="2800" dirty="0">
                <a:latin typeface="Times New Roman"/>
                <a:cs typeface="Times New Roman"/>
              </a:rPr>
              <a:t>confidential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apply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medical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information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collected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employer </a:t>
            </a:r>
            <a:r>
              <a:rPr sz="2800" dirty="0">
                <a:latin typeface="Times New Roman"/>
                <a:cs typeface="Times New Roman"/>
              </a:rPr>
              <a:t>pursuant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PWFA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reasonable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accommodation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request.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Under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ADA,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medical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information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must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maintained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separate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forms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separate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medical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files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treated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confidential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medical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record,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accordance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ADA’s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rules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confidentiality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medical information.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1309" y="605218"/>
            <a:ext cx="8708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PWFA</a:t>
            </a:r>
            <a:r>
              <a:rPr spc="-204" dirty="0"/>
              <a:t> </a:t>
            </a:r>
            <a:r>
              <a:rPr dirty="0"/>
              <a:t>–</a:t>
            </a:r>
            <a:r>
              <a:rPr spc="-150" dirty="0"/>
              <a:t> </a:t>
            </a:r>
            <a:r>
              <a:rPr dirty="0"/>
              <a:t>Prohibited</a:t>
            </a:r>
            <a:r>
              <a:rPr spc="-95" dirty="0"/>
              <a:t> </a:t>
            </a:r>
            <a:r>
              <a:rPr dirty="0"/>
              <a:t>Employment</a:t>
            </a:r>
            <a:r>
              <a:rPr spc="-95" dirty="0"/>
              <a:t> </a:t>
            </a:r>
            <a:r>
              <a:rPr spc="-10" dirty="0"/>
              <a:t>Practices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286" y="1169736"/>
            <a:ext cx="10787380" cy="468884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  <a:tabLst>
                <a:tab pos="469265" algn="l"/>
              </a:tabLst>
            </a:pPr>
            <a:r>
              <a:rPr sz="26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6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900" dirty="0">
                <a:latin typeface="Times New Roman"/>
                <a:cs typeface="Times New Roman"/>
              </a:rPr>
              <a:t>An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employer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must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Times New Roman"/>
                <a:cs typeface="Times New Roman"/>
              </a:rPr>
              <a:t>not</a:t>
            </a:r>
            <a:endParaRPr sz="2900">
              <a:latin typeface="Times New Roman"/>
              <a:cs typeface="Times New Roman"/>
            </a:endParaRPr>
          </a:p>
          <a:p>
            <a:pPr marL="927100" marR="5080" indent="-457200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4827"/>
              <a:buFont typeface="Wingdings 2"/>
              <a:buChar char=""/>
              <a:tabLst>
                <a:tab pos="927100" algn="l"/>
              </a:tabLst>
            </a:pPr>
            <a:r>
              <a:rPr sz="2900" dirty="0">
                <a:latin typeface="Times New Roman"/>
                <a:cs typeface="Times New Roman"/>
              </a:rPr>
              <a:t>Fail</a:t>
            </a:r>
            <a:r>
              <a:rPr sz="2900" spc="-6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to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make reasonable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accommodation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for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qualified</a:t>
            </a:r>
            <a:r>
              <a:rPr sz="2900" spc="72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employee’s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known</a:t>
            </a:r>
            <a:r>
              <a:rPr sz="2900" spc="-7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limitations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related</a:t>
            </a:r>
            <a:r>
              <a:rPr sz="2900" spc="-7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to,</a:t>
            </a:r>
            <a:r>
              <a:rPr sz="2900" spc="-7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affected</a:t>
            </a:r>
            <a:r>
              <a:rPr sz="2900" spc="-7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by,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or</a:t>
            </a:r>
            <a:r>
              <a:rPr sz="2900" spc="-7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arising</a:t>
            </a:r>
            <a:r>
              <a:rPr sz="2900" spc="-75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Times New Roman"/>
                <a:cs typeface="Times New Roman"/>
              </a:rPr>
              <a:t>out </a:t>
            </a:r>
            <a:r>
              <a:rPr sz="2900" dirty="0">
                <a:latin typeface="Times New Roman"/>
                <a:cs typeface="Times New Roman"/>
              </a:rPr>
              <a:t>of</a:t>
            </a:r>
            <a:r>
              <a:rPr sz="2900" spc="-6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pregnancy,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childbirth,</a:t>
            </a:r>
            <a:r>
              <a:rPr sz="2900" spc="-7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or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related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medical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conditions,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absent </a:t>
            </a:r>
            <a:r>
              <a:rPr sz="2900" dirty="0">
                <a:latin typeface="Times New Roman"/>
                <a:cs typeface="Times New Roman"/>
              </a:rPr>
              <a:t>undue</a:t>
            </a:r>
            <a:r>
              <a:rPr sz="2900" spc="-10" dirty="0">
                <a:latin typeface="Times New Roman"/>
                <a:cs typeface="Times New Roman"/>
              </a:rPr>
              <a:t> hardship.</a:t>
            </a:r>
            <a:endParaRPr sz="2900">
              <a:latin typeface="Times New Roman"/>
              <a:cs typeface="Times New Roman"/>
            </a:endParaRPr>
          </a:p>
          <a:p>
            <a:pPr marL="927100" marR="73660" indent="-457200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4827"/>
              <a:buFont typeface="Wingdings 2"/>
              <a:buChar char=""/>
              <a:tabLst>
                <a:tab pos="927100" algn="l"/>
              </a:tabLst>
            </a:pPr>
            <a:r>
              <a:rPr sz="2900" dirty="0">
                <a:latin typeface="Times New Roman"/>
                <a:cs typeface="Times New Roman"/>
              </a:rPr>
              <a:t>Require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qualified</a:t>
            </a:r>
            <a:r>
              <a:rPr sz="2900" spc="-7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employee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affected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by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pregnancy,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childbirth,</a:t>
            </a:r>
            <a:r>
              <a:rPr sz="2900" spc="-75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Times New Roman"/>
                <a:cs typeface="Times New Roman"/>
              </a:rPr>
              <a:t>or </a:t>
            </a:r>
            <a:r>
              <a:rPr sz="2900" dirty="0">
                <a:latin typeface="Times New Roman"/>
                <a:cs typeface="Times New Roman"/>
              </a:rPr>
              <a:t>related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medical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conditions</a:t>
            </a:r>
            <a:r>
              <a:rPr sz="2900" spc="-7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to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accept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an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accommodation other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imes New Roman"/>
                <a:cs typeface="Times New Roman"/>
              </a:rPr>
              <a:t>than </a:t>
            </a:r>
            <a:r>
              <a:rPr sz="2900" dirty="0">
                <a:latin typeface="Times New Roman"/>
                <a:cs typeface="Times New Roman"/>
              </a:rPr>
              <a:t>any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reasonable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accommodation</a:t>
            </a:r>
            <a:r>
              <a:rPr sz="2900" spc="1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arrived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at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through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the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interactive process.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0801" y="330898"/>
            <a:ext cx="8709025" cy="11830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114" dirty="0"/>
              <a:t>PWFA</a:t>
            </a:r>
            <a:r>
              <a:rPr spc="-204" dirty="0"/>
              <a:t> </a:t>
            </a:r>
            <a:r>
              <a:rPr dirty="0"/>
              <a:t>–</a:t>
            </a:r>
            <a:r>
              <a:rPr spc="-150" dirty="0"/>
              <a:t> </a:t>
            </a:r>
            <a:r>
              <a:rPr dirty="0"/>
              <a:t>Prohibited</a:t>
            </a:r>
            <a:r>
              <a:rPr spc="-95" dirty="0"/>
              <a:t> </a:t>
            </a:r>
            <a:r>
              <a:rPr dirty="0"/>
              <a:t>Employment</a:t>
            </a:r>
            <a:r>
              <a:rPr spc="-95" dirty="0"/>
              <a:t> </a:t>
            </a:r>
            <a:r>
              <a:rPr spc="-10" dirty="0"/>
              <a:t>Practices (continued)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6486" y="2009648"/>
            <a:ext cx="10271125" cy="41078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69900" marR="5080" indent="-457200">
              <a:lnSpc>
                <a:spcPts val="3130"/>
              </a:lnSpc>
              <a:spcBef>
                <a:spcPts val="500"/>
              </a:spcBef>
              <a:buClr>
                <a:srgbClr val="E69F00"/>
              </a:buClr>
              <a:buSzPct val="94827"/>
              <a:buFont typeface="Wingdings 2"/>
              <a:buChar char=""/>
              <a:tabLst>
                <a:tab pos="469900" algn="l"/>
              </a:tabLst>
            </a:pPr>
            <a:r>
              <a:rPr sz="2900" dirty="0">
                <a:latin typeface="Times New Roman"/>
                <a:cs typeface="Times New Roman"/>
              </a:rPr>
              <a:t>Deny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an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employment</a:t>
            </a:r>
            <a:r>
              <a:rPr sz="2900" spc="2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opportunity</a:t>
            </a:r>
            <a:r>
              <a:rPr sz="2900" spc="-7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to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qualified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employee</a:t>
            </a:r>
            <a:r>
              <a:rPr sz="2900" spc="-10" dirty="0">
                <a:latin typeface="Times New Roman"/>
                <a:cs typeface="Times New Roman"/>
              </a:rPr>
              <a:t> because </a:t>
            </a:r>
            <a:r>
              <a:rPr sz="2900" dirty="0">
                <a:latin typeface="Times New Roman"/>
                <a:cs typeface="Times New Roman"/>
              </a:rPr>
              <a:t>it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has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or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will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have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to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provide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reasonable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accommodation.</a:t>
            </a:r>
            <a:endParaRPr sz="2900">
              <a:latin typeface="Times New Roman"/>
              <a:cs typeface="Times New Roman"/>
            </a:endParaRPr>
          </a:p>
          <a:p>
            <a:pPr marL="469900" marR="79375" indent="-457200">
              <a:lnSpc>
                <a:spcPts val="3130"/>
              </a:lnSpc>
              <a:spcBef>
                <a:spcPts val="1805"/>
              </a:spcBef>
              <a:buClr>
                <a:srgbClr val="E69F00"/>
              </a:buClr>
              <a:buSzPct val="94827"/>
              <a:buFont typeface="Wingdings 2"/>
              <a:buChar char=""/>
              <a:tabLst>
                <a:tab pos="469900" algn="l"/>
              </a:tabLst>
            </a:pPr>
            <a:r>
              <a:rPr sz="2900" dirty="0">
                <a:latin typeface="Times New Roman"/>
                <a:cs typeface="Times New Roman"/>
              </a:rPr>
              <a:t>Require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qualified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employee</a:t>
            </a:r>
            <a:r>
              <a:rPr sz="2900" spc="-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to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take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leave,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whether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paid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Times New Roman"/>
                <a:cs typeface="Times New Roman"/>
              </a:rPr>
              <a:t>or </a:t>
            </a:r>
            <a:r>
              <a:rPr sz="2900" dirty="0">
                <a:latin typeface="Times New Roman"/>
                <a:cs typeface="Times New Roman"/>
              </a:rPr>
              <a:t>unpaid,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if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another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reasonable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accommodation</a:t>
            </a:r>
            <a:r>
              <a:rPr sz="2900" spc="2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can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be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provided, </a:t>
            </a:r>
            <a:r>
              <a:rPr sz="2900" dirty="0">
                <a:latin typeface="Times New Roman"/>
                <a:cs typeface="Times New Roman"/>
              </a:rPr>
              <a:t>absent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undue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hardship,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to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the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known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limitations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under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the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PWFA.</a:t>
            </a:r>
            <a:endParaRPr sz="2900">
              <a:latin typeface="Times New Roman"/>
              <a:cs typeface="Times New Roman"/>
            </a:endParaRPr>
          </a:p>
          <a:p>
            <a:pPr marL="469900" marR="156845" indent="-457200">
              <a:lnSpc>
                <a:spcPts val="3130"/>
              </a:lnSpc>
              <a:spcBef>
                <a:spcPts val="1805"/>
              </a:spcBef>
              <a:buClr>
                <a:srgbClr val="E69F00"/>
              </a:buClr>
              <a:buSzPct val="94827"/>
              <a:buFont typeface="Wingdings 2"/>
              <a:buChar char=""/>
              <a:tabLst>
                <a:tab pos="469900" algn="l"/>
              </a:tabLst>
            </a:pPr>
            <a:r>
              <a:rPr sz="2900" spc="-20" dirty="0">
                <a:latin typeface="Times New Roman"/>
                <a:cs typeface="Times New Roman"/>
              </a:rPr>
              <a:t>Take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an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adverse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action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in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terms,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conditions,</a:t>
            </a:r>
            <a:r>
              <a:rPr sz="2900" spc="-6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or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privileges</a:t>
            </a:r>
            <a:r>
              <a:rPr sz="2900" spc="-70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Times New Roman"/>
                <a:cs typeface="Times New Roman"/>
              </a:rPr>
              <a:t>of </a:t>
            </a:r>
            <a:r>
              <a:rPr sz="2900" dirty="0">
                <a:latin typeface="Times New Roman"/>
                <a:cs typeface="Times New Roman"/>
              </a:rPr>
              <a:t>employment</a:t>
            </a:r>
            <a:r>
              <a:rPr sz="2900" spc="1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against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qualified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employee</a:t>
            </a:r>
            <a:r>
              <a:rPr sz="2900" spc="-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on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account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of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Times New Roman"/>
                <a:cs typeface="Times New Roman"/>
              </a:rPr>
              <a:t>the </a:t>
            </a:r>
            <a:r>
              <a:rPr sz="2900" dirty="0">
                <a:latin typeface="Times New Roman"/>
                <a:cs typeface="Times New Roman"/>
              </a:rPr>
              <a:t>employee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requesting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or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using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reasonable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accommodation</a:t>
            </a:r>
            <a:r>
              <a:rPr sz="2900" spc="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under </a:t>
            </a:r>
            <a:r>
              <a:rPr sz="2900" dirty="0">
                <a:latin typeface="Times New Roman"/>
                <a:cs typeface="Times New Roman"/>
              </a:rPr>
              <a:t>the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imes New Roman"/>
                <a:cs typeface="Times New Roman"/>
              </a:rPr>
              <a:t>PWFA.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1309" y="425386"/>
            <a:ext cx="9068435" cy="10096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-635">
              <a:lnSpc>
                <a:spcPts val="3670"/>
              </a:lnSpc>
              <a:spcBef>
                <a:spcPts val="560"/>
              </a:spcBef>
              <a:tabLst>
                <a:tab pos="4192904" algn="l"/>
              </a:tabLst>
            </a:pPr>
            <a:r>
              <a:rPr sz="3400" dirty="0"/>
              <a:t>Prohibited</a:t>
            </a:r>
            <a:r>
              <a:rPr sz="3400" spc="-105" dirty="0"/>
              <a:t> </a:t>
            </a:r>
            <a:r>
              <a:rPr sz="3400" dirty="0"/>
              <a:t>Practice</a:t>
            </a:r>
            <a:r>
              <a:rPr sz="3400" spc="-85" dirty="0"/>
              <a:t> </a:t>
            </a:r>
            <a:r>
              <a:rPr sz="3400" spc="-25" dirty="0"/>
              <a:t>#1:</a:t>
            </a:r>
            <a:r>
              <a:rPr sz="3400" dirty="0"/>
              <a:t>	Failure</a:t>
            </a:r>
            <a:r>
              <a:rPr sz="3400" spc="-50" dirty="0"/>
              <a:t> </a:t>
            </a:r>
            <a:r>
              <a:rPr sz="3400" dirty="0"/>
              <a:t>to</a:t>
            </a:r>
            <a:r>
              <a:rPr sz="3400" spc="-70" dirty="0"/>
              <a:t> </a:t>
            </a:r>
            <a:r>
              <a:rPr sz="3400" dirty="0"/>
              <a:t>Make</a:t>
            </a:r>
            <a:r>
              <a:rPr sz="3400" spc="-45" dirty="0"/>
              <a:t> </a:t>
            </a:r>
            <a:r>
              <a:rPr sz="3400" spc="-10" dirty="0"/>
              <a:t>Reasonable Accommodation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709286" y="1523067"/>
            <a:ext cx="10749915" cy="392557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69900" marR="15875" indent="-457200">
              <a:lnSpc>
                <a:spcPts val="2810"/>
              </a:lnSpc>
              <a:spcBef>
                <a:spcPts val="455"/>
              </a:spcBef>
              <a:tabLst>
                <a:tab pos="469265" algn="l"/>
              </a:tabLst>
            </a:pPr>
            <a:r>
              <a:rPr sz="2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latin typeface="Times New Roman"/>
                <a:cs typeface="Times New Roman"/>
              </a:rPr>
              <a:t>An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employer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must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not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fail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make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reasonable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accommodation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for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qualified employee’s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applicant’s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known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limitations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related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to,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affected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by,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arising </a:t>
            </a:r>
            <a:r>
              <a:rPr sz="2600" dirty="0">
                <a:latin typeface="Times New Roman"/>
                <a:cs typeface="Times New Roman"/>
              </a:rPr>
              <a:t>out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pregnancy,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childbirth,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related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medical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conditions,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absent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undue hardship.</a:t>
            </a:r>
            <a:endParaRPr sz="2600">
              <a:latin typeface="Times New Roman"/>
              <a:cs typeface="Times New Roman"/>
            </a:endParaRPr>
          </a:p>
          <a:p>
            <a:pPr marL="927100" marR="335280" indent="-457200">
              <a:lnSpc>
                <a:spcPts val="2590"/>
              </a:lnSpc>
              <a:spcBef>
                <a:spcPts val="1800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7100" algn="l"/>
              </a:tabLst>
            </a:pPr>
            <a:r>
              <a:rPr sz="2400" dirty="0">
                <a:latin typeface="Times New Roman"/>
                <a:cs typeface="Times New Roman"/>
              </a:rPr>
              <a:t>Under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final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rule,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unnecessary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delay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making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reasonable </a:t>
            </a:r>
            <a:r>
              <a:rPr sz="2400" dirty="0">
                <a:latin typeface="Times New Roman"/>
                <a:cs typeface="Times New Roman"/>
              </a:rPr>
              <a:t>accommodation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violation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PWFA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delay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failure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make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reasonable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accommodation.</a:t>
            </a:r>
            <a:endParaRPr sz="2400">
              <a:latin typeface="Times New Roman"/>
              <a:cs typeface="Times New Roman"/>
            </a:endParaRPr>
          </a:p>
          <a:p>
            <a:pPr marL="927100" marR="5080" indent="-457200">
              <a:lnSpc>
                <a:spcPts val="2590"/>
              </a:lnSpc>
              <a:spcBef>
                <a:spcPts val="1805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7100" algn="l"/>
              </a:tabLst>
            </a:pPr>
            <a:r>
              <a:rPr sz="2400" dirty="0">
                <a:latin typeface="Times New Roman"/>
                <a:cs typeface="Times New Roman"/>
              </a:rPr>
              <a:t>Under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final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rule,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cannot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deny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delay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reasonable </a:t>
            </a:r>
            <a:r>
              <a:rPr sz="2400" dirty="0">
                <a:latin typeface="Times New Roman"/>
                <a:cs typeface="Times New Roman"/>
              </a:rPr>
              <a:t>accommodation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because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lack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supporting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documentation,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unless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request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documentation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meets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requirements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final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rule.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1309" y="330898"/>
            <a:ext cx="10158095" cy="11830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/>
              <a:t>Prohibited</a:t>
            </a:r>
            <a:r>
              <a:rPr spc="-114" dirty="0"/>
              <a:t> </a:t>
            </a:r>
            <a:r>
              <a:rPr dirty="0"/>
              <a:t>Practice</a:t>
            </a:r>
            <a:r>
              <a:rPr spc="-100" dirty="0"/>
              <a:t> </a:t>
            </a:r>
            <a:r>
              <a:rPr dirty="0"/>
              <a:t>#2:</a:t>
            </a:r>
            <a:r>
              <a:rPr spc="-100" dirty="0"/>
              <a:t> </a:t>
            </a:r>
            <a:r>
              <a:rPr dirty="0"/>
              <a:t>Requiring</a:t>
            </a:r>
            <a:r>
              <a:rPr spc="-114" dirty="0"/>
              <a:t> </a:t>
            </a:r>
            <a:r>
              <a:rPr dirty="0"/>
              <a:t>an</a:t>
            </a:r>
            <a:r>
              <a:rPr spc="-100" dirty="0"/>
              <a:t> </a:t>
            </a:r>
            <a:r>
              <a:rPr dirty="0"/>
              <a:t>Employee</a:t>
            </a:r>
            <a:r>
              <a:rPr spc="-105" dirty="0"/>
              <a:t> </a:t>
            </a:r>
            <a:r>
              <a:rPr spc="-25" dirty="0"/>
              <a:t>to </a:t>
            </a:r>
            <a:r>
              <a:rPr dirty="0"/>
              <a:t>Accept</a:t>
            </a:r>
            <a:r>
              <a:rPr spc="-120" dirty="0"/>
              <a:t> </a:t>
            </a:r>
            <a:r>
              <a:rPr spc="-10" dirty="0"/>
              <a:t>an</a:t>
            </a:r>
            <a:r>
              <a:rPr spc="-240" dirty="0"/>
              <a:t> </a:t>
            </a:r>
            <a:r>
              <a:rPr spc="-10" dirty="0"/>
              <a:t>Accommodation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286" y="1562691"/>
            <a:ext cx="10513695" cy="3364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5099050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PWFA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prohibits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employer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requiring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qualified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employee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applicant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accept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accommodation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other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arrived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at </a:t>
            </a:r>
            <a:r>
              <a:rPr sz="2800" dirty="0">
                <a:latin typeface="Times New Roman"/>
                <a:cs typeface="Times New Roman"/>
              </a:rPr>
              <a:t>through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interactive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process.</a:t>
            </a:r>
            <a:r>
              <a:rPr sz="2800" dirty="0">
                <a:latin typeface="Times New Roman"/>
                <a:cs typeface="Times New Roman"/>
              </a:rPr>
              <a:t>	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final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rule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explains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that:</a:t>
            </a:r>
            <a:endParaRPr sz="2800">
              <a:latin typeface="Times New Roman"/>
              <a:cs typeface="Times New Roman"/>
            </a:endParaRPr>
          </a:p>
          <a:p>
            <a:pPr marL="927100" marR="261620" indent="-457200">
              <a:lnSpc>
                <a:spcPct val="100000"/>
              </a:lnSpc>
              <a:spcBef>
                <a:spcPts val="1814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7100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covered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entity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cannot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require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applicant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accept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 </a:t>
            </a:r>
            <a:r>
              <a:rPr sz="2400" dirty="0">
                <a:latin typeface="Times New Roman"/>
                <a:cs typeface="Times New Roman"/>
              </a:rPr>
              <a:t>accommodation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such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light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duty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temporary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transfer,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delay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an </a:t>
            </a:r>
            <a:r>
              <a:rPr sz="2400" dirty="0">
                <a:latin typeface="Times New Roman"/>
                <a:cs typeface="Times New Roman"/>
              </a:rPr>
              <a:t>examination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application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without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engaging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interactive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even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covered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entity’s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motivation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concern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applicant’s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employee’s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health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pregnancy.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/>
              <a:t>Prohibited</a:t>
            </a:r>
            <a:r>
              <a:rPr sz="3400" spc="-80" dirty="0"/>
              <a:t> </a:t>
            </a:r>
            <a:r>
              <a:rPr sz="3400" dirty="0"/>
              <a:t>Practice</a:t>
            </a:r>
            <a:r>
              <a:rPr sz="3400" spc="-65" dirty="0"/>
              <a:t> </a:t>
            </a:r>
            <a:r>
              <a:rPr sz="3400" dirty="0"/>
              <a:t>#3:</a:t>
            </a:r>
            <a:r>
              <a:rPr sz="3400" spc="-90" dirty="0"/>
              <a:t> </a:t>
            </a:r>
            <a:r>
              <a:rPr sz="3400" dirty="0"/>
              <a:t>Denial</a:t>
            </a:r>
            <a:r>
              <a:rPr sz="3400" spc="-80" dirty="0"/>
              <a:t> </a:t>
            </a:r>
            <a:r>
              <a:rPr sz="3400" dirty="0"/>
              <a:t>of</a:t>
            </a:r>
            <a:r>
              <a:rPr sz="3400" spc="-90" dirty="0"/>
              <a:t> </a:t>
            </a:r>
            <a:r>
              <a:rPr sz="3400" dirty="0"/>
              <a:t>Employment</a:t>
            </a:r>
            <a:r>
              <a:rPr sz="3400" spc="-70" dirty="0"/>
              <a:t> </a:t>
            </a:r>
            <a:r>
              <a:rPr sz="3400" spc="-10" dirty="0"/>
              <a:t>Opportunities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701310" y="1597152"/>
            <a:ext cx="10426065" cy="429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70510" indent="-457200" algn="just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spc="275" dirty="0">
                <a:solidFill>
                  <a:srgbClr val="214E99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PWFA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prohibits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denying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employment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opportunities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qualified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applicant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denial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employer’s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need</a:t>
            </a:r>
            <a:r>
              <a:rPr sz="2400" spc="-25" dirty="0">
                <a:latin typeface="Times New Roman"/>
                <a:cs typeface="Times New Roman"/>
              </a:rPr>
              <a:t> to </a:t>
            </a:r>
            <a:r>
              <a:rPr sz="2400" dirty="0">
                <a:latin typeface="Times New Roman"/>
                <a:cs typeface="Times New Roman"/>
              </a:rPr>
              <a:t>make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reasonable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accommodation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known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limitation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applicant.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final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explains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that:</a:t>
            </a:r>
            <a:endParaRPr sz="2400">
              <a:latin typeface="Times New Roman"/>
              <a:cs typeface="Times New Roman"/>
            </a:endParaRPr>
          </a:p>
          <a:p>
            <a:pPr marL="927100" marR="539115" indent="-457200">
              <a:lnSpc>
                <a:spcPct val="100000"/>
              </a:lnSpc>
              <a:spcBef>
                <a:spcPts val="1805"/>
              </a:spcBef>
              <a:buClr>
                <a:srgbClr val="E69F00"/>
              </a:buClr>
              <a:buSzPct val="93181"/>
              <a:buFont typeface="Wingdings 2"/>
              <a:buChar char=""/>
              <a:tabLst>
                <a:tab pos="927100" algn="l"/>
              </a:tabLst>
            </a:pPr>
            <a:r>
              <a:rPr sz="2200" dirty="0">
                <a:latin typeface="Times New Roman"/>
                <a:cs typeface="Times New Roman"/>
              </a:rPr>
              <a:t>An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employee’s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applicant’s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known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limitation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need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reasonable accommodation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cannot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part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covered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entity’s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decision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regarding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hiring, </a:t>
            </a:r>
            <a:r>
              <a:rPr sz="2200" dirty="0">
                <a:latin typeface="Times New Roman"/>
                <a:cs typeface="Times New Roman"/>
              </a:rPr>
              <a:t>discharge,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promotion,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other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employment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decisions,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unless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reasonable accommodation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would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impose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undue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hardship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covered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entity.</a:t>
            </a:r>
            <a:endParaRPr sz="2200">
              <a:latin typeface="Times New Roman"/>
              <a:cs typeface="Times New Roman"/>
            </a:endParaRPr>
          </a:p>
          <a:p>
            <a:pPr marL="927100" marR="5080" indent="-457200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3181"/>
              <a:buFont typeface="Wingdings 2"/>
              <a:buChar char=""/>
              <a:tabLst>
                <a:tab pos="927100" algn="l"/>
              </a:tabLst>
            </a:pP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covered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entity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prohibited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from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making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decision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based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on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its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belief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that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an </a:t>
            </a:r>
            <a:r>
              <a:rPr sz="2200" dirty="0">
                <a:latin typeface="Times New Roman"/>
                <a:cs typeface="Times New Roman"/>
              </a:rPr>
              <a:t>individual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may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need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reasonable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accommodation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future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even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if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individual </a:t>
            </a:r>
            <a:r>
              <a:rPr sz="2200" dirty="0">
                <a:latin typeface="Times New Roman"/>
                <a:cs typeface="Times New Roman"/>
              </a:rPr>
              <a:t>has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not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asked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-20" dirty="0">
                <a:latin typeface="Times New Roman"/>
                <a:cs typeface="Times New Roman"/>
              </a:rPr>
              <a:t> one.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1309" y="330898"/>
            <a:ext cx="10157460" cy="11830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/>
              <a:t>Prohibited</a:t>
            </a:r>
            <a:r>
              <a:rPr spc="-114" dirty="0"/>
              <a:t> </a:t>
            </a:r>
            <a:r>
              <a:rPr dirty="0"/>
              <a:t>Practice</a:t>
            </a:r>
            <a:r>
              <a:rPr spc="-100" dirty="0"/>
              <a:t> </a:t>
            </a:r>
            <a:r>
              <a:rPr dirty="0"/>
              <a:t>#4:</a:t>
            </a:r>
            <a:r>
              <a:rPr spc="-100" dirty="0"/>
              <a:t> </a:t>
            </a:r>
            <a:r>
              <a:rPr dirty="0"/>
              <a:t>Requiring</a:t>
            </a:r>
            <a:r>
              <a:rPr spc="-120" dirty="0"/>
              <a:t> </a:t>
            </a:r>
            <a:r>
              <a:rPr dirty="0"/>
              <a:t>an</a:t>
            </a:r>
            <a:r>
              <a:rPr spc="-100" dirty="0"/>
              <a:t> </a:t>
            </a:r>
            <a:r>
              <a:rPr dirty="0"/>
              <a:t>Employee</a:t>
            </a:r>
            <a:r>
              <a:rPr spc="-105" dirty="0"/>
              <a:t> </a:t>
            </a:r>
            <a:r>
              <a:rPr spc="-25" dirty="0"/>
              <a:t>to </a:t>
            </a:r>
            <a:r>
              <a:rPr spc="-40" dirty="0"/>
              <a:t>Take</a:t>
            </a:r>
            <a:r>
              <a:rPr spc="-190" dirty="0"/>
              <a:t> </a:t>
            </a:r>
            <a:r>
              <a:rPr spc="-10" dirty="0"/>
              <a:t>Leave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10" y="1595628"/>
            <a:ext cx="10715625" cy="4385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PWFA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prohibits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employer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requiring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qualified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employee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known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limitation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take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leave,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either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paid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unpaid,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another </a:t>
            </a:r>
            <a:r>
              <a:rPr sz="2800" dirty="0">
                <a:latin typeface="Times New Roman"/>
                <a:cs typeface="Times New Roman"/>
              </a:rPr>
              <a:t>reasonable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accommodation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exists,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absent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undue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hardship.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final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rule </a:t>
            </a:r>
            <a:r>
              <a:rPr sz="2800" spc="-10" dirty="0">
                <a:latin typeface="Times New Roman"/>
                <a:cs typeface="Times New Roman"/>
              </a:rPr>
              <a:t>explains:</a:t>
            </a:r>
            <a:endParaRPr sz="2800">
              <a:latin typeface="Times New Roman"/>
              <a:cs typeface="Times New Roman"/>
            </a:endParaRPr>
          </a:p>
          <a:p>
            <a:pPr marL="927100" marR="198120" indent="-457200">
              <a:lnSpc>
                <a:spcPct val="100000"/>
              </a:lnSpc>
              <a:spcBef>
                <a:spcPts val="1814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7100" algn="l"/>
              </a:tabLst>
            </a:pP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cannot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required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another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reasonable </a:t>
            </a:r>
            <a:r>
              <a:rPr sz="2400" dirty="0">
                <a:latin typeface="Times New Roman"/>
                <a:cs typeface="Times New Roman"/>
              </a:rPr>
              <a:t>accommodation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provided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would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impose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undue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hardship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would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allow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continue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work.</a:t>
            </a:r>
            <a:endParaRPr sz="2400">
              <a:latin typeface="Times New Roman"/>
              <a:cs typeface="Times New Roman"/>
            </a:endParaRPr>
          </a:p>
          <a:p>
            <a:pPr marL="927100" marR="97790" indent="-457200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7100" algn="l"/>
              </a:tabLst>
            </a:pP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provision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does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prohibit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giving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leave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reasonable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accommodation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if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selects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requests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leave,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only </a:t>
            </a:r>
            <a:r>
              <a:rPr sz="2400" dirty="0">
                <a:latin typeface="Times New Roman"/>
                <a:cs typeface="Times New Roman"/>
              </a:rPr>
              <a:t>reasonable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accommodation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does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undue</a:t>
            </a:r>
            <a:r>
              <a:rPr sz="2400" spc="-10" dirty="0">
                <a:latin typeface="Times New Roman"/>
                <a:cs typeface="Times New Roman"/>
              </a:rPr>
              <a:t> hardship.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Prohibited</a:t>
            </a:r>
            <a:r>
              <a:rPr spc="-165" dirty="0"/>
              <a:t> </a:t>
            </a:r>
            <a:r>
              <a:rPr dirty="0"/>
              <a:t>Practice</a:t>
            </a:r>
            <a:r>
              <a:rPr spc="-75" dirty="0"/>
              <a:t> </a:t>
            </a:r>
            <a:r>
              <a:rPr spc="-20" dirty="0"/>
              <a:t>#5:</a:t>
            </a:r>
            <a:r>
              <a:rPr spc="-229" dirty="0"/>
              <a:t> </a:t>
            </a:r>
            <a:r>
              <a:rPr spc="-20" dirty="0"/>
              <a:t>Adverse</a:t>
            </a:r>
            <a:r>
              <a:rPr spc="-229" dirty="0"/>
              <a:t> </a:t>
            </a:r>
            <a:r>
              <a:rPr spc="-10" dirty="0"/>
              <a:t>Actions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10" y="1595628"/>
            <a:ext cx="10683240" cy="3654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144145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PWFA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prohibits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employer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taking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adverse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action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terms,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conditions,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privileges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employment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against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qualified </a:t>
            </a:r>
            <a:r>
              <a:rPr sz="2800" dirty="0">
                <a:latin typeface="Times New Roman"/>
                <a:cs typeface="Times New Roman"/>
              </a:rPr>
              <a:t>employee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account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employee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requesting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using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reasonable </a:t>
            </a:r>
            <a:r>
              <a:rPr sz="2800" dirty="0">
                <a:latin typeface="Times New Roman"/>
                <a:cs typeface="Times New Roman"/>
              </a:rPr>
              <a:t>accommodation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known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limitation.</a:t>
            </a:r>
            <a:endParaRPr sz="2800">
              <a:latin typeface="Times New Roman"/>
              <a:cs typeface="Times New Roman"/>
            </a:endParaRPr>
          </a:p>
          <a:p>
            <a:pPr marL="926465" marR="683260" indent="-457200">
              <a:lnSpc>
                <a:spcPct val="100000"/>
              </a:lnSpc>
              <a:spcBef>
                <a:spcPts val="1814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6465" algn="l"/>
              </a:tabLst>
            </a:pP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provision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likely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significant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overlap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anti-retaliation </a:t>
            </a:r>
            <a:r>
              <a:rPr sz="2400" dirty="0">
                <a:latin typeface="Times New Roman"/>
                <a:cs typeface="Times New Roman"/>
              </a:rPr>
              <a:t>provision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PWFA.</a:t>
            </a:r>
            <a:endParaRPr sz="2400">
              <a:latin typeface="Times New Roman"/>
              <a:cs typeface="Times New Roman"/>
            </a:endParaRPr>
          </a:p>
          <a:p>
            <a:pPr marL="927100" marR="5080" indent="-457200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7100" algn="l"/>
              </a:tabLst>
            </a:pP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provision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 be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violated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if,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example,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grants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reasonable </a:t>
            </a:r>
            <a:r>
              <a:rPr sz="2400" dirty="0">
                <a:latin typeface="Times New Roman"/>
                <a:cs typeface="Times New Roman"/>
              </a:rPr>
              <a:t>accommodation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penalizes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using</a:t>
            </a:r>
            <a:r>
              <a:rPr sz="2400" spc="-25" dirty="0">
                <a:latin typeface="Times New Roman"/>
                <a:cs typeface="Times New Roman"/>
              </a:rPr>
              <a:t> it.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PWFA</a:t>
            </a:r>
            <a:r>
              <a:rPr spc="-204" dirty="0"/>
              <a:t> </a:t>
            </a:r>
            <a:r>
              <a:rPr dirty="0"/>
              <a:t>–</a:t>
            </a:r>
            <a:r>
              <a:rPr spc="-85" dirty="0"/>
              <a:t> </a:t>
            </a:r>
            <a:r>
              <a:rPr dirty="0"/>
              <a:t>Retaliation</a:t>
            </a:r>
            <a:r>
              <a:rPr spc="-6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Coercion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6151" y="1433904"/>
            <a:ext cx="9083675" cy="4384675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9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Retaliation</a:t>
            </a:r>
            <a:endParaRPr sz="2400">
              <a:latin typeface="Times New Roman"/>
              <a:cs typeface="Times New Roman"/>
            </a:endParaRPr>
          </a:p>
          <a:p>
            <a:pPr marL="927100" marR="5080" indent="-457200">
              <a:lnSpc>
                <a:spcPts val="2380"/>
              </a:lnSpc>
              <a:spcBef>
                <a:spcPts val="1839"/>
              </a:spcBef>
              <a:buClr>
                <a:srgbClr val="E69F00"/>
              </a:buClr>
              <a:buSzPct val="93181"/>
              <a:buFont typeface="Wingdings 2"/>
              <a:buChar char=""/>
              <a:tabLst>
                <a:tab pos="927100" algn="l"/>
              </a:tabLst>
            </a:pP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PWFA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retaliation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provision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provides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same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protections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Title </a:t>
            </a:r>
            <a:r>
              <a:rPr sz="2200" dirty="0">
                <a:latin typeface="Times New Roman"/>
                <a:cs typeface="Times New Roman"/>
              </a:rPr>
              <a:t>VII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the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ADA.</a:t>
            </a:r>
            <a:endParaRPr sz="2200">
              <a:latin typeface="Times New Roman"/>
              <a:cs typeface="Times New Roman"/>
            </a:endParaRPr>
          </a:p>
          <a:p>
            <a:pPr marL="927100" marR="39370" indent="-457200">
              <a:lnSpc>
                <a:spcPts val="2380"/>
              </a:lnSpc>
              <a:spcBef>
                <a:spcPts val="1789"/>
              </a:spcBef>
              <a:buClr>
                <a:srgbClr val="E69F00"/>
              </a:buClr>
              <a:buSzPct val="93181"/>
              <a:buFont typeface="Wingdings 2"/>
              <a:buChar char=""/>
              <a:tabLst>
                <a:tab pos="927100" algn="l"/>
              </a:tabLst>
            </a:pPr>
            <a:r>
              <a:rPr sz="2200" dirty="0">
                <a:latin typeface="Times New Roman"/>
                <a:cs typeface="Times New Roman"/>
              </a:rPr>
              <a:t>It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protects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workers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who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participate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EEO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process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workers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who </a:t>
            </a:r>
            <a:r>
              <a:rPr sz="2200" dirty="0">
                <a:latin typeface="Times New Roman"/>
                <a:cs typeface="Times New Roman"/>
              </a:rPr>
              <a:t>reasonably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oppose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actions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made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unlawful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under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PWFA.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Coercion</a:t>
            </a:r>
            <a:endParaRPr sz="2400">
              <a:latin typeface="Times New Roman"/>
              <a:cs typeface="Times New Roman"/>
            </a:endParaRPr>
          </a:p>
          <a:p>
            <a:pPr marL="927100" marR="695960" indent="-457200">
              <a:lnSpc>
                <a:spcPts val="2160"/>
              </a:lnSpc>
              <a:spcBef>
                <a:spcPts val="1850"/>
              </a:spcBef>
              <a:buClr>
                <a:srgbClr val="E69F00"/>
              </a:buClr>
              <a:buSzPct val="95000"/>
              <a:buFont typeface="Wingdings 2"/>
              <a:buChar char=""/>
              <a:tabLst>
                <a:tab pos="927100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PWFA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coercion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provision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same language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interference </a:t>
            </a:r>
            <a:r>
              <a:rPr sz="2000" dirty="0">
                <a:latin typeface="Times New Roman"/>
                <a:cs typeface="Times New Roman"/>
              </a:rPr>
              <a:t>provision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ADA.</a:t>
            </a:r>
            <a:endParaRPr sz="2000">
              <a:latin typeface="Times New Roman"/>
              <a:cs typeface="Times New Roman"/>
            </a:endParaRPr>
          </a:p>
          <a:p>
            <a:pPr marL="927100" marR="235585" indent="-457200">
              <a:lnSpc>
                <a:spcPts val="2160"/>
              </a:lnSpc>
              <a:spcBef>
                <a:spcPts val="1800"/>
              </a:spcBef>
              <a:buClr>
                <a:srgbClr val="E69F00"/>
              </a:buClr>
              <a:buSzPct val="95000"/>
              <a:buFont typeface="Wingdings 2"/>
              <a:buChar char=""/>
              <a:tabLst>
                <a:tab pos="927100" algn="l"/>
              </a:tabLst>
            </a:pP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protects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individuals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coercion,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harassment,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intimidation,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threats,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or </a:t>
            </a:r>
            <a:r>
              <a:rPr sz="2000" dirty="0">
                <a:latin typeface="Times New Roman"/>
                <a:cs typeface="Times New Roman"/>
              </a:rPr>
              <a:t>interference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exercising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their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rights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helping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others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exercise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their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rights.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 descr="red prohibition sign"/>
          <p:cNvGrpSpPr/>
          <p:nvPr/>
        </p:nvGrpSpPr>
        <p:grpSpPr>
          <a:xfrm>
            <a:off x="9405873" y="446277"/>
            <a:ext cx="1529080" cy="1437640"/>
            <a:chOff x="9405873" y="446277"/>
            <a:chExt cx="1529080" cy="1437640"/>
          </a:xfrm>
        </p:grpSpPr>
        <p:sp>
          <p:nvSpPr>
            <p:cNvPr id="5" name="object 5" descr="Red prohibition sign"/>
            <p:cNvSpPr/>
            <p:nvPr/>
          </p:nvSpPr>
          <p:spPr>
            <a:xfrm>
              <a:off x="9412223" y="452627"/>
              <a:ext cx="1516380" cy="1424940"/>
            </a:xfrm>
            <a:custGeom>
              <a:avLst/>
              <a:gdLst/>
              <a:ahLst/>
              <a:cxnLst/>
              <a:rect l="l" t="t" r="r" b="b"/>
              <a:pathLst>
                <a:path w="1516379" h="1424939">
                  <a:moveTo>
                    <a:pt x="758190" y="0"/>
                  </a:moveTo>
                  <a:lnTo>
                    <a:pt x="708339" y="1515"/>
                  </a:lnTo>
                  <a:lnTo>
                    <a:pt x="659349" y="5999"/>
                  </a:lnTo>
                  <a:lnTo>
                    <a:pt x="611320" y="13357"/>
                  </a:lnTo>
                  <a:lnTo>
                    <a:pt x="564352" y="23496"/>
                  </a:lnTo>
                  <a:lnTo>
                    <a:pt x="518545" y="36322"/>
                  </a:lnTo>
                  <a:lnTo>
                    <a:pt x="473998" y="51740"/>
                  </a:lnTo>
                  <a:lnTo>
                    <a:pt x="430812" y="69658"/>
                  </a:lnTo>
                  <a:lnTo>
                    <a:pt x="389086" y="89981"/>
                  </a:lnTo>
                  <a:lnTo>
                    <a:pt x="348920" y="112614"/>
                  </a:lnTo>
                  <a:lnTo>
                    <a:pt x="310415" y="137466"/>
                  </a:lnTo>
                  <a:lnTo>
                    <a:pt x="273669" y="164440"/>
                  </a:lnTo>
                  <a:lnTo>
                    <a:pt x="238784" y="193444"/>
                  </a:lnTo>
                  <a:lnTo>
                    <a:pt x="205859" y="224384"/>
                  </a:lnTo>
                  <a:lnTo>
                    <a:pt x="174993" y="257165"/>
                  </a:lnTo>
                  <a:lnTo>
                    <a:pt x="146288" y="291695"/>
                  </a:lnTo>
                  <a:lnTo>
                    <a:pt x="119842" y="327878"/>
                  </a:lnTo>
                  <a:lnTo>
                    <a:pt x="95755" y="365622"/>
                  </a:lnTo>
                  <a:lnTo>
                    <a:pt x="74129" y="404832"/>
                  </a:lnTo>
                  <a:lnTo>
                    <a:pt x="55061" y="445414"/>
                  </a:lnTo>
                  <a:lnTo>
                    <a:pt x="38653" y="487275"/>
                  </a:lnTo>
                  <a:lnTo>
                    <a:pt x="25004" y="530320"/>
                  </a:lnTo>
                  <a:lnTo>
                    <a:pt x="14214" y="574456"/>
                  </a:lnTo>
                  <a:lnTo>
                    <a:pt x="6384" y="619589"/>
                  </a:lnTo>
                  <a:lnTo>
                    <a:pt x="1612" y="665625"/>
                  </a:lnTo>
                  <a:lnTo>
                    <a:pt x="0" y="712470"/>
                  </a:lnTo>
                  <a:lnTo>
                    <a:pt x="1612" y="759314"/>
                  </a:lnTo>
                  <a:lnTo>
                    <a:pt x="6384" y="805350"/>
                  </a:lnTo>
                  <a:lnTo>
                    <a:pt x="14155" y="850141"/>
                  </a:lnTo>
                  <a:lnTo>
                    <a:pt x="25004" y="894619"/>
                  </a:lnTo>
                  <a:lnTo>
                    <a:pt x="38653" y="937664"/>
                  </a:lnTo>
                  <a:lnTo>
                    <a:pt x="55061" y="979525"/>
                  </a:lnTo>
                  <a:lnTo>
                    <a:pt x="74129" y="1020107"/>
                  </a:lnTo>
                  <a:lnTo>
                    <a:pt x="95755" y="1059317"/>
                  </a:lnTo>
                  <a:lnTo>
                    <a:pt x="119842" y="1097061"/>
                  </a:lnTo>
                  <a:lnTo>
                    <a:pt x="146288" y="1133244"/>
                  </a:lnTo>
                  <a:lnTo>
                    <a:pt x="174993" y="1167774"/>
                  </a:lnTo>
                  <a:lnTo>
                    <a:pt x="205859" y="1200555"/>
                  </a:lnTo>
                  <a:lnTo>
                    <a:pt x="238784" y="1231495"/>
                  </a:lnTo>
                  <a:lnTo>
                    <a:pt x="273669" y="1260499"/>
                  </a:lnTo>
                  <a:lnTo>
                    <a:pt x="310415" y="1287473"/>
                  </a:lnTo>
                  <a:lnTo>
                    <a:pt x="348920" y="1312325"/>
                  </a:lnTo>
                  <a:lnTo>
                    <a:pt x="389086" y="1334958"/>
                  </a:lnTo>
                  <a:lnTo>
                    <a:pt x="430812" y="1355281"/>
                  </a:lnTo>
                  <a:lnTo>
                    <a:pt x="473998" y="1373199"/>
                  </a:lnTo>
                  <a:lnTo>
                    <a:pt x="518545" y="1388617"/>
                  </a:lnTo>
                  <a:lnTo>
                    <a:pt x="564352" y="1401443"/>
                  </a:lnTo>
                  <a:lnTo>
                    <a:pt x="611320" y="1411582"/>
                  </a:lnTo>
                  <a:lnTo>
                    <a:pt x="659349" y="1418940"/>
                  </a:lnTo>
                  <a:lnTo>
                    <a:pt x="708339" y="1423424"/>
                  </a:lnTo>
                  <a:lnTo>
                    <a:pt x="758190" y="1424940"/>
                  </a:lnTo>
                  <a:lnTo>
                    <a:pt x="808040" y="1423424"/>
                  </a:lnTo>
                  <a:lnTo>
                    <a:pt x="857030" y="1418940"/>
                  </a:lnTo>
                  <a:lnTo>
                    <a:pt x="905059" y="1411582"/>
                  </a:lnTo>
                  <a:lnTo>
                    <a:pt x="952027" y="1401443"/>
                  </a:lnTo>
                  <a:lnTo>
                    <a:pt x="997834" y="1388617"/>
                  </a:lnTo>
                  <a:lnTo>
                    <a:pt x="1042381" y="1373199"/>
                  </a:lnTo>
                  <a:lnTo>
                    <a:pt x="1085567" y="1355281"/>
                  </a:lnTo>
                  <a:lnTo>
                    <a:pt x="1127293" y="1334958"/>
                  </a:lnTo>
                  <a:lnTo>
                    <a:pt x="1167459" y="1312325"/>
                  </a:lnTo>
                  <a:lnTo>
                    <a:pt x="1205964" y="1287473"/>
                  </a:lnTo>
                  <a:lnTo>
                    <a:pt x="1242710" y="1260499"/>
                  </a:lnTo>
                  <a:lnTo>
                    <a:pt x="1277595" y="1231495"/>
                  </a:lnTo>
                  <a:lnTo>
                    <a:pt x="1310520" y="1200555"/>
                  </a:lnTo>
                  <a:lnTo>
                    <a:pt x="1341386" y="1167774"/>
                  </a:lnTo>
                  <a:lnTo>
                    <a:pt x="1349726" y="1157741"/>
                  </a:lnTo>
                  <a:lnTo>
                    <a:pt x="753094" y="1157741"/>
                  </a:lnTo>
                  <a:lnTo>
                    <a:pt x="703925" y="1155040"/>
                  </a:lnTo>
                  <a:lnTo>
                    <a:pt x="655192" y="1147866"/>
                  </a:lnTo>
                  <a:lnTo>
                    <a:pt x="607275" y="1136223"/>
                  </a:lnTo>
                  <a:lnTo>
                    <a:pt x="560560" y="1120113"/>
                  </a:lnTo>
                  <a:lnTo>
                    <a:pt x="515429" y="1099540"/>
                  </a:lnTo>
                  <a:lnTo>
                    <a:pt x="473045" y="1075032"/>
                  </a:lnTo>
                  <a:lnTo>
                    <a:pt x="434346" y="1047307"/>
                  </a:lnTo>
                  <a:lnTo>
                    <a:pt x="399426" y="1016671"/>
                  </a:lnTo>
                  <a:lnTo>
                    <a:pt x="368376" y="983428"/>
                  </a:lnTo>
                  <a:lnTo>
                    <a:pt x="341290" y="947884"/>
                  </a:lnTo>
                  <a:lnTo>
                    <a:pt x="318259" y="910345"/>
                  </a:lnTo>
                  <a:lnTo>
                    <a:pt x="299377" y="871114"/>
                  </a:lnTo>
                  <a:lnTo>
                    <a:pt x="284735" y="830499"/>
                  </a:lnTo>
                  <a:lnTo>
                    <a:pt x="274427" y="788802"/>
                  </a:lnTo>
                  <a:lnTo>
                    <a:pt x="268545" y="746331"/>
                  </a:lnTo>
                  <a:lnTo>
                    <a:pt x="267181" y="703390"/>
                  </a:lnTo>
                  <a:lnTo>
                    <a:pt x="270429" y="660283"/>
                  </a:lnTo>
                  <a:lnTo>
                    <a:pt x="278380" y="617318"/>
                  </a:lnTo>
                  <a:lnTo>
                    <a:pt x="291127" y="574798"/>
                  </a:lnTo>
                  <a:lnTo>
                    <a:pt x="308763" y="533028"/>
                  </a:lnTo>
                  <a:lnTo>
                    <a:pt x="331381" y="492315"/>
                  </a:lnTo>
                  <a:lnTo>
                    <a:pt x="709458" y="492315"/>
                  </a:lnTo>
                  <a:lnTo>
                    <a:pt x="524344" y="320916"/>
                  </a:lnTo>
                  <a:lnTo>
                    <a:pt x="569935" y="301198"/>
                  </a:lnTo>
                  <a:lnTo>
                    <a:pt x="617008" y="285970"/>
                  </a:lnTo>
                  <a:lnTo>
                    <a:pt x="665179" y="275230"/>
                  </a:lnTo>
                  <a:lnTo>
                    <a:pt x="714066" y="268974"/>
                  </a:lnTo>
                  <a:lnTo>
                    <a:pt x="763285" y="267198"/>
                  </a:lnTo>
                  <a:lnTo>
                    <a:pt x="1349726" y="267198"/>
                  </a:lnTo>
                  <a:lnTo>
                    <a:pt x="1341386" y="257165"/>
                  </a:lnTo>
                  <a:lnTo>
                    <a:pt x="1310520" y="224384"/>
                  </a:lnTo>
                  <a:lnTo>
                    <a:pt x="1277595" y="193444"/>
                  </a:lnTo>
                  <a:lnTo>
                    <a:pt x="1242710" y="164440"/>
                  </a:lnTo>
                  <a:lnTo>
                    <a:pt x="1205964" y="137466"/>
                  </a:lnTo>
                  <a:lnTo>
                    <a:pt x="1167459" y="112614"/>
                  </a:lnTo>
                  <a:lnTo>
                    <a:pt x="1127293" y="89981"/>
                  </a:lnTo>
                  <a:lnTo>
                    <a:pt x="1085567" y="69658"/>
                  </a:lnTo>
                  <a:lnTo>
                    <a:pt x="1042381" y="51740"/>
                  </a:lnTo>
                  <a:lnTo>
                    <a:pt x="997834" y="36322"/>
                  </a:lnTo>
                  <a:lnTo>
                    <a:pt x="952027" y="23496"/>
                  </a:lnTo>
                  <a:lnTo>
                    <a:pt x="905059" y="13357"/>
                  </a:lnTo>
                  <a:lnTo>
                    <a:pt x="857030" y="5999"/>
                  </a:lnTo>
                  <a:lnTo>
                    <a:pt x="808040" y="1515"/>
                  </a:lnTo>
                  <a:lnTo>
                    <a:pt x="758190" y="0"/>
                  </a:lnTo>
                  <a:close/>
                </a:path>
                <a:path w="1516379" h="1424939">
                  <a:moveTo>
                    <a:pt x="709458" y="492315"/>
                  </a:moveTo>
                  <a:lnTo>
                    <a:pt x="331381" y="492315"/>
                  </a:lnTo>
                  <a:lnTo>
                    <a:pt x="992035" y="1104023"/>
                  </a:lnTo>
                  <a:lnTo>
                    <a:pt x="946444" y="1123741"/>
                  </a:lnTo>
                  <a:lnTo>
                    <a:pt x="899371" y="1138969"/>
                  </a:lnTo>
                  <a:lnTo>
                    <a:pt x="851200" y="1149709"/>
                  </a:lnTo>
                  <a:lnTo>
                    <a:pt x="802313" y="1155965"/>
                  </a:lnTo>
                  <a:lnTo>
                    <a:pt x="753094" y="1157741"/>
                  </a:lnTo>
                  <a:lnTo>
                    <a:pt x="1349726" y="1157741"/>
                  </a:lnTo>
                  <a:lnTo>
                    <a:pt x="1396537" y="1097061"/>
                  </a:lnTo>
                  <a:lnTo>
                    <a:pt x="1420624" y="1059317"/>
                  </a:lnTo>
                  <a:lnTo>
                    <a:pt x="1442250" y="1020107"/>
                  </a:lnTo>
                  <a:lnTo>
                    <a:pt x="1461318" y="979525"/>
                  </a:lnTo>
                  <a:lnTo>
                    <a:pt x="1477726" y="937664"/>
                  </a:lnTo>
                  <a:lnTo>
                    <a:pt x="1479324" y="932624"/>
                  </a:lnTo>
                  <a:lnTo>
                    <a:pt x="1184998" y="932624"/>
                  </a:lnTo>
                  <a:lnTo>
                    <a:pt x="709458" y="492315"/>
                  </a:lnTo>
                  <a:close/>
                </a:path>
                <a:path w="1516379" h="1424939">
                  <a:moveTo>
                    <a:pt x="1349726" y="267198"/>
                  </a:moveTo>
                  <a:lnTo>
                    <a:pt x="763285" y="267198"/>
                  </a:lnTo>
                  <a:lnTo>
                    <a:pt x="812454" y="269899"/>
                  </a:lnTo>
                  <a:lnTo>
                    <a:pt x="861187" y="277073"/>
                  </a:lnTo>
                  <a:lnTo>
                    <a:pt x="909104" y="288716"/>
                  </a:lnTo>
                  <a:lnTo>
                    <a:pt x="955819" y="304826"/>
                  </a:lnTo>
                  <a:lnTo>
                    <a:pt x="1000950" y="325399"/>
                  </a:lnTo>
                  <a:lnTo>
                    <a:pt x="1043334" y="349907"/>
                  </a:lnTo>
                  <a:lnTo>
                    <a:pt x="1082033" y="377632"/>
                  </a:lnTo>
                  <a:lnTo>
                    <a:pt x="1116953" y="408268"/>
                  </a:lnTo>
                  <a:lnTo>
                    <a:pt x="1148003" y="441511"/>
                  </a:lnTo>
                  <a:lnTo>
                    <a:pt x="1175089" y="477055"/>
                  </a:lnTo>
                  <a:lnTo>
                    <a:pt x="1198120" y="514594"/>
                  </a:lnTo>
                  <a:lnTo>
                    <a:pt x="1217002" y="553825"/>
                  </a:lnTo>
                  <a:lnTo>
                    <a:pt x="1231644" y="594440"/>
                  </a:lnTo>
                  <a:lnTo>
                    <a:pt x="1241952" y="636137"/>
                  </a:lnTo>
                  <a:lnTo>
                    <a:pt x="1247834" y="678608"/>
                  </a:lnTo>
                  <a:lnTo>
                    <a:pt x="1249198" y="721549"/>
                  </a:lnTo>
                  <a:lnTo>
                    <a:pt x="1245950" y="764656"/>
                  </a:lnTo>
                  <a:lnTo>
                    <a:pt x="1237999" y="807621"/>
                  </a:lnTo>
                  <a:lnTo>
                    <a:pt x="1225252" y="850141"/>
                  </a:lnTo>
                  <a:lnTo>
                    <a:pt x="1207616" y="891911"/>
                  </a:lnTo>
                  <a:lnTo>
                    <a:pt x="1184998" y="932624"/>
                  </a:lnTo>
                  <a:lnTo>
                    <a:pt x="1479324" y="932624"/>
                  </a:lnTo>
                  <a:lnTo>
                    <a:pt x="1491375" y="894619"/>
                  </a:lnTo>
                  <a:lnTo>
                    <a:pt x="1502165" y="850483"/>
                  </a:lnTo>
                  <a:lnTo>
                    <a:pt x="1509995" y="805350"/>
                  </a:lnTo>
                  <a:lnTo>
                    <a:pt x="1514767" y="759314"/>
                  </a:lnTo>
                  <a:lnTo>
                    <a:pt x="1516380" y="712470"/>
                  </a:lnTo>
                  <a:lnTo>
                    <a:pt x="1514767" y="665625"/>
                  </a:lnTo>
                  <a:lnTo>
                    <a:pt x="1509995" y="619589"/>
                  </a:lnTo>
                  <a:lnTo>
                    <a:pt x="1502224" y="574798"/>
                  </a:lnTo>
                  <a:lnTo>
                    <a:pt x="1491375" y="530320"/>
                  </a:lnTo>
                  <a:lnTo>
                    <a:pt x="1477726" y="487275"/>
                  </a:lnTo>
                  <a:lnTo>
                    <a:pt x="1461318" y="445414"/>
                  </a:lnTo>
                  <a:lnTo>
                    <a:pt x="1442250" y="404832"/>
                  </a:lnTo>
                  <a:lnTo>
                    <a:pt x="1420624" y="365622"/>
                  </a:lnTo>
                  <a:lnTo>
                    <a:pt x="1396537" y="327878"/>
                  </a:lnTo>
                  <a:lnTo>
                    <a:pt x="1370091" y="291695"/>
                  </a:lnTo>
                  <a:lnTo>
                    <a:pt x="1349726" y="26719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12223" y="452627"/>
              <a:ext cx="1516380" cy="1424940"/>
            </a:xfrm>
            <a:custGeom>
              <a:avLst/>
              <a:gdLst/>
              <a:ahLst/>
              <a:cxnLst/>
              <a:rect l="l" t="t" r="r" b="b"/>
              <a:pathLst>
                <a:path w="1516379" h="1424939">
                  <a:moveTo>
                    <a:pt x="0" y="712470"/>
                  </a:moveTo>
                  <a:lnTo>
                    <a:pt x="1612" y="665625"/>
                  </a:lnTo>
                  <a:lnTo>
                    <a:pt x="6384" y="619589"/>
                  </a:lnTo>
                  <a:lnTo>
                    <a:pt x="14214" y="574456"/>
                  </a:lnTo>
                  <a:lnTo>
                    <a:pt x="25004" y="530320"/>
                  </a:lnTo>
                  <a:lnTo>
                    <a:pt x="38653" y="487275"/>
                  </a:lnTo>
                  <a:lnTo>
                    <a:pt x="55061" y="445414"/>
                  </a:lnTo>
                  <a:lnTo>
                    <a:pt x="74129" y="404832"/>
                  </a:lnTo>
                  <a:lnTo>
                    <a:pt x="95755" y="365622"/>
                  </a:lnTo>
                  <a:lnTo>
                    <a:pt x="119842" y="327878"/>
                  </a:lnTo>
                  <a:lnTo>
                    <a:pt x="146288" y="291695"/>
                  </a:lnTo>
                  <a:lnTo>
                    <a:pt x="174993" y="257165"/>
                  </a:lnTo>
                  <a:lnTo>
                    <a:pt x="205859" y="224384"/>
                  </a:lnTo>
                  <a:lnTo>
                    <a:pt x="238784" y="193444"/>
                  </a:lnTo>
                  <a:lnTo>
                    <a:pt x="273669" y="164440"/>
                  </a:lnTo>
                  <a:lnTo>
                    <a:pt x="310415" y="137466"/>
                  </a:lnTo>
                  <a:lnTo>
                    <a:pt x="348920" y="112614"/>
                  </a:lnTo>
                  <a:lnTo>
                    <a:pt x="389086" y="89981"/>
                  </a:lnTo>
                  <a:lnTo>
                    <a:pt x="430812" y="69658"/>
                  </a:lnTo>
                  <a:lnTo>
                    <a:pt x="473998" y="51740"/>
                  </a:lnTo>
                  <a:lnTo>
                    <a:pt x="518545" y="36322"/>
                  </a:lnTo>
                  <a:lnTo>
                    <a:pt x="564352" y="23496"/>
                  </a:lnTo>
                  <a:lnTo>
                    <a:pt x="611320" y="13357"/>
                  </a:lnTo>
                  <a:lnTo>
                    <a:pt x="659349" y="5999"/>
                  </a:lnTo>
                  <a:lnTo>
                    <a:pt x="708339" y="1515"/>
                  </a:lnTo>
                  <a:lnTo>
                    <a:pt x="758190" y="0"/>
                  </a:lnTo>
                  <a:lnTo>
                    <a:pt x="808040" y="1515"/>
                  </a:lnTo>
                  <a:lnTo>
                    <a:pt x="857030" y="5999"/>
                  </a:lnTo>
                  <a:lnTo>
                    <a:pt x="905059" y="13357"/>
                  </a:lnTo>
                  <a:lnTo>
                    <a:pt x="952027" y="23496"/>
                  </a:lnTo>
                  <a:lnTo>
                    <a:pt x="997834" y="36322"/>
                  </a:lnTo>
                  <a:lnTo>
                    <a:pt x="1042381" y="51740"/>
                  </a:lnTo>
                  <a:lnTo>
                    <a:pt x="1085567" y="69658"/>
                  </a:lnTo>
                  <a:lnTo>
                    <a:pt x="1127293" y="89981"/>
                  </a:lnTo>
                  <a:lnTo>
                    <a:pt x="1167459" y="112614"/>
                  </a:lnTo>
                  <a:lnTo>
                    <a:pt x="1205964" y="137466"/>
                  </a:lnTo>
                  <a:lnTo>
                    <a:pt x="1242710" y="164440"/>
                  </a:lnTo>
                  <a:lnTo>
                    <a:pt x="1277595" y="193444"/>
                  </a:lnTo>
                  <a:lnTo>
                    <a:pt x="1310520" y="224384"/>
                  </a:lnTo>
                  <a:lnTo>
                    <a:pt x="1341386" y="257165"/>
                  </a:lnTo>
                  <a:lnTo>
                    <a:pt x="1370091" y="291695"/>
                  </a:lnTo>
                  <a:lnTo>
                    <a:pt x="1396537" y="327878"/>
                  </a:lnTo>
                  <a:lnTo>
                    <a:pt x="1420624" y="365622"/>
                  </a:lnTo>
                  <a:lnTo>
                    <a:pt x="1442250" y="404832"/>
                  </a:lnTo>
                  <a:lnTo>
                    <a:pt x="1461318" y="445414"/>
                  </a:lnTo>
                  <a:lnTo>
                    <a:pt x="1477726" y="487275"/>
                  </a:lnTo>
                  <a:lnTo>
                    <a:pt x="1491375" y="530320"/>
                  </a:lnTo>
                  <a:lnTo>
                    <a:pt x="1502165" y="574456"/>
                  </a:lnTo>
                  <a:lnTo>
                    <a:pt x="1509995" y="619589"/>
                  </a:lnTo>
                  <a:lnTo>
                    <a:pt x="1514767" y="665625"/>
                  </a:lnTo>
                  <a:lnTo>
                    <a:pt x="1516380" y="712470"/>
                  </a:lnTo>
                  <a:lnTo>
                    <a:pt x="1514767" y="759314"/>
                  </a:lnTo>
                  <a:lnTo>
                    <a:pt x="1509995" y="805350"/>
                  </a:lnTo>
                  <a:lnTo>
                    <a:pt x="1502165" y="850483"/>
                  </a:lnTo>
                  <a:lnTo>
                    <a:pt x="1491375" y="894619"/>
                  </a:lnTo>
                  <a:lnTo>
                    <a:pt x="1477726" y="937664"/>
                  </a:lnTo>
                  <a:lnTo>
                    <a:pt x="1461318" y="979525"/>
                  </a:lnTo>
                  <a:lnTo>
                    <a:pt x="1442250" y="1020107"/>
                  </a:lnTo>
                  <a:lnTo>
                    <a:pt x="1420624" y="1059317"/>
                  </a:lnTo>
                  <a:lnTo>
                    <a:pt x="1396537" y="1097061"/>
                  </a:lnTo>
                  <a:lnTo>
                    <a:pt x="1370091" y="1133244"/>
                  </a:lnTo>
                  <a:lnTo>
                    <a:pt x="1341386" y="1167774"/>
                  </a:lnTo>
                  <a:lnTo>
                    <a:pt x="1310520" y="1200555"/>
                  </a:lnTo>
                  <a:lnTo>
                    <a:pt x="1277595" y="1231495"/>
                  </a:lnTo>
                  <a:lnTo>
                    <a:pt x="1242710" y="1260499"/>
                  </a:lnTo>
                  <a:lnTo>
                    <a:pt x="1205964" y="1287473"/>
                  </a:lnTo>
                  <a:lnTo>
                    <a:pt x="1167459" y="1312325"/>
                  </a:lnTo>
                  <a:lnTo>
                    <a:pt x="1127293" y="1334958"/>
                  </a:lnTo>
                  <a:lnTo>
                    <a:pt x="1085567" y="1355281"/>
                  </a:lnTo>
                  <a:lnTo>
                    <a:pt x="1042381" y="1373199"/>
                  </a:lnTo>
                  <a:lnTo>
                    <a:pt x="997834" y="1388617"/>
                  </a:lnTo>
                  <a:lnTo>
                    <a:pt x="952027" y="1401443"/>
                  </a:lnTo>
                  <a:lnTo>
                    <a:pt x="905059" y="1411582"/>
                  </a:lnTo>
                  <a:lnTo>
                    <a:pt x="857030" y="1418940"/>
                  </a:lnTo>
                  <a:lnTo>
                    <a:pt x="808040" y="1423424"/>
                  </a:lnTo>
                  <a:lnTo>
                    <a:pt x="758190" y="1424940"/>
                  </a:lnTo>
                  <a:lnTo>
                    <a:pt x="708339" y="1423424"/>
                  </a:lnTo>
                  <a:lnTo>
                    <a:pt x="659349" y="1418940"/>
                  </a:lnTo>
                  <a:lnTo>
                    <a:pt x="611320" y="1411582"/>
                  </a:lnTo>
                  <a:lnTo>
                    <a:pt x="564352" y="1401443"/>
                  </a:lnTo>
                  <a:lnTo>
                    <a:pt x="518545" y="1388617"/>
                  </a:lnTo>
                  <a:lnTo>
                    <a:pt x="473998" y="1373199"/>
                  </a:lnTo>
                  <a:lnTo>
                    <a:pt x="430812" y="1355281"/>
                  </a:lnTo>
                  <a:lnTo>
                    <a:pt x="389086" y="1334958"/>
                  </a:lnTo>
                  <a:lnTo>
                    <a:pt x="348920" y="1312325"/>
                  </a:lnTo>
                  <a:lnTo>
                    <a:pt x="310415" y="1287473"/>
                  </a:lnTo>
                  <a:lnTo>
                    <a:pt x="273669" y="1260499"/>
                  </a:lnTo>
                  <a:lnTo>
                    <a:pt x="238784" y="1231495"/>
                  </a:lnTo>
                  <a:lnTo>
                    <a:pt x="205859" y="1200555"/>
                  </a:lnTo>
                  <a:lnTo>
                    <a:pt x="174993" y="1167774"/>
                  </a:lnTo>
                  <a:lnTo>
                    <a:pt x="146288" y="1133244"/>
                  </a:lnTo>
                  <a:lnTo>
                    <a:pt x="119842" y="1097061"/>
                  </a:lnTo>
                  <a:lnTo>
                    <a:pt x="95755" y="1059317"/>
                  </a:lnTo>
                  <a:lnTo>
                    <a:pt x="74129" y="1020107"/>
                  </a:lnTo>
                  <a:lnTo>
                    <a:pt x="55061" y="979525"/>
                  </a:lnTo>
                  <a:lnTo>
                    <a:pt x="38653" y="937664"/>
                  </a:lnTo>
                  <a:lnTo>
                    <a:pt x="25004" y="894619"/>
                  </a:lnTo>
                  <a:lnTo>
                    <a:pt x="14214" y="850483"/>
                  </a:lnTo>
                  <a:lnTo>
                    <a:pt x="6384" y="805350"/>
                  </a:lnTo>
                  <a:lnTo>
                    <a:pt x="1612" y="759314"/>
                  </a:lnTo>
                  <a:lnTo>
                    <a:pt x="0" y="712470"/>
                  </a:lnTo>
                  <a:close/>
                </a:path>
                <a:path w="1516379" h="1424939">
                  <a:moveTo>
                    <a:pt x="1184998" y="932624"/>
                  </a:moveTo>
                  <a:lnTo>
                    <a:pt x="1207616" y="891911"/>
                  </a:lnTo>
                  <a:lnTo>
                    <a:pt x="1225252" y="850141"/>
                  </a:lnTo>
                  <a:lnTo>
                    <a:pt x="1237999" y="807621"/>
                  </a:lnTo>
                  <a:lnTo>
                    <a:pt x="1245950" y="764656"/>
                  </a:lnTo>
                  <a:lnTo>
                    <a:pt x="1249198" y="721549"/>
                  </a:lnTo>
                  <a:lnTo>
                    <a:pt x="1247834" y="678608"/>
                  </a:lnTo>
                  <a:lnTo>
                    <a:pt x="1241952" y="636137"/>
                  </a:lnTo>
                  <a:lnTo>
                    <a:pt x="1231644" y="594440"/>
                  </a:lnTo>
                  <a:lnTo>
                    <a:pt x="1217002" y="553825"/>
                  </a:lnTo>
                  <a:lnTo>
                    <a:pt x="1198120" y="514594"/>
                  </a:lnTo>
                  <a:lnTo>
                    <a:pt x="1175089" y="477055"/>
                  </a:lnTo>
                  <a:lnTo>
                    <a:pt x="1148003" y="441511"/>
                  </a:lnTo>
                  <a:lnTo>
                    <a:pt x="1116953" y="408268"/>
                  </a:lnTo>
                  <a:lnTo>
                    <a:pt x="1082033" y="377632"/>
                  </a:lnTo>
                  <a:lnTo>
                    <a:pt x="1043334" y="349907"/>
                  </a:lnTo>
                  <a:lnTo>
                    <a:pt x="1000950" y="325399"/>
                  </a:lnTo>
                  <a:lnTo>
                    <a:pt x="955819" y="304826"/>
                  </a:lnTo>
                  <a:lnTo>
                    <a:pt x="909104" y="288716"/>
                  </a:lnTo>
                  <a:lnTo>
                    <a:pt x="861187" y="277073"/>
                  </a:lnTo>
                  <a:lnTo>
                    <a:pt x="812454" y="269899"/>
                  </a:lnTo>
                  <a:lnTo>
                    <a:pt x="763285" y="267198"/>
                  </a:lnTo>
                  <a:lnTo>
                    <a:pt x="714066" y="268974"/>
                  </a:lnTo>
                  <a:lnTo>
                    <a:pt x="665179" y="275230"/>
                  </a:lnTo>
                  <a:lnTo>
                    <a:pt x="617008" y="285970"/>
                  </a:lnTo>
                  <a:lnTo>
                    <a:pt x="569935" y="301198"/>
                  </a:lnTo>
                  <a:lnTo>
                    <a:pt x="524344" y="320916"/>
                  </a:lnTo>
                  <a:lnTo>
                    <a:pt x="1184998" y="932624"/>
                  </a:lnTo>
                  <a:close/>
                </a:path>
                <a:path w="1516379" h="1424939">
                  <a:moveTo>
                    <a:pt x="331381" y="492315"/>
                  </a:moveTo>
                  <a:lnTo>
                    <a:pt x="308763" y="533028"/>
                  </a:lnTo>
                  <a:lnTo>
                    <a:pt x="291127" y="574798"/>
                  </a:lnTo>
                  <a:lnTo>
                    <a:pt x="278380" y="617318"/>
                  </a:lnTo>
                  <a:lnTo>
                    <a:pt x="270429" y="660283"/>
                  </a:lnTo>
                  <a:lnTo>
                    <a:pt x="267181" y="703390"/>
                  </a:lnTo>
                  <a:lnTo>
                    <a:pt x="268545" y="746331"/>
                  </a:lnTo>
                  <a:lnTo>
                    <a:pt x="274427" y="788802"/>
                  </a:lnTo>
                  <a:lnTo>
                    <a:pt x="284735" y="830499"/>
                  </a:lnTo>
                  <a:lnTo>
                    <a:pt x="299377" y="871114"/>
                  </a:lnTo>
                  <a:lnTo>
                    <a:pt x="318259" y="910345"/>
                  </a:lnTo>
                  <a:lnTo>
                    <a:pt x="341290" y="947884"/>
                  </a:lnTo>
                  <a:lnTo>
                    <a:pt x="368376" y="983428"/>
                  </a:lnTo>
                  <a:lnTo>
                    <a:pt x="399426" y="1016671"/>
                  </a:lnTo>
                  <a:lnTo>
                    <a:pt x="434346" y="1047307"/>
                  </a:lnTo>
                  <a:lnTo>
                    <a:pt x="473045" y="1075032"/>
                  </a:lnTo>
                  <a:lnTo>
                    <a:pt x="515429" y="1099540"/>
                  </a:lnTo>
                  <a:lnTo>
                    <a:pt x="560560" y="1120113"/>
                  </a:lnTo>
                  <a:lnTo>
                    <a:pt x="607275" y="1136223"/>
                  </a:lnTo>
                  <a:lnTo>
                    <a:pt x="655192" y="1147866"/>
                  </a:lnTo>
                  <a:lnTo>
                    <a:pt x="703925" y="1155040"/>
                  </a:lnTo>
                  <a:lnTo>
                    <a:pt x="753094" y="1157741"/>
                  </a:lnTo>
                  <a:lnTo>
                    <a:pt x="802313" y="1155965"/>
                  </a:lnTo>
                  <a:lnTo>
                    <a:pt x="851200" y="1149709"/>
                  </a:lnTo>
                  <a:lnTo>
                    <a:pt x="899371" y="1138969"/>
                  </a:lnTo>
                  <a:lnTo>
                    <a:pt x="946444" y="1123741"/>
                  </a:lnTo>
                  <a:lnTo>
                    <a:pt x="992035" y="1104023"/>
                  </a:lnTo>
                  <a:lnTo>
                    <a:pt x="331381" y="49231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Pregnancy</a:t>
            </a:r>
            <a:r>
              <a:rPr spc="-229" dirty="0"/>
              <a:t> </a:t>
            </a:r>
            <a:r>
              <a:rPr spc="-10" dirty="0"/>
              <a:t>Accommodation</a:t>
            </a:r>
            <a:r>
              <a:rPr spc="-130" dirty="0"/>
              <a:t> </a:t>
            </a:r>
            <a:r>
              <a:rPr dirty="0"/>
              <a:t>–</a:t>
            </a:r>
            <a:r>
              <a:rPr spc="-70" dirty="0"/>
              <a:t> </a:t>
            </a:r>
            <a:r>
              <a:rPr dirty="0"/>
              <a:t>Other</a:t>
            </a:r>
            <a:r>
              <a:rPr spc="-60" dirty="0"/>
              <a:t> </a:t>
            </a:r>
            <a:r>
              <a:rPr dirty="0"/>
              <a:t>Federal</a:t>
            </a:r>
            <a:r>
              <a:rPr spc="-55" dirty="0"/>
              <a:t> </a:t>
            </a:r>
            <a:r>
              <a:rPr spc="-20" dirty="0"/>
              <a:t>Laws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4262" rIns="0" bIns="0" rtlCol="0">
            <a:spAutoFit/>
          </a:bodyPr>
          <a:lstStyle/>
          <a:p>
            <a:pPr marL="347345" marR="5080" indent="-342900">
              <a:lnSpc>
                <a:spcPct val="100000"/>
              </a:lnSpc>
              <a:spcBef>
                <a:spcPts val="105"/>
              </a:spcBef>
            </a:pPr>
            <a:r>
              <a:rPr sz="2850" spc="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pc="50" dirty="0"/>
              <a:t>In</a:t>
            </a:r>
            <a:r>
              <a:rPr spc="-65" dirty="0"/>
              <a:t> </a:t>
            </a:r>
            <a:r>
              <a:rPr dirty="0"/>
              <a:t>certain</a:t>
            </a:r>
            <a:r>
              <a:rPr spc="-55" dirty="0"/>
              <a:t> </a:t>
            </a:r>
            <a:r>
              <a:rPr dirty="0"/>
              <a:t>circumstances,</a:t>
            </a:r>
            <a:r>
              <a:rPr spc="-135" dirty="0"/>
              <a:t> </a:t>
            </a:r>
            <a:r>
              <a:rPr spc="-10" dirty="0"/>
              <a:t>Title</a:t>
            </a:r>
            <a:r>
              <a:rPr spc="-100" dirty="0"/>
              <a:t> </a:t>
            </a:r>
            <a:r>
              <a:rPr dirty="0"/>
              <a:t>VII</a:t>
            </a:r>
            <a:r>
              <a:rPr spc="-5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spc="-10" dirty="0"/>
              <a:t>the</a:t>
            </a:r>
            <a:r>
              <a:rPr spc="-190" dirty="0"/>
              <a:t> </a:t>
            </a:r>
            <a:r>
              <a:rPr dirty="0"/>
              <a:t>Americans</a:t>
            </a:r>
            <a:r>
              <a:rPr spc="-65" dirty="0"/>
              <a:t> </a:t>
            </a:r>
            <a:r>
              <a:rPr spc="-20" dirty="0"/>
              <a:t>with </a:t>
            </a:r>
            <a:r>
              <a:rPr spc="-10" dirty="0"/>
              <a:t>Disabilities</a:t>
            </a:r>
            <a:r>
              <a:rPr spc="-190" dirty="0"/>
              <a:t> </a:t>
            </a:r>
            <a:r>
              <a:rPr dirty="0"/>
              <a:t>Act</a:t>
            </a:r>
            <a:r>
              <a:rPr spc="-15" dirty="0"/>
              <a:t> </a:t>
            </a:r>
            <a:r>
              <a:rPr dirty="0"/>
              <a:t>(ADA)</a:t>
            </a:r>
            <a:r>
              <a:rPr spc="-20" dirty="0"/>
              <a:t> </a:t>
            </a:r>
            <a:r>
              <a:rPr dirty="0"/>
              <a:t>may</a:t>
            </a:r>
            <a:r>
              <a:rPr spc="-15" dirty="0"/>
              <a:t> </a:t>
            </a:r>
            <a:r>
              <a:rPr dirty="0"/>
              <a:t>entitle</a:t>
            </a:r>
            <a:r>
              <a:rPr spc="-15" dirty="0"/>
              <a:t> </a:t>
            </a:r>
            <a:r>
              <a:rPr dirty="0"/>
              <a:t>workers</a:t>
            </a:r>
            <a:r>
              <a:rPr spc="-4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benefits</a:t>
            </a:r>
            <a:r>
              <a:rPr spc="-35" dirty="0"/>
              <a:t> </a:t>
            </a:r>
            <a:r>
              <a:rPr spc="-25" dirty="0"/>
              <a:t>or </a:t>
            </a:r>
            <a:r>
              <a:rPr dirty="0"/>
              <a:t>accommodations</a:t>
            </a:r>
            <a:r>
              <a:rPr spc="-75" dirty="0"/>
              <a:t> </a:t>
            </a:r>
            <a:r>
              <a:rPr dirty="0"/>
              <a:t>based</a:t>
            </a:r>
            <a:r>
              <a:rPr spc="-60" dirty="0"/>
              <a:t> </a:t>
            </a:r>
            <a:r>
              <a:rPr dirty="0"/>
              <a:t>on</a:t>
            </a:r>
            <a:r>
              <a:rPr spc="-60" dirty="0"/>
              <a:t> </a:t>
            </a:r>
            <a:r>
              <a:rPr spc="-20" dirty="0"/>
              <a:t>pregnancy,</a:t>
            </a:r>
            <a:r>
              <a:rPr spc="-75" dirty="0"/>
              <a:t> </a:t>
            </a:r>
            <a:r>
              <a:rPr dirty="0"/>
              <a:t>childbirth,</a:t>
            </a:r>
            <a:r>
              <a:rPr spc="-75" dirty="0"/>
              <a:t> </a:t>
            </a:r>
            <a:r>
              <a:rPr dirty="0"/>
              <a:t>or</a:t>
            </a:r>
            <a:r>
              <a:rPr spc="-65" dirty="0"/>
              <a:t> </a:t>
            </a:r>
            <a:r>
              <a:rPr spc="-10" dirty="0"/>
              <a:t>related </a:t>
            </a:r>
            <a:r>
              <a:rPr dirty="0"/>
              <a:t>medical</a:t>
            </a:r>
            <a:r>
              <a:rPr spc="-60" dirty="0"/>
              <a:t> </a:t>
            </a:r>
            <a:r>
              <a:rPr spc="-10" dirty="0"/>
              <a:t>conditions.</a:t>
            </a:r>
            <a:endParaRPr sz="2850">
              <a:latin typeface="Wingdings 3"/>
              <a:cs typeface="Wingdings 3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PWFA</a:t>
            </a:r>
            <a:r>
              <a:rPr spc="-200" dirty="0"/>
              <a:t> </a:t>
            </a:r>
            <a:r>
              <a:rPr dirty="0"/>
              <a:t>– </a:t>
            </a:r>
            <a:r>
              <a:rPr spc="-10" dirty="0"/>
              <a:t>Procedures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8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850" spc="300" dirty="0">
                <a:solidFill>
                  <a:srgbClr val="214E99"/>
                </a:solidFill>
              </a:rPr>
              <a:t> </a:t>
            </a:r>
            <a:r>
              <a:rPr dirty="0"/>
              <a:t>Procedures:</a:t>
            </a:r>
            <a:r>
              <a:rPr spc="-55" dirty="0"/>
              <a:t> </a:t>
            </a:r>
            <a:r>
              <a:rPr dirty="0"/>
              <a:t>same</a:t>
            </a:r>
            <a:r>
              <a:rPr spc="-20" dirty="0"/>
              <a:t> </a:t>
            </a:r>
            <a:r>
              <a:rPr dirty="0"/>
              <a:t>as</a:t>
            </a:r>
            <a:r>
              <a:rPr spc="-90" dirty="0"/>
              <a:t> </a:t>
            </a:r>
            <a:r>
              <a:rPr spc="-10" dirty="0"/>
              <a:t>Title</a:t>
            </a:r>
            <a:r>
              <a:rPr spc="-80" dirty="0"/>
              <a:t> </a:t>
            </a:r>
            <a:r>
              <a:rPr dirty="0"/>
              <a:t>VII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10" dirty="0"/>
              <a:t>GERA.</a:t>
            </a:r>
            <a:endParaRPr sz="2850" dirty="0">
              <a:latin typeface="Wingdings 3"/>
              <a:cs typeface="Wingdings 3"/>
            </a:endParaRPr>
          </a:p>
          <a:p>
            <a:pPr marL="469900" marR="445770" indent="-457200">
              <a:lnSpc>
                <a:spcPct val="100000"/>
              </a:lnSpc>
              <a:spcBef>
                <a:spcPts val="1800"/>
              </a:spcBef>
            </a:pPr>
            <a:r>
              <a:rPr sz="28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850" spc="300" dirty="0">
                <a:solidFill>
                  <a:srgbClr val="214E99"/>
                </a:solidFill>
              </a:rPr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individual</a:t>
            </a:r>
            <a:r>
              <a:rPr spc="-70" dirty="0"/>
              <a:t> </a:t>
            </a:r>
            <a:r>
              <a:rPr dirty="0"/>
              <a:t>must</a:t>
            </a:r>
            <a:r>
              <a:rPr spc="-25" dirty="0"/>
              <a:t> </a:t>
            </a:r>
            <a:r>
              <a:rPr dirty="0"/>
              <a:t>file</a:t>
            </a:r>
            <a:r>
              <a:rPr spc="-3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charge</a:t>
            </a:r>
            <a:r>
              <a:rPr spc="-45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EEOC</a:t>
            </a:r>
            <a:r>
              <a:rPr spc="-45" dirty="0"/>
              <a:t> </a:t>
            </a:r>
            <a:r>
              <a:rPr dirty="0"/>
              <a:t>before</a:t>
            </a:r>
            <a:r>
              <a:rPr spc="-45" dirty="0"/>
              <a:t> </a:t>
            </a:r>
            <a:r>
              <a:rPr spc="-25" dirty="0"/>
              <a:t>the </a:t>
            </a:r>
            <a:r>
              <a:rPr dirty="0"/>
              <a:t>person</a:t>
            </a:r>
            <a:r>
              <a:rPr spc="-55" dirty="0"/>
              <a:t> </a:t>
            </a:r>
            <a:r>
              <a:rPr dirty="0"/>
              <a:t>can</a:t>
            </a:r>
            <a:r>
              <a:rPr spc="-30" dirty="0"/>
              <a:t> </a:t>
            </a:r>
            <a:r>
              <a:rPr dirty="0"/>
              <a:t>file</a:t>
            </a:r>
            <a:r>
              <a:rPr spc="-3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job</a:t>
            </a:r>
            <a:r>
              <a:rPr spc="-40" dirty="0"/>
              <a:t> </a:t>
            </a:r>
            <a:r>
              <a:rPr dirty="0"/>
              <a:t>discrimination</a:t>
            </a:r>
            <a:r>
              <a:rPr spc="-65" dirty="0"/>
              <a:t> </a:t>
            </a:r>
            <a:r>
              <a:rPr dirty="0"/>
              <a:t>lawsuit</a:t>
            </a:r>
            <a:r>
              <a:rPr spc="-45" dirty="0"/>
              <a:t> </a:t>
            </a:r>
            <a:r>
              <a:rPr dirty="0"/>
              <a:t>against</a:t>
            </a:r>
            <a:r>
              <a:rPr spc="-50" dirty="0"/>
              <a:t> </a:t>
            </a:r>
            <a:r>
              <a:rPr spc="-25" dirty="0"/>
              <a:t>the </a:t>
            </a:r>
            <a:r>
              <a:rPr spc="-10" dirty="0"/>
              <a:t>employer.</a:t>
            </a:r>
            <a:endParaRPr sz="2850" dirty="0">
              <a:latin typeface="Wingdings 3"/>
              <a:cs typeface="Wingdings 3"/>
            </a:endParaRP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</a:pPr>
            <a:r>
              <a:rPr sz="28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850" spc="305" dirty="0">
                <a:solidFill>
                  <a:srgbClr val="214E99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Information</a:t>
            </a:r>
            <a:r>
              <a:rPr spc="-55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about</a:t>
            </a:r>
            <a:r>
              <a:rPr spc="-50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what</a:t>
            </a:r>
            <a:r>
              <a:rPr spc="-35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employers</a:t>
            </a:r>
            <a:r>
              <a:rPr spc="-45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can</a:t>
            </a:r>
            <a:r>
              <a:rPr spc="-25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expect</a:t>
            </a:r>
            <a:r>
              <a:rPr spc="-40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after</a:t>
            </a:r>
            <a:r>
              <a:rPr spc="-30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a</a:t>
            </a:r>
            <a:r>
              <a:rPr spc="-20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charge</a:t>
            </a:r>
            <a:r>
              <a:rPr spc="-35" dirty="0">
                <a:solidFill>
                  <a:srgbClr val="333333"/>
                </a:solidFill>
              </a:rPr>
              <a:t> </a:t>
            </a:r>
            <a:r>
              <a:rPr spc="-25" dirty="0">
                <a:solidFill>
                  <a:srgbClr val="333333"/>
                </a:solidFill>
              </a:rPr>
              <a:t>is </a:t>
            </a:r>
            <a:r>
              <a:rPr dirty="0">
                <a:solidFill>
                  <a:srgbClr val="333333"/>
                </a:solidFill>
              </a:rPr>
              <a:t>filed</a:t>
            </a:r>
            <a:r>
              <a:rPr spc="-35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can</a:t>
            </a:r>
            <a:r>
              <a:rPr spc="-30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be</a:t>
            </a:r>
            <a:r>
              <a:rPr spc="-35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found</a:t>
            </a:r>
            <a:r>
              <a:rPr spc="-50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at</a:t>
            </a:r>
            <a:r>
              <a:rPr spc="-40" dirty="0">
                <a:solidFill>
                  <a:srgbClr val="333333"/>
                </a:solidFill>
              </a:rPr>
              <a:t> </a:t>
            </a:r>
            <a:r>
              <a:rPr lang="en-US" u="heavy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U.S. Equal Employment Opportunity Commission</a:t>
            </a:r>
            <a:r>
              <a:rPr u="none" spc="-10" dirty="0"/>
              <a:t>.</a:t>
            </a:r>
            <a:endParaRPr sz="2850" dirty="0">
              <a:latin typeface="Wingdings 3"/>
              <a:cs typeface="Wingdings 3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PWFA</a:t>
            </a:r>
            <a:r>
              <a:rPr spc="-200" dirty="0"/>
              <a:t> </a:t>
            </a:r>
            <a:r>
              <a:rPr dirty="0"/>
              <a:t>– </a:t>
            </a:r>
            <a:r>
              <a:rPr spc="-10" dirty="0"/>
              <a:t>Relief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286" y="1527639"/>
            <a:ext cx="10727055" cy="44443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5080" indent="-457200">
              <a:lnSpc>
                <a:spcPts val="2590"/>
              </a:lnSpc>
              <a:spcBef>
                <a:spcPts val="425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Relief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PWFA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same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Title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VII,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ADA,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GERA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can </a:t>
            </a:r>
            <a:r>
              <a:rPr sz="2400" spc="-10" dirty="0">
                <a:latin typeface="Times New Roman"/>
                <a:cs typeface="Times New Roman"/>
              </a:rPr>
              <a:t>include:</a:t>
            </a:r>
            <a:endParaRPr sz="24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1510"/>
              </a:spcBef>
              <a:buClr>
                <a:srgbClr val="E69F00"/>
              </a:buClr>
              <a:buSzPct val="93181"/>
              <a:buFont typeface="Wingdings 2"/>
              <a:buChar char=""/>
              <a:tabLst>
                <a:tab pos="926465" algn="l"/>
              </a:tabLst>
            </a:pPr>
            <a:r>
              <a:rPr sz="2200" dirty="0">
                <a:latin typeface="Times New Roman"/>
                <a:cs typeface="Times New Roman"/>
              </a:rPr>
              <a:t>Injunctive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relief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–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getting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accommodation</a:t>
            </a:r>
            <a:endParaRPr sz="22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1535"/>
              </a:spcBef>
              <a:buClr>
                <a:srgbClr val="E69F00"/>
              </a:buClr>
              <a:buSzPct val="93181"/>
              <a:buFont typeface="Wingdings 2"/>
              <a:buChar char=""/>
              <a:tabLst>
                <a:tab pos="926465" algn="l"/>
              </a:tabLst>
            </a:pPr>
            <a:r>
              <a:rPr sz="2200" dirty="0">
                <a:latin typeface="Times New Roman"/>
                <a:cs typeface="Times New Roman"/>
              </a:rPr>
              <a:t>Back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pay</a:t>
            </a:r>
            <a:endParaRPr sz="22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1535"/>
              </a:spcBef>
              <a:buClr>
                <a:srgbClr val="E69F00"/>
              </a:buClr>
              <a:buSzPct val="93181"/>
              <a:buFont typeface="Wingdings 2"/>
              <a:buChar char=""/>
              <a:tabLst>
                <a:tab pos="926465" algn="l"/>
              </a:tabLst>
            </a:pPr>
            <a:r>
              <a:rPr sz="2200" dirty="0">
                <a:latin typeface="Times New Roman"/>
                <a:cs typeface="Times New Roman"/>
              </a:rPr>
              <a:t>Front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pay</a:t>
            </a:r>
            <a:endParaRPr sz="22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1540"/>
              </a:spcBef>
              <a:buClr>
                <a:srgbClr val="E69F00"/>
              </a:buClr>
              <a:buSzPct val="93181"/>
              <a:buFont typeface="Wingdings 2"/>
              <a:buChar char=""/>
              <a:tabLst>
                <a:tab pos="926465" algn="l"/>
              </a:tabLst>
            </a:pPr>
            <a:r>
              <a:rPr sz="2200" dirty="0">
                <a:latin typeface="Times New Roman"/>
                <a:cs typeface="Times New Roman"/>
              </a:rPr>
              <a:t>Compensatory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punitive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damages</a:t>
            </a:r>
            <a:endParaRPr sz="2200">
              <a:latin typeface="Times New Roman"/>
              <a:cs typeface="Times New Roman"/>
            </a:endParaRPr>
          </a:p>
          <a:p>
            <a:pPr marL="1155065" lvl="1" indent="-227965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1155065" algn="l"/>
              </a:tabLst>
            </a:pPr>
            <a:r>
              <a:rPr sz="2000" dirty="0">
                <a:latin typeface="Times New Roman"/>
                <a:cs typeface="Times New Roman"/>
              </a:rPr>
              <a:t>Damages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limited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based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employer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size.</a:t>
            </a:r>
            <a:endParaRPr sz="2000">
              <a:latin typeface="Times New Roman"/>
              <a:cs typeface="Times New Roman"/>
            </a:endParaRPr>
          </a:p>
          <a:p>
            <a:pPr marL="1155700" marR="81280" lvl="1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155700" algn="l"/>
              </a:tabLst>
            </a:pPr>
            <a:r>
              <a:rPr sz="2000" spc="-10" dirty="0">
                <a:latin typeface="Times New Roman"/>
                <a:cs typeface="Times New Roman"/>
              </a:rPr>
              <a:t>Additionally,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like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ADA,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money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damages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limited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claim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involves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reasonable </a:t>
            </a:r>
            <a:r>
              <a:rPr sz="2000" dirty="0">
                <a:latin typeface="Times New Roman"/>
                <a:cs typeface="Times New Roman"/>
              </a:rPr>
              <a:t>accommodation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employer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shows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good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faith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efforts,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consultation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25" dirty="0">
                <a:latin typeface="Times New Roman"/>
                <a:cs typeface="Times New Roman"/>
              </a:rPr>
              <a:t> the </a:t>
            </a:r>
            <a:r>
              <a:rPr sz="2000" dirty="0">
                <a:latin typeface="Times New Roman"/>
                <a:cs typeface="Times New Roman"/>
              </a:rPr>
              <a:t>individual,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identify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provide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reasonable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accommodation.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PWFA</a:t>
            </a:r>
            <a:r>
              <a:rPr spc="-204" dirty="0"/>
              <a:t> </a:t>
            </a:r>
            <a:r>
              <a:rPr dirty="0"/>
              <a:t>–</a:t>
            </a:r>
            <a:r>
              <a:rPr spc="-100" dirty="0"/>
              <a:t> </a:t>
            </a:r>
            <a:r>
              <a:rPr dirty="0"/>
              <a:t>Relationship</a:t>
            </a:r>
            <a:r>
              <a:rPr spc="-75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Other</a:t>
            </a:r>
            <a:r>
              <a:rPr spc="-55" dirty="0"/>
              <a:t> </a:t>
            </a:r>
            <a:r>
              <a:rPr spc="-20" dirty="0"/>
              <a:t>Laws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286" y="1334091"/>
            <a:ext cx="10775315" cy="4643120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  <a:tabLst>
                <a:tab pos="469265" algn="l"/>
              </a:tabLst>
            </a:pPr>
            <a:r>
              <a:rPr sz="24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4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Times New Roman"/>
                <a:cs typeface="Times New Roman"/>
              </a:rPr>
              <a:t>Nothing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70" dirty="0">
                <a:latin typeface="Times New Roman"/>
                <a:cs typeface="Times New Roman"/>
              </a:rPr>
              <a:t>PWFA</a:t>
            </a:r>
            <a:r>
              <a:rPr sz="2700" spc="-1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limits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laws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that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provide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more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protection.</a:t>
            </a:r>
            <a:endParaRPr sz="2700">
              <a:latin typeface="Times New Roman"/>
              <a:cs typeface="Times New Roman"/>
            </a:endParaRPr>
          </a:p>
          <a:p>
            <a:pPr marL="469265" marR="10160" indent="-457200">
              <a:lnSpc>
                <a:spcPts val="2920"/>
              </a:lnSpc>
              <a:spcBef>
                <a:spcPts val="1839"/>
              </a:spcBef>
              <a:tabLst>
                <a:tab pos="469265" algn="l"/>
              </a:tabLst>
            </a:pPr>
            <a:r>
              <a:rPr sz="24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4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Times New Roman"/>
                <a:cs typeface="Times New Roman"/>
              </a:rPr>
              <a:t>Nothing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70" dirty="0">
                <a:latin typeface="Times New Roman"/>
                <a:cs typeface="Times New Roman"/>
              </a:rPr>
              <a:t>PWFA</a:t>
            </a:r>
            <a:r>
              <a:rPr sz="2700" spc="-1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can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be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used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require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employer-</a:t>
            </a:r>
            <a:r>
              <a:rPr sz="2700" dirty="0">
                <a:latin typeface="Times New Roman"/>
                <a:cs typeface="Times New Roman"/>
              </a:rPr>
              <a:t>sponsored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health </a:t>
            </a:r>
            <a:r>
              <a:rPr sz="2700" dirty="0">
                <a:latin typeface="Times New Roman"/>
                <a:cs typeface="Times New Roman"/>
              </a:rPr>
              <a:t>plan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pay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for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particular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item,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procedure,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or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treatment.</a:t>
            </a:r>
            <a:endParaRPr sz="2700">
              <a:latin typeface="Times New Roman"/>
              <a:cs typeface="Times New Roman"/>
            </a:endParaRPr>
          </a:p>
          <a:p>
            <a:pPr marL="469265" marR="5080" indent="-457200">
              <a:lnSpc>
                <a:spcPts val="2920"/>
              </a:lnSpc>
              <a:spcBef>
                <a:spcPts val="1789"/>
              </a:spcBef>
              <a:tabLst>
                <a:tab pos="469265" algn="l"/>
              </a:tabLst>
            </a:pPr>
            <a:r>
              <a:rPr sz="24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4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spc="-70" dirty="0">
                <a:latin typeface="Times New Roman"/>
                <a:cs typeface="Times New Roman"/>
              </a:rPr>
              <a:t>PWFA</a:t>
            </a:r>
            <a:r>
              <a:rPr sz="2700" spc="-1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adopts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language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section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702(a)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Title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VII,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42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U.S.C. </a:t>
            </a:r>
            <a:r>
              <a:rPr sz="2700" spc="-50" dirty="0">
                <a:latin typeface="Times New Roman"/>
                <a:cs typeface="Times New Roman"/>
              </a:rPr>
              <a:t>§ </a:t>
            </a:r>
            <a:r>
              <a:rPr sz="2700" spc="-10" dirty="0">
                <a:latin typeface="Times New Roman"/>
                <a:cs typeface="Times New Roman"/>
              </a:rPr>
              <a:t>2000e-</a:t>
            </a:r>
            <a:r>
              <a:rPr sz="2700" dirty="0">
                <a:latin typeface="Times New Roman"/>
                <a:cs typeface="Times New Roman"/>
              </a:rPr>
              <a:t>1(a),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regarding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religious</a:t>
            </a:r>
            <a:r>
              <a:rPr sz="2700" spc="-10" dirty="0">
                <a:latin typeface="Times New Roman"/>
                <a:cs typeface="Times New Roman"/>
              </a:rPr>
              <a:t> employers’</a:t>
            </a:r>
            <a:r>
              <a:rPr sz="2700" spc="-2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ability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employ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individuals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of 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particular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religion.</a:t>
            </a:r>
            <a:endParaRPr sz="2700">
              <a:latin typeface="Times New Roman"/>
              <a:cs typeface="Times New Roman"/>
            </a:endParaRPr>
          </a:p>
          <a:p>
            <a:pPr marL="469900" marR="150495" indent="-457200">
              <a:lnSpc>
                <a:spcPts val="2920"/>
              </a:lnSpc>
              <a:spcBef>
                <a:spcPts val="1789"/>
              </a:spcBef>
              <a:tabLst>
                <a:tab pos="469265" algn="l"/>
              </a:tabLst>
            </a:pPr>
            <a:r>
              <a:rPr sz="24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4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EEOC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has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enhanced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its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administrative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procedures,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including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revising </a:t>
            </a:r>
            <a:r>
              <a:rPr sz="2700" dirty="0">
                <a:latin typeface="Times New Roman"/>
                <a:cs typeface="Times New Roman"/>
              </a:rPr>
              <a:t>materials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accompanying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Notice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Charge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related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web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pages,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to </a:t>
            </a:r>
            <a:r>
              <a:rPr sz="2700" dirty="0">
                <a:latin typeface="Times New Roman"/>
                <a:cs typeface="Times New Roman"/>
              </a:rPr>
              <a:t>better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explain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how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employers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can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raise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defenses,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including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religious defenses.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Court</a:t>
            </a:r>
            <a:r>
              <a:rPr spc="-185" dirty="0"/>
              <a:t> </a:t>
            </a:r>
            <a:r>
              <a:rPr dirty="0"/>
              <a:t>Developments</a:t>
            </a:r>
            <a:r>
              <a:rPr spc="-120" dirty="0"/>
              <a:t> </a:t>
            </a:r>
            <a:r>
              <a:rPr dirty="0"/>
              <a:t>Impacting</a:t>
            </a:r>
            <a:r>
              <a:rPr spc="-100" dirty="0"/>
              <a:t> </a:t>
            </a:r>
            <a:r>
              <a:rPr spc="-114" dirty="0"/>
              <a:t>PWFA</a:t>
            </a:r>
            <a:r>
              <a:rPr spc="-204" dirty="0"/>
              <a:t> </a:t>
            </a:r>
            <a:r>
              <a:rPr spc="-10" dirty="0"/>
              <a:t>Enforcement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10" y="1321931"/>
            <a:ext cx="10629265" cy="445325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5"/>
              </a:spcBef>
              <a:tabLst>
                <a:tab pos="469265" algn="l"/>
              </a:tabLst>
            </a:pPr>
            <a:r>
              <a:rPr sz="2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latin typeface="Times New Roman"/>
                <a:cs typeface="Times New Roman"/>
              </a:rPr>
              <a:t>Case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challenging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process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Congress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used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pass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PWFA</a:t>
            </a:r>
            <a:endParaRPr sz="2600">
              <a:latin typeface="Times New Roman"/>
              <a:cs typeface="Times New Roman"/>
            </a:endParaRPr>
          </a:p>
          <a:p>
            <a:pPr marL="926465" marR="5080" indent="-457200">
              <a:lnSpc>
                <a:spcPts val="2110"/>
              </a:lnSpc>
              <a:spcBef>
                <a:spcPts val="1800"/>
              </a:spcBef>
              <a:buClr>
                <a:srgbClr val="E69F00"/>
              </a:buClr>
              <a:buSzPct val="93181"/>
              <a:buFont typeface="Wingdings 2"/>
              <a:buChar char=""/>
              <a:tabLst>
                <a:tab pos="926465" algn="l"/>
              </a:tabLst>
            </a:pPr>
            <a:r>
              <a:rPr sz="2200" i="1" dirty="0">
                <a:latin typeface="Times New Roman"/>
                <a:cs typeface="Times New Roman"/>
              </a:rPr>
              <a:t>State</a:t>
            </a:r>
            <a:r>
              <a:rPr sz="2200" i="1" spc="-6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of</a:t>
            </a:r>
            <a:r>
              <a:rPr sz="2200" i="1" spc="-50" dirty="0">
                <a:latin typeface="Times New Roman"/>
                <a:cs typeface="Times New Roman"/>
              </a:rPr>
              <a:t> </a:t>
            </a:r>
            <a:r>
              <a:rPr sz="2200" i="1" spc="-30" dirty="0">
                <a:latin typeface="Times New Roman"/>
                <a:cs typeface="Times New Roman"/>
              </a:rPr>
              <a:t>Texas</a:t>
            </a:r>
            <a:r>
              <a:rPr sz="2200" i="1" spc="-50" dirty="0">
                <a:latin typeface="Times New Roman"/>
                <a:cs typeface="Times New Roman"/>
              </a:rPr>
              <a:t> </a:t>
            </a:r>
            <a:r>
              <a:rPr sz="2200" i="1" spc="-55" dirty="0">
                <a:latin typeface="Times New Roman"/>
                <a:cs typeface="Times New Roman"/>
              </a:rPr>
              <a:t>v.</a:t>
            </a:r>
            <a:r>
              <a:rPr sz="2200" i="1" spc="-45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Garland,</a:t>
            </a:r>
            <a:r>
              <a:rPr sz="2200" i="1" spc="-55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et.</a:t>
            </a:r>
            <a:r>
              <a:rPr sz="2200" i="1" spc="-45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al</a:t>
            </a:r>
            <a:r>
              <a:rPr sz="2200" dirty="0">
                <a:latin typeface="Times New Roman"/>
                <a:cs typeface="Times New Roman"/>
              </a:rPr>
              <a:t>.,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No.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5:23-</a:t>
            </a:r>
            <a:r>
              <a:rPr sz="2200" spc="-85" dirty="0">
                <a:latin typeface="Times New Roman"/>
                <a:cs typeface="Times New Roman"/>
              </a:rPr>
              <a:t>CV-</a:t>
            </a:r>
            <a:r>
              <a:rPr sz="2200" spc="-10" dirty="0">
                <a:latin typeface="Times New Roman"/>
                <a:cs typeface="Times New Roman"/>
              </a:rPr>
              <a:t>034-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(N.D.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Tex.),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appeal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pending,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No. </a:t>
            </a:r>
            <a:r>
              <a:rPr sz="2200" spc="-10" dirty="0">
                <a:latin typeface="Times New Roman"/>
                <a:cs typeface="Times New Roman"/>
              </a:rPr>
              <a:t>21-</a:t>
            </a:r>
            <a:r>
              <a:rPr sz="2200" dirty="0">
                <a:latin typeface="Times New Roman"/>
                <a:cs typeface="Times New Roman"/>
              </a:rPr>
              <a:t>10386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(5th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Cir.).</a:t>
            </a:r>
            <a:endParaRPr sz="22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1290"/>
              </a:spcBef>
              <a:buClr>
                <a:srgbClr val="E69F00"/>
              </a:buClr>
              <a:buSzPct val="93181"/>
              <a:buFont typeface="Wingdings 2"/>
              <a:buChar char=""/>
              <a:tabLst>
                <a:tab pos="926465" algn="l"/>
              </a:tabLst>
            </a:pPr>
            <a:r>
              <a:rPr sz="2200" i="1" dirty="0">
                <a:latin typeface="Times New Roman"/>
                <a:cs typeface="Times New Roman"/>
              </a:rPr>
              <a:t>Brandon</a:t>
            </a:r>
            <a:r>
              <a:rPr sz="2200" i="1" spc="-6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&amp;</a:t>
            </a:r>
            <a:r>
              <a:rPr sz="2200" i="1" spc="-4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Clark</a:t>
            </a:r>
            <a:r>
              <a:rPr sz="2200" i="1" spc="-45" dirty="0">
                <a:latin typeface="Times New Roman"/>
                <a:cs typeface="Times New Roman"/>
              </a:rPr>
              <a:t> </a:t>
            </a:r>
            <a:r>
              <a:rPr sz="2200" i="1" spc="-55" dirty="0">
                <a:latin typeface="Times New Roman"/>
                <a:cs typeface="Times New Roman"/>
              </a:rPr>
              <a:t>v.</a:t>
            </a:r>
            <a:r>
              <a:rPr sz="2200" i="1" spc="-4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EEOC,</a:t>
            </a:r>
            <a:r>
              <a:rPr sz="2200" i="1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5:24-cv-00173-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(N.D.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Tex.).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  <a:tabLst>
                <a:tab pos="469265" algn="l"/>
              </a:tabLst>
            </a:pPr>
            <a:r>
              <a:rPr sz="2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latin typeface="Times New Roman"/>
                <a:cs typeface="Times New Roman"/>
              </a:rPr>
              <a:t>Cases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challenging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PWFA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Regulation</a:t>
            </a:r>
            <a:endParaRPr sz="2600">
              <a:latin typeface="Times New Roman"/>
              <a:cs typeface="Times New Roman"/>
            </a:endParaRPr>
          </a:p>
          <a:p>
            <a:pPr marL="927100" marR="59055" indent="-457200">
              <a:lnSpc>
                <a:spcPts val="2110"/>
              </a:lnSpc>
              <a:spcBef>
                <a:spcPts val="1800"/>
              </a:spcBef>
              <a:buClr>
                <a:srgbClr val="E69F00"/>
              </a:buClr>
              <a:buSzPct val="93181"/>
              <a:buFont typeface="Wingdings 2"/>
              <a:buChar char=""/>
              <a:tabLst>
                <a:tab pos="927100" algn="l"/>
              </a:tabLst>
            </a:pPr>
            <a:r>
              <a:rPr sz="2200" i="1" dirty="0">
                <a:latin typeface="Times New Roman"/>
                <a:cs typeface="Times New Roman"/>
              </a:rPr>
              <a:t>State</a:t>
            </a:r>
            <a:r>
              <a:rPr sz="2200" i="1" spc="-65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of</a:t>
            </a:r>
            <a:r>
              <a:rPr sz="2200" i="1" spc="-40" dirty="0">
                <a:latin typeface="Times New Roman"/>
                <a:cs typeface="Times New Roman"/>
              </a:rPr>
              <a:t> </a:t>
            </a:r>
            <a:r>
              <a:rPr sz="2200" i="1" spc="-25" dirty="0">
                <a:latin typeface="Times New Roman"/>
                <a:cs typeface="Times New Roman"/>
              </a:rPr>
              <a:t>Tennessee</a:t>
            </a:r>
            <a:r>
              <a:rPr sz="2200" i="1" spc="-45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et.</a:t>
            </a:r>
            <a:r>
              <a:rPr sz="2200" i="1" spc="-4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al.</a:t>
            </a:r>
            <a:r>
              <a:rPr sz="2200" i="1" spc="-50" dirty="0">
                <a:latin typeface="Times New Roman"/>
                <a:cs typeface="Times New Roman"/>
              </a:rPr>
              <a:t> </a:t>
            </a:r>
            <a:r>
              <a:rPr sz="2200" i="1" spc="-45" dirty="0">
                <a:latin typeface="Times New Roman"/>
                <a:cs typeface="Times New Roman"/>
              </a:rPr>
              <a:t>v.</a:t>
            </a:r>
            <a:r>
              <a:rPr sz="2200" i="1" spc="-25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EEOC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2: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24-cv-</a:t>
            </a:r>
            <a:r>
              <a:rPr sz="2200" dirty="0">
                <a:latin typeface="Times New Roman"/>
                <a:cs typeface="Times New Roman"/>
              </a:rPr>
              <a:t>00084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(E.D.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Ark),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appeal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pending,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No.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24 </a:t>
            </a:r>
            <a:r>
              <a:rPr sz="2200" dirty="0">
                <a:latin typeface="Times New Roman"/>
                <a:cs typeface="Times New Roman"/>
              </a:rPr>
              <a:t>2249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(8th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Cir.).</a:t>
            </a:r>
            <a:endParaRPr sz="2200">
              <a:latin typeface="Times New Roman"/>
              <a:cs typeface="Times New Roman"/>
            </a:endParaRPr>
          </a:p>
          <a:p>
            <a:pPr marL="926465" marR="259079" indent="-457200">
              <a:lnSpc>
                <a:spcPts val="2110"/>
              </a:lnSpc>
              <a:spcBef>
                <a:spcPts val="1805"/>
              </a:spcBef>
              <a:buClr>
                <a:srgbClr val="E69F00"/>
              </a:buClr>
              <a:buSzPct val="93181"/>
              <a:buFont typeface="Wingdings 2"/>
              <a:buChar char=""/>
              <a:tabLst>
                <a:tab pos="926465" algn="l"/>
              </a:tabLst>
            </a:pPr>
            <a:r>
              <a:rPr sz="2200" i="1" dirty="0">
                <a:latin typeface="Times New Roman"/>
                <a:cs typeface="Times New Roman"/>
              </a:rPr>
              <a:t>The</a:t>
            </a:r>
            <a:r>
              <a:rPr sz="2200" i="1" spc="-5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State</a:t>
            </a:r>
            <a:r>
              <a:rPr sz="2200" i="1" spc="-55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of</a:t>
            </a:r>
            <a:r>
              <a:rPr sz="2200" i="1" spc="-4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Louisiana,</a:t>
            </a:r>
            <a:r>
              <a:rPr sz="2200" i="1" spc="-6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et</a:t>
            </a:r>
            <a:r>
              <a:rPr sz="2200" i="1" spc="-4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al.</a:t>
            </a:r>
            <a:r>
              <a:rPr sz="2200" i="1" spc="-50" dirty="0">
                <a:latin typeface="Times New Roman"/>
                <a:cs typeface="Times New Roman"/>
              </a:rPr>
              <a:t> </a:t>
            </a:r>
            <a:r>
              <a:rPr sz="2200" i="1" spc="-45" dirty="0">
                <a:latin typeface="Times New Roman"/>
                <a:cs typeface="Times New Roman"/>
              </a:rPr>
              <a:t>v.</a:t>
            </a:r>
            <a:r>
              <a:rPr sz="2200" i="1" spc="-3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EEOC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2:24-</a:t>
            </a:r>
            <a:r>
              <a:rPr sz="2200" dirty="0">
                <a:latin typeface="Times New Roman"/>
                <a:cs typeface="Times New Roman"/>
              </a:rPr>
              <a:t>00629,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United</a:t>
            </a:r>
            <a:r>
              <a:rPr sz="2200" i="1" spc="-4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States</a:t>
            </a:r>
            <a:r>
              <a:rPr sz="2200" i="1" spc="-45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Times New Roman"/>
                <a:cs typeface="Times New Roman"/>
              </a:rPr>
              <a:t>Conference</a:t>
            </a:r>
            <a:r>
              <a:rPr sz="2200" i="1" spc="-55" dirty="0">
                <a:latin typeface="Times New Roman"/>
                <a:cs typeface="Times New Roman"/>
              </a:rPr>
              <a:t> </a:t>
            </a:r>
            <a:r>
              <a:rPr sz="2200" i="1" spc="-25" dirty="0">
                <a:latin typeface="Times New Roman"/>
                <a:cs typeface="Times New Roman"/>
              </a:rPr>
              <a:t>of </a:t>
            </a:r>
            <a:r>
              <a:rPr sz="2200" i="1" dirty="0">
                <a:latin typeface="Times New Roman"/>
                <a:cs typeface="Times New Roman"/>
              </a:rPr>
              <a:t>Catholic</a:t>
            </a:r>
            <a:r>
              <a:rPr sz="2200" i="1" spc="-65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Bishops,</a:t>
            </a:r>
            <a:r>
              <a:rPr sz="2200" i="1" spc="-55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et</a:t>
            </a:r>
            <a:r>
              <a:rPr sz="2200" i="1" spc="-5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al.</a:t>
            </a:r>
            <a:r>
              <a:rPr sz="2200" i="1" spc="-60" dirty="0">
                <a:latin typeface="Times New Roman"/>
                <a:cs typeface="Times New Roman"/>
              </a:rPr>
              <a:t> </a:t>
            </a:r>
            <a:r>
              <a:rPr sz="2200" i="1" spc="-45" dirty="0">
                <a:latin typeface="Times New Roman"/>
                <a:cs typeface="Times New Roman"/>
              </a:rPr>
              <a:t>v.</a:t>
            </a:r>
            <a:r>
              <a:rPr sz="2200" i="1" spc="-3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EEOC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2:24-cv-</a:t>
            </a:r>
            <a:r>
              <a:rPr sz="2200" dirty="0">
                <a:latin typeface="Times New Roman"/>
                <a:cs typeface="Times New Roman"/>
              </a:rPr>
              <a:t>00691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(W.D. </a:t>
            </a:r>
            <a:r>
              <a:rPr sz="2200" spc="-20" dirty="0">
                <a:latin typeface="Times New Roman"/>
                <a:cs typeface="Times New Roman"/>
              </a:rPr>
              <a:t>LA).</a:t>
            </a:r>
            <a:endParaRPr sz="22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1290"/>
              </a:spcBef>
              <a:buClr>
                <a:srgbClr val="E69F00"/>
              </a:buClr>
              <a:buSzPct val="93181"/>
              <a:buFont typeface="Wingdings 2"/>
              <a:buChar char=""/>
              <a:tabLst>
                <a:tab pos="926465" algn="l"/>
              </a:tabLst>
            </a:pPr>
            <a:r>
              <a:rPr sz="2200" i="1" dirty="0">
                <a:latin typeface="Times New Roman"/>
                <a:cs typeface="Times New Roman"/>
              </a:rPr>
              <a:t>Catholic</a:t>
            </a:r>
            <a:r>
              <a:rPr sz="2200" i="1" spc="-8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Benefits</a:t>
            </a:r>
            <a:r>
              <a:rPr sz="2200" i="1" spc="-95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Association</a:t>
            </a:r>
            <a:r>
              <a:rPr sz="2200" i="1" spc="-65" dirty="0">
                <a:latin typeface="Times New Roman"/>
                <a:cs typeface="Times New Roman"/>
              </a:rPr>
              <a:t> </a:t>
            </a:r>
            <a:r>
              <a:rPr sz="2200" i="1" spc="-45" dirty="0">
                <a:latin typeface="Times New Roman"/>
                <a:cs typeface="Times New Roman"/>
              </a:rPr>
              <a:t>v.</a:t>
            </a:r>
            <a:r>
              <a:rPr sz="2200" i="1" spc="-5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EEOC,</a:t>
            </a:r>
            <a:r>
              <a:rPr sz="2200" i="1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1:24-cv-</a:t>
            </a:r>
            <a:r>
              <a:rPr sz="2200" dirty="0">
                <a:latin typeface="Times New Roman"/>
                <a:cs typeface="Times New Roman"/>
              </a:rPr>
              <a:t>00142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(D.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ND).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PWFA</a:t>
            </a:r>
            <a:r>
              <a:rPr spc="-204" dirty="0"/>
              <a:t> </a:t>
            </a:r>
            <a:r>
              <a:rPr dirty="0"/>
              <a:t>–</a:t>
            </a:r>
            <a:r>
              <a:rPr spc="-95" dirty="0"/>
              <a:t> </a:t>
            </a:r>
            <a:r>
              <a:rPr dirty="0"/>
              <a:t>Suggestions</a:t>
            </a:r>
            <a:r>
              <a:rPr spc="-6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-10" dirty="0"/>
              <a:t>Employers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10" y="1568197"/>
            <a:ext cx="10748645" cy="435696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265" marR="5080" indent="-457200">
              <a:lnSpc>
                <a:spcPts val="2160"/>
              </a:lnSpc>
              <a:spcBef>
                <a:spcPts val="375"/>
              </a:spcBef>
              <a:tabLst>
                <a:tab pos="469265" algn="l"/>
              </a:tabLst>
            </a:pPr>
            <a:r>
              <a:rPr sz="18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18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Train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supervisors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about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PWFA.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First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level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supervisors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particularly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likely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receive </a:t>
            </a:r>
            <a:r>
              <a:rPr sz="2000" dirty="0">
                <a:latin typeface="Times New Roman"/>
                <a:cs typeface="Times New Roman"/>
              </a:rPr>
              <a:t>accommodation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requests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should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trained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how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respond,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including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how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avoid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retaliating </a:t>
            </a:r>
            <a:r>
              <a:rPr sz="2000" dirty="0">
                <a:latin typeface="Times New Roman"/>
                <a:cs typeface="Times New Roman"/>
              </a:rPr>
              <a:t>against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those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request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reasonable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accommodations.</a:t>
            </a:r>
            <a:endParaRPr sz="2000" dirty="0">
              <a:latin typeface="Times New Roman"/>
              <a:cs typeface="Times New Roman"/>
            </a:endParaRPr>
          </a:p>
          <a:p>
            <a:pPr marL="469900" marR="168275" indent="-457200">
              <a:lnSpc>
                <a:spcPts val="2160"/>
              </a:lnSpc>
              <a:spcBef>
                <a:spcPts val="1800"/>
              </a:spcBef>
              <a:tabLst>
                <a:tab pos="469265" algn="l"/>
              </a:tabLst>
            </a:pPr>
            <a:r>
              <a:rPr sz="18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18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Employees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applicants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specific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words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request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accommodation.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Once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 </a:t>
            </a:r>
            <a:r>
              <a:rPr sz="2000" dirty="0">
                <a:latin typeface="Times New Roman"/>
                <a:cs typeface="Times New Roman"/>
              </a:rPr>
              <a:t>employee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requests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accommodation,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interactive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process.</a:t>
            </a:r>
            <a:endParaRPr sz="2000" dirty="0">
              <a:latin typeface="Times New Roman"/>
              <a:cs typeface="Times New Roman"/>
            </a:endParaRPr>
          </a:p>
          <a:p>
            <a:pPr marL="469900" marR="1695450" indent="-457200">
              <a:lnSpc>
                <a:spcPts val="2160"/>
              </a:lnSpc>
              <a:spcBef>
                <a:spcPts val="1800"/>
              </a:spcBef>
              <a:tabLst>
                <a:tab pos="469265" algn="l"/>
              </a:tabLst>
            </a:pPr>
            <a:r>
              <a:rPr sz="18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18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Limitations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minor,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associated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uncomplicated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pregnancy,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 </a:t>
            </a:r>
            <a:r>
              <a:rPr sz="2000" dirty="0">
                <a:latin typeface="Times New Roman"/>
                <a:cs typeface="Times New Roman"/>
              </a:rPr>
              <a:t>accommodations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easy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make.</a:t>
            </a:r>
            <a:endParaRPr sz="2000" dirty="0">
              <a:latin typeface="Times New Roman"/>
              <a:cs typeface="Times New Roman"/>
            </a:endParaRPr>
          </a:p>
          <a:p>
            <a:pPr marL="469900" marR="303530" indent="-457200">
              <a:lnSpc>
                <a:spcPts val="2160"/>
              </a:lnSpc>
              <a:spcBef>
                <a:spcPts val="1800"/>
              </a:spcBef>
              <a:tabLst>
                <a:tab pos="469265" algn="l"/>
              </a:tabLst>
            </a:pPr>
            <a:r>
              <a:rPr sz="18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18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employee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 need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different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accommodations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pregnancy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progresses,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recover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from </a:t>
            </a:r>
            <a:r>
              <a:rPr sz="2000" dirty="0">
                <a:latin typeface="Times New Roman"/>
                <a:cs typeface="Times New Roman"/>
              </a:rPr>
              <a:t>childbirth,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related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medical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condition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improves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gets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worse.</a:t>
            </a:r>
            <a:endParaRPr sz="2000" dirty="0">
              <a:latin typeface="Times New Roman"/>
              <a:cs typeface="Times New Roman"/>
            </a:endParaRPr>
          </a:p>
          <a:p>
            <a:pPr marL="469900" marR="370840" indent="-457200">
              <a:lnSpc>
                <a:spcPts val="2160"/>
              </a:lnSpc>
              <a:spcBef>
                <a:spcPts val="1800"/>
              </a:spcBef>
              <a:tabLst>
                <a:tab pos="469265" algn="l"/>
              </a:tabLst>
            </a:pPr>
            <a:r>
              <a:rPr sz="18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18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assistance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identifying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possible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reasonable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accommodations,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consult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  <a:hlinkClick r:id="rId3"/>
              </a:rPr>
              <a:t>Job Accommodation Network (JAN)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JAN is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free,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expert,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confidential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service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helps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workers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employers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reasonable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accommodations.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8527" y="352209"/>
            <a:ext cx="3966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PWFA</a:t>
            </a:r>
            <a:r>
              <a:rPr spc="-200" dirty="0"/>
              <a:t> </a:t>
            </a:r>
            <a:r>
              <a:rPr dirty="0"/>
              <a:t>– </a:t>
            </a:r>
            <a:r>
              <a:rPr spc="-10" dirty="0"/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6891" y="1061442"/>
            <a:ext cx="88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EEOC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918527" y="1474447"/>
            <a:ext cx="4933315" cy="195335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69900" marR="126364" indent="-457200">
              <a:lnSpc>
                <a:spcPts val="1540"/>
              </a:lnSpc>
              <a:spcBef>
                <a:spcPts val="459"/>
              </a:spcBef>
              <a:tabLst>
                <a:tab pos="469265" algn="l"/>
              </a:tabLst>
            </a:pPr>
            <a:r>
              <a:rPr sz="1450" u="none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1450" u="none" dirty="0">
                <a:solidFill>
                  <a:srgbClr val="214E99"/>
                </a:solidFill>
              </a:rPr>
              <a:t>	</a:t>
            </a:r>
            <a:r>
              <a:rPr lang="en-US" spc="-10" dirty="0">
                <a:hlinkClick r:id="rId3"/>
              </a:rPr>
              <a:t>PWFA Final Rule:</a:t>
            </a:r>
            <a:endParaRPr sz="1450" dirty="0">
              <a:latin typeface="Wingdings 3"/>
              <a:cs typeface="Wingdings 3"/>
            </a:endParaRPr>
          </a:p>
          <a:p>
            <a:pPr marL="469900" marR="178435" indent="-457200">
              <a:lnSpc>
                <a:spcPts val="1540"/>
              </a:lnSpc>
              <a:spcBef>
                <a:spcPts val="1795"/>
              </a:spcBef>
              <a:tabLst>
                <a:tab pos="469265" algn="l"/>
              </a:tabLst>
            </a:pPr>
            <a:r>
              <a:rPr sz="1450" u="none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1450" u="none" dirty="0">
                <a:solidFill>
                  <a:srgbClr val="214E99"/>
                </a:solidFill>
              </a:rPr>
              <a:t>	</a:t>
            </a:r>
            <a:r>
              <a:rPr lang="en-US" u="sng" spc="-20" dirty="0">
                <a:uFill>
                  <a:solidFill>
                    <a:srgbClr val="0562C1"/>
                  </a:solidFill>
                </a:uFill>
                <a:hlinkClick r:id="rId4"/>
              </a:rPr>
              <a:t>PWFA What You Should Know</a:t>
            </a:r>
            <a:r>
              <a:rPr u="none" spc="-20" dirty="0">
                <a:solidFill>
                  <a:srgbClr val="000000"/>
                </a:solidFill>
              </a:rPr>
              <a:t>.</a:t>
            </a:r>
            <a:endParaRPr sz="1450" dirty="0">
              <a:latin typeface="Wingdings 3"/>
              <a:cs typeface="Wingdings 3"/>
            </a:endParaRPr>
          </a:p>
          <a:p>
            <a:pPr marL="469265" marR="5080" indent="-457200">
              <a:lnSpc>
                <a:spcPct val="80000"/>
              </a:lnSpc>
              <a:spcBef>
                <a:spcPts val="1805"/>
              </a:spcBef>
              <a:tabLst>
                <a:tab pos="469265" algn="l"/>
              </a:tabLst>
            </a:pPr>
            <a:r>
              <a:rPr sz="1450" u="none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1450" u="none" dirty="0">
                <a:solidFill>
                  <a:srgbClr val="214E99"/>
                </a:solidFill>
              </a:rPr>
              <a:t>	</a:t>
            </a:r>
            <a:r>
              <a:rPr lang="en-US" u="sng" spc="-20" dirty="0">
                <a:uFill>
                  <a:solidFill>
                    <a:srgbClr val="0562C1"/>
                  </a:solidFill>
                </a:uFill>
                <a:hlinkClick r:id="rId5"/>
              </a:rPr>
              <a:t>Summary of Key Provisions of the Final Rule</a:t>
            </a:r>
            <a:endParaRPr sz="1450" dirty="0">
              <a:latin typeface="Wingdings 3"/>
              <a:cs typeface="Wingdings 3"/>
            </a:endParaRPr>
          </a:p>
          <a:p>
            <a:pPr marL="469900" marR="364490" indent="-457200">
              <a:lnSpc>
                <a:spcPts val="1540"/>
              </a:lnSpc>
              <a:spcBef>
                <a:spcPts val="1785"/>
              </a:spcBef>
              <a:tabLst>
                <a:tab pos="469265" algn="l"/>
              </a:tabLst>
            </a:pPr>
            <a:r>
              <a:rPr sz="1450" u="none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1450" u="none" dirty="0">
                <a:solidFill>
                  <a:srgbClr val="214E99"/>
                </a:solidFill>
              </a:rPr>
              <a:t>	</a:t>
            </a:r>
            <a:r>
              <a:rPr lang="en-US" u="sng" spc="-10" dirty="0">
                <a:uFill>
                  <a:solidFill>
                    <a:srgbClr val="0562C1"/>
                  </a:solidFill>
                </a:uFill>
                <a:hlinkClick r:id="rId6"/>
              </a:rPr>
              <a:t>PWFA Tips for Small Businesses</a:t>
            </a:r>
            <a:r>
              <a:rPr u="none" spc="-10" dirty="0">
                <a:solidFill>
                  <a:srgbClr val="000000"/>
                </a:solidFill>
              </a:rPr>
              <a:t>.</a:t>
            </a:r>
            <a:endParaRPr sz="1450" dirty="0">
              <a:latin typeface="Wingdings 3"/>
              <a:cs typeface="Wingdings 3"/>
            </a:endParaRPr>
          </a:p>
          <a:p>
            <a:pPr marL="469900" marR="22225" indent="-457200">
              <a:lnSpc>
                <a:spcPct val="80000"/>
              </a:lnSpc>
              <a:spcBef>
                <a:spcPts val="1800"/>
              </a:spcBef>
              <a:tabLst>
                <a:tab pos="469265" algn="l"/>
              </a:tabLst>
            </a:pPr>
            <a:r>
              <a:rPr sz="1450" u="none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1450" u="none" dirty="0">
                <a:solidFill>
                  <a:srgbClr val="214E99"/>
                </a:solidFill>
              </a:rPr>
              <a:t>	</a:t>
            </a:r>
            <a:r>
              <a:rPr lang="fr-FR" u="sng" spc="-10" dirty="0" err="1">
                <a:uFill>
                  <a:solidFill>
                    <a:srgbClr val="0562C1"/>
                  </a:solidFill>
                </a:uFill>
                <a:hlinkClick r:id="rId7"/>
              </a:rPr>
              <a:t>Enforcement</a:t>
            </a:r>
            <a:r>
              <a:rPr lang="fr-FR" u="sng" spc="-10" dirty="0">
                <a:uFill>
                  <a:solidFill>
                    <a:srgbClr val="0562C1"/>
                  </a:solidFill>
                </a:uFill>
                <a:hlinkClick r:id="rId7"/>
              </a:rPr>
              <a:t> Guidance on </a:t>
            </a:r>
            <a:r>
              <a:rPr lang="fr-FR" u="sng" spc="-10" dirty="0" err="1">
                <a:uFill>
                  <a:solidFill>
                    <a:srgbClr val="0562C1"/>
                  </a:solidFill>
                </a:uFill>
                <a:hlinkClick r:id="rId7"/>
              </a:rPr>
              <a:t>Pregnancy</a:t>
            </a:r>
            <a:r>
              <a:rPr lang="fr-FR" u="sng" spc="-10" dirty="0">
                <a:uFill>
                  <a:solidFill>
                    <a:srgbClr val="0562C1"/>
                  </a:solidFill>
                </a:uFill>
                <a:hlinkClick r:id="rId7"/>
              </a:rPr>
              <a:t> Discrimination</a:t>
            </a:r>
            <a:endParaRPr sz="1450" dirty="0">
              <a:latin typeface="Wingdings 3"/>
              <a:cs typeface="Wingdings 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4703" y="1061442"/>
            <a:ext cx="686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Times New Roman"/>
                <a:cs typeface="Times New Roman"/>
              </a:rPr>
              <a:t>DOL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0940" y="1560621"/>
            <a:ext cx="4803140" cy="2477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lang="en-US" sz="1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8"/>
              </a:rPr>
              <a:t>FMLA</a:t>
            </a:r>
            <a:r>
              <a:rPr sz="1500" u="none" spc="-10" dirty="0">
                <a:latin typeface="Times New Roman"/>
                <a:cs typeface="Times New Roman"/>
              </a:rPr>
              <a:t>.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80000"/>
              </a:lnSpc>
              <a:tabLst>
                <a:tab pos="469265" algn="l"/>
              </a:tabLst>
            </a:pPr>
            <a:r>
              <a:rPr sz="1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lang="en-US" sz="1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9"/>
              </a:rPr>
              <a:t>PUMP Act</a:t>
            </a:r>
            <a:r>
              <a:rPr sz="1500" u="none" spc="-10" dirty="0">
                <a:latin typeface="Times New Roman"/>
                <a:cs typeface="Times New Roman"/>
              </a:rPr>
              <a:t>.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469900" marR="358140" indent="-457200">
              <a:lnSpc>
                <a:spcPts val="1440"/>
              </a:lnSpc>
              <a:tabLst>
                <a:tab pos="469265" algn="l"/>
              </a:tabLst>
            </a:pPr>
            <a:r>
              <a:rPr sz="1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lang="en-US" sz="1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lang="en-US" sz="1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10"/>
              </a:rPr>
              <a:t>Listing of relevant state or local laws</a:t>
            </a:r>
            <a:r>
              <a:rPr sz="1500" u="none" spc="-10" dirty="0">
                <a:latin typeface="Times New Roman"/>
                <a:cs typeface="Times New Roman"/>
              </a:rPr>
              <a:t>.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b="1" spc="-25" dirty="0">
                <a:latin typeface="Times New Roman"/>
                <a:cs typeface="Times New Roman"/>
              </a:rPr>
              <a:t>JAN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  <a:tabLst>
                <a:tab pos="469265" algn="l"/>
              </a:tabLst>
            </a:pPr>
            <a:r>
              <a:rPr sz="1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1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lang="en-US" sz="1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11"/>
              </a:rPr>
              <a:t>Job Accommodation Network</a:t>
            </a:r>
            <a:r>
              <a:rPr sz="1500" u="none" spc="-10" dirty="0">
                <a:latin typeface="Times New Roman"/>
                <a:cs typeface="Times New Roman"/>
              </a:rPr>
              <a:t>.</a:t>
            </a: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Segoe UI Semibold"/>
                <a:cs typeface="Segoe UI Semibold"/>
              </a:rPr>
              <a:t>PWFA</a:t>
            </a:r>
            <a:r>
              <a:rPr b="1" spc="-125" dirty="0">
                <a:latin typeface="Segoe UI Semibold"/>
                <a:cs typeface="Segoe UI Semibold"/>
              </a:rPr>
              <a:t> </a:t>
            </a:r>
            <a:r>
              <a:rPr b="1" dirty="0">
                <a:latin typeface="Segoe UI Semibold"/>
                <a:cs typeface="Segoe UI Semibold"/>
              </a:rPr>
              <a:t>–</a:t>
            </a:r>
            <a:r>
              <a:rPr b="1" spc="-140" dirty="0">
                <a:latin typeface="Segoe UI Semibold"/>
                <a:cs typeface="Segoe UI Semibold"/>
              </a:rPr>
              <a:t> </a:t>
            </a:r>
            <a:r>
              <a:rPr b="1" dirty="0">
                <a:latin typeface="Segoe UI Semibold"/>
                <a:cs typeface="Segoe UI Semibold"/>
              </a:rPr>
              <a:t>Basic</a:t>
            </a:r>
            <a:r>
              <a:rPr b="1" spc="-130" dirty="0">
                <a:latin typeface="Segoe UI Semibold"/>
                <a:cs typeface="Segoe UI Semibold"/>
              </a:rPr>
              <a:t> </a:t>
            </a:r>
            <a:r>
              <a:rPr b="1" spc="-10" dirty="0">
                <a:latin typeface="Segoe UI Semibold"/>
                <a:cs typeface="Segoe UI Semibold"/>
              </a:rPr>
              <a:t>Provision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10" y="1594103"/>
            <a:ext cx="10788650" cy="3744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850" spc="285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PWFA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requires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covered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entity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provide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reasonable </a:t>
            </a:r>
            <a:r>
              <a:rPr sz="3200" b="1" dirty="0">
                <a:latin typeface="Times New Roman"/>
                <a:cs typeface="Times New Roman"/>
              </a:rPr>
              <a:t>accommodation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qualified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employee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or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applicant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a </a:t>
            </a:r>
            <a:r>
              <a:rPr sz="3200" b="1" dirty="0">
                <a:latin typeface="Times New Roman"/>
                <a:cs typeface="Times New Roman"/>
              </a:rPr>
              <a:t>known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limitation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related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to,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affected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by,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or</a:t>
            </a:r>
            <a:r>
              <a:rPr sz="3200" b="1" spc="-10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arising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out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of </a:t>
            </a:r>
            <a:r>
              <a:rPr sz="3200" b="1" spc="-20" dirty="0">
                <a:latin typeface="Times New Roman"/>
                <a:cs typeface="Times New Roman"/>
              </a:rPr>
              <a:t>pregnancy,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childbirth,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or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related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medical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conditions</a:t>
            </a:r>
            <a:r>
              <a:rPr sz="3200" dirty="0">
                <a:latin typeface="Times New Roman"/>
                <a:cs typeface="Times New Roman"/>
              </a:rPr>
              <a:t>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absent </a:t>
            </a:r>
            <a:r>
              <a:rPr sz="3200" b="1" dirty="0">
                <a:latin typeface="Times New Roman"/>
                <a:cs typeface="Times New Roman"/>
              </a:rPr>
              <a:t>undue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hardship</a:t>
            </a:r>
            <a:r>
              <a:rPr sz="3200" spc="-1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469900" marR="384810" indent="-457200">
              <a:lnSpc>
                <a:spcPct val="100000"/>
              </a:lnSpc>
              <a:spcBef>
                <a:spcPts val="2400"/>
              </a:spcBef>
            </a:pPr>
            <a:r>
              <a:rPr sz="28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850" spc="300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PWFA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uses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many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terms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concepts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from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Title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VII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ADA</a:t>
            </a:r>
            <a:r>
              <a:rPr sz="2800" spc="-2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PWFA</a:t>
            </a:r>
            <a:r>
              <a:rPr sz="3600" spc="-175" dirty="0"/>
              <a:t> </a:t>
            </a:r>
            <a:r>
              <a:rPr sz="3600" dirty="0"/>
              <a:t>–</a:t>
            </a:r>
            <a:r>
              <a:rPr sz="3600" spc="35" dirty="0"/>
              <a:t> </a:t>
            </a:r>
            <a:r>
              <a:rPr sz="3600" spc="-20" dirty="0"/>
              <a:t>Reasonable</a:t>
            </a:r>
            <a:r>
              <a:rPr sz="3600" spc="-165" dirty="0"/>
              <a:t> </a:t>
            </a:r>
            <a:r>
              <a:rPr sz="3600" spc="-10" dirty="0"/>
              <a:t>Accommodation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3954" rIns="0" bIns="0" rtlCol="0">
            <a:spAutoFit/>
          </a:bodyPr>
          <a:lstStyle/>
          <a:p>
            <a:pPr marL="346710" marR="576580" indent="-342900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spc="215" dirty="0">
                <a:solidFill>
                  <a:srgbClr val="214E99"/>
                </a:solidFill>
              </a:rPr>
              <a:t> </a:t>
            </a:r>
            <a:r>
              <a:rPr sz="2400" dirty="0"/>
              <a:t>“Reasonable</a:t>
            </a:r>
            <a:r>
              <a:rPr sz="2400" spc="-50" dirty="0"/>
              <a:t> </a:t>
            </a:r>
            <a:r>
              <a:rPr sz="2400" dirty="0"/>
              <a:t>accommodation”</a:t>
            </a:r>
            <a:r>
              <a:rPr sz="2400" spc="-20" dirty="0"/>
              <a:t> </a:t>
            </a:r>
            <a:r>
              <a:rPr sz="2400" dirty="0"/>
              <a:t>is</a:t>
            </a:r>
            <a:r>
              <a:rPr sz="2400" spc="-20" dirty="0"/>
              <a:t> </a:t>
            </a:r>
            <a:r>
              <a:rPr sz="2400" dirty="0"/>
              <a:t>a</a:t>
            </a:r>
            <a:r>
              <a:rPr sz="2400" spc="-15" dirty="0"/>
              <a:t> </a:t>
            </a:r>
            <a:r>
              <a:rPr sz="2400" dirty="0"/>
              <a:t>term</a:t>
            </a:r>
            <a:r>
              <a:rPr sz="2400" spc="-45" dirty="0"/>
              <a:t> </a:t>
            </a:r>
            <a:r>
              <a:rPr sz="2400" dirty="0"/>
              <a:t>from</a:t>
            </a:r>
            <a:r>
              <a:rPr sz="2400" spc="-5" dirty="0"/>
              <a:t> </a:t>
            </a:r>
            <a:r>
              <a:rPr sz="2400" dirty="0"/>
              <a:t>the</a:t>
            </a:r>
            <a:r>
              <a:rPr sz="2400" spc="-150" dirty="0"/>
              <a:t> </a:t>
            </a:r>
            <a:r>
              <a:rPr sz="2400" dirty="0"/>
              <a:t>ADA,</a:t>
            </a:r>
            <a:r>
              <a:rPr sz="2400" spc="5" dirty="0"/>
              <a:t> </a:t>
            </a:r>
            <a:r>
              <a:rPr sz="2400" dirty="0"/>
              <a:t>and</a:t>
            </a:r>
            <a:r>
              <a:rPr sz="2400" spc="-10" dirty="0"/>
              <a:t> </a:t>
            </a:r>
            <a:r>
              <a:rPr sz="2400" dirty="0"/>
              <a:t>the</a:t>
            </a:r>
            <a:r>
              <a:rPr sz="2400" spc="-30" dirty="0"/>
              <a:t> </a:t>
            </a:r>
            <a:r>
              <a:rPr sz="2400" dirty="0"/>
              <a:t>final</a:t>
            </a:r>
            <a:r>
              <a:rPr sz="2400" spc="-25" dirty="0"/>
              <a:t> </a:t>
            </a:r>
            <a:r>
              <a:rPr sz="2400" dirty="0"/>
              <a:t>rule</a:t>
            </a:r>
            <a:r>
              <a:rPr sz="2400" spc="-35" dirty="0"/>
              <a:t> </a:t>
            </a:r>
            <a:r>
              <a:rPr sz="2400" dirty="0"/>
              <a:t>uses</a:t>
            </a:r>
            <a:r>
              <a:rPr sz="2400" spc="-10" dirty="0"/>
              <a:t> </a:t>
            </a:r>
            <a:r>
              <a:rPr sz="2400" spc="-50" dirty="0"/>
              <a:t>a </a:t>
            </a:r>
            <a:r>
              <a:rPr sz="2400" dirty="0"/>
              <a:t>similar</a:t>
            </a:r>
            <a:r>
              <a:rPr sz="2400" spc="-35" dirty="0"/>
              <a:t> </a:t>
            </a:r>
            <a:r>
              <a:rPr sz="2400" dirty="0"/>
              <a:t>definition</a:t>
            </a:r>
            <a:r>
              <a:rPr sz="2400" spc="-45" dirty="0"/>
              <a:t> </a:t>
            </a:r>
            <a:r>
              <a:rPr sz="2400" dirty="0"/>
              <a:t>with</a:t>
            </a:r>
            <a:r>
              <a:rPr sz="2400" spc="-30" dirty="0"/>
              <a:t> </a:t>
            </a:r>
            <a:r>
              <a:rPr sz="2400" dirty="0"/>
              <a:t>certain</a:t>
            </a:r>
            <a:r>
              <a:rPr sz="2400" spc="-50" dirty="0"/>
              <a:t> </a:t>
            </a:r>
            <a:r>
              <a:rPr sz="2400" dirty="0"/>
              <a:t>additions</a:t>
            </a:r>
            <a:r>
              <a:rPr sz="2400" spc="-50" dirty="0"/>
              <a:t> </a:t>
            </a:r>
            <a:r>
              <a:rPr sz="2400" dirty="0"/>
              <a:t>to</a:t>
            </a:r>
            <a:r>
              <a:rPr sz="2400" spc="-10" dirty="0"/>
              <a:t> </a:t>
            </a:r>
            <a:r>
              <a:rPr sz="2400" dirty="0"/>
              <a:t>account</a:t>
            </a:r>
            <a:r>
              <a:rPr sz="2400" spc="-50" dirty="0"/>
              <a:t> </a:t>
            </a:r>
            <a:r>
              <a:rPr sz="2400" dirty="0"/>
              <a:t>for</a:t>
            </a:r>
            <a:r>
              <a:rPr sz="2400" spc="5" dirty="0"/>
              <a:t> </a:t>
            </a:r>
            <a:r>
              <a:rPr sz="2400" dirty="0"/>
              <a:t>the</a:t>
            </a:r>
            <a:r>
              <a:rPr sz="2400" spc="-25" dirty="0"/>
              <a:t> </a:t>
            </a:r>
            <a:r>
              <a:rPr sz="2400" spc="-10" dirty="0"/>
              <a:t>PWFA.</a:t>
            </a:r>
            <a:endParaRPr sz="2400">
              <a:latin typeface="Wingdings 3"/>
              <a:cs typeface="Wingdings 3"/>
            </a:endParaRPr>
          </a:p>
          <a:p>
            <a:pPr marL="347345" marR="523875" indent="-342900">
              <a:lnSpc>
                <a:spcPct val="100000"/>
              </a:lnSpc>
              <a:spcBef>
                <a:spcPts val="1800"/>
              </a:spcBef>
            </a:pPr>
            <a:r>
              <a:rPr sz="21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spc="210" dirty="0">
                <a:solidFill>
                  <a:srgbClr val="214E99"/>
                </a:solidFill>
              </a:rPr>
              <a:t> </a:t>
            </a:r>
            <a:r>
              <a:rPr sz="2400" spc="-10" dirty="0"/>
              <a:t>Generally,</a:t>
            </a:r>
            <a:r>
              <a:rPr sz="2400" spc="-65" dirty="0"/>
              <a:t> </a:t>
            </a:r>
            <a:r>
              <a:rPr sz="2400" dirty="0"/>
              <a:t>it</a:t>
            </a:r>
            <a:r>
              <a:rPr sz="2400" spc="-30" dirty="0"/>
              <a:t> </a:t>
            </a:r>
            <a:r>
              <a:rPr sz="2400" dirty="0"/>
              <a:t>means</a:t>
            </a:r>
            <a:r>
              <a:rPr sz="2400" spc="-20" dirty="0"/>
              <a:t> </a:t>
            </a:r>
            <a:r>
              <a:rPr sz="2400" dirty="0"/>
              <a:t>a</a:t>
            </a:r>
            <a:r>
              <a:rPr sz="2400" spc="-25" dirty="0"/>
              <a:t> </a:t>
            </a:r>
            <a:r>
              <a:rPr sz="2400" dirty="0"/>
              <a:t>change</a:t>
            </a:r>
            <a:r>
              <a:rPr sz="2400" spc="-30" dirty="0"/>
              <a:t> </a:t>
            </a:r>
            <a:r>
              <a:rPr sz="2400" dirty="0"/>
              <a:t>in</a:t>
            </a:r>
            <a:r>
              <a:rPr sz="2400" spc="-35" dirty="0"/>
              <a:t> </a:t>
            </a:r>
            <a:r>
              <a:rPr sz="2400" dirty="0"/>
              <a:t>the</a:t>
            </a:r>
            <a:r>
              <a:rPr sz="2400" spc="-45" dirty="0"/>
              <a:t> </a:t>
            </a:r>
            <a:r>
              <a:rPr sz="2400" dirty="0"/>
              <a:t>work</a:t>
            </a:r>
            <a:r>
              <a:rPr sz="2400" spc="-10" dirty="0"/>
              <a:t> </a:t>
            </a:r>
            <a:r>
              <a:rPr sz="2400" dirty="0"/>
              <a:t>environment</a:t>
            </a:r>
            <a:r>
              <a:rPr sz="2400" spc="-45" dirty="0"/>
              <a:t> </a:t>
            </a:r>
            <a:r>
              <a:rPr sz="2400" dirty="0"/>
              <a:t>or</a:t>
            </a:r>
            <a:r>
              <a:rPr sz="2400" spc="-15" dirty="0"/>
              <a:t> </a:t>
            </a:r>
            <a:r>
              <a:rPr sz="2400" dirty="0"/>
              <a:t>how</a:t>
            </a:r>
            <a:r>
              <a:rPr sz="2400" spc="-15" dirty="0"/>
              <a:t> </a:t>
            </a:r>
            <a:r>
              <a:rPr sz="2400" dirty="0"/>
              <a:t>things</a:t>
            </a:r>
            <a:r>
              <a:rPr sz="2400" spc="-45" dirty="0"/>
              <a:t> </a:t>
            </a:r>
            <a:r>
              <a:rPr sz="2400" dirty="0"/>
              <a:t>are</a:t>
            </a:r>
            <a:r>
              <a:rPr sz="2400" spc="-30" dirty="0"/>
              <a:t> </a:t>
            </a:r>
            <a:r>
              <a:rPr sz="2400" spc="-10" dirty="0"/>
              <a:t>usually done.</a:t>
            </a:r>
            <a:endParaRPr sz="2400">
              <a:latin typeface="Wingdings 3"/>
              <a:cs typeface="Wingdings 3"/>
            </a:endParaRPr>
          </a:p>
          <a:p>
            <a:pPr marL="347345" marR="682625" indent="-342900">
              <a:lnSpc>
                <a:spcPct val="100000"/>
              </a:lnSpc>
              <a:spcBef>
                <a:spcPts val="1800"/>
              </a:spcBef>
            </a:pPr>
            <a:r>
              <a:rPr sz="21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spc="215" dirty="0">
                <a:solidFill>
                  <a:srgbClr val="214E99"/>
                </a:solidFill>
              </a:rPr>
              <a:t> </a:t>
            </a:r>
            <a:r>
              <a:rPr sz="2400" dirty="0"/>
              <a:t>As</a:t>
            </a:r>
            <a:r>
              <a:rPr sz="2400" spc="-5" dirty="0"/>
              <a:t> </a:t>
            </a:r>
            <a:r>
              <a:rPr sz="2400" dirty="0"/>
              <a:t>under</a:t>
            </a:r>
            <a:r>
              <a:rPr sz="2400" spc="-25" dirty="0"/>
              <a:t> </a:t>
            </a:r>
            <a:r>
              <a:rPr sz="2400" dirty="0"/>
              <a:t>the</a:t>
            </a:r>
            <a:r>
              <a:rPr sz="2400" spc="-150" dirty="0"/>
              <a:t> </a:t>
            </a:r>
            <a:r>
              <a:rPr sz="2400" dirty="0"/>
              <a:t>ADA,</a:t>
            </a:r>
            <a:r>
              <a:rPr sz="2400" spc="10" dirty="0"/>
              <a:t> </a:t>
            </a:r>
            <a:r>
              <a:rPr sz="2400" dirty="0"/>
              <a:t>under</a:t>
            </a:r>
            <a:r>
              <a:rPr sz="2400" spc="-25" dirty="0"/>
              <a:t> </a:t>
            </a:r>
            <a:r>
              <a:rPr sz="2400" dirty="0"/>
              <a:t>the</a:t>
            </a:r>
            <a:r>
              <a:rPr sz="2400" spc="-20" dirty="0"/>
              <a:t> </a:t>
            </a:r>
            <a:r>
              <a:rPr sz="2400" dirty="0"/>
              <a:t>final</a:t>
            </a:r>
            <a:r>
              <a:rPr sz="2400" spc="-25" dirty="0"/>
              <a:t> </a:t>
            </a:r>
            <a:r>
              <a:rPr sz="2400" dirty="0"/>
              <a:t>rule</a:t>
            </a:r>
            <a:r>
              <a:rPr sz="2400" spc="-35" dirty="0"/>
              <a:t> </a:t>
            </a:r>
            <a:r>
              <a:rPr sz="2400" dirty="0"/>
              <a:t>an</a:t>
            </a:r>
            <a:r>
              <a:rPr sz="2400" spc="-10" dirty="0"/>
              <a:t> </a:t>
            </a:r>
            <a:r>
              <a:rPr sz="2400" dirty="0"/>
              <a:t>accommodation</a:t>
            </a:r>
            <a:r>
              <a:rPr sz="2400" spc="-30" dirty="0"/>
              <a:t> </a:t>
            </a:r>
            <a:r>
              <a:rPr sz="2400" dirty="0"/>
              <a:t>is</a:t>
            </a:r>
            <a:r>
              <a:rPr sz="2400" spc="-25" dirty="0"/>
              <a:t> </a:t>
            </a:r>
            <a:r>
              <a:rPr sz="2400" dirty="0"/>
              <a:t>reasonable</a:t>
            </a:r>
            <a:r>
              <a:rPr sz="2400" spc="-50" dirty="0"/>
              <a:t> </a:t>
            </a:r>
            <a:r>
              <a:rPr sz="2400" dirty="0"/>
              <a:t>if</a:t>
            </a:r>
            <a:r>
              <a:rPr sz="2400" spc="-20" dirty="0"/>
              <a:t> </a:t>
            </a:r>
            <a:r>
              <a:rPr sz="2400" dirty="0"/>
              <a:t>it</a:t>
            </a:r>
            <a:r>
              <a:rPr sz="2400" spc="-25" dirty="0"/>
              <a:t> is </a:t>
            </a:r>
            <a:r>
              <a:rPr sz="2400" dirty="0"/>
              <a:t>plausible</a:t>
            </a:r>
            <a:r>
              <a:rPr sz="2400" spc="-35" dirty="0"/>
              <a:t> </a:t>
            </a:r>
            <a:r>
              <a:rPr sz="2400" dirty="0"/>
              <a:t>or</a:t>
            </a:r>
            <a:r>
              <a:rPr sz="2400" spc="-5" dirty="0"/>
              <a:t> </a:t>
            </a:r>
            <a:r>
              <a:rPr sz="2400" spc="-10" dirty="0"/>
              <a:t>feasible.</a:t>
            </a:r>
            <a:endParaRPr sz="2400">
              <a:latin typeface="Wingdings 3"/>
              <a:cs typeface="Wingdings 3"/>
            </a:endParaRPr>
          </a:p>
          <a:p>
            <a:pPr marL="347345" marR="5080" indent="-342900">
              <a:lnSpc>
                <a:spcPct val="100000"/>
              </a:lnSpc>
              <a:spcBef>
                <a:spcPts val="1800"/>
              </a:spcBef>
            </a:pPr>
            <a:r>
              <a:rPr sz="21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spc="210" dirty="0">
                <a:solidFill>
                  <a:srgbClr val="214E99"/>
                </a:solidFill>
              </a:rPr>
              <a:t> </a:t>
            </a:r>
            <a:r>
              <a:rPr sz="2400" dirty="0"/>
              <a:t>As</a:t>
            </a:r>
            <a:r>
              <a:rPr sz="2400" spc="-10" dirty="0"/>
              <a:t> </a:t>
            </a:r>
            <a:r>
              <a:rPr sz="2400" dirty="0"/>
              <a:t>under</a:t>
            </a:r>
            <a:r>
              <a:rPr sz="2400" spc="-25" dirty="0"/>
              <a:t> </a:t>
            </a:r>
            <a:r>
              <a:rPr sz="2400" dirty="0"/>
              <a:t>the</a:t>
            </a:r>
            <a:r>
              <a:rPr sz="2400" spc="-150" dirty="0"/>
              <a:t> </a:t>
            </a:r>
            <a:r>
              <a:rPr sz="2400" dirty="0"/>
              <a:t>ADA,</a:t>
            </a:r>
            <a:r>
              <a:rPr sz="2400" spc="5" dirty="0"/>
              <a:t> </a:t>
            </a:r>
            <a:r>
              <a:rPr sz="2400" dirty="0"/>
              <a:t>under</a:t>
            </a:r>
            <a:r>
              <a:rPr sz="2400" spc="-25" dirty="0"/>
              <a:t> </a:t>
            </a:r>
            <a:r>
              <a:rPr sz="2400" dirty="0"/>
              <a:t>the</a:t>
            </a:r>
            <a:r>
              <a:rPr sz="2400" spc="-25" dirty="0"/>
              <a:t> </a:t>
            </a:r>
            <a:r>
              <a:rPr sz="2400" dirty="0"/>
              <a:t>final</a:t>
            </a:r>
            <a:r>
              <a:rPr sz="2400" spc="-30" dirty="0"/>
              <a:t> </a:t>
            </a:r>
            <a:r>
              <a:rPr sz="2400" dirty="0"/>
              <a:t>rule</a:t>
            </a:r>
            <a:r>
              <a:rPr sz="2400" spc="-40" dirty="0"/>
              <a:t> </a:t>
            </a:r>
            <a:r>
              <a:rPr sz="2400" dirty="0"/>
              <a:t>an</a:t>
            </a:r>
            <a:r>
              <a:rPr sz="2400" spc="-15" dirty="0"/>
              <a:t> </a:t>
            </a:r>
            <a:r>
              <a:rPr sz="2400" dirty="0"/>
              <a:t>accommodation</a:t>
            </a:r>
            <a:r>
              <a:rPr sz="2400" spc="-30" dirty="0"/>
              <a:t> </a:t>
            </a:r>
            <a:r>
              <a:rPr sz="2400" dirty="0"/>
              <a:t>must</a:t>
            </a:r>
            <a:r>
              <a:rPr sz="2400" spc="-10" dirty="0"/>
              <a:t> </a:t>
            </a:r>
            <a:r>
              <a:rPr sz="2400" dirty="0"/>
              <a:t>be</a:t>
            </a:r>
            <a:r>
              <a:rPr sz="2400" spc="-20" dirty="0"/>
              <a:t> </a:t>
            </a:r>
            <a:r>
              <a:rPr sz="2400" dirty="0"/>
              <a:t>effective</a:t>
            </a:r>
            <a:r>
              <a:rPr sz="2400" spc="-40" dirty="0"/>
              <a:t> </a:t>
            </a:r>
            <a:r>
              <a:rPr sz="2400" dirty="0"/>
              <a:t>–</a:t>
            </a:r>
            <a:r>
              <a:rPr sz="2400" spc="-15" dirty="0"/>
              <a:t> </a:t>
            </a:r>
            <a:r>
              <a:rPr sz="2400" dirty="0"/>
              <a:t>it</a:t>
            </a:r>
            <a:r>
              <a:rPr sz="2400" spc="-25" dirty="0"/>
              <a:t> has </a:t>
            </a:r>
            <a:r>
              <a:rPr sz="2400" dirty="0"/>
              <a:t>to</a:t>
            </a:r>
            <a:r>
              <a:rPr sz="2400" spc="-25" dirty="0"/>
              <a:t> </a:t>
            </a:r>
            <a:r>
              <a:rPr sz="2400" dirty="0"/>
              <a:t>help</a:t>
            </a:r>
            <a:r>
              <a:rPr sz="2400" spc="-25" dirty="0"/>
              <a:t> </a:t>
            </a:r>
            <a:r>
              <a:rPr sz="2400" dirty="0"/>
              <a:t>the</a:t>
            </a:r>
            <a:r>
              <a:rPr sz="2400" spc="-20" dirty="0"/>
              <a:t> </a:t>
            </a:r>
            <a:r>
              <a:rPr sz="2400" dirty="0"/>
              <a:t>worker</a:t>
            </a:r>
            <a:r>
              <a:rPr sz="2400" spc="-20" dirty="0"/>
              <a:t> </a:t>
            </a:r>
            <a:r>
              <a:rPr sz="2400" dirty="0"/>
              <a:t>overcome</a:t>
            </a:r>
            <a:r>
              <a:rPr sz="2400" spc="-10" dirty="0"/>
              <a:t> </a:t>
            </a:r>
            <a:r>
              <a:rPr sz="2400" dirty="0"/>
              <a:t>the</a:t>
            </a:r>
            <a:r>
              <a:rPr sz="2400" spc="-15" dirty="0"/>
              <a:t> </a:t>
            </a:r>
            <a:r>
              <a:rPr sz="2400" dirty="0"/>
              <a:t>problem</a:t>
            </a:r>
            <a:r>
              <a:rPr sz="2400" spc="-45" dirty="0"/>
              <a:t> </a:t>
            </a:r>
            <a:r>
              <a:rPr sz="2400" dirty="0"/>
              <a:t>they</a:t>
            </a:r>
            <a:r>
              <a:rPr sz="2400" spc="-25" dirty="0"/>
              <a:t> </a:t>
            </a:r>
            <a:r>
              <a:rPr sz="2400" dirty="0"/>
              <a:t>are</a:t>
            </a:r>
            <a:r>
              <a:rPr sz="2400" spc="-20" dirty="0"/>
              <a:t> </a:t>
            </a:r>
            <a:r>
              <a:rPr sz="2400" spc="-10" dirty="0"/>
              <a:t>facing.</a:t>
            </a:r>
            <a:endParaRPr sz="2400">
              <a:latin typeface="Wingdings 3"/>
              <a:cs typeface="Wingdings 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5" dirty="0"/>
              <a:t>PWFA</a:t>
            </a:r>
            <a:r>
              <a:rPr sz="3200" spc="-175" dirty="0"/>
              <a:t> </a:t>
            </a:r>
            <a:r>
              <a:rPr sz="3200" dirty="0"/>
              <a:t>–</a:t>
            </a:r>
            <a:r>
              <a:rPr sz="3200" spc="-25" dirty="0"/>
              <a:t> </a:t>
            </a:r>
            <a:r>
              <a:rPr sz="3200" dirty="0"/>
              <a:t>Leave</a:t>
            </a:r>
            <a:r>
              <a:rPr sz="3200" spc="-20" dirty="0"/>
              <a:t> </a:t>
            </a:r>
            <a:r>
              <a:rPr sz="3200" dirty="0"/>
              <a:t>as</a:t>
            </a:r>
            <a:r>
              <a:rPr sz="3200" spc="-15" dirty="0"/>
              <a:t> </a:t>
            </a:r>
            <a:r>
              <a:rPr sz="3200" dirty="0"/>
              <a:t>a </a:t>
            </a:r>
            <a:r>
              <a:rPr sz="3200" spc="-10" dirty="0"/>
              <a:t>Reasonable</a:t>
            </a:r>
            <a:r>
              <a:rPr sz="3200" spc="-204" dirty="0"/>
              <a:t> </a:t>
            </a:r>
            <a:r>
              <a:rPr sz="3200" spc="-10" dirty="0"/>
              <a:t>Accommodation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09286" y="1595628"/>
            <a:ext cx="10432415" cy="4279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May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needed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for:</a:t>
            </a:r>
            <a:endParaRPr sz="28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1814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6465" algn="l"/>
              </a:tabLst>
            </a:pPr>
            <a:r>
              <a:rPr sz="2400" dirty="0">
                <a:latin typeface="Times New Roman"/>
                <a:cs typeface="Times New Roman"/>
              </a:rPr>
              <a:t>Appointments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health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providers</a:t>
            </a:r>
            <a:endParaRPr sz="24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6465" algn="l"/>
              </a:tabLst>
            </a:pPr>
            <a:r>
              <a:rPr sz="2400" dirty="0">
                <a:latin typeface="Times New Roman"/>
                <a:cs typeface="Times New Roman"/>
              </a:rPr>
              <a:t>Recovery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childbirth</a:t>
            </a:r>
            <a:endParaRPr sz="24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6465" algn="l"/>
              </a:tabLst>
            </a:pPr>
            <a:r>
              <a:rPr sz="2400" dirty="0">
                <a:latin typeface="Times New Roman"/>
                <a:cs typeface="Times New Roman"/>
              </a:rPr>
              <a:t>Other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reasons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pregnancy,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childbirth,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medical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conditions</a:t>
            </a:r>
            <a:endParaRPr sz="2400">
              <a:latin typeface="Times New Roman"/>
              <a:cs typeface="Times New Roman"/>
            </a:endParaRPr>
          </a:p>
          <a:p>
            <a:pPr marL="469900" marR="410209" indent="-457200">
              <a:lnSpc>
                <a:spcPct val="100000"/>
              </a:lnSpc>
              <a:spcBef>
                <a:spcPts val="1785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worker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have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protection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under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other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laws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(FMLA,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state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laws </a:t>
            </a:r>
            <a:r>
              <a:rPr sz="2800" dirty="0">
                <a:latin typeface="Times New Roman"/>
                <a:cs typeface="Times New Roman"/>
              </a:rPr>
              <a:t>allowing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maternity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leave)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employer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policies.</a:t>
            </a:r>
            <a:endParaRPr sz="2800">
              <a:latin typeface="Times New Roman"/>
              <a:cs typeface="Times New Roman"/>
            </a:endParaRPr>
          </a:p>
          <a:p>
            <a:pPr marL="927100" marR="5080" indent="-457200">
              <a:lnSpc>
                <a:spcPct val="100000"/>
              </a:lnSpc>
              <a:spcBef>
                <a:spcPts val="1814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7100" algn="l"/>
              </a:tabLst>
            </a:pP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worker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right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leave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(for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example,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FMLA,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laws,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 </a:t>
            </a:r>
            <a:r>
              <a:rPr sz="2400" dirty="0">
                <a:latin typeface="Times New Roman"/>
                <a:cs typeface="Times New Roman"/>
              </a:rPr>
              <a:t>employer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policy)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there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 be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reasonable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accommodation.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 descr="Brown pregnant worker blowing her nose.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7364" y="109728"/>
            <a:ext cx="3176015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PWFA</a:t>
            </a:r>
            <a:r>
              <a:rPr spc="-204" dirty="0"/>
              <a:t> </a:t>
            </a:r>
            <a:r>
              <a:rPr dirty="0"/>
              <a:t>–</a:t>
            </a:r>
            <a:r>
              <a:rPr spc="-170" dirty="0"/>
              <a:t> </a:t>
            </a:r>
            <a:r>
              <a:rPr dirty="0"/>
              <a:t>Qualified</a:t>
            </a:r>
            <a:r>
              <a:rPr spc="-80" dirty="0"/>
              <a:t> </a:t>
            </a:r>
            <a:r>
              <a:rPr dirty="0"/>
              <a:t>Employee</a:t>
            </a:r>
            <a:r>
              <a:rPr spc="-85" dirty="0"/>
              <a:t> </a:t>
            </a:r>
            <a:r>
              <a:rPr dirty="0"/>
              <a:t>or</a:t>
            </a:r>
            <a:r>
              <a:rPr spc="-250" dirty="0"/>
              <a:t> </a:t>
            </a:r>
            <a:r>
              <a:rPr dirty="0"/>
              <a:t>Applicant</a:t>
            </a:r>
            <a:r>
              <a:rPr spc="-90" dirty="0"/>
              <a:t> </a:t>
            </a:r>
            <a:r>
              <a:rPr dirty="0"/>
              <a:t>Part</a:t>
            </a:r>
            <a:r>
              <a:rPr spc="-70" dirty="0"/>
              <a:t> </a:t>
            </a:r>
            <a:r>
              <a:rPr spc="-50" dirty="0"/>
              <a:t>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1900"/>
              </a:spcBef>
              <a:tabLst>
                <a:tab pos="461009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</a:rPr>
              <a:t>	</a:t>
            </a:r>
            <a:r>
              <a:rPr sz="2800" dirty="0">
                <a:solidFill>
                  <a:srgbClr val="1B1B1B"/>
                </a:solidFill>
              </a:rPr>
              <a:t>The</a:t>
            </a:r>
            <a:r>
              <a:rPr sz="2800" spc="-35" dirty="0">
                <a:solidFill>
                  <a:srgbClr val="1B1B1B"/>
                </a:solidFill>
              </a:rPr>
              <a:t> </a:t>
            </a:r>
            <a:r>
              <a:rPr sz="2800" spc="-65" dirty="0">
                <a:solidFill>
                  <a:srgbClr val="1B1B1B"/>
                </a:solidFill>
              </a:rPr>
              <a:t>PWFA</a:t>
            </a:r>
            <a:r>
              <a:rPr sz="2800" spc="-155" dirty="0">
                <a:solidFill>
                  <a:srgbClr val="1B1B1B"/>
                </a:solidFill>
              </a:rPr>
              <a:t> </a:t>
            </a:r>
            <a:r>
              <a:rPr sz="2800" dirty="0">
                <a:solidFill>
                  <a:srgbClr val="1B1B1B"/>
                </a:solidFill>
              </a:rPr>
              <a:t>use</a:t>
            </a:r>
            <a:r>
              <a:rPr sz="2800" spc="-20" dirty="0">
                <a:solidFill>
                  <a:srgbClr val="1B1B1B"/>
                </a:solidFill>
              </a:rPr>
              <a:t> </a:t>
            </a:r>
            <a:r>
              <a:rPr sz="2800" dirty="0">
                <a:solidFill>
                  <a:srgbClr val="1B1B1B"/>
                </a:solidFill>
              </a:rPr>
              <a:t>same</a:t>
            </a:r>
            <a:r>
              <a:rPr sz="2800" spc="-10" dirty="0">
                <a:solidFill>
                  <a:srgbClr val="1B1B1B"/>
                </a:solidFill>
              </a:rPr>
              <a:t> </a:t>
            </a:r>
            <a:r>
              <a:rPr sz="2800" dirty="0">
                <a:solidFill>
                  <a:srgbClr val="1B1B1B"/>
                </a:solidFill>
              </a:rPr>
              <a:t>language</a:t>
            </a:r>
            <a:r>
              <a:rPr sz="2800" spc="-40" dirty="0">
                <a:solidFill>
                  <a:srgbClr val="1B1B1B"/>
                </a:solidFill>
              </a:rPr>
              <a:t> </a:t>
            </a:r>
            <a:r>
              <a:rPr sz="2800" dirty="0">
                <a:solidFill>
                  <a:srgbClr val="1B1B1B"/>
                </a:solidFill>
              </a:rPr>
              <a:t>as</a:t>
            </a:r>
            <a:r>
              <a:rPr sz="2800" spc="-10" dirty="0">
                <a:solidFill>
                  <a:srgbClr val="1B1B1B"/>
                </a:solidFill>
              </a:rPr>
              <a:t> the</a:t>
            </a:r>
            <a:r>
              <a:rPr sz="2800" spc="-170" dirty="0">
                <a:solidFill>
                  <a:srgbClr val="1B1B1B"/>
                </a:solidFill>
              </a:rPr>
              <a:t> </a:t>
            </a:r>
            <a:r>
              <a:rPr sz="2800" spc="-20" dirty="0">
                <a:solidFill>
                  <a:srgbClr val="1B1B1B"/>
                </a:solidFill>
              </a:rPr>
              <a:t>ADA.</a:t>
            </a:r>
            <a:endParaRPr sz="2800">
              <a:latin typeface="Wingdings 3"/>
              <a:cs typeface="Wingdings 3"/>
            </a:endParaRPr>
          </a:p>
          <a:p>
            <a:pPr marL="461645" marR="5080" indent="-457200">
              <a:lnSpc>
                <a:spcPct val="100000"/>
              </a:lnSpc>
              <a:spcBef>
                <a:spcPts val="1800"/>
              </a:spcBef>
              <a:tabLst>
                <a:tab pos="461009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</a:rPr>
              <a:t>	</a:t>
            </a:r>
            <a:r>
              <a:rPr sz="2800" dirty="0"/>
              <a:t>An</a:t>
            </a:r>
            <a:r>
              <a:rPr sz="2800" spc="-40" dirty="0"/>
              <a:t> </a:t>
            </a:r>
            <a:r>
              <a:rPr sz="2800" dirty="0"/>
              <a:t>employee</a:t>
            </a:r>
            <a:r>
              <a:rPr sz="2800" spc="-60" dirty="0"/>
              <a:t> </a:t>
            </a:r>
            <a:r>
              <a:rPr sz="2800" dirty="0"/>
              <a:t>or</a:t>
            </a:r>
            <a:r>
              <a:rPr sz="2800" spc="-45" dirty="0"/>
              <a:t> </a:t>
            </a:r>
            <a:r>
              <a:rPr sz="2800" dirty="0"/>
              <a:t>applicant</a:t>
            </a:r>
            <a:r>
              <a:rPr sz="2800" spc="-70" dirty="0"/>
              <a:t> </a:t>
            </a:r>
            <a:r>
              <a:rPr sz="2800" dirty="0"/>
              <a:t>who,</a:t>
            </a:r>
            <a:r>
              <a:rPr sz="2800" spc="-45" dirty="0"/>
              <a:t> </a:t>
            </a:r>
            <a:r>
              <a:rPr sz="2800" dirty="0"/>
              <a:t>with</a:t>
            </a:r>
            <a:r>
              <a:rPr sz="2800" spc="-45" dirty="0"/>
              <a:t> </a:t>
            </a:r>
            <a:r>
              <a:rPr sz="2800" dirty="0"/>
              <a:t>or</a:t>
            </a:r>
            <a:r>
              <a:rPr sz="2800" spc="-50" dirty="0"/>
              <a:t> </a:t>
            </a:r>
            <a:r>
              <a:rPr sz="2800" dirty="0"/>
              <a:t>without</a:t>
            </a:r>
            <a:r>
              <a:rPr sz="2800" spc="-60" dirty="0"/>
              <a:t> </a:t>
            </a:r>
            <a:r>
              <a:rPr sz="2800" spc="-10" dirty="0"/>
              <a:t>reasonable </a:t>
            </a:r>
            <a:r>
              <a:rPr sz="2800" dirty="0"/>
              <a:t>accommodation,</a:t>
            </a:r>
            <a:r>
              <a:rPr sz="2800" spc="-45" dirty="0"/>
              <a:t> </a:t>
            </a:r>
            <a:r>
              <a:rPr sz="2800" dirty="0"/>
              <a:t>can</a:t>
            </a:r>
            <a:r>
              <a:rPr sz="2800" spc="-45" dirty="0"/>
              <a:t> </a:t>
            </a:r>
            <a:r>
              <a:rPr sz="2800" dirty="0"/>
              <a:t>perform</a:t>
            </a:r>
            <a:r>
              <a:rPr sz="2800" spc="-35" dirty="0"/>
              <a:t> </a:t>
            </a:r>
            <a:r>
              <a:rPr sz="2800" dirty="0"/>
              <a:t>the</a:t>
            </a:r>
            <a:r>
              <a:rPr sz="2800" spc="-55" dirty="0"/>
              <a:t> </a:t>
            </a:r>
            <a:r>
              <a:rPr sz="2800" dirty="0"/>
              <a:t>essential</a:t>
            </a:r>
            <a:r>
              <a:rPr sz="2800" spc="-65" dirty="0"/>
              <a:t> </a:t>
            </a:r>
            <a:r>
              <a:rPr sz="2800" dirty="0"/>
              <a:t>functions</a:t>
            </a:r>
            <a:r>
              <a:rPr sz="2800" spc="-65" dirty="0"/>
              <a:t> </a:t>
            </a:r>
            <a:r>
              <a:rPr sz="2800" dirty="0"/>
              <a:t>of</a:t>
            </a:r>
            <a:r>
              <a:rPr sz="2800" spc="-45" dirty="0"/>
              <a:t> </a:t>
            </a:r>
            <a:r>
              <a:rPr sz="2800" dirty="0"/>
              <a:t>the</a:t>
            </a:r>
            <a:r>
              <a:rPr sz="2800" spc="-50" dirty="0"/>
              <a:t> </a:t>
            </a:r>
            <a:r>
              <a:rPr sz="2800" spc="-10" dirty="0"/>
              <a:t>employment position.</a:t>
            </a:r>
            <a:endParaRPr sz="2800">
              <a:latin typeface="Wingdings 3"/>
              <a:cs typeface="Wingdings 3"/>
            </a:endParaRPr>
          </a:p>
        </p:txBody>
      </p:sp>
      <p:pic>
        <p:nvPicPr>
          <p:cNvPr id="4" name="object 4" descr="Worker in apron at deli counter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9852" y="3221736"/>
            <a:ext cx="2828531" cy="18866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PWFA</a:t>
            </a:r>
            <a:r>
              <a:rPr spc="-204" dirty="0"/>
              <a:t> </a:t>
            </a:r>
            <a:r>
              <a:rPr dirty="0"/>
              <a:t>–</a:t>
            </a:r>
            <a:r>
              <a:rPr spc="-170" dirty="0"/>
              <a:t> </a:t>
            </a:r>
            <a:r>
              <a:rPr dirty="0"/>
              <a:t>Qualified</a:t>
            </a:r>
            <a:r>
              <a:rPr spc="-80" dirty="0"/>
              <a:t> </a:t>
            </a:r>
            <a:r>
              <a:rPr dirty="0"/>
              <a:t>Employee</a:t>
            </a:r>
            <a:r>
              <a:rPr spc="-85" dirty="0"/>
              <a:t> </a:t>
            </a:r>
            <a:r>
              <a:rPr dirty="0"/>
              <a:t>or</a:t>
            </a:r>
            <a:r>
              <a:rPr spc="-250" dirty="0"/>
              <a:t> </a:t>
            </a:r>
            <a:r>
              <a:rPr dirty="0"/>
              <a:t>Applicant</a:t>
            </a:r>
            <a:r>
              <a:rPr spc="-90" dirty="0"/>
              <a:t> </a:t>
            </a:r>
            <a:r>
              <a:rPr dirty="0"/>
              <a:t>Part</a:t>
            </a:r>
            <a:r>
              <a:rPr spc="-70" dirty="0"/>
              <a:t> </a:t>
            </a:r>
            <a:r>
              <a:rPr spc="-50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10" y="1595628"/>
            <a:ext cx="10248900" cy="369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Under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PWFA,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employee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who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cannot</a:t>
            </a:r>
            <a:r>
              <a:rPr sz="2800" i="1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more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essential </a:t>
            </a:r>
            <a:r>
              <a:rPr sz="2800" dirty="0">
                <a:latin typeface="Times New Roman"/>
                <a:cs typeface="Times New Roman"/>
              </a:rPr>
              <a:t>functions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job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also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considered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qualified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if</a:t>
            </a:r>
            <a:r>
              <a:rPr sz="2800" spc="-2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926465" marR="196850" indent="-457200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4642"/>
              <a:buFont typeface="Wingdings 2"/>
              <a:buChar char=""/>
              <a:tabLst>
                <a:tab pos="926465" algn="l"/>
              </a:tabLst>
            </a:pPr>
            <a:r>
              <a:rPr sz="2800" dirty="0">
                <a:latin typeface="Times New Roman"/>
                <a:cs typeface="Times New Roman"/>
              </a:rPr>
              <a:t>Any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inability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perform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essential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function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temporary</a:t>
            </a:r>
            <a:r>
              <a:rPr sz="2800" u="none" spc="-10" dirty="0">
                <a:latin typeface="Times New Roman"/>
                <a:cs typeface="Times New Roman"/>
              </a:rPr>
              <a:t> period;</a:t>
            </a:r>
            <a:endParaRPr sz="28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4642"/>
              <a:buFont typeface="Wingdings 2"/>
              <a:buChar char=""/>
              <a:tabLst>
                <a:tab pos="926465" algn="l"/>
              </a:tabLst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essential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function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could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performed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8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near</a:t>
            </a:r>
            <a:r>
              <a:rPr sz="2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future</a:t>
            </a:r>
            <a:r>
              <a:rPr sz="2800" u="none" dirty="0">
                <a:latin typeface="Times New Roman"/>
                <a:cs typeface="Times New Roman"/>
              </a:rPr>
              <a:t>;</a:t>
            </a:r>
            <a:r>
              <a:rPr sz="2800" u="none" spc="-50" dirty="0">
                <a:latin typeface="Times New Roman"/>
                <a:cs typeface="Times New Roman"/>
              </a:rPr>
              <a:t> </a:t>
            </a:r>
            <a:r>
              <a:rPr sz="2800" u="none" spc="-25" dirty="0"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927100" marR="149860" indent="-457834">
              <a:lnSpc>
                <a:spcPct val="100400"/>
              </a:lnSpc>
              <a:spcBef>
                <a:spcPts val="1785"/>
              </a:spcBef>
              <a:buClr>
                <a:srgbClr val="E69F00"/>
              </a:buClr>
              <a:buSzPct val="94642"/>
              <a:buFont typeface="Wingdings 2"/>
              <a:buChar char=""/>
              <a:tabLst>
                <a:tab pos="927100" algn="l"/>
              </a:tabLst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inability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perform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essential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function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can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</a:t>
            </a:r>
            <a:r>
              <a:rPr sz="28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reasonably</a:t>
            </a:r>
            <a:r>
              <a:rPr sz="2800" u="none" spc="-10" dirty="0">
                <a:latin typeface="Times New Roman"/>
                <a:cs typeface="Times New Roman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accommodated</a:t>
            </a:r>
            <a:r>
              <a:rPr sz="2800" u="none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85" dirty="0"/>
              <a:t>PWFA</a:t>
            </a:r>
            <a:r>
              <a:rPr sz="3400" spc="-175" dirty="0"/>
              <a:t> </a:t>
            </a:r>
            <a:r>
              <a:rPr sz="3400" dirty="0"/>
              <a:t>–</a:t>
            </a:r>
            <a:r>
              <a:rPr sz="3400" spc="-130" dirty="0"/>
              <a:t> </a:t>
            </a:r>
            <a:r>
              <a:rPr sz="3400" dirty="0"/>
              <a:t>Qualified</a:t>
            </a:r>
            <a:r>
              <a:rPr sz="3400" spc="-30" dirty="0"/>
              <a:t> </a:t>
            </a:r>
            <a:r>
              <a:rPr sz="3400" dirty="0"/>
              <a:t>Employee</a:t>
            </a:r>
            <a:r>
              <a:rPr sz="3400" spc="-45" dirty="0"/>
              <a:t> </a:t>
            </a:r>
            <a:r>
              <a:rPr sz="3400" spc="-10" dirty="0"/>
              <a:t>or</a:t>
            </a:r>
            <a:r>
              <a:rPr sz="3400" spc="-204" dirty="0"/>
              <a:t> </a:t>
            </a:r>
            <a:r>
              <a:rPr sz="3400" dirty="0"/>
              <a:t>Applicant</a:t>
            </a:r>
            <a:r>
              <a:rPr sz="3400" spc="-45" dirty="0"/>
              <a:t> </a:t>
            </a:r>
            <a:r>
              <a:rPr sz="3400" dirty="0"/>
              <a:t>Part</a:t>
            </a:r>
            <a:r>
              <a:rPr sz="3400" spc="-35" dirty="0"/>
              <a:t> </a:t>
            </a:r>
            <a:r>
              <a:rPr sz="3400" dirty="0"/>
              <a:t>2</a:t>
            </a:r>
            <a:r>
              <a:rPr sz="3400" spc="-45" dirty="0"/>
              <a:t> </a:t>
            </a:r>
            <a:r>
              <a:rPr sz="3400" spc="-10" dirty="0"/>
              <a:t>(Continued)</a:t>
            </a:r>
            <a:endParaRPr sz="3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4515" rIns="0" bIns="0" rtlCol="0">
            <a:spAutoFit/>
          </a:bodyPr>
          <a:lstStyle/>
          <a:p>
            <a:pPr marL="461645" marR="5080" indent="-457200">
              <a:lnSpc>
                <a:spcPct val="100000"/>
              </a:lnSpc>
              <a:spcBef>
                <a:spcPts val="95"/>
              </a:spcBef>
              <a:tabLst>
                <a:tab pos="461009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</a:rPr>
              <a:t>	</a:t>
            </a:r>
            <a:r>
              <a:rPr sz="2800" dirty="0"/>
              <a:t>In</a:t>
            </a:r>
            <a:r>
              <a:rPr sz="2800" spc="-40" dirty="0"/>
              <a:t> </a:t>
            </a:r>
            <a:r>
              <a:rPr sz="2800" dirty="0"/>
              <a:t>the</a:t>
            </a:r>
            <a:r>
              <a:rPr sz="2800" spc="-45" dirty="0"/>
              <a:t> </a:t>
            </a:r>
            <a:r>
              <a:rPr sz="2800" dirty="0"/>
              <a:t>final</a:t>
            </a:r>
            <a:r>
              <a:rPr sz="2800" spc="-50" dirty="0"/>
              <a:t> </a:t>
            </a:r>
            <a:r>
              <a:rPr sz="2800" dirty="0"/>
              <a:t>rule,</a:t>
            </a:r>
            <a:r>
              <a:rPr sz="2800" spc="-45" dirty="0"/>
              <a:t> </a:t>
            </a:r>
            <a:r>
              <a:rPr sz="2800" dirty="0"/>
              <a:t>the</a:t>
            </a:r>
            <a:r>
              <a:rPr sz="2800" spc="-45" dirty="0"/>
              <a:t> </a:t>
            </a:r>
            <a:r>
              <a:rPr sz="2800" dirty="0"/>
              <a:t>Commission</a:t>
            </a:r>
            <a:r>
              <a:rPr sz="2800" spc="-25" dirty="0"/>
              <a:t> </a:t>
            </a:r>
            <a:r>
              <a:rPr sz="2800" dirty="0"/>
              <a:t>provided</a:t>
            </a:r>
            <a:r>
              <a:rPr sz="2800" spc="-60" dirty="0"/>
              <a:t> </a:t>
            </a:r>
            <a:r>
              <a:rPr sz="2800" dirty="0"/>
              <a:t>the</a:t>
            </a:r>
            <a:r>
              <a:rPr sz="2800" spc="-45" dirty="0"/>
              <a:t> </a:t>
            </a:r>
            <a:r>
              <a:rPr sz="2800" dirty="0"/>
              <a:t>following</a:t>
            </a:r>
            <a:r>
              <a:rPr sz="2800" spc="-60" dirty="0"/>
              <a:t> </a:t>
            </a:r>
            <a:r>
              <a:rPr sz="2800" dirty="0"/>
              <a:t>definitions</a:t>
            </a:r>
            <a:r>
              <a:rPr sz="2800" spc="-60" dirty="0"/>
              <a:t> </a:t>
            </a:r>
            <a:r>
              <a:rPr sz="2800" spc="-25" dirty="0"/>
              <a:t>for </a:t>
            </a:r>
            <a:r>
              <a:rPr sz="2800" dirty="0"/>
              <a:t>the</a:t>
            </a:r>
            <a:r>
              <a:rPr sz="2800" spc="-35" dirty="0"/>
              <a:t> </a:t>
            </a:r>
            <a:r>
              <a:rPr sz="2800" dirty="0"/>
              <a:t>terms</a:t>
            </a:r>
            <a:r>
              <a:rPr sz="2800" spc="-15" dirty="0"/>
              <a:t> </a:t>
            </a:r>
            <a:r>
              <a:rPr sz="2800" dirty="0"/>
              <a:t>in</a:t>
            </a:r>
            <a:r>
              <a:rPr sz="2800" spc="-40" dirty="0"/>
              <a:t> </a:t>
            </a:r>
            <a:r>
              <a:rPr sz="2800" dirty="0"/>
              <a:t>the</a:t>
            </a:r>
            <a:r>
              <a:rPr sz="2800" spc="-35" dirty="0"/>
              <a:t> </a:t>
            </a:r>
            <a:r>
              <a:rPr sz="2800" dirty="0"/>
              <a:t>second</a:t>
            </a:r>
            <a:r>
              <a:rPr sz="2800" spc="-35" dirty="0"/>
              <a:t> </a:t>
            </a:r>
            <a:r>
              <a:rPr sz="2800" dirty="0"/>
              <a:t>definition</a:t>
            </a:r>
            <a:r>
              <a:rPr sz="2800" spc="-50" dirty="0"/>
              <a:t> </a:t>
            </a:r>
            <a:r>
              <a:rPr sz="2800" dirty="0"/>
              <a:t>of</a:t>
            </a:r>
            <a:r>
              <a:rPr sz="2800" spc="-25" dirty="0"/>
              <a:t> </a:t>
            </a:r>
            <a:r>
              <a:rPr sz="2800" spc="-10" dirty="0"/>
              <a:t>“qualified”:</a:t>
            </a:r>
            <a:endParaRPr sz="2800">
              <a:latin typeface="Wingdings 3"/>
              <a:cs typeface="Wingdings 3"/>
            </a:endParaRPr>
          </a:p>
          <a:p>
            <a:pPr marL="918210" marR="695325" indent="-457200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4642"/>
              <a:buFont typeface="Wingdings 2"/>
              <a:buChar char=""/>
              <a:tabLst>
                <a:tab pos="918210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Temporary</a:t>
            </a:r>
            <a:r>
              <a:rPr sz="2800" spc="-25" dirty="0"/>
              <a:t>:</a:t>
            </a:r>
            <a:r>
              <a:rPr sz="2800" spc="-50" dirty="0"/>
              <a:t> </a:t>
            </a:r>
            <a:r>
              <a:rPr sz="2800" dirty="0"/>
              <a:t>lasting</a:t>
            </a:r>
            <a:r>
              <a:rPr sz="2800" spc="-65" dirty="0"/>
              <a:t> </a:t>
            </a:r>
            <a:r>
              <a:rPr sz="2800" dirty="0"/>
              <a:t>for</a:t>
            </a:r>
            <a:r>
              <a:rPr sz="2800" spc="-30" dirty="0"/>
              <a:t> </a:t>
            </a:r>
            <a:r>
              <a:rPr sz="2800" dirty="0"/>
              <a:t>a</a:t>
            </a:r>
            <a:r>
              <a:rPr sz="2800" spc="-50" dirty="0"/>
              <a:t> </a:t>
            </a:r>
            <a:r>
              <a:rPr sz="2800" dirty="0"/>
              <a:t>limited</a:t>
            </a:r>
            <a:r>
              <a:rPr sz="2800" spc="-45" dirty="0"/>
              <a:t> </a:t>
            </a:r>
            <a:r>
              <a:rPr sz="2800" dirty="0"/>
              <a:t>time,</a:t>
            </a:r>
            <a:r>
              <a:rPr sz="2800" spc="-40" dirty="0"/>
              <a:t> </a:t>
            </a:r>
            <a:r>
              <a:rPr sz="2800" dirty="0"/>
              <a:t>not</a:t>
            </a:r>
            <a:r>
              <a:rPr sz="2800" spc="-55" dirty="0"/>
              <a:t> </a:t>
            </a:r>
            <a:r>
              <a:rPr sz="2800" dirty="0"/>
              <a:t>permanent,</a:t>
            </a:r>
            <a:r>
              <a:rPr sz="2800" spc="-40" dirty="0"/>
              <a:t> </a:t>
            </a:r>
            <a:r>
              <a:rPr sz="2800" dirty="0"/>
              <a:t>and</a:t>
            </a:r>
            <a:r>
              <a:rPr sz="2800" spc="-40" dirty="0"/>
              <a:t> </a:t>
            </a:r>
            <a:r>
              <a:rPr sz="2800" spc="-25" dirty="0"/>
              <a:t>may </a:t>
            </a:r>
            <a:r>
              <a:rPr sz="2800" dirty="0"/>
              <a:t>extend</a:t>
            </a:r>
            <a:r>
              <a:rPr sz="2800" spc="-35" dirty="0"/>
              <a:t> </a:t>
            </a:r>
            <a:r>
              <a:rPr sz="2800" dirty="0"/>
              <a:t>beyond</a:t>
            </a:r>
            <a:r>
              <a:rPr sz="2800" spc="-35" dirty="0"/>
              <a:t> </a:t>
            </a:r>
            <a:r>
              <a:rPr sz="2800" dirty="0"/>
              <a:t>“in</a:t>
            </a:r>
            <a:r>
              <a:rPr sz="2800" spc="-35" dirty="0"/>
              <a:t> </a:t>
            </a:r>
            <a:r>
              <a:rPr sz="2800" dirty="0"/>
              <a:t>the</a:t>
            </a:r>
            <a:r>
              <a:rPr sz="2800" spc="-40" dirty="0"/>
              <a:t> </a:t>
            </a:r>
            <a:r>
              <a:rPr sz="2800" dirty="0"/>
              <a:t>near</a:t>
            </a:r>
            <a:r>
              <a:rPr sz="2800" spc="-15" dirty="0"/>
              <a:t> </a:t>
            </a:r>
            <a:r>
              <a:rPr sz="2800" spc="-10" dirty="0"/>
              <a:t>future.”</a:t>
            </a:r>
            <a:endParaRPr sz="2800">
              <a:latin typeface="Times New Roman"/>
              <a:cs typeface="Times New Roman"/>
            </a:endParaRPr>
          </a:p>
          <a:p>
            <a:pPr marL="918844" marR="48260" indent="-457834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4642"/>
              <a:buFont typeface="Wingdings 2"/>
              <a:buChar char=""/>
              <a:tabLst>
                <a:tab pos="918844" algn="l"/>
              </a:tabLst>
            </a:pPr>
            <a:r>
              <a:rPr sz="2800" b="1" dirty="0">
                <a:latin typeface="Times New Roman"/>
                <a:cs typeface="Times New Roman"/>
              </a:rPr>
              <a:t>In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near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future</a:t>
            </a:r>
            <a:r>
              <a:rPr sz="2800" dirty="0"/>
              <a:t>:</a:t>
            </a:r>
            <a:r>
              <a:rPr sz="2800" spc="-25" dirty="0"/>
              <a:t> </a:t>
            </a:r>
            <a:r>
              <a:rPr sz="2800" dirty="0"/>
              <a:t>determined</a:t>
            </a:r>
            <a:r>
              <a:rPr sz="2800" spc="-40" dirty="0"/>
              <a:t> </a:t>
            </a:r>
            <a:r>
              <a:rPr sz="2800" dirty="0"/>
              <a:t>on</a:t>
            </a:r>
            <a:r>
              <a:rPr sz="2800" spc="-35" dirty="0"/>
              <a:t> </a:t>
            </a:r>
            <a:r>
              <a:rPr sz="2800" dirty="0"/>
              <a:t>a</a:t>
            </a:r>
            <a:r>
              <a:rPr sz="2800" spc="-50" dirty="0"/>
              <a:t> </a:t>
            </a:r>
            <a:r>
              <a:rPr sz="2800" spc="-10" dirty="0"/>
              <a:t>case-by-</a:t>
            </a:r>
            <a:r>
              <a:rPr sz="2800" dirty="0"/>
              <a:t>case</a:t>
            </a:r>
            <a:r>
              <a:rPr sz="2800" spc="-45" dirty="0"/>
              <a:t> </a:t>
            </a:r>
            <a:r>
              <a:rPr sz="2800" dirty="0"/>
              <a:t>basis.</a:t>
            </a:r>
            <a:r>
              <a:rPr sz="2800" spc="-60" dirty="0"/>
              <a:t> </a:t>
            </a:r>
            <a:r>
              <a:rPr sz="2800" spc="-25" dirty="0"/>
              <a:t>For </a:t>
            </a:r>
            <a:r>
              <a:rPr sz="2800" spc="-20" dirty="0"/>
              <a:t>pregnancy,</a:t>
            </a:r>
            <a:r>
              <a:rPr sz="2800" spc="-55" dirty="0"/>
              <a:t> </a:t>
            </a:r>
            <a:r>
              <a:rPr sz="2800" dirty="0"/>
              <a:t>an</a:t>
            </a:r>
            <a:r>
              <a:rPr sz="2800" spc="-35" dirty="0"/>
              <a:t> </a:t>
            </a:r>
            <a:r>
              <a:rPr sz="2800" dirty="0"/>
              <a:t>employee</a:t>
            </a:r>
            <a:r>
              <a:rPr sz="2800" spc="-35" dirty="0"/>
              <a:t> </a:t>
            </a:r>
            <a:r>
              <a:rPr sz="2800" dirty="0"/>
              <a:t>will</a:t>
            </a:r>
            <a:r>
              <a:rPr sz="2800" spc="-40" dirty="0"/>
              <a:t> </a:t>
            </a:r>
            <a:r>
              <a:rPr sz="2800" dirty="0"/>
              <a:t>meet</a:t>
            </a:r>
            <a:r>
              <a:rPr sz="2800" spc="-25" dirty="0"/>
              <a:t> </a:t>
            </a:r>
            <a:r>
              <a:rPr sz="2800" dirty="0"/>
              <a:t>the</a:t>
            </a:r>
            <a:r>
              <a:rPr sz="2800" spc="-45" dirty="0"/>
              <a:t> </a:t>
            </a:r>
            <a:r>
              <a:rPr sz="2800" dirty="0"/>
              <a:t>definition</a:t>
            </a:r>
            <a:r>
              <a:rPr sz="2800" spc="-60" dirty="0"/>
              <a:t> </a:t>
            </a:r>
            <a:r>
              <a:rPr sz="2800" dirty="0"/>
              <a:t>of</a:t>
            </a:r>
            <a:r>
              <a:rPr sz="2800" spc="-35" dirty="0"/>
              <a:t> </a:t>
            </a:r>
            <a:r>
              <a:rPr sz="2800" dirty="0"/>
              <a:t>could</a:t>
            </a:r>
            <a:r>
              <a:rPr sz="2800" spc="-50" dirty="0"/>
              <a:t> </a:t>
            </a:r>
            <a:r>
              <a:rPr sz="2800" dirty="0"/>
              <a:t>be</a:t>
            </a:r>
            <a:r>
              <a:rPr sz="2800" spc="-45" dirty="0"/>
              <a:t> </a:t>
            </a:r>
            <a:r>
              <a:rPr sz="2800" dirty="0"/>
              <a:t>able</a:t>
            </a:r>
            <a:r>
              <a:rPr sz="2800" spc="-45" dirty="0"/>
              <a:t> </a:t>
            </a:r>
            <a:r>
              <a:rPr sz="2800" spc="-25" dirty="0"/>
              <a:t>to </a:t>
            </a:r>
            <a:r>
              <a:rPr sz="2800" dirty="0"/>
              <a:t>do</a:t>
            </a:r>
            <a:r>
              <a:rPr sz="2800" spc="-25" dirty="0"/>
              <a:t> </a:t>
            </a:r>
            <a:r>
              <a:rPr sz="2800" dirty="0"/>
              <a:t>the</a:t>
            </a:r>
            <a:r>
              <a:rPr sz="2800" spc="-45" dirty="0"/>
              <a:t> </a:t>
            </a:r>
            <a:r>
              <a:rPr sz="2800" dirty="0"/>
              <a:t>essential</a:t>
            </a:r>
            <a:r>
              <a:rPr sz="2800" spc="-40" dirty="0"/>
              <a:t> </a:t>
            </a:r>
            <a:r>
              <a:rPr sz="2800" dirty="0"/>
              <a:t>functions</a:t>
            </a:r>
            <a:r>
              <a:rPr sz="2800" spc="-45" dirty="0"/>
              <a:t> </a:t>
            </a:r>
            <a:r>
              <a:rPr sz="2800" dirty="0"/>
              <a:t>“in</a:t>
            </a:r>
            <a:r>
              <a:rPr sz="2800" spc="-35" dirty="0"/>
              <a:t> </a:t>
            </a:r>
            <a:r>
              <a:rPr sz="2800" dirty="0"/>
              <a:t>the</a:t>
            </a:r>
            <a:r>
              <a:rPr sz="2800" spc="-40" dirty="0"/>
              <a:t> </a:t>
            </a:r>
            <a:r>
              <a:rPr sz="2800" dirty="0"/>
              <a:t>near</a:t>
            </a:r>
            <a:r>
              <a:rPr sz="2800" spc="-15" dirty="0"/>
              <a:t> </a:t>
            </a:r>
            <a:r>
              <a:rPr sz="2800" dirty="0"/>
              <a:t>future”</a:t>
            </a:r>
            <a:r>
              <a:rPr sz="2800" spc="-50" dirty="0"/>
              <a:t> </a:t>
            </a:r>
            <a:r>
              <a:rPr sz="2800" dirty="0"/>
              <a:t>because</a:t>
            </a:r>
            <a:r>
              <a:rPr sz="2800" spc="-35" dirty="0"/>
              <a:t> </a:t>
            </a:r>
            <a:r>
              <a:rPr sz="2800" dirty="0"/>
              <a:t>they</a:t>
            </a:r>
            <a:r>
              <a:rPr sz="2800" spc="-20" dirty="0"/>
              <a:t> </a:t>
            </a:r>
            <a:r>
              <a:rPr sz="2800" dirty="0"/>
              <a:t>could</a:t>
            </a:r>
            <a:r>
              <a:rPr sz="2800" spc="-35" dirty="0"/>
              <a:t> </a:t>
            </a:r>
            <a:r>
              <a:rPr sz="2800" spc="-25" dirty="0"/>
              <a:t>be </a:t>
            </a:r>
            <a:r>
              <a:rPr sz="2800" dirty="0"/>
              <a:t>able</a:t>
            </a:r>
            <a:r>
              <a:rPr sz="2800" spc="-45" dirty="0"/>
              <a:t> </a:t>
            </a:r>
            <a:r>
              <a:rPr sz="2800" dirty="0"/>
              <a:t>to</a:t>
            </a:r>
            <a:r>
              <a:rPr sz="2800" spc="-45" dirty="0"/>
              <a:t> </a:t>
            </a:r>
            <a:r>
              <a:rPr sz="2800" dirty="0"/>
              <a:t>perform</a:t>
            </a:r>
            <a:r>
              <a:rPr sz="2800" spc="-30" dirty="0"/>
              <a:t> </a:t>
            </a:r>
            <a:r>
              <a:rPr sz="2800" dirty="0"/>
              <a:t>the</a:t>
            </a:r>
            <a:r>
              <a:rPr sz="2800" spc="-45" dirty="0"/>
              <a:t> </a:t>
            </a:r>
            <a:r>
              <a:rPr sz="2800" dirty="0"/>
              <a:t>essential</a:t>
            </a:r>
            <a:r>
              <a:rPr sz="2800" spc="-55" dirty="0"/>
              <a:t> </a:t>
            </a:r>
            <a:r>
              <a:rPr sz="2800" dirty="0"/>
              <a:t>functions</a:t>
            </a:r>
            <a:r>
              <a:rPr sz="2800" spc="-60" dirty="0"/>
              <a:t> </a:t>
            </a:r>
            <a:r>
              <a:rPr sz="2800" dirty="0"/>
              <a:t>within</a:t>
            </a:r>
            <a:r>
              <a:rPr sz="2800" spc="-45" dirty="0"/>
              <a:t> </a:t>
            </a:r>
            <a:r>
              <a:rPr sz="2800" dirty="0"/>
              <a:t>generally</a:t>
            </a:r>
            <a:r>
              <a:rPr sz="2800" spc="-45" dirty="0"/>
              <a:t> </a:t>
            </a:r>
            <a:r>
              <a:rPr sz="2800" dirty="0"/>
              <a:t>40</a:t>
            </a:r>
            <a:r>
              <a:rPr sz="2800" spc="-30" dirty="0"/>
              <a:t> </a:t>
            </a:r>
            <a:r>
              <a:rPr sz="2800" spc="-10" dirty="0"/>
              <a:t>weeks.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AF0127B883B24E8D227704BD42AE57" ma:contentTypeVersion="12" ma:contentTypeDescription="Create a new document." ma:contentTypeScope="" ma:versionID="de406c6d9a31c4b842e4609540197bf8">
  <xsd:schema xmlns:xsd="http://www.w3.org/2001/XMLSchema" xmlns:xs="http://www.w3.org/2001/XMLSchema" xmlns:p="http://schemas.microsoft.com/office/2006/metadata/properties" xmlns:ns3="4aa129f0-80ac-43ab-804d-5ac45abe75e5" targetNamespace="http://schemas.microsoft.com/office/2006/metadata/properties" ma:root="true" ma:fieldsID="9b2e38e5915f12ad9ab393235263eb73" ns3:_="">
    <xsd:import namespace="4aa129f0-80ac-43ab-804d-5ac45abe75e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129f0-80ac-43ab-804d-5ac45abe75e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aa129f0-80ac-43ab-804d-5ac45abe75e5" xsi:nil="true"/>
  </documentManagement>
</p:properties>
</file>

<file path=customXml/itemProps1.xml><?xml version="1.0" encoding="utf-8"?>
<ds:datastoreItem xmlns:ds="http://schemas.openxmlformats.org/officeDocument/2006/customXml" ds:itemID="{667C4F6D-7F86-4D00-A474-D38AD7EA62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a129f0-80ac-43ab-804d-5ac45abe75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95897E-1EAF-48DB-ADE1-3C9C73A35C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4B45BB-3AF6-4036-887D-24B8CC55B790}">
  <ds:schemaRefs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aa129f0-80ac-43ab-804d-5ac45abe75e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3357</Words>
  <Application>Microsoft Office PowerPoint</Application>
  <PresentationFormat>Widescreen</PresentationFormat>
  <Paragraphs>185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Aptos</vt:lpstr>
      <vt:lpstr>Arial</vt:lpstr>
      <vt:lpstr>Segoe UI Semibold</vt:lpstr>
      <vt:lpstr>Times New Roman</vt:lpstr>
      <vt:lpstr>Wingdings 2</vt:lpstr>
      <vt:lpstr>Wingdings 3</vt:lpstr>
      <vt:lpstr>Office Theme</vt:lpstr>
      <vt:lpstr>The Pregnant Workers Fairness Act (PWFA): What Employers Need to Know</vt:lpstr>
      <vt:lpstr>Overview of This Training</vt:lpstr>
      <vt:lpstr>Pregnancy Accommodation – Other Federal Laws</vt:lpstr>
      <vt:lpstr>PWFA – Basic Provision</vt:lpstr>
      <vt:lpstr>PWFA – Reasonable Accommodation</vt:lpstr>
      <vt:lpstr>PWFA – Leave as a Reasonable Accommodation</vt:lpstr>
      <vt:lpstr>PWFA – Qualified Employee or Applicant Part 1</vt:lpstr>
      <vt:lpstr>PWFA – Qualified Employee or Applicant Part 2</vt:lpstr>
      <vt:lpstr>PWFA – Qualified Employee or Applicant Part 2 (Continued)</vt:lpstr>
      <vt:lpstr>PWFA – Qualified Employee or Applicant Part 2 (Continued 2)</vt:lpstr>
      <vt:lpstr>PWFA – Known Limitation</vt:lpstr>
      <vt:lpstr>PWFA – Known</vt:lpstr>
      <vt:lpstr>PWFA – Limitation</vt:lpstr>
      <vt:lpstr>PWFA – Related to, Affected by, or Arising out of</vt:lpstr>
      <vt:lpstr>PWFA – Pregnancy, Childbirth or Related Medical Conditions</vt:lpstr>
      <vt:lpstr>PWFA – Undue Hardship</vt:lpstr>
      <vt:lpstr>PWFA – Additions to Undue Hardship: Factors</vt:lpstr>
      <vt:lpstr>PWFA – Additions to Undue Hardship: Predictable Assessments</vt:lpstr>
      <vt:lpstr>PWFA – Limitations on Supporting Documentation</vt:lpstr>
      <vt:lpstr>PWFA – Limitations on Supporting Documentation (continued 1)</vt:lpstr>
      <vt:lpstr>PWFA – Limitations on Supporting Documentation (continued 2)</vt:lpstr>
      <vt:lpstr>PWFA – Prohibited Employment Practices</vt:lpstr>
      <vt:lpstr>PWFA – Prohibited Employment Practices (continued)</vt:lpstr>
      <vt:lpstr>Prohibited Practice #1: Failure to Make Reasonable Accommodation</vt:lpstr>
      <vt:lpstr>Prohibited Practice #2: Requiring an Employee to Accept an Accommodation</vt:lpstr>
      <vt:lpstr>Prohibited Practice #3: Denial of Employment Opportunities</vt:lpstr>
      <vt:lpstr>Prohibited Practice #4: Requiring an Employee to Take Leave</vt:lpstr>
      <vt:lpstr>Prohibited Practice #5: Adverse Actions</vt:lpstr>
      <vt:lpstr>PWFA – Retaliation and Coercion</vt:lpstr>
      <vt:lpstr>PWFA – Procedures</vt:lpstr>
      <vt:lpstr>PWFA – Relief</vt:lpstr>
      <vt:lpstr>PWFA – Relationship to Other Laws</vt:lpstr>
      <vt:lpstr>Court Developments Impacting PWFA Enforcement</vt:lpstr>
      <vt:lpstr>PWFA – Suggestions for Employers</vt:lpstr>
      <vt:lpstr>PWFA –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PWFA What Employers Should Know (Memphis Virtual Workshop) (08-29-24)</dc:title>
  <dc:creator>Kerry Leibig</dc:creator>
  <cp:lastModifiedBy>Krissinda Ellen Slack</cp:lastModifiedBy>
  <cp:revision>2</cp:revision>
  <dcterms:created xsi:type="dcterms:W3CDTF">2026-03-11T16:07:46Z</dcterms:created>
  <dcterms:modified xsi:type="dcterms:W3CDTF">2026-04-15T17:49:37Z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0x01010015AF0127B883B24E8D227704BD42AE57</vt:lpwstr>
  </property>
  <property fmtid="{D5CDD505-2E9C-101B-9397-08002B2CF9AE}" pid="3" name="Created">
    <vt:filetime>2024-08-27T00:00:00Z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2026-03-11T00:00:00Z</vt:filetime>
  </property>
  <property fmtid="{D5CDD505-2E9C-101B-9397-08002B2CF9AE}" pid="6" name="Producer">
    <vt:lpwstr>Adobe PDF Library 24.2.13</vt:lpwstr>
  </property>
</Properties>
</file>