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95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3E44B8-57F3-442F-9A81-33D460C09A99}" v="32" dt="2026-04-14T15:42:53.215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47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microsoft.com/office/2016/11/relationships/changesInfo" Target="changesInfos/changesInfo1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sinda Ellen Slack" userId="035b0176-46df-47b8-8ff0-87998234aaac" providerId="ADAL" clId="{9164848D-D209-4F48-9861-99881289926A}"/>
    <pc:docChg chg="modSld">
      <pc:chgData name="Krissinda Ellen Slack" userId="035b0176-46df-47b8-8ff0-87998234aaac" providerId="ADAL" clId="{9164848D-D209-4F48-9861-99881289926A}" dt="2026-04-14T15:42:24.398" v="1" actId="113"/>
      <pc:docMkLst>
        <pc:docMk/>
      </pc:docMkLst>
      <pc:sldChg chg="modNotesTx">
        <pc:chgData name="Krissinda Ellen Slack" userId="035b0176-46df-47b8-8ff0-87998234aaac" providerId="ADAL" clId="{9164848D-D209-4F48-9861-99881289926A}" dt="2026-04-14T15:42:24.398" v="1" actId="113"/>
        <pc:sldMkLst>
          <pc:docMk/>
          <pc:sldMk cId="417030488" sldId="295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441D6AD-BD23-41D5-B156-8A3A81E7C59F}" type="datetimeFigureOut">
              <a:rPr lang="en-US" smtClean="0"/>
              <a:t>4/14/2026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5E31E7-BB26-4289-89C8-9A6F762786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624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427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9886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148131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1500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1047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01709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*Note – The formatting in this slide has been altered from the original presentation for accessibility purposes. The content itself has not been altered in any manner.</a:t>
            </a:r>
          </a:p>
          <a:p>
            <a:r>
              <a:rPr lang="en-US" dirty="0"/>
              <a:t>Note, 2024 TIX regulations were rescinded in January, 2025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0046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6198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9962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08130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5575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8743252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5591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2710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91450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980975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1138407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37276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664152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11443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356124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63822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82491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84324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1561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98116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72449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6938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236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09877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7429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Note, 2024 TIX regulations were rescinded in January, 2025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15E31E7-BB26-4289-89C8-9A6F7627862B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9349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82474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400800"/>
            <a:ext cx="12191999" cy="45719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25075" y="6467473"/>
            <a:ext cx="1971675" cy="3238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723130" y="1710308"/>
            <a:ext cx="2745739" cy="9461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75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370065" y="1765680"/>
            <a:ext cx="4775200" cy="37782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82474" cy="68579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6400800"/>
            <a:ext cx="12191999" cy="457199"/>
          </a:xfrm>
          <a:prstGeom prst="rect">
            <a:avLst/>
          </a:prstGeom>
        </p:spPr>
      </p:pic>
      <p:pic>
        <p:nvPicPr>
          <p:cNvPr id="18" name="bg object 18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125075" y="6467473"/>
            <a:ext cx="1971675" cy="3238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6400800"/>
            <a:ext cx="12191999" cy="457199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125075" y="6467473"/>
            <a:ext cx="1971675" cy="3238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51852" y="317118"/>
            <a:ext cx="10371137" cy="13290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rgbClr val="AC161B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032192" y="2185288"/>
            <a:ext cx="10104755" cy="22428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50" b="0" i="0">
                <a:solidFill>
                  <a:schemeClr val="tx1"/>
                </a:solidFill>
                <a:latin typeface="Gill Sans MT"/>
                <a:cs typeface="Gill Sans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4/14/2026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2.jpg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g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hyperlink" Target="mailto:nacua@nacua.org" TargetMode="Externa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12192000" cy="3838575"/>
            <a:chOff x="0" y="0"/>
            <a:chExt cx="12192000" cy="383857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2191999" cy="3838575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724400" y="304800"/>
              <a:ext cx="2743200" cy="447675"/>
            </a:xfrm>
            <a:prstGeom prst="rect">
              <a:avLst/>
            </a:prstGeom>
          </p:spPr>
        </p:pic>
      </p:grpSp>
      <p:sp>
        <p:nvSpPr>
          <p:cNvPr id="5" name="object 5"/>
          <p:cNvSpPr txBox="1"/>
          <p:nvPr/>
        </p:nvSpPr>
        <p:spPr>
          <a:xfrm>
            <a:off x="5121275" y="870902"/>
            <a:ext cx="1961514" cy="3917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400" b="1" spc="-114" dirty="0">
                <a:solidFill>
                  <a:srgbClr val="FFFFFF"/>
                </a:solidFill>
                <a:latin typeface="Gill Sans MT"/>
                <a:cs typeface="Gill Sans MT"/>
              </a:rPr>
              <a:t>Online</a:t>
            </a:r>
            <a:r>
              <a:rPr sz="2400" b="1" spc="-6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50" dirty="0">
                <a:solidFill>
                  <a:srgbClr val="FFFFFF"/>
                </a:solidFill>
                <a:latin typeface="Gill Sans MT"/>
                <a:cs typeface="Gill Sans MT"/>
              </a:rPr>
              <a:t>Course</a:t>
            </a:r>
            <a:endParaRPr sz="2400">
              <a:latin typeface="Gill Sans MT"/>
              <a:cs typeface="Gill Sans MT"/>
            </a:endParaRPr>
          </a:p>
        </p:txBody>
      </p:sp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2530220" y="1518920"/>
            <a:ext cx="7138670" cy="1866900"/>
          </a:xfrm>
          <a:prstGeom prst="rect">
            <a:avLst/>
          </a:prstGeom>
        </p:spPr>
        <p:txBody>
          <a:bodyPr vert="horz" wrap="square" lIns="0" tIns="2540" rIns="0" bIns="0" rtlCol="0">
            <a:spAutoFit/>
          </a:bodyPr>
          <a:lstStyle/>
          <a:p>
            <a:pPr marL="12700" marR="5080" indent="2337435">
              <a:lnSpc>
                <a:spcPct val="101200"/>
              </a:lnSpc>
              <a:spcBef>
                <a:spcPts val="20"/>
              </a:spcBef>
            </a:pPr>
            <a:r>
              <a:rPr sz="6000" spc="-250" dirty="0">
                <a:solidFill>
                  <a:srgbClr val="FFFFFF"/>
                </a:solidFill>
              </a:rPr>
              <a:t>Title</a:t>
            </a:r>
            <a:r>
              <a:rPr sz="6000" spc="-180" dirty="0">
                <a:solidFill>
                  <a:srgbClr val="FFFFFF"/>
                </a:solidFill>
              </a:rPr>
              <a:t> </a:t>
            </a:r>
            <a:r>
              <a:rPr sz="6000" spc="-710" dirty="0">
                <a:solidFill>
                  <a:srgbClr val="FFFFFF"/>
                </a:solidFill>
              </a:rPr>
              <a:t>IX </a:t>
            </a:r>
            <a:r>
              <a:rPr sz="6000" spc="-280" dirty="0">
                <a:solidFill>
                  <a:srgbClr val="FFFFFF"/>
                </a:solidFill>
              </a:rPr>
              <a:t>Coordinator</a:t>
            </a:r>
            <a:r>
              <a:rPr sz="6000" spc="-160" dirty="0">
                <a:solidFill>
                  <a:srgbClr val="FFFFFF"/>
                </a:solidFill>
              </a:rPr>
              <a:t> </a:t>
            </a:r>
            <a:r>
              <a:rPr sz="6000" spc="-135" dirty="0">
                <a:solidFill>
                  <a:srgbClr val="FFFFFF"/>
                </a:solidFill>
              </a:rPr>
              <a:t>Training</a:t>
            </a:r>
            <a:endParaRPr sz="6000"/>
          </a:p>
        </p:txBody>
      </p:sp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3838575"/>
            <a:ext cx="12192000" cy="457200"/>
          </a:xfrm>
          <a:custGeom>
            <a:avLst/>
            <a:gdLst/>
            <a:ahLst/>
            <a:cxnLst/>
            <a:rect l="l" t="t" r="r" b="b"/>
            <a:pathLst>
              <a:path w="12192000" h="457200">
                <a:moveTo>
                  <a:pt x="12192000" y="0"/>
                </a:moveTo>
                <a:lnTo>
                  <a:pt x="0" y="0"/>
                </a:lnTo>
                <a:lnTo>
                  <a:pt x="0" y="457200"/>
                </a:lnTo>
                <a:lnTo>
                  <a:pt x="12192000" y="457200"/>
                </a:lnTo>
                <a:lnTo>
                  <a:pt x="12192000" y="0"/>
                </a:lnTo>
                <a:close/>
              </a:path>
            </a:pathLst>
          </a:custGeom>
          <a:solidFill>
            <a:srgbClr val="AC161B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/>
          <p:nvPr/>
        </p:nvSpPr>
        <p:spPr>
          <a:xfrm>
            <a:off x="503555" y="3844607"/>
            <a:ext cx="11193145" cy="24466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8890" algn="ctr">
              <a:lnSpc>
                <a:spcPct val="100000"/>
              </a:lnSpc>
              <a:spcBef>
                <a:spcPts val="100"/>
              </a:spcBef>
            </a:pPr>
            <a:r>
              <a:rPr sz="2400" b="1" spc="-30" dirty="0">
                <a:solidFill>
                  <a:srgbClr val="FFFFFF"/>
                </a:solidFill>
                <a:latin typeface="Gill Sans MT"/>
                <a:cs typeface="Gill Sans MT"/>
              </a:rPr>
              <a:t>Module</a:t>
            </a:r>
            <a:r>
              <a:rPr sz="2400" b="1" spc="-11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dirty="0">
                <a:solidFill>
                  <a:srgbClr val="FFFFFF"/>
                </a:solidFill>
                <a:latin typeface="Gill Sans MT"/>
                <a:cs typeface="Gill Sans MT"/>
              </a:rPr>
              <a:t>9:</a:t>
            </a:r>
            <a:r>
              <a:rPr sz="2400" b="1" spc="-8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25" dirty="0">
                <a:solidFill>
                  <a:srgbClr val="FFFFFF"/>
                </a:solidFill>
                <a:latin typeface="Gill Sans MT"/>
                <a:cs typeface="Gill Sans MT"/>
              </a:rPr>
              <a:t>Pregnancy</a:t>
            </a:r>
            <a:r>
              <a:rPr sz="2400" b="1" spc="-9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20" dirty="0">
                <a:solidFill>
                  <a:srgbClr val="FFFFFF"/>
                </a:solidFill>
                <a:latin typeface="Gill Sans MT"/>
                <a:cs typeface="Gill Sans MT"/>
              </a:rPr>
              <a:t>and</a:t>
            </a:r>
            <a:r>
              <a:rPr sz="2400" b="1" spc="-8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2400" b="1" spc="-10" dirty="0">
                <a:solidFill>
                  <a:srgbClr val="FFFFFF"/>
                </a:solidFill>
                <a:latin typeface="Gill Sans MT"/>
                <a:cs typeface="Gill Sans MT"/>
              </a:rPr>
              <a:t>Parenting</a:t>
            </a:r>
            <a:endParaRPr sz="240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625"/>
              </a:spcBef>
            </a:pPr>
            <a:endParaRPr sz="2400">
              <a:latin typeface="Gill Sans MT"/>
              <a:cs typeface="Gill Sans MT"/>
            </a:endParaRPr>
          </a:p>
          <a:p>
            <a:pPr marR="1270" algn="ctr">
              <a:lnSpc>
                <a:spcPct val="100000"/>
              </a:lnSpc>
              <a:spcBef>
                <a:spcPts val="5"/>
              </a:spcBef>
            </a:pPr>
            <a:r>
              <a:rPr sz="2750" b="1" spc="-45" dirty="0">
                <a:latin typeface="Gill Sans MT"/>
                <a:cs typeface="Gill Sans MT"/>
              </a:rPr>
              <a:t>Bindu</a:t>
            </a:r>
            <a:r>
              <a:rPr sz="2750" b="1" spc="-30" dirty="0">
                <a:latin typeface="Gill Sans MT"/>
                <a:cs typeface="Gill Sans MT"/>
              </a:rPr>
              <a:t> </a:t>
            </a:r>
            <a:r>
              <a:rPr sz="2750" b="1" spc="90" dirty="0">
                <a:latin typeface="Gill Sans MT"/>
                <a:cs typeface="Gill Sans MT"/>
              </a:rPr>
              <a:t>Jayne,</a:t>
            </a:r>
            <a:r>
              <a:rPr sz="2750" b="1" spc="-10" dirty="0">
                <a:latin typeface="Gill Sans MT"/>
                <a:cs typeface="Gill Sans MT"/>
              </a:rPr>
              <a:t> </a:t>
            </a:r>
            <a:r>
              <a:rPr sz="2750" spc="60" dirty="0">
                <a:latin typeface="Gill Sans MT"/>
                <a:cs typeface="Gill Sans MT"/>
              </a:rPr>
              <a:t>Title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-20" dirty="0">
                <a:latin typeface="Gill Sans MT"/>
                <a:cs typeface="Gill Sans MT"/>
              </a:rPr>
              <a:t>IX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Coordinator,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Swarthmore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College</a:t>
            </a:r>
            <a:endParaRPr sz="2750">
              <a:latin typeface="Gill Sans MT"/>
              <a:cs typeface="Gill Sans MT"/>
            </a:endParaRPr>
          </a:p>
          <a:p>
            <a:pPr marR="5080" algn="ctr">
              <a:lnSpc>
                <a:spcPct val="100000"/>
              </a:lnSpc>
              <a:spcBef>
                <a:spcPts val="1430"/>
              </a:spcBef>
            </a:pPr>
            <a:r>
              <a:rPr sz="2750" b="1" dirty="0">
                <a:latin typeface="Gill Sans MT"/>
                <a:cs typeface="Gill Sans MT"/>
              </a:rPr>
              <a:t>Lucy</a:t>
            </a:r>
            <a:r>
              <a:rPr sz="2750" b="1" spc="-85" dirty="0">
                <a:latin typeface="Gill Sans MT"/>
                <a:cs typeface="Gill Sans MT"/>
              </a:rPr>
              <a:t> </a:t>
            </a:r>
            <a:r>
              <a:rPr sz="2750" b="1" spc="-40" dirty="0">
                <a:latin typeface="Gill Sans MT"/>
                <a:cs typeface="Gill Sans MT"/>
              </a:rPr>
              <a:t>France,</a:t>
            </a:r>
            <a:r>
              <a:rPr sz="2750" b="1" spc="-7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General</a:t>
            </a:r>
            <a:r>
              <a:rPr sz="2750" spc="-10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Counsel,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University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Montana</a:t>
            </a:r>
            <a:endParaRPr sz="2750">
              <a:latin typeface="Gill Sans MT"/>
              <a:cs typeface="Gill Sans MT"/>
            </a:endParaRPr>
          </a:p>
          <a:p>
            <a:pPr algn="ctr">
              <a:lnSpc>
                <a:spcPct val="100000"/>
              </a:lnSpc>
              <a:spcBef>
                <a:spcPts val="1430"/>
              </a:spcBef>
            </a:pPr>
            <a:r>
              <a:rPr sz="2750" b="1" spc="65" dirty="0">
                <a:latin typeface="Gill Sans MT"/>
                <a:cs typeface="Gill Sans MT"/>
              </a:rPr>
              <a:t>Melissa</a:t>
            </a:r>
            <a:r>
              <a:rPr sz="2750" b="1" spc="-55" dirty="0">
                <a:latin typeface="Gill Sans MT"/>
                <a:cs typeface="Gill Sans MT"/>
              </a:rPr>
              <a:t> </a:t>
            </a:r>
            <a:r>
              <a:rPr sz="2750" b="1" spc="-95" dirty="0">
                <a:latin typeface="Gill Sans MT"/>
                <a:cs typeface="Gill Sans MT"/>
              </a:rPr>
              <a:t>Carleton,</a:t>
            </a:r>
            <a:r>
              <a:rPr sz="2750" b="1" spc="-1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Partner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Higher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Ed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-65" dirty="0">
                <a:latin typeface="Gill Sans MT"/>
                <a:cs typeface="Gill Sans MT"/>
              </a:rPr>
              <a:t>Co-</a:t>
            </a:r>
            <a:r>
              <a:rPr sz="2750" dirty="0">
                <a:latin typeface="Gill Sans MT"/>
                <a:cs typeface="Gill Sans MT"/>
              </a:rPr>
              <a:t>Chair,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Bricker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Graydon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LLP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5727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130"/>
              </a:spcBef>
            </a:pPr>
            <a:r>
              <a:rPr sz="3950" spc="-135" dirty="0"/>
              <a:t>Notice</a:t>
            </a:r>
            <a:r>
              <a:rPr sz="3950" spc="-120" dirty="0"/>
              <a:t> </a:t>
            </a:r>
            <a:r>
              <a:rPr sz="3950" dirty="0"/>
              <a:t>and</a:t>
            </a:r>
            <a:r>
              <a:rPr sz="3950" spc="-65" dirty="0"/>
              <a:t> </a:t>
            </a:r>
            <a:r>
              <a:rPr sz="3950" dirty="0"/>
              <a:t>Response:</a:t>
            </a:r>
            <a:r>
              <a:rPr sz="3950" spc="-70" dirty="0"/>
              <a:t> </a:t>
            </a:r>
            <a:r>
              <a:rPr sz="3950" dirty="0"/>
              <a:t>Responding</a:t>
            </a:r>
            <a:r>
              <a:rPr sz="3950" spc="-100" dirty="0"/>
              <a:t> </a:t>
            </a:r>
            <a:r>
              <a:rPr sz="3950" dirty="0"/>
              <a:t>(2</a:t>
            </a:r>
            <a:r>
              <a:rPr sz="3950" spc="-105" dirty="0"/>
              <a:t> </a:t>
            </a:r>
            <a:r>
              <a:rPr sz="3950" spc="90" dirty="0"/>
              <a:t>of</a:t>
            </a:r>
            <a:r>
              <a:rPr sz="3950" spc="-135" dirty="0"/>
              <a:t> </a:t>
            </a:r>
            <a:r>
              <a:rPr sz="3950" spc="-25" dirty="0"/>
              <a:t>2)</a:t>
            </a:r>
            <a:endParaRPr sz="3950"/>
          </a:p>
        </p:txBody>
      </p:sp>
      <p:sp>
        <p:nvSpPr>
          <p:cNvPr id="3" name="object 3"/>
          <p:cNvSpPr txBox="1"/>
          <p:nvPr/>
        </p:nvSpPr>
        <p:spPr>
          <a:xfrm>
            <a:off x="917575" y="1785302"/>
            <a:ext cx="9208135" cy="3344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615"/>
              </a:lnSpc>
              <a:spcBef>
                <a:spcPts val="100"/>
              </a:spcBef>
            </a:pPr>
            <a:r>
              <a:rPr sz="3150" dirty="0">
                <a:latin typeface="Calibri"/>
                <a:cs typeface="Calibri"/>
              </a:rPr>
              <a:t>§</a:t>
            </a:r>
            <a:r>
              <a:rPr sz="3150" spc="-15" dirty="0">
                <a:latin typeface="Calibri"/>
                <a:cs typeface="Calibri"/>
              </a:rPr>
              <a:t> </a:t>
            </a:r>
            <a:r>
              <a:rPr sz="3150" spc="-10" dirty="0">
                <a:latin typeface="Calibri"/>
                <a:cs typeface="Calibri"/>
              </a:rPr>
              <a:t>106.40</a:t>
            </a:r>
            <a:endParaRPr sz="3150">
              <a:latin typeface="Calibri"/>
              <a:cs typeface="Calibri"/>
            </a:endParaRPr>
          </a:p>
          <a:p>
            <a:pPr marL="469900">
              <a:lnSpc>
                <a:spcPts val="3615"/>
              </a:lnSpc>
            </a:pPr>
            <a:r>
              <a:rPr sz="3150" dirty="0">
                <a:latin typeface="Calibri"/>
                <a:cs typeface="Calibri"/>
              </a:rPr>
              <a:t>After</a:t>
            </a:r>
            <a:r>
              <a:rPr sz="3150" spc="-20" dirty="0">
                <a:latin typeface="Calibri"/>
                <a:cs typeface="Calibri"/>
              </a:rPr>
              <a:t> </a:t>
            </a:r>
            <a:r>
              <a:rPr sz="3150" dirty="0">
                <a:latin typeface="Calibri"/>
                <a:cs typeface="Calibri"/>
              </a:rPr>
              <a:t>receiving</a:t>
            </a:r>
            <a:r>
              <a:rPr sz="3150" spc="-30" dirty="0">
                <a:latin typeface="Calibri"/>
                <a:cs typeface="Calibri"/>
              </a:rPr>
              <a:t> </a:t>
            </a:r>
            <a:r>
              <a:rPr sz="3150" dirty="0">
                <a:latin typeface="Calibri"/>
                <a:cs typeface="Calibri"/>
              </a:rPr>
              <a:t>notice,</a:t>
            </a:r>
            <a:r>
              <a:rPr sz="3150" spc="5" dirty="0">
                <a:latin typeface="Calibri"/>
                <a:cs typeface="Calibri"/>
              </a:rPr>
              <a:t> </a:t>
            </a:r>
            <a:r>
              <a:rPr sz="3150" dirty="0">
                <a:latin typeface="Calibri"/>
                <a:cs typeface="Calibri"/>
              </a:rPr>
              <a:t>a</a:t>
            </a:r>
            <a:r>
              <a:rPr sz="3150" spc="-55" dirty="0">
                <a:latin typeface="Calibri"/>
                <a:cs typeface="Calibri"/>
              </a:rPr>
              <a:t> </a:t>
            </a:r>
            <a:r>
              <a:rPr sz="3150" dirty="0">
                <a:latin typeface="Calibri"/>
                <a:cs typeface="Calibri"/>
              </a:rPr>
              <a:t>TIXC</a:t>
            </a:r>
            <a:r>
              <a:rPr sz="3150" spc="-5" dirty="0">
                <a:latin typeface="Calibri"/>
                <a:cs typeface="Calibri"/>
              </a:rPr>
              <a:t> </a:t>
            </a:r>
            <a:r>
              <a:rPr sz="3150" spc="-10" dirty="0">
                <a:latin typeface="Calibri"/>
                <a:cs typeface="Calibri"/>
              </a:rPr>
              <a:t>must:</a:t>
            </a:r>
            <a:endParaRPr sz="3150">
              <a:latin typeface="Calibri"/>
              <a:cs typeface="Calibri"/>
            </a:endParaRPr>
          </a:p>
          <a:p>
            <a:pPr marL="698500" indent="-279400">
              <a:lnSpc>
                <a:spcPct val="100000"/>
              </a:lnSpc>
              <a:spcBef>
                <a:spcPts val="225"/>
              </a:spcBef>
              <a:buFont typeface="Arial"/>
              <a:buChar char="•"/>
              <a:tabLst>
                <a:tab pos="698500" algn="l"/>
              </a:tabLst>
            </a:pPr>
            <a:r>
              <a:rPr sz="2600" dirty="0">
                <a:latin typeface="Calibri"/>
                <a:cs typeface="Calibri"/>
              </a:rPr>
              <a:t>Comparable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treatment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to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other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temporary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medical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conditions</a:t>
            </a:r>
            <a:endParaRPr sz="2600">
              <a:latin typeface="Calibri"/>
              <a:cs typeface="Calibri"/>
            </a:endParaRPr>
          </a:p>
          <a:p>
            <a:pPr marL="699135" marR="464184" indent="-280035">
              <a:lnSpc>
                <a:spcPts val="2780"/>
              </a:lnSpc>
              <a:spcBef>
                <a:spcPts val="565"/>
              </a:spcBef>
              <a:buFont typeface="Arial"/>
              <a:buChar char="•"/>
              <a:tabLst>
                <a:tab pos="699135" algn="l"/>
              </a:tabLst>
            </a:pPr>
            <a:r>
              <a:rPr sz="2600" dirty="0">
                <a:latin typeface="Calibri"/>
                <a:cs typeface="Calibri"/>
              </a:rPr>
              <a:t>Very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limited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situations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where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certification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to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participate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is </a:t>
            </a:r>
            <a:r>
              <a:rPr sz="2600" spc="-10" dirty="0">
                <a:latin typeface="Calibri"/>
                <a:cs typeface="Calibri"/>
              </a:rPr>
              <a:t>permissible</a:t>
            </a:r>
            <a:endParaRPr sz="2600">
              <a:latin typeface="Calibri"/>
              <a:cs typeface="Calibri"/>
            </a:endParaRPr>
          </a:p>
          <a:p>
            <a:pPr marL="699135" marR="5080" indent="-280035">
              <a:lnSpc>
                <a:spcPts val="2850"/>
              </a:lnSpc>
              <a:spcBef>
                <a:spcPts val="465"/>
              </a:spcBef>
              <a:buFont typeface="Arial"/>
              <a:buChar char="•"/>
              <a:tabLst>
                <a:tab pos="699135" algn="l"/>
              </a:tabLst>
            </a:pPr>
            <a:r>
              <a:rPr sz="2600" dirty="0">
                <a:latin typeface="Calibri"/>
                <a:cs typeface="Calibri"/>
              </a:rPr>
              <a:t>Provide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student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with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voluntary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reasonable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modifications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to </a:t>
            </a:r>
            <a:r>
              <a:rPr sz="2600" spc="-10" dirty="0">
                <a:latin typeface="Calibri"/>
                <a:cs typeface="Calibri"/>
              </a:rPr>
              <a:t>policies/practices/procedures</a:t>
            </a:r>
            <a:endParaRPr sz="2600">
              <a:latin typeface="Calibri"/>
              <a:cs typeface="Calibri"/>
            </a:endParaRPr>
          </a:p>
          <a:p>
            <a:pPr marL="697865" indent="-278765">
              <a:lnSpc>
                <a:spcPct val="100000"/>
              </a:lnSpc>
              <a:spcBef>
                <a:spcPts val="140"/>
              </a:spcBef>
              <a:buChar char="•"/>
              <a:tabLst>
                <a:tab pos="697865" algn="l"/>
              </a:tabLst>
            </a:pPr>
            <a:r>
              <a:rPr sz="2600" dirty="0">
                <a:latin typeface="Calibri"/>
                <a:cs typeface="Calibri"/>
              </a:rPr>
              <a:t>Ensure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availability</a:t>
            </a:r>
            <a:r>
              <a:rPr sz="2600" spc="-1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lactation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space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896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130"/>
              </a:spcBef>
            </a:pPr>
            <a:r>
              <a:rPr spc="-130" dirty="0"/>
              <a:t>Lactation</a:t>
            </a:r>
            <a:r>
              <a:rPr spc="-145" dirty="0"/>
              <a:t> </a:t>
            </a:r>
            <a:r>
              <a:rPr spc="-10" dirty="0"/>
              <a:t>Space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46492" y="1765680"/>
            <a:ext cx="9685020" cy="413131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750" dirty="0">
                <a:latin typeface="Arial"/>
                <a:cs typeface="Arial"/>
              </a:rPr>
              <a:t>§</a:t>
            </a:r>
            <a:r>
              <a:rPr sz="2750" spc="4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106.40(b)(3)(v)</a:t>
            </a:r>
            <a:endParaRPr sz="2750">
              <a:latin typeface="Arial"/>
              <a:cs typeface="Arial"/>
            </a:endParaRPr>
          </a:p>
          <a:p>
            <a:pPr marL="469900" marR="100965" indent="-457834">
              <a:lnSpc>
                <a:spcPct val="109500"/>
              </a:lnSpc>
              <a:spcBef>
                <a:spcPts val="1955"/>
              </a:spcBef>
              <a:buSzPct val="75000"/>
              <a:buChar char="•"/>
              <a:tabLst>
                <a:tab pos="469900" algn="l"/>
              </a:tabLst>
            </a:pPr>
            <a:r>
              <a:rPr sz="2400" dirty="0">
                <a:latin typeface="Arial"/>
                <a:cs typeface="Arial"/>
              </a:rPr>
              <a:t>Must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ensure</a:t>
            </a:r>
            <a:r>
              <a:rPr sz="2400" spc="10" dirty="0">
                <a:latin typeface="Arial"/>
                <a:cs typeface="Arial"/>
              </a:rPr>
              <a:t> </a:t>
            </a:r>
            <a:r>
              <a:rPr sz="2400" i="1" u="sng" dirty="0">
                <a:uFill>
                  <a:solidFill>
                    <a:srgbClr val="000000"/>
                  </a:solidFill>
                </a:uFill>
                <a:latin typeface="Arial"/>
                <a:cs typeface="Arial"/>
              </a:rPr>
              <a:t>access</a:t>
            </a:r>
            <a:r>
              <a:rPr sz="2400" u="none" dirty="0">
                <a:latin typeface="Arial"/>
                <a:cs typeface="Arial"/>
              </a:rPr>
              <a:t>;</a:t>
            </a:r>
            <a:r>
              <a:rPr sz="2400" u="none" spc="-10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must</a:t>
            </a:r>
            <a:r>
              <a:rPr sz="2400" u="none" spc="-10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be</a:t>
            </a:r>
            <a:r>
              <a:rPr sz="2400" u="none" spc="-7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a</a:t>
            </a:r>
            <a:r>
              <a:rPr sz="2400" u="none" spc="-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space</a:t>
            </a:r>
            <a:r>
              <a:rPr sz="2400" u="none" spc="-8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other</a:t>
            </a:r>
            <a:r>
              <a:rPr sz="2400" u="none" spc="-6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than</a:t>
            </a:r>
            <a:r>
              <a:rPr sz="2400" u="none" spc="-7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a bathroom</a:t>
            </a:r>
            <a:r>
              <a:rPr sz="2400" u="none" spc="-7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that</a:t>
            </a:r>
            <a:r>
              <a:rPr sz="2400" u="none" spc="-80" dirty="0">
                <a:latin typeface="Arial"/>
                <a:cs typeface="Arial"/>
              </a:rPr>
              <a:t> </a:t>
            </a:r>
            <a:r>
              <a:rPr sz="2400" u="none" spc="-25" dirty="0">
                <a:latin typeface="Arial"/>
                <a:cs typeface="Arial"/>
              </a:rPr>
              <a:t>is </a:t>
            </a:r>
            <a:r>
              <a:rPr sz="2400" u="none" dirty="0">
                <a:latin typeface="Arial"/>
                <a:cs typeface="Arial"/>
              </a:rPr>
              <a:t>clean,</a:t>
            </a:r>
            <a:r>
              <a:rPr sz="2400" u="none" spc="-114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shielded</a:t>
            </a:r>
            <a:r>
              <a:rPr sz="2400" u="none" spc="-50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from</a:t>
            </a:r>
            <a:r>
              <a:rPr sz="2400" u="none" spc="-3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view,</a:t>
            </a:r>
            <a:r>
              <a:rPr sz="2400" u="none" spc="-114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and</a:t>
            </a:r>
            <a:r>
              <a:rPr sz="2400" u="none" spc="-50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free</a:t>
            </a:r>
            <a:r>
              <a:rPr sz="2400" u="none" spc="-50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from</a:t>
            </a:r>
            <a:r>
              <a:rPr sz="2400" u="none" spc="-3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intrusion</a:t>
            </a:r>
            <a:r>
              <a:rPr sz="2400" u="none" spc="-50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of</a:t>
            </a:r>
            <a:r>
              <a:rPr sz="2400" u="none" spc="-50" dirty="0">
                <a:latin typeface="Arial"/>
                <a:cs typeface="Arial"/>
              </a:rPr>
              <a:t> </a:t>
            </a:r>
            <a:r>
              <a:rPr sz="2400" u="none" spc="-10" dirty="0">
                <a:latin typeface="Arial"/>
                <a:cs typeface="Arial"/>
              </a:rPr>
              <a:t>others</a:t>
            </a:r>
            <a:endParaRPr sz="2400">
              <a:latin typeface="Arial"/>
              <a:cs typeface="Arial"/>
            </a:endParaRPr>
          </a:p>
          <a:p>
            <a:pPr marL="927735" lvl="1" indent="-457834">
              <a:lnSpc>
                <a:spcPct val="100000"/>
              </a:lnSpc>
              <a:spcBef>
                <a:spcPts val="375"/>
              </a:spcBef>
              <a:buSzPct val="83720"/>
              <a:buChar char="•"/>
              <a:tabLst>
                <a:tab pos="927735" algn="l"/>
              </a:tabLst>
            </a:pPr>
            <a:r>
              <a:rPr sz="2150" dirty="0">
                <a:latin typeface="Arial"/>
                <a:cs typeface="Arial"/>
              </a:rPr>
              <a:t>State</a:t>
            </a:r>
            <a:r>
              <a:rPr sz="2150" spc="120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or</a:t>
            </a:r>
            <a:r>
              <a:rPr sz="2150" spc="90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local</a:t>
            </a:r>
            <a:r>
              <a:rPr sz="2150" spc="95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laws</a:t>
            </a:r>
            <a:r>
              <a:rPr sz="2150" spc="20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may</a:t>
            </a:r>
            <a:r>
              <a:rPr sz="2150" spc="100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require</a:t>
            </a:r>
            <a:r>
              <a:rPr sz="2150" spc="125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more</a:t>
            </a:r>
            <a:r>
              <a:rPr sz="2150" spc="125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specific</a:t>
            </a:r>
            <a:r>
              <a:rPr sz="2150" spc="100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features,</a:t>
            </a:r>
            <a:r>
              <a:rPr sz="2150" spc="50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such</a:t>
            </a:r>
            <a:r>
              <a:rPr sz="2150" spc="120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as</a:t>
            </a:r>
            <a:r>
              <a:rPr sz="2150" spc="100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a</a:t>
            </a:r>
            <a:r>
              <a:rPr sz="2150" spc="40" dirty="0">
                <a:latin typeface="Arial"/>
                <a:cs typeface="Arial"/>
              </a:rPr>
              <a:t> </a:t>
            </a:r>
            <a:r>
              <a:rPr sz="2150" spc="-10" dirty="0">
                <a:latin typeface="Arial"/>
                <a:cs typeface="Arial"/>
              </a:rPr>
              <a:t>chair,</a:t>
            </a:r>
            <a:endParaRPr sz="2150">
              <a:latin typeface="Arial"/>
              <a:cs typeface="Arial"/>
            </a:endParaRPr>
          </a:p>
          <a:p>
            <a:pPr marL="927735">
              <a:lnSpc>
                <a:spcPct val="100000"/>
              </a:lnSpc>
              <a:spcBef>
                <a:spcPts val="275"/>
              </a:spcBef>
            </a:pPr>
            <a:r>
              <a:rPr sz="2150" dirty="0">
                <a:latin typeface="Arial"/>
                <a:cs typeface="Arial"/>
              </a:rPr>
              <a:t>flat</a:t>
            </a:r>
            <a:r>
              <a:rPr sz="2150" spc="50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surface,</a:t>
            </a:r>
            <a:r>
              <a:rPr sz="2150" spc="85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electrical</a:t>
            </a:r>
            <a:r>
              <a:rPr sz="2150" spc="114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outlet,</a:t>
            </a:r>
            <a:r>
              <a:rPr sz="2150" spc="60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running</a:t>
            </a:r>
            <a:r>
              <a:rPr sz="2150" spc="60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water,</a:t>
            </a:r>
            <a:r>
              <a:rPr sz="2150" spc="145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or</a:t>
            </a:r>
            <a:r>
              <a:rPr sz="2150" spc="90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refrigerated</a:t>
            </a:r>
            <a:r>
              <a:rPr sz="2150" spc="65" dirty="0">
                <a:latin typeface="Arial"/>
                <a:cs typeface="Arial"/>
              </a:rPr>
              <a:t> </a:t>
            </a:r>
            <a:r>
              <a:rPr sz="2150" spc="-10" dirty="0">
                <a:latin typeface="Arial"/>
                <a:cs typeface="Arial"/>
              </a:rPr>
              <a:t>storage</a:t>
            </a:r>
            <a:endParaRPr sz="215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300"/>
              </a:spcBef>
              <a:buSzPct val="75000"/>
              <a:buChar char="•"/>
              <a:tabLst>
                <a:tab pos="469900" algn="l"/>
              </a:tabLst>
            </a:pPr>
            <a:r>
              <a:rPr sz="2400" dirty="0">
                <a:latin typeface="Arial"/>
                <a:cs typeface="Arial"/>
              </a:rPr>
              <a:t>Under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TIX,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Institutions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have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discretion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size,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number,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</a:t>
            </a:r>
            <a:endParaRPr sz="2400">
              <a:latin typeface="Arial"/>
              <a:cs typeface="Arial"/>
            </a:endParaRPr>
          </a:p>
          <a:p>
            <a:pPr marL="469900">
              <a:lnSpc>
                <a:spcPct val="100000"/>
              </a:lnSpc>
              <a:spcBef>
                <a:spcPts val="275"/>
              </a:spcBef>
            </a:pPr>
            <a:r>
              <a:rPr sz="2400" spc="-10" dirty="0">
                <a:latin typeface="Arial"/>
                <a:cs typeface="Arial"/>
              </a:rPr>
              <a:t>administration</a:t>
            </a:r>
            <a:r>
              <a:rPr sz="2400" spc="-7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lactation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spaces</a:t>
            </a:r>
            <a:endParaRPr sz="2400">
              <a:latin typeface="Arial"/>
              <a:cs typeface="Arial"/>
            </a:endParaRPr>
          </a:p>
          <a:p>
            <a:pPr marL="927735" lvl="1" indent="-457834">
              <a:lnSpc>
                <a:spcPct val="100000"/>
              </a:lnSpc>
              <a:spcBef>
                <a:spcPts val="825"/>
              </a:spcBef>
              <a:buSzPct val="83720"/>
              <a:buChar char="•"/>
              <a:tabLst>
                <a:tab pos="927735" algn="l"/>
              </a:tabLst>
            </a:pPr>
            <a:r>
              <a:rPr sz="2150" dirty="0">
                <a:latin typeface="Arial"/>
                <a:cs typeface="Arial"/>
              </a:rPr>
              <a:t>But</a:t>
            </a:r>
            <a:r>
              <a:rPr sz="2150" spc="55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consider</a:t>
            </a:r>
            <a:r>
              <a:rPr sz="2150" spc="90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"access"</a:t>
            </a:r>
            <a:r>
              <a:rPr sz="2150" spc="114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after</a:t>
            </a:r>
            <a:r>
              <a:rPr sz="2150" spc="85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typical</a:t>
            </a:r>
            <a:r>
              <a:rPr sz="2150" spc="110" dirty="0">
                <a:latin typeface="Arial"/>
                <a:cs typeface="Arial"/>
              </a:rPr>
              <a:t> </a:t>
            </a:r>
            <a:r>
              <a:rPr sz="2150" dirty="0">
                <a:latin typeface="Arial"/>
                <a:cs typeface="Arial"/>
              </a:rPr>
              <a:t>business</a:t>
            </a:r>
            <a:r>
              <a:rPr sz="2150" spc="105" dirty="0">
                <a:latin typeface="Arial"/>
                <a:cs typeface="Arial"/>
              </a:rPr>
              <a:t> </a:t>
            </a:r>
            <a:r>
              <a:rPr sz="2150" spc="-10" dirty="0">
                <a:latin typeface="Arial"/>
                <a:cs typeface="Arial"/>
              </a:rPr>
              <a:t>hours</a:t>
            </a:r>
            <a:endParaRPr sz="2150">
              <a:latin typeface="Arial"/>
              <a:cs typeface="Arial"/>
            </a:endParaRPr>
          </a:p>
          <a:p>
            <a:pPr marL="469900" indent="-457200">
              <a:lnSpc>
                <a:spcPct val="100000"/>
              </a:lnSpc>
              <a:spcBef>
                <a:spcPts val="1300"/>
              </a:spcBef>
              <a:buSzPct val="75000"/>
              <a:buChar char="•"/>
              <a:tabLst>
                <a:tab pos="469900" algn="l"/>
              </a:tabLst>
            </a:pPr>
            <a:r>
              <a:rPr sz="2400" dirty="0">
                <a:latin typeface="Arial"/>
                <a:cs typeface="Arial"/>
              </a:rPr>
              <a:t>No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supporting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documentation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required!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317118"/>
            <a:ext cx="6521450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spc="-60" dirty="0">
                <a:solidFill>
                  <a:srgbClr val="C12C2E"/>
                </a:solidFill>
              </a:rPr>
              <a:t>Pregnancy</a:t>
            </a:r>
            <a:r>
              <a:rPr spc="-250" dirty="0">
                <a:solidFill>
                  <a:srgbClr val="C12C2E"/>
                </a:solidFill>
              </a:rPr>
              <a:t> </a:t>
            </a:r>
            <a:r>
              <a:rPr dirty="0">
                <a:solidFill>
                  <a:srgbClr val="C12C2E"/>
                </a:solidFill>
              </a:rPr>
              <a:t>and</a:t>
            </a:r>
            <a:r>
              <a:rPr spc="-215" dirty="0">
                <a:solidFill>
                  <a:srgbClr val="C12C2E"/>
                </a:solidFill>
              </a:rPr>
              <a:t> </a:t>
            </a:r>
            <a:r>
              <a:rPr spc="-75" dirty="0">
                <a:solidFill>
                  <a:srgbClr val="C12C2E"/>
                </a:solidFill>
              </a:rPr>
              <a:t>Parenting: </a:t>
            </a:r>
            <a:r>
              <a:rPr spc="-10" dirty="0">
                <a:solidFill>
                  <a:srgbClr val="C12C2E"/>
                </a:solidFill>
              </a:rPr>
              <a:t>Submodules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354965" marR="878840" indent="-342900">
              <a:lnSpc>
                <a:spcPts val="3080"/>
              </a:lnSpc>
              <a:spcBef>
                <a:spcPts val="415"/>
              </a:spcBef>
              <a:buSzPct val="65454"/>
              <a:buAutoNum type="arabicPeriod"/>
              <a:tabLst>
                <a:tab pos="354965" algn="l"/>
              </a:tabLst>
            </a:pPr>
            <a:r>
              <a:rPr dirty="0"/>
              <a:t>What</a:t>
            </a:r>
            <a:r>
              <a:rPr spc="-20" dirty="0"/>
              <a:t> </a:t>
            </a:r>
            <a:r>
              <a:rPr spc="105" dirty="0"/>
              <a:t>do</a:t>
            </a:r>
            <a:r>
              <a:rPr spc="-90" dirty="0"/>
              <a:t> </a:t>
            </a:r>
            <a:r>
              <a:rPr spc="105" dirty="0"/>
              <a:t>the</a:t>
            </a:r>
            <a:r>
              <a:rPr spc="-55" dirty="0"/>
              <a:t> </a:t>
            </a:r>
            <a:r>
              <a:rPr spc="65" dirty="0"/>
              <a:t>Title</a:t>
            </a:r>
            <a:r>
              <a:rPr spc="-55" dirty="0"/>
              <a:t> </a:t>
            </a:r>
            <a:r>
              <a:rPr spc="-10" dirty="0"/>
              <a:t>IX</a:t>
            </a:r>
            <a:r>
              <a:rPr spc="-25" dirty="0"/>
              <a:t> </a:t>
            </a:r>
            <a:r>
              <a:rPr spc="145" dirty="0"/>
              <a:t>regulations</a:t>
            </a:r>
            <a:r>
              <a:rPr spc="-20" dirty="0"/>
              <a:t> </a:t>
            </a:r>
            <a:r>
              <a:rPr spc="260" dirty="0"/>
              <a:t>say</a:t>
            </a:r>
            <a:r>
              <a:rPr spc="-40" dirty="0"/>
              <a:t> </a:t>
            </a:r>
            <a:r>
              <a:rPr spc="160" dirty="0"/>
              <a:t>about</a:t>
            </a:r>
            <a:r>
              <a:rPr spc="-90" dirty="0"/>
              <a:t> </a:t>
            </a:r>
            <a:r>
              <a:rPr spc="140" dirty="0"/>
              <a:t>“pregnancy</a:t>
            </a:r>
            <a:r>
              <a:rPr spc="-40" dirty="0"/>
              <a:t> </a:t>
            </a:r>
            <a:r>
              <a:rPr spc="-25" dirty="0"/>
              <a:t>or </a:t>
            </a:r>
            <a:r>
              <a:rPr spc="110" dirty="0"/>
              <a:t>related</a:t>
            </a:r>
            <a:r>
              <a:rPr spc="-80" dirty="0"/>
              <a:t> </a:t>
            </a:r>
            <a:r>
              <a:rPr spc="125" dirty="0"/>
              <a:t>conditions”?</a:t>
            </a:r>
          </a:p>
          <a:p>
            <a:pPr marL="354965" indent="-342265">
              <a:lnSpc>
                <a:spcPct val="100000"/>
              </a:lnSpc>
              <a:spcBef>
                <a:spcPts val="615"/>
              </a:spcBef>
              <a:buSzPct val="65454"/>
              <a:buAutoNum type="arabicPeriod"/>
              <a:tabLst>
                <a:tab pos="354965" algn="l"/>
              </a:tabLst>
            </a:pPr>
            <a:r>
              <a:rPr spc="60" dirty="0"/>
              <a:t>How</a:t>
            </a:r>
            <a:r>
              <a:rPr spc="-70" dirty="0"/>
              <a:t> </a:t>
            </a:r>
            <a:r>
              <a:rPr spc="210" dirty="0"/>
              <a:t>does</a:t>
            </a:r>
            <a:r>
              <a:rPr spc="-85" dirty="0"/>
              <a:t> </a:t>
            </a:r>
            <a:r>
              <a:rPr spc="105" dirty="0"/>
              <a:t>the</a:t>
            </a:r>
            <a:r>
              <a:rPr spc="-55" dirty="0"/>
              <a:t> </a:t>
            </a:r>
            <a:r>
              <a:rPr spc="175" dirty="0"/>
              <a:t>reasonable</a:t>
            </a:r>
            <a:r>
              <a:rPr spc="-45" dirty="0"/>
              <a:t> </a:t>
            </a:r>
            <a:r>
              <a:rPr spc="150" dirty="0"/>
              <a:t>modification</a:t>
            </a:r>
            <a:r>
              <a:rPr spc="-40" dirty="0"/>
              <a:t> </a:t>
            </a:r>
            <a:r>
              <a:rPr spc="190" dirty="0"/>
              <a:t>process</a:t>
            </a:r>
            <a:r>
              <a:rPr spc="-80" dirty="0"/>
              <a:t> </a:t>
            </a:r>
            <a:r>
              <a:rPr spc="85" dirty="0"/>
              <a:t>work?</a:t>
            </a:r>
          </a:p>
          <a:p>
            <a:pPr marL="354965" marR="5080" indent="-342900">
              <a:lnSpc>
                <a:spcPts val="3010"/>
              </a:lnSpc>
              <a:spcBef>
                <a:spcPts val="1095"/>
              </a:spcBef>
              <a:buSzPct val="65454"/>
              <a:buAutoNum type="arabicPeriod"/>
              <a:tabLst>
                <a:tab pos="354965" algn="l"/>
              </a:tabLst>
            </a:pPr>
            <a:r>
              <a:rPr dirty="0"/>
              <a:t>What</a:t>
            </a:r>
            <a:r>
              <a:rPr spc="15" dirty="0"/>
              <a:t> </a:t>
            </a:r>
            <a:r>
              <a:rPr dirty="0"/>
              <a:t>other</a:t>
            </a:r>
            <a:r>
              <a:rPr spc="-15" dirty="0"/>
              <a:t> </a:t>
            </a:r>
            <a:r>
              <a:rPr spc="180" dirty="0"/>
              <a:t>statutes</a:t>
            </a:r>
            <a:r>
              <a:rPr spc="15" dirty="0"/>
              <a:t> </a:t>
            </a:r>
            <a:r>
              <a:rPr spc="155" dirty="0"/>
              <a:t>should</a:t>
            </a:r>
            <a:r>
              <a:rPr spc="40" dirty="0"/>
              <a:t> </a:t>
            </a:r>
            <a:r>
              <a:rPr spc="60" dirty="0"/>
              <a:t>I</a:t>
            </a:r>
            <a:r>
              <a:rPr spc="-55" dirty="0"/>
              <a:t> </a:t>
            </a:r>
            <a:r>
              <a:rPr spc="170" dirty="0"/>
              <a:t>be</a:t>
            </a:r>
            <a:r>
              <a:rPr spc="-30" dirty="0"/>
              <a:t> </a:t>
            </a:r>
            <a:r>
              <a:rPr spc="165" dirty="0"/>
              <a:t>aware</a:t>
            </a:r>
            <a:r>
              <a:rPr spc="-25" dirty="0"/>
              <a:t> </a:t>
            </a:r>
            <a:r>
              <a:rPr spc="165" dirty="0"/>
              <a:t>of</a:t>
            </a:r>
            <a:r>
              <a:rPr spc="-45" dirty="0"/>
              <a:t> </a:t>
            </a:r>
            <a:r>
              <a:rPr spc="105" dirty="0"/>
              <a:t>related</a:t>
            </a:r>
            <a:r>
              <a:rPr spc="35" dirty="0"/>
              <a:t> </a:t>
            </a:r>
            <a:r>
              <a:rPr dirty="0"/>
              <a:t>to</a:t>
            </a:r>
            <a:r>
              <a:rPr spc="-70" dirty="0"/>
              <a:t> </a:t>
            </a:r>
            <a:r>
              <a:rPr spc="170" dirty="0"/>
              <a:t>pregnancy </a:t>
            </a:r>
            <a:r>
              <a:rPr dirty="0"/>
              <a:t>or</a:t>
            </a:r>
            <a:r>
              <a:rPr spc="-140" dirty="0"/>
              <a:t> </a:t>
            </a:r>
            <a:r>
              <a:rPr spc="165" dirty="0"/>
              <a:t>parenting?</a:t>
            </a:r>
          </a:p>
        </p:txBody>
      </p:sp>
      <p:pic>
        <p:nvPicPr>
          <p:cNvPr id="4" name="object 4" descr="Check-mark graphic indicating that the question &quot;What do the Title IX regulations say about 'pregnancy or related conditions'?&quot; has been answered.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76200" y="2019236"/>
            <a:ext cx="1204912" cy="1262062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1819910" y="1589658"/>
            <a:ext cx="8564880" cy="222123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700" marR="5080" indent="1367155">
              <a:lnSpc>
                <a:spcPct val="100000"/>
              </a:lnSpc>
              <a:spcBef>
                <a:spcPts val="110"/>
              </a:spcBef>
            </a:pPr>
            <a:r>
              <a:rPr sz="7200" spc="-90" dirty="0">
                <a:solidFill>
                  <a:srgbClr val="FFFFFF"/>
                </a:solidFill>
              </a:rPr>
              <a:t>Stay</a:t>
            </a:r>
            <a:r>
              <a:rPr sz="7200" spc="-370" dirty="0">
                <a:solidFill>
                  <a:srgbClr val="FFFFFF"/>
                </a:solidFill>
              </a:rPr>
              <a:t> </a:t>
            </a:r>
            <a:r>
              <a:rPr sz="7200" spc="-210" dirty="0">
                <a:solidFill>
                  <a:srgbClr val="FFFFFF"/>
                </a:solidFill>
              </a:rPr>
              <a:t>tuned</a:t>
            </a:r>
            <a:r>
              <a:rPr sz="7200" spc="-290" dirty="0">
                <a:solidFill>
                  <a:srgbClr val="FFFFFF"/>
                </a:solidFill>
              </a:rPr>
              <a:t> </a:t>
            </a:r>
            <a:r>
              <a:rPr sz="7200" spc="-25" dirty="0">
                <a:solidFill>
                  <a:srgbClr val="FFFFFF"/>
                </a:solidFill>
              </a:rPr>
              <a:t>for </a:t>
            </a:r>
            <a:r>
              <a:rPr sz="7200" spc="-30" dirty="0">
                <a:solidFill>
                  <a:srgbClr val="FFFFFF"/>
                </a:solidFill>
              </a:rPr>
              <a:t>submodules</a:t>
            </a:r>
            <a:r>
              <a:rPr sz="7200" spc="-355" dirty="0">
                <a:solidFill>
                  <a:srgbClr val="FFFFFF"/>
                </a:solidFill>
              </a:rPr>
              <a:t> </a:t>
            </a:r>
            <a:r>
              <a:rPr sz="7200" spc="155" dirty="0">
                <a:solidFill>
                  <a:srgbClr val="FFFFFF"/>
                </a:solidFill>
              </a:rPr>
              <a:t>2</a:t>
            </a:r>
            <a:r>
              <a:rPr sz="7200" spc="-370" dirty="0">
                <a:solidFill>
                  <a:srgbClr val="FFFFFF"/>
                </a:solidFill>
              </a:rPr>
              <a:t> </a:t>
            </a:r>
            <a:r>
              <a:rPr sz="7200" spc="-40" dirty="0">
                <a:solidFill>
                  <a:srgbClr val="FFFFFF"/>
                </a:solidFill>
              </a:rPr>
              <a:t>and</a:t>
            </a:r>
            <a:r>
              <a:rPr sz="7200" spc="-350" dirty="0">
                <a:solidFill>
                  <a:srgbClr val="FFFFFF"/>
                </a:solidFill>
              </a:rPr>
              <a:t> </a:t>
            </a:r>
            <a:r>
              <a:rPr sz="7200" spc="30" dirty="0">
                <a:solidFill>
                  <a:srgbClr val="FFFFFF"/>
                </a:solidFill>
              </a:rPr>
              <a:t>3!</a:t>
            </a:r>
            <a:endParaRPr sz="7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384175" rIns="0" bIns="0" rtlCol="0">
            <a:spAutoFit/>
          </a:bodyPr>
          <a:lstStyle/>
          <a:p>
            <a:pPr marL="23495">
              <a:lnSpc>
                <a:spcPct val="100000"/>
              </a:lnSpc>
              <a:spcBef>
                <a:spcPts val="105"/>
              </a:spcBef>
            </a:pPr>
            <a:r>
              <a:rPr sz="3600" spc="-100" dirty="0">
                <a:solidFill>
                  <a:srgbClr val="FFFFFF"/>
                </a:solidFill>
              </a:rPr>
              <a:t>Submodule</a:t>
            </a:r>
            <a:r>
              <a:rPr sz="3600" spc="-110" dirty="0">
                <a:solidFill>
                  <a:srgbClr val="FFFFFF"/>
                </a:solidFill>
              </a:rPr>
              <a:t> </a:t>
            </a:r>
            <a:r>
              <a:rPr sz="3600" spc="25" dirty="0">
                <a:solidFill>
                  <a:srgbClr val="FFFFFF"/>
                </a:solidFill>
              </a:rPr>
              <a:t>2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820545" y="3082607"/>
            <a:ext cx="8559800" cy="159385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12700" marR="5080" indent="374015">
              <a:lnSpc>
                <a:spcPts val="5860"/>
              </a:lnSpc>
              <a:spcBef>
                <a:spcPts val="820"/>
              </a:spcBef>
            </a:pPr>
            <a:r>
              <a:rPr sz="5400" b="1" spc="-360" dirty="0">
                <a:solidFill>
                  <a:srgbClr val="FFFFFF"/>
                </a:solidFill>
                <a:latin typeface="Gill Sans MT"/>
                <a:cs typeface="Gill Sans MT"/>
              </a:rPr>
              <a:t>How</a:t>
            </a:r>
            <a:r>
              <a:rPr sz="5400" b="1" spc="-18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dirty="0">
                <a:solidFill>
                  <a:srgbClr val="FFFFFF"/>
                </a:solidFill>
                <a:latin typeface="Gill Sans MT"/>
                <a:cs typeface="Gill Sans MT"/>
              </a:rPr>
              <a:t>does</a:t>
            </a:r>
            <a:r>
              <a:rPr sz="5400" b="1" spc="-11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85" dirty="0">
                <a:solidFill>
                  <a:srgbClr val="FFFFFF"/>
                </a:solidFill>
                <a:latin typeface="Gill Sans MT"/>
                <a:cs typeface="Gill Sans MT"/>
              </a:rPr>
              <a:t>the</a:t>
            </a:r>
            <a:r>
              <a:rPr sz="5400" b="1" spc="-17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0" dirty="0">
                <a:solidFill>
                  <a:srgbClr val="FFFFFF"/>
                </a:solidFill>
                <a:latin typeface="Gill Sans MT"/>
                <a:cs typeface="Gill Sans MT"/>
              </a:rPr>
              <a:t>reasonable </a:t>
            </a:r>
            <a:r>
              <a:rPr sz="5400" b="1" spc="-90" dirty="0">
                <a:solidFill>
                  <a:srgbClr val="FFFFFF"/>
                </a:solidFill>
                <a:latin typeface="Gill Sans MT"/>
                <a:cs typeface="Gill Sans MT"/>
              </a:rPr>
              <a:t>modification</a:t>
            </a:r>
            <a:r>
              <a:rPr sz="5400" b="1" spc="-14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dirty="0">
                <a:solidFill>
                  <a:srgbClr val="FFFFFF"/>
                </a:solidFill>
                <a:latin typeface="Gill Sans MT"/>
                <a:cs typeface="Gill Sans MT"/>
              </a:rPr>
              <a:t>process</a:t>
            </a:r>
            <a:r>
              <a:rPr sz="5400" b="1" spc="-17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0" dirty="0">
                <a:solidFill>
                  <a:srgbClr val="FFFFFF"/>
                </a:solidFill>
                <a:latin typeface="Gill Sans MT"/>
                <a:cs typeface="Gill Sans MT"/>
              </a:rPr>
              <a:t>work?</a:t>
            </a:r>
            <a:endParaRPr sz="5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9162" y="1430908"/>
            <a:ext cx="1424305" cy="5753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600" spc="-20" dirty="0"/>
              <a:t>Topics</a:t>
            </a:r>
            <a:endParaRPr sz="3600"/>
          </a:p>
        </p:txBody>
      </p:sp>
      <p:sp>
        <p:nvSpPr>
          <p:cNvPr id="4" name="object 4"/>
          <p:cNvSpPr txBox="1"/>
          <p:nvPr/>
        </p:nvSpPr>
        <p:spPr>
          <a:xfrm>
            <a:off x="919162" y="2179256"/>
            <a:ext cx="3707129" cy="3275965"/>
          </a:xfrm>
          <a:prstGeom prst="rect">
            <a:avLst/>
          </a:prstGeom>
        </p:spPr>
        <p:txBody>
          <a:bodyPr vert="horz" wrap="square" lIns="0" tIns="43180" rIns="0" bIns="0" rtlCol="0">
            <a:spAutoFit/>
          </a:bodyPr>
          <a:lstStyle/>
          <a:p>
            <a:pPr marL="12700" marR="675005">
              <a:lnSpc>
                <a:spcPct val="91700"/>
              </a:lnSpc>
              <a:spcBef>
                <a:spcPts val="340"/>
              </a:spcBef>
            </a:pPr>
            <a:r>
              <a:rPr sz="2150" dirty="0">
                <a:latin typeface="Gill Sans MT"/>
                <a:cs typeface="Gill Sans MT"/>
              </a:rPr>
              <a:t>Walk</a:t>
            </a:r>
            <a:r>
              <a:rPr sz="2150" spc="-20" dirty="0">
                <a:latin typeface="Gill Sans MT"/>
                <a:cs typeface="Gill Sans MT"/>
              </a:rPr>
              <a:t> </a:t>
            </a:r>
            <a:r>
              <a:rPr sz="2150" spc="100" dirty="0">
                <a:latin typeface="Gill Sans MT"/>
                <a:cs typeface="Gill Sans MT"/>
              </a:rPr>
              <a:t>through</a:t>
            </a:r>
            <a:r>
              <a:rPr sz="2150" spc="-35" dirty="0">
                <a:latin typeface="Gill Sans MT"/>
                <a:cs typeface="Gill Sans MT"/>
              </a:rPr>
              <a:t> </a:t>
            </a:r>
            <a:r>
              <a:rPr sz="2150" spc="145" dirty="0">
                <a:latin typeface="Gill Sans MT"/>
                <a:cs typeface="Gill Sans MT"/>
              </a:rPr>
              <a:t>of</a:t>
            </a:r>
            <a:r>
              <a:rPr sz="2150" spc="-55" dirty="0">
                <a:latin typeface="Gill Sans MT"/>
                <a:cs typeface="Gill Sans MT"/>
              </a:rPr>
              <a:t> </a:t>
            </a:r>
            <a:r>
              <a:rPr sz="2150" spc="60" dirty="0">
                <a:latin typeface="Gill Sans MT"/>
                <a:cs typeface="Gill Sans MT"/>
              </a:rPr>
              <a:t>the </a:t>
            </a:r>
            <a:r>
              <a:rPr sz="2150" spc="135" dirty="0">
                <a:latin typeface="Gill Sans MT"/>
                <a:cs typeface="Gill Sans MT"/>
              </a:rPr>
              <a:t>reasonable</a:t>
            </a:r>
            <a:r>
              <a:rPr sz="2150" dirty="0">
                <a:latin typeface="Gill Sans MT"/>
                <a:cs typeface="Gill Sans MT"/>
              </a:rPr>
              <a:t> </a:t>
            </a:r>
            <a:r>
              <a:rPr sz="2150" spc="110" dirty="0">
                <a:latin typeface="Gill Sans MT"/>
                <a:cs typeface="Gill Sans MT"/>
              </a:rPr>
              <a:t>modification </a:t>
            </a:r>
            <a:r>
              <a:rPr sz="2150" spc="135" dirty="0">
                <a:latin typeface="Gill Sans MT"/>
                <a:cs typeface="Gill Sans MT"/>
              </a:rPr>
              <a:t>process</a:t>
            </a:r>
            <a:endParaRPr sz="2150">
              <a:latin typeface="Gill Sans MT"/>
              <a:cs typeface="Gill Sans MT"/>
            </a:endParaRPr>
          </a:p>
          <a:p>
            <a:pPr marL="12700" marR="208915">
              <a:lnSpc>
                <a:spcPct val="262000"/>
              </a:lnSpc>
            </a:pPr>
            <a:r>
              <a:rPr sz="2150" spc="100" dirty="0">
                <a:latin typeface="Gill Sans MT"/>
                <a:cs typeface="Gill Sans MT"/>
              </a:rPr>
              <a:t>Common</a:t>
            </a:r>
            <a:r>
              <a:rPr sz="2150" spc="-65" dirty="0">
                <a:latin typeface="Gill Sans MT"/>
                <a:cs typeface="Gill Sans MT"/>
              </a:rPr>
              <a:t> </a:t>
            </a:r>
            <a:r>
              <a:rPr sz="2150" spc="180" dirty="0">
                <a:latin typeface="Gill Sans MT"/>
                <a:cs typeface="Gill Sans MT"/>
              </a:rPr>
              <a:t>areas</a:t>
            </a:r>
            <a:r>
              <a:rPr sz="2150" spc="-55" dirty="0">
                <a:latin typeface="Gill Sans MT"/>
                <a:cs typeface="Gill Sans MT"/>
              </a:rPr>
              <a:t> </a:t>
            </a:r>
            <a:r>
              <a:rPr sz="2150" spc="55" dirty="0">
                <a:latin typeface="Gill Sans MT"/>
                <a:cs typeface="Gill Sans MT"/>
              </a:rPr>
              <a:t>for</a:t>
            </a:r>
            <a:r>
              <a:rPr sz="2150" spc="25" dirty="0">
                <a:latin typeface="Gill Sans MT"/>
                <a:cs typeface="Gill Sans MT"/>
              </a:rPr>
              <a:t> </a:t>
            </a:r>
            <a:r>
              <a:rPr sz="2150" spc="114" dirty="0">
                <a:latin typeface="Gill Sans MT"/>
                <a:cs typeface="Gill Sans MT"/>
              </a:rPr>
              <a:t>requests </a:t>
            </a:r>
            <a:r>
              <a:rPr sz="2150" spc="105" dirty="0">
                <a:latin typeface="Gill Sans MT"/>
                <a:cs typeface="Gill Sans MT"/>
              </a:rPr>
              <a:t>Comparison</a:t>
            </a:r>
            <a:r>
              <a:rPr sz="2150" dirty="0">
                <a:latin typeface="Gill Sans MT"/>
                <a:cs typeface="Gill Sans MT"/>
              </a:rPr>
              <a:t> to</a:t>
            </a:r>
            <a:r>
              <a:rPr sz="2150" spc="-40" dirty="0">
                <a:latin typeface="Gill Sans MT"/>
                <a:cs typeface="Gill Sans MT"/>
              </a:rPr>
              <a:t> </a:t>
            </a:r>
            <a:r>
              <a:rPr sz="2150" spc="-20" dirty="0">
                <a:latin typeface="Gill Sans MT"/>
                <a:cs typeface="Gill Sans MT"/>
              </a:rPr>
              <a:t>other</a:t>
            </a:r>
            <a:endParaRPr sz="2150">
              <a:latin typeface="Gill Sans MT"/>
              <a:cs typeface="Gill Sans MT"/>
            </a:endParaRPr>
          </a:p>
          <a:p>
            <a:pPr marL="12700">
              <a:lnSpc>
                <a:spcPts val="2275"/>
              </a:lnSpc>
            </a:pPr>
            <a:r>
              <a:rPr sz="2150" spc="114" dirty="0">
                <a:latin typeface="Gill Sans MT"/>
                <a:cs typeface="Gill Sans MT"/>
              </a:rPr>
              <a:t>“reasonable</a:t>
            </a:r>
            <a:r>
              <a:rPr sz="2150" spc="-65" dirty="0">
                <a:latin typeface="Gill Sans MT"/>
                <a:cs typeface="Gill Sans MT"/>
              </a:rPr>
              <a:t> </a:t>
            </a:r>
            <a:r>
              <a:rPr sz="2150" spc="120" dirty="0">
                <a:latin typeface="Gill Sans MT"/>
                <a:cs typeface="Gill Sans MT"/>
              </a:rPr>
              <a:t>accommodation”</a:t>
            </a:r>
            <a:endParaRPr sz="2150">
              <a:latin typeface="Gill Sans MT"/>
              <a:cs typeface="Gill Sans MT"/>
            </a:endParaRPr>
          </a:p>
          <a:p>
            <a:pPr marL="12700">
              <a:lnSpc>
                <a:spcPts val="2455"/>
              </a:lnSpc>
            </a:pPr>
            <a:r>
              <a:rPr sz="2150" spc="155" dirty="0">
                <a:latin typeface="Gill Sans MT"/>
                <a:cs typeface="Gill Sans MT"/>
              </a:rPr>
              <a:t>processes</a:t>
            </a:r>
            <a:endParaRPr sz="2150">
              <a:latin typeface="Gill Sans MT"/>
              <a:cs typeface="Gill Sans MT"/>
            </a:endParaRPr>
          </a:p>
        </p:txBody>
      </p:sp>
      <p:pic>
        <p:nvPicPr>
          <p:cNvPr id="3" name="object 3" descr="Phogoraph of a pregnant woman sitting at a desk with a computer.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81600" y="990600"/>
            <a:ext cx="6172200" cy="4867275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896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130"/>
              </a:spcBef>
            </a:pPr>
            <a:r>
              <a:rPr spc="-20" dirty="0"/>
              <a:t>Reasonable</a:t>
            </a:r>
            <a:r>
              <a:rPr spc="-240" dirty="0"/>
              <a:t> </a:t>
            </a:r>
            <a:r>
              <a:rPr spc="-10" dirty="0"/>
              <a:t>Modifications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46492" y="1765680"/>
            <a:ext cx="10088880" cy="423227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600" dirty="0">
                <a:latin typeface="Arial"/>
                <a:cs typeface="Arial"/>
              </a:rPr>
              <a:t>§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spc="-10" dirty="0">
                <a:latin typeface="Arial"/>
                <a:cs typeface="Arial"/>
              </a:rPr>
              <a:t>106.40(b)(3)(ii)(A)</a:t>
            </a:r>
            <a:endParaRPr sz="2600">
              <a:latin typeface="Arial"/>
              <a:cs typeface="Arial"/>
            </a:endParaRPr>
          </a:p>
          <a:p>
            <a:pPr marL="240665" marR="475615">
              <a:lnSpc>
                <a:spcPct val="142100"/>
              </a:lnSpc>
              <a:spcBef>
                <a:spcPts val="750"/>
              </a:spcBef>
            </a:pPr>
            <a:r>
              <a:rPr sz="1850" dirty="0">
                <a:latin typeface="Arial"/>
                <a:cs typeface="Arial"/>
              </a:rPr>
              <a:t>"a</a:t>
            </a:r>
            <a:r>
              <a:rPr sz="1850" spc="14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recipient</a:t>
            </a:r>
            <a:r>
              <a:rPr sz="1850" spc="12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must</a:t>
            </a:r>
            <a:r>
              <a:rPr sz="1850" spc="12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make</a:t>
            </a:r>
            <a:r>
              <a:rPr sz="1850" spc="12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reasonable</a:t>
            </a:r>
            <a:r>
              <a:rPr sz="1850" spc="114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modifications</a:t>
            </a:r>
            <a:r>
              <a:rPr sz="1850" spc="16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to</a:t>
            </a:r>
            <a:r>
              <a:rPr sz="1850" spc="114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its</a:t>
            </a:r>
            <a:r>
              <a:rPr sz="1850" spc="75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policies,</a:t>
            </a:r>
            <a:r>
              <a:rPr sz="1850" spc="114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practices,</a:t>
            </a:r>
            <a:r>
              <a:rPr sz="1850" spc="12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or</a:t>
            </a:r>
            <a:r>
              <a:rPr sz="1850" spc="85" dirty="0">
                <a:latin typeface="Arial"/>
                <a:cs typeface="Arial"/>
              </a:rPr>
              <a:t> </a:t>
            </a:r>
            <a:r>
              <a:rPr sz="1850" spc="-10" dirty="0">
                <a:latin typeface="Arial"/>
                <a:cs typeface="Arial"/>
              </a:rPr>
              <a:t>procedures </a:t>
            </a:r>
            <a:r>
              <a:rPr sz="1850" dirty="0">
                <a:latin typeface="Arial"/>
                <a:cs typeface="Arial"/>
              </a:rPr>
              <a:t>as</a:t>
            </a:r>
            <a:r>
              <a:rPr sz="1850" spc="135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necessary</a:t>
            </a:r>
            <a:r>
              <a:rPr sz="1850" spc="145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to</a:t>
            </a:r>
            <a:r>
              <a:rPr sz="1850" spc="11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prevent</a:t>
            </a:r>
            <a:r>
              <a:rPr sz="1850" spc="105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sex</a:t>
            </a:r>
            <a:r>
              <a:rPr sz="1850" spc="55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discrimination</a:t>
            </a:r>
            <a:r>
              <a:rPr sz="1850" spc="11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and</a:t>
            </a:r>
            <a:r>
              <a:rPr sz="1850" spc="11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ensure</a:t>
            </a:r>
            <a:r>
              <a:rPr sz="1850" spc="11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equal</a:t>
            </a:r>
            <a:r>
              <a:rPr sz="1850" spc="135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access</a:t>
            </a:r>
            <a:r>
              <a:rPr sz="1850" spc="145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to</a:t>
            </a:r>
            <a:r>
              <a:rPr sz="1850" spc="110" dirty="0">
                <a:latin typeface="Arial"/>
                <a:cs typeface="Arial"/>
              </a:rPr>
              <a:t> </a:t>
            </a:r>
            <a:r>
              <a:rPr sz="1850" spc="-25" dirty="0">
                <a:latin typeface="Arial"/>
                <a:cs typeface="Arial"/>
              </a:rPr>
              <a:t>the</a:t>
            </a:r>
            <a:endParaRPr sz="1850">
              <a:latin typeface="Arial"/>
              <a:cs typeface="Arial"/>
            </a:endParaRPr>
          </a:p>
          <a:p>
            <a:pPr marL="240665" marR="5080">
              <a:lnSpc>
                <a:spcPct val="143800"/>
              </a:lnSpc>
              <a:spcBef>
                <a:spcPts val="35"/>
              </a:spcBef>
            </a:pPr>
            <a:r>
              <a:rPr sz="1850" dirty="0">
                <a:latin typeface="Arial"/>
                <a:cs typeface="Arial"/>
              </a:rPr>
              <a:t>recipient’s</a:t>
            </a:r>
            <a:r>
              <a:rPr sz="1850" spc="10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education</a:t>
            </a:r>
            <a:r>
              <a:rPr sz="1850" spc="105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program</a:t>
            </a:r>
            <a:r>
              <a:rPr sz="1850" spc="11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or</a:t>
            </a:r>
            <a:r>
              <a:rPr sz="1850" spc="16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activity;</a:t>
            </a:r>
            <a:r>
              <a:rPr sz="1850" spc="105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that</a:t>
            </a:r>
            <a:r>
              <a:rPr sz="1850" spc="105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each</a:t>
            </a:r>
            <a:r>
              <a:rPr sz="1850" spc="11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modification</a:t>
            </a:r>
            <a:r>
              <a:rPr sz="1850" spc="20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must</a:t>
            </a:r>
            <a:r>
              <a:rPr sz="1850" spc="105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be</a:t>
            </a:r>
            <a:r>
              <a:rPr sz="1850" spc="105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based</a:t>
            </a:r>
            <a:r>
              <a:rPr sz="1850" spc="105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on</a:t>
            </a:r>
            <a:r>
              <a:rPr sz="1850" spc="200" dirty="0">
                <a:latin typeface="Arial"/>
                <a:cs typeface="Arial"/>
              </a:rPr>
              <a:t> </a:t>
            </a:r>
            <a:r>
              <a:rPr sz="1850" spc="-50" dirty="0">
                <a:latin typeface="Arial"/>
                <a:cs typeface="Arial"/>
              </a:rPr>
              <a:t>a</a:t>
            </a:r>
            <a:r>
              <a:rPr sz="1850" spc="50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student’s</a:t>
            </a:r>
            <a:r>
              <a:rPr sz="1850" spc="125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individualized</a:t>
            </a:r>
            <a:r>
              <a:rPr sz="1850" spc="12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needs;</a:t>
            </a:r>
            <a:r>
              <a:rPr sz="1850" spc="114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that</a:t>
            </a:r>
            <a:r>
              <a:rPr sz="1850" spc="114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the</a:t>
            </a:r>
            <a:r>
              <a:rPr sz="1850" spc="114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recipient</a:t>
            </a:r>
            <a:r>
              <a:rPr sz="1850" spc="12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must</a:t>
            </a:r>
            <a:r>
              <a:rPr sz="1850" spc="114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consult</a:t>
            </a:r>
            <a:r>
              <a:rPr sz="1850" spc="114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with</a:t>
            </a:r>
            <a:r>
              <a:rPr sz="1850" spc="125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the</a:t>
            </a:r>
            <a:r>
              <a:rPr sz="1850" spc="114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student</a:t>
            </a:r>
            <a:r>
              <a:rPr sz="1850" spc="114" dirty="0">
                <a:latin typeface="Arial"/>
                <a:cs typeface="Arial"/>
              </a:rPr>
              <a:t> </a:t>
            </a:r>
            <a:r>
              <a:rPr sz="1850" spc="-20" dirty="0">
                <a:latin typeface="Arial"/>
                <a:cs typeface="Arial"/>
              </a:rPr>
              <a:t>when </a:t>
            </a:r>
            <a:r>
              <a:rPr sz="1850" dirty="0">
                <a:latin typeface="Arial"/>
                <a:cs typeface="Arial"/>
              </a:rPr>
              <a:t>determining</a:t>
            </a:r>
            <a:r>
              <a:rPr sz="1850" spc="12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what</a:t>
            </a:r>
            <a:r>
              <a:rPr sz="1850" spc="114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modifications</a:t>
            </a:r>
            <a:r>
              <a:rPr sz="1850" spc="15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are</a:t>
            </a:r>
            <a:r>
              <a:rPr sz="1850" spc="11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required;</a:t>
            </a:r>
            <a:r>
              <a:rPr sz="1850" spc="229" dirty="0">
                <a:latin typeface="Arial"/>
                <a:cs typeface="Arial"/>
              </a:rPr>
              <a:t> </a:t>
            </a:r>
            <a:r>
              <a:rPr sz="1850" b="1" dirty="0">
                <a:latin typeface="Arial"/>
                <a:cs typeface="Arial"/>
              </a:rPr>
              <a:t>and</a:t>
            </a:r>
            <a:r>
              <a:rPr sz="1850" b="1" spc="80" dirty="0">
                <a:latin typeface="Arial"/>
                <a:cs typeface="Arial"/>
              </a:rPr>
              <a:t> </a:t>
            </a:r>
            <a:r>
              <a:rPr sz="1850" b="1" dirty="0">
                <a:latin typeface="Arial"/>
                <a:cs typeface="Arial"/>
              </a:rPr>
              <a:t>that</a:t>
            </a:r>
            <a:r>
              <a:rPr sz="1850" b="1" spc="170" dirty="0">
                <a:latin typeface="Arial"/>
                <a:cs typeface="Arial"/>
              </a:rPr>
              <a:t> </a:t>
            </a:r>
            <a:r>
              <a:rPr sz="1850" b="1" dirty="0">
                <a:latin typeface="Arial"/>
                <a:cs typeface="Arial"/>
              </a:rPr>
              <a:t>a</a:t>
            </a:r>
            <a:r>
              <a:rPr sz="1850" b="1" spc="114" dirty="0">
                <a:latin typeface="Arial"/>
                <a:cs typeface="Arial"/>
              </a:rPr>
              <a:t> </a:t>
            </a:r>
            <a:r>
              <a:rPr sz="1850" b="1" dirty="0">
                <a:latin typeface="Arial"/>
                <a:cs typeface="Arial"/>
              </a:rPr>
              <a:t>modification</a:t>
            </a:r>
            <a:r>
              <a:rPr sz="1850" b="1" spc="170" dirty="0">
                <a:latin typeface="Arial"/>
                <a:cs typeface="Arial"/>
              </a:rPr>
              <a:t> </a:t>
            </a:r>
            <a:r>
              <a:rPr sz="1850" b="1" dirty="0">
                <a:latin typeface="Arial"/>
                <a:cs typeface="Arial"/>
              </a:rPr>
              <a:t>that</a:t>
            </a:r>
            <a:r>
              <a:rPr sz="1850" b="1" spc="165" dirty="0">
                <a:latin typeface="Arial"/>
                <a:cs typeface="Arial"/>
              </a:rPr>
              <a:t> </a:t>
            </a:r>
            <a:r>
              <a:rPr sz="1850" b="1" dirty="0">
                <a:latin typeface="Arial"/>
                <a:cs typeface="Arial"/>
              </a:rPr>
              <a:t>a</a:t>
            </a:r>
            <a:r>
              <a:rPr sz="1850" b="1" spc="120" dirty="0">
                <a:latin typeface="Arial"/>
                <a:cs typeface="Arial"/>
              </a:rPr>
              <a:t> </a:t>
            </a:r>
            <a:r>
              <a:rPr sz="1850" b="1" dirty="0">
                <a:latin typeface="Arial"/>
                <a:cs typeface="Arial"/>
              </a:rPr>
              <a:t>recipient</a:t>
            </a:r>
            <a:r>
              <a:rPr sz="1850" b="1" spc="165" dirty="0">
                <a:latin typeface="Arial"/>
                <a:cs typeface="Arial"/>
              </a:rPr>
              <a:t> </a:t>
            </a:r>
            <a:r>
              <a:rPr sz="1850" b="1" spc="-25" dirty="0">
                <a:latin typeface="Arial"/>
                <a:cs typeface="Arial"/>
              </a:rPr>
              <a:t>can </a:t>
            </a:r>
            <a:r>
              <a:rPr sz="1850" b="1" dirty="0">
                <a:latin typeface="Arial"/>
                <a:cs typeface="Arial"/>
              </a:rPr>
              <a:t>demonstrate</a:t>
            </a:r>
            <a:r>
              <a:rPr sz="1850" b="1" spc="165" dirty="0">
                <a:latin typeface="Arial"/>
                <a:cs typeface="Arial"/>
              </a:rPr>
              <a:t> </a:t>
            </a:r>
            <a:r>
              <a:rPr sz="1850" b="1" dirty="0">
                <a:latin typeface="Arial"/>
                <a:cs typeface="Arial"/>
              </a:rPr>
              <a:t>would</a:t>
            </a:r>
            <a:r>
              <a:rPr sz="1850" b="1" spc="85" dirty="0">
                <a:latin typeface="Arial"/>
                <a:cs typeface="Arial"/>
              </a:rPr>
              <a:t> </a:t>
            </a:r>
            <a:r>
              <a:rPr sz="1850" b="1" dirty="0">
                <a:latin typeface="Arial"/>
                <a:cs typeface="Arial"/>
              </a:rPr>
              <a:t>fundamentally</a:t>
            </a:r>
            <a:r>
              <a:rPr sz="1850" b="1" spc="120" dirty="0">
                <a:latin typeface="Arial"/>
                <a:cs typeface="Arial"/>
              </a:rPr>
              <a:t> </a:t>
            </a:r>
            <a:r>
              <a:rPr sz="1850" b="1" dirty="0">
                <a:latin typeface="Arial"/>
                <a:cs typeface="Arial"/>
              </a:rPr>
              <a:t>alter</a:t>
            </a:r>
            <a:r>
              <a:rPr sz="1850" b="1" spc="125" dirty="0">
                <a:latin typeface="Arial"/>
                <a:cs typeface="Arial"/>
              </a:rPr>
              <a:t> </a:t>
            </a:r>
            <a:r>
              <a:rPr sz="1850" b="1" dirty="0">
                <a:latin typeface="Arial"/>
                <a:cs typeface="Arial"/>
              </a:rPr>
              <a:t>the</a:t>
            </a:r>
            <a:r>
              <a:rPr sz="1850" b="1" spc="120" dirty="0">
                <a:latin typeface="Arial"/>
                <a:cs typeface="Arial"/>
              </a:rPr>
              <a:t> </a:t>
            </a:r>
            <a:r>
              <a:rPr sz="1850" b="1" dirty="0">
                <a:latin typeface="Arial"/>
                <a:cs typeface="Arial"/>
              </a:rPr>
              <a:t>nature</a:t>
            </a:r>
            <a:r>
              <a:rPr sz="1850" b="1" spc="114" dirty="0">
                <a:latin typeface="Arial"/>
                <a:cs typeface="Arial"/>
              </a:rPr>
              <a:t> </a:t>
            </a:r>
            <a:r>
              <a:rPr sz="1850" b="1" dirty="0">
                <a:latin typeface="Arial"/>
                <a:cs typeface="Arial"/>
              </a:rPr>
              <a:t>of</a:t>
            </a:r>
            <a:r>
              <a:rPr sz="1850" b="1" spc="175" dirty="0">
                <a:latin typeface="Arial"/>
                <a:cs typeface="Arial"/>
              </a:rPr>
              <a:t> </a:t>
            </a:r>
            <a:r>
              <a:rPr sz="1850" b="1" dirty="0">
                <a:latin typeface="Arial"/>
                <a:cs typeface="Arial"/>
              </a:rPr>
              <a:t>its</a:t>
            </a:r>
            <a:r>
              <a:rPr sz="1850" b="1" spc="204" dirty="0">
                <a:latin typeface="Arial"/>
                <a:cs typeface="Arial"/>
              </a:rPr>
              <a:t> </a:t>
            </a:r>
            <a:r>
              <a:rPr sz="1850" b="1" dirty="0">
                <a:latin typeface="Arial"/>
                <a:cs typeface="Arial"/>
              </a:rPr>
              <a:t>education</a:t>
            </a:r>
            <a:r>
              <a:rPr sz="1850" b="1" spc="175" dirty="0">
                <a:latin typeface="Arial"/>
                <a:cs typeface="Arial"/>
              </a:rPr>
              <a:t> </a:t>
            </a:r>
            <a:r>
              <a:rPr sz="1850" b="1" dirty="0">
                <a:latin typeface="Arial"/>
                <a:cs typeface="Arial"/>
              </a:rPr>
              <a:t>program</a:t>
            </a:r>
            <a:r>
              <a:rPr sz="1850" b="1" spc="90" dirty="0">
                <a:latin typeface="Arial"/>
                <a:cs typeface="Arial"/>
              </a:rPr>
              <a:t> </a:t>
            </a:r>
            <a:r>
              <a:rPr sz="1850" b="1" dirty="0">
                <a:latin typeface="Arial"/>
                <a:cs typeface="Arial"/>
              </a:rPr>
              <a:t>or</a:t>
            </a:r>
            <a:r>
              <a:rPr sz="1850" b="1" spc="130" dirty="0">
                <a:latin typeface="Arial"/>
                <a:cs typeface="Arial"/>
              </a:rPr>
              <a:t> </a:t>
            </a:r>
            <a:r>
              <a:rPr sz="1850" b="1" spc="-10" dirty="0">
                <a:latin typeface="Arial"/>
                <a:cs typeface="Arial"/>
              </a:rPr>
              <a:t>activity </a:t>
            </a:r>
            <a:r>
              <a:rPr sz="1850" b="1" dirty="0">
                <a:latin typeface="Arial"/>
                <a:cs typeface="Arial"/>
              </a:rPr>
              <a:t>is</a:t>
            </a:r>
            <a:r>
              <a:rPr sz="1850" b="1" spc="85" dirty="0">
                <a:latin typeface="Arial"/>
                <a:cs typeface="Arial"/>
              </a:rPr>
              <a:t> </a:t>
            </a:r>
            <a:r>
              <a:rPr sz="1850" b="1" dirty="0">
                <a:latin typeface="Arial"/>
                <a:cs typeface="Arial"/>
              </a:rPr>
              <a:t>not</a:t>
            </a:r>
            <a:r>
              <a:rPr sz="1850" b="1" spc="125" dirty="0">
                <a:latin typeface="Arial"/>
                <a:cs typeface="Arial"/>
              </a:rPr>
              <a:t> </a:t>
            </a:r>
            <a:r>
              <a:rPr sz="1850" b="1" dirty="0">
                <a:latin typeface="Arial"/>
                <a:cs typeface="Arial"/>
              </a:rPr>
              <a:t>a</a:t>
            </a:r>
            <a:r>
              <a:rPr sz="1850" b="1" spc="65" dirty="0">
                <a:latin typeface="Arial"/>
                <a:cs typeface="Arial"/>
              </a:rPr>
              <a:t> </a:t>
            </a:r>
            <a:r>
              <a:rPr sz="1850" b="1" dirty="0">
                <a:latin typeface="Arial"/>
                <a:cs typeface="Arial"/>
              </a:rPr>
              <a:t>reasonable</a:t>
            </a:r>
            <a:r>
              <a:rPr sz="1850" b="1" spc="80" dirty="0">
                <a:latin typeface="Arial"/>
                <a:cs typeface="Arial"/>
              </a:rPr>
              <a:t> </a:t>
            </a:r>
            <a:r>
              <a:rPr sz="1850" b="1" spc="-10" dirty="0">
                <a:latin typeface="Arial"/>
                <a:cs typeface="Arial"/>
              </a:rPr>
              <a:t>modification.</a:t>
            </a:r>
            <a:r>
              <a:rPr sz="1850" spc="-10" dirty="0">
                <a:latin typeface="Arial"/>
                <a:cs typeface="Arial"/>
              </a:rPr>
              <a:t>"</a:t>
            </a:r>
            <a:endParaRPr sz="1850">
              <a:latin typeface="Arial"/>
              <a:cs typeface="Arial"/>
            </a:endParaRPr>
          </a:p>
          <a:p>
            <a:pPr marL="927735" marR="1486535" indent="-241935">
              <a:lnSpc>
                <a:spcPct val="145500"/>
              </a:lnSpc>
              <a:spcBef>
                <a:spcPts val="450"/>
              </a:spcBef>
              <a:buSzPct val="108108"/>
              <a:buFont typeface="Courier New"/>
              <a:buChar char="•"/>
              <a:tabLst>
                <a:tab pos="927735" algn="l"/>
              </a:tabLst>
            </a:pPr>
            <a:r>
              <a:rPr sz="1850" dirty="0">
                <a:latin typeface="Arial"/>
                <a:cs typeface="Arial"/>
              </a:rPr>
              <a:t>If</a:t>
            </a:r>
            <a:r>
              <a:rPr sz="1850" spc="105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a</a:t>
            </a:r>
            <a:r>
              <a:rPr sz="1850" spc="114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student</a:t>
            </a:r>
            <a:r>
              <a:rPr sz="1850" spc="114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accepts</a:t>
            </a:r>
            <a:r>
              <a:rPr sz="1850" spc="16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the</a:t>
            </a:r>
            <a:r>
              <a:rPr sz="1850" spc="110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offered</a:t>
            </a:r>
            <a:r>
              <a:rPr sz="1850" spc="204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modification,</a:t>
            </a:r>
            <a:r>
              <a:rPr sz="1850" spc="114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it</a:t>
            </a:r>
            <a:r>
              <a:rPr sz="1850" spc="114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must</a:t>
            </a:r>
            <a:r>
              <a:rPr sz="1850" spc="114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be</a:t>
            </a:r>
            <a:r>
              <a:rPr sz="1850" spc="114" dirty="0">
                <a:latin typeface="Arial"/>
                <a:cs typeface="Arial"/>
              </a:rPr>
              <a:t> </a:t>
            </a:r>
            <a:r>
              <a:rPr sz="1850" dirty="0">
                <a:latin typeface="Arial"/>
                <a:cs typeface="Arial"/>
              </a:rPr>
              <a:t>implemented.</a:t>
            </a:r>
            <a:r>
              <a:rPr sz="1850" spc="114" dirty="0">
                <a:latin typeface="Arial"/>
                <a:cs typeface="Arial"/>
              </a:rPr>
              <a:t> </a:t>
            </a:r>
            <a:r>
              <a:rPr sz="1850" spc="-25" dirty="0">
                <a:latin typeface="Arial"/>
                <a:cs typeface="Arial"/>
              </a:rPr>
              <a:t>(§ </a:t>
            </a:r>
            <a:r>
              <a:rPr sz="1850" spc="-10" dirty="0">
                <a:latin typeface="Arial"/>
                <a:cs typeface="Arial"/>
              </a:rPr>
              <a:t>106.40)(b)(3)(ii)(B))</a:t>
            </a:r>
            <a:endParaRPr sz="18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896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130"/>
              </a:spcBef>
            </a:pPr>
            <a:r>
              <a:rPr spc="-20" dirty="0"/>
              <a:t>Reasonable</a:t>
            </a:r>
            <a:r>
              <a:rPr spc="-240" dirty="0"/>
              <a:t> </a:t>
            </a:r>
            <a:r>
              <a:rPr spc="-10" dirty="0"/>
              <a:t>Modifications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17575" y="1836883"/>
            <a:ext cx="10153015" cy="1057340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4"/>
              </a:spcBef>
            </a:pPr>
            <a:r>
              <a:rPr sz="2750" spc="585" dirty="0">
                <a:latin typeface="Gill Sans MT"/>
                <a:cs typeface="Gill Sans MT"/>
              </a:rPr>
              <a:t>§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106.40(b)(3)(ii)(C)</a:t>
            </a:r>
            <a:endParaRPr sz="2750" dirty="0">
              <a:latin typeface="Gill Sans MT"/>
              <a:cs typeface="Gill Sans MT"/>
            </a:endParaRPr>
          </a:p>
          <a:p>
            <a:pPr marL="469900">
              <a:lnSpc>
                <a:spcPct val="100000"/>
              </a:lnSpc>
              <a:spcBef>
                <a:spcPts val="755"/>
              </a:spcBef>
            </a:pPr>
            <a:r>
              <a:rPr sz="2750" spc="210" dirty="0">
                <a:latin typeface="Gill Sans MT"/>
                <a:cs typeface="Gill Sans MT"/>
              </a:rPr>
              <a:t>Examples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of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reasonable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modifications:</a:t>
            </a:r>
            <a:endParaRPr sz="2750" dirty="0">
              <a:latin typeface="Gill Sans MT"/>
              <a:cs typeface="Gill Sans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87425" y="3065399"/>
            <a:ext cx="4908550" cy="307467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400050" indent="-387350">
              <a:lnSpc>
                <a:spcPct val="100000"/>
              </a:lnSpc>
              <a:spcBef>
                <a:spcPts val="130"/>
              </a:spcBef>
              <a:buFont typeface="Times New Roman"/>
              <a:buChar char="●"/>
              <a:tabLst>
                <a:tab pos="400050" algn="l"/>
              </a:tabLst>
            </a:pPr>
            <a:r>
              <a:rPr sz="2450" b="1" dirty="0">
                <a:solidFill>
                  <a:srgbClr val="2F71AA"/>
                </a:solidFill>
                <a:latin typeface="Gill Sans MT"/>
                <a:cs typeface="Gill Sans MT"/>
              </a:rPr>
              <a:t>breaks</a:t>
            </a:r>
            <a:r>
              <a:rPr sz="2450" b="1" spc="-95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spc="-55" dirty="0">
                <a:solidFill>
                  <a:srgbClr val="2F71AA"/>
                </a:solidFill>
                <a:latin typeface="Gill Sans MT"/>
                <a:cs typeface="Gill Sans MT"/>
              </a:rPr>
              <a:t>to</a:t>
            </a:r>
            <a:r>
              <a:rPr sz="2450" b="1" spc="-70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dirty="0">
                <a:solidFill>
                  <a:srgbClr val="2F71AA"/>
                </a:solidFill>
                <a:latin typeface="Gill Sans MT"/>
                <a:cs typeface="Gill Sans MT"/>
              </a:rPr>
              <a:t>express</a:t>
            </a:r>
            <a:r>
              <a:rPr sz="2450" b="1" spc="-90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dirty="0">
                <a:solidFill>
                  <a:srgbClr val="2F71AA"/>
                </a:solidFill>
                <a:latin typeface="Gill Sans MT"/>
                <a:cs typeface="Gill Sans MT"/>
              </a:rPr>
              <a:t>breast</a:t>
            </a:r>
            <a:r>
              <a:rPr sz="2450" b="1" spc="-30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spc="-10" dirty="0">
                <a:solidFill>
                  <a:srgbClr val="2F71AA"/>
                </a:solidFill>
                <a:latin typeface="Gill Sans MT"/>
                <a:cs typeface="Gill Sans MT"/>
              </a:rPr>
              <a:t>milk;</a:t>
            </a:r>
            <a:endParaRPr sz="2450">
              <a:latin typeface="Gill Sans MT"/>
              <a:cs typeface="Gill Sans MT"/>
            </a:endParaRPr>
          </a:p>
          <a:p>
            <a:pPr marL="400050" marR="97155" indent="-387985">
              <a:lnSpc>
                <a:spcPct val="102200"/>
              </a:lnSpc>
              <a:buFont typeface="Times New Roman"/>
              <a:buChar char="●"/>
              <a:tabLst>
                <a:tab pos="400050" algn="l"/>
              </a:tabLst>
            </a:pPr>
            <a:r>
              <a:rPr sz="2450" b="1" dirty="0">
                <a:solidFill>
                  <a:srgbClr val="2F71AA"/>
                </a:solidFill>
                <a:latin typeface="Gill Sans MT"/>
                <a:cs typeface="Gill Sans MT"/>
              </a:rPr>
              <a:t>breaks</a:t>
            </a:r>
            <a:r>
              <a:rPr sz="2450" b="1" spc="-130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spc="-55" dirty="0">
                <a:solidFill>
                  <a:srgbClr val="2F71AA"/>
                </a:solidFill>
                <a:latin typeface="Gill Sans MT"/>
                <a:cs typeface="Gill Sans MT"/>
              </a:rPr>
              <a:t>to</a:t>
            </a:r>
            <a:r>
              <a:rPr sz="2450" b="1" spc="-110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spc="-55" dirty="0">
                <a:solidFill>
                  <a:srgbClr val="2F71AA"/>
                </a:solidFill>
                <a:latin typeface="Gill Sans MT"/>
                <a:cs typeface="Gill Sans MT"/>
              </a:rPr>
              <a:t>attend</a:t>
            </a:r>
            <a:r>
              <a:rPr sz="2450" b="1" spc="-110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spc="-60" dirty="0">
                <a:solidFill>
                  <a:srgbClr val="2F71AA"/>
                </a:solidFill>
                <a:latin typeface="Gill Sans MT"/>
                <a:cs typeface="Gill Sans MT"/>
              </a:rPr>
              <a:t>to </a:t>
            </a:r>
            <a:r>
              <a:rPr sz="2450" b="1" spc="-10" dirty="0">
                <a:solidFill>
                  <a:srgbClr val="2F71AA"/>
                </a:solidFill>
                <a:latin typeface="Gill Sans MT"/>
                <a:cs typeface="Gill Sans MT"/>
              </a:rPr>
              <a:t>pregnancy-</a:t>
            </a:r>
            <a:r>
              <a:rPr sz="2450" b="1" spc="-50" dirty="0">
                <a:solidFill>
                  <a:srgbClr val="2F71AA"/>
                </a:solidFill>
                <a:latin typeface="Gill Sans MT"/>
                <a:cs typeface="Gill Sans MT"/>
              </a:rPr>
              <a:t>related</a:t>
            </a:r>
            <a:r>
              <a:rPr sz="2450" b="1" spc="-40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spc="-20" dirty="0">
                <a:solidFill>
                  <a:srgbClr val="2F71AA"/>
                </a:solidFill>
                <a:latin typeface="Gill Sans MT"/>
                <a:cs typeface="Gill Sans MT"/>
              </a:rPr>
              <a:t>health</a:t>
            </a:r>
            <a:r>
              <a:rPr sz="2450" b="1" spc="-35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dirty="0">
                <a:solidFill>
                  <a:srgbClr val="2F71AA"/>
                </a:solidFill>
                <a:latin typeface="Gill Sans MT"/>
                <a:cs typeface="Gill Sans MT"/>
              </a:rPr>
              <a:t>needs</a:t>
            </a:r>
            <a:r>
              <a:rPr sz="2450" b="1" spc="-65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dirty="0">
                <a:solidFill>
                  <a:srgbClr val="2F71AA"/>
                </a:solidFill>
                <a:latin typeface="Gill Sans MT"/>
                <a:cs typeface="Gill Sans MT"/>
              </a:rPr>
              <a:t>and</a:t>
            </a:r>
            <a:r>
              <a:rPr sz="2450" b="1" spc="-40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spc="-20" dirty="0">
                <a:solidFill>
                  <a:srgbClr val="2F71AA"/>
                </a:solidFill>
                <a:latin typeface="Gill Sans MT"/>
                <a:cs typeface="Gill Sans MT"/>
              </a:rPr>
              <a:t>eat, </a:t>
            </a:r>
            <a:r>
              <a:rPr sz="2450" b="1" spc="-40" dirty="0">
                <a:solidFill>
                  <a:srgbClr val="2F71AA"/>
                </a:solidFill>
                <a:latin typeface="Gill Sans MT"/>
                <a:cs typeface="Gill Sans MT"/>
              </a:rPr>
              <a:t>drink,</a:t>
            </a:r>
            <a:r>
              <a:rPr sz="2450" b="1" spc="-65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spc="55" dirty="0">
                <a:solidFill>
                  <a:srgbClr val="2F71AA"/>
                </a:solidFill>
                <a:latin typeface="Gill Sans MT"/>
                <a:cs typeface="Gill Sans MT"/>
              </a:rPr>
              <a:t>use</a:t>
            </a:r>
            <a:r>
              <a:rPr sz="2450" b="1" spc="-110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spc="-10" dirty="0">
                <a:solidFill>
                  <a:srgbClr val="2F71AA"/>
                </a:solidFill>
                <a:latin typeface="Gill Sans MT"/>
                <a:cs typeface="Gill Sans MT"/>
              </a:rPr>
              <a:t>restroom</a:t>
            </a:r>
            <a:endParaRPr sz="2450">
              <a:latin typeface="Gill Sans MT"/>
              <a:cs typeface="Gill Sans MT"/>
            </a:endParaRPr>
          </a:p>
          <a:p>
            <a:pPr marL="400050" indent="-387350">
              <a:lnSpc>
                <a:spcPct val="100000"/>
              </a:lnSpc>
              <a:spcBef>
                <a:spcPts val="65"/>
              </a:spcBef>
              <a:buFont typeface="Times New Roman"/>
              <a:buChar char="●"/>
              <a:tabLst>
                <a:tab pos="400050" algn="l"/>
              </a:tabLst>
            </a:pPr>
            <a:r>
              <a:rPr sz="2450" b="1" spc="-100" dirty="0">
                <a:solidFill>
                  <a:srgbClr val="2F71AA"/>
                </a:solidFill>
                <a:latin typeface="Gill Sans MT"/>
                <a:cs typeface="Gill Sans MT"/>
              </a:rPr>
              <a:t>intermittent</a:t>
            </a:r>
            <a:r>
              <a:rPr sz="2450" b="1" spc="-40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spc="60" dirty="0">
                <a:solidFill>
                  <a:srgbClr val="2F71AA"/>
                </a:solidFill>
                <a:latin typeface="Gill Sans MT"/>
                <a:cs typeface="Gill Sans MT"/>
              </a:rPr>
              <a:t>absences</a:t>
            </a:r>
            <a:r>
              <a:rPr sz="2450" b="1" spc="-95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spc="-60" dirty="0">
                <a:solidFill>
                  <a:srgbClr val="2F71AA"/>
                </a:solidFill>
                <a:latin typeface="Gill Sans MT"/>
                <a:cs typeface="Gill Sans MT"/>
              </a:rPr>
              <a:t>to</a:t>
            </a:r>
            <a:r>
              <a:rPr sz="2450" b="1" spc="-5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spc="-10" dirty="0">
                <a:solidFill>
                  <a:srgbClr val="2F71AA"/>
                </a:solidFill>
                <a:latin typeface="Gill Sans MT"/>
                <a:cs typeface="Gill Sans MT"/>
              </a:rPr>
              <a:t>attend</a:t>
            </a:r>
            <a:endParaRPr sz="2450">
              <a:latin typeface="Gill Sans MT"/>
              <a:cs typeface="Gill Sans MT"/>
            </a:endParaRPr>
          </a:p>
          <a:p>
            <a:pPr marL="400050">
              <a:lnSpc>
                <a:spcPct val="100000"/>
              </a:lnSpc>
              <a:spcBef>
                <a:spcPts val="65"/>
              </a:spcBef>
            </a:pPr>
            <a:r>
              <a:rPr sz="2450" b="1" spc="-10" dirty="0">
                <a:solidFill>
                  <a:srgbClr val="2F71AA"/>
                </a:solidFill>
                <a:latin typeface="Gill Sans MT"/>
                <a:cs typeface="Gill Sans MT"/>
              </a:rPr>
              <a:t>medical</a:t>
            </a:r>
            <a:r>
              <a:rPr sz="2450" b="1" spc="-110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spc="-10" dirty="0">
                <a:solidFill>
                  <a:srgbClr val="2F71AA"/>
                </a:solidFill>
                <a:latin typeface="Gill Sans MT"/>
                <a:cs typeface="Gill Sans MT"/>
              </a:rPr>
              <a:t>appts</a:t>
            </a:r>
            <a:endParaRPr sz="2450">
              <a:latin typeface="Gill Sans MT"/>
              <a:cs typeface="Gill Sans MT"/>
            </a:endParaRPr>
          </a:p>
          <a:p>
            <a:pPr marL="400050" indent="-387350">
              <a:lnSpc>
                <a:spcPct val="100000"/>
              </a:lnSpc>
              <a:spcBef>
                <a:spcPts val="60"/>
              </a:spcBef>
              <a:buFont typeface="Times New Roman"/>
              <a:buChar char="●"/>
              <a:tabLst>
                <a:tab pos="400050" algn="l"/>
              </a:tabLst>
            </a:pPr>
            <a:r>
              <a:rPr sz="2450" b="1" spc="50" dirty="0">
                <a:solidFill>
                  <a:srgbClr val="2F71AA"/>
                </a:solidFill>
                <a:latin typeface="Gill Sans MT"/>
                <a:cs typeface="Gill Sans MT"/>
              </a:rPr>
              <a:t>changes</a:t>
            </a:r>
            <a:r>
              <a:rPr sz="2450" b="1" spc="-30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dirty="0">
                <a:solidFill>
                  <a:srgbClr val="2F71AA"/>
                </a:solidFill>
                <a:latin typeface="Gill Sans MT"/>
                <a:cs typeface="Gill Sans MT"/>
              </a:rPr>
              <a:t>in</a:t>
            </a:r>
            <a:r>
              <a:rPr sz="2450" b="1" spc="20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dirty="0">
                <a:solidFill>
                  <a:srgbClr val="2F71AA"/>
                </a:solidFill>
                <a:latin typeface="Gill Sans MT"/>
                <a:cs typeface="Gill Sans MT"/>
              </a:rPr>
              <a:t>physical</a:t>
            </a:r>
            <a:r>
              <a:rPr sz="2450" b="1" spc="80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spc="40" dirty="0">
                <a:solidFill>
                  <a:srgbClr val="2F71AA"/>
                </a:solidFill>
                <a:latin typeface="Gill Sans MT"/>
                <a:cs typeface="Gill Sans MT"/>
              </a:rPr>
              <a:t>space</a:t>
            </a:r>
            <a:endParaRPr sz="2450">
              <a:latin typeface="Gill Sans MT"/>
              <a:cs typeface="Gill Sans MT"/>
            </a:endParaRPr>
          </a:p>
          <a:p>
            <a:pPr marL="400050" indent="-387350">
              <a:lnSpc>
                <a:spcPct val="100000"/>
              </a:lnSpc>
              <a:spcBef>
                <a:spcPts val="65"/>
              </a:spcBef>
              <a:buFont typeface="Times New Roman"/>
              <a:buChar char="●"/>
              <a:tabLst>
                <a:tab pos="400050" algn="l"/>
              </a:tabLst>
            </a:pPr>
            <a:r>
              <a:rPr sz="2450" b="1" spc="-45" dirty="0">
                <a:solidFill>
                  <a:srgbClr val="2F71AA"/>
                </a:solidFill>
                <a:latin typeface="Gill Sans MT"/>
                <a:cs typeface="Gill Sans MT"/>
              </a:rPr>
              <a:t>elevator</a:t>
            </a:r>
            <a:r>
              <a:rPr sz="2450" b="1" spc="-95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spc="95" dirty="0">
                <a:solidFill>
                  <a:srgbClr val="2F71AA"/>
                </a:solidFill>
                <a:latin typeface="Gill Sans MT"/>
                <a:cs typeface="Gill Sans MT"/>
              </a:rPr>
              <a:t>access</a:t>
            </a:r>
            <a:endParaRPr sz="2450">
              <a:latin typeface="Gill Sans MT"/>
              <a:cs typeface="Gill Sans MT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553200" y="2894223"/>
            <a:ext cx="4417695" cy="3486211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400050" indent="-387350">
              <a:lnSpc>
                <a:spcPct val="100000"/>
              </a:lnSpc>
              <a:spcBef>
                <a:spcPts val="65"/>
              </a:spcBef>
              <a:buFont typeface="Times New Roman"/>
              <a:buChar char="●"/>
              <a:tabLst>
                <a:tab pos="400050" algn="l"/>
              </a:tabLst>
            </a:pPr>
            <a:r>
              <a:rPr lang="en-US" sz="2450" b="1" spc="-10" dirty="0">
                <a:solidFill>
                  <a:srgbClr val="2F71AA"/>
                </a:solidFill>
                <a:latin typeface="Gill Sans MT"/>
                <a:cs typeface="Gill Sans MT"/>
              </a:rPr>
              <a:t>access to online/homebound education.</a:t>
            </a:r>
            <a:endParaRPr lang="en-US" sz="2450" dirty="0">
              <a:latin typeface="Gill Sans MT"/>
              <a:cs typeface="Gill Sans MT"/>
            </a:endParaRPr>
          </a:p>
          <a:p>
            <a:pPr marL="400050" indent="-387350">
              <a:lnSpc>
                <a:spcPct val="100000"/>
              </a:lnSpc>
              <a:spcBef>
                <a:spcPts val="65"/>
              </a:spcBef>
              <a:buFont typeface="Times New Roman"/>
              <a:buChar char="●"/>
              <a:tabLst>
                <a:tab pos="400050" algn="l"/>
              </a:tabLst>
            </a:pPr>
            <a:r>
              <a:rPr sz="2450" b="1" spc="50" dirty="0">
                <a:solidFill>
                  <a:srgbClr val="2F71AA"/>
                </a:solidFill>
                <a:latin typeface="Gill Sans MT"/>
                <a:cs typeface="Gill Sans MT"/>
              </a:rPr>
              <a:t>changes</a:t>
            </a:r>
            <a:r>
              <a:rPr sz="2450" b="1" spc="-100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dirty="0">
                <a:solidFill>
                  <a:srgbClr val="2F71AA"/>
                </a:solidFill>
                <a:latin typeface="Gill Sans MT"/>
                <a:cs typeface="Gill Sans MT"/>
              </a:rPr>
              <a:t>in</a:t>
            </a:r>
            <a:r>
              <a:rPr sz="2450" b="1" spc="-65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spc="-10" dirty="0">
                <a:solidFill>
                  <a:srgbClr val="2F71AA"/>
                </a:solidFill>
                <a:latin typeface="Gill Sans MT"/>
                <a:cs typeface="Gill Sans MT"/>
              </a:rPr>
              <a:t>schedule/course</a:t>
            </a:r>
            <a:endParaRPr sz="2450" dirty="0">
              <a:latin typeface="Gill Sans MT"/>
              <a:cs typeface="Gill Sans MT"/>
            </a:endParaRPr>
          </a:p>
          <a:p>
            <a:pPr marL="400050">
              <a:lnSpc>
                <a:spcPct val="100000"/>
              </a:lnSpc>
              <a:spcBef>
                <a:spcPts val="65"/>
              </a:spcBef>
            </a:pPr>
            <a:r>
              <a:rPr sz="2450" b="1" spc="-10" dirty="0">
                <a:solidFill>
                  <a:srgbClr val="2F71AA"/>
                </a:solidFill>
                <a:latin typeface="Gill Sans MT"/>
                <a:cs typeface="Gill Sans MT"/>
              </a:rPr>
              <a:t>sequence</a:t>
            </a:r>
            <a:endParaRPr sz="2450" dirty="0">
              <a:latin typeface="Gill Sans MT"/>
              <a:cs typeface="Gill Sans MT"/>
            </a:endParaRPr>
          </a:p>
          <a:p>
            <a:pPr marL="400050" indent="-387350">
              <a:lnSpc>
                <a:spcPct val="100000"/>
              </a:lnSpc>
              <a:spcBef>
                <a:spcPts val="65"/>
              </a:spcBef>
              <a:buFont typeface="Times New Roman"/>
              <a:buChar char="●"/>
              <a:tabLst>
                <a:tab pos="400050" algn="l"/>
              </a:tabLst>
            </a:pPr>
            <a:r>
              <a:rPr sz="2450" b="1" dirty="0">
                <a:solidFill>
                  <a:srgbClr val="2F71AA"/>
                </a:solidFill>
                <a:latin typeface="Gill Sans MT"/>
                <a:cs typeface="Gill Sans MT"/>
              </a:rPr>
              <a:t>extensions;</a:t>
            </a:r>
            <a:r>
              <a:rPr sz="2450" b="1" spc="10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spc="-10" dirty="0">
                <a:solidFill>
                  <a:srgbClr val="2F71AA"/>
                </a:solidFill>
                <a:latin typeface="Gill Sans MT"/>
                <a:cs typeface="Gill Sans MT"/>
              </a:rPr>
              <a:t>rescheduling</a:t>
            </a:r>
            <a:endParaRPr sz="2450" dirty="0">
              <a:latin typeface="Gill Sans MT"/>
              <a:cs typeface="Gill Sans MT"/>
            </a:endParaRPr>
          </a:p>
          <a:p>
            <a:pPr marL="400050">
              <a:lnSpc>
                <a:spcPct val="100000"/>
              </a:lnSpc>
              <a:spcBef>
                <a:spcPts val="60"/>
              </a:spcBef>
            </a:pPr>
            <a:r>
              <a:rPr sz="2450" b="1" spc="-10" dirty="0">
                <a:solidFill>
                  <a:srgbClr val="2F71AA"/>
                </a:solidFill>
                <a:latin typeface="Gill Sans MT"/>
                <a:cs typeface="Gill Sans MT"/>
              </a:rPr>
              <a:t>exams</a:t>
            </a:r>
            <a:endParaRPr sz="2450" dirty="0">
              <a:latin typeface="Gill Sans MT"/>
              <a:cs typeface="Gill Sans MT"/>
            </a:endParaRPr>
          </a:p>
          <a:p>
            <a:pPr marL="400050" indent="-387350">
              <a:lnSpc>
                <a:spcPct val="100000"/>
              </a:lnSpc>
              <a:spcBef>
                <a:spcPts val="65"/>
              </a:spcBef>
              <a:buFont typeface="Times New Roman"/>
              <a:buChar char="●"/>
              <a:tabLst>
                <a:tab pos="400050" algn="l"/>
              </a:tabLst>
            </a:pPr>
            <a:r>
              <a:rPr sz="2450" b="1" dirty="0">
                <a:solidFill>
                  <a:srgbClr val="2F71AA"/>
                </a:solidFill>
                <a:latin typeface="Gill Sans MT"/>
                <a:cs typeface="Gill Sans MT"/>
              </a:rPr>
              <a:t>allowing</a:t>
            </a:r>
            <a:r>
              <a:rPr sz="2450" b="1" spc="-110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spc="-130" dirty="0">
                <a:solidFill>
                  <a:srgbClr val="2F71AA"/>
                </a:solidFill>
                <a:latin typeface="Gill Sans MT"/>
                <a:cs typeface="Gill Sans MT"/>
              </a:rPr>
              <a:t>to</a:t>
            </a:r>
            <a:r>
              <a:rPr sz="2450" b="1" spc="-60" dirty="0">
                <a:solidFill>
                  <a:srgbClr val="2F71AA"/>
                </a:solidFill>
                <a:latin typeface="Gill Sans MT"/>
                <a:cs typeface="Gill Sans MT"/>
              </a:rPr>
              <a:t> </a:t>
            </a:r>
            <a:r>
              <a:rPr sz="2450" b="1" spc="-10" dirty="0">
                <a:solidFill>
                  <a:srgbClr val="2F71AA"/>
                </a:solidFill>
                <a:latin typeface="Gill Sans MT"/>
                <a:cs typeface="Gill Sans MT"/>
              </a:rPr>
              <a:t>sit/stand</a:t>
            </a:r>
            <a:endParaRPr sz="2450" dirty="0">
              <a:latin typeface="Gill Sans MT"/>
              <a:cs typeface="Gill Sans MT"/>
            </a:endParaRPr>
          </a:p>
          <a:p>
            <a:pPr marL="400050" indent="-387350">
              <a:lnSpc>
                <a:spcPct val="100000"/>
              </a:lnSpc>
              <a:spcBef>
                <a:spcPts val="65"/>
              </a:spcBef>
              <a:buFont typeface="Times New Roman"/>
              <a:buChar char="●"/>
              <a:tabLst>
                <a:tab pos="400050" algn="l"/>
              </a:tabLst>
            </a:pPr>
            <a:r>
              <a:rPr lang="en-US" sz="2450" b="1" spc="-10" dirty="0">
                <a:solidFill>
                  <a:srgbClr val="2F71AA"/>
                </a:solidFill>
                <a:latin typeface="Gill Sans MT"/>
                <a:cs typeface="Gill Sans MT"/>
              </a:rPr>
              <a:t>C</a:t>
            </a:r>
            <a:r>
              <a:rPr sz="2450" b="1" spc="-10" dirty="0">
                <a:solidFill>
                  <a:srgbClr val="2F71AA"/>
                </a:solidFill>
                <a:latin typeface="Gill Sans MT"/>
                <a:cs typeface="Gill Sans MT"/>
              </a:rPr>
              <a:t>ounseling</a:t>
            </a:r>
            <a:endParaRPr lang="en-US" sz="2450" b="1" spc="-10" dirty="0">
              <a:solidFill>
                <a:srgbClr val="2F71AA"/>
              </a:solidFill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896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130"/>
              </a:spcBef>
            </a:pPr>
            <a:r>
              <a:rPr spc="-20" dirty="0"/>
              <a:t>Reasonable</a:t>
            </a:r>
            <a:r>
              <a:rPr spc="-240" dirty="0"/>
              <a:t> </a:t>
            </a:r>
            <a:r>
              <a:rPr spc="-10" dirty="0"/>
              <a:t>Modifications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46492" y="1718309"/>
            <a:ext cx="9754235" cy="4031615"/>
          </a:xfrm>
          <a:prstGeom prst="rect">
            <a:avLst/>
          </a:prstGeom>
        </p:spPr>
        <p:txBody>
          <a:bodyPr vert="horz" wrap="square" lIns="0" tIns="635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00"/>
              </a:spcBef>
            </a:pPr>
            <a:r>
              <a:rPr sz="2600" u="sng" dirty="0">
                <a:solidFill>
                  <a:srgbClr val="3E3E3E"/>
                </a:solidFill>
                <a:uFill>
                  <a:solidFill>
                    <a:srgbClr val="3E3E3E"/>
                  </a:solidFill>
                </a:uFill>
                <a:latin typeface="Arial"/>
                <a:cs typeface="Arial"/>
              </a:rPr>
              <a:t>Supporting</a:t>
            </a:r>
            <a:r>
              <a:rPr sz="2600" u="sng" spc="-120" dirty="0">
                <a:solidFill>
                  <a:srgbClr val="3E3E3E"/>
                </a:solidFill>
                <a:uFill>
                  <a:solidFill>
                    <a:srgbClr val="3E3E3E"/>
                  </a:solidFill>
                </a:uFill>
                <a:latin typeface="Arial"/>
                <a:cs typeface="Arial"/>
              </a:rPr>
              <a:t> </a:t>
            </a:r>
            <a:r>
              <a:rPr sz="2600" u="sng" spc="-10" dirty="0">
                <a:solidFill>
                  <a:srgbClr val="3E3E3E"/>
                </a:solidFill>
                <a:uFill>
                  <a:solidFill>
                    <a:srgbClr val="3E3E3E"/>
                  </a:solidFill>
                </a:uFill>
                <a:latin typeface="Arial"/>
                <a:cs typeface="Arial"/>
              </a:rPr>
              <a:t>documentation</a:t>
            </a:r>
            <a:endParaRPr sz="2600">
              <a:latin typeface="Arial"/>
              <a:cs typeface="Arial"/>
            </a:endParaRPr>
          </a:p>
          <a:p>
            <a:pPr marL="469900">
              <a:lnSpc>
                <a:spcPts val="2800"/>
              </a:lnSpc>
              <a:spcBef>
                <a:spcPts val="409"/>
              </a:spcBef>
            </a:pP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A</a:t>
            </a:r>
            <a:r>
              <a:rPr sz="2600" spc="-6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recipient</a:t>
            </a:r>
            <a:r>
              <a:rPr sz="2600" spc="-2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3E3E3E"/>
                </a:solidFill>
                <a:latin typeface="Arial"/>
                <a:cs typeface="Arial"/>
              </a:rPr>
              <a:t>must</a:t>
            </a:r>
            <a:r>
              <a:rPr sz="2600" b="1" spc="-1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3E3E3E"/>
                </a:solidFill>
                <a:latin typeface="Arial"/>
                <a:cs typeface="Arial"/>
              </a:rPr>
              <a:t>not</a:t>
            </a:r>
            <a:r>
              <a:rPr sz="2600" b="1" spc="-6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require</a:t>
            </a:r>
            <a:r>
              <a:rPr sz="2600" spc="-6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supporting</a:t>
            </a:r>
            <a:r>
              <a:rPr sz="2600" spc="-10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documentation</a:t>
            </a:r>
            <a:r>
              <a:rPr sz="2600" spc="-6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spc="-10" dirty="0">
                <a:solidFill>
                  <a:srgbClr val="3E3E3E"/>
                </a:solidFill>
                <a:latin typeface="Arial"/>
                <a:cs typeface="Arial"/>
              </a:rPr>
              <a:t>under</a:t>
            </a:r>
            <a:endParaRPr sz="2600">
              <a:latin typeface="Arial"/>
              <a:cs typeface="Arial"/>
            </a:endParaRPr>
          </a:p>
          <a:p>
            <a:pPr marL="469900" marR="5080">
              <a:lnSpc>
                <a:spcPct val="80700"/>
              </a:lnSpc>
              <a:spcBef>
                <a:spcPts val="280"/>
              </a:spcBef>
              <a:tabLst>
                <a:tab pos="2401570" algn="l"/>
              </a:tabLst>
            </a:pP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§106.40(b)(3)</a:t>
            </a:r>
            <a:r>
              <a:rPr sz="2600" spc="-7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unless</a:t>
            </a:r>
            <a:r>
              <a:rPr sz="2600" spc="-6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the</a:t>
            </a:r>
            <a:r>
              <a:rPr sz="2600" spc="-6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documentation</a:t>
            </a:r>
            <a:r>
              <a:rPr sz="2600" spc="-6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is</a:t>
            </a:r>
            <a:r>
              <a:rPr sz="2600" spc="-10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3E3E3E"/>
                </a:solidFill>
                <a:latin typeface="Arial"/>
                <a:cs typeface="Arial"/>
              </a:rPr>
              <a:t>necessary</a:t>
            </a:r>
            <a:r>
              <a:rPr sz="2600" b="1" spc="-8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b="1" spc="-25" dirty="0">
                <a:solidFill>
                  <a:srgbClr val="3E3E3E"/>
                </a:solidFill>
                <a:latin typeface="Arial"/>
                <a:cs typeface="Arial"/>
              </a:rPr>
              <a:t>and </a:t>
            </a:r>
            <a:r>
              <a:rPr sz="2600" b="1" spc="-10" dirty="0">
                <a:solidFill>
                  <a:srgbClr val="3E3E3E"/>
                </a:solidFill>
                <a:latin typeface="Arial"/>
                <a:cs typeface="Arial"/>
              </a:rPr>
              <a:t>reasonable</a:t>
            </a:r>
            <a:r>
              <a:rPr sz="2600" b="1" dirty="0">
                <a:solidFill>
                  <a:srgbClr val="3E3E3E"/>
                </a:solidFill>
                <a:latin typeface="Arial"/>
                <a:cs typeface="Arial"/>
              </a:rPr>
              <a:t>	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to</a:t>
            </a:r>
            <a:r>
              <a:rPr sz="2600" spc="-8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determine</a:t>
            </a:r>
            <a:r>
              <a:rPr sz="2600" spc="-5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the</a:t>
            </a:r>
            <a:r>
              <a:rPr sz="2600" spc="-5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reasonable</a:t>
            </a:r>
            <a:r>
              <a:rPr sz="2600" spc="-5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modifications.</a:t>
            </a:r>
            <a:r>
              <a:rPr sz="2600" spc="-7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(89</a:t>
            </a:r>
            <a:r>
              <a:rPr sz="2600" spc="-5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spc="-25" dirty="0">
                <a:solidFill>
                  <a:srgbClr val="3E3E3E"/>
                </a:solidFill>
                <a:latin typeface="Arial"/>
                <a:cs typeface="Arial"/>
              </a:rPr>
              <a:t>FR </a:t>
            </a:r>
            <a:r>
              <a:rPr sz="2600" spc="-20" dirty="0">
                <a:solidFill>
                  <a:srgbClr val="3E3E3E"/>
                </a:solidFill>
                <a:latin typeface="Arial"/>
                <a:cs typeface="Arial"/>
              </a:rPr>
              <a:t>33789-</a:t>
            </a:r>
            <a:r>
              <a:rPr sz="2600" spc="-25" dirty="0">
                <a:solidFill>
                  <a:srgbClr val="3E3E3E"/>
                </a:solidFill>
                <a:latin typeface="Arial"/>
                <a:cs typeface="Arial"/>
              </a:rPr>
              <a:t>90)</a:t>
            </a:r>
            <a:endParaRPr sz="2600">
              <a:latin typeface="Arial"/>
              <a:cs typeface="Arial"/>
            </a:endParaRPr>
          </a:p>
          <a:p>
            <a:pPr marL="12700" algn="just">
              <a:lnSpc>
                <a:spcPct val="100000"/>
              </a:lnSpc>
              <a:spcBef>
                <a:spcPts val="2890"/>
              </a:spcBef>
            </a:pPr>
            <a:r>
              <a:rPr sz="2600" u="sng" dirty="0">
                <a:solidFill>
                  <a:srgbClr val="3E3E3E"/>
                </a:solidFill>
                <a:uFill>
                  <a:solidFill>
                    <a:srgbClr val="3E3E3E"/>
                  </a:solidFill>
                </a:uFill>
                <a:latin typeface="Arial"/>
                <a:cs typeface="Arial"/>
              </a:rPr>
              <a:t>Delegation/</a:t>
            </a:r>
            <a:r>
              <a:rPr sz="2600" u="sng" spc="-114" dirty="0">
                <a:solidFill>
                  <a:srgbClr val="3E3E3E"/>
                </a:solidFill>
                <a:uFill>
                  <a:solidFill>
                    <a:srgbClr val="3E3E3E"/>
                  </a:solidFill>
                </a:uFill>
                <a:latin typeface="Arial"/>
                <a:cs typeface="Arial"/>
              </a:rPr>
              <a:t> </a:t>
            </a:r>
            <a:r>
              <a:rPr sz="2600" u="sng" dirty="0">
                <a:solidFill>
                  <a:srgbClr val="3E3E3E"/>
                </a:solidFill>
                <a:uFill>
                  <a:solidFill>
                    <a:srgbClr val="3E3E3E"/>
                  </a:solidFill>
                </a:uFill>
                <a:latin typeface="Arial"/>
                <a:cs typeface="Arial"/>
              </a:rPr>
              <a:t>Collaboration</a:t>
            </a:r>
            <a:r>
              <a:rPr sz="2600" u="sng" spc="-100" dirty="0">
                <a:solidFill>
                  <a:srgbClr val="3E3E3E"/>
                </a:solidFill>
                <a:uFill>
                  <a:solidFill>
                    <a:srgbClr val="3E3E3E"/>
                  </a:solidFill>
                </a:uFill>
                <a:latin typeface="Arial"/>
                <a:cs typeface="Arial"/>
              </a:rPr>
              <a:t> </a:t>
            </a:r>
            <a:r>
              <a:rPr sz="2600" u="sng" dirty="0">
                <a:solidFill>
                  <a:srgbClr val="3E3E3E"/>
                </a:solidFill>
                <a:uFill>
                  <a:solidFill>
                    <a:srgbClr val="3E3E3E"/>
                  </a:solidFill>
                </a:uFill>
                <a:latin typeface="Arial"/>
                <a:cs typeface="Arial"/>
              </a:rPr>
              <a:t>with</a:t>
            </a:r>
            <a:r>
              <a:rPr sz="2600" u="sng" spc="-95" dirty="0">
                <a:solidFill>
                  <a:srgbClr val="3E3E3E"/>
                </a:solidFill>
                <a:uFill>
                  <a:solidFill>
                    <a:srgbClr val="3E3E3E"/>
                  </a:solidFill>
                </a:uFill>
                <a:latin typeface="Arial"/>
                <a:cs typeface="Arial"/>
              </a:rPr>
              <a:t> </a:t>
            </a:r>
            <a:r>
              <a:rPr sz="2600" u="sng" dirty="0">
                <a:solidFill>
                  <a:srgbClr val="3E3E3E"/>
                </a:solidFill>
                <a:uFill>
                  <a:solidFill>
                    <a:srgbClr val="3E3E3E"/>
                  </a:solidFill>
                </a:uFill>
                <a:latin typeface="Arial"/>
                <a:cs typeface="Arial"/>
              </a:rPr>
              <a:t>Disability</a:t>
            </a:r>
            <a:r>
              <a:rPr sz="2600" u="sng" spc="-95" dirty="0">
                <a:solidFill>
                  <a:srgbClr val="3E3E3E"/>
                </a:solidFill>
                <a:uFill>
                  <a:solidFill>
                    <a:srgbClr val="3E3E3E"/>
                  </a:solidFill>
                </a:uFill>
                <a:latin typeface="Arial"/>
                <a:cs typeface="Arial"/>
              </a:rPr>
              <a:t> </a:t>
            </a:r>
            <a:r>
              <a:rPr sz="2600" u="sng" spc="-10" dirty="0">
                <a:solidFill>
                  <a:srgbClr val="3E3E3E"/>
                </a:solidFill>
                <a:uFill>
                  <a:solidFill>
                    <a:srgbClr val="3E3E3E"/>
                  </a:solidFill>
                </a:uFill>
                <a:latin typeface="Arial"/>
                <a:cs typeface="Arial"/>
              </a:rPr>
              <a:t>Services</a:t>
            </a:r>
            <a:endParaRPr sz="2600">
              <a:latin typeface="Arial"/>
              <a:cs typeface="Arial"/>
            </a:endParaRPr>
          </a:p>
          <a:p>
            <a:pPr marL="469900" marR="88900" algn="just">
              <a:lnSpc>
                <a:spcPct val="80300"/>
              </a:lnSpc>
              <a:spcBef>
                <a:spcPts val="950"/>
              </a:spcBef>
            </a:pP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TIXC</a:t>
            </a:r>
            <a:r>
              <a:rPr sz="2600" spc="-5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can</a:t>
            </a:r>
            <a:r>
              <a:rPr sz="2600" spc="-7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delegate</a:t>
            </a:r>
            <a:r>
              <a:rPr sz="2600" spc="-6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but</a:t>
            </a:r>
            <a:r>
              <a:rPr sz="2600" spc="-8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must</a:t>
            </a:r>
            <a:r>
              <a:rPr sz="2600" spc="-8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maintain</a:t>
            </a:r>
            <a:r>
              <a:rPr sz="2600" spc="-7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ultimate</a:t>
            </a:r>
            <a:r>
              <a:rPr sz="2600" spc="-6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oversight</a:t>
            </a:r>
            <a:r>
              <a:rPr sz="2600" spc="-1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of</a:t>
            </a:r>
            <a:r>
              <a:rPr sz="2600" spc="-9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spc="-20" dirty="0">
                <a:solidFill>
                  <a:srgbClr val="3E3E3E"/>
                </a:solidFill>
                <a:latin typeface="Arial"/>
                <a:cs typeface="Arial"/>
              </a:rPr>
              <a:t>this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process.</a:t>
            </a:r>
            <a:r>
              <a:rPr sz="2600" spc="-7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A</a:t>
            </a:r>
            <a:r>
              <a:rPr sz="2600" spc="-4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recipient</a:t>
            </a:r>
            <a:r>
              <a:rPr sz="2600" spc="-7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may</a:t>
            </a:r>
            <a:r>
              <a:rPr sz="2600" spc="-5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delegate</a:t>
            </a:r>
            <a:r>
              <a:rPr sz="2600" spc="-5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to</a:t>
            </a:r>
            <a:r>
              <a:rPr sz="2600" spc="-5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personnel</a:t>
            </a:r>
            <a:r>
              <a:rPr sz="2600" spc="-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to</a:t>
            </a:r>
            <a:r>
              <a:rPr sz="2600" spc="-5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perform</a:t>
            </a:r>
            <a:r>
              <a:rPr sz="2600" spc="-3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spc="-25" dirty="0">
                <a:solidFill>
                  <a:srgbClr val="3E3E3E"/>
                </a:solidFill>
                <a:latin typeface="Arial"/>
                <a:cs typeface="Arial"/>
              </a:rPr>
              <a:t>the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duties,</a:t>
            </a:r>
            <a:r>
              <a:rPr sz="2600" spc="-8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including</a:t>
            </a:r>
            <a:r>
              <a:rPr sz="2600" spc="-6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to</a:t>
            </a:r>
            <a:r>
              <a:rPr sz="2600" spc="-6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those</a:t>
            </a:r>
            <a:r>
              <a:rPr sz="2600" spc="-1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who</a:t>
            </a:r>
            <a:r>
              <a:rPr sz="2600" spc="-6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support</a:t>
            </a:r>
            <a:r>
              <a:rPr sz="2600" spc="-8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persons</a:t>
            </a:r>
            <a:r>
              <a:rPr sz="2600" spc="-6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with</a:t>
            </a:r>
            <a:r>
              <a:rPr sz="2600" spc="-60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spc="-10" dirty="0">
                <a:solidFill>
                  <a:srgbClr val="3E3E3E"/>
                </a:solidFill>
                <a:latin typeface="Arial"/>
                <a:cs typeface="Arial"/>
              </a:rPr>
              <a:t>disabilities.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(89</a:t>
            </a:r>
            <a:r>
              <a:rPr sz="2600" spc="-2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dirty="0">
                <a:solidFill>
                  <a:srgbClr val="3E3E3E"/>
                </a:solidFill>
                <a:latin typeface="Arial"/>
                <a:cs typeface="Arial"/>
              </a:rPr>
              <a:t>FR</a:t>
            </a:r>
            <a:r>
              <a:rPr sz="2600" spc="-5" dirty="0">
                <a:solidFill>
                  <a:srgbClr val="3E3E3E"/>
                </a:solidFill>
                <a:latin typeface="Arial"/>
                <a:cs typeface="Arial"/>
              </a:rPr>
              <a:t> </a:t>
            </a:r>
            <a:r>
              <a:rPr sz="2600" spc="-10" dirty="0">
                <a:solidFill>
                  <a:srgbClr val="3E3E3E"/>
                </a:solidFill>
                <a:latin typeface="Arial"/>
                <a:cs typeface="Arial"/>
              </a:rPr>
              <a:t>33778)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A65311-9B48-12D2-6168-4927AE6224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1852" y="317118"/>
            <a:ext cx="10371137" cy="1354217"/>
          </a:xfrm>
        </p:spPr>
        <p:txBody>
          <a:bodyPr/>
          <a:lstStyle/>
          <a:p>
            <a:r>
              <a:rPr lang="en-US" dirty="0"/>
              <a:t>2024 TIX Regs:</a:t>
            </a:r>
            <a:br>
              <a:rPr lang="en-US" dirty="0"/>
            </a:br>
            <a:r>
              <a:rPr lang="en-US" dirty="0"/>
              <a:t>Reasonable Modification Process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E567F19-E592-800B-6A49-5C480F8F31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51852" y="1905000"/>
            <a:ext cx="9511348" cy="4793620"/>
          </a:xfrm>
        </p:spPr>
        <p:txBody>
          <a:bodyPr/>
          <a:lstStyle/>
          <a:p>
            <a:pPr lvl="0"/>
            <a:r>
              <a:rPr lang="en-US" sz="2400" dirty="0"/>
              <a:t>TIXC receives notice</a:t>
            </a:r>
          </a:p>
          <a:p>
            <a:pPr lvl="1"/>
            <a:r>
              <a:rPr lang="en-US" sz="1600" dirty="0"/>
              <a:t>Remember employee just needs to provide TIXC contact information to student experiencing pregnancy or related conditions</a:t>
            </a:r>
          </a:p>
          <a:p>
            <a:pPr lvl="0"/>
            <a:r>
              <a:rPr lang="en-US" sz="2400" dirty="0"/>
              <a:t>Initial meeting between TIXC and student</a:t>
            </a:r>
          </a:p>
          <a:p>
            <a:pPr lvl="1"/>
            <a:r>
              <a:rPr lang="en-US" sz="1600" dirty="0"/>
              <a:t>Meeting offered to discuss student’s requests, options for addressing any concerns, and resources for student. Focus on the student’s expressed individualized needs.</a:t>
            </a:r>
          </a:p>
          <a:p>
            <a:pPr lvl="0"/>
            <a:r>
              <a:rPr lang="en-US" sz="2400" dirty="0"/>
              <a:t>Evaluate modification requests</a:t>
            </a:r>
          </a:p>
          <a:p>
            <a:pPr lvl="1"/>
            <a:r>
              <a:rPr lang="en-US" sz="1600" dirty="0"/>
              <a:t>This will likely require communications with the home unit/department. Consider if and what documentation is necessary. Assess whether a fundamental alteration.</a:t>
            </a:r>
          </a:p>
          <a:p>
            <a:pPr lvl="0"/>
            <a:r>
              <a:rPr lang="en-US" sz="2400" dirty="0"/>
              <a:t>Offer reasonable mod based on student’s individualized needs</a:t>
            </a:r>
          </a:p>
          <a:p>
            <a:pPr lvl="1"/>
            <a:r>
              <a:rPr lang="en-US" sz="1600" dirty="0"/>
              <a:t>School can offer a single option, select options, or a range – as long as they are based on student’s individualized needs.</a:t>
            </a:r>
          </a:p>
          <a:p>
            <a:pPr lvl="0"/>
            <a:r>
              <a:rPr lang="en-US" sz="2400" dirty="0"/>
              <a:t>Implement IF accepted by student</a:t>
            </a:r>
          </a:p>
          <a:p>
            <a:pPr lvl="1"/>
            <a:r>
              <a:rPr lang="en-US" sz="1600" dirty="0"/>
              <a:t>Student retains decision of whether to suggest an alternative, accept the offered modification, or maintain status quo.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0304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317118"/>
            <a:ext cx="6521450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spc="-60" dirty="0">
                <a:solidFill>
                  <a:srgbClr val="C12C2E"/>
                </a:solidFill>
              </a:rPr>
              <a:t>Pregnancy</a:t>
            </a:r>
            <a:r>
              <a:rPr spc="-250" dirty="0">
                <a:solidFill>
                  <a:srgbClr val="C12C2E"/>
                </a:solidFill>
              </a:rPr>
              <a:t> </a:t>
            </a:r>
            <a:r>
              <a:rPr dirty="0">
                <a:solidFill>
                  <a:srgbClr val="C12C2E"/>
                </a:solidFill>
              </a:rPr>
              <a:t>and</a:t>
            </a:r>
            <a:r>
              <a:rPr spc="-215" dirty="0">
                <a:solidFill>
                  <a:srgbClr val="C12C2E"/>
                </a:solidFill>
              </a:rPr>
              <a:t> </a:t>
            </a:r>
            <a:r>
              <a:rPr spc="-75" dirty="0">
                <a:solidFill>
                  <a:srgbClr val="C12C2E"/>
                </a:solidFill>
              </a:rPr>
              <a:t>Parenting: </a:t>
            </a:r>
            <a:r>
              <a:rPr spc="-10" dirty="0">
                <a:solidFill>
                  <a:srgbClr val="C12C2E"/>
                </a:solidFill>
              </a:rPr>
              <a:t>Submodules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354965" marR="878840" indent="-342900">
              <a:lnSpc>
                <a:spcPts val="3080"/>
              </a:lnSpc>
              <a:spcBef>
                <a:spcPts val="415"/>
              </a:spcBef>
              <a:buSzPct val="65454"/>
              <a:buAutoNum type="arabicPeriod"/>
              <a:tabLst>
                <a:tab pos="354965" algn="l"/>
              </a:tabLst>
            </a:pPr>
            <a:r>
              <a:rPr dirty="0"/>
              <a:t>What</a:t>
            </a:r>
            <a:r>
              <a:rPr spc="-20" dirty="0"/>
              <a:t> </a:t>
            </a:r>
            <a:r>
              <a:rPr spc="105" dirty="0"/>
              <a:t>do</a:t>
            </a:r>
            <a:r>
              <a:rPr spc="-90" dirty="0"/>
              <a:t> </a:t>
            </a:r>
            <a:r>
              <a:rPr spc="105" dirty="0"/>
              <a:t>the</a:t>
            </a:r>
            <a:r>
              <a:rPr spc="-55" dirty="0"/>
              <a:t> </a:t>
            </a:r>
            <a:r>
              <a:rPr spc="65" dirty="0"/>
              <a:t>Title</a:t>
            </a:r>
            <a:r>
              <a:rPr spc="-55" dirty="0"/>
              <a:t> </a:t>
            </a:r>
            <a:r>
              <a:rPr spc="-10" dirty="0"/>
              <a:t>IX</a:t>
            </a:r>
            <a:r>
              <a:rPr spc="-25" dirty="0"/>
              <a:t> </a:t>
            </a:r>
            <a:r>
              <a:rPr spc="145" dirty="0"/>
              <a:t>regulations</a:t>
            </a:r>
            <a:r>
              <a:rPr spc="-20" dirty="0"/>
              <a:t> </a:t>
            </a:r>
            <a:r>
              <a:rPr spc="260" dirty="0"/>
              <a:t>say</a:t>
            </a:r>
            <a:r>
              <a:rPr spc="-40" dirty="0"/>
              <a:t> </a:t>
            </a:r>
            <a:r>
              <a:rPr spc="160" dirty="0"/>
              <a:t>about</a:t>
            </a:r>
            <a:r>
              <a:rPr spc="-90" dirty="0"/>
              <a:t> </a:t>
            </a:r>
            <a:r>
              <a:rPr spc="140" dirty="0"/>
              <a:t>“pregnancy</a:t>
            </a:r>
            <a:r>
              <a:rPr spc="-40" dirty="0"/>
              <a:t> </a:t>
            </a:r>
            <a:r>
              <a:rPr spc="-25" dirty="0"/>
              <a:t>or </a:t>
            </a:r>
            <a:r>
              <a:rPr spc="110" dirty="0"/>
              <a:t>related</a:t>
            </a:r>
            <a:r>
              <a:rPr spc="-80" dirty="0"/>
              <a:t> </a:t>
            </a:r>
            <a:r>
              <a:rPr spc="125" dirty="0"/>
              <a:t>conditions”?</a:t>
            </a:r>
          </a:p>
          <a:p>
            <a:pPr marL="354965" indent="-342265">
              <a:lnSpc>
                <a:spcPct val="100000"/>
              </a:lnSpc>
              <a:spcBef>
                <a:spcPts val="615"/>
              </a:spcBef>
              <a:buSzPct val="65454"/>
              <a:buAutoNum type="arabicPeriod"/>
              <a:tabLst>
                <a:tab pos="354965" algn="l"/>
              </a:tabLst>
            </a:pPr>
            <a:r>
              <a:rPr spc="60" dirty="0"/>
              <a:t>How</a:t>
            </a:r>
            <a:r>
              <a:rPr spc="-70" dirty="0"/>
              <a:t> </a:t>
            </a:r>
            <a:r>
              <a:rPr spc="210" dirty="0"/>
              <a:t>does</a:t>
            </a:r>
            <a:r>
              <a:rPr spc="-85" dirty="0"/>
              <a:t> </a:t>
            </a:r>
            <a:r>
              <a:rPr spc="105" dirty="0"/>
              <a:t>the</a:t>
            </a:r>
            <a:r>
              <a:rPr spc="-55" dirty="0"/>
              <a:t> </a:t>
            </a:r>
            <a:r>
              <a:rPr spc="175" dirty="0"/>
              <a:t>reasonable</a:t>
            </a:r>
            <a:r>
              <a:rPr spc="-45" dirty="0"/>
              <a:t> </a:t>
            </a:r>
            <a:r>
              <a:rPr spc="150" dirty="0"/>
              <a:t>modification</a:t>
            </a:r>
            <a:r>
              <a:rPr spc="-40" dirty="0"/>
              <a:t> </a:t>
            </a:r>
            <a:r>
              <a:rPr spc="190" dirty="0"/>
              <a:t>process</a:t>
            </a:r>
            <a:r>
              <a:rPr spc="-80" dirty="0"/>
              <a:t> </a:t>
            </a:r>
            <a:r>
              <a:rPr spc="85" dirty="0"/>
              <a:t>work?</a:t>
            </a:r>
          </a:p>
          <a:p>
            <a:pPr marL="354965" marR="5080" indent="-342900">
              <a:lnSpc>
                <a:spcPts val="3010"/>
              </a:lnSpc>
              <a:spcBef>
                <a:spcPts val="1095"/>
              </a:spcBef>
              <a:buSzPct val="65454"/>
              <a:buAutoNum type="arabicPeriod"/>
              <a:tabLst>
                <a:tab pos="354965" algn="l"/>
              </a:tabLst>
            </a:pPr>
            <a:r>
              <a:rPr dirty="0"/>
              <a:t>What</a:t>
            </a:r>
            <a:r>
              <a:rPr spc="15" dirty="0"/>
              <a:t> </a:t>
            </a:r>
            <a:r>
              <a:rPr dirty="0"/>
              <a:t>other</a:t>
            </a:r>
            <a:r>
              <a:rPr spc="-15" dirty="0"/>
              <a:t> </a:t>
            </a:r>
            <a:r>
              <a:rPr spc="180" dirty="0"/>
              <a:t>statutes</a:t>
            </a:r>
            <a:r>
              <a:rPr spc="15" dirty="0"/>
              <a:t> </a:t>
            </a:r>
            <a:r>
              <a:rPr spc="155" dirty="0"/>
              <a:t>should</a:t>
            </a:r>
            <a:r>
              <a:rPr spc="40" dirty="0"/>
              <a:t> </a:t>
            </a:r>
            <a:r>
              <a:rPr spc="60" dirty="0"/>
              <a:t>I</a:t>
            </a:r>
            <a:r>
              <a:rPr spc="-55" dirty="0"/>
              <a:t> </a:t>
            </a:r>
            <a:r>
              <a:rPr spc="170" dirty="0"/>
              <a:t>be</a:t>
            </a:r>
            <a:r>
              <a:rPr spc="-30" dirty="0"/>
              <a:t> </a:t>
            </a:r>
            <a:r>
              <a:rPr spc="165" dirty="0"/>
              <a:t>aware</a:t>
            </a:r>
            <a:r>
              <a:rPr spc="-25" dirty="0"/>
              <a:t> </a:t>
            </a:r>
            <a:r>
              <a:rPr spc="165" dirty="0"/>
              <a:t>of</a:t>
            </a:r>
            <a:r>
              <a:rPr spc="-45" dirty="0"/>
              <a:t> </a:t>
            </a:r>
            <a:r>
              <a:rPr spc="105" dirty="0"/>
              <a:t>related</a:t>
            </a:r>
            <a:r>
              <a:rPr spc="35" dirty="0"/>
              <a:t> </a:t>
            </a:r>
            <a:r>
              <a:rPr dirty="0"/>
              <a:t>to</a:t>
            </a:r>
            <a:r>
              <a:rPr spc="-70" dirty="0"/>
              <a:t> </a:t>
            </a:r>
            <a:r>
              <a:rPr spc="170" dirty="0"/>
              <a:t>pregnancy </a:t>
            </a:r>
            <a:r>
              <a:rPr dirty="0"/>
              <a:t>or</a:t>
            </a:r>
            <a:r>
              <a:rPr spc="-140" dirty="0"/>
              <a:t> </a:t>
            </a:r>
            <a:r>
              <a:rPr spc="165" dirty="0"/>
              <a:t>parenting?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896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130"/>
              </a:spcBef>
            </a:pPr>
            <a:r>
              <a:rPr spc="-305" dirty="0"/>
              <a:t>Common</a:t>
            </a:r>
            <a:r>
              <a:rPr spc="-105" dirty="0"/>
              <a:t> </a:t>
            </a:r>
            <a:r>
              <a:rPr dirty="0"/>
              <a:t>Requests</a:t>
            </a:r>
            <a:r>
              <a:rPr spc="-275" dirty="0"/>
              <a:t> </a:t>
            </a:r>
            <a:r>
              <a:rPr spc="-25" dirty="0"/>
              <a:t>for</a:t>
            </a:r>
            <a:r>
              <a:rPr spc="-190" dirty="0"/>
              <a:t> </a:t>
            </a:r>
            <a:r>
              <a:rPr spc="-10" dirty="0"/>
              <a:t>Modifications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32192" y="1836883"/>
            <a:ext cx="4821555" cy="3230245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354965" indent="-342265">
              <a:lnSpc>
                <a:spcPct val="100000"/>
              </a:lnSpc>
              <a:spcBef>
                <a:spcPts val="844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190" dirty="0">
                <a:latin typeface="Gill Sans MT"/>
                <a:cs typeface="Gill Sans MT"/>
              </a:rPr>
              <a:t>excused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absences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for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appts</a:t>
            </a:r>
            <a:endParaRPr sz="2750">
              <a:latin typeface="Gill Sans MT"/>
              <a:cs typeface="Gill Sans MT"/>
            </a:endParaRP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95" dirty="0">
                <a:latin typeface="Gill Sans MT"/>
                <a:cs typeface="Gill Sans MT"/>
              </a:rPr>
              <a:t>remote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45" dirty="0">
                <a:latin typeface="Gill Sans MT"/>
                <a:cs typeface="Gill Sans MT"/>
              </a:rPr>
              <a:t>learning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option</a:t>
            </a:r>
            <a:endParaRPr sz="2750">
              <a:latin typeface="Gill Sans MT"/>
              <a:cs typeface="Gill Sans MT"/>
            </a:endParaRPr>
          </a:p>
          <a:p>
            <a:pPr marL="354965" marR="864869" indent="-342900">
              <a:lnSpc>
                <a:spcPts val="3000"/>
              </a:lnSpc>
              <a:spcBef>
                <a:spcPts val="110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165" dirty="0">
                <a:latin typeface="Gill Sans MT"/>
                <a:cs typeface="Gill Sans MT"/>
              </a:rPr>
              <a:t>rescheduling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225" dirty="0">
                <a:latin typeface="Gill Sans MT"/>
                <a:cs typeface="Gill Sans MT"/>
              </a:rPr>
              <a:t>exams </a:t>
            </a:r>
            <a:r>
              <a:rPr sz="2750" spc="240" dirty="0">
                <a:latin typeface="Gill Sans MT"/>
                <a:cs typeface="Gill Sans MT"/>
              </a:rPr>
              <a:t>because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of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pregnancy-</a:t>
            </a:r>
            <a:r>
              <a:rPr sz="2750" spc="110" dirty="0">
                <a:latin typeface="Gill Sans MT"/>
                <a:cs typeface="Gill Sans MT"/>
              </a:rPr>
              <a:t>related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245" dirty="0">
                <a:latin typeface="Gill Sans MT"/>
                <a:cs typeface="Gill Sans MT"/>
              </a:rPr>
              <a:t>absences</a:t>
            </a:r>
            <a:endParaRPr sz="2750">
              <a:latin typeface="Gill Sans MT"/>
              <a:cs typeface="Gill Sans MT"/>
            </a:endParaRPr>
          </a:p>
          <a:p>
            <a:pPr marL="354965" marR="191770" indent="-342900">
              <a:lnSpc>
                <a:spcPts val="3000"/>
              </a:lnSpc>
              <a:spcBef>
                <a:spcPts val="106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105" dirty="0">
                <a:latin typeface="Gill Sans MT"/>
                <a:cs typeface="Gill Sans MT"/>
              </a:rPr>
              <a:t>periodic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breaks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 </a:t>
            </a:r>
            <a:r>
              <a:rPr sz="2750" spc="120" dirty="0">
                <a:latin typeface="Gill Sans MT"/>
                <a:cs typeface="Gill Sans MT"/>
              </a:rPr>
              <a:t>move, </a:t>
            </a:r>
            <a:r>
              <a:rPr sz="2750" spc="160" dirty="0">
                <a:latin typeface="Gill Sans MT"/>
                <a:cs typeface="Gill Sans MT"/>
              </a:rPr>
              <a:t>express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00" dirty="0">
                <a:latin typeface="Gill Sans MT"/>
                <a:cs typeface="Gill Sans MT"/>
              </a:rPr>
              <a:t>milk,</a:t>
            </a:r>
            <a:r>
              <a:rPr sz="2750" spc="-100" dirty="0">
                <a:latin typeface="Gill Sans MT"/>
                <a:cs typeface="Gill Sans MT"/>
              </a:rPr>
              <a:t> </a:t>
            </a:r>
            <a:r>
              <a:rPr sz="2750" spc="235" dirty="0">
                <a:latin typeface="Gill Sans MT"/>
                <a:cs typeface="Gill Sans MT"/>
              </a:rPr>
              <a:t>use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restroom</a:t>
            </a:r>
            <a:endParaRPr sz="2750">
              <a:latin typeface="Gill Sans MT"/>
              <a:cs typeface="Gill Sans MT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sz="half" idx="3"/>
          </p:nvPr>
        </p:nvSpPr>
        <p:spPr>
          <a:prstGeom prst="rect">
            <a:avLst/>
          </a:prstGeom>
        </p:spPr>
        <p:txBody>
          <a:bodyPr vert="horz" wrap="square" lIns="0" tIns="91440" rIns="0" bIns="0" rtlCol="0">
            <a:spAutoFit/>
          </a:bodyPr>
          <a:lstStyle/>
          <a:p>
            <a:pPr marL="355600" marR="109220" indent="-343535">
              <a:lnSpc>
                <a:spcPts val="2700"/>
              </a:lnSpc>
              <a:spcBef>
                <a:spcPts val="720"/>
              </a:spcBef>
              <a:buSzPct val="65454"/>
              <a:buFont typeface="Arial"/>
              <a:buChar char="•"/>
              <a:tabLst>
                <a:tab pos="355600" algn="l"/>
              </a:tabLst>
            </a:pPr>
            <a:r>
              <a:rPr spc="165" dirty="0"/>
              <a:t>remaining</a:t>
            </a:r>
            <a:r>
              <a:rPr spc="-75" dirty="0"/>
              <a:t> </a:t>
            </a:r>
            <a:r>
              <a:rPr spc="105" dirty="0"/>
              <a:t>in</a:t>
            </a:r>
            <a:r>
              <a:rPr spc="-45" dirty="0"/>
              <a:t> </a:t>
            </a:r>
            <a:r>
              <a:rPr spc="145" dirty="0"/>
              <a:t>program</a:t>
            </a:r>
            <a:r>
              <a:rPr spc="-50" dirty="0"/>
              <a:t> </a:t>
            </a:r>
            <a:r>
              <a:rPr spc="95" dirty="0"/>
              <a:t>while on</a:t>
            </a:r>
            <a:r>
              <a:rPr spc="-50" dirty="0"/>
              <a:t> </a:t>
            </a:r>
            <a:r>
              <a:rPr spc="120" dirty="0"/>
              <a:t>bedrest</a:t>
            </a:r>
          </a:p>
          <a:p>
            <a:pPr marL="355600" marR="140970" indent="-343535">
              <a:lnSpc>
                <a:spcPts val="2700"/>
              </a:lnSpc>
              <a:spcBef>
                <a:spcPts val="985"/>
              </a:spcBef>
              <a:buSzPct val="65454"/>
              <a:buFont typeface="Arial"/>
              <a:buChar char="•"/>
              <a:tabLst>
                <a:tab pos="355600" algn="l"/>
              </a:tabLst>
            </a:pPr>
            <a:r>
              <a:rPr spc="160" dirty="0"/>
              <a:t>clinical</a:t>
            </a:r>
            <a:r>
              <a:rPr spc="-65" dirty="0"/>
              <a:t> </a:t>
            </a:r>
            <a:r>
              <a:rPr spc="145" dirty="0"/>
              <a:t>student</a:t>
            </a:r>
            <a:r>
              <a:rPr spc="-75" dirty="0"/>
              <a:t> </a:t>
            </a:r>
            <a:r>
              <a:rPr spc="165" dirty="0"/>
              <a:t>requests</a:t>
            </a:r>
            <a:r>
              <a:rPr spc="-5" dirty="0"/>
              <a:t> </a:t>
            </a:r>
            <a:r>
              <a:rPr spc="-25" dirty="0"/>
              <a:t>to </a:t>
            </a:r>
            <a:r>
              <a:rPr spc="285" dirty="0"/>
              <a:t>miss</a:t>
            </a:r>
            <a:r>
              <a:rPr spc="-30" dirty="0"/>
              <a:t> </a:t>
            </a:r>
            <a:r>
              <a:rPr spc="95" dirty="0"/>
              <a:t>portions</a:t>
            </a:r>
            <a:r>
              <a:rPr spc="-15" dirty="0"/>
              <a:t> </a:t>
            </a:r>
            <a:r>
              <a:rPr spc="165" dirty="0"/>
              <a:t>of</a:t>
            </a:r>
            <a:r>
              <a:rPr spc="-75" dirty="0"/>
              <a:t> </a:t>
            </a:r>
            <a:r>
              <a:rPr spc="30" dirty="0"/>
              <a:t>their </a:t>
            </a:r>
            <a:r>
              <a:rPr spc="160" dirty="0"/>
              <a:t>clinical</a:t>
            </a:r>
            <a:r>
              <a:rPr spc="-55" dirty="0"/>
              <a:t> </a:t>
            </a:r>
            <a:r>
              <a:rPr spc="55" dirty="0"/>
              <a:t>rotation</a:t>
            </a:r>
          </a:p>
          <a:p>
            <a:pPr marL="355600" marR="5080" indent="-343535">
              <a:lnSpc>
                <a:spcPct val="81400"/>
              </a:lnSpc>
              <a:spcBef>
                <a:spcPts val="1010"/>
              </a:spcBef>
              <a:buSzPct val="65454"/>
              <a:buFont typeface="Arial"/>
              <a:buChar char="•"/>
              <a:tabLst>
                <a:tab pos="355600" algn="l"/>
              </a:tabLst>
            </a:pPr>
            <a:r>
              <a:rPr spc="160" dirty="0"/>
              <a:t>clinical</a:t>
            </a:r>
            <a:r>
              <a:rPr spc="-55" dirty="0"/>
              <a:t> </a:t>
            </a:r>
            <a:r>
              <a:rPr spc="90" dirty="0"/>
              <a:t>instructors </a:t>
            </a:r>
            <a:r>
              <a:rPr spc="140" dirty="0"/>
              <a:t>concerned</a:t>
            </a:r>
            <a:r>
              <a:rPr spc="-80" dirty="0"/>
              <a:t> </a:t>
            </a:r>
            <a:r>
              <a:rPr spc="160" dirty="0"/>
              <a:t>about</a:t>
            </a:r>
            <a:r>
              <a:rPr spc="-95" dirty="0"/>
              <a:t> </a:t>
            </a:r>
            <a:r>
              <a:rPr spc="40" dirty="0"/>
              <a:t>their </a:t>
            </a:r>
            <a:r>
              <a:rPr spc="155" dirty="0"/>
              <a:t>pregnant</a:t>
            </a:r>
            <a:r>
              <a:rPr spc="-15" dirty="0"/>
              <a:t> </a:t>
            </a:r>
            <a:r>
              <a:rPr spc="145" dirty="0"/>
              <a:t>students’</a:t>
            </a:r>
            <a:r>
              <a:rPr spc="-30" dirty="0"/>
              <a:t> </a:t>
            </a:r>
            <a:r>
              <a:rPr spc="114" dirty="0"/>
              <a:t>ability</a:t>
            </a:r>
            <a:r>
              <a:rPr spc="-45" dirty="0"/>
              <a:t> </a:t>
            </a:r>
            <a:r>
              <a:rPr spc="-25" dirty="0"/>
              <a:t>to </a:t>
            </a:r>
            <a:r>
              <a:rPr spc="265" dirty="0"/>
              <a:t>engage</a:t>
            </a:r>
            <a:r>
              <a:rPr spc="-55" dirty="0"/>
              <a:t> </a:t>
            </a:r>
            <a:r>
              <a:rPr spc="105" dirty="0"/>
              <a:t>in</a:t>
            </a:r>
            <a:r>
              <a:rPr spc="-40" dirty="0"/>
              <a:t> </a:t>
            </a:r>
            <a:r>
              <a:rPr spc="190" dirty="0"/>
              <a:t>physical</a:t>
            </a:r>
            <a:r>
              <a:rPr spc="-5" dirty="0"/>
              <a:t> </a:t>
            </a:r>
            <a:r>
              <a:rPr spc="240" dirty="0"/>
              <a:t>tasks</a:t>
            </a:r>
            <a:r>
              <a:rPr spc="-90" dirty="0"/>
              <a:t> </a:t>
            </a:r>
            <a:r>
              <a:rPr spc="-25" dirty="0"/>
              <a:t>(or </a:t>
            </a:r>
            <a:r>
              <a:rPr spc="175" dirty="0"/>
              <a:t>be</a:t>
            </a:r>
            <a:r>
              <a:rPr spc="-60" dirty="0"/>
              <a:t> </a:t>
            </a:r>
            <a:r>
              <a:rPr spc="165" dirty="0"/>
              <a:t>exposed</a:t>
            </a:r>
            <a:r>
              <a:rPr spc="-75" dirty="0"/>
              <a:t> </a:t>
            </a:r>
            <a:r>
              <a:rPr spc="55" dirty="0"/>
              <a:t>to</a:t>
            </a:r>
            <a:r>
              <a:rPr spc="-90" dirty="0"/>
              <a:t> </a:t>
            </a:r>
            <a:r>
              <a:rPr spc="200" dirty="0"/>
              <a:t>chemicals)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896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130"/>
              </a:spcBef>
            </a:pPr>
            <a:r>
              <a:rPr spc="-20" dirty="0"/>
              <a:t>Reasonable</a:t>
            </a:r>
            <a:r>
              <a:rPr spc="-190" dirty="0"/>
              <a:t> </a:t>
            </a:r>
            <a:r>
              <a:rPr spc="-20" dirty="0"/>
              <a:t>Modifications</a:t>
            </a:r>
            <a:r>
              <a:rPr spc="-210" dirty="0"/>
              <a:t> </a:t>
            </a:r>
            <a:r>
              <a:rPr spc="-125" dirty="0"/>
              <a:t>under</a:t>
            </a:r>
            <a:r>
              <a:rPr spc="-150" dirty="0"/>
              <a:t> </a:t>
            </a:r>
            <a:r>
              <a:rPr spc="-190" dirty="0"/>
              <a:t>Title</a:t>
            </a:r>
            <a:r>
              <a:rPr spc="-165" dirty="0"/>
              <a:t> </a:t>
            </a:r>
            <a:r>
              <a:rPr spc="-520" dirty="0"/>
              <a:t>IX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46492" y="1813305"/>
            <a:ext cx="6102350" cy="300545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algn="just">
              <a:lnSpc>
                <a:spcPts val="3150"/>
              </a:lnSpc>
              <a:spcBef>
                <a:spcPts val="130"/>
              </a:spcBef>
            </a:pPr>
            <a:r>
              <a:rPr sz="2750" dirty="0">
                <a:latin typeface="Arial"/>
                <a:cs typeface="Arial"/>
              </a:rPr>
              <a:t>§</a:t>
            </a:r>
            <a:r>
              <a:rPr sz="2750" spc="4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106.40(b)(3)(ii)(A)</a:t>
            </a:r>
            <a:endParaRPr sz="2750">
              <a:latin typeface="Arial"/>
              <a:cs typeface="Arial"/>
            </a:endParaRPr>
          </a:p>
          <a:p>
            <a:pPr marL="698500" marR="302260" indent="-342900" algn="just">
              <a:lnSpc>
                <a:spcPts val="3010"/>
              </a:lnSpc>
              <a:spcBef>
                <a:spcPts val="195"/>
              </a:spcBef>
              <a:buSzPct val="65454"/>
              <a:buChar char="•"/>
              <a:tabLst>
                <a:tab pos="698500" algn="l"/>
              </a:tabLst>
            </a:pPr>
            <a:r>
              <a:rPr sz="2750" dirty="0">
                <a:latin typeface="Arial"/>
                <a:cs typeface="Arial"/>
              </a:rPr>
              <a:t>applies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18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students</a:t>
            </a:r>
            <a:r>
              <a:rPr sz="2750" spc="10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experiencing </a:t>
            </a:r>
            <a:r>
              <a:rPr sz="2750" dirty="0">
                <a:latin typeface="Arial"/>
                <a:cs typeface="Arial"/>
              </a:rPr>
              <a:t>pregnancy</a:t>
            </a:r>
            <a:r>
              <a:rPr sz="2750" spc="17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or</a:t>
            </a:r>
            <a:r>
              <a:rPr sz="2750" spc="1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related</a:t>
            </a:r>
            <a:r>
              <a:rPr sz="2750" spc="17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conditions</a:t>
            </a:r>
            <a:endParaRPr sz="2750">
              <a:latin typeface="Arial"/>
              <a:cs typeface="Arial"/>
            </a:endParaRPr>
          </a:p>
          <a:p>
            <a:pPr marL="697865" indent="-342265" algn="just">
              <a:lnSpc>
                <a:spcPct val="100000"/>
              </a:lnSpc>
              <a:spcBef>
                <a:spcPts val="695"/>
              </a:spcBef>
              <a:buSzPct val="65454"/>
              <a:buChar char="•"/>
              <a:tabLst>
                <a:tab pos="697865" algn="l"/>
              </a:tabLst>
            </a:pPr>
            <a:r>
              <a:rPr sz="2750" dirty="0">
                <a:latin typeface="Arial"/>
                <a:cs typeface="Arial"/>
              </a:rPr>
              <a:t>limited</a:t>
            </a:r>
            <a:r>
              <a:rPr sz="2750" spc="26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documentation</a:t>
            </a:r>
            <a:r>
              <a:rPr sz="2750" spc="18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permitted</a:t>
            </a:r>
            <a:endParaRPr sz="2750">
              <a:latin typeface="Arial"/>
              <a:cs typeface="Arial"/>
            </a:endParaRPr>
          </a:p>
          <a:p>
            <a:pPr marL="698500" marR="5080" indent="-342900" algn="just">
              <a:lnSpc>
                <a:spcPct val="91100"/>
              </a:lnSpc>
              <a:spcBef>
                <a:spcPts val="1050"/>
              </a:spcBef>
              <a:buSzPct val="65454"/>
              <a:buChar char="•"/>
              <a:tabLst>
                <a:tab pos="698500" algn="l"/>
              </a:tabLst>
            </a:pPr>
            <a:r>
              <a:rPr sz="2750" dirty="0">
                <a:latin typeface="Arial"/>
                <a:cs typeface="Arial"/>
              </a:rPr>
              <a:t>threshold:</a:t>
            </a:r>
            <a:r>
              <a:rPr sz="2750" spc="229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“fundamentally</a:t>
            </a:r>
            <a:r>
              <a:rPr sz="2750" spc="2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alter</a:t>
            </a:r>
            <a:r>
              <a:rPr sz="2750" spc="235" dirty="0">
                <a:latin typeface="Arial"/>
                <a:cs typeface="Arial"/>
              </a:rPr>
              <a:t> </a:t>
            </a:r>
            <a:r>
              <a:rPr sz="2750" spc="-25" dirty="0">
                <a:latin typeface="Arial"/>
                <a:cs typeface="Arial"/>
              </a:rPr>
              <a:t>the </a:t>
            </a:r>
            <a:r>
              <a:rPr sz="2750" dirty="0">
                <a:latin typeface="Arial"/>
                <a:cs typeface="Arial"/>
              </a:rPr>
              <a:t>nature</a:t>
            </a:r>
            <a:r>
              <a:rPr sz="2750" spc="21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of</a:t>
            </a:r>
            <a:r>
              <a:rPr sz="2750" spc="16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its</a:t>
            </a:r>
            <a:r>
              <a:rPr sz="2750" spc="14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education</a:t>
            </a:r>
            <a:r>
              <a:rPr sz="2750" spc="13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program</a:t>
            </a:r>
            <a:r>
              <a:rPr sz="2750" spc="105" dirty="0">
                <a:latin typeface="Arial"/>
                <a:cs typeface="Arial"/>
              </a:rPr>
              <a:t> </a:t>
            </a:r>
            <a:r>
              <a:rPr sz="2750" spc="-25" dirty="0">
                <a:latin typeface="Arial"/>
                <a:cs typeface="Arial"/>
              </a:rPr>
              <a:t>or </a:t>
            </a:r>
            <a:r>
              <a:rPr sz="2750" spc="-10" dirty="0">
                <a:latin typeface="Arial"/>
                <a:cs typeface="Arial"/>
              </a:rPr>
              <a:t>activity”</a:t>
            </a:r>
            <a:endParaRPr sz="2750">
              <a:latin typeface="Arial"/>
              <a:cs typeface="Arial"/>
            </a:endParaRPr>
          </a:p>
        </p:txBody>
      </p:sp>
      <p:pic>
        <p:nvPicPr>
          <p:cNvPr id="4" name="object 4" descr="03032022 USPS EVENT Title IX-86-2 | US Department of Education ...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229600" y="2000250"/>
            <a:ext cx="2895600" cy="3152775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29311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105"/>
              </a:spcBef>
            </a:pPr>
            <a:r>
              <a:rPr sz="4200" spc="-25" dirty="0"/>
              <a:t>Reasonable</a:t>
            </a:r>
            <a:r>
              <a:rPr sz="4200" spc="-165" dirty="0"/>
              <a:t> </a:t>
            </a:r>
            <a:r>
              <a:rPr sz="4200" spc="-125" dirty="0"/>
              <a:t>Accommodations</a:t>
            </a:r>
            <a:r>
              <a:rPr sz="4200" spc="-135" dirty="0"/>
              <a:t> </a:t>
            </a:r>
            <a:r>
              <a:rPr sz="4200" spc="-140" dirty="0"/>
              <a:t>under</a:t>
            </a:r>
            <a:r>
              <a:rPr sz="4200" spc="-110" dirty="0"/>
              <a:t> </a:t>
            </a:r>
            <a:r>
              <a:rPr sz="4200" spc="-520" dirty="0"/>
              <a:t>PWFA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1146492" y="1737105"/>
            <a:ext cx="6746875" cy="407352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ts val="2815"/>
              </a:lnSpc>
              <a:spcBef>
                <a:spcPts val="130"/>
              </a:spcBef>
            </a:pPr>
            <a:r>
              <a:rPr sz="2750" dirty="0">
                <a:latin typeface="Arial"/>
                <a:cs typeface="Arial"/>
              </a:rPr>
              <a:t>29</a:t>
            </a:r>
            <a:r>
              <a:rPr sz="2750" spc="6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CFR</a:t>
            </a:r>
            <a:r>
              <a:rPr sz="2750" spc="50" dirty="0">
                <a:latin typeface="Arial"/>
                <a:cs typeface="Arial"/>
              </a:rPr>
              <a:t> </a:t>
            </a:r>
            <a:r>
              <a:rPr sz="2750" spc="-20" dirty="0">
                <a:latin typeface="Arial"/>
                <a:cs typeface="Arial"/>
              </a:rPr>
              <a:t>1636</a:t>
            </a:r>
            <a:endParaRPr sz="2750">
              <a:latin typeface="Arial"/>
              <a:cs typeface="Arial"/>
            </a:endParaRPr>
          </a:p>
          <a:p>
            <a:pPr marL="698500" indent="-342900">
              <a:lnSpc>
                <a:spcPts val="2330"/>
              </a:lnSpc>
              <a:buSzPct val="65454"/>
              <a:buChar char="•"/>
              <a:tabLst>
                <a:tab pos="698500" algn="l"/>
              </a:tabLst>
            </a:pPr>
            <a:r>
              <a:rPr sz="2750" dirty="0">
                <a:latin typeface="Arial"/>
                <a:cs typeface="Arial"/>
              </a:rPr>
              <a:t>applies</a:t>
            </a:r>
            <a:r>
              <a:rPr sz="2750" spc="13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2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qualified</a:t>
            </a:r>
            <a:r>
              <a:rPr sz="2750" spc="13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applicants</a:t>
            </a:r>
            <a:r>
              <a:rPr sz="2750" spc="140" dirty="0">
                <a:latin typeface="Arial"/>
                <a:cs typeface="Arial"/>
              </a:rPr>
              <a:t> </a:t>
            </a:r>
            <a:r>
              <a:rPr sz="2750" spc="-25" dirty="0">
                <a:latin typeface="Arial"/>
                <a:cs typeface="Arial"/>
              </a:rPr>
              <a:t>or</a:t>
            </a:r>
            <a:endParaRPr sz="2750">
              <a:latin typeface="Arial"/>
              <a:cs typeface="Arial"/>
            </a:endParaRPr>
          </a:p>
          <a:p>
            <a:pPr marL="698500" marR="1565275">
              <a:lnSpc>
                <a:spcPct val="72800"/>
              </a:lnSpc>
              <a:spcBef>
                <a:spcPts val="409"/>
              </a:spcBef>
            </a:pPr>
            <a:r>
              <a:rPr sz="2750" dirty="0">
                <a:latin typeface="Arial"/>
                <a:cs typeface="Arial"/>
              </a:rPr>
              <a:t>employees</a:t>
            </a:r>
            <a:r>
              <a:rPr sz="2750" spc="17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who</a:t>
            </a:r>
            <a:r>
              <a:rPr sz="2750" spc="1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have</a:t>
            </a:r>
            <a:r>
              <a:rPr sz="2750" spc="16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known “limitations.”</a:t>
            </a:r>
            <a:endParaRPr sz="2750">
              <a:latin typeface="Arial"/>
              <a:cs typeface="Arial"/>
            </a:endParaRPr>
          </a:p>
          <a:p>
            <a:pPr marL="1156335" lvl="1" indent="-342900">
              <a:lnSpc>
                <a:spcPts val="2455"/>
              </a:lnSpc>
              <a:spcBef>
                <a:spcPts val="130"/>
              </a:spcBef>
              <a:buSzPct val="75000"/>
              <a:buChar char="•"/>
              <a:tabLst>
                <a:tab pos="1156335" algn="l"/>
              </a:tabLst>
            </a:pPr>
            <a:r>
              <a:rPr sz="2400" dirty="0">
                <a:latin typeface="Arial"/>
                <a:cs typeface="Arial"/>
              </a:rPr>
              <a:t>limitations: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physical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medical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conditions</a:t>
            </a:r>
            <a:endParaRPr sz="2400">
              <a:latin typeface="Arial"/>
              <a:cs typeface="Arial"/>
            </a:endParaRPr>
          </a:p>
          <a:p>
            <a:pPr marL="1156335">
              <a:lnSpc>
                <a:spcPts val="2025"/>
              </a:lnSpc>
            </a:pPr>
            <a:r>
              <a:rPr sz="2400" dirty="0">
                <a:latin typeface="Arial"/>
                <a:cs typeface="Arial"/>
              </a:rPr>
              <a:t>related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to,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affected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by,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arising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out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of</a:t>
            </a:r>
            <a:endParaRPr sz="2400">
              <a:latin typeface="Arial"/>
              <a:cs typeface="Arial"/>
            </a:endParaRPr>
          </a:p>
          <a:p>
            <a:pPr marL="1156335" marR="175895">
              <a:lnSpc>
                <a:spcPct val="70400"/>
              </a:lnSpc>
              <a:spcBef>
                <a:spcPts val="430"/>
              </a:spcBef>
            </a:pPr>
            <a:r>
              <a:rPr sz="2400" dirty="0">
                <a:latin typeface="Arial"/>
                <a:cs typeface="Arial"/>
              </a:rPr>
              <a:t>pregnancy,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childbirth,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related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medical conditions.</a:t>
            </a:r>
            <a:endParaRPr sz="2400">
              <a:latin typeface="Arial"/>
              <a:cs typeface="Arial"/>
            </a:endParaRPr>
          </a:p>
          <a:p>
            <a:pPr marL="698500" marR="333375" indent="-342900">
              <a:lnSpc>
                <a:spcPct val="72800"/>
              </a:lnSpc>
              <a:spcBef>
                <a:spcPts val="894"/>
              </a:spcBef>
              <a:buSzPct val="65454"/>
              <a:buChar char="•"/>
              <a:tabLst>
                <a:tab pos="698500" algn="l"/>
              </a:tabLst>
            </a:pPr>
            <a:r>
              <a:rPr sz="2750" dirty="0">
                <a:latin typeface="Arial"/>
                <a:cs typeface="Arial"/>
              </a:rPr>
              <a:t>once</a:t>
            </a:r>
            <a:r>
              <a:rPr sz="2750" spc="2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employer</a:t>
            </a:r>
            <a:r>
              <a:rPr sz="2750" spc="15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is</a:t>
            </a:r>
            <a:r>
              <a:rPr sz="2750" spc="14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notified;</a:t>
            </a:r>
            <a:r>
              <a:rPr sz="2750" spc="16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engage</a:t>
            </a:r>
            <a:r>
              <a:rPr sz="2750" spc="135" dirty="0">
                <a:latin typeface="Arial"/>
                <a:cs typeface="Arial"/>
              </a:rPr>
              <a:t> </a:t>
            </a:r>
            <a:r>
              <a:rPr sz="2750" spc="-25" dirty="0">
                <a:latin typeface="Arial"/>
                <a:cs typeface="Arial"/>
              </a:rPr>
              <a:t>in </a:t>
            </a:r>
            <a:r>
              <a:rPr sz="2750" dirty="0">
                <a:latin typeface="Arial"/>
                <a:cs typeface="Arial"/>
              </a:rPr>
              <a:t>interactive</a:t>
            </a:r>
            <a:r>
              <a:rPr sz="2750" spc="23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process</a:t>
            </a:r>
            <a:endParaRPr sz="2750">
              <a:latin typeface="Arial"/>
              <a:cs typeface="Arial"/>
            </a:endParaRPr>
          </a:p>
          <a:p>
            <a:pPr marL="698500" indent="-342900">
              <a:lnSpc>
                <a:spcPct val="100000"/>
              </a:lnSpc>
              <a:spcBef>
                <a:spcPts val="5"/>
              </a:spcBef>
              <a:buSzPct val="65454"/>
              <a:buChar char="•"/>
              <a:tabLst>
                <a:tab pos="698500" algn="l"/>
              </a:tabLst>
            </a:pPr>
            <a:r>
              <a:rPr sz="2750" dirty="0">
                <a:latin typeface="Arial"/>
                <a:cs typeface="Arial"/>
              </a:rPr>
              <a:t>limited</a:t>
            </a:r>
            <a:r>
              <a:rPr sz="2750" spc="26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documentation</a:t>
            </a:r>
            <a:r>
              <a:rPr sz="2750" spc="18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permitted</a:t>
            </a:r>
            <a:endParaRPr sz="2750">
              <a:latin typeface="Arial"/>
              <a:cs typeface="Arial"/>
            </a:endParaRPr>
          </a:p>
          <a:p>
            <a:pPr marL="698500" indent="-342900">
              <a:lnSpc>
                <a:spcPct val="100000"/>
              </a:lnSpc>
              <a:spcBef>
                <a:spcPts val="80"/>
              </a:spcBef>
              <a:buSzPct val="65454"/>
              <a:buChar char="•"/>
              <a:tabLst>
                <a:tab pos="698500" algn="l"/>
              </a:tabLst>
            </a:pPr>
            <a:r>
              <a:rPr sz="2750" dirty="0">
                <a:latin typeface="Arial"/>
                <a:cs typeface="Arial"/>
              </a:rPr>
              <a:t>threshold:</a:t>
            </a:r>
            <a:r>
              <a:rPr sz="2750" spc="24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“undue</a:t>
            </a:r>
            <a:r>
              <a:rPr sz="2750" spc="22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hardship”</a:t>
            </a:r>
            <a:endParaRPr sz="2750">
              <a:latin typeface="Arial"/>
              <a:cs typeface="Arial"/>
            </a:endParaRPr>
          </a:p>
        </p:txBody>
      </p:sp>
      <p:pic>
        <p:nvPicPr>
          <p:cNvPr id="4" name="object 4" descr="File:Judith Lichtman speaks at the PWFA press conference.jpg ...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315325" y="2495550"/>
            <a:ext cx="3400425" cy="23622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344106"/>
            <a:ext cx="8703945" cy="1249045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12700" marR="5080">
              <a:lnSpc>
                <a:spcPts val="4580"/>
              </a:lnSpc>
              <a:spcBef>
                <a:spcPts val="640"/>
              </a:spcBef>
            </a:pPr>
            <a:r>
              <a:rPr sz="4200" spc="-25" dirty="0"/>
              <a:t>Reasonable</a:t>
            </a:r>
            <a:r>
              <a:rPr sz="4200" spc="-185" dirty="0"/>
              <a:t> </a:t>
            </a:r>
            <a:r>
              <a:rPr sz="4200" spc="-120" dirty="0"/>
              <a:t>Accommodations</a:t>
            </a:r>
            <a:r>
              <a:rPr sz="4200" spc="-170" dirty="0"/>
              <a:t> </a:t>
            </a:r>
            <a:r>
              <a:rPr sz="4200" spc="-70" dirty="0"/>
              <a:t>under </a:t>
            </a:r>
            <a:r>
              <a:rPr sz="4200" spc="-10" dirty="0"/>
              <a:t>ADA/504</a:t>
            </a:r>
            <a:endParaRPr sz="4200"/>
          </a:p>
        </p:txBody>
      </p:sp>
      <p:sp>
        <p:nvSpPr>
          <p:cNvPr id="3" name="object 3"/>
          <p:cNvSpPr txBox="1"/>
          <p:nvPr/>
        </p:nvSpPr>
        <p:spPr>
          <a:xfrm>
            <a:off x="1146492" y="1813305"/>
            <a:ext cx="6455410" cy="3902075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ts val="3150"/>
              </a:lnSpc>
              <a:spcBef>
                <a:spcPts val="130"/>
              </a:spcBef>
            </a:pPr>
            <a:r>
              <a:rPr sz="2750" dirty="0">
                <a:latin typeface="Arial"/>
                <a:cs typeface="Arial"/>
              </a:rPr>
              <a:t>89</a:t>
            </a:r>
            <a:r>
              <a:rPr sz="2750" spc="6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FR</a:t>
            </a:r>
            <a:r>
              <a:rPr sz="2750" spc="4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31320</a:t>
            </a:r>
            <a:endParaRPr sz="2750">
              <a:latin typeface="Arial"/>
              <a:cs typeface="Arial"/>
            </a:endParaRPr>
          </a:p>
          <a:p>
            <a:pPr marL="698500" marR="5080" indent="-342900">
              <a:lnSpc>
                <a:spcPts val="3010"/>
              </a:lnSpc>
              <a:spcBef>
                <a:spcPts val="195"/>
              </a:spcBef>
              <a:buSzPct val="65454"/>
              <a:buChar char="•"/>
              <a:tabLst>
                <a:tab pos="698500" algn="l"/>
              </a:tabLst>
            </a:pPr>
            <a:r>
              <a:rPr sz="2750" dirty="0">
                <a:latin typeface="Arial"/>
                <a:cs typeface="Arial"/>
              </a:rPr>
              <a:t>applies</a:t>
            </a:r>
            <a:r>
              <a:rPr sz="2750" spc="12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20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qualified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individuals</a:t>
            </a:r>
            <a:r>
              <a:rPr sz="2750" spc="13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with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spc="-50" dirty="0">
                <a:latin typeface="Arial"/>
                <a:cs typeface="Arial"/>
              </a:rPr>
              <a:t>a </a:t>
            </a:r>
            <a:r>
              <a:rPr sz="2750" spc="-10" dirty="0">
                <a:latin typeface="Arial"/>
                <a:cs typeface="Arial"/>
              </a:rPr>
              <a:t>disability</a:t>
            </a:r>
            <a:endParaRPr sz="2750">
              <a:latin typeface="Arial"/>
              <a:cs typeface="Arial"/>
            </a:endParaRPr>
          </a:p>
          <a:p>
            <a:pPr marL="698500" marR="36830" indent="-342900">
              <a:lnSpc>
                <a:spcPct val="91800"/>
              </a:lnSpc>
              <a:spcBef>
                <a:spcPts val="965"/>
              </a:spcBef>
              <a:buSzPct val="65454"/>
              <a:buChar char="•"/>
              <a:tabLst>
                <a:tab pos="698500" algn="l"/>
              </a:tabLst>
            </a:pPr>
            <a:r>
              <a:rPr sz="2750" dirty="0">
                <a:latin typeface="Arial"/>
                <a:cs typeface="Arial"/>
              </a:rPr>
              <a:t>supporting</a:t>
            </a:r>
            <a:r>
              <a:rPr sz="2750" spc="2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documentation</a:t>
            </a:r>
            <a:r>
              <a:rPr sz="2750" spc="29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regarding </a:t>
            </a:r>
            <a:r>
              <a:rPr sz="2750" dirty="0">
                <a:latin typeface="Arial"/>
                <a:cs typeface="Arial"/>
              </a:rPr>
              <a:t>the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nature</a:t>
            </a:r>
            <a:r>
              <a:rPr sz="2750" spc="12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of</a:t>
            </a:r>
            <a:r>
              <a:rPr sz="2750" spc="6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disability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and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spc="-25" dirty="0">
                <a:latin typeface="Arial"/>
                <a:cs typeface="Arial"/>
              </a:rPr>
              <a:t>the </a:t>
            </a:r>
            <a:r>
              <a:rPr sz="2750" dirty="0">
                <a:latin typeface="Arial"/>
                <a:cs typeface="Arial"/>
              </a:rPr>
              <a:t>requested</a:t>
            </a:r>
            <a:r>
              <a:rPr sz="2750" spc="27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accommodation</a:t>
            </a:r>
            <a:r>
              <a:rPr sz="2750" spc="285" dirty="0">
                <a:latin typeface="Arial"/>
                <a:cs typeface="Arial"/>
              </a:rPr>
              <a:t> </a:t>
            </a:r>
            <a:r>
              <a:rPr sz="2750" spc="-25" dirty="0">
                <a:latin typeface="Arial"/>
                <a:cs typeface="Arial"/>
              </a:rPr>
              <a:t>is </a:t>
            </a:r>
            <a:r>
              <a:rPr sz="2750" spc="-10" dirty="0">
                <a:latin typeface="Arial"/>
                <a:cs typeface="Arial"/>
              </a:rPr>
              <a:t>permissible</a:t>
            </a:r>
            <a:endParaRPr sz="2750">
              <a:latin typeface="Arial"/>
              <a:cs typeface="Arial"/>
            </a:endParaRPr>
          </a:p>
          <a:p>
            <a:pPr marL="698500" indent="-342900">
              <a:lnSpc>
                <a:spcPct val="100000"/>
              </a:lnSpc>
              <a:spcBef>
                <a:spcPts val="755"/>
              </a:spcBef>
              <a:buSzPct val="65454"/>
              <a:buChar char="•"/>
              <a:tabLst>
                <a:tab pos="698500" algn="l"/>
              </a:tabLst>
            </a:pPr>
            <a:r>
              <a:rPr sz="2750" dirty="0">
                <a:latin typeface="Arial"/>
                <a:cs typeface="Arial"/>
              </a:rPr>
              <a:t>interactive</a:t>
            </a:r>
            <a:r>
              <a:rPr sz="2750" spc="1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process</a:t>
            </a:r>
            <a:r>
              <a:rPr sz="2750" spc="204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required</a:t>
            </a:r>
            <a:endParaRPr sz="2750">
              <a:latin typeface="Arial"/>
              <a:cs typeface="Arial"/>
            </a:endParaRPr>
          </a:p>
          <a:p>
            <a:pPr marL="698500" indent="-342900">
              <a:lnSpc>
                <a:spcPct val="100000"/>
              </a:lnSpc>
              <a:spcBef>
                <a:spcPts val="680"/>
              </a:spcBef>
              <a:buSzPct val="65454"/>
              <a:buChar char="•"/>
              <a:tabLst>
                <a:tab pos="698500" algn="l"/>
              </a:tabLst>
            </a:pPr>
            <a:r>
              <a:rPr sz="2750" dirty="0">
                <a:latin typeface="Arial"/>
                <a:cs typeface="Arial"/>
              </a:rPr>
              <a:t>threshold:</a:t>
            </a:r>
            <a:r>
              <a:rPr sz="2750" spc="20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undue</a:t>
            </a:r>
            <a:r>
              <a:rPr sz="2750" spc="17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hardship</a:t>
            </a:r>
            <a:endParaRPr sz="2750">
              <a:latin typeface="Arial"/>
              <a:cs typeface="Arial"/>
            </a:endParaRPr>
          </a:p>
        </p:txBody>
      </p:sp>
      <p:pic>
        <p:nvPicPr>
          <p:cNvPr id="4" name="object 4" descr="File:USDOL ADA poster.jpg - Wikipedia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58225" y="1562100"/>
            <a:ext cx="2695575" cy="3810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 descr="$PPTXTitle"/>
          <p:cNvSpPr txBox="1">
            <a:spLocks noGrp="1"/>
          </p:cNvSpPr>
          <p:nvPr>
            <p:ph type="title"/>
          </p:nvPr>
        </p:nvSpPr>
        <p:spPr>
          <a:xfrm>
            <a:off x="1902460" y="1321180"/>
            <a:ext cx="839152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80" dirty="0"/>
              <a:t>Train,</a:t>
            </a:r>
            <a:r>
              <a:rPr spc="-150" dirty="0"/>
              <a:t> </a:t>
            </a:r>
            <a:r>
              <a:rPr spc="-155" dirty="0"/>
              <a:t>train, </a:t>
            </a:r>
            <a:r>
              <a:rPr spc="-40" dirty="0"/>
              <a:t>and</a:t>
            </a:r>
            <a:r>
              <a:rPr spc="-229" dirty="0"/>
              <a:t> </a:t>
            </a:r>
            <a:r>
              <a:rPr spc="-170" dirty="0"/>
              <a:t>train</a:t>
            </a:r>
            <a:r>
              <a:rPr spc="-120" dirty="0"/>
              <a:t> </a:t>
            </a:r>
            <a:r>
              <a:rPr spc="-50" dirty="0"/>
              <a:t>some</a:t>
            </a:r>
            <a:r>
              <a:rPr spc="-190" dirty="0"/>
              <a:t> </a:t>
            </a:r>
            <a:r>
              <a:rPr spc="-105" dirty="0"/>
              <a:t>more.</a:t>
            </a:r>
          </a:p>
        </p:txBody>
      </p:sp>
      <p:grpSp>
        <p:nvGrpSpPr>
          <p:cNvPr id="2" name="object 2" descr="Cartoon train on a track."/>
          <p:cNvGrpSpPr/>
          <p:nvPr/>
        </p:nvGrpSpPr>
        <p:grpSpPr>
          <a:xfrm>
            <a:off x="0" y="2200275"/>
            <a:ext cx="12192000" cy="4657725"/>
            <a:chOff x="0" y="2200275"/>
            <a:chExt cx="12192000" cy="4657725"/>
          </a:xfrm>
        </p:grpSpPr>
        <p:pic>
          <p:nvPicPr>
            <p:cNvPr id="3" name="object 3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6400800"/>
              <a:ext cx="12191999" cy="45719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125075" y="6467473"/>
              <a:ext cx="1971675" cy="323850"/>
            </a:xfrm>
            <a:prstGeom prst="rect">
              <a:avLst/>
            </a:prstGeom>
          </p:spPr>
        </p:pic>
        <p:pic>
          <p:nvPicPr>
            <p:cNvPr id="5" name="object 5" descr="Train Images | Free Photos, PNG Stickers, Wallpapers &amp; Backgrounds ...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971799" y="2200275"/>
              <a:ext cx="6248400" cy="4162425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3187064" y="1589658"/>
            <a:ext cx="5828665" cy="2221230"/>
          </a:xfrm>
          <a:prstGeom prst="rect">
            <a:avLst/>
          </a:prstGeom>
        </p:spPr>
        <p:txBody>
          <a:bodyPr vert="horz" wrap="square" lIns="0" tIns="13970" rIns="0" bIns="0" rtlCol="0">
            <a:spAutoFit/>
          </a:bodyPr>
          <a:lstStyle/>
          <a:p>
            <a:pPr marL="128270" marR="5080" indent="-116205">
              <a:lnSpc>
                <a:spcPct val="100000"/>
              </a:lnSpc>
              <a:spcBef>
                <a:spcPts val="110"/>
              </a:spcBef>
            </a:pPr>
            <a:r>
              <a:rPr sz="7200" spc="-90" dirty="0">
                <a:solidFill>
                  <a:srgbClr val="FFFFFF"/>
                </a:solidFill>
              </a:rPr>
              <a:t>Stay</a:t>
            </a:r>
            <a:r>
              <a:rPr sz="7200" spc="-365" dirty="0">
                <a:solidFill>
                  <a:srgbClr val="FFFFFF"/>
                </a:solidFill>
              </a:rPr>
              <a:t> </a:t>
            </a:r>
            <a:r>
              <a:rPr sz="7200" spc="-210" dirty="0">
                <a:solidFill>
                  <a:srgbClr val="FFFFFF"/>
                </a:solidFill>
              </a:rPr>
              <a:t>tuned</a:t>
            </a:r>
            <a:r>
              <a:rPr sz="7200" spc="-290" dirty="0">
                <a:solidFill>
                  <a:srgbClr val="FFFFFF"/>
                </a:solidFill>
              </a:rPr>
              <a:t> </a:t>
            </a:r>
            <a:r>
              <a:rPr sz="7200" spc="-85" dirty="0">
                <a:solidFill>
                  <a:srgbClr val="FFFFFF"/>
                </a:solidFill>
              </a:rPr>
              <a:t>for </a:t>
            </a:r>
            <a:r>
              <a:rPr sz="7200" spc="-114" dirty="0">
                <a:solidFill>
                  <a:srgbClr val="FFFFFF"/>
                </a:solidFill>
              </a:rPr>
              <a:t>submodule</a:t>
            </a:r>
            <a:r>
              <a:rPr sz="7200" spc="-345" dirty="0">
                <a:solidFill>
                  <a:srgbClr val="FFFFFF"/>
                </a:solidFill>
              </a:rPr>
              <a:t> </a:t>
            </a:r>
            <a:r>
              <a:rPr sz="7200" spc="20" dirty="0">
                <a:solidFill>
                  <a:srgbClr val="FFFFFF"/>
                </a:solidFill>
              </a:rPr>
              <a:t>3!</a:t>
            </a:r>
            <a:endParaRPr sz="72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495">
              <a:lnSpc>
                <a:spcPct val="100000"/>
              </a:lnSpc>
              <a:spcBef>
                <a:spcPts val="105"/>
              </a:spcBef>
            </a:pPr>
            <a:r>
              <a:rPr sz="3600" spc="-100" dirty="0">
                <a:solidFill>
                  <a:srgbClr val="FFFFFF"/>
                </a:solidFill>
              </a:rPr>
              <a:t>Submodule</a:t>
            </a:r>
            <a:r>
              <a:rPr sz="3600" spc="-110" dirty="0">
                <a:solidFill>
                  <a:srgbClr val="FFFFFF"/>
                </a:solidFill>
              </a:rPr>
              <a:t> </a:t>
            </a:r>
            <a:r>
              <a:rPr sz="3600" spc="25" dirty="0">
                <a:solidFill>
                  <a:srgbClr val="FFFFFF"/>
                </a:solidFill>
              </a:rPr>
              <a:t>3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1089977" y="2711767"/>
            <a:ext cx="10012680" cy="2337435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12700" marR="5080" indent="7620" algn="ctr">
              <a:lnSpc>
                <a:spcPts val="5860"/>
              </a:lnSpc>
              <a:spcBef>
                <a:spcPts val="820"/>
              </a:spcBef>
            </a:pPr>
            <a:r>
              <a:rPr sz="5400" b="1" spc="-515" dirty="0">
                <a:solidFill>
                  <a:srgbClr val="FFFFFF"/>
                </a:solidFill>
                <a:latin typeface="Gill Sans MT"/>
                <a:cs typeface="Gill Sans MT"/>
              </a:rPr>
              <a:t>What</a:t>
            </a:r>
            <a:r>
              <a:rPr sz="5400" b="1" spc="-18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54" dirty="0">
                <a:solidFill>
                  <a:srgbClr val="FFFFFF"/>
                </a:solidFill>
                <a:latin typeface="Gill Sans MT"/>
                <a:cs typeface="Gill Sans MT"/>
              </a:rPr>
              <a:t>other</a:t>
            </a:r>
            <a:r>
              <a:rPr sz="5400" b="1" spc="-18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5" dirty="0">
                <a:solidFill>
                  <a:srgbClr val="FFFFFF"/>
                </a:solidFill>
                <a:latin typeface="Gill Sans MT"/>
                <a:cs typeface="Gill Sans MT"/>
              </a:rPr>
              <a:t>statutes</a:t>
            </a:r>
            <a:r>
              <a:rPr sz="5400" b="1" spc="-35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dirty="0">
                <a:solidFill>
                  <a:srgbClr val="FFFFFF"/>
                </a:solidFill>
                <a:latin typeface="Gill Sans MT"/>
                <a:cs typeface="Gill Sans MT"/>
              </a:rPr>
              <a:t>should</a:t>
            </a:r>
            <a:r>
              <a:rPr sz="5400" b="1" spc="-19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40" dirty="0">
                <a:solidFill>
                  <a:srgbClr val="FFFFFF"/>
                </a:solidFill>
                <a:latin typeface="Gill Sans MT"/>
                <a:cs typeface="Gill Sans MT"/>
              </a:rPr>
              <a:t>I</a:t>
            </a:r>
            <a:r>
              <a:rPr sz="5400" b="1" spc="-22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5" dirty="0">
                <a:solidFill>
                  <a:srgbClr val="FFFFFF"/>
                </a:solidFill>
                <a:latin typeface="Gill Sans MT"/>
                <a:cs typeface="Gill Sans MT"/>
              </a:rPr>
              <a:t>be </a:t>
            </a:r>
            <a:r>
              <a:rPr sz="5400" b="1" spc="-140" dirty="0">
                <a:solidFill>
                  <a:srgbClr val="FFFFFF"/>
                </a:solidFill>
                <a:latin typeface="Gill Sans MT"/>
                <a:cs typeface="Gill Sans MT"/>
              </a:rPr>
              <a:t>aware</a:t>
            </a:r>
            <a:r>
              <a:rPr sz="5400" b="1" spc="-19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85" dirty="0">
                <a:solidFill>
                  <a:srgbClr val="FFFFFF"/>
                </a:solidFill>
                <a:latin typeface="Gill Sans MT"/>
                <a:cs typeface="Gill Sans MT"/>
              </a:rPr>
              <a:t>of</a:t>
            </a:r>
            <a:r>
              <a:rPr sz="5400" b="1" spc="-229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70" dirty="0">
                <a:solidFill>
                  <a:srgbClr val="FFFFFF"/>
                </a:solidFill>
                <a:latin typeface="Gill Sans MT"/>
                <a:cs typeface="Gill Sans MT"/>
              </a:rPr>
              <a:t>related</a:t>
            </a:r>
            <a:r>
              <a:rPr sz="5400" b="1" spc="-204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50" dirty="0">
                <a:solidFill>
                  <a:srgbClr val="FFFFFF"/>
                </a:solidFill>
                <a:latin typeface="Gill Sans MT"/>
                <a:cs typeface="Gill Sans MT"/>
              </a:rPr>
              <a:t>to</a:t>
            </a:r>
            <a:r>
              <a:rPr sz="5400" b="1" spc="-204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75" dirty="0">
                <a:solidFill>
                  <a:srgbClr val="FFFFFF"/>
                </a:solidFill>
                <a:latin typeface="Gill Sans MT"/>
                <a:cs typeface="Gill Sans MT"/>
              </a:rPr>
              <a:t>pregnancy</a:t>
            </a:r>
            <a:r>
              <a:rPr sz="5400" b="1" spc="-19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365" dirty="0">
                <a:solidFill>
                  <a:srgbClr val="FFFFFF"/>
                </a:solidFill>
                <a:latin typeface="Gill Sans MT"/>
                <a:cs typeface="Gill Sans MT"/>
              </a:rPr>
              <a:t>or </a:t>
            </a:r>
            <a:r>
              <a:rPr sz="5400" b="1" spc="-10" dirty="0">
                <a:solidFill>
                  <a:srgbClr val="FFFFFF"/>
                </a:solidFill>
                <a:latin typeface="Gill Sans MT"/>
                <a:cs typeface="Gill Sans MT"/>
              </a:rPr>
              <a:t>parenting?</a:t>
            </a:r>
            <a:endParaRPr sz="5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317118"/>
            <a:ext cx="6521450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spc="-60" dirty="0">
                <a:solidFill>
                  <a:srgbClr val="C12C2E"/>
                </a:solidFill>
              </a:rPr>
              <a:t>Pregnancy</a:t>
            </a:r>
            <a:r>
              <a:rPr spc="-250" dirty="0">
                <a:solidFill>
                  <a:srgbClr val="C12C2E"/>
                </a:solidFill>
              </a:rPr>
              <a:t> </a:t>
            </a:r>
            <a:r>
              <a:rPr dirty="0">
                <a:solidFill>
                  <a:srgbClr val="C12C2E"/>
                </a:solidFill>
              </a:rPr>
              <a:t>and</a:t>
            </a:r>
            <a:r>
              <a:rPr spc="-215" dirty="0">
                <a:solidFill>
                  <a:srgbClr val="C12C2E"/>
                </a:solidFill>
              </a:rPr>
              <a:t> </a:t>
            </a:r>
            <a:r>
              <a:rPr spc="-75" dirty="0">
                <a:solidFill>
                  <a:srgbClr val="C12C2E"/>
                </a:solidFill>
              </a:rPr>
              <a:t>Parenting: </a:t>
            </a:r>
            <a:r>
              <a:rPr spc="-10" dirty="0">
                <a:solidFill>
                  <a:srgbClr val="C12C2E"/>
                </a:solidFill>
              </a:rPr>
              <a:t>Submodules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354965" marR="878840" indent="-342900">
              <a:lnSpc>
                <a:spcPts val="3080"/>
              </a:lnSpc>
              <a:spcBef>
                <a:spcPts val="415"/>
              </a:spcBef>
              <a:buSzPct val="65454"/>
              <a:buAutoNum type="arabicPeriod"/>
              <a:tabLst>
                <a:tab pos="354965" algn="l"/>
              </a:tabLst>
            </a:pPr>
            <a:r>
              <a:rPr dirty="0"/>
              <a:t>What</a:t>
            </a:r>
            <a:r>
              <a:rPr spc="-20" dirty="0"/>
              <a:t> </a:t>
            </a:r>
            <a:r>
              <a:rPr spc="105" dirty="0"/>
              <a:t>do</a:t>
            </a:r>
            <a:r>
              <a:rPr spc="-90" dirty="0"/>
              <a:t> </a:t>
            </a:r>
            <a:r>
              <a:rPr spc="105" dirty="0"/>
              <a:t>the</a:t>
            </a:r>
            <a:r>
              <a:rPr spc="-55" dirty="0"/>
              <a:t> </a:t>
            </a:r>
            <a:r>
              <a:rPr spc="65" dirty="0"/>
              <a:t>Title</a:t>
            </a:r>
            <a:r>
              <a:rPr spc="-55" dirty="0"/>
              <a:t> </a:t>
            </a:r>
            <a:r>
              <a:rPr spc="-10" dirty="0"/>
              <a:t>IX</a:t>
            </a:r>
            <a:r>
              <a:rPr spc="-25" dirty="0"/>
              <a:t> </a:t>
            </a:r>
            <a:r>
              <a:rPr spc="145" dirty="0"/>
              <a:t>regulations</a:t>
            </a:r>
            <a:r>
              <a:rPr spc="-20" dirty="0"/>
              <a:t> </a:t>
            </a:r>
            <a:r>
              <a:rPr spc="260" dirty="0"/>
              <a:t>say</a:t>
            </a:r>
            <a:r>
              <a:rPr spc="-40" dirty="0"/>
              <a:t> </a:t>
            </a:r>
            <a:r>
              <a:rPr spc="160" dirty="0"/>
              <a:t>about</a:t>
            </a:r>
            <a:r>
              <a:rPr spc="-90" dirty="0"/>
              <a:t> </a:t>
            </a:r>
            <a:r>
              <a:rPr spc="140" dirty="0"/>
              <a:t>“pregnancy</a:t>
            </a:r>
            <a:r>
              <a:rPr spc="-40" dirty="0"/>
              <a:t> </a:t>
            </a:r>
            <a:r>
              <a:rPr spc="-25" dirty="0"/>
              <a:t>or </a:t>
            </a:r>
            <a:r>
              <a:rPr spc="110" dirty="0"/>
              <a:t>related</a:t>
            </a:r>
            <a:r>
              <a:rPr spc="-80" dirty="0"/>
              <a:t> </a:t>
            </a:r>
            <a:r>
              <a:rPr spc="125" dirty="0"/>
              <a:t>conditions”?</a:t>
            </a:r>
          </a:p>
          <a:p>
            <a:pPr marL="354965" indent="-342265">
              <a:lnSpc>
                <a:spcPct val="100000"/>
              </a:lnSpc>
              <a:spcBef>
                <a:spcPts val="615"/>
              </a:spcBef>
              <a:buSzPct val="65454"/>
              <a:buAutoNum type="arabicPeriod"/>
              <a:tabLst>
                <a:tab pos="354965" algn="l"/>
              </a:tabLst>
            </a:pPr>
            <a:r>
              <a:rPr spc="60" dirty="0"/>
              <a:t>How</a:t>
            </a:r>
            <a:r>
              <a:rPr spc="-70" dirty="0"/>
              <a:t> </a:t>
            </a:r>
            <a:r>
              <a:rPr spc="210" dirty="0"/>
              <a:t>does</a:t>
            </a:r>
            <a:r>
              <a:rPr spc="-85" dirty="0"/>
              <a:t> </a:t>
            </a:r>
            <a:r>
              <a:rPr spc="105" dirty="0"/>
              <a:t>the</a:t>
            </a:r>
            <a:r>
              <a:rPr spc="-55" dirty="0"/>
              <a:t> </a:t>
            </a:r>
            <a:r>
              <a:rPr spc="175" dirty="0"/>
              <a:t>reasonable</a:t>
            </a:r>
            <a:r>
              <a:rPr spc="-45" dirty="0"/>
              <a:t> </a:t>
            </a:r>
            <a:r>
              <a:rPr spc="150" dirty="0"/>
              <a:t>modification</a:t>
            </a:r>
            <a:r>
              <a:rPr spc="-40" dirty="0"/>
              <a:t> </a:t>
            </a:r>
            <a:r>
              <a:rPr spc="190" dirty="0"/>
              <a:t>process</a:t>
            </a:r>
            <a:r>
              <a:rPr spc="-80" dirty="0"/>
              <a:t> </a:t>
            </a:r>
            <a:r>
              <a:rPr spc="85" dirty="0"/>
              <a:t>work?</a:t>
            </a:r>
          </a:p>
          <a:p>
            <a:pPr marL="354965" marR="5080" indent="-342900">
              <a:lnSpc>
                <a:spcPts val="3010"/>
              </a:lnSpc>
              <a:spcBef>
                <a:spcPts val="1095"/>
              </a:spcBef>
              <a:buSzPct val="65454"/>
              <a:buAutoNum type="arabicPeriod"/>
              <a:tabLst>
                <a:tab pos="354965" algn="l"/>
              </a:tabLst>
            </a:pPr>
            <a:r>
              <a:rPr dirty="0"/>
              <a:t>What</a:t>
            </a:r>
            <a:r>
              <a:rPr spc="15" dirty="0"/>
              <a:t> </a:t>
            </a:r>
            <a:r>
              <a:rPr dirty="0"/>
              <a:t>other</a:t>
            </a:r>
            <a:r>
              <a:rPr spc="-15" dirty="0"/>
              <a:t> </a:t>
            </a:r>
            <a:r>
              <a:rPr spc="180" dirty="0"/>
              <a:t>statutes</a:t>
            </a:r>
            <a:r>
              <a:rPr spc="15" dirty="0"/>
              <a:t> </a:t>
            </a:r>
            <a:r>
              <a:rPr spc="155" dirty="0"/>
              <a:t>should</a:t>
            </a:r>
            <a:r>
              <a:rPr spc="40" dirty="0"/>
              <a:t> </a:t>
            </a:r>
            <a:r>
              <a:rPr spc="60" dirty="0"/>
              <a:t>I</a:t>
            </a:r>
            <a:r>
              <a:rPr spc="-55" dirty="0"/>
              <a:t> </a:t>
            </a:r>
            <a:r>
              <a:rPr spc="170" dirty="0"/>
              <a:t>be</a:t>
            </a:r>
            <a:r>
              <a:rPr spc="-30" dirty="0"/>
              <a:t> </a:t>
            </a:r>
            <a:r>
              <a:rPr spc="165" dirty="0"/>
              <a:t>aware</a:t>
            </a:r>
            <a:r>
              <a:rPr spc="-25" dirty="0"/>
              <a:t> </a:t>
            </a:r>
            <a:r>
              <a:rPr spc="165" dirty="0"/>
              <a:t>of</a:t>
            </a:r>
            <a:r>
              <a:rPr spc="-45" dirty="0"/>
              <a:t> </a:t>
            </a:r>
            <a:r>
              <a:rPr spc="105" dirty="0"/>
              <a:t>related</a:t>
            </a:r>
            <a:r>
              <a:rPr spc="35" dirty="0"/>
              <a:t> </a:t>
            </a:r>
            <a:r>
              <a:rPr dirty="0"/>
              <a:t>to</a:t>
            </a:r>
            <a:r>
              <a:rPr spc="-70" dirty="0"/>
              <a:t> </a:t>
            </a:r>
            <a:r>
              <a:rPr spc="170" dirty="0"/>
              <a:t>pregnancy </a:t>
            </a:r>
            <a:r>
              <a:rPr dirty="0"/>
              <a:t>or</a:t>
            </a:r>
            <a:r>
              <a:rPr spc="-140" dirty="0"/>
              <a:t> </a:t>
            </a:r>
            <a:r>
              <a:rPr spc="165" dirty="0"/>
              <a:t>parenting?</a:t>
            </a:r>
          </a:p>
        </p:txBody>
      </p:sp>
      <p:grpSp>
        <p:nvGrpSpPr>
          <p:cNvPr id="4" name="object 4" descr="Checkmarks indicating that the questions of &quot;What do the Title IX regulations say about 'pregnancy or related conditions'&quot;? and &quot;How does the reasonable modification process work?&quot; questions have been answered."/>
          <p:cNvGrpSpPr/>
          <p:nvPr/>
        </p:nvGrpSpPr>
        <p:grpSpPr>
          <a:xfrm>
            <a:off x="0" y="2019236"/>
            <a:ext cx="1281430" cy="2024380"/>
            <a:chOff x="0" y="2019236"/>
            <a:chExt cx="1281430" cy="2024380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200" y="2019236"/>
              <a:ext cx="1204912" cy="126206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0" y="2790761"/>
              <a:ext cx="1176337" cy="125253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9505"/>
            <a:ext cx="3789679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20" dirty="0"/>
              <a:t>There’s</a:t>
            </a:r>
            <a:r>
              <a:rPr spc="-165" dirty="0"/>
              <a:t> </a:t>
            </a:r>
            <a:r>
              <a:rPr spc="-40" dirty="0"/>
              <a:t>more?!</a:t>
            </a:r>
          </a:p>
        </p:txBody>
      </p:sp>
      <p:pic>
        <p:nvPicPr>
          <p:cNvPr id="3" name="object 3" descr="checkmark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952625" y="1876361"/>
            <a:ext cx="614362" cy="642937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917575" y="1846008"/>
            <a:ext cx="4039235" cy="357377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2702560">
              <a:lnSpc>
                <a:spcPct val="130400"/>
              </a:lnSpc>
              <a:spcBef>
                <a:spcPts val="95"/>
              </a:spcBef>
            </a:pPr>
            <a:r>
              <a:rPr sz="2400" dirty="0">
                <a:latin typeface="Gill Sans MT"/>
                <a:cs typeface="Gill Sans MT"/>
              </a:rPr>
              <a:t>TITLE</a:t>
            </a:r>
            <a:r>
              <a:rPr sz="2400" spc="155" dirty="0">
                <a:latin typeface="Gill Sans MT"/>
                <a:cs typeface="Gill Sans MT"/>
              </a:rPr>
              <a:t> </a:t>
            </a:r>
            <a:r>
              <a:rPr sz="2400" spc="-25" dirty="0">
                <a:latin typeface="Gill Sans MT"/>
                <a:cs typeface="Gill Sans MT"/>
              </a:rPr>
              <a:t>IX </a:t>
            </a:r>
            <a:r>
              <a:rPr sz="2400" dirty="0">
                <a:latin typeface="Gill Sans MT"/>
                <a:cs typeface="Gill Sans MT"/>
              </a:rPr>
              <a:t>ADA/</a:t>
            </a:r>
            <a:r>
              <a:rPr sz="2400" spc="-90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504</a:t>
            </a:r>
            <a:endParaRPr sz="2400">
              <a:latin typeface="Gill Sans MT"/>
              <a:cs typeface="Gill Sans MT"/>
            </a:endParaRPr>
          </a:p>
          <a:p>
            <a:pPr marL="12700">
              <a:lnSpc>
                <a:spcPts val="2830"/>
              </a:lnSpc>
              <a:spcBef>
                <a:spcPts val="800"/>
              </a:spcBef>
            </a:pPr>
            <a:r>
              <a:rPr sz="2400" dirty="0">
                <a:latin typeface="Gill Sans MT"/>
                <a:cs typeface="Gill Sans MT"/>
              </a:rPr>
              <a:t>TITLE</a:t>
            </a:r>
            <a:r>
              <a:rPr sz="2400" spc="35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VII/</a:t>
            </a:r>
            <a:r>
              <a:rPr sz="2400" spc="35" dirty="0">
                <a:latin typeface="Gill Sans MT"/>
                <a:cs typeface="Gill Sans MT"/>
              </a:rPr>
              <a:t> </a:t>
            </a:r>
            <a:r>
              <a:rPr sz="2400" spc="-10" dirty="0">
                <a:latin typeface="Gill Sans MT"/>
                <a:cs typeface="Gill Sans MT"/>
              </a:rPr>
              <a:t>PREGNANCY</a:t>
            </a:r>
            <a:endParaRPr sz="2400">
              <a:latin typeface="Gill Sans MT"/>
              <a:cs typeface="Gill Sans MT"/>
            </a:endParaRPr>
          </a:p>
          <a:p>
            <a:pPr marL="12700">
              <a:lnSpc>
                <a:spcPts val="2830"/>
              </a:lnSpc>
            </a:pPr>
            <a:r>
              <a:rPr sz="2400" spc="-30" dirty="0">
                <a:latin typeface="Gill Sans MT"/>
                <a:cs typeface="Gill Sans MT"/>
              </a:rPr>
              <a:t>DISCRIMINATION </a:t>
            </a:r>
            <a:r>
              <a:rPr sz="2400" spc="-25" dirty="0">
                <a:latin typeface="Gill Sans MT"/>
                <a:cs typeface="Gill Sans MT"/>
              </a:rPr>
              <a:t>ACT</a:t>
            </a:r>
            <a:endParaRPr sz="2400">
              <a:latin typeface="Gill Sans MT"/>
              <a:cs typeface="Gill Sans MT"/>
            </a:endParaRPr>
          </a:p>
          <a:p>
            <a:pPr marL="12700" marR="5080">
              <a:lnSpc>
                <a:spcPts val="2700"/>
              </a:lnSpc>
              <a:spcBef>
                <a:spcPts val="1120"/>
              </a:spcBef>
            </a:pPr>
            <a:r>
              <a:rPr sz="2400" dirty="0">
                <a:latin typeface="Gill Sans MT"/>
                <a:cs typeface="Gill Sans MT"/>
              </a:rPr>
              <a:t>EEOC/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PREGNANT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-25" dirty="0">
                <a:latin typeface="Gill Sans MT"/>
                <a:cs typeface="Gill Sans MT"/>
              </a:rPr>
              <a:t>WORKERS </a:t>
            </a:r>
            <a:r>
              <a:rPr sz="2400" spc="100" dirty="0">
                <a:latin typeface="Gill Sans MT"/>
                <a:cs typeface="Gill Sans MT"/>
              </a:rPr>
              <a:t>FAIRNESS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-25" dirty="0">
                <a:latin typeface="Gill Sans MT"/>
                <a:cs typeface="Gill Sans MT"/>
              </a:rPr>
              <a:t>ACT</a:t>
            </a:r>
            <a:endParaRPr sz="240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815"/>
              </a:spcBef>
            </a:pPr>
            <a:r>
              <a:rPr sz="2400" spc="145" dirty="0">
                <a:latin typeface="Gill Sans MT"/>
                <a:cs typeface="Gill Sans MT"/>
              </a:rPr>
              <a:t>FLSA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310" dirty="0">
                <a:latin typeface="Gill Sans MT"/>
                <a:cs typeface="Gill Sans MT"/>
              </a:rPr>
              <a:t>/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155" dirty="0">
                <a:latin typeface="Gill Sans MT"/>
                <a:cs typeface="Gill Sans MT"/>
              </a:rPr>
              <a:t>PUMP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-25" dirty="0">
                <a:latin typeface="Gill Sans MT"/>
                <a:cs typeface="Gill Sans MT"/>
              </a:rPr>
              <a:t>ACT</a:t>
            </a:r>
            <a:endParaRPr sz="240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875"/>
              </a:spcBef>
            </a:pPr>
            <a:r>
              <a:rPr sz="2400" spc="105" dirty="0">
                <a:latin typeface="Gill Sans MT"/>
                <a:cs typeface="Gill Sans MT"/>
              </a:rPr>
              <a:t>FMLA</a:t>
            </a:r>
            <a:endParaRPr sz="2400">
              <a:latin typeface="Gill Sans MT"/>
              <a:cs typeface="Gill Sans MT"/>
            </a:endParaRPr>
          </a:p>
        </p:txBody>
      </p:sp>
      <p:pic>
        <p:nvPicPr>
          <p:cNvPr id="5" name="object 5" descr="Discrimination Laws - Free of Charge Creative Commons Legal 6 image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981575" y="2066925"/>
            <a:ext cx="6057900" cy="3209925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896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130"/>
              </a:spcBef>
            </a:pPr>
            <a:r>
              <a:rPr spc="-80" dirty="0"/>
              <a:t>Disability</a:t>
            </a:r>
            <a:r>
              <a:rPr spc="-180" dirty="0"/>
              <a:t> </a:t>
            </a:r>
            <a:r>
              <a:rPr spc="-130" dirty="0"/>
              <a:t>Law:</a:t>
            </a:r>
            <a:r>
              <a:rPr spc="-180" dirty="0"/>
              <a:t> </a:t>
            </a:r>
            <a:r>
              <a:rPr spc="-105" dirty="0"/>
              <a:t>ADA/504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81075" y="1821814"/>
            <a:ext cx="10184130" cy="3529329"/>
          </a:xfrm>
          <a:prstGeom prst="rect">
            <a:avLst/>
          </a:prstGeom>
        </p:spPr>
        <p:txBody>
          <a:bodyPr vert="horz" wrap="square" lIns="0" tIns="92710" rIns="0" bIns="0" rtlCol="0">
            <a:spAutoFit/>
          </a:bodyPr>
          <a:lstStyle/>
          <a:p>
            <a:pPr marL="406400" marR="5080" indent="-394335">
              <a:lnSpc>
                <a:spcPct val="80700"/>
              </a:lnSpc>
              <a:spcBef>
                <a:spcPts val="730"/>
              </a:spcBef>
              <a:buChar char="•"/>
              <a:tabLst>
                <a:tab pos="406400" algn="l"/>
              </a:tabLst>
            </a:pPr>
            <a:r>
              <a:rPr sz="2600" dirty="0">
                <a:latin typeface="Arial"/>
                <a:cs typeface="Arial"/>
              </a:rPr>
              <a:t>The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ADA</a:t>
            </a:r>
            <a:r>
              <a:rPr sz="2600" spc="-2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and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Section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504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will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apply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where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pregnancy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spc="-25" dirty="0">
                <a:latin typeface="Arial"/>
                <a:cs typeface="Arial"/>
              </a:rPr>
              <a:t>or </a:t>
            </a:r>
            <a:r>
              <a:rPr sz="2600" spc="-10" dirty="0">
                <a:latin typeface="Arial"/>
                <a:cs typeface="Arial"/>
              </a:rPr>
              <a:t>childbirth-</a:t>
            </a:r>
            <a:r>
              <a:rPr sz="2600" dirty="0">
                <a:latin typeface="Arial"/>
                <a:cs typeface="Arial"/>
              </a:rPr>
              <a:t>related</a:t>
            </a:r>
            <a:r>
              <a:rPr sz="2600" spc="-6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concern</a:t>
            </a:r>
            <a:r>
              <a:rPr sz="2600" spc="-6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substantially</a:t>
            </a:r>
            <a:r>
              <a:rPr sz="2600" spc="-6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limits</a:t>
            </a:r>
            <a:r>
              <a:rPr sz="2600" spc="-6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one</a:t>
            </a:r>
            <a:r>
              <a:rPr sz="2600" spc="-6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or</a:t>
            </a:r>
            <a:r>
              <a:rPr sz="2600" spc="-7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more</a:t>
            </a:r>
            <a:r>
              <a:rPr sz="2600" spc="-6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major</a:t>
            </a:r>
            <a:r>
              <a:rPr sz="2600" spc="-80" dirty="0">
                <a:latin typeface="Arial"/>
                <a:cs typeface="Arial"/>
              </a:rPr>
              <a:t> </a:t>
            </a:r>
            <a:r>
              <a:rPr sz="2600" spc="-20" dirty="0">
                <a:latin typeface="Arial"/>
                <a:cs typeface="Arial"/>
              </a:rPr>
              <a:t>life </a:t>
            </a:r>
            <a:r>
              <a:rPr sz="2600" dirty="0">
                <a:latin typeface="Arial"/>
                <a:cs typeface="Arial"/>
              </a:rPr>
              <a:t>activities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(walking,</a:t>
            </a:r>
            <a:r>
              <a:rPr sz="2600" spc="-7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sitting,</a:t>
            </a:r>
            <a:r>
              <a:rPr sz="2600" spc="-70" dirty="0">
                <a:latin typeface="Arial"/>
                <a:cs typeface="Arial"/>
              </a:rPr>
              <a:t> </a:t>
            </a:r>
            <a:r>
              <a:rPr sz="2600" spc="-10" dirty="0">
                <a:latin typeface="Arial"/>
                <a:cs typeface="Arial"/>
              </a:rPr>
              <a:t>standing,etc.)</a:t>
            </a:r>
            <a:endParaRPr sz="2600" dirty="0">
              <a:latin typeface="Arial"/>
              <a:cs typeface="Arial"/>
            </a:endParaRPr>
          </a:p>
          <a:p>
            <a:pPr marL="406400" marR="1212850" indent="-394335">
              <a:lnSpc>
                <a:spcPct val="79400"/>
              </a:lnSpc>
              <a:spcBef>
                <a:spcPts val="2555"/>
              </a:spcBef>
              <a:buChar char="•"/>
              <a:tabLst>
                <a:tab pos="406400" algn="l"/>
              </a:tabLst>
            </a:pPr>
            <a:r>
              <a:rPr sz="2600" dirty="0">
                <a:latin typeface="Arial"/>
                <a:cs typeface="Arial"/>
              </a:rPr>
              <a:t>When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this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is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the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case,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engage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in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the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interactive</a:t>
            </a:r>
            <a:r>
              <a:rPr sz="2600" spc="-3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process</a:t>
            </a:r>
            <a:r>
              <a:rPr sz="2600" spc="-35" dirty="0">
                <a:latin typeface="Arial"/>
                <a:cs typeface="Arial"/>
              </a:rPr>
              <a:t> </a:t>
            </a:r>
            <a:r>
              <a:rPr sz="2600" spc="-25" dirty="0">
                <a:latin typeface="Arial"/>
                <a:cs typeface="Arial"/>
              </a:rPr>
              <a:t>to </a:t>
            </a:r>
            <a:r>
              <a:rPr sz="2600" dirty="0">
                <a:latin typeface="Arial"/>
                <a:cs typeface="Arial"/>
              </a:rPr>
              <a:t>determine</a:t>
            </a:r>
            <a:r>
              <a:rPr sz="2600" spc="-6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whether</a:t>
            </a:r>
            <a:r>
              <a:rPr sz="2600" spc="-7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the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accommodations</a:t>
            </a:r>
            <a:r>
              <a:rPr sz="2600" spc="-60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requested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by</a:t>
            </a:r>
            <a:r>
              <a:rPr sz="2600" spc="-60" dirty="0">
                <a:latin typeface="Arial"/>
                <a:cs typeface="Arial"/>
              </a:rPr>
              <a:t> </a:t>
            </a:r>
            <a:r>
              <a:rPr sz="2600" spc="-25" dirty="0">
                <a:latin typeface="Arial"/>
                <a:cs typeface="Arial"/>
              </a:rPr>
              <a:t>the </a:t>
            </a:r>
            <a:r>
              <a:rPr sz="2600" dirty="0">
                <a:latin typeface="Arial"/>
                <a:cs typeface="Arial"/>
              </a:rPr>
              <a:t>employee</a:t>
            </a:r>
            <a:r>
              <a:rPr sz="2600" spc="-55" dirty="0">
                <a:latin typeface="Arial"/>
                <a:cs typeface="Arial"/>
              </a:rPr>
              <a:t> </a:t>
            </a:r>
            <a:r>
              <a:rPr sz="2600" dirty="0">
                <a:latin typeface="Arial"/>
                <a:cs typeface="Arial"/>
              </a:rPr>
              <a:t>are</a:t>
            </a:r>
            <a:r>
              <a:rPr sz="2600" spc="-50" dirty="0">
                <a:latin typeface="Arial"/>
                <a:cs typeface="Arial"/>
              </a:rPr>
              <a:t> </a:t>
            </a:r>
            <a:r>
              <a:rPr sz="2600" spc="-10" dirty="0">
                <a:latin typeface="Arial"/>
                <a:cs typeface="Arial"/>
              </a:rPr>
              <a:t>reasonable.</a:t>
            </a:r>
            <a:endParaRPr sz="2600" dirty="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95"/>
              </a:spcBef>
            </a:pPr>
            <a:endParaRPr sz="2600" dirty="0">
              <a:latin typeface="Arial"/>
              <a:cs typeface="Arial"/>
            </a:endParaRPr>
          </a:p>
          <a:p>
            <a:pPr marL="359410" algn="ctr">
              <a:lnSpc>
                <a:spcPts val="2915"/>
              </a:lnSpc>
              <a:spcBef>
                <a:spcPts val="5"/>
              </a:spcBef>
            </a:pPr>
            <a:r>
              <a:rPr sz="2600" b="1" spc="-10" dirty="0">
                <a:solidFill>
                  <a:srgbClr val="C12C2E"/>
                </a:solidFill>
                <a:latin typeface="Arial"/>
                <a:cs typeface="Arial"/>
              </a:rPr>
              <a:t>Remember…</a:t>
            </a:r>
            <a:endParaRPr sz="2600" dirty="0">
              <a:latin typeface="Arial"/>
              <a:cs typeface="Arial"/>
            </a:endParaRPr>
          </a:p>
          <a:p>
            <a:pPr marL="360680" algn="ctr">
              <a:lnSpc>
                <a:spcPts val="2915"/>
              </a:lnSpc>
              <a:tabLst>
                <a:tab pos="783590" algn="l"/>
              </a:tabLst>
            </a:pPr>
            <a:r>
              <a:rPr sz="2600" b="1" spc="-50" dirty="0">
                <a:solidFill>
                  <a:srgbClr val="C12C2E"/>
                </a:solidFill>
                <a:latin typeface="Arial"/>
                <a:cs typeface="Arial"/>
              </a:rPr>
              <a:t>A</a:t>
            </a:r>
            <a:r>
              <a:rPr sz="2600" b="1" dirty="0">
                <a:solidFill>
                  <a:srgbClr val="C12C2E"/>
                </a:solidFill>
                <a:latin typeface="Arial"/>
                <a:cs typeface="Arial"/>
              </a:rPr>
              <a:t>	healthy</a:t>
            </a:r>
            <a:r>
              <a:rPr sz="2600" b="1" spc="-40" dirty="0">
                <a:solidFill>
                  <a:srgbClr val="C12C2E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C12C2E"/>
                </a:solidFill>
                <a:latin typeface="Arial"/>
                <a:cs typeface="Arial"/>
              </a:rPr>
              <a:t>pregnancy</a:t>
            </a:r>
            <a:r>
              <a:rPr sz="2600" b="1" spc="-35" dirty="0">
                <a:solidFill>
                  <a:srgbClr val="C12C2E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C12C2E"/>
                </a:solidFill>
                <a:latin typeface="Arial"/>
                <a:cs typeface="Arial"/>
              </a:rPr>
              <a:t>is</a:t>
            </a:r>
            <a:r>
              <a:rPr sz="2600" b="1" spc="-35" dirty="0">
                <a:solidFill>
                  <a:srgbClr val="C12C2E"/>
                </a:solidFill>
                <a:latin typeface="Arial"/>
                <a:cs typeface="Arial"/>
              </a:rPr>
              <a:t> </a:t>
            </a:r>
            <a:r>
              <a:rPr sz="2600" b="1" i="1" dirty="0">
                <a:solidFill>
                  <a:srgbClr val="C12C2E"/>
                </a:solidFill>
                <a:latin typeface="Arial"/>
                <a:cs typeface="Arial"/>
              </a:rPr>
              <a:t>not</a:t>
            </a:r>
            <a:r>
              <a:rPr sz="2600" b="1" i="1" spc="-10" dirty="0">
                <a:solidFill>
                  <a:srgbClr val="C12C2E"/>
                </a:solidFill>
                <a:latin typeface="Arial"/>
                <a:cs typeface="Arial"/>
              </a:rPr>
              <a:t> </a:t>
            </a:r>
            <a:r>
              <a:rPr sz="2600" b="1" dirty="0">
                <a:solidFill>
                  <a:srgbClr val="C12C2E"/>
                </a:solidFill>
                <a:latin typeface="Arial"/>
                <a:cs typeface="Arial"/>
              </a:rPr>
              <a:t>a</a:t>
            </a:r>
            <a:r>
              <a:rPr sz="2600" b="1" spc="-40" dirty="0">
                <a:solidFill>
                  <a:srgbClr val="C12C2E"/>
                </a:solidFill>
                <a:latin typeface="Arial"/>
                <a:cs typeface="Arial"/>
              </a:rPr>
              <a:t> </a:t>
            </a:r>
            <a:r>
              <a:rPr sz="2600" b="1" spc="-10" dirty="0">
                <a:solidFill>
                  <a:srgbClr val="C12C2E"/>
                </a:solidFill>
                <a:latin typeface="Arial"/>
                <a:cs typeface="Arial"/>
              </a:rPr>
              <a:t>disability.</a:t>
            </a:r>
            <a:endParaRPr sz="26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3495">
              <a:lnSpc>
                <a:spcPct val="100000"/>
              </a:lnSpc>
              <a:spcBef>
                <a:spcPts val="105"/>
              </a:spcBef>
            </a:pPr>
            <a:r>
              <a:rPr sz="3600" spc="-100" dirty="0">
                <a:solidFill>
                  <a:srgbClr val="FFFFFF"/>
                </a:solidFill>
              </a:rPr>
              <a:t>Submodule</a:t>
            </a:r>
            <a:r>
              <a:rPr sz="3600" spc="-110" dirty="0">
                <a:solidFill>
                  <a:srgbClr val="FFFFFF"/>
                </a:solidFill>
              </a:rPr>
              <a:t> </a:t>
            </a:r>
            <a:r>
              <a:rPr sz="3600" spc="25" dirty="0">
                <a:solidFill>
                  <a:srgbClr val="FFFFFF"/>
                </a:solidFill>
              </a:rPr>
              <a:t>1</a:t>
            </a:r>
            <a:endParaRPr sz="3600"/>
          </a:p>
        </p:txBody>
      </p:sp>
      <p:sp>
        <p:nvSpPr>
          <p:cNvPr id="3" name="object 3"/>
          <p:cNvSpPr txBox="1"/>
          <p:nvPr/>
        </p:nvSpPr>
        <p:spPr>
          <a:xfrm>
            <a:off x="922972" y="2711767"/>
            <a:ext cx="10356850" cy="2338070"/>
          </a:xfrm>
          <a:prstGeom prst="rect">
            <a:avLst/>
          </a:prstGeom>
        </p:spPr>
        <p:txBody>
          <a:bodyPr vert="horz" wrap="square" lIns="0" tIns="104140" rIns="0" bIns="0" rtlCol="0">
            <a:spAutoFit/>
          </a:bodyPr>
          <a:lstStyle/>
          <a:p>
            <a:pPr marL="12065" marR="5080" indent="-9525" algn="ctr">
              <a:lnSpc>
                <a:spcPts val="5860"/>
              </a:lnSpc>
              <a:spcBef>
                <a:spcPts val="820"/>
              </a:spcBef>
            </a:pPr>
            <a:r>
              <a:rPr sz="5400" b="1" spc="-515" dirty="0">
                <a:solidFill>
                  <a:srgbClr val="FFFFFF"/>
                </a:solidFill>
                <a:latin typeface="Gill Sans MT"/>
                <a:cs typeface="Gill Sans MT"/>
              </a:rPr>
              <a:t>What</a:t>
            </a:r>
            <a:r>
              <a:rPr sz="5400" b="1" spc="-18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90" dirty="0">
                <a:solidFill>
                  <a:srgbClr val="FFFFFF"/>
                </a:solidFill>
                <a:latin typeface="Gill Sans MT"/>
                <a:cs typeface="Gill Sans MT"/>
              </a:rPr>
              <a:t>do</a:t>
            </a:r>
            <a:r>
              <a:rPr sz="5400" b="1" spc="-204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90" dirty="0">
                <a:solidFill>
                  <a:srgbClr val="FFFFFF"/>
                </a:solidFill>
                <a:latin typeface="Gill Sans MT"/>
                <a:cs typeface="Gill Sans MT"/>
              </a:rPr>
              <a:t>the</a:t>
            </a:r>
            <a:r>
              <a:rPr sz="5400" b="1" spc="-22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110" dirty="0">
                <a:solidFill>
                  <a:srgbClr val="FFFFFF"/>
                </a:solidFill>
                <a:latin typeface="Gill Sans MT"/>
                <a:cs typeface="Gill Sans MT"/>
              </a:rPr>
              <a:t>2024</a:t>
            </a:r>
            <a:r>
              <a:rPr sz="5400" b="1" spc="-11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220" dirty="0">
                <a:solidFill>
                  <a:srgbClr val="FFFFFF"/>
                </a:solidFill>
                <a:latin typeface="Gill Sans MT"/>
                <a:cs typeface="Gill Sans MT"/>
              </a:rPr>
              <a:t>Title</a:t>
            </a:r>
            <a:r>
              <a:rPr sz="5400" b="1" spc="-229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615" dirty="0">
                <a:solidFill>
                  <a:srgbClr val="FFFFFF"/>
                </a:solidFill>
                <a:latin typeface="Gill Sans MT"/>
                <a:cs typeface="Gill Sans MT"/>
              </a:rPr>
              <a:t>IX </a:t>
            </a:r>
            <a:r>
              <a:rPr sz="5400" b="1" spc="-85" dirty="0">
                <a:solidFill>
                  <a:srgbClr val="FFFFFF"/>
                </a:solidFill>
                <a:latin typeface="Gill Sans MT"/>
                <a:cs typeface="Gill Sans MT"/>
              </a:rPr>
              <a:t>regulations</a:t>
            </a:r>
            <a:r>
              <a:rPr sz="5400" b="1" spc="-22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140" dirty="0">
                <a:solidFill>
                  <a:srgbClr val="FFFFFF"/>
                </a:solidFill>
                <a:latin typeface="Gill Sans MT"/>
                <a:cs typeface="Gill Sans MT"/>
              </a:rPr>
              <a:t>say</a:t>
            </a:r>
            <a:r>
              <a:rPr sz="5400" b="1" spc="-17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50" dirty="0">
                <a:solidFill>
                  <a:srgbClr val="FFFFFF"/>
                </a:solidFill>
                <a:latin typeface="Gill Sans MT"/>
                <a:cs typeface="Gill Sans MT"/>
              </a:rPr>
              <a:t>about</a:t>
            </a:r>
            <a:r>
              <a:rPr sz="5400" b="1" spc="-18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14" dirty="0">
                <a:solidFill>
                  <a:srgbClr val="FFFFFF"/>
                </a:solidFill>
                <a:latin typeface="Gill Sans MT"/>
                <a:cs typeface="Gill Sans MT"/>
              </a:rPr>
              <a:t>“pregnancy </a:t>
            </a:r>
            <a:r>
              <a:rPr sz="5400" b="1" spc="-305" dirty="0">
                <a:solidFill>
                  <a:srgbClr val="FFFFFF"/>
                </a:solidFill>
                <a:latin typeface="Gill Sans MT"/>
                <a:cs typeface="Gill Sans MT"/>
              </a:rPr>
              <a:t>or</a:t>
            </a:r>
            <a:r>
              <a:rPr sz="5400" b="1" spc="-18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60" dirty="0">
                <a:solidFill>
                  <a:srgbClr val="FFFFFF"/>
                </a:solidFill>
                <a:latin typeface="Gill Sans MT"/>
                <a:cs typeface="Gill Sans MT"/>
              </a:rPr>
              <a:t>related</a:t>
            </a:r>
            <a:r>
              <a:rPr sz="5400" b="1" spc="-204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5400" b="1" spc="-10" dirty="0">
                <a:solidFill>
                  <a:srgbClr val="FFFFFF"/>
                </a:solidFill>
                <a:latin typeface="Gill Sans MT"/>
                <a:cs typeface="Gill Sans MT"/>
              </a:rPr>
              <a:t>conditions”?</a:t>
            </a:r>
            <a:endParaRPr sz="5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9505"/>
            <a:ext cx="749617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60" dirty="0"/>
              <a:t>Pregnancy</a:t>
            </a:r>
            <a:r>
              <a:rPr spc="-150" dirty="0"/>
              <a:t> </a:t>
            </a:r>
            <a:r>
              <a:rPr spc="-135" dirty="0"/>
              <a:t>Discrimination</a:t>
            </a:r>
            <a:r>
              <a:rPr spc="-100" dirty="0"/>
              <a:t> </a:t>
            </a:r>
            <a:r>
              <a:rPr spc="-105" dirty="0"/>
              <a:t>Act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775" y="1947227"/>
            <a:ext cx="9913620" cy="2489835"/>
          </a:xfrm>
          <a:prstGeom prst="rect">
            <a:avLst/>
          </a:prstGeom>
        </p:spPr>
        <p:txBody>
          <a:bodyPr vert="horz" wrap="square" lIns="0" tIns="49530" rIns="0" bIns="0" rtlCol="0">
            <a:spAutoFit/>
          </a:bodyPr>
          <a:lstStyle/>
          <a:p>
            <a:pPr marL="393700" marR="5080" indent="-381635">
              <a:lnSpc>
                <a:spcPct val="90000"/>
              </a:lnSpc>
              <a:spcBef>
                <a:spcPts val="390"/>
              </a:spcBef>
              <a:buClr>
                <a:srgbClr val="000000"/>
              </a:buClr>
              <a:buChar char="•"/>
              <a:tabLst>
                <a:tab pos="393700" algn="l"/>
              </a:tabLst>
            </a:pP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The</a:t>
            </a:r>
            <a:r>
              <a:rPr sz="2400" spc="-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PDA</a:t>
            </a:r>
            <a:r>
              <a:rPr sz="2400" spc="-4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amended</a:t>
            </a:r>
            <a:r>
              <a:rPr sz="2400" spc="-7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Title</a:t>
            </a:r>
            <a:r>
              <a:rPr sz="2400" spc="-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VII</a:t>
            </a:r>
            <a:r>
              <a:rPr sz="2400" spc="-8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of</a:t>
            </a:r>
            <a:r>
              <a:rPr sz="2400" spc="-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the</a:t>
            </a:r>
            <a:r>
              <a:rPr sz="2400" spc="-7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Civil</a:t>
            </a:r>
            <a:r>
              <a:rPr sz="2400" spc="-2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Rights</a:t>
            </a:r>
            <a:r>
              <a:rPr sz="2400" spc="-8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Act</a:t>
            </a:r>
            <a:r>
              <a:rPr sz="2400" spc="-7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of</a:t>
            </a:r>
            <a:r>
              <a:rPr sz="2400" spc="-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1964</a:t>
            </a:r>
            <a:r>
              <a:rPr sz="2400" spc="-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to</a:t>
            </a:r>
            <a:r>
              <a:rPr sz="2400" spc="-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B1B1B"/>
                </a:solidFill>
                <a:latin typeface="Arial"/>
                <a:cs typeface="Arial"/>
              </a:rPr>
              <a:t>make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employment</a:t>
            </a:r>
            <a:r>
              <a:rPr sz="2400" spc="-7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discrimination</a:t>
            </a:r>
            <a:r>
              <a:rPr sz="2400" spc="-6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on</a:t>
            </a:r>
            <a:r>
              <a:rPr sz="2400" spc="1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the</a:t>
            </a:r>
            <a:r>
              <a:rPr sz="2400" spc="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basis</a:t>
            </a:r>
            <a:r>
              <a:rPr sz="2400" spc="-1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of</a:t>
            </a:r>
            <a:r>
              <a:rPr sz="2400" spc="-7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pregnancy,</a:t>
            </a:r>
            <a:r>
              <a:rPr sz="2400" spc="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childbirth</a:t>
            </a:r>
            <a:r>
              <a:rPr sz="2400" spc="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B1B1B"/>
                </a:solidFill>
                <a:latin typeface="Arial"/>
                <a:cs typeface="Arial"/>
              </a:rPr>
              <a:t>or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related</a:t>
            </a:r>
            <a:r>
              <a:rPr sz="2400" spc="-5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medical</a:t>
            </a:r>
            <a:r>
              <a:rPr sz="2400" spc="-7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conditions</a:t>
            </a:r>
            <a:r>
              <a:rPr sz="2400" spc="-12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constitute</a:t>
            </a:r>
            <a:r>
              <a:rPr sz="2400" spc="-114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sex</a:t>
            </a:r>
            <a:r>
              <a:rPr sz="2400" spc="-6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discrimination</a:t>
            </a:r>
            <a:r>
              <a:rPr sz="2400" spc="-5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under</a:t>
            </a:r>
            <a:r>
              <a:rPr sz="2400" spc="-4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Title</a:t>
            </a:r>
            <a:r>
              <a:rPr sz="2400" spc="-5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B1B1B"/>
                </a:solidFill>
                <a:latin typeface="Arial"/>
                <a:cs typeface="Arial"/>
              </a:rPr>
              <a:t>VII.</a:t>
            </a:r>
            <a:endParaRPr sz="2400">
              <a:latin typeface="Arial"/>
              <a:cs typeface="Arial"/>
            </a:endParaRPr>
          </a:p>
          <a:p>
            <a:pPr marL="393700" marR="163195" indent="-381635">
              <a:lnSpc>
                <a:spcPct val="89500"/>
              </a:lnSpc>
              <a:spcBef>
                <a:spcPts val="1025"/>
              </a:spcBef>
              <a:buClr>
                <a:srgbClr val="000000"/>
              </a:buClr>
              <a:buChar char="•"/>
              <a:tabLst>
                <a:tab pos="393700" algn="l"/>
              </a:tabLst>
            </a:pP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People</a:t>
            </a:r>
            <a:r>
              <a:rPr sz="2400" spc="-3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who</a:t>
            </a:r>
            <a:r>
              <a:rPr sz="2400" spc="-9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are</a:t>
            </a:r>
            <a:r>
              <a:rPr sz="2400" spc="-2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pregnant</a:t>
            </a:r>
            <a:r>
              <a:rPr sz="2400" spc="-3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or</a:t>
            </a:r>
            <a:r>
              <a:rPr sz="2400" spc="-8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affected</a:t>
            </a:r>
            <a:r>
              <a:rPr sz="2400" spc="-2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by</a:t>
            </a:r>
            <a:r>
              <a:rPr sz="2400" spc="-3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B1B1B"/>
                </a:solidFill>
                <a:latin typeface="Arial"/>
                <a:cs typeface="Arial"/>
              </a:rPr>
              <a:t>pregnancy-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related</a:t>
            </a:r>
            <a:r>
              <a:rPr sz="2400" spc="-2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B1B1B"/>
                </a:solidFill>
                <a:latin typeface="Arial"/>
                <a:cs typeface="Arial"/>
              </a:rPr>
              <a:t>conditions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must</a:t>
            </a:r>
            <a:r>
              <a:rPr sz="2400" spc="-9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be</a:t>
            </a:r>
            <a:r>
              <a:rPr sz="2400" spc="-1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treated</a:t>
            </a:r>
            <a:r>
              <a:rPr sz="2400" spc="-8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in</a:t>
            </a:r>
            <a:r>
              <a:rPr sz="2400" spc="-2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the</a:t>
            </a:r>
            <a:r>
              <a:rPr sz="2400" spc="-8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same</a:t>
            </a:r>
            <a:r>
              <a:rPr sz="2400" spc="-1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manner</a:t>
            </a:r>
            <a:r>
              <a:rPr sz="2400" spc="-7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in</a:t>
            </a:r>
            <a:r>
              <a:rPr sz="2400" spc="-2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all</a:t>
            </a:r>
            <a:r>
              <a:rPr sz="2400" spc="-4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terms</a:t>
            </a:r>
            <a:r>
              <a:rPr sz="2400" spc="-3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and</a:t>
            </a:r>
            <a:r>
              <a:rPr sz="2400" spc="-1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conditions</a:t>
            </a:r>
            <a:r>
              <a:rPr sz="2400" spc="-25" dirty="0">
                <a:solidFill>
                  <a:srgbClr val="1B1B1B"/>
                </a:solidFill>
                <a:latin typeface="Arial"/>
                <a:cs typeface="Arial"/>
              </a:rPr>
              <a:t> of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employment</a:t>
            </a:r>
            <a:r>
              <a:rPr sz="2400" spc="-12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as</a:t>
            </a:r>
            <a:r>
              <a:rPr sz="2400" spc="-5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other</a:t>
            </a:r>
            <a:r>
              <a:rPr sz="2400" spc="-3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applicants</a:t>
            </a:r>
            <a:r>
              <a:rPr sz="2400" spc="-5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or</a:t>
            </a:r>
            <a:r>
              <a:rPr sz="2400" spc="-10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employees</a:t>
            </a:r>
            <a:r>
              <a:rPr sz="2400" spc="-5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with</a:t>
            </a:r>
            <a:r>
              <a:rPr sz="2400" spc="-4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similar</a:t>
            </a:r>
            <a:r>
              <a:rPr sz="2400" spc="-3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abilities</a:t>
            </a:r>
            <a:r>
              <a:rPr sz="2400" spc="-12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spc="-25" dirty="0">
                <a:solidFill>
                  <a:srgbClr val="1B1B1B"/>
                </a:solidFill>
                <a:latin typeface="Arial"/>
                <a:cs typeface="Arial"/>
              </a:rPr>
              <a:t>or </a:t>
            </a:r>
            <a:r>
              <a:rPr sz="2400" spc="-10" dirty="0">
                <a:solidFill>
                  <a:srgbClr val="1B1B1B"/>
                </a:solidFill>
                <a:latin typeface="Arial"/>
                <a:cs typeface="Arial"/>
              </a:rPr>
              <a:t>limitations.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9505"/>
            <a:ext cx="749617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60" dirty="0"/>
              <a:t>Pregnancy</a:t>
            </a:r>
            <a:r>
              <a:rPr spc="-150" dirty="0"/>
              <a:t> </a:t>
            </a:r>
            <a:r>
              <a:rPr spc="-135" dirty="0"/>
              <a:t>Discrimination</a:t>
            </a:r>
            <a:r>
              <a:rPr spc="-100" dirty="0"/>
              <a:t> </a:t>
            </a:r>
            <a:r>
              <a:rPr spc="-105" dirty="0"/>
              <a:t>Act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3775" y="1855533"/>
            <a:ext cx="10177145" cy="2839085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393700" indent="-381000">
              <a:lnSpc>
                <a:spcPct val="100000"/>
              </a:lnSpc>
              <a:spcBef>
                <a:spcPts val="825"/>
              </a:spcBef>
              <a:buClr>
                <a:srgbClr val="000000"/>
              </a:buClr>
              <a:buChar char="•"/>
              <a:tabLst>
                <a:tab pos="393700" algn="l"/>
              </a:tabLst>
            </a:pP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Practical</a:t>
            </a:r>
            <a:r>
              <a:rPr sz="2400" spc="-4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B1B1B"/>
                </a:solidFill>
                <a:latin typeface="Arial"/>
                <a:cs typeface="Arial"/>
              </a:rPr>
              <a:t>reminders:</a:t>
            </a:r>
            <a:endParaRPr sz="2400">
              <a:latin typeface="Arial"/>
              <a:cs typeface="Arial"/>
            </a:endParaRPr>
          </a:p>
          <a:p>
            <a:pPr marL="850900" lvl="1" indent="-380365">
              <a:lnSpc>
                <a:spcPts val="2715"/>
              </a:lnSpc>
              <a:spcBef>
                <a:spcPts val="725"/>
              </a:spcBef>
              <a:buClr>
                <a:srgbClr val="000000"/>
              </a:buClr>
              <a:buChar char="•"/>
              <a:tabLst>
                <a:tab pos="850900" algn="l"/>
              </a:tabLst>
            </a:pP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employers</a:t>
            </a:r>
            <a:r>
              <a:rPr sz="2400" spc="-4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must</a:t>
            </a:r>
            <a:r>
              <a:rPr sz="2400" spc="-4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permit</a:t>
            </a:r>
            <a:r>
              <a:rPr sz="2400" spc="-4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a</a:t>
            </a:r>
            <a:r>
              <a:rPr sz="2400" spc="-9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pregnant</a:t>
            </a:r>
            <a:r>
              <a:rPr sz="2400" spc="-4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employee</a:t>
            </a:r>
            <a:r>
              <a:rPr sz="2400" spc="-3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to</a:t>
            </a:r>
            <a:r>
              <a:rPr sz="2400" spc="-3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do</a:t>
            </a:r>
            <a:r>
              <a:rPr sz="2400" spc="-3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the</a:t>
            </a:r>
            <a:r>
              <a:rPr sz="2400" spc="-3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job</a:t>
            </a:r>
            <a:r>
              <a:rPr sz="2400" spc="-3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for</a:t>
            </a:r>
            <a:r>
              <a:rPr sz="2400" spc="-2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as</a:t>
            </a:r>
            <a:r>
              <a:rPr sz="2400" spc="-11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spc="-20" dirty="0">
                <a:solidFill>
                  <a:srgbClr val="1B1B1B"/>
                </a:solidFill>
                <a:latin typeface="Arial"/>
                <a:cs typeface="Arial"/>
              </a:rPr>
              <a:t>long</a:t>
            </a:r>
            <a:endParaRPr sz="2400">
              <a:latin typeface="Arial"/>
              <a:cs typeface="Arial"/>
            </a:endParaRPr>
          </a:p>
          <a:p>
            <a:pPr marL="851535">
              <a:lnSpc>
                <a:spcPts val="2715"/>
              </a:lnSpc>
            </a:pP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as</a:t>
            </a:r>
            <a:r>
              <a:rPr sz="2400" spc="-2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the</a:t>
            </a:r>
            <a:r>
              <a:rPr sz="2400" spc="-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employee</a:t>
            </a:r>
            <a:r>
              <a:rPr sz="2400" spc="-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is</a:t>
            </a:r>
            <a:r>
              <a:rPr sz="2400" spc="-2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B1B1B"/>
                </a:solidFill>
                <a:latin typeface="Arial"/>
                <a:cs typeface="Arial"/>
              </a:rPr>
              <a:t>capable</a:t>
            </a:r>
            <a:endParaRPr sz="2400">
              <a:latin typeface="Arial"/>
              <a:cs typeface="Arial"/>
            </a:endParaRPr>
          </a:p>
          <a:p>
            <a:pPr marL="850900" lvl="1" indent="-380365">
              <a:lnSpc>
                <a:spcPts val="2755"/>
              </a:lnSpc>
              <a:spcBef>
                <a:spcPts val="725"/>
              </a:spcBef>
              <a:buClr>
                <a:srgbClr val="000000"/>
              </a:buClr>
              <a:buChar char="•"/>
              <a:tabLst>
                <a:tab pos="850900" algn="l"/>
              </a:tabLst>
            </a:pP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if</a:t>
            </a:r>
            <a:r>
              <a:rPr sz="2400" spc="-1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you</a:t>
            </a:r>
            <a:r>
              <a:rPr sz="2400" spc="-7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are</a:t>
            </a:r>
            <a:r>
              <a:rPr sz="2400" spc="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providing</a:t>
            </a:r>
            <a:r>
              <a:rPr sz="2400" spc="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temporary</a:t>
            </a:r>
            <a:r>
              <a:rPr sz="2400" spc="-1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assistance</a:t>
            </a:r>
            <a:r>
              <a:rPr sz="2400" spc="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to</a:t>
            </a:r>
            <a:r>
              <a:rPr sz="2400" spc="-7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B1B1B"/>
                </a:solidFill>
                <a:latin typeface="Arial"/>
                <a:cs typeface="Arial"/>
              </a:rPr>
              <a:t>non-pregnant</a:t>
            </a:r>
            <a:endParaRPr sz="2400">
              <a:latin typeface="Arial"/>
              <a:cs typeface="Arial"/>
            </a:endParaRPr>
          </a:p>
          <a:p>
            <a:pPr marL="851535">
              <a:lnSpc>
                <a:spcPts val="2755"/>
              </a:lnSpc>
            </a:pP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employees,</a:t>
            </a:r>
            <a:r>
              <a:rPr sz="2400" spc="-4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plan</a:t>
            </a:r>
            <a:r>
              <a:rPr sz="2400" spc="-10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on</a:t>
            </a:r>
            <a:r>
              <a:rPr sz="2400" spc="-4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doing</a:t>
            </a:r>
            <a:r>
              <a:rPr sz="2400" spc="-3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the</a:t>
            </a:r>
            <a:r>
              <a:rPr sz="2400" spc="-10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same</a:t>
            </a:r>
            <a:r>
              <a:rPr sz="2400" spc="-4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for</a:t>
            </a:r>
            <a:r>
              <a:rPr sz="2400" spc="-3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pregnant</a:t>
            </a:r>
            <a:r>
              <a:rPr sz="2400" spc="-4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B1B1B"/>
                </a:solidFill>
                <a:latin typeface="Arial"/>
                <a:cs typeface="Arial"/>
              </a:rPr>
              <a:t>employees</a:t>
            </a:r>
            <a:endParaRPr sz="2400">
              <a:latin typeface="Arial"/>
              <a:cs typeface="Arial"/>
            </a:endParaRPr>
          </a:p>
          <a:p>
            <a:pPr marL="851535" marR="157480" lvl="1" indent="-381000">
              <a:lnSpc>
                <a:spcPts val="2630"/>
              </a:lnSpc>
              <a:spcBef>
                <a:spcPts val="944"/>
              </a:spcBef>
              <a:buClr>
                <a:srgbClr val="000000"/>
              </a:buClr>
              <a:buChar char="•"/>
              <a:tabLst>
                <a:tab pos="851535" algn="l"/>
              </a:tabLst>
            </a:pP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if</a:t>
            </a:r>
            <a:r>
              <a:rPr sz="2400" spc="-5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a</a:t>
            </a:r>
            <a:r>
              <a:rPr sz="2400" spc="-4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pregnant</a:t>
            </a:r>
            <a:r>
              <a:rPr sz="2400" spc="-4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employee</a:t>
            </a:r>
            <a:r>
              <a:rPr sz="2400" spc="-4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goes</a:t>
            </a:r>
            <a:r>
              <a:rPr sz="2400" spc="-4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on</a:t>
            </a:r>
            <a:r>
              <a:rPr sz="2400" spc="-4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leave,</a:t>
            </a:r>
            <a:r>
              <a:rPr sz="2400" spc="-4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they</a:t>
            </a:r>
            <a:r>
              <a:rPr sz="2400" spc="-5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are</a:t>
            </a:r>
            <a:r>
              <a:rPr sz="2400" spc="-10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entitled</a:t>
            </a:r>
            <a:r>
              <a:rPr sz="2400" spc="-4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to</a:t>
            </a:r>
            <a:r>
              <a:rPr sz="2400" spc="-3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the</a:t>
            </a:r>
            <a:r>
              <a:rPr sz="2400" spc="-10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B1B1B"/>
                </a:solidFill>
                <a:latin typeface="Arial"/>
                <a:cs typeface="Arial"/>
              </a:rPr>
              <a:t>return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and</a:t>
            </a:r>
            <a:r>
              <a:rPr sz="2400" spc="-9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accrual</a:t>
            </a:r>
            <a:r>
              <a:rPr sz="2400" spc="-4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rights</a:t>
            </a:r>
            <a:r>
              <a:rPr sz="2400" spc="-3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of</a:t>
            </a:r>
            <a:r>
              <a:rPr sz="2400" spc="-9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other</a:t>
            </a:r>
            <a:r>
              <a:rPr sz="2400" spc="-7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employees</a:t>
            </a:r>
            <a:r>
              <a:rPr sz="2400" spc="-3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that</a:t>
            </a:r>
            <a:r>
              <a:rPr sz="2400" spc="-2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go</a:t>
            </a:r>
            <a:r>
              <a:rPr sz="2400" spc="-2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dirty="0">
                <a:solidFill>
                  <a:srgbClr val="1B1B1B"/>
                </a:solidFill>
                <a:latin typeface="Arial"/>
                <a:cs typeface="Arial"/>
              </a:rPr>
              <a:t>on</a:t>
            </a:r>
            <a:r>
              <a:rPr sz="2400" spc="-2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400" spc="-10" dirty="0">
                <a:solidFill>
                  <a:srgbClr val="1B1B1B"/>
                </a:solidFill>
                <a:latin typeface="Arial"/>
                <a:cs typeface="Arial"/>
              </a:rPr>
              <a:t>leave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9505"/>
            <a:ext cx="797179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10" dirty="0"/>
              <a:t>Pregnant</a:t>
            </a:r>
            <a:r>
              <a:rPr spc="-200" dirty="0"/>
              <a:t> </a:t>
            </a:r>
            <a:r>
              <a:rPr spc="-265" dirty="0"/>
              <a:t>Workers’</a:t>
            </a:r>
            <a:r>
              <a:rPr spc="-135" dirty="0"/>
              <a:t> </a:t>
            </a:r>
            <a:r>
              <a:rPr dirty="0"/>
              <a:t>Fairness</a:t>
            </a:r>
            <a:r>
              <a:rPr spc="-220" dirty="0"/>
              <a:t> </a:t>
            </a:r>
            <a:r>
              <a:rPr spc="-130" dirty="0"/>
              <a:t>Act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937385"/>
            <a:ext cx="10311130" cy="321564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241300" marR="5080" indent="-229235">
              <a:lnSpc>
                <a:spcPct val="89900"/>
              </a:lnSpc>
              <a:spcBef>
                <a:spcPts val="459"/>
              </a:spcBef>
              <a:buChar char="•"/>
              <a:tabLst>
                <a:tab pos="241300" algn="l"/>
                <a:tab pos="262255" algn="l"/>
              </a:tabLst>
            </a:pPr>
            <a:r>
              <a:rPr sz="2750" dirty="0">
                <a:latin typeface="Arial"/>
                <a:cs typeface="Arial"/>
              </a:rPr>
              <a:t>	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The</a:t>
            </a:r>
            <a:r>
              <a:rPr sz="2750" spc="-9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PWFA</a:t>
            </a:r>
            <a:r>
              <a:rPr sz="2750" spc="-9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requires</a:t>
            </a:r>
            <a:r>
              <a:rPr sz="2750" spc="-1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all</a:t>
            </a:r>
            <a:r>
              <a:rPr sz="2750" spc="1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private</a:t>
            </a:r>
            <a:r>
              <a:rPr sz="2750" spc="-2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and</a:t>
            </a:r>
            <a:r>
              <a:rPr sz="2750" spc="-2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public</a:t>
            </a:r>
            <a:r>
              <a:rPr sz="2750" spc="-1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sector</a:t>
            </a:r>
            <a:r>
              <a:rPr sz="2750" spc="-6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employers</a:t>
            </a:r>
            <a:r>
              <a:rPr sz="2750" spc="-8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spc="-20" dirty="0">
                <a:solidFill>
                  <a:srgbClr val="1B1B1B"/>
                </a:solidFill>
                <a:latin typeface="Arial"/>
                <a:cs typeface="Arial"/>
              </a:rPr>
              <a:t>with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at</a:t>
            </a:r>
            <a:r>
              <a:rPr sz="2750" spc="1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least</a:t>
            </a:r>
            <a:r>
              <a:rPr sz="2750" spc="-6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15</a:t>
            </a:r>
            <a:r>
              <a:rPr sz="2750" spc="-8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employees,</a:t>
            </a:r>
            <a:r>
              <a:rPr sz="2750" spc="-5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to</a:t>
            </a:r>
            <a:r>
              <a:rPr sz="2750" spc="-8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make</a:t>
            </a:r>
            <a:r>
              <a:rPr sz="2750" spc="-1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reasonable</a:t>
            </a:r>
            <a:r>
              <a:rPr sz="2750" spc="-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accommodations</a:t>
            </a:r>
            <a:r>
              <a:rPr sz="2750" spc="-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spc="-25" dirty="0">
                <a:solidFill>
                  <a:srgbClr val="1B1B1B"/>
                </a:solidFill>
                <a:latin typeface="Arial"/>
                <a:cs typeface="Arial"/>
              </a:rPr>
              <a:t>for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known</a:t>
            </a:r>
            <a:r>
              <a:rPr sz="2750" spc="-9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limitations</a:t>
            </a:r>
            <a:r>
              <a:rPr sz="2750" spc="-7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related</a:t>
            </a:r>
            <a:r>
              <a:rPr sz="2750" spc="-8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to</a:t>
            </a:r>
            <a:r>
              <a:rPr sz="2750" spc="-1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the</a:t>
            </a:r>
            <a:r>
              <a:rPr sz="2750" spc="-1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pregnancy,</a:t>
            </a:r>
            <a:r>
              <a:rPr sz="2750" spc="-6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childbirth,</a:t>
            </a:r>
            <a:r>
              <a:rPr sz="2750" spc="2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or</a:t>
            </a:r>
            <a:r>
              <a:rPr sz="2750" spc="-6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spc="-10" dirty="0">
                <a:solidFill>
                  <a:srgbClr val="1B1B1B"/>
                </a:solidFill>
                <a:latin typeface="Arial"/>
                <a:cs typeface="Arial"/>
              </a:rPr>
              <a:t>related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medical</a:t>
            </a:r>
            <a:r>
              <a:rPr sz="2750" spc="-5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condition</a:t>
            </a:r>
            <a:r>
              <a:rPr sz="2750" spc="-7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of</a:t>
            </a:r>
            <a:r>
              <a:rPr sz="2750" spc="2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a</a:t>
            </a:r>
            <a:r>
              <a:rPr sz="2750" spc="-7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job</a:t>
            </a:r>
            <a:r>
              <a:rPr sz="2750" spc="-8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applicant</a:t>
            </a:r>
            <a:r>
              <a:rPr sz="2750" spc="-5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or</a:t>
            </a:r>
            <a:r>
              <a:rPr sz="2750" spc="1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employee,</a:t>
            </a:r>
            <a:r>
              <a:rPr sz="2750" spc="2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unless</a:t>
            </a:r>
            <a:r>
              <a:rPr sz="2750" spc="-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doing</a:t>
            </a:r>
            <a:r>
              <a:rPr sz="2750" spc="-7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spc="-25" dirty="0">
                <a:solidFill>
                  <a:srgbClr val="1B1B1B"/>
                </a:solidFill>
                <a:latin typeface="Arial"/>
                <a:cs typeface="Arial"/>
              </a:rPr>
              <a:t>so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would</a:t>
            </a:r>
            <a:r>
              <a:rPr sz="2750" spc="-1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impose</a:t>
            </a:r>
            <a:r>
              <a:rPr sz="2750" spc="-80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an</a:t>
            </a:r>
            <a:r>
              <a:rPr sz="2750" spc="-1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dirty="0">
                <a:solidFill>
                  <a:srgbClr val="1B1B1B"/>
                </a:solidFill>
                <a:latin typeface="Arial"/>
                <a:cs typeface="Arial"/>
              </a:rPr>
              <a:t>undue</a:t>
            </a:r>
            <a:r>
              <a:rPr sz="2750" spc="-15" dirty="0">
                <a:solidFill>
                  <a:srgbClr val="1B1B1B"/>
                </a:solidFill>
                <a:latin typeface="Arial"/>
                <a:cs typeface="Arial"/>
              </a:rPr>
              <a:t> </a:t>
            </a:r>
            <a:r>
              <a:rPr sz="2750" spc="-10" dirty="0">
                <a:solidFill>
                  <a:srgbClr val="1B1B1B"/>
                </a:solidFill>
                <a:latin typeface="Arial"/>
                <a:cs typeface="Arial"/>
              </a:rPr>
              <a:t>hardship.</a:t>
            </a:r>
            <a:endParaRPr sz="2750">
              <a:latin typeface="Arial"/>
              <a:cs typeface="Arial"/>
            </a:endParaRPr>
          </a:p>
          <a:p>
            <a:pPr marL="241300" marR="521970" indent="-229235">
              <a:lnSpc>
                <a:spcPct val="89900"/>
              </a:lnSpc>
              <a:spcBef>
                <a:spcPts val="1015"/>
              </a:spcBef>
              <a:buChar char="•"/>
              <a:tabLst>
                <a:tab pos="241300" algn="l"/>
                <a:tab pos="261620" algn="l"/>
              </a:tabLst>
            </a:pPr>
            <a:r>
              <a:rPr sz="2750" dirty="0">
                <a:latin typeface="Arial"/>
                <a:cs typeface="Arial"/>
              </a:rPr>
              <a:t>	"Pregnancy,</a:t>
            </a:r>
            <a:r>
              <a:rPr sz="2750" spc="-7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childbirth</a:t>
            </a:r>
            <a:r>
              <a:rPr sz="2750" spc="-9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or related</a:t>
            </a:r>
            <a:r>
              <a:rPr sz="2750" spc="-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medical</a:t>
            </a:r>
            <a:r>
              <a:rPr sz="2750" spc="-6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conditions"</a:t>
            </a:r>
            <a:r>
              <a:rPr sz="2750" spc="-6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includes </a:t>
            </a:r>
            <a:r>
              <a:rPr sz="2750" dirty="0">
                <a:latin typeface="Arial"/>
                <a:cs typeface="Arial"/>
              </a:rPr>
              <a:t>vaginal</a:t>
            </a:r>
            <a:r>
              <a:rPr sz="2750" spc="-5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and</a:t>
            </a:r>
            <a:r>
              <a:rPr sz="2750" spc="-8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Cesarean</a:t>
            </a:r>
            <a:r>
              <a:rPr sz="2750" spc="-7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deliveries,</a:t>
            </a:r>
            <a:r>
              <a:rPr sz="2750" spc="-6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miscarriage,</a:t>
            </a:r>
            <a:r>
              <a:rPr sz="2750" spc="1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abortion, </a:t>
            </a:r>
            <a:r>
              <a:rPr sz="2750" dirty="0">
                <a:latin typeface="Arial"/>
                <a:cs typeface="Arial"/>
              </a:rPr>
              <a:t>postpartum</a:t>
            </a:r>
            <a:r>
              <a:rPr sz="2750" spc="-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depression,</a:t>
            </a:r>
            <a:r>
              <a:rPr sz="2750" spc="-1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edema,</a:t>
            </a:r>
            <a:r>
              <a:rPr sz="2750" spc="-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placenta</a:t>
            </a:r>
            <a:r>
              <a:rPr sz="2750" spc="-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previa,</a:t>
            </a:r>
            <a:r>
              <a:rPr sz="2750" spc="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and</a:t>
            </a:r>
            <a:r>
              <a:rPr sz="2750" spc="-3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lactation</a:t>
            </a:r>
            <a:endParaRPr sz="2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9505"/>
            <a:ext cx="7971790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10" dirty="0"/>
              <a:t>Pregnant</a:t>
            </a:r>
            <a:r>
              <a:rPr spc="-200" dirty="0"/>
              <a:t> </a:t>
            </a:r>
            <a:r>
              <a:rPr spc="-265" dirty="0"/>
              <a:t>Workers’</a:t>
            </a:r>
            <a:r>
              <a:rPr spc="-135" dirty="0"/>
              <a:t> </a:t>
            </a:r>
            <a:r>
              <a:rPr dirty="0"/>
              <a:t>Fairness</a:t>
            </a:r>
            <a:r>
              <a:rPr spc="-220" dirty="0"/>
              <a:t> </a:t>
            </a:r>
            <a:r>
              <a:rPr spc="-130" dirty="0"/>
              <a:t>Act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2309812"/>
            <a:ext cx="10361295" cy="3596640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241300" marR="5080" indent="-229235">
              <a:lnSpc>
                <a:spcPct val="90100"/>
              </a:lnSpc>
              <a:spcBef>
                <a:spcPts val="455"/>
              </a:spcBef>
              <a:buChar char="•"/>
              <a:tabLst>
                <a:tab pos="241300" algn="l"/>
                <a:tab pos="248920" algn="l"/>
                <a:tab pos="7230745" algn="l"/>
              </a:tabLst>
            </a:pPr>
            <a:r>
              <a:rPr sz="2750" dirty="0">
                <a:latin typeface="Arial"/>
                <a:cs typeface="Arial"/>
              </a:rPr>
              <a:t>	Reasonable</a:t>
            </a:r>
            <a:r>
              <a:rPr sz="2750" spc="-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accommodations</a:t>
            </a:r>
            <a:r>
              <a:rPr sz="2750" spc="-7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may</a:t>
            </a:r>
            <a:r>
              <a:rPr sz="2750" spc="-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include-</a:t>
            </a:r>
            <a:r>
              <a:rPr sz="2750" spc="-50" dirty="0">
                <a:latin typeface="Arial"/>
                <a:cs typeface="Arial"/>
              </a:rPr>
              <a:t>-</a:t>
            </a:r>
            <a:r>
              <a:rPr sz="2750" dirty="0">
                <a:latin typeface="Arial"/>
                <a:cs typeface="Arial"/>
              </a:rPr>
              <a:t>	flexible</a:t>
            </a:r>
            <a:r>
              <a:rPr sz="2750" spc="-7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breaks; </a:t>
            </a:r>
            <a:r>
              <a:rPr sz="2750" dirty="0">
                <a:latin typeface="Arial"/>
                <a:cs typeface="Arial"/>
              </a:rPr>
              <a:t>changing</a:t>
            </a:r>
            <a:r>
              <a:rPr sz="2750" spc="-4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equipment/uniform;</a:t>
            </a:r>
            <a:r>
              <a:rPr sz="2750" spc="-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changing</a:t>
            </a:r>
            <a:r>
              <a:rPr sz="2750" spc="-9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work</a:t>
            </a:r>
            <a:r>
              <a:rPr sz="2750" spc="-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schedules;</a:t>
            </a:r>
            <a:r>
              <a:rPr sz="2750" spc="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telework; </a:t>
            </a:r>
            <a:r>
              <a:rPr sz="2750" dirty="0">
                <a:latin typeface="Arial"/>
                <a:cs typeface="Arial"/>
              </a:rPr>
              <a:t>temporary</a:t>
            </a:r>
            <a:r>
              <a:rPr sz="2750" spc="-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reassignment;</a:t>
            </a:r>
            <a:r>
              <a:rPr sz="2750" spc="-6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leave</a:t>
            </a:r>
            <a:r>
              <a:rPr sz="2750" spc="-2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for health</a:t>
            </a:r>
            <a:r>
              <a:rPr sz="2750" spc="-9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care</a:t>
            </a:r>
            <a:r>
              <a:rPr sz="2750" spc="-2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appointments; </a:t>
            </a:r>
            <a:r>
              <a:rPr sz="2750" dirty="0">
                <a:latin typeface="Arial"/>
                <a:cs typeface="Arial"/>
              </a:rPr>
              <a:t>temporary</a:t>
            </a:r>
            <a:r>
              <a:rPr sz="2750" spc="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suspension</a:t>
            </a:r>
            <a:r>
              <a:rPr sz="2750" spc="-7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of</a:t>
            </a:r>
            <a:r>
              <a:rPr sz="2750" spc="-5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one</a:t>
            </a:r>
            <a:r>
              <a:rPr sz="2750" spc="-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or</a:t>
            </a:r>
            <a:r>
              <a:rPr sz="2750" spc="2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more</a:t>
            </a:r>
            <a:r>
              <a:rPr sz="2750" spc="-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essential</a:t>
            </a:r>
            <a:r>
              <a:rPr sz="2750" spc="-4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functions</a:t>
            </a:r>
            <a:r>
              <a:rPr sz="2750" spc="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of</a:t>
            </a:r>
            <a:r>
              <a:rPr sz="2750" spc="-55" dirty="0">
                <a:latin typeface="Arial"/>
                <a:cs typeface="Arial"/>
              </a:rPr>
              <a:t> </a:t>
            </a:r>
            <a:r>
              <a:rPr sz="2750" spc="-25" dirty="0">
                <a:latin typeface="Arial"/>
                <a:cs typeface="Arial"/>
              </a:rPr>
              <a:t>the </a:t>
            </a:r>
            <a:r>
              <a:rPr sz="2750" dirty="0">
                <a:latin typeface="Arial"/>
                <a:cs typeface="Arial"/>
              </a:rPr>
              <a:t>job;</a:t>
            </a:r>
            <a:r>
              <a:rPr sz="2750" spc="-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leave</a:t>
            </a:r>
            <a:r>
              <a:rPr sz="2750" spc="-1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for</a:t>
            </a:r>
            <a:r>
              <a:rPr sz="2750" spc="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healthcare</a:t>
            </a:r>
            <a:r>
              <a:rPr sz="2750" spc="-2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appointments;</a:t>
            </a:r>
            <a:r>
              <a:rPr sz="2750" spc="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leave</a:t>
            </a:r>
            <a:r>
              <a:rPr sz="2750" spc="-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-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recover</a:t>
            </a:r>
            <a:r>
              <a:rPr sz="2750" spc="-65" dirty="0">
                <a:latin typeface="Arial"/>
                <a:cs typeface="Arial"/>
              </a:rPr>
              <a:t> </a:t>
            </a:r>
            <a:r>
              <a:rPr sz="2750" spc="-20" dirty="0">
                <a:latin typeface="Arial"/>
                <a:cs typeface="Arial"/>
              </a:rPr>
              <a:t>from </a:t>
            </a:r>
            <a:r>
              <a:rPr sz="2750" dirty="0">
                <a:latin typeface="Arial"/>
                <a:cs typeface="Arial"/>
              </a:rPr>
              <a:t>childbirth/other</a:t>
            </a:r>
            <a:r>
              <a:rPr sz="2750" spc="-8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medical condition</a:t>
            </a:r>
            <a:r>
              <a:rPr sz="2750" spc="-3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related</a:t>
            </a:r>
            <a:r>
              <a:rPr sz="2750" spc="-3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-10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pregnancy/childbirth</a:t>
            </a:r>
            <a:endParaRPr sz="2750">
              <a:latin typeface="Arial"/>
              <a:cs typeface="Arial"/>
            </a:endParaRPr>
          </a:p>
          <a:p>
            <a:pPr marL="241300" marR="731520" indent="-229235">
              <a:lnSpc>
                <a:spcPct val="89900"/>
              </a:lnSpc>
              <a:spcBef>
                <a:spcPts val="1010"/>
              </a:spcBef>
              <a:buChar char="•"/>
              <a:tabLst>
                <a:tab pos="241300" algn="l"/>
                <a:tab pos="249554" algn="l"/>
              </a:tabLst>
            </a:pPr>
            <a:r>
              <a:rPr sz="2750" dirty="0">
                <a:latin typeface="Arial"/>
                <a:cs typeface="Arial"/>
              </a:rPr>
              <a:t>	Employer</a:t>
            </a:r>
            <a:r>
              <a:rPr sz="2750" spc="-7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is</a:t>
            </a:r>
            <a:r>
              <a:rPr sz="2750" spc="-1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not</a:t>
            </a:r>
            <a:r>
              <a:rPr sz="2750" spc="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required</a:t>
            </a:r>
            <a:r>
              <a:rPr sz="2750" spc="-2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-2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seek</a:t>
            </a:r>
            <a:r>
              <a:rPr sz="2750" spc="-5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medical</a:t>
            </a:r>
            <a:r>
              <a:rPr sz="2750" spc="-3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documentation</a:t>
            </a:r>
            <a:r>
              <a:rPr sz="2750" spc="-70" dirty="0">
                <a:latin typeface="Arial"/>
                <a:cs typeface="Arial"/>
              </a:rPr>
              <a:t> </a:t>
            </a:r>
            <a:r>
              <a:rPr sz="2750" spc="-25" dirty="0">
                <a:latin typeface="Arial"/>
                <a:cs typeface="Arial"/>
              </a:rPr>
              <a:t>and </a:t>
            </a:r>
            <a:r>
              <a:rPr sz="2750" dirty="0">
                <a:latin typeface="Arial"/>
                <a:cs typeface="Arial"/>
              </a:rPr>
              <a:t>should</a:t>
            </a:r>
            <a:r>
              <a:rPr sz="2750" spc="-4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only</a:t>
            </a:r>
            <a:r>
              <a:rPr sz="2750" spc="-4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do</a:t>
            </a:r>
            <a:r>
              <a:rPr sz="2750" spc="-4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so</a:t>
            </a:r>
            <a:r>
              <a:rPr sz="2750" spc="-4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when</a:t>
            </a:r>
            <a:r>
              <a:rPr sz="2750" spc="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it</a:t>
            </a:r>
            <a:r>
              <a:rPr sz="2750" spc="-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is</a:t>
            </a:r>
            <a:r>
              <a:rPr sz="2750" spc="7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"reasonable</a:t>
            </a:r>
            <a:r>
              <a:rPr sz="2750" spc="-4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under</a:t>
            </a:r>
            <a:r>
              <a:rPr sz="2750" spc="-15" dirty="0">
                <a:latin typeface="Arial"/>
                <a:cs typeface="Arial"/>
              </a:rPr>
              <a:t> </a:t>
            </a:r>
            <a:r>
              <a:rPr sz="2750" spc="-25" dirty="0">
                <a:latin typeface="Arial"/>
                <a:cs typeface="Arial"/>
              </a:rPr>
              <a:t>the </a:t>
            </a:r>
            <a:r>
              <a:rPr sz="2750" spc="-10" dirty="0">
                <a:latin typeface="Arial"/>
                <a:cs typeface="Arial"/>
              </a:rPr>
              <a:t>circumstances"</a:t>
            </a:r>
            <a:endParaRPr sz="2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78105" marR="5080">
              <a:lnSpc>
                <a:spcPts val="4730"/>
              </a:lnSpc>
              <a:spcBef>
                <a:spcPts val="745"/>
              </a:spcBef>
            </a:pPr>
            <a:r>
              <a:rPr spc="-80" dirty="0"/>
              <a:t>Providing</a:t>
            </a:r>
            <a:r>
              <a:rPr spc="-150" dirty="0"/>
              <a:t> </a:t>
            </a:r>
            <a:r>
              <a:rPr spc="-250" dirty="0"/>
              <a:t>Urgent</a:t>
            </a:r>
            <a:r>
              <a:rPr spc="-90" dirty="0"/>
              <a:t> </a:t>
            </a:r>
            <a:r>
              <a:rPr spc="-125" dirty="0"/>
              <a:t>Maternal</a:t>
            </a:r>
            <a:r>
              <a:rPr spc="-130" dirty="0"/>
              <a:t> </a:t>
            </a:r>
            <a:r>
              <a:rPr spc="-70" dirty="0"/>
              <a:t>Protections for</a:t>
            </a:r>
            <a:r>
              <a:rPr spc="-150" dirty="0"/>
              <a:t> </a:t>
            </a:r>
            <a:r>
              <a:rPr spc="-110" dirty="0"/>
              <a:t>Nursing</a:t>
            </a:r>
            <a:r>
              <a:rPr spc="-160" dirty="0"/>
              <a:t> </a:t>
            </a:r>
            <a:r>
              <a:rPr spc="-90" dirty="0"/>
              <a:t>Mothers</a:t>
            </a:r>
            <a:r>
              <a:rPr spc="-200" dirty="0"/>
              <a:t> </a:t>
            </a:r>
            <a:r>
              <a:rPr spc="-210" dirty="0"/>
              <a:t>(PUMP)</a:t>
            </a:r>
            <a:r>
              <a:rPr spc="-160" dirty="0"/>
              <a:t> </a:t>
            </a:r>
            <a:r>
              <a:rPr spc="-25" dirty="0"/>
              <a:t>Act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712594"/>
            <a:ext cx="10107295" cy="3745229"/>
          </a:xfrm>
          <a:prstGeom prst="rect">
            <a:avLst/>
          </a:prstGeom>
        </p:spPr>
        <p:txBody>
          <a:bodyPr vert="horz" wrap="square" lIns="0" tIns="6921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545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Expands</a:t>
            </a:r>
            <a:r>
              <a:rPr sz="2750" spc="175" dirty="0">
                <a:latin typeface="Arial"/>
                <a:cs typeface="Arial"/>
              </a:rPr>
              <a:t> </a:t>
            </a:r>
            <a:r>
              <a:rPr sz="2750" spc="-20" dirty="0">
                <a:latin typeface="Arial"/>
                <a:cs typeface="Arial"/>
              </a:rPr>
              <a:t>FLSA</a:t>
            </a:r>
            <a:endParaRPr sz="2750">
              <a:latin typeface="Arial"/>
              <a:cs typeface="Arial"/>
            </a:endParaRPr>
          </a:p>
          <a:p>
            <a:pPr marL="241300" marR="57785" indent="-229235">
              <a:lnSpc>
                <a:spcPct val="80800"/>
              </a:lnSpc>
              <a:spcBef>
                <a:spcPts val="1090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Provides</a:t>
            </a:r>
            <a:r>
              <a:rPr sz="2750" spc="13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covered</a:t>
            </a:r>
            <a:r>
              <a:rPr sz="2750" spc="14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employees</a:t>
            </a:r>
            <a:r>
              <a:rPr sz="2750" spc="14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who</a:t>
            </a:r>
            <a:r>
              <a:rPr sz="2750" spc="14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are</a:t>
            </a:r>
            <a:r>
              <a:rPr sz="2750" spc="14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nursing</a:t>
            </a:r>
            <a:r>
              <a:rPr sz="2750" spc="14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with</a:t>
            </a:r>
            <a:r>
              <a:rPr sz="2750" spc="14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reasonable </a:t>
            </a:r>
            <a:r>
              <a:rPr sz="2750" dirty="0">
                <a:latin typeface="Arial"/>
                <a:cs typeface="Arial"/>
              </a:rPr>
              <a:t>break</a:t>
            </a:r>
            <a:r>
              <a:rPr sz="2750" spc="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time</a:t>
            </a:r>
            <a:r>
              <a:rPr sz="2750" spc="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17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express</a:t>
            </a:r>
            <a:r>
              <a:rPr sz="2750" spc="9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milk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for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up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9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one</a:t>
            </a:r>
            <a:r>
              <a:rPr sz="2750" spc="18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year</a:t>
            </a:r>
            <a:r>
              <a:rPr sz="2750" spc="1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after</a:t>
            </a:r>
            <a:r>
              <a:rPr sz="2750" spc="3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the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child's birth</a:t>
            </a:r>
            <a:endParaRPr sz="2750">
              <a:latin typeface="Arial"/>
              <a:cs typeface="Arial"/>
            </a:endParaRPr>
          </a:p>
          <a:p>
            <a:pPr marL="241300" marR="5080" indent="-229235">
              <a:lnSpc>
                <a:spcPct val="81900"/>
              </a:lnSpc>
              <a:spcBef>
                <a:spcPts val="975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Requires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employers</a:t>
            </a:r>
            <a:r>
              <a:rPr sz="2750" spc="13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12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provide</a:t>
            </a:r>
            <a:r>
              <a:rPr sz="2750" spc="12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space</a:t>
            </a:r>
            <a:r>
              <a:rPr sz="2750" spc="12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other</a:t>
            </a:r>
            <a:r>
              <a:rPr sz="2750" spc="14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than</a:t>
            </a:r>
            <a:r>
              <a:rPr sz="2750" spc="120" dirty="0">
                <a:latin typeface="Arial"/>
                <a:cs typeface="Arial"/>
              </a:rPr>
              <a:t> </a:t>
            </a:r>
            <a:r>
              <a:rPr sz="2750" spc="-50" dirty="0">
                <a:latin typeface="Arial"/>
                <a:cs typeface="Arial"/>
              </a:rPr>
              <a:t>a</a:t>
            </a:r>
            <a:r>
              <a:rPr sz="2750" dirty="0">
                <a:latin typeface="Arial"/>
                <a:cs typeface="Arial"/>
              </a:rPr>
              <a:t>  bathroom,</a:t>
            </a:r>
            <a:r>
              <a:rPr sz="2750" spc="15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that</a:t>
            </a:r>
            <a:r>
              <a:rPr sz="2750" spc="14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is</a:t>
            </a:r>
            <a:r>
              <a:rPr sz="2750" spc="12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shielded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from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view,</a:t>
            </a:r>
            <a:r>
              <a:rPr sz="2750" spc="14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and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free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from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intrusion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spc="-25" dirty="0">
                <a:latin typeface="Arial"/>
                <a:cs typeface="Arial"/>
              </a:rPr>
              <a:t>to </a:t>
            </a:r>
            <a:r>
              <a:rPr sz="2750" dirty="0">
                <a:latin typeface="Arial"/>
                <a:cs typeface="Arial"/>
              </a:rPr>
              <a:t>express</a:t>
            </a:r>
            <a:r>
              <a:rPr sz="2750" spc="21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breast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spc="-20" dirty="0">
                <a:latin typeface="Arial"/>
                <a:cs typeface="Arial"/>
              </a:rPr>
              <a:t>milk.</a:t>
            </a:r>
            <a:endParaRPr sz="275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380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Applies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to</a:t>
            </a:r>
            <a:r>
              <a:rPr sz="2750" spc="19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exempt</a:t>
            </a:r>
            <a:r>
              <a:rPr sz="2750" spc="13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&amp;</a:t>
            </a:r>
            <a:r>
              <a:rPr sz="2750" spc="9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non-exempt</a:t>
            </a:r>
            <a:r>
              <a:rPr sz="2750" spc="145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employees</a:t>
            </a:r>
            <a:endParaRPr sz="2750">
              <a:latin typeface="Arial"/>
              <a:cs typeface="Arial"/>
            </a:endParaRPr>
          </a:p>
          <a:p>
            <a:pPr marL="241300" indent="-228600">
              <a:lnSpc>
                <a:spcPct val="100000"/>
              </a:lnSpc>
              <a:spcBef>
                <a:spcPts val="380"/>
              </a:spcBef>
              <a:buChar char="•"/>
              <a:tabLst>
                <a:tab pos="241300" algn="l"/>
              </a:tabLst>
            </a:pPr>
            <a:r>
              <a:rPr sz="2750" dirty="0">
                <a:latin typeface="Arial"/>
                <a:cs typeface="Arial"/>
              </a:rPr>
              <a:t>Applies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regardless</a:t>
            </a:r>
            <a:r>
              <a:rPr sz="2750" spc="120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of</a:t>
            </a:r>
            <a:r>
              <a:rPr sz="2750" spc="14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work</a:t>
            </a:r>
            <a:r>
              <a:rPr sz="2750" spc="12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site,</a:t>
            </a:r>
            <a:r>
              <a:rPr sz="2750" spc="145" dirty="0">
                <a:latin typeface="Arial"/>
                <a:cs typeface="Arial"/>
              </a:rPr>
              <a:t> </a:t>
            </a:r>
            <a:r>
              <a:rPr sz="2750" dirty="0">
                <a:latin typeface="Arial"/>
                <a:cs typeface="Arial"/>
              </a:rPr>
              <a:t>including</a:t>
            </a:r>
            <a:r>
              <a:rPr sz="2750" spc="114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telework</a:t>
            </a:r>
            <a:endParaRPr sz="27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896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130"/>
              </a:spcBef>
            </a:pPr>
            <a:r>
              <a:rPr spc="-130" dirty="0"/>
              <a:t>Family</a:t>
            </a:r>
            <a:r>
              <a:rPr spc="-180" dirty="0"/>
              <a:t> </a:t>
            </a:r>
            <a:r>
              <a:rPr spc="-10" dirty="0"/>
              <a:t>Medical</a:t>
            </a:r>
            <a:r>
              <a:rPr spc="-225" dirty="0"/>
              <a:t> </a:t>
            </a:r>
            <a:r>
              <a:rPr spc="-90" dirty="0"/>
              <a:t>Leave</a:t>
            </a:r>
            <a:r>
              <a:rPr spc="-185" dirty="0"/>
              <a:t> </a:t>
            </a:r>
            <a:r>
              <a:rPr spc="-254" dirty="0"/>
              <a:t>Act</a:t>
            </a:r>
            <a:r>
              <a:rPr spc="-95" dirty="0"/>
              <a:t> </a:t>
            </a:r>
            <a:r>
              <a:rPr spc="-185" dirty="0"/>
              <a:t>(FMLA)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32192" y="1928177"/>
            <a:ext cx="10106660" cy="2414270"/>
          </a:xfrm>
          <a:prstGeom prst="rect">
            <a:avLst/>
          </a:prstGeom>
        </p:spPr>
        <p:txBody>
          <a:bodyPr vert="horz" wrap="square" lIns="0" tIns="52069" rIns="0" bIns="0" rtlCol="0">
            <a:spAutoFit/>
          </a:bodyPr>
          <a:lstStyle/>
          <a:p>
            <a:pPr marL="354965" marR="5080" indent="-342900">
              <a:lnSpc>
                <a:spcPts val="3080"/>
              </a:lnSpc>
              <a:spcBef>
                <a:spcPts val="409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170" dirty="0">
                <a:latin typeface="Gill Sans MT"/>
                <a:cs typeface="Gill Sans MT"/>
              </a:rPr>
              <a:t>If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employee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eligible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65" dirty="0">
                <a:latin typeface="Gill Sans MT"/>
                <a:cs typeface="Gill Sans MT"/>
              </a:rPr>
              <a:t>for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FMLA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leave,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they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may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take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85" dirty="0">
                <a:latin typeface="Gill Sans MT"/>
                <a:cs typeface="Gill Sans MT"/>
              </a:rPr>
              <a:t>up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-25" dirty="0">
                <a:latin typeface="Gill Sans MT"/>
                <a:cs typeface="Gill Sans MT"/>
              </a:rPr>
              <a:t>to </a:t>
            </a:r>
            <a:r>
              <a:rPr sz="2750" spc="180" dirty="0">
                <a:latin typeface="Gill Sans MT"/>
                <a:cs typeface="Gill Sans MT"/>
              </a:rPr>
              <a:t>12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work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weeks</a:t>
            </a:r>
            <a:r>
              <a:rPr sz="2750" spc="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in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12-</a:t>
            </a:r>
            <a:r>
              <a:rPr sz="2750" spc="140" dirty="0">
                <a:latin typeface="Gill Sans MT"/>
                <a:cs typeface="Gill Sans MT"/>
              </a:rPr>
              <a:t>month</a:t>
            </a:r>
            <a:r>
              <a:rPr sz="2750" spc="-3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period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50" dirty="0">
                <a:latin typeface="Gill Sans MT"/>
                <a:cs typeface="Gill Sans MT"/>
              </a:rPr>
              <a:t>for:</a:t>
            </a:r>
            <a:endParaRPr sz="2750">
              <a:latin typeface="Gill Sans MT"/>
              <a:cs typeface="Gill Sans MT"/>
            </a:endParaRPr>
          </a:p>
          <a:p>
            <a:pPr marL="812800" lvl="1" indent="-342900">
              <a:lnSpc>
                <a:spcPts val="2565"/>
              </a:lnSpc>
              <a:buSzPct val="75000"/>
              <a:buFont typeface="Arial"/>
              <a:buChar char="•"/>
              <a:tabLst>
                <a:tab pos="812800" algn="l"/>
              </a:tabLst>
            </a:pPr>
            <a:r>
              <a:rPr sz="2400" spc="85" dirty="0">
                <a:latin typeface="Gill Sans MT"/>
                <a:cs typeface="Gill Sans MT"/>
              </a:rPr>
              <a:t>birth/adoption</a:t>
            </a:r>
            <a:r>
              <a:rPr sz="2400" spc="-4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(even</a:t>
            </a:r>
            <a:r>
              <a:rPr sz="2400" spc="-110" dirty="0">
                <a:latin typeface="Gill Sans MT"/>
                <a:cs typeface="Gill Sans MT"/>
              </a:rPr>
              <a:t> </a:t>
            </a:r>
            <a:r>
              <a:rPr sz="2400" spc="155" dirty="0">
                <a:latin typeface="Gill Sans MT"/>
                <a:cs typeface="Gill Sans MT"/>
              </a:rPr>
              <a:t>if</a:t>
            </a:r>
            <a:r>
              <a:rPr sz="2400" spc="-70" dirty="0">
                <a:latin typeface="Gill Sans MT"/>
                <a:cs typeface="Gill Sans MT"/>
              </a:rPr>
              <a:t> </a:t>
            </a:r>
            <a:r>
              <a:rPr sz="2400" spc="90" dirty="0">
                <a:latin typeface="Gill Sans MT"/>
                <a:cs typeface="Gill Sans MT"/>
              </a:rPr>
              <a:t>no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serious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health</a:t>
            </a:r>
            <a:r>
              <a:rPr sz="2400" spc="-3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condition)</a:t>
            </a:r>
            <a:endParaRPr sz="2400">
              <a:latin typeface="Gill Sans MT"/>
              <a:cs typeface="Gill Sans MT"/>
            </a:endParaRPr>
          </a:p>
          <a:p>
            <a:pPr marL="812800" lvl="1" indent="-342900">
              <a:lnSpc>
                <a:spcPct val="100000"/>
              </a:lnSpc>
              <a:spcBef>
                <a:spcPts val="655"/>
              </a:spcBef>
              <a:buSzPct val="75000"/>
              <a:buFont typeface="Arial"/>
              <a:buChar char="•"/>
              <a:tabLst>
                <a:tab pos="812800" algn="l"/>
              </a:tabLst>
            </a:pPr>
            <a:r>
              <a:rPr sz="2400" dirty="0">
                <a:latin typeface="Gill Sans MT"/>
                <a:cs typeface="Gill Sans MT"/>
              </a:rPr>
              <a:t>to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care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for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5" dirty="0">
                <a:latin typeface="Gill Sans MT"/>
                <a:cs typeface="Gill Sans MT"/>
              </a:rPr>
              <a:t> </a:t>
            </a:r>
            <a:r>
              <a:rPr sz="2400" spc="140" dirty="0">
                <a:latin typeface="Gill Sans MT"/>
                <a:cs typeface="Gill Sans MT"/>
              </a:rPr>
              <a:t>spouse,</a:t>
            </a:r>
            <a:r>
              <a:rPr sz="2400" spc="-75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child,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dirty="0">
                <a:latin typeface="Gill Sans MT"/>
                <a:cs typeface="Gill Sans MT"/>
              </a:rPr>
              <a:t>or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parent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50" dirty="0">
                <a:latin typeface="Gill Sans MT"/>
                <a:cs typeface="Gill Sans MT"/>
              </a:rPr>
              <a:t>with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80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serious</a:t>
            </a:r>
            <a:r>
              <a:rPr sz="2400" spc="-20" dirty="0">
                <a:latin typeface="Gill Sans MT"/>
                <a:cs typeface="Gill Sans MT"/>
              </a:rPr>
              <a:t> </a:t>
            </a:r>
            <a:r>
              <a:rPr sz="2400" spc="105" dirty="0">
                <a:latin typeface="Gill Sans MT"/>
                <a:cs typeface="Gill Sans MT"/>
              </a:rPr>
              <a:t>health</a:t>
            </a:r>
            <a:r>
              <a:rPr sz="2400" spc="-30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condition</a:t>
            </a:r>
            <a:endParaRPr sz="2400">
              <a:latin typeface="Gill Sans MT"/>
              <a:cs typeface="Gill Sans MT"/>
            </a:endParaRPr>
          </a:p>
          <a:p>
            <a:pPr marL="812800" marR="488315" lvl="1" indent="-342900">
              <a:lnSpc>
                <a:spcPts val="2630"/>
              </a:lnSpc>
              <a:spcBef>
                <a:spcPts val="1020"/>
              </a:spcBef>
              <a:buSzPct val="75000"/>
              <a:buFont typeface="Arial"/>
              <a:buChar char="•"/>
              <a:tabLst>
                <a:tab pos="812800" algn="l"/>
              </a:tabLst>
            </a:pPr>
            <a:r>
              <a:rPr sz="2400" spc="55" dirty="0">
                <a:latin typeface="Gill Sans MT"/>
                <a:cs typeface="Gill Sans MT"/>
              </a:rPr>
              <a:t>for</a:t>
            </a:r>
            <a:r>
              <a:rPr sz="2400" spc="-130" dirty="0">
                <a:latin typeface="Gill Sans MT"/>
                <a:cs typeface="Gill Sans MT"/>
              </a:rPr>
              <a:t> </a:t>
            </a:r>
            <a:r>
              <a:rPr sz="2400" spc="275" dirty="0">
                <a:latin typeface="Gill Sans MT"/>
                <a:cs typeface="Gill Sans MT"/>
              </a:rPr>
              <a:t>a</a:t>
            </a:r>
            <a:r>
              <a:rPr sz="2400" spc="-15" dirty="0">
                <a:latin typeface="Gill Sans MT"/>
                <a:cs typeface="Gill Sans MT"/>
              </a:rPr>
              <a:t> </a:t>
            </a:r>
            <a:r>
              <a:rPr sz="2400" spc="114" dirty="0">
                <a:latin typeface="Gill Sans MT"/>
                <a:cs typeface="Gill Sans MT"/>
              </a:rPr>
              <a:t>serious</a:t>
            </a:r>
            <a:r>
              <a:rPr sz="2400" spc="-100" dirty="0">
                <a:latin typeface="Gill Sans MT"/>
                <a:cs typeface="Gill Sans MT"/>
              </a:rPr>
              <a:t> </a:t>
            </a:r>
            <a:r>
              <a:rPr sz="2400" spc="120" dirty="0">
                <a:latin typeface="Gill Sans MT"/>
                <a:cs typeface="Gill Sans MT"/>
              </a:rPr>
              <a:t>health</a:t>
            </a:r>
            <a:r>
              <a:rPr sz="2400" spc="-110" dirty="0">
                <a:latin typeface="Gill Sans MT"/>
                <a:cs typeface="Gill Sans MT"/>
              </a:rPr>
              <a:t> </a:t>
            </a:r>
            <a:r>
              <a:rPr sz="2400" spc="85" dirty="0">
                <a:latin typeface="Gill Sans MT"/>
                <a:cs typeface="Gill Sans MT"/>
              </a:rPr>
              <a:t>condition</a:t>
            </a:r>
            <a:r>
              <a:rPr sz="2400" spc="-114" dirty="0">
                <a:latin typeface="Gill Sans MT"/>
                <a:cs typeface="Gill Sans MT"/>
              </a:rPr>
              <a:t> </a:t>
            </a:r>
            <a:r>
              <a:rPr sz="2400" spc="100" dirty="0">
                <a:latin typeface="Gill Sans MT"/>
                <a:cs typeface="Gill Sans MT"/>
              </a:rPr>
              <a:t>that</a:t>
            </a:r>
            <a:r>
              <a:rPr sz="2400" spc="-95" dirty="0">
                <a:latin typeface="Gill Sans MT"/>
                <a:cs typeface="Gill Sans MT"/>
              </a:rPr>
              <a:t> </a:t>
            </a:r>
            <a:r>
              <a:rPr sz="2400" spc="204" dirty="0">
                <a:latin typeface="Gill Sans MT"/>
                <a:cs typeface="Gill Sans MT"/>
              </a:rPr>
              <a:t>makes</a:t>
            </a:r>
            <a:r>
              <a:rPr sz="2400" spc="-95" dirty="0">
                <a:latin typeface="Gill Sans MT"/>
                <a:cs typeface="Gill Sans MT"/>
              </a:rPr>
              <a:t> </a:t>
            </a:r>
            <a:r>
              <a:rPr sz="2400" spc="95" dirty="0">
                <a:latin typeface="Gill Sans MT"/>
                <a:cs typeface="Gill Sans MT"/>
              </a:rPr>
              <a:t>the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110" dirty="0">
                <a:latin typeface="Gill Sans MT"/>
                <a:cs typeface="Gill Sans MT"/>
              </a:rPr>
              <a:t>employee</a:t>
            </a:r>
            <a:r>
              <a:rPr sz="2400" spc="-60" dirty="0">
                <a:latin typeface="Gill Sans MT"/>
                <a:cs typeface="Gill Sans MT"/>
              </a:rPr>
              <a:t> </a:t>
            </a:r>
            <a:r>
              <a:rPr sz="2400" spc="130" dirty="0">
                <a:latin typeface="Gill Sans MT"/>
                <a:cs typeface="Gill Sans MT"/>
              </a:rPr>
              <a:t>unable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-25" dirty="0">
                <a:latin typeface="Gill Sans MT"/>
                <a:cs typeface="Gill Sans MT"/>
              </a:rPr>
              <a:t>to </a:t>
            </a:r>
            <a:r>
              <a:rPr sz="2400" spc="70" dirty="0">
                <a:latin typeface="Gill Sans MT"/>
                <a:cs typeface="Gill Sans MT"/>
              </a:rPr>
              <a:t>perform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65" dirty="0">
                <a:latin typeface="Gill Sans MT"/>
                <a:cs typeface="Gill Sans MT"/>
              </a:rPr>
              <a:t>the</a:t>
            </a:r>
            <a:r>
              <a:rPr sz="2400" spc="-50" dirty="0">
                <a:latin typeface="Gill Sans MT"/>
                <a:cs typeface="Gill Sans MT"/>
              </a:rPr>
              <a:t> </a:t>
            </a:r>
            <a:r>
              <a:rPr sz="2400" spc="150" dirty="0">
                <a:latin typeface="Gill Sans MT"/>
                <a:cs typeface="Gill Sans MT"/>
              </a:rPr>
              <a:t>essential</a:t>
            </a:r>
            <a:r>
              <a:rPr sz="2400" spc="-4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functions</a:t>
            </a:r>
            <a:r>
              <a:rPr sz="2400" spc="-25" dirty="0">
                <a:latin typeface="Gill Sans MT"/>
                <a:cs typeface="Gill Sans MT"/>
              </a:rPr>
              <a:t> </a:t>
            </a:r>
            <a:r>
              <a:rPr sz="2400" spc="125" dirty="0">
                <a:latin typeface="Gill Sans MT"/>
                <a:cs typeface="Gill Sans MT"/>
              </a:rPr>
              <a:t>of</a:t>
            </a:r>
            <a:r>
              <a:rPr sz="2400" spc="-65" dirty="0">
                <a:latin typeface="Gill Sans MT"/>
                <a:cs typeface="Gill Sans MT"/>
              </a:rPr>
              <a:t> </a:t>
            </a:r>
            <a:r>
              <a:rPr sz="2400" spc="70" dirty="0">
                <a:latin typeface="Gill Sans MT"/>
                <a:cs typeface="Gill Sans MT"/>
              </a:rPr>
              <a:t>the</a:t>
            </a:r>
            <a:r>
              <a:rPr sz="2400" spc="-55" dirty="0">
                <a:latin typeface="Gill Sans MT"/>
                <a:cs typeface="Gill Sans MT"/>
              </a:rPr>
              <a:t> </a:t>
            </a:r>
            <a:r>
              <a:rPr sz="2400" spc="50" dirty="0">
                <a:latin typeface="Gill Sans MT"/>
                <a:cs typeface="Gill Sans MT"/>
              </a:rPr>
              <a:t>job</a:t>
            </a:r>
            <a:endParaRPr sz="24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896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130"/>
              </a:spcBef>
            </a:pPr>
            <a:r>
              <a:rPr spc="-175" dirty="0"/>
              <a:t>General</a:t>
            </a:r>
            <a:r>
              <a:rPr spc="-114" dirty="0"/>
              <a:t> </a:t>
            </a:r>
            <a:r>
              <a:rPr spc="-35" dirty="0"/>
              <a:t>Takeaways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032192" y="1928177"/>
            <a:ext cx="10227945" cy="3787140"/>
          </a:xfrm>
          <a:prstGeom prst="rect">
            <a:avLst/>
          </a:prstGeom>
        </p:spPr>
        <p:txBody>
          <a:bodyPr vert="horz" wrap="square" lIns="0" tIns="50165" rIns="0" bIns="0" rtlCol="0">
            <a:spAutoFit/>
          </a:bodyPr>
          <a:lstStyle/>
          <a:p>
            <a:pPr marL="354965" marR="9525" indent="-342900">
              <a:lnSpc>
                <a:spcPct val="91800"/>
              </a:lnSpc>
              <a:spcBef>
                <a:spcPts val="39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175" dirty="0">
                <a:latin typeface="Gill Sans MT"/>
                <a:cs typeface="Gill Sans MT"/>
              </a:rPr>
              <a:t>educate</a:t>
            </a:r>
            <a:r>
              <a:rPr sz="2750" spc="5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your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faculty/supervisors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consult</a:t>
            </a:r>
            <a:r>
              <a:rPr sz="2750" spc="2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with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-65" dirty="0">
                <a:latin typeface="Gill Sans MT"/>
                <a:cs typeface="Gill Sans MT"/>
              </a:rPr>
              <a:t>TIXC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when </a:t>
            </a:r>
            <a:r>
              <a:rPr sz="2750" spc="114" dirty="0">
                <a:latin typeface="Gill Sans MT"/>
                <a:cs typeface="Gill Sans MT"/>
              </a:rPr>
              <a:t>they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are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informed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of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student/colleague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who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experiencing </a:t>
            </a:r>
            <a:r>
              <a:rPr sz="2750" spc="180" dirty="0">
                <a:latin typeface="Gill Sans MT"/>
                <a:cs typeface="Gill Sans MT"/>
              </a:rPr>
              <a:t>pregnancy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related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condition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204" dirty="0">
                <a:latin typeface="Gill Sans MT"/>
                <a:cs typeface="Gill Sans MT"/>
              </a:rPr>
              <a:t>seeking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225" dirty="0">
                <a:latin typeface="Gill Sans MT"/>
                <a:cs typeface="Gill Sans MT"/>
              </a:rPr>
              <a:t>some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changes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6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their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work/school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arrangements</a:t>
            </a:r>
            <a:endParaRPr sz="2750">
              <a:latin typeface="Gill Sans MT"/>
              <a:cs typeface="Gill Sans MT"/>
            </a:endParaRPr>
          </a:p>
          <a:p>
            <a:pPr marL="354965" marR="5080" indent="-342900">
              <a:lnSpc>
                <a:spcPct val="92200"/>
              </a:lnSpc>
              <a:spcBef>
                <a:spcPts val="1015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135" dirty="0">
                <a:latin typeface="Gill Sans MT"/>
                <a:cs typeface="Gill Sans MT"/>
              </a:rPr>
              <a:t>when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on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notice</a:t>
            </a:r>
            <a:r>
              <a:rPr sz="2750" spc="15" dirty="0">
                <a:latin typeface="Gill Sans MT"/>
                <a:cs typeface="Gill Sans MT"/>
              </a:rPr>
              <a:t> </a:t>
            </a:r>
            <a:r>
              <a:rPr sz="2750" spc="114" dirty="0">
                <a:latin typeface="Gill Sans MT"/>
                <a:cs typeface="Gill Sans MT"/>
              </a:rPr>
              <a:t>that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student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employee</a:t>
            </a:r>
            <a:r>
              <a:rPr sz="2750" spc="10" dirty="0">
                <a:latin typeface="Gill Sans MT"/>
                <a:cs typeface="Gill Sans MT"/>
              </a:rPr>
              <a:t> </a:t>
            </a: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experiencing </a:t>
            </a:r>
            <a:r>
              <a:rPr sz="2750" spc="185" dirty="0">
                <a:latin typeface="Gill Sans MT"/>
                <a:cs typeface="Gill Sans MT"/>
              </a:rPr>
              <a:t>pregnancy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related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condition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220" dirty="0">
                <a:latin typeface="Gill Sans MT"/>
                <a:cs typeface="Gill Sans MT"/>
              </a:rPr>
              <a:t>and</a:t>
            </a:r>
            <a:r>
              <a:rPr sz="2750" spc="-80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needs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240" dirty="0">
                <a:latin typeface="Gill Sans MT"/>
                <a:cs typeface="Gill Sans MT"/>
              </a:rPr>
              <a:t>some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adjustments </a:t>
            </a:r>
            <a:r>
              <a:rPr sz="2750" spc="185" dirty="0">
                <a:latin typeface="Gill Sans MT"/>
                <a:cs typeface="Gill Sans MT"/>
              </a:rPr>
              <a:t>made,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225" dirty="0">
                <a:latin typeface="Gill Sans MT"/>
                <a:cs typeface="Gill Sans MT"/>
              </a:rPr>
              <a:t>make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sure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you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understand</a:t>
            </a:r>
            <a:r>
              <a:rPr sz="2750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the</a:t>
            </a:r>
            <a:r>
              <a:rPr sz="2750" spc="20" dirty="0">
                <a:latin typeface="Gill Sans MT"/>
                <a:cs typeface="Gill Sans MT"/>
              </a:rPr>
              <a:t> </a:t>
            </a:r>
            <a:r>
              <a:rPr sz="2750" spc="130" dirty="0">
                <a:latin typeface="Gill Sans MT"/>
                <a:cs typeface="Gill Sans MT"/>
              </a:rPr>
              <a:t>underlying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90" dirty="0">
                <a:latin typeface="Gill Sans MT"/>
                <a:cs typeface="Gill Sans MT"/>
              </a:rPr>
              <a:t>needs</a:t>
            </a:r>
            <a:endParaRPr sz="2750">
              <a:latin typeface="Gill Sans MT"/>
              <a:cs typeface="Gill Sans MT"/>
            </a:endParaRPr>
          </a:p>
          <a:p>
            <a:pPr marL="354965" indent="-342265">
              <a:lnSpc>
                <a:spcPts val="3190"/>
              </a:lnSpc>
              <a:spcBef>
                <a:spcPts val="680"/>
              </a:spcBef>
              <a:buSzPct val="65454"/>
              <a:buFont typeface="Arial"/>
              <a:buChar char="•"/>
              <a:tabLst>
                <a:tab pos="354965" algn="l"/>
              </a:tabLst>
            </a:pP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decision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take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leave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70" dirty="0">
                <a:latin typeface="Gill Sans MT"/>
                <a:cs typeface="Gill Sans MT"/>
              </a:rPr>
              <a:t>an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accommodation/modification</a:t>
            </a:r>
            <a:endParaRPr sz="2750">
              <a:latin typeface="Gill Sans MT"/>
              <a:cs typeface="Gill Sans MT"/>
            </a:endParaRPr>
          </a:p>
          <a:p>
            <a:pPr marL="354965">
              <a:lnSpc>
                <a:spcPts val="3190"/>
              </a:lnSpc>
            </a:pPr>
            <a:r>
              <a:rPr sz="2750" spc="210" dirty="0">
                <a:latin typeface="Gill Sans MT"/>
                <a:cs typeface="Gill Sans MT"/>
              </a:rPr>
              <a:t>is</a:t>
            </a:r>
            <a:r>
              <a:rPr sz="2750" spc="-5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individual’s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75" dirty="0">
                <a:latin typeface="Gill Sans MT"/>
                <a:cs typeface="Gill Sans MT"/>
              </a:rPr>
              <a:t>(not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80" dirty="0">
                <a:latin typeface="Gill Sans MT"/>
                <a:cs typeface="Gill Sans MT"/>
              </a:rPr>
              <a:t>the</a:t>
            </a:r>
            <a:r>
              <a:rPr sz="2750" spc="30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institution’s)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317118"/>
            <a:ext cx="6521450" cy="1301750"/>
          </a:xfrm>
          <a:prstGeom prst="rect">
            <a:avLst/>
          </a:prstGeom>
        </p:spPr>
        <p:txBody>
          <a:bodyPr vert="horz" wrap="square" lIns="0" tIns="94615" rIns="0" bIns="0" rtlCol="0">
            <a:spAutoFit/>
          </a:bodyPr>
          <a:lstStyle/>
          <a:p>
            <a:pPr marL="12700" marR="5080">
              <a:lnSpc>
                <a:spcPts val="4730"/>
              </a:lnSpc>
              <a:spcBef>
                <a:spcPts val="745"/>
              </a:spcBef>
            </a:pPr>
            <a:r>
              <a:rPr spc="-60" dirty="0">
                <a:solidFill>
                  <a:srgbClr val="C12C2E"/>
                </a:solidFill>
              </a:rPr>
              <a:t>Pregnancy</a:t>
            </a:r>
            <a:r>
              <a:rPr spc="-250" dirty="0">
                <a:solidFill>
                  <a:srgbClr val="C12C2E"/>
                </a:solidFill>
              </a:rPr>
              <a:t> </a:t>
            </a:r>
            <a:r>
              <a:rPr dirty="0">
                <a:solidFill>
                  <a:srgbClr val="C12C2E"/>
                </a:solidFill>
              </a:rPr>
              <a:t>and</a:t>
            </a:r>
            <a:r>
              <a:rPr spc="-215" dirty="0">
                <a:solidFill>
                  <a:srgbClr val="C12C2E"/>
                </a:solidFill>
              </a:rPr>
              <a:t> </a:t>
            </a:r>
            <a:r>
              <a:rPr spc="-75" dirty="0">
                <a:solidFill>
                  <a:srgbClr val="C12C2E"/>
                </a:solidFill>
              </a:rPr>
              <a:t>Parenting: </a:t>
            </a:r>
            <a:r>
              <a:rPr spc="-10" dirty="0">
                <a:solidFill>
                  <a:srgbClr val="C12C2E"/>
                </a:solidFill>
              </a:rPr>
              <a:t>Submodules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2705" rIns="0" bIns="0" rtlCol="0">
            <a:spAutoFit/>
          </a:bodyPr>
          <a:lstStyle/>
          <a:p>
            <a:pPr marL="354965" marR="878840" indent="-342900">
              <a:lnSpc>
                <a:spcPts val="3080"/>
              </a:lnSpc>
              <a:spcBef>
                <a:spcPts val="415"/>
              </a:spcBef>
              <a:buSzPct val="65454"/>
              <a:buAutoNum type="arabicPeriod"/>
              <a:tabLst>
                <a:tab pos="354965" algn="l"/>
              </a:tabLst>
            </a:pPr>
            <a:r>
              <a:rPr dirty="0"/>
              <a:t>What</a:t>
            </a:r>
            <a:r>
              <a:rPr spc="-20" dirty="0"/>
              <a:t> </a:t>
            </a:r>
            <a:r>
              <a:rPr spc="105" dirty="0"/>
              <a:t>do</a:t>
            </a:r>
            <a:r>
              <a:rPr spc="-90" dirty="0"/>
              <a:t> </a:t>
            </a:r>
            <a:r>
              <a:rPr spc="105" dirty="0"/>
              <a:t>the</a:t>
            </a:r>
            <a:r>
              <a:rPr spc="-55" dirty="0"/>
              <a:t> </a:t>
            </a:r>
            <a:r>
              <a:rPr spc="65" dirty="0"/>
              <a:t>Title</a:t>
            </a:r>
            <a:r>
              <a:rPr spc="-55" dirty="0"/>
              <a:t> </a:t>
            </a:r>
            <a:r>
              <a:rPr spc="-10" dirty="0"/>
              <a:t>IX</a:t>
            </a:r>
            <a:r>
              <a:rPr spc="-25" dirty="0"/>
              <a:t> </a:t>
            </a:r>
            <a:r>
              <a:rPr spc="145" dirty="0"/>
              <a:t>regulations</a:t>
            </a:r>
            <a:r>
              <a:rPr spc="-20" dirty="0"/>
              <a:t> </a:t>
            </a:r>
            <a:r>
              <a:rPr spc="260" dirty="0"/>
              <a:t>say</a:t>
            </a:r>
            <a:r>
              <a:rPr spc="-40" dirty="0"/>
              <a:t> </a:t>
            </a:r>
            <a:r>
              <a:rPr spc="160" dirty="0"/>
              <a:t>about</a:t>
            </a:r>
            <a:r>
              <a:rPr spc="-90" dirty="0"/>
              <a:t> </a:t>
            </a:r>
            <a:r>
              <a:rPr spc="140" dirty="0"/>
              <a:t>“pregnancy</a:t>
            </a:r>
            <a:r>
              <a:rPr spc="-40" dirty="0"/>
              <a:t> </a:t>
            </a:r>
            <a:r>
              <a:rPr spc="-25" dirty="0"/>
              <a:t>or </a:t>
            </a:r>
            <a:r>
              <a:rPr spc="110" dirty="0"/>
              <a:t>related</a:t>
            </a:r>
            <a:r>
              <a:rPr spc="-80" dirty="0"/>
              <a:t> </a:t>
            </a:r>
            <a:r>
              <a:rPr spc="125" dirty="0"/>
              <a:t>conditions”?</a:t>
            </a:r>
          </a:p>
          <a:p>
            <a:pPr marL="354965" indent="-342265">
              <a:lnSpc>
                <a:spcPct val="100000"/>
              </a:lnSpc>
              <a:spcBef>
                <a:spcPts val="615"/>
              </a:spcBef>
              <a:buSzPct val="65454"/>
              <a:buAutoNum type="arabicPeriod"/>
              <a:tabLst>
                <a:tab pos="354965" algn="l"/>
              </a:tabLst>
            </a:pPr>
            <a:r>
              <a:rPr spc="60" dirty="0"/>
              <a:t>How</a:t>
            </a:r>
            <a:r>
              <a:rPr spc="-70" dirty="0"/>
              <a:t> </a:t>
            </a:r>
            <a:r>
              <a:rPr spc="210" dirty="0"/>
              <a:t>does</a:t>
            </a:r>
            <a:r>
              <a:rPr spc="-85" dirty="0"/>
              <a:t> </a:t>
            </a:r>
            <a:r>
              <a:rPr spc="105" dirty="0"/>
              <a:t>the</a:t>
            </a:r>
            <a:r>
              <a:rPr spc="-55" dirty="0"/>
              <a:t> </a:t>
            </a:r>
            <a:r>
              <a:rPr spc="175" dirty="0"/>
              <a:t>reasonable</a:t>
            </a:r>
            <a:r>
              <a:rPr spc="-45" dirty="0"/>
              <a:t> </a:t>
            </a:r>
            <a:r>
              <a:rPr spc="150" dirty="0"/>
              <a:t>modification</a:t>
            </a:r>
            <a:r>
              <a:rPr spc="-40" dirty="0"/>
              <a:t> </a:t>
            </a:r>
            <a:r>
              <a:rPr spc="190" dirty="0"/>
              <a:t>process</a:t>
            </a:r>
            <a:r>
              <a:rPr spc="-80" dirty="0"/>
              <a:t> </a:t>
            </a:r>
            <a:r>
              <a:rPr spc="85" dirty="0"/>
              <a:t>work?</a:t>
            </a:r>
          </a:p>
          <a:p>
            <a:pPr marL="354965" marR="5080" indent="-342900">
              <a:lnSpc>
                <a:spcPts val="3010"/>
              </a:lnSpc>
              <a:spcBef>
                <a:spcPts val="1095"/>
              </a:spcBef>
              <a:buSzPct val="65454"/>
              <a:buAutoNum type="arabicPeriod"/>
              <a:tabLst>
                <a:tab pos="354965" algn="l"/>
              </a:tabLst>
            </a:pPr>
            <a:r>
              <a:rPr dirty="0"/>
              <a:t>What</a:t>
            </a:r>
            <a:r>
              <a:rPr spc="15" dirty="0"/>
              <a:t> </a:t>
            </a:r>
            <a:r>
              <a:rPr dirty="0"/>
              <a:t>other</a:t>
            </a:r>
            <a:r>
              <a:rPr spc="-15" dirty="0"/>
              <a:t> </a:t>
            </a:r>
            <a:r>
              <a:rPr spc="180" dirty="0"/>
              <a:t>statutes</a:t>
            </a:r>
            <a:r>
              <a:rPr spc="15" dirty="0"/>
              <a:t> </a:t>
            </a:r>
            <a:r>
              <a:rPr spc="155" dirty="0"/>
              <a:t>should</a:t>
            </a:r>
            <a:r>
              <a:rPr spc="40" dirty="0"/>
              <a:t> </a:t>
            </a:r>
            <a:r>
              <a:rPr spc="60" dirty="0"/>
              <a:t>I</a:t>
            </a:r>
            <a:r>
              <a:rPr spc="-55" dirty="0"/>
              <a:t> </a:t>
            </a:r>
            <a:r>
              <a:rPr spc="170" dirty="0"/>
              <a:t>be</a:t>
            </a:r>
            <a:r>
              <a:rPr spc="-30" dirty="0"/>
              <a:t> </a:t>
            </a:r>
            <a:r>
              <a:rPr spc="165" dirty="0"/>
              <a:t>aware</a:t>
            </a:r>
            <a:r>
              <a:rPr spc="-25" dirty="0"/>
              <a:t> </a:t>
            </a:r>
            <a:r>
              <a:rPr spc="165" dirty="0"/>
              <a:t>of</a:t>
            </a:r>
            <a:r>
              <a:rPr spc="-45" dirty="0"/>
              <a:t> </a:t>
            </a:r>
            <a:r>
              <a:rPr spc="105" dirty="0"/>
              <a:t>related</a:t>
            </a:r>
            <a:r>
              <a:rPr spc="35" dirty="0"/>
              <a:t> </a:t>
            </a:r>
            <a:r>
              <a:rPr dirty="0"/>
              <a:t>to</a:t>
            </a:r>
            <a:r>
              <a:rPr spc="-70" dirty="0"/>
              <a:t> </a:t>
            </a:r>
            <a:r>
              <a:rPr spc="170" dirty="0"/>
              <a:t>pregnancy </a:t>
            </a:r>
            <a:r>
              <a:rPr dirty="0"/>
              <a:t>or</a:t>
            </a:r>
            <a:r>
              <a:rPr spc="-140" dirty="0"/>
              <a:t> </a:t>
            </a:r>
            <a:r>
              <a:rPr spc="165" dirty="0"/>
              <a:t>parenting?</a:t>
            </a:r>
          </a:p>
        </p:txBody>
      </p:sp>
      <p:grpSp>
        <p:nvGrpSpPr>
          <p:cNvPr id="4" name="object 4" descr="Checkmarks indicating that all questions on this slide have been answered.">
            <a:extLst>
              <a:ext uri="{C183D7F6-B498-43B3-948B-1728B52AA6E4}">
                <adec:decorative xmlns:adec="http://schemas.microsoft.com/office/drawing/2017/decorative" val="0"/>
              </a:ext>
            </a:extLst>
          </p:cNvPr>
          <p:cNvGrpSpPr/>
          <p:nvPr/>
        </p:nvGrpSpPr>
        <p:grpSpPr>
          <a:xfrm>
            <a:off x="0" y="2019236"/>
            <a:ext cx="1281430" cy="2691130"/>
            <a:chOff x="0" y="2019236"/>
            <a:chExt cx="1281430" cy="269113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6200" y="2019236"/>
              <a:ext cx="1204912" cy="1262062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2790761"/>
              <a:ext cx="1176337" cy="1252537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575" y="3457511"/>
              <a:ext cx="1195387" cy="125253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938526" y="2524696"/>
            <a:ext cx="6322060" cy="1547495"/>
          </a:xfrm>
          <a:prstGeom prst="rect">
            <a:avLst/>
          </a:prstGeom>
        </p:spPr>
        <p:txBody>
          <a:bodyPr vert="horz" wrap="square" lIns="0" tIns="1714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5"/>
              </a:spcBef>
            </a:pPr>
            <a:r>
              <a:rPr sz="9950" spc="-320" dirty="0">
                <a:solidFill>
                  <a:srgbClr val="FFFFFF"/>
                </a:solidFill>
              </a:rPr>
              <a:t>Thank</a:t>
            </a:r>
            <a:r>
              <a:rPr sz="9950" spc="-225" dirty="0">
                <a:solidFill>
                  <a:srgbClr val="FFFFFF"/>
                </a:solidFill>
              </a:rPr>
              <a:t> </a:t>
            </a:r>
            <a:r>
              <a:rPr sz="9950" spc="-90" dirty="0">
                <a:solidFill>
                  <a:srgbClr val="FFFFFF"/>
                </a:solidFill>
              </a:rPr>
              <a:t>you!</a:t>
            </a:r>
            <a:endParaRPr sz="995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5985658-8596-A7C1-751D-7633069FAB22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851852" y="-677108"/>
            <a:ext cx="10371137" cy="677108"/>
          </a:xfrm>
        </p:spPr>
        <p:txBody>
          <a:bodyPr wrap="square" lIns="0" tIns="0" rIns="0" bIns="0" anchor="b">
            <a:spAutoFit/>
          </a:bodyPr>
          <a:lstStyle/>
          <a:p>
            <a:r>
              <a:rPr lang="en-US" dirty="0"/>
              <a:t>Credits Slide</a:t>
            </a:r>
          </a:p>
        </p:txBody>
      </p:sp>
      <p:sp>
        <p:nvSpPr>
          <p:cNvPr id="2" name="object 2"/>
          <p:cNvSpPr txBox="1"/>
          <p:nvPr/>
        </p:nvSpPr>
        <p:spPr>
          <a:xfrm>
            <a:off x="1033780" y="617855"/>
            <a:ext cx="10102215" cy="5542915"/>
          </a:xfrm>
          <a:prstGeom prst="rect">
            <a:avLst/>
          </a:prstGeom>
        </p:spPr>
        <p:txBody>
          <a:bodyPr vert="horz" wrap="square" lIns="0" tIns="35560" rIns="0" bIns="0" rtlCol="0">
            <a:spAutoFit/>
          </a:bodyPr>
          <a:lstStyle/>
          <a:p>
            <a:pPr marL="12700" marR="5080">
              <a:lnSpc>
                <a:spcPct val="93900"/>
              </a:lnSpc>
              <a:spcBef>
                <a:spcPts val="280"/>
              </a:spcBef>
            </a:pPr>
            <a:r>
              <a:rPr sz="2400" spc="-20" dirty="0">
                <a:latin typeface="Arial"/>
                <a:cs typeface="Arial"/>
              </a:rPr>
              <a:t>NACUA</a:t>
            </a:r>
            <a:r>
              <a:rPr sz="2400" spc="-1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materials,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recordings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available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part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of </a:t>
            </a:r>
            <a:r>
              <a:rPr sz="2400" dirty="0">
                <a:latin typeface="Arial"/>
                <a:cs typeface="Arial"/>
              </a:rPr>
              <a:t>this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program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offered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educational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materials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higher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education </a:t>
            </a:r>
            <a:r>
              <a:rPr sz="2400" dirty="0">
                <a:latin typeface="Arial"/>
                <a:cs typeface="Arial"/>
              </a:rPr>
              <a:t>lawyers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administrators.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prepared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presenters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not </a:t>
            </a:r>
            <a:r>
              <a:rPr sz="2400" dirty="0">
                <a:latin typeface="Arial"/>
                <a:cs typeface="Arial"/>
              </a:rPr>
              <a:t>reviewed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for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content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by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NACUA.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They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express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opinions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interpretations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9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authors.</a:t>
            </a:r>
            <a:endParaRPr sz="2400">
              <a:latin typeface="Arial"/>
              <a:cs typeface="Arial"/>
            </a:endParaRPr>
          </a:p>
          <a:p>
            <a:pPr marL="12700" marR="140970">
              <a:lnSpc>
                <a:spcPct val="93900"/>
              </a:lnSpc>
              <a:spcBef>
                <a:spcPts val="2700"/>
              </a:spcBef>
            </a:pPr>
            <a:r>
              <a:rPr sz="2400" dirty="0">
                <a:latin typeface="Arial"/>
                <a:cs typeface="Arial"/>
              </a:rPr>
              <a:t>Answers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3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questions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often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depend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specific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facts,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state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and </a:t>
            </a:r>
            <a:r>
              <a:rPr sz="2400" dirty="0">
                <a:latin typeface="Arial"/>
                <a:cs typeface="Arial"/>
              </a:rPr>
              <a:t>local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laws,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well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institutional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policies</a:t>
            </a:r>
            <a:r>
              <a:rPr sz="2400" spc="-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practices.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materials,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comments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of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presenters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should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not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used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as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advice.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hypothetical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scenarios</a:t>
            </a:r>
            <a:r>
              <a:rPr sz="2400" spc="-4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presented</a:t>
            </a:r>
            <a:r>
              <a:rPr sz="2400" spc="-10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based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on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fictional </a:t>
            </a:r>
            <a:r>
              <a:rPr sz="2400" dirty="0">
                <a:latin typeface="Arial"/>
                <a:cs typeface="Arial"/>
              </a:rPr>
              <a:t>facts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persons.</a:t>
            </a:r>
            <a:r>
              <a:rPr sz="2400" spc="-14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Any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hypothetical</a:t>
            </a:r>
            <a:r>
              <a:rPr sz="2400" spc="-2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scenarios</a:t>
            </a:r>
            <a:r>
              <a:rPr sz="2400" spc="-1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presented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7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based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on </a:t>
            </a:r>
            <a:r>
              <a:rPr sz="2400" dirty="0">
                <a:latin typeface="Arial"/>
                <a:cs typeface="Arial"/>
              </a:rPr>
              <a:t>fictional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facts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and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persons. Legal</a:t>
            </a:r>
            <a:r>
              <a:rPr sz="2400" spc="-5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questions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should</a:t>
            </a:r>
            <a:r>
              <a:rPr sz="2400" spc="-3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be</a:t>
            </a:r>
            <a:r>
              <a:rPr sz="2400" spc="-10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directed</a:t>
            </a:r>
            <a:r>
              <a:rPr sz="2400" spc="-40" dirty="0">
                <a:latin typeface="Arial"/>
                <a:cs typeface="Arial"/>
              </a:rPr>
              <a:t> </a:t>
            </a:r>
            <a:r>
              <a:rPr sz="2400" spc="-25" dirty="0">
                <a:latin typeface="Arial"/>
                <a:cs typeface="Arial"/>
              </a:rPr>
              <a:t>to </a:t>
            </a:r>
            <a:r>
              <a:rPr sz="2400" dirty="0">
                <a:latin typeface="Arial"/>
                <a:cs typeface="Arial"/>
              </a:rPr>
              <a:t>institutional</a:t>
            </a:r>
            <a:r>
              <a:rPr sz="2400" spc="-6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legal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counsel.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795"/>
              </a:lnSpc>
              <a:spcBef>
                <a:spcPts val="2530"/>
              </a:spcBef>
            </a:pPr>
            <a:r>
              <a:rPr sz="2400" dirty="0">
                <a:latin typeface="Arial"/>
                <a:cs typeface="Arial"/>
              </a:rPr>
              <a:t>Those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wishing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to</a:t>
            </a:r>
            <a:r>
              <a:rPr sz="2400" spc="-8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re-use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the materials,</a:t>
            </a:r>
            <a:r>
              <a:rPr sz="2400" spc="-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PowerPoint</a:t>
            </a:r>
            <a:r>
              <a:rPr sz="2400" spc="-8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slides</a:t>
            </a:r>
            <a:r>
              <a:rPr sz="2400" spc="-2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or</a:t>
            </a:r>
            <a:r>
              <a:rPr sz="2400" spc="-60" dirty="0">
                <a:latin typeface="Arial"/>
                <a:cs typeface="Arial"/>
              </a:rPr>
              <a:t> </a:t>
            </a:r>
            <a:r>
              <a:rPr sz="2400" spc="-10" dirty="0">
                <a:latin typeface="Arial"/>
                <a:cs typeface="Arial"/>
              </a:rPr>
              <a:t>recordings</a:t>
            </a:r>
            <a:endParaRPr sz="2400">
              <a:latin typeface="Arial"/>
              <a:cs typeface="Arial"/>
            </a:endParaRPr>
          </a:p>
          <a:p>
            <a:pPr marL="12700">
              <a:lnSpc>
                <a:spcPts val="2795"/>
              </a:lnSpc>
            </a:pPr>
            <a:r>
              <a:rPr sz="2400" dirty="0">
                <a:latin typeface="Arial"/>
                <a:cs typeface="Arial"/>
              </a:rPr>
              <a:t>should</a:t>
            </a:r>
            <a:r>
              <a:rPr sz="2400" spc="-110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contact</a:t>
            </a:r>
            <a:r>
              <a:rPr sz="2400" spc="-114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NACUA</a:t>
            </a:r>
            <a:r>
              <a:rPr sz="2400" spc="-155" dirty="0">
                <a:latin typeface="Arial"/>
                <a:cs typeface="Arial"/>
              </a:rPr>
              <a:t> </a:t>
            </a:r>
            <a:r>
              <a:rPr sz="2400" dirty="0">
                <a:latin typeface="Arial"/>
                <a:cs typeface="Arial"/>
              </a:rPr>
              <a:t>(</a:t>
            </a:r>
            <a:r>
              <a:rPr sz="2400" u="sng" dirty="0">
                <a:solidFill>
                  <a:srgbClr val="AC161B"/>
                </a:solidFill>
                <a:uFill>
                  <a:solidFill>
                    <a:srgbClr val="AC161B"/>
                  </a:solidFill>
                </a:uFill>
                <a:latin typeface="Arial"/>
                <a:cs typeface="Arial"/>
                <a:hlinkClick r:id="rId2"/>
              </a:rPr>
              <a:t>nacua@nacua.org</a:t>
            </a:r>
            <a:r>
              <a:rPr sz="2400" u="none" dirty="0">
                <a:latin typeface="Arial"/>
                <a:cs typeface="Arial"/>
              </a:rPr>
              <a:t>)</a:t>
            </a:r>
            <a:r>
              <a:rPr sz="2400" u="none" spc="-3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prior</a:t>
            </a:r>
            <a:r>
              <a:rPr sz="2400" u="none" spc="-40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to</a:t>
            </a:r>
            <a:r>
              <a:rPr sz="2400" u="none" spc="-45" dirty="0">
                <a:latin typeface="Arial"/>
                <a:cs typeface="Arial"/>
              </a:rPr>
              <a:t> </a:t>
            </a:r>
            <a:r>
              <a:rPr sz="2400" u="none" dirty="0">
                <a:latin typeface="Arial"/>
                <a:cs typeface="Arial"/>
              </a:rPr>
              <a:t>any</a:t>
            </a:r>
            <a:r>
              <a:rPr sz="2400" u="none" spc="-60" dirty="0">
                <a:latin typeface="Arial"/>
                <a:cs typeface="Arial"/>
              </a:rPr>
              <a:t> </a:t>
            </a:r>
            <a:r>
              <a:rPr sz="2400" u="none" spc="-10" dirty="0">
                <a:latin typeface="Arial"/>
                <a:cs typeface="Arial"/>
              </a:rPr>
              <a:t>re-</a:t>
            </a:r>
            <a:r>
              <a:rPr sz="2400" u="none" spc="-20" dirty="0">
                <a:latin typeface="Arial"/>
                <a:cs typeface="Arial"/>
              </a:rPr>
              <a:t>use.</a:t>
            </a:r>
            <a:endParaRPr sz="2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5727" rIns="0" bIns="0" rtlCol="0">
            <a:spAutoFit/>
          </a:bodyPr>
          <a:lstStyle/>
          <a:p>
            <a:pPr marL="1499235">
              <a:lnSpc>
                <a:spcPct val="100000"/>
              </a:lnSpc>
              <a:spcBef>
                <a:spcPts val="130"/>
              </a:spcBef>
            </a:pPr>
            <a:r>
              <a:rPr sz="3950" spc="-30" dirty="0"/>
              <a:t>Pregnancy</a:t>
            </a:r>
            <a:r>
              <a:rPr sz="3950" spc="-220" dirty="0"/>
              <a:t> </a:t>
            </a:r>
            <a:r>
              <a:rPr sz="3950" spc="-190" dirty="0"/>
              <a:t>or</a:t>
            </a:r>
            <a:r>
              <a:rPr sz="3950" spc="-155" dirty="0"/>
              <a:t> </a:t>
            </a:r>
            <a:r>
              <a:rPr sz="3950" spc="-55" dirty="0"/>
              <a:t>Related</a:t>
            </a:r>
            <a:r>
              <a:rPr sz="3950" spc="-165" dirty="0"/>
              <a:t> </a:t>
            </a:r>
            <a:r>
              <a:rPr sz="3950" spc="-50" dirty="0"/>
              <a:t>Conditions</a:t>
            </a:r>
            <a:endParaRPr sz="3950"/>
          </a:p>
        </p:txBody>
      </p:sp>
      <p:sp>
        <p:nvSpPr>
          <p:cNvPr id="3" name="object 3"/>
          <p:cNvSpPr txBox="1"/>
          <p:nvPr/>
        </p:nvSpPr>
        <p:spPr>
          <a:xfrm>
            <a:off x="1146492" y="1794255"/>
            <a:ext cx="9418955" cy="273494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ts val="3415"/>
              </a:lnSpc>
              <a:spcBef>
                <a:spcPts val="105"/>
              </a:spcBef>
            </a:pPr>
            <a:r>
              <a:rPr sz="3000" spc="615" dirty="0">
                <a:latin typeface="Gill Sans MT"/>
                <a:cs typeface="Gill Sans MT"/>
              </a:rPr>
              <a:t>§</a:t>
            </a:r>
            <a:r>
              <a:rPr sz="3000" spc="-90" dirty="0">
                <a:latin typeface="Gill Sans MT"/>
                <a:cs typeface="Gill Sans MT"/>
              </a:rPr>
              <a:t> </a:t>
            </a:r>
            <a:r>
              <a:rPr sz="3000" spc="150" dirty="0">
                <a:latin typeface="Gill Sans MT"/>
                <a:cs typeface="Gill Sans MT"/>
              </a:rPr>
              <a:t>106.2</a:t>
            </a:r>
            <a:endParaRPr sz="3000">
              <a:latin typeface="Gill Sans MT"/>
              <a:cs typeface="Gill Sans MT"/>
            </a:endParaRPr>
          </a:p>
          <a:p>
            <a:pPr marL="469900">
              <a:lnSpc>
                <a:spcPts val="3415"/>
              </a:lnSpc>
            </a:pPr>
            <a:r>
              <a:rPr sz="3000" b="1" spc="-35" dirty="0">
                <a:latin typeface="Gill Sans MT"/>
                <a:cs typeface="Gill Sans MT"/>
              </a:rPr>
              <a:t>Pregnancy</a:t>
            </a:r>
            <a:r>
              <a:rPr sz="3000" b="1" spc="-175" dirty="0">
                <a:latin typeface="Gill Sans MT"/>
                <a:cs typeface="Gill Sans MT"/>
              </a:rPr>
              <a:t> or</a:t>
            </a:r>
            <a:r>
              <a:rPr sz="3000" b="1" spc="-65" dirty="0">
                <a:latin typeface="Gill Sans MT"/>
                <a:cs typeface="Gill Sans MT"/>
              </a:rPr>
              <a:t> </a:t>
            </a:r>
            <a:r>
              <a:rPr sz="3000" b="1" spc="-90" dirty="0">
                <a:latin typeface="Gill Sans MT"/>
                <a:cs typeface="Gill Sans MT"/>
              </a:rPr>
              <a:t>related</a:t>
            </a:r>
            <a:r>
              <a:rPr sz="3000" b="1" spc="-120" dirty="0">
                <a:latin typeface="Gill Sans MT"/>
                <a:cs typeface="Gill Sans MT"/>
              </a:rPr>
              <a:t> </a:t>
            </a:r>
            <a:r>
              <a:rPr sz="3000" b="1" spc="-30" dirty="0">
                <a:latin typeface="Gill Sans MT"/>
                <a:cs typeface="Gill Sans MT"/>
              </a:rPr>
              <a:t>conditions</a:t>
            </a:r>
            <a:r>
              <a:rPr sz="3000" b="1" spc="-95" dirty="0">
                <a:latin typeface="Gill Sans MT"/>
                <a:cs typeface="Gill Sans MT"/>
              </a:rPr>
              <a:t> </a:t>
            </a:r>
            <a:r>
              <a:rPr sz="3000" spc="225" dirty="0">
                <a:latin typeface="Gill Sans MT"/>
                <a:cs typeface="Gill Sans MT"/>
              </a:rPr>
              <a:t>means:</a:t>
            </a:r>
            <a:endParaRPr sz="3000">
              <a:latin typeface="Gill Sans MT"/>
              <a:cs typeface="Gill Sans MT"/>
            </a:endParaRPr>
          </a:p>
          <a:p>
            <a:pPr marL="927735" marR="5080" indent="-305435">
              <a:lnSpc>
                <a:spcPts val="3229"/>
              </a:lnSpc>
              <a:spcBef>
                <a:spcPts val="570"/>
              </a:spcBef>
              <a:buFont typeface="Arial"/>
              <a:buChar char="•"/>
              <a:tabLst>
                <a:tab pos="927735" algn="l"/>
              </a:tabLst>
            </a:pPr>
            <a:r>
              <a:rPr sz="3000" spc="165" dirty="0">
                <a:latin typeface="Gill Sans MT"/>
                <a:cs typeface="Gill Sans MT"/>
              </a:rPr>
              <a:t>Pregnancy,</a:t>
            </a:r>
            <a:r>
              <a:rPr sz="3000" spc="-125" dirty="0">
                <a:latin typeface="Gill Sans MT"/>
                <a:cs typeface="Gill Sans MT"/>
              </a:rPr>
              <a:t> </a:t>
            </a:r>
            <a:r>
              <a:rPr sz="3000" spc="65" dirty="0">
                <a:latin typeface="Gill Sans MT"/>
                <a:cs typeface="Gill Sans MT"/>
              </a:rPr>
              <a:t>childbirth,</a:t>
            </a:r>
            <a:r>
              <a:rPr sz="3000" spc="-50" dirty="0">
                <a:latin typeface="Gill Sans MT"/>
                <a:cs typeface="Gill Sans MT"/>
              </a:rPr>
              <a:t> </a:t>
            </a:r>
            <a:r>
              <a:rPr sz="3000" spc="90" dirty="0">
                <a:latin typeface="Gill Sans MT"/>
                <a:cs typeface="Gill Sans MT"/>
              </a:rPr>
              <a:t>termination</a:t>
            </a:r>
            <a:r>
              <a:rPr sz="3000" spc="-60" dirty="0">
                <a:latin typeface="Gill Sans MT"/>
                <a:cs typeface="Gill Sans MT"/>
              </a:rPr>
              <a:t> </a:t>
            </a:r>
            <a:r>
              <a:rPr sz="3000" spc="165" dirty="0">
                <a:latin typeface="Gill Sans MT"/>
                <a:cs typeface="Gill Sans MT"/>
              </a:rPr>
              <a:t>of</a:t>
            </a:r>
            <a:r>
              <a:rPr sz="3000" spc="-55" dirty="0">
                <a:latin typeface="Gill Sans MT"/>
                <a:cs typeface="Gill Sans MT"/>
              </a:rPr>
              <a:t> </a:t>
            </a:r>
            <a:r>
              <a:rPr sz="3000" spc="145" dirty="0">
                <a:latin typeface="Gill Sans MT"/>
                <a:cs typeface="Gill Sans MT"/>
              </a:rPr>
              <a:t>pregnancy,</a:t>
            </a:r>
            <a:r>
              <a:rPr sz="3000" spc="-50" dirty="0">
                <a:latin typeface="Gill Sans MT"/>
                <a:cs typeface="Gill Sans MT"/>
              </a:rPr>
              <a:t> </a:t>
            </a:r>
            <a:r>
              <a:rPr sz="3000" spc="-25" dirty="0">
                <a:latin typeface="Gill Sans MT"/>
                <a:cs typeface="Gill Sans MT"/>
              </a:rPr>
              <a:t>or </a:t>
            </a:r>
            <a:r>
              <a:rPr sz="3000" spc="100" dirty="0">
                <a:latin typeface="Gill Sans MT"/>
                <a:cs typeface="Gill Sans MT"/>
              </a:rPr>
              <a:t>lactation;</a:t>
            </a:r>
            <a:endParaRPr sz="3000">
              <a:latin typeface="Gill Sans MT"/>
              <a:cs typeface="Gill Sans MT"/>
            </a:endParaRPr>
          </a:p>
          <a:p>
            <a:pPr marL="927735" indent="-305435">
              <a:lnSpc>
                <a:spcPct val="100000"/>
              </a:lnSpc>
              <a:spcBef>
                <a:spcPts val="110"/>
              </a:spcBef>
              <a:buFont typeface="Arial"/>
              <a:buChar char="•"/>
              <a:tabLst>
                <a:tab pos="927735" algn="l"/>
              </a:tabLst>
            </a:pPr>
            <a:r>
              <a:rPr sz="3000" spc="180" dirty="0">
                <a:latin typeface="Gill Sans MT"/>
                <a:cs typeface="Gill Sans MT"/>
              </a:rPr>
              <a:t>Medical</a:t>
            </a:r>
            <a:r>
              <a:rPr sz="3000" spc="-60" dirty="0">
                <a:latin typeface="Gill Sans MT"/>
                <a:cs typeface="Gill Sans MT"/>
              </a:rPr>
              <a:t> </a:t>
            </a:r>
            <a:r>
              <a:rPr sz="3000" spc="125" dirty="0">
                <a:latin typeface="Gill Sans MT"/>
                <a:cs typeface="Gill Sans MT"/>
              </a:rPr>
              <a:t>conditions</a:t>
            </a:r>
            <a:r>
              <a:rPr sz="3000" spc="-60" dirty="0">
                <a:latin typeface="Gill Sans MT"/>
                <a:cs typeface="Gill Sans MT"/>
              </a:rPr>
              <a:t> </a:t>
            </a:r>
            <a:r>
              <a:rPr sz="3000" spc="85" dirty="0">
                <a:latin typeface="Gill Sans MT"/>
                <a:cs typeface="Gill Sans MT"/>
              </a:rPr>
              <a:t>related</a:t>
            </a:r>
            <a:r>
              <a:rPr sz="3000" spc="-45" dirty="0">
                <a:latin typeface="Gill Sans MT"/>
                <a:cs typeface="Gill Sans MT"/>
              </a:rPr>
              <a:t> </a:t>
            </a:r>
            <a:r>
              <a:rPr sz="3000" dirty="0">
                <a:latin typeface="Gill Sans MT"/>
                <a:cs typeface="Gill Sans MT"/>
              </a:rPr>
              <a:t>to</a:t>
            </a:r>
            <a:r>
              <a:rPr sz="3000" spc="-65" dirty="0">
                <a:latin typeface="Gill Sans MT"/>
                <a:cs typeface="Gill Sans MT"/>
              </a:rPr>
              <a:t> </a:t>
            </a:r>
            <a:r>
              <a:rPr sz="3000" spc="45" dirty="0">
                <a:latin typeface="Gill Sans MT"/>
                <a:cs typeface="Gill Sans MT"/>
              </a:rPr>
              <a:t>[above];</a:t>
            </a:r>
            <a:r>
              <a:rPr sz="3000" spc="-105" dirty="0">
                <a:latin typeface="Gill Sans MT"/>
                <a:cs typeface="Gill Sans MT"/>
              </a:rPr>
              <a:t> </a:t>
            </a:r>
            <a:r>
              <a:rPr sz="3000" spc="-25" dirty="0">
                <a:latin typeface="Gill Sans MT"/>
                <a:cs typeface="Gill Sans MT"/>
              </a:rPr>
              <a:t>or</a:t>
            </a:r>
            <a:endParaRPr sz="3000">
              <a:latin typeface="Gill Sans MT"/>
              <a:cs typeface="Gill Sans MT"/>
            </a:endParaRPr>
          </a:p>
          <a:p>
            <a:pPr marL="927735" indent="-305435">
              <a:lnSpc>
                <a:spcPct val="100000"/>
              </a:lnSpc>
              <a:spcBef>
                <a:spcPts val="155"/>
              </a:spcBef>
              <a:buFont typeface="Arial"/>
              <a:buChar char="•"/>
              <a:tabLst>
                <a:tab pos="927735" algn="l"/>
              </a:tabLst>
            </a:pPr>
            <a:r>
              <a:rPr sz="3000" spc="80" dirty="0">
                <a:latin typeface="Gill Sans MT"/>
                <a:cs typeface="Gill Sans MT"/>
              </a:rPr>
              <a:t>Recovery</a:t>
            </a:r>
            <a:r>
              <a:rPr sz="3000" spc="-80" dirty="0">
                <a:latin typeface="Gill Sans MT"/>
                <a:cs typeface="Gill Sans MT"/>
              </a:rPr>
              <a:t> </a:t>
            </a:r>
            <a:r>
              <a:rPr sz="3000" spc="105" dirty="0">
                <a:latin typeface="Gill Sans MT"/>
                <a:cs typeface="Gill Sans MT"/>
              </a:rPr>
              <a:t>from</a:t>
            </a:r>
            <a:r>
              <a:rPr sz="3000" spc="-75" dirty="0">
                <a:latin typeface="Gill Sans MT"/>
                <a:cs typeface="Gill Sans MT"/>
              </a:rPr>
              <a:t> </a:t>
            </a:r>
            <a:r>
              <a:rPr sz="3000" spc="55" dirty="0">
                <a:latin typeface="Gill Sans MT"/>
                <a:cs typeface="Gill Sans MT"/>
              </a:rPr>
              <a:t>[above].</a:t>
            </a:r>
            <a:endParaRPr sz="300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9162" y="1329689"/>
            <a:ext cx="2911475" cy="6667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200" spc="-120" dirty="0"/>
              <a:t>Topic</a:t>
            </a:r>
            <a:r>
              <a:rPr sz="4200" spc="-155" dirty="0"/>
              <a:t> </a:t>
            </a:r>
            <a:r>
              <a:rPr sz="4200" spc="-75" dirty="0"/>
              <a:t>Areas</a:t>
            </a:r>
            <a:endParaRPr sz="4200"/>
          </a:p>
        </p:txBody>
      </p:sp>
      <p:sp>
        <p:nvSpPr>
          <p:cNvPr id="4" name="object 4"/>
          <p:cNvSpPr txBox="1"/>
          <p:nvPr/>
        </p:nvSpPr>
        <p:spPr>
          <a:xfrm>
            <a:off x="919162" y="2089467"/>
            <a:ext cx="3660775" cy="3058795"/>
          </a:xfrm>
          <a:prstGeom prst="rect">
            <a:avLst/>
          </a:prstGeom>
        </p:spPr>
        <p:txBody>
          <a:bodyPr vert="horz" wrap="square" lIns="0" tIns="11430" rIns="0" bIns="0" rtlCol="0">
            <a:spAutoFit/>
          </a:bodyPr>
          <a:lstStyle/>
          <a:p>
            <a:pPr marL="12700" marR="1016000">
              <a:lnSpc>
                <a:spcPct val="125200"/>
              </a:lnSpc>
              <a:spcBef>
                <a:spcPts val="90"/>
              </a:spcBef>
            </a:pPr>
            <a:r>
              <a:rPr sz="2450" dirty="0">
                <a:latin typeface="Arial"/>
                <a:cs typeface="Arial"/>
              </a:rPr>
              <a:t>Sex</a:t>
            </a:r>
            <a:r>
              <a:rPr sz="2450" spc="110" dirty="0">
                <a:latin typeface="Arial"/>
                <a:cs typeface="Arial"/>
              </a:rPr>
              <a:t> </a:t>
            </a:r>
            <a:r>
              <a:rPr sz="2450" spc="-10" dirty="0">
                <a:latin typeface="Arial"/>
                <a:cs typeface="Arial"/>
              </a:rPr>
              <a:t>Discrimination </a:t>
            </a:r>
            <a:r>
              <a:rPr sz="2450" dirty="0">
                <a:latin typeface="Arial"/>
                <a:cs typeface="Arial"/>
              </a:rPr>
              <a:t>Admissions</a:t>
            </a:r>
            <a:r>
              <a:rPr sz="2450" spc="235" dirty="0">
                <a:latin typeface="Arial"/>
                <a:cs typeface="Arial"/>
              </a:rPr>
              <a:t> </a:t>
            </a:r>
            <a:r>
              <a:rPr sz="2450" spc="-25" dirty="0">
                <a:latin typeface="Arial"/>
                <a:cs typeface="Arial"/>
              </a:rPr>
              <a:t>and</a:t>
            </a:r>
            <a:endParaRPr sz="2450">
              <a:latin typeface="Arial"/>
              <a:cs typeface="Arial"/>
            </a:endParaRPr>
          </a:p>
          <a:p>
            <a:pPr marL="12700">
              <a:lnSpc>
                <a:spcPts val="2705"/>
              </a:lnSpc>
            </a:pPr>
            <a:r>
              <a:rPr sz="2450" spc="-10" dirty="0">
                <a:latin typeface="Arial"/>
                <a:cs typeface="Arial"/>
              </a:rPr>
              <a:t>Employment</a:t>
            </a:r>
            <a:endParaRPr sz="2450">
              <a:latin typeface="Arial"/>
              <a:cs typeface="Arial"/>
            </a:endParaRPr>
          </a:p>
          <a:p>
            <a:pPr marL="12700">
              <a:lnSpc>
                <a:spcPts val="2825"/>
              </a:lnSpc>
              <a:spcBef>
                <a:spcPts val="740"/>
              </a:spcBef>
            </a:pPr>
            <a:r>
              <a:rPr sz="2450" dirty="0">
                <a:latin typeface="Arial"/>
                <a:cs typeface="Arial"/>
              </a:rPr>
              <a:t>Notice</a:t>
            </a:r>
            <a:r>
              <a:rPr sz="2450" spc="120" dirty="0">
                <a:latin typeface="Arial"/>
                <a:cs typeface="Arial"/>
              </a:rPr>
              <a:t> </a:t>
            </a:r>
            <a:r>
              <a:rPr sz="2450" dirty="0">
                <a:latin typeface="Arial"/>
                <a:cs typeface="Arial"/>
              </a:rPr>
              <a:t>and</a:t>
            </a:r>
            <a:r>
              <a:rPr sz="2450" spc="120" dirty="0">
                <a:latin typeface="Arial"/>
                <a:cs typeface="Arial"/>
              </a:rPr>
              <a:t> </a:t>
            </a:r>
            <a:r>
              <a:rPr sz="2450" dirty="0">
                <a:latin typeface="Arial"/>
                <a:cs typeface="Arial"/>
              </a:rPr>
              <a:t>Response</a:t>
            </a:r>
            <a:r>
              <a:rPr sz="2450" spc="120" dirty="0">
                <a:latin typeface="Arial"/>
                <a:cs typeface="Arial"/>
              </a:rPr>
              <a:t> </a:t>
            </a:r>
            <a:r>
              <a:rPr sz="2450" spc="-25" dirty="0">
                <a:latin typeface="Arial"/>
                <a:cs typeface="Arial"/>
              </a:rPr>
              <a:t>re:</a:t>
            </a:r>
            <a:endParaRPr sz="2450">
              <a:latin typeface="Arial"/>
              <a:cs typeface="Arial"/>
            </a:endParaRPr>
          </a:p>
          <a:p>
            <a:pPr marL="12700">
              <a:lnSpc>
                <a:spcPts val="2825"/>
              </a:lnSpc>
            </a:pPr>
            <a:r>
              <a:rPr sz="2450" spc="-10" dirty="0">
                <a:latin typeface="Arial"/>
                <a:cs typeface="Arial"/>
              </a:rPr>
              <a:t>Students</a:t>
            </a:r>
            <a:endParaRPr sz="2450">
              <a:latin typeface="Arial"/>
              <a:cs typeface="Arial"/>
            </a:endParaRPr>
          </a:p>
          <a:p>
            <a:pPr marL="12700" marR="5080">
              <a:lnSpc>
                <a:spcPct val="125200"/>
              </a:lnSpc>
              <a:spcBef>
                <a:spcPts val="75"/>
              </a:spcBef>
            </a:pPr>
            <a:r>
              <a:rPr sz="2450" dirty="0">
                <a:latin typeface="Arial"/>
                <a:cs typeface="Arial"/>
              </a:rPr>
              <a:t>Reasonable</a:t>
            </a:r>
            <a:r>
              <a:rPr sz="2450" spc="195" dirty="0">
                <a:latin typeface="Arial"/>
                <a:cs typeface="Arial"/>
              </a:rPr>
              <a:t> </a:t>
            </a:r>
            <a:r>
              <a:rPr sz="2450" spc="-10" dirty="0">
                <a:latin typeface="Arial"/>
                <a:cs typeface="Arial"/>
              </a:rPr>
              <a:t>Modifications </a:t>
            </a:r>
            <a:r>
              <a:rPr sz="2450" dirty="0">
                <a:latin typeface="Arial"/>
                <a:cs typeface="Arial"/>
              </a:rPr>
              <a:t>Lactation</a:t>
            </a:r>
            <a:r>
              <a:rPr sz="2450" spc="204" dirty="0">
                <a:latin typeface="Arial"/>
                <a:cs typeface="Arial"/>
              </a:rPr>
              <a:t> </a:t>
            </a:r>
            <a:r>
              <a:rPr sz="2450" spc="-10" dirty="0">
                <a:latin typeface="Arial"/>
                <a:cs typeface="Arial"/>
              </a:rPr>
              <a:t>Space</a:t>
            </a:r>
            <a:endParaRPr sz="2450">
              <a:latin typeface="Arial"/>
              <a:cs typeface="Arial"/>
            </a:endParaRPr>
          </a:p>
        </p:txBody>
      </p:sp>
      <p:pic>
        <p:nvPicPr>
          <p:cNvPr id="3" name="object 3" descr="Photograph showing medical tools and documents related to pregnancy.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5181600" y="990600"/>
            <a:ext cx="6172200" cy="486727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8896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130"/>
              </a:spcBef>
            </a:pPr>
            <a:r>
              <a:rPr spc="-45" dirty="0"/>
              <a:t>Sex</a:t>
            </a:r>
            <a:r>
              <a:rPr spc="-250" dirty="0"/>
              <a:t> </a:t>
            </a:r>
            <a:r>
              <a:rPr spc="-114" dirty="0"/>
              <a:t>Discrimination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7575" y="1853501"/>
            <a:ext cx="10251440" cy="3898265"/>
          </a:xfrm>
          <a:prstGeom prst="rect">
            <a:avLst/>
          </a:prstGeom>
        </p:spPr>
        <p:txBody>
          <a:bodyPr vert="horz" wrap="square" lIns="0" tIns="7747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610"/>
              </a:spcBef>
            </a:pPr>
            <a:r>
              <a:rPr sz="1950" spc="405" dirty="0">
                <a:latin typeface="Gill Sans MT"/>
                <a:cs typeface="Gill Sans MT"/>
              </a:rPr>
              <a:t>§</a:t>
            </a:r>
            <a:r>
              <a:rPr sz="1950" spc="-50" dirty="0">
                <a:latin typeface="Gill Sans MT"/>
                <a:cs typeface="Gill Sans MT"/>
              </a:rPr>
              <a:t> </a:t>
            </a:r>
            <a:r>
              <a:rPr sz="1950" spc="105" dirty="0">
                <a:latin typeface="Gill Sans MT"/>
                <a:cs typeface="Gill Sans MT"/>
              </a:rPr>
              <a:t>106.10</a:t>
            </a:r>
            <a:endParaRPr sz="1950">
              <a:latin typeface="Gill Sans MT"/>
              <a:cs typeface="Gill Sans MT"/>
            </a:endParaRPr>
          </a:p>
          <a:p>
            <a:pPr marL="469900" marR="29209">
              <a:lnSpc>
                <a:spcPts val="1880"/>
              </a:lnSpc>
              <a:spcBef>
                <a:spcPts val="960"/>
              </a:spcBef>
            </a:pPr>
            <a:r>
              <a:rPr sz="1950" spc="65" dirty="0">
                <a:latin typeface="Gill Sans MT"/>
                <a:cs typeface="Gill Sans MT"/>
              </a:rPr>
              <a:t>Discrimination</a:t>
            </a:r>
            <a:r>
              <a:rPr sz="1950" spc="-25" dirty="0">
                <a:latin typeface="Gill Sans MT"/>
                <a:cs typeface="Gill Sans MT"/>
              </a:rPr>
              <a:t> </a:t>
            </a:r>
            <a:r>
              <a:rPr sz="1950" spc="65" dirty="0">
                <a:latin typeface="Gill Sans MT"/>
                <a:cs typeface="Gill Sans MT"/>
              </a:rPr>
              <a:t>on</a:t>
            </a:r>
            <a:r>
              <a:rPr sz="1950" spc="-20" dirty="0">
                <a:latin typeface="Gill Sans MT"/>
                <a:cs typeface="Gill Sans MT"/>
              </a:rPr>
              <a:t> </a:t>
            </a:r>
            <a:r>
              <a:rPr sz="1950" dirty="0">
                <a:latin typeface="Gill Sans MT"/>
                <a:cs typeface="Gill Sans MT"/>
              </a:rPr>
              <a:t>the</a:t>
            </a:r>
            <a:r>
              <a:rPr sz="1950" spc="20" dirty="0">
                <a:latin typeface="Gill Sans MT"/>
                <a:cs typeface="Gill Sans MT"/>
              </a:rPr>
              <a:t> </a:t>
            </a:r>
            <a:r>
              <a:rPr sz="1950" spc="165" dirty="0">
                <a:latin typeface="Gill Sans MT"/>
                <a:cs typeface="Gill Sans MT"/>
              </a:rPr>
              <a:t>basis</a:t>
            </a:r>
            <a:r>
              <a:rPr sz="1950" spc="-25" dirty="0">
                <a:latin typeface="Gill Sans MT"/>
                <a:cs typeface="Gill Sans MT"/>
              </a:rPr>
              <a:t> </a:t>
            </a:r>
            <a:r>
              <a:rPr sz="1950" spc="114" dirty="0">
                <a:latin typeface="Gill Sans MT"/>
                <a:cs typeface="Gill Sans MT"/>
              </a:rPr>
              <a:t>of</a:t>
            </a:r>
            <a:r>
              <a:rPr sz="1950" spc="5" dirty="0">
                <a:latin typeface="Gill Sans MT"/>
                <a:cs typeface="Gill Sans MT"/>
              </a:rPr>
              <a:t> </a:t>
            </a:r>
            <a:r>
              <a:rPr sz="1950" spc="105" dirty="0">
                <a:latin typeface="Gill Sans MT"/>
                <a:cs typeface="Gill Sans MT"/>
              </a:rPr>
              <a:t>sex</a:t>
            </a:r>
            <a:r>
              <a:rPr sz="1950" spc="-70" dirty="0">
                <a:latin typeface="Gill Sans MT"/>
                <a:cs typeface="Gill Sans MT"/>
              </a:rPr>
              <a:t> </a:t>
            </a:r>
            <a:r>
              <a:rPr sz="1950" spc="114" dirty="0">
                <a:latin typeface="Gill Sans MT"/>
                <a:cs typeface="Gill Sans MT"/>
              </a:rPr>
              <a:t>includes</a:t>
            </a:r>
            <a:r>
              <a:rPr sz="1950" spc="-25" dirty="0">
                <a:latin typeface="Gill Sans MT"/>
                <a:cs typeface="Gill Sans MT"/>
              </a:rPr>
              <a:t> </a:t>
            </a:r>
            <a:r>
              <a:rPr sz="1950" spc="85" dirty="0">
                <a:latin typeface="Gill Sans MT"/>
                <a:cs typeface="Gill Sans MT"/>
              </a:rPr>
              <a:t>discrimination</a:t>
            </a:r>
            <a:r>
              <a:rPr sz="1950" spc="-100" dirty="0">
                <a:latin typeface="Gill Sans MT"/>
                <a:cs typeface="Gill Sans MT"/>
              </a:rPr>
              <a:t> </a:t>
            </a:r>
            <a:r>
              <a:rPr sz="1950" spc="65" dirty="0">
                <a:latin typeface="Gill Sans MT"/>
                <a:cs typeface="Gill Sans MT"/>
              </a:rPr>
              <a:t>on</a:t>
            </a:r>
            <a:r>
              <a:rPr sz="1950" spc="-30" dirty="0">
                <a:latin typeface="Gill Sans MT"/>
                <a:cs typeface="Gill Sans MT"/>
              </a:rPr>
              <a:t> </a:t>
            </a:r>
            <a:r>
              <a:rPr sz="1950" spc="60" dirty="0">
                <a:latin typeface="Gill Sans MT"/>
                <a:cs typeface="Gill Sans MT"/>
              </a:rPr>
              <a:t>the</a:t>
            </a:r>
            <a:r>
              <a:rPr sz="1950" spc="-55" dirty="0">
                <a:latin typeface="Gill Sans MT"/>
                <a:cs typeface="Gill Sans MT"/>
              </a:rPr>
              <a:t> </a:t>
            </a:r>
            <a:r>
              <a:rPr sz="1950" spc="180" dirty="0">
                <a:latin typeface="Gill Sans MT"/>
                <a:cs typeface="Gill Sans MT"/>
              </a:rPr>
              <a:t>basis</a:t>
            </a:r>
            <a:r>
              <a:rPr sz="1950" spc="-25" dirty="0">
                <a:latin typeface="Gill Sans MT"/>
                <a:cs typeface="Gill Sans MT"/>
              </a:rPr>
              <a:t> </a:t>
            </a:r>
            <a:r>
              <a:rPr sz="1950" spc="114" dirty="0">
                <a:latin typeface="Gill Sans MT"/>
                <a:cs typeface="Gill Sans MT"/>
              </a:rPr>
              <a:t>of</a:t>
            </a:r>
            <a:r>
              <a:rPr sz="1950" spc="-75" dirty="0">
                <a:latin typeface="Gill Sans MT"/>
                <a:cs typeface="Gill Sans MT"/>
              </a:rPr>
              <a:t> </a:t>
            </a:r>
            <a:r>
              <a:rPr sz="1950" spc="105" dirty="0">
                <a:latin typeface="Gill Sans MT"/>
                <a:cs typeface="Gill Sans MT"/>
              </a:rPr>
              <a:t>sex </a:t>
            </a:r>
            <a:r>
              <a:rPr sz="1950" spc="65" dirty="0">
                <a:latin typeface="Gill Sans MT"/>
                <a:cs typeface="Gill Sans MT"/>
              </a:rPr>
              <a:t>stereotypes,</a:t>
            </a:r>
            <a:r>
              <a:rPr sz="1950" spc="20" dirty="0">
                <a:latin typeface="Gill Sans MT"/>
                <a:cs typeface="Gill Sans MT"/>
              </a:rPr>
              <a:t> </a:t>
            </a:r>
            <a:r>
              <a:rPr sz="1950" spc="105" dirty="0">
                <a:latin typeface="Gill Sans MT"/>
                <a:cs typeface="Gill Sans MT"/>
              </a:rPr>
              <a:t>sex</a:t>
            </a:r>
            <a:r>
              <a:rPr sz="1950" spc="40" dirty="0">
                <a:latin typeface="Gill Sans MT"/>
                <a:cs typeface="Gill Sans MT"/>
              </a:rPr>
              <a:t> </a:t>
            </a:r>
            <a:r>
              <a:rPr sz="1950" spc="85" dirty="0">
                <a:latin typeface="Gill Sans MT"/>
                <a:cs typeface="Gill Sans MT"/>
              </a:rPr>
              <a:t>characteristics,</a:t>
            </a:r>
            <a:r>
              <a:rPr sz="1950" spc="5" dirty="0">
                <a:latin typeface="Gill Sans MT"/>
                <a:cs typeface="Gill Sans MT"/>
              </a:rPr>
              <a:t> </a:t>
            </a:r>
            <a:r>
              <a:rPr sz="1950" b="1" spc="-35" dirty="0">
                <a:latin typeface="Gill Sans MT"/>
                <a:cs typeface="Gill Sans MT"/>
              </a:rPr>
              <a:t>pregnancy</a:t>
            </a:r>
            <a:r>
              <a:rPr sz="1950" b="1" spc="20" dirty="0">
                <a:latin typeface="Gill Sans MT"/>
                <a:cs typeface="Gill Sans MT"/>
              </a:rPr>
              <a:t> </a:t>
            </a:r>
            <a:r>
              <a:rPr sz="1950" b="1" spc="-114" dirty="0">
                <a:latin typeface="Gill Sans MT"/>
                <a:cs typeface="Gill Sans MT"/>
              </a:rPr>
              <a:t>or</a:t>
            </a:r>
            <a:r>
              <a:rPr sz="1950" b="1" spc="-15" dirty="0">
                <a:latin typeface="Gill Sans MT"/>
                <a:cs typeface="Gill Sans MT"/>
              </a:rPr>
              <a:t> </a:t>
            </a:r>
            <a:r>
              <a:rPr sz="1950" b="1" spc="-70" dirty="0">
                <a:latin typeface="Gill Sans MT"/>
                <a:cs typeface="Gill Sans MT"/>
              </a:rPr>
              <a:t>related</a:t>
            </a:r>
            <a:r>
              <a:rPr sz="1950" b="1" spc="-25" dirty="0">
                <a:latin typeface="Gill Sans MT"/>
                <a:cs typeface="Gill Sans MT"/>
              </a:rPr>
              <a:t> </a:t>
            </a:r>
            <a:r>
              <a:rPr sz="1950" b="1" spc="-30" dirty="0">
                <a:latin typeface="Gill Sans MT"/>
                <a:cs typeface="Gill Sans MT"/>
              </a:rPr>
              <a:t>conditions,</a:t>
            </a:r>
            <a:r>
              <a:rPr sz="1950" b="1" spc="50" dirty="0">
                <a:latin typeface="Gill Sans MT"/>
                <a:cs typeface="Gill Sans MT"/>
              </a:rPr>
              <a:t> </a:t>
            </a:r>
            <a:r>
              <a:rPr sz="1950" spc="114" dirty="0">
                <a:latin typeface="Gill Sans MT"/>
                <a:cs typeface="Gill Sans MT"/>
              </a:rPr>
              <a:t>sexual</a:t>
            </a:r>
            <a:r>
              <a:rPr sz="1950" spc="5" dirty="0">
                <a:latin typeface="Gill Sans MT"/>
                <a:cs typeface="Gill Sans MT"/>
              </a:rPr>
              <a:t> </a:t>
            </a:r>
            <a:r>
              <a:rPr sz="1950" dirty="0">
                <a:latin typeface="Gill Sans MT"/>
                <a:cs typeface="Gill Sans MT"/>
              </a:rPr>
              <a:t>orientation,</a:t>
            </a:r>
            <a:r>
              <a:rPr sz="1950" spc="20" dirty="0">
                <a:latin typeface="Gill Sans MT"/>
                <a:cs typeface="Gill Sans MT"/>
              </a:rPr>
              <a:t> </a:t>
            </a:r>
            <a:r>
              <a:rPr sz="1950" spc="120" dirty="0">
                <a:latin typeface="Gill Sans MT"/>
                <a:cs typeface="Gill Sans MT"/>
              </a:rPr>
              <a:t>and </a:t>
            </a:r>
            <a:r>
              <a:rPr sz="1950" spc="80" dirty="0">
                <a:latin typeface="Gill Sans MT"/>
                <a:cs typeface="Gill Sans MT"/>
              </a:rPr>
              <a:t>gender</a:t>
            </a:r>
            <a:r>
              <a:rPr sz="1950" spc="5" dirty="0">
                <a:latin typeface="Gill Sans MT"/>
                <a:cs typeface="Gill Sans MT"/>
              </a:rPr>
              <a:t> </a:t>
            </a:r>
            <a:r>
              <a:rPr sz="1950" spc="45" dirty="0">
                <a:latin typeface="Gill Sans MT"/>
                <a:cs typeface="Gill Sans MT"/>
              </a:rPr>
              <a:t>identity.</a:t>
            </a:r>
            <a:endParaRPr sz="195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190"/>
              </a:spcBef>
            </a:pPr>
            <a:endParaRPr sz="19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sz="1950" spc="405" dirty="0">
                <a:latin typeface="Gill Sans MT"/>
                <a:cs typeface="Gill Sans MT"/>
              </a:rPr>
              <a:t>§</a:t>
            </a:r>
            <a:r>
              <a:rPr sz="1950" spc="-50" dirty="0">
                <a:latin typeface="Gill Sans MT"/>
                <a:cs typeface="Gill Sans MT"/>
              </a:rPr>
              <a:t> </a:t>
            </a:r>
            <a:r>
              <a:rPr sz="1950" spc="75" dirty="0">
                <a:latin typeface="Gill Sans MT"/>
                <a:cs typeface="Gill Sans MT"/>
              </a:rPr>
              <a:t>106.40(b)(1)</a:t>
            </a:r>
            <a:endParaRPr sz="1950">
              <a:latin typeface="Gill Sans MT"/>
              <a:cs typeface="Gill Sans MT"/>
            </a:endParaRPr>
          </a:p>
          <a:p>
            <a:pPr marL="469900" marR="5080">
              <a:lnSpc>
                <a:spcPts val="1880"/>
              </a:lnSpc>
              <a:spcBef>
                <a:spcPts val="960"/>
              </a:spcBef>
            </a:pPr>
            <a:r>
              <a:rPr sz="1950" dirty="0">
                <a:latin typeface="Gill Sans MT"/>
                <a:cs typeface="Gill Sans MT"/>
              </a:rPr>
              <a:t>A</a:t>
            </a:r>
            <a:r>
              <a:rPr sz="1950" spc="-10" dirty="0">
                <a:latin typeface="Gill Sans MT"/>
                <a:cs typeface="Gill Sans MT"/>
              </a:rPr>
              <a:t> </a:t>
            </a:r>
            <a:r>
              <a:rPr sz="1950" spc="50" dirty="0">
                <a:latin typeface="Gill Sans MT"/>
                <a:cs typeface="Gill Sans MT"/>
              </a:rPr>
              <a:t>recipient</a:t>
            </a:r>
            <a:r>
              <a:rPr sz="1950" spc="-50" dirty="0">
                <a:latin typeface="Gill Sans MT"/>
                <a:cs typeface="Gill Sans MT"/>
              </a:rPr>
              <a:t> </a:t>
            </a:r>
            <a:r>
              <a:rPr sz="1950" spc="140" dirty="0">
                <a:latin typeface="Gill Sans MT"/>
                <a:cs typeface="Gill Sans MT"/>
              </a:rPr>
              <a:t>must</a:t>
            </a:r>
            <a:r>
              <a:rPr sz="1950" spc="-55" dirty="0">
                <a:latin typeface="Gill Sans MT"/>
                <a:cs typeface="Gill Sans MT"/>
              </a:rPr>
              <a:t> </a:t>
            </a:r>
            <a:r>
              <a:rPr sz="1950" dirty="0">
                <a:latin typeface="Gill Sans MT"/>
                <a:cs typeface="Gill Sans MT"/>
              </a:rPr>
              <a:t>not</a:t>
            </a:r>
            <a:r>
              <a:rPr sz="1950" spc="-50" dirty="0">
                <a:latin typeface="Gill Sans MT"/>
                <a:cs typeface="Gill Sans MT"/>
              </a:rPr>
              <a:t> </a:t>
            </a:r>
            <a:r>
              <a:rPr sz="1950" spc="95" dirty="0">
                <a:latin typeface="Gill Sans MT"/>
                <a:cs typeface="Gill Sans MT"/>
              </a:rPr>
              <a:t>discriminate</a:t>
            </a:r>
            <a:r>
              <a:rPr sz="1950" spc="-75" dirty="0">
                <a:latin typeface="Gill Sans MT"/>
                <a:cs typeface="Gill Sans MT"/>
              </a:rPr>
              <a:t> </a:t>
            </a:r>
            <a:r>
              <a:rPr sz="1950" spc="55" dirty="0">
                <a:latin typeface="Gill Sans MT"/>
                <a:cs typeface="Gill Sans MT"/>
              </a:rPr>
              <a:t>in</a:t>
            </a:r>
            <a:r>
              <a:rPr sz="1950" spc="-45" dirty="0">
                <a:latin typeface="Gill Sans MT"/>
                <a:cs typeface="Gill Sans MT"/>
              </a:rPr>
              <a:t> </a:t>
            </a:r>
            <a:r>
              <a:rPr sz="1950" spc="95" dirty="0">
                <a:latin typeface="Gill Sans MT"/>
                <a:cs typeface="Gill Sans MT"/>
              </a:rPr>
              <a:t>its</a:t>
            </a:r>
            <a:r>
              <a:rPr sz="1950" spc="-40" dirty="0">
                <a:latin typeface="Gill Sans MT"/>
                <a:cs typeface="Gill Sans MT"/>
              </a:rPr>
              <a:t> </a:t>
            </a:r>
            <a:r>
              <a:rPr sz="1950" spc="90" dirty="0">
                <a:latin typeface="Gill Sans MT"/>
                <a:cs typeface="Gill Sans MT"/>
              </a:rPr>
              <a:t>education</a:t>
            </a:r>
            <a:r>
              <a:rPr sz="1950" spc="-45" dirty="0">
                <a:latin typeface="Gill Sans MT"/>
                <a:cs typeface="Gill Sans MT"/>
              </a:rPr>
              <a:t> </a:t>
            </a:r>
            <a:r>
              <a:rPr sz="1950" spc="85" dirty="0">
                <a:latin typeface="Gill Sans MT"/>
                <a:cs typeface="Gill Sans MT"/>
              </a:rPr>
              <a:t>program</a:t>
            </a:r>
            <a:r>
              <a:rPr sz="1950" spc="5" dirty="0">
                <a:latin typeface="Gill Sans MT"/>
                <a:cs typeface="Gill Sans MT"/>
              </a:rPr>
              <a:t> </a:t>
            </a:r>
            <a:r>
              <a:rPr sz="1950" spc="-20" dirty="0">
                <a:latin typeface="Gill Sans MT"/>
                <a:cs typeface="Gill Sans MT"/>
              </a:rPr>
              <a:t>or</a:t>
            </a:r>
            <a:r>
              <a:rPr sz="1950" spc="5" dirty="0">
                <a:latin typeface="Gill Sans MT"/>
                <a:cs typeface="Gill Sans MT"/>
              </a:rPr>
              <a:t> </a:t>
            </a:r>
            <a:r>
              <a:rPr sz="1950" spc="70" dirty="0">
                <a:latin typeface="Gill Sans MT"/>
                <a:cs typeface="Gill Sans MT"/>
              </a:rPr>
              <a:t>activity</a:t>
            </a:r>
            <a:r>
              <a:rPr sz="1950" spc="-35" dirty="0">
                <a:latin typeface="Gill Sans MT"/>
                <a:cs typeface="Gill Sans MT"/>
              </a:rPr>
              <a:t> </a:t>
            </a:r>
            <a:r>
              <a:rPr sz="1950" spc="150" dirty="0">
                <a:latin typeface="Gill Sans MT"/>
                <a:cs typeface="Gill Sans MT"/>
              </a:rPr>
              <a:t>against</a:t>
            </a:r>
            <a:r>
              <a:rPr sz="1950" spc="-45" dirty="0">
                <a:latin typeface="Gill Sans MT"/>
                <a:cs typeface="Gill Sans MT"/>
              </a:rPr>
              <a:t> </a:t>
            </a:r>
            <a:r>
              <a:rPr sz="1950" spc="110" dirty="0">
                <a:latin typeface="Gill Sans MT"/>
                <a:cs typeface="Gill Sans MT"/>
              </a:rPr>
              <a:t>any</a:t>
            </a:r>
            <a:r>
              <a:rPr sz="1950" spc="-40" dirty="0">
                <a:latin typeface="Gill Sans MT"/>
                <a:cs typeface="Gill Sans MT"/>
              </a:rPr>
              <a:t> </a:t>
            </a:r>
            <a:r>
              <a:rPr sz="1950" spc="75" dirty="0">
                <a:latin typeface="Gill Sans MT"/>
                <a:cs typeface="Gill Sans MT"/>
              </a:rPr>
              <a:t>student </a:t>
            </a:r>
            <a:r>
              <a:rPr sz="1950" spc="155" dirty="0">
                <a:latin typeface="Gill Sans MT"/>
                <a:cs typeface="Gill Sans MT"/>
              </a:rPr>
              <a:t>based</a:t>
            </a:r>
            <a:r>
              <a:rPr sz="1950" spc="-55" dirty="0">
                <a:latin typeface="Gill Sans MT"/>
                <a:cs typeface="Gill Sans MT"/>
              </a:rPr>
              <a:t> </a:t>
            </a:r>
            <a:r>
              <a:rPr sz="1950" spc="65" dirty="0">
                <a:latin typeface="Gill Sans MT"/>
                <a:cs typeface="Gill Sans MT"/>
              </a:rPr>
              <a:t>on</a:t>
            </a:r>
            <a:r>
              <a:rPr sz="1950" spc="-35" dirty="0">
                <a:latin typeface="Gill Sans MT"/>
                <a:cs typeface="Gill Sans MT"/>
              </a:rPr>
              <a:t> </a:t>
            </a:r>
            <a:r>
              <a:rPr sz="1950" spc="60" dirty="0">
                <a:latin typeface="Gill Sans MT"/>
                <a:cs typeface="Gill Sans MT"/>
              </a:rPr>
              <a:t>the</a:t>
            </a:r>
            <a:r>
              <a:rPr sz="1950" spc="-45" dirty="0">
                <a:latin typeface="Gill Sans MT"/>
                <a:cs typeface="Gill Sans MT"/>
              </a:rPr>
              <a:t> </a:t>
            </a:r>
            <a:r>
              <a:rPr sz="1950" b="1" spc="-20" dirty="0">
                <a:latin typeface="Gill Sans MT"/>
                <a:cs typeface="Gill Sans MT"/>
              </a:rPr>
              <a:t>student’s</a:t>
            </a:r>
            <a:r>
              <a:rPr sz="1950" b="1" spc="-30" dirty="0">
                <a:latin typeface="Gill Sans MT"/>
                <a:cs typeface="Gill Sans MT"/>
              </a:rPr>
              <a:t> </a:t>
            </a:r>
            <a:r>
              <a:rPr sz="1950" b="1" spc="-90" dirty="0">
                <a:latin typeface="Gill Sans MT"/>
                <a:cs typeface="Gill Sans MT"/>
              </a:rPr>
              <a:t>current,</a:t>
            </a:r>
            <a:r>
              <a:rPr sz="1950" b="1" spc="-35" dirty="0">
                <a:latin typeface="Gill Sans MT"/>
                <a:cs typeface="Gill Sans MT"/>
              </a:rPr>
              <a:t> </a:t>
            </a:r>
            <a:r>
              <a:rPr sz="1950" b="1" spc="-55" dirty="0">
                <a:latin typeface="Gill Sans MT"/>
                <a:cs typeface="Gill Sans MT"/>
              </a:rPr>
              <a:t>potential,</a:t>
            </a:r>
            <a:r>
              <a:rPr sz="1950" b="1" spc="-35" dirty="0">
                <a:latin typeface="Gill Sans MT"/>
                <a:cs typeface="Gill Sans MT"/>
              </a:rPr>
              <a:t> </a:t>
            </a:r>
            <a:r>
              <a:rPr sz="1950" b="1" spc="-155" dirty="0">
                <a:latin typeface="Gill Sans MT"/>
                <a:cs typeface="Gill Sans MT"/>
              </a:rPr>
              <a:t>or</a:t>
            </a:r>
            <a:r>
              <a:rPr sz="1950" b="1" spc="-40" dirty="0">
                <a:latin typeface="Gill Sans MT"/>
                <a:cs typeface="Gill Sans MT"/>
              </a:rPr>
              <a:t> </a:t>
            </a:r>
            <a:r>
              <a:rPr sz="1950" b="1" dirty="0">
                <a:latin typeface="Gill Sans MT"/>
                <a:cs typeface="Gill Sans MT"/>
              </a:rPr>
              <a:t>past</a:t>
            </a:r>
            <a:r>
              <a:rPr sz="1950" b="1" spc="-65" dirty="0">
                <a:latin typeface="Gill Sans MT"/>
                <a:cs typeface="Gill Sans MT"/>
              </a:rPr>
              <a:t> </a:t>
            </a:r>
            <a:r>
              <a:rPr sz="1950" b="1" spc="-35" dirty="0">
                <a:latin typeface="Gill Sans MT"/>
                <a:cs typeface="Gill Sans MT"/>
              </a:rPr>
              <a:t>pregnancy</a:t>
            </a:r>
            <a:r>
              <a:rPr sz="1950" b="1" spc="-90" dirty="0">
                <a:latin typeface="Gill Sans MT"/>
                <a:cs typeface="Gill Sans MT"/>
              </a:rPr>
              <a:t> </a:t>
            </a:r>
            <a:r>
              <a:rPr sz="1950" b="1" spc="-114" dirty="0">
                <a:latin typeface="Gill Sans MT"/>
                <a:cs typeface="Gill Sans MT"/>
              </a:rPr>
              <a:t>or</a:t>
            </a:r>
            <a:r>
              <a:rPr sz="1950" b="1" spc="-45" dirty="0">
                <a:latin typeface="Gill Sans MT"/>
                <a:cs typeface="Gill Sans MT"/>
              </a:rPr>
              <a:t> </a:t>
            </a:r>
            <a:r>
              <a:rPr sz="1950" b="1" spc="-70" dirty="0">
                <a:latin typeface="Gill Sans MT"/>
                <a:cs typeface="Gill Sans MT"/>
              </a:rPr>
              <a:t>related</a:t>
            </a:r>
            <a:r>
              <a:rPr sz="1950" b="1" spc="-60" dirty="0">
                <a:latin typeface="Gill Sans MT"/>
                <a:cs typeface="Gill Sans MT"/>
              </a:rPr>
              <a:t> </a:t>
            </a:r>
            <a:r>
              <a:rPr sz="1950" b="1" spc="-10" dirty="0">
                <a:latin typeface="Gill Sans MT"/>
                <a:cs typeface="Gill Sans MT"/>
              </a:rPr>
              <a:t>conditions</a:t>
            </a:r>
            <a:r>
              <a:rPr sz="1950" spc="-10" dirty="0">
                <a:latin typeface="Gill Sans MT"/>
                <a:cs typeface="Gill Sans MT"/>
              </a:rPr>
              <a:t>.</a:t>
            </a:r>
            <a:endParaRPr sz="1950">
              <a:latin typeface="Gill Sans MT"/>
              <a:cs typeface="Gill Sans MT"/>
            </a:endParaRPr>
          </a:p>
          <a:p>
            <a:pPr>
              <a:lnSpc>
                <a:spcPct val="100000"/>
              </a:lnSpc>
              <a:spcBef>
                <a:spcPts val="1190"/>
              </a:spcBef>
            </a:pPr>
            <a:endParaRPr sz="195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</a:pPr>
            <a:r>
              <a:rPr sz="1950" spc="405" dirty="0">
                <a:latin typeface="Gill Sans MT"/>
                <a:cs typeface="Gill Sans MT"/>
              </a:rPr>
              <a:t>§</a:t>
            </a:r>
            <a:r>
              <a:rPr sz="1950" spc="-50" dirty="0">
                <a:latin typeface="Gill Sans MT"/>
                <a:cs typeface="Gill Sans MT"/>
              </a:rPr>
              <a:t> </a:t>
            </a:r>
            <a:r>
              <a:rPr sz="1950" spc="85" dirty="0">
                <a:latin typeface="Gill Sans MT"/>
                <a:cs typeface="Gill Sans MT"/>
              </a:rPr>
              <a:t>106.57(b)</a:t>
            </a:r>
            <a:endParaRPr sz="1950">
              <a:latin typeface="Gill Sans MT"/>
              <a:cs typeface="Gill Sans MT"/>
            </a:endParaRPr>
          </a:p>
          <a:p>
            <a:pPr marL="469900" marR="95250">
              <a:lnSpc>
                <a:spcPts val="1880"/>
              </a:lnSpc>
              <a:spcBef>
                <a:spcPts val="960"/>
              </a:spcBef>
            </a:pPr>
            <a:r>
              <a:rPr sz="1950" dirty="0">
                <a:latin typeface="Gill Sans MT"/>
                <a:cs typeface="Gill Sans MT"/>
              </a:rPr>
              <a:t>A </a:t>
            </a:r>
            <a:r>
              <a:rPr sz="1950" spc="50" dirty="0">
                <a:latin typeface="Gill Sans MT"/>
                <a:cs typeface="Gill Sans MT"/>
              </a:rPr>
              <a:t>recipient</a:t>
            </a:r>
            <a:r>
              <a:rPr sz="1950" spc="-40" dirty="0">
                <a:latin typeface="Gill Sans MT"/>
                <a:cs typeface="Gill Sans MT"/>
              </a:rPr>
              <a:t> </a:t>
            </a:r>
            <a:r>
              <a:rPr sz="1950" spc="140" dirty="0">
                <a:latin typeface="Gill Sans MT"/>
                <a:cs typeface="Gill Sans MT"/>
              </a:rPr>
              <a:t>must</a:t>
            </a:r>
            <a:r>
              <a:rPr sz="1950" spc="-45" dirty="0">
                <a:latin typeface="Gill Sans MT"/>
                <a:cs typeface="Gill Sans MT"/>
              </a:rPr>
              <a:t> </a:t>
            </a:r>
            <a:r>
              <a:rPr sz="1950" dirty="0">
                <a:latin typeface="Gill Sans MT"/>
                <a:cs typeface="Gill Sans MT"/>
              </a:rPr>
              <a:t>not</a:t>
            </a:r>
            <a:r>
              <a:rPr sz="1950" spc="-45" dirty="0">
                <a:latin typeface="Gill Sans MT"/>
                <a:cs typeface="Gill Sans MT"/>
              </a:rPr>
              <a:t> </a:t>
            </a:r>
            <a:r>
              <a:rPr sz="1950" spc="95" dirty="0">
                <a:latin typeface="Gill Sans MT"/>
                <a:cs typeface="Gill Sans MT"/>
              </a:rPr>
              <a:t>discriminate</a:t>
            </a:r>
            <a:r>
              <a:rPr sz="1950" spc="-65" dirty="0">
                <a:latin typeface="Gill Sans MT"/>
                <a:cs typeface="Gill Sans MT"/>
              </a:rPr>
              <a:t> </a:t>
            </a:r>
            <a:r>
              <a:rPr sz="1950" spc="150" dirty="0">
                <a:latin typeface="Gill Sans MT"/>
                <a:cs typeface="Gill Sans MT"/>
              </a:rPr>
              <a:t>against</a:t>
            </a:r>
            <a:r>
              <a:rPr sz="1950" spc="-40" dirty="0">
                <a:latin typeface="Gill Sans MT"/>
                <a:cs typeface="Gill Sans MT"/>
              </a:rPr>
              <a:t> </a:t>
            </a:r>
            <a:r>
              <a:rPr sz="1950" spc="135" dirty="0">
                <a:latin typeface="Gill Sans MT"/>
                <a:cs typeface="Gill Sans MT"/>
              </a:rPr>
              <a:t>any</a:t>
            </a:r>
            <a:r>
              <a:rPr sz="1950" spc="-65" dirty="0">
                <a:latin typeface="Gill Sans MT"/>
                <a:cs typeface="Gill Sans MT"/>
              </a:rPr>
              <a:t> </a:t>
            </a:r>
            <a:r>
              <a:rPr sz="1950" b="1" spc="-55" dirty="0">
                <a:latin typeface="Gill Sans MT"/>
                <a:cs typeface="Gill Sans MT"/>
              </a:rPr>
              <a:t>employee</a:t>
            </a:r>
            <a:r>
              <a:rPr sz="1950" b="1" spc="-90" dirty="0">
                <a:latin typeface="Gill Sans MT"/>
                <a:cs typeface="Gill Sans MT"/>
              </a:rPr>
              <a:t> </a:t>
            </a:r>
            <a:r>
              <a:rPr sz="1950" b="1" spc="-114" dirty="0">
                <a:latin typeface="Gill Sans MT"/>
                <a:cs typeface="Gill Sans MT"/>
              </a:rPr>
              <a:t>or</a:t>
            </a:r>
            <a:r>
              <a:rPr sz="1950" b="1" spc="-45" dirty="0">
                <a:latin typeface="Gill Sans MT"/>
                <a:cs typeface="Gill Sans MT"/>
              </a:rPr>
              <a:t> </a:t>
            </a:r>
            <a:r>
              <a:rPr sz="1950" b="1" spc="-30" dirty="0">
                <a:latin typeface="Gill Sans MT"/>
                <a:cs typeface="Gill Sans MT"/>
              </a:rPr>
              <a:t>applicant</a:t>
            </a:r>
            <a:r>
              <a:rPr sz="1950" b="1" spc="-60" dirty="0">
                <a:latin typeface="Gill Sans MT"/>
                <a:cs typeface="Gill Sans MT"/>
              </a:rPr>
              <a:t> </a:t>
            </a:r>
            <a:r>
              <a:rPr sz="1950" b="1" spc="-40" dirty="0">
                <a:latin typeface="Gill Sans MT"/>
                <a:cs typeface="Gill Sans MT"/>
              </a:rPr>
              <a:t>for</a:t>
            </a:r>
            <a:r>
              <a:rPr sz="1950" b="1" spc="-45" dirty="0">
                <a:latin typeface="Gill Sans MT"/>
                <a:cs typeface="Gill Sans MT"/>
              </a:rPr>
              <a:t> </a:t>
            </a:r>
            <a:r>
              <a:rPr sz="1950" b="1" spc="-80" dirty="0">
                <a:latin typeface="Gill Sans MT"/>
                <a:cs typeface="Gill Sans MT"/>
              </a:rPr>
              <a:t>employment</a:t>
            </a:r>
            <a:r>
              <a:rPr sz="1950" b="1" spc="-65" dirty="0">
                <a:latin typeface="Gill Sans MT"/>
                <a:cs typeface="Gill Sans MT"/>
              </a:rPr>
              <a:t> </a:t>
            </a:r>
            <a:r>
              <a:rPr sz="1950" b="1" spc="-25" dirty="0">
                <a:latin typeface="Gill Sans MT"/>
                <a:cs typeface="Gill Sans MT"/>
              </a:rPr>
              <a:t>on </a:t>
            </a:r>
            <a:r>
              <a:rPr sz="1950" b="1" spc="-70" dirty="0">
                <a:latin typeface="Gill Sans MT"/>
                <a:cs typeface="Gill Sans MT"/>
              </a:rPr>
              <a:t>the</a:t>
            </a:r>
            <a:r>
              <a:rPr sz="1950" b="1" spc="-15" dirty="0">
                <a:latin typeface="Gill Sans MT"/>
                <a:cs typeface="Gill Sans MT"/>
              </a:rPr>
              <a:t> </a:t>
            </a:r>
            <a:r>
              <a:rPr sz="1950" b="1" spc="50" dirty="0">
                <a:latin typeface="Gill Sans MT"/>
                <a:cs typeface="Gill Sans MT"/>
              </a:rPr>
              <a:t>basis</a:t>
            </a:r>
            <a:r>
              <a:rPr sz="1950" b="1" spc="-120" dirty="0">
                <a:latin typeface="Gill Sans MT"/>
                <a:cs typeface="Gill Sans MT"/>
              </a:rPr>
              <a:t> </a:t>
            </a:r>
            <a:r>
              <a:rPr sz="1950" b="1" dirty="0">
                <a:latin typeface="Gill Sans MT"/>
                <a:cs typeface="Gill Sans MT"/>
              </a:rPr>
              <a:t>of</a:t>
            </a:r>
            <a:r>
              <a:rPr sz="1950" b="1" spc="-35" dirty="0">
                <a:latin typeface="Gill Sans MT"/>
                <a:cs typeface="Gill Sans MT"/>
              </a:rPr>
              <a:t> </a:t>
            </a:r>
            <a:r>
              <a:rPr sz="1950" b="1" spc="-85" dirty="0">
                <a:latin typeface="Gill Sans MT"/>
                <a:cs typeface="Gill Sans MT"/>
              </a:rPr>
              <a:t>current,</a:t>
            </a:r>
            <a:r>
              <a:rPr sz="1950" b="1" spc="-45" dirty="0">
                <a:latin typeface="Gill Sans MT"/>
                <a:cs typeface="Gill Sans MT"/>
              </a:rPr>
              <a:t> </a:t>
            </a:r>
            <a:r>
              <a:rPr sz="1950" b="1" spc="-50" dirty="0">
                <a:latin typeface="Gill Sans MT"/>
                <a:cs typeface="Gill Sans MT"/>
              </a:rPr>
              <a:t>potential</a:t>
            </a:r>
            <a:r>
              <a:rPr sz="1950" b="1" spc="-5" dirty="0">
                <a:latin typeface="Gill Sans MT"/>
                <a:cs typeface="Gill Sans MT"/>
              </a:rPr>
              <a:t> </a:t>
            </a:r>
            <a:r>
              <a:rPr sz="1950" b="1" spc="-150" dirty="0">
                <a:latin typeface="Gill Sans MT"/>
                <a:cs typeface="Gill Sans MT"/>
              </a:rPr>
              <a:t>or</a:t>
            </a:r>
            <a:r>
              <a:rPr sz="1950" b="1" spc="-55" dirty="0">
                <a:latin typeface="Gill Sans MT"/>
                <a:cs typeface="Gill Sans MT"/>
              </a:rPr>
              <a:t> </a:t>
            </a:r>
            <a:r>
              <a:rPr sz="1950" b="1" dirty="0">
                <a:latin typeface="Gill Sans MT"/>
                <a:cs typeface="Gill Sans MT"/>
              </a:rPr>
              <a:t>past</a:t>
            </a:r>
            <a:r>
              <a:rPr sz="1950" b="1" spc="-75" dirty="0">
                <a:latin typeface="Gill Sans MT"/>
                <a:cs typeface="Gill Sans MT"/>
              </a:rPr>
              <a:t> </a:t>
            </a:r>
            <a:r>
              <a:rPr sz="1950" b="1" spc="-30" dirty="0">
                <a:latin typeface="Gill Sans MT"/>
                <a:cs typeface="Gill Sans MT"/>
              </a:rPr>
              <a:t>pregnancy</a:t>
            </a:r>
            <a:r>
              <a:rPr sz="1950" b="1" spc="-95" dirty="0">
                <a:latin typeface="Gill Sans MT"/>
                <a:cs typeface="Gill Sans MT"/>
              </a:rPr>
              <a:t> </a:t>
            </a:r>
            <a:r>
              <a:rPr sz="1950" b="1" spc="-114" dirty="0">
                <a:latin typeface="Gill Sans MT"/>
                <a:cs typeface="Gill Sans MT"/>
              </a:rPr>
              <a:t>or</a:t>
            </a:r>
            <a:r>
              <a:rPr sz="1950" b="1" spc="-55" dirty="0">
                <a:latin typeface="Gill Sans MT"/>
                <a:cs typeface="Gill Sans MT"/>
              </a:rPr>
              <a:t> </a:t>
            </a:r>
            <a:r>
              <a:rPr sz="1950" b="1" spc="-60" dirty="0">
                <a:latin typeface="Gill Sans MT"/>
                <a:cs typeface="Gill Sans MT"/>
              </a:rPr>
              <a:t>related</a:t>
            </a:r>
            <a:r>
              <a:rPr sz="1950" b="1" spc="-65" dirty="0">
                <a:latin typeface="Gill Sans MT"/>
                <a:cs typeface="Gill Sans MT"/>
              </a:rPr>
              <a:t> </a:t>
            </a:r>
            <a:r>
              <a:rPr sz="1950" b="1" spc="-10" dirty="0">
                <a:latin typeface="Gill Sans MT"/>
                <a:cs typeface="Gill Sans MT"/>
              </a:rPr>
              <a:t>conditions</a:t>
            </a:r>
            <a:r>
              <a:rPr sz="1950" spc="-10" dirty="0">
                <a:latin typeface="Gill Sans MT"/>
                <a:cs typeface="Gill Sans MT"/>
              </a:rPr>
              <a:t>.</a:t>
            </a:r>
            <a:endParaRPr sz="19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2340229" y="656336"/>
            <a:ext cx="7507605" cy="63246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3950" spc="-30" dirty="0"/>
              <a:t>Pregnancy</a:t>
            </a:r>
            <a:r>
              <a:rPr sz="3950" spc="-220" dirty="0"/>
              <a:t> </a:t>
            </a:r>
            <a:r>
              <a:rPr sz="3950" spc="-190" dirty="0"/>
              <a:t>or</a:t>
            </a:r>
            <a:r>
              <a:rPr sz="3950" spc="-155" dirty="0"/>
              <a:t> </a:t>
            </a:r>
            <a:r>
              <a:rPr sz="3950" spc="-55" dirty="0"/>
              <a:t>Related</a:t>
            </a:r>
            <a:r>
              <a:rPr sz="3950" spc="-165" dirty="0"/>
              <a:t> </a:t>
            </a:r>
            <a:r>
              <a:rPr sz="3950" spc="-50" dirty="0"/>
              <a:t>Conditions</a:t>
            </a:r>
            <a:endParaRPr sz="395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827697" y="1466469"/>
          <a:ext cx="5074285" cy="48190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74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8485">
                <a:tc>
                  <a:txBody>
                    <a:bodyPr/>
                    <a:lstStyle/>
                    <a:p>
                      <a:pPr marL="5702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§</a:t>
                      </a:r>
                      <a:r>
                        <a:rPr sz="32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106.21</a:t>
                      </a:r>
                      <a:r>
                        <a:rPr sz="3200" b="1" spc="-2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32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3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ADMISSIONS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C16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240530">
                <a:tc>
                  <a:txBody>
                    <a:bodyPr/>
                    <a:lstStyle/>
                    <a:p>
                      <a:pPr marL="377825" marR="81915" indent="-286385">
                        <a:lnSpc>
                          <a:spcPct val="92200"/>
                        </a:lnSpc>
                        <a:spcBef>
                          <a:spcPts val="235"/>
                        </a:spcBef>
                        <a:buFont typeface="Arial"/>
                        <a:buChar char="•"/>
                        <a:tabLst>
                          <a:tab pos="377825" algn="l"/>
                        </a:tabLst>
                      </a:pPr>
                      <a:r>
                        <a:rPr sz="2150" dirty="0">
                          <a:latin typeface="Calibri"/>
                          <a:cs typeface="Calibri"/>
                        </a:rPr>
                        <a:t>Treat</a:t>
                      </a:r>
                      <a:r>
                        <a:rPr sz="2150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pregnancy</a:t>
                      </a:r>
                      <a:r>
                        <a:rPr sz="215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215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related</a:t>
                      </a:r>
                      <a:r>
                        <a:rPr sz="215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10" dirty="0">
                          <a:latin typeface="Calibri"/>
                          <a:cs typeface="Calibri"/>
                        </a:rPr>
                        <a:t>conditions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15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same</a:t>
                      </a:r>
                      <a:r>
                        <a:rPr sz="2150" spc="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as</a:t>
                      </a:r>
                      <a:r>
                        <a:rPr sz="2150" spc="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it</a:t>
                      </a:r>
                      <a:r>
                        <a:rPr sz="215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treats</a:t>
                      </a:r>
                      <a:r>
                        <a:rPr sz="2150" spc="1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a</a:t>
                      </a:r>
                      <a:r>
                        <a:rPr sz="215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10" dirty="0">
                          <a:latin typeface="Calibri"/>
                          <a:cs typeface="Calibri"/>
                        </a:rPr>
                        <a:t>temporary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disability</a:t>
                      </a:r>
                      <a:r>
                        <a:rPr sz="215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2150" spc="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physical</a:t>
                      </a:r>
                      <a:r>
                        <a:rPr sz="215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condition</a:t>
                      </a:r>
                      <a:r>
                        <a:rPr sz="215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under</a:t>
                      </a:r>
                      <a:r>
                        <a:rPr sz="215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25" dirty="0">
                          <a:latin typeface="Calibri"/>
                          <a:cs typeface="Calibri"/>
                        </a:rPr>
                        <a:t>the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same</a:t>
                      </a:r>
                      <a:r>
                        <a:rPr sz="215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10" dirty="0">
                          <a:latin typeface="Calibri"/>
                          <a:cs typeface="Calibri"/>
                        </a:rPr>
                        <a:t>policies</a:t>
                      </a:r>
                      <a:endParaRPr sz="2150">
                        <a:latin typeface="Calibri"/>
                        <a:cs typeface="Calibri"/>
                      </a:endParaRPr>
                    </a:p>
                    <a:p>
                      <a:pPr marL="377825" marR="476250" indent="-286385">
                        <a:lnSpc>
                          <a:spcPct val="92400"/>
                        </a:lnSpc>
                        <a:spcBef>
                          <a:spcPts val="994"/>
                        </a:spcBef>
                        <a:buFont typeface="Arial"/>
                        <a:buChar char="•"/>
                        <a:tabLst>
                          <a:tab pos="377825" algn="l"/>
                        </a:tabLst>
                      </a:pPr>
                      <a:r>
                        <a:rPr sz="2150" dirty="0">
                          <a:latin typeface="Calibri"/>
                          <a:cs typeface="Calibri"/>
                        </a:rPr>
                        <a:t>Must</a:t>
                      </a:r>
                      <a:r>
                        <a:rPr sz="2150" spc="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not</a:t>
                      </a:r>
                      <a:r>
                        <a:rPr sz="2150" spc="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adopt</a:t>
                      </a:r>
                      <a:r>
                        <a:rPr sz="215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any</a:t>
                      </a:r>
                      <a:r>
                        <a:rPr sz="215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policy,</a:t>
                      </a:r>
                      <a:r>
                        <a:rPr sz="215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10" dirty="0">
                          <a:latin typeface="Calibri"/>
                          <a:cs typeface="Calibri"/>
                        </a:rPr>
                        <a:t>practice,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215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procedure</a:t>
                      </a:r>
                      <a:r>
                        <a:rPr sz="215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concerning</a:t>
                      </a:r>
                      <a:r>
                        <a:rPr sz="215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the</a:t>
                      </a:r>
                      <a:r>
                        <a:rPr sz="215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10" dirty="0">
                          <a:latin typeface="Calibri"/>
                          <a:cs typeface="Calibri"/>
                        </a:rPr>
                        <a:t>current,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past,</a:t>
                      </a:r>
                      <a:r>
                        <a:rPr sz="215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future,</a:t>
                      </a:r>
                      <a:r>
                        <a:rPr sz="2150" spc="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215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potential</a:t>
                      </a:r>
                      <a:r>
                        <a:rPr sz="215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10" dirty="0">
                          <a:latin typeface="Calibri"/>
                          <a:cs typeface="Calibri"/>
                        </a:rPr>
                        <a:t>parental,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family</a:t>
                      </a:r>
                      <a:r>
                        <a:rPr sz="215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2150" spc="10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marital</a:t>
                      </a:r>
                      <a:r>
                        <a:rPr sz="215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status</a:t>
                      </a:r>
                      <a:r>
                        <a:rPr sz="215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that</a:t>
                      </a:r>
                      <a:r>
                        <a:rPr sz="2150" spc="1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10" dirty="0">
                          <a:latin typeface="Calibri"/>
                          <a:cs typeface="Calibri"/>
                        </a:rPr>
                        <a:t>treats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persons</a:t>
                      </a:r>
                      <a:r>
                        <a:rPr sz="2150" spc="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differently</a:t>
                      </a:r>
                      <a:r>
                        <a:rPr sz="215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215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basis</a:t>
                      </a:r>
                      <a:r>
                        <a:rPr sz="2150" spc="1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150" spc="10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25" dirty="0">
                          <a:latin typeface="Calibri"/>
                          <a:cs typeface="Calibri"/>
                        </a:rPr>
                        <a:t>sex</a:t>
                      </a:r>
                      <a:endParaRPr sz="2150">
                        <a:latin typeface="Calibri"/>
                        <a:cs typeface="Calibri"/>
                      </a:endParaRPr>
                    </a:p>
                    <a:p>
                      <a:pPr marL="377825" marR="595630" indent="-286385">
                        <a:lnSpc>
                          <a:spcPct val="91700"/>
                        </a:lnSpc>
                        <a:spcBef>
                          <a:spcPts val="1015"/>
                        </a:spcBef>
                        <a:buFont typeface="Arial"/>
                        <a:buChar char="•"/>
                        <a:tabLst>
                          <a:tab pos="377825" algn="l"/>
                        </a:tabLst>
                      </a:pPr>
                      <a:r>
                        <a:rPr sz="2150" dirty="0">
                          <a:latin typeface="Calibri"/>
                          <a:cs typeface="Calibri"/>
                        </a:rPr>
                        <a:t>Must</a:t>
                      </a:r>
                      <a:r>
                        <a:rPr sz="2150" spc="6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not</a:t>
                      </a:r>
                      <a:r>
                        <a:rPr sz="2150" spc="1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make</a:t>
                      </a:r>
                      <a:r>
                        <a:rPr sz="2150" spc="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pre-</a:t>
                      </a:r>
                      <a:r>
                        <a:rPr sz="2150" spc="-10" dirty="0">
                          <a:latin typeface="Calibri"/>
                          <a:cs typeface="Calibri"/>
                        </a:rPr>
                        <a:t>admission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inquiry</a:t>
                      </a:r>
                      <a:r>
                        <a:rPr sz="215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into</a:t>
                      </a:r>
                      <a:r>
                        <a:rPr sz="215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marital</a:t>
                      </a:r>
                      <a:r>
                        <a:rPr sz="2150" spc="1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status</a:t>
                      </a:r>
                      <a:r>
                        <a:rPr sz="215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10" dirty="0">
                          <a:latin typeface="Calibri"/>
                          <a:cs typeface="Calibri"/>
                        </a:rPr>
                        <a:t>(including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Miss/Mrs.</a:t>
                      </a:r>
                      <a:r>
                        <a:rPr sz="2150" spc="1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10" dirty="0">
                          <a:latin typeface="Calibri"/>
                          <a:cs typeface="Calibri"/>
                        </a:rPr>
                        <a:t>designation)</a:t>
                      </a:r>
                      <a:endParaRPr sz="2150">
                        <a:latin typeface="Calibri"/>
                        <a:cs typeface="Calibri"/>
                      </a:endParaRPr>
                    </a:p>
                  </a:txBody>
                  <a:tcPr marL="0" marR="0" marT="298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C9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4" name="object 4"/>
          <p:cNvGraphicFramePr>
            <a:graphicFrameLocks noGrp="1"/>
          </p:cNvGraphicFramePr>
          <p:nvPr/>
        </p:nvGraphicFramePr>
        <p:xfrm>
          <a:off x="6219444" y="1466469"/>
          <a:ext cx="5074285" cy="489839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5074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78485">
                <a:tc>
                  <a:txBody>
                    <a:bodyPr/>
                    <a:lstStyle/>
                    <a:p>
                      <a:pPr marL="4445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sz="3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§</a:t>
                      </a:r>
                      <a:r>
                        <a:rPr sz="3200" b="1" spc="-2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106.57</a:t>
                      </a:r>
                      <a:r>
                        <a:rPr sz="3200" b="1" spc="-1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3200" b="1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-</a:t>
                      </a:r>
                      <a:r>
                        <a:rPr sz="3200" b="1" spc="-35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 </a:t>
                      </a:r>
                      <a:r>
                        <a:rPr sz="3200" b="1" spc="-10" dirty="0">
                          <a:solidFill>
                            <a:srgbClr val="FFFFFF"/>
                          </a:solidFill>
                          <a:latin typeface="Calibri"/>
                          <a:cs typeface="Calibri"/>
                        </a:rPr>
                        <a:t>EMPLOYMENT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T="2286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AC161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319905">
                <a:tc>
                  <a:txBody>
                    <a:bodyPr/>
                    <a:lstStyle/>
                    <a:p>
                      <a:pPr marL="382270" indent="-286385">
                        <a:lnSpc>
                          <a:spcPts val="2490"/>
                        </a:lnSpc>
                        <a:spcBef>
                          <a:spcPts val="35"/>
                        </a:spcBef>
                        <a:buFont typeface="Arial"/>
                        <a:buChar char="•"/>
                        <a:tabLst>
                          <a:tab pos="382270" algn="l"/>
                        </a:tabLst>
                      </a:pPr>
                      <a:r>
                        <a:rPr sz="2150" dirty="0">
                          <a:latin typeface="Calibri"/>
                          <a:cs typeface="Calibri"/>
                        </a:rPr>
                        <a:t>Cannot</a:t>
                      </a:r>
                      <a:r>
                        <a:rPr sz="2150" spc="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10" dirty="0">
                          <a:latin typeface="Calibri"/>
                          <a:cs typeface="Calibri"/>
                        </a:rPr>
                        <a:t>discriminate</a:t>
                      </a:r>
                      <a:endParaRPr sz="2150">
                        <a:latin typeface="Calibri"/>
                        <a:cs typeface="Calibri"/>
                      </a:endParaRPr>
                    </a:p>
                    <a:p>
                      <a:pPr marL="382270" marR="306705">
                        <a:lnSpc>
                          <a:spcPct val="92200"/>
                        </a:lnSpc>
                        <a:spcBef>
                          <a:spcPts val="110"/>
                        </a:spcBef>
                      </a:pPr>
                      <a:r>
                        <a:rPr sz="2150" dirty="0">
                          <a:latin typeface="Calibri"/>
                          <a:cs typeface="Calibri"/>
                        </a:rPr>
                        <a:t>against</a:t>
                      </a:r>
                      <a:r>
                        <a:rPr sz="2150" spc="2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employees/applicants</a:t>
                      </a:r>
                      <a:r>
                        <a:rPr sz="2150" spc="1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25" dirty="0">
                          <a:latin typeface="Calibri"/>
                          <a:cs typeface="Calibri"/>
                        </a:rPr>
                        <a:t>for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employment</a:t>
                      </a:r>
                      <a:r>
                        <a:rPr sz="2150" spc="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on</a:t>
                      </a:r>
                      <a:r>
                        <a:rPr sz="2150" spc="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basis</a:t>
                      </a:r>
                      <a:r>
                        <a:rPr sz="2150" spc="9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150" spc="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10" dirty="0">
                          <a:latin typeface="Calibri"/>
                          <a:cs typeface="Calibri"/>
                        </a:rPr>
                        <a:t>current,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potential,</a:t>
                      </a:r>
                      <a:r>
                        <a:rPr sz="215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215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past</a:t>
                      </a:r>
                      <a:r>
                        <a:rPr sz="2150" spc="11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pregnancy</a:t>
                      </a:r>
                      <a:r>
                        <a:rPr sz="215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2150" spc="-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10" dirty="0">
                          <a:latin typeface="Calibri"/>
                          <a:cs typeface="Calibri"/>
                        </a:rPr>
                        <a:t>related conditions</a:t>
                      </a:r>
                      <a:endParaRPr sz="2150">
                        <a:latin typeface="Calibri"/>
                        <a:cs typeface="Calibri"/>
                      </a:endParaRPr>
                    </a:p>
                    <a:p>
                      <a:pPr marL="382270" indent="-286385">
                        <a:lnSpc>
                          <a:spcPts val="2455"/>
                        </a:lnSpc>
                        <a:spcBef>
                          <a:spcPts val="800"/>
                        </a:spcBef>
                        <a:buFont typeface="Arial"/>
                        <a:buChar char="•"/>
                        <a:tabLst>
                          <a:tab pos="382270" algn="l"/>
                        </a:tabLst>
                      </a:pPr>
                      <a:r>
                        <a:rPr sz="2150" dirty="0">
                          <a:latin typeface="Calibri"/>
                          <a:cs typeface="Calibri"/>
                        </a:rPr>
                        <a:t>Comparable</a:t>
                      </a:r>
                      <a:r>
                        <a:rPr sz="2150" spc="18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treatment</a:t>
                      </a:r>
                      <a:r>
                        <a:rPr sz="215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25" dirty="0">
                          <a:latin typeface="Calibri"/>
                          <a:cs typeface="Calibri"/>
                        </a:rPr>
                        <a:t>to</a:t>
                      </a:r>
                      <a:endParaRPr sz="2150">
                        <a:latin typeface="Calibri"/>
                        <a:cs typeface="Calibri"/>
                      </a:endParaRPr>
                    </a:p>
                    <a:p>
                      <a:pPr marL="382270">
                        <a:lnSpc>
                          <a:spcPts val="2455"/>
                        </a:lnSpc>
                      </a:pPr>
                      <a:r>
                        <a:rPr sz="2150" dirty="0">
                          <a:latin typeface="Calibri"/>
                          <a:cs typeface="Calibri"/>
                        </a:rPr>
                        <a:t>other</a:t>
                      </a:r>
                      <a:r>
                        <a:rPr sz="2150" spc="1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temporary</a:t>
                      </a:r>
                      <a:r>
                        <a:rPr sz="2150" spc="1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medical</a:t>
                      </a:r>
                      <a:r>
                        <a:rPr sz="2150" spc="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10" dirty="0">
                          <a:latin typeface="Calibri"/>
                          <a:cs typeface="Calibri"/>
                        </a:rPr>
                        <a:t>conditions</a:t>
                      </a:r>
                      <a:endParaRPr sz="2150">
                        <a:latin typeface="Calibri"/>
                        <a:cs typeface="Calibri"/>
                      </a:endParaRPr>
                    </a:p>
                    <a:p>
                      <a:pPr marL="382270" indent="-286385">
                        <a:lnSpc>
                          <a:spcPct val="100000"/>
                        </a:lnSpc>
                        <a:spcBef>
                          <a:spcPts val="800"/>
                        </a:spcBef>
                        <a:buFont typeface="Arial"/>
                        <a:buChar char="•"/>
                        <a:tabLst>
                          <a:tab pos="382270" algn="l"/>
                        </a:tabLst>
                      </a:pPr>
                      <a:r>
                        <a:rPr sz="2150" dirty="0">
                          <a:latin typeface="Calibri"/>
                          <a:cs typeface="Calibri"/>
                        </a:rPr>
                        <a:t>Voluntary</a:t>
                      </a:r>
                      <a:r>
                        <a:rPr sz="215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leaves</a:t>
                      </a:r>
                      <a:r>
                        <a:rPr sz="215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2150" spc="114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10" dirty="0">
                          <a:latin typeface="Calibri"/>
                          <a:cs typeface="Calibri"/>
                        </a:rPr>
                        <a:t>absence</a:t>
                      </a:r>
                      <a:endParaRPr sz="2150">
                        <a:latin typeface="Calibri"/>
                        <a:cs typeface="Calibri"/>
                      </a:endParaRPr>
                    </a:p>
                    <a:p>
                      <a:pPr marL="382270" indent="-286385">
                        <a:lnSpc>
                          <a:spcPct val="100000"/>
                        </a:lnSpc>
                        <a:spcBef>
                          <a:spcPts val="800"/>
                        </a:spcBef>
                        <a:buFont typeface="Arial"/>
                        <a:buChar char="•"/>
                        <a:tabLst>
                          <a:tab pos="382270" algn="l"/>
                        </a:tabLst>
                      </a:pPr>
                      <a:r>
                        <a:rPr sz="2150" dirty="0">
                          <a:latin typeface="Calibri"/>
                          <a:cs typeface="Calibri"/>
                        </a:rPr>
                        <a:t>Access</a:t>
                      </a:r>
                      <a:r>
                        <a:rPr sz="215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to</a:t>
                      </a:r>
                      <a:r>
                        <a:rPr sz="2150" spc="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lactation</a:t>
                      </a:r>
                      <a:r>
                        <a:rPr sz="215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time</a:t>
                      </a:r>
                      <a:r>
                        <a:rPr sz="2150" spc="5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dirty="0">
                          <a:latin typeface="Calibri"/>
                          <a:cs typeface="Calibri"/>
                        </a:rPr>
                        <a:t>and</a:t>
                      </a:r>
                      <a:r>
                        <a:rPr sz="2150" spc="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2150" spc="-10" dirty="0">
                          <a:latin typeface="Calibri"/>
                          <a:cs typeface="Calibri"/>
                        </a:rPr>
                        <a:t>space</a:t>
                      </a:r>
                      <a:endParaRPr sz="2150">
                        <a:latin typeface="Calibri"/>
                        <a:cs typeface="Calibri"/>
                      </a:endParaRPr>
                    </a:p>
                  </a:txBody>
                  <a:tcPr marL="0" marR="0" marT="444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1C9C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xfrm>
            <a:off x="917575" y="619505"/>
            <a:ext cx="989012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pc="-185" dirty="0"/>
              <a:t>Notice</a:t>
            </a:r>
            <a:r>
              <a:rPr spc="-90" dirty="0"/>
              <a:t> </a:t>
            </a:r>
            <a:r>
              <a:rPr spc="-40" dirty="0"/>
              <a:t>and</a:t>
            </a:r>
            <a:r>
              <a:rPr spc="-190" dirty="0"/>
              <a:t> </a:t>
            </a:r>
            <a:r>
              <a:rPr dirty="0"/>
              <a:t>Response:</a:t>
            </a:r>
            <a:r>
              <a:rPr spc="-130" dirty="0"/>
              <a:t> </a:t>
            </a:r>
            <a:r>
              <a:rPr spc="-20" dirty="0"/>
              <a:t>Receiving</a:t>
            </a:r>
            <a:r>
              <a:rPr spc="-160" dirty="0"/>
              <a:t> </a:t>
            </a:r>
            <a:r>
              <a:rPr spc="-105" dirty="0"/>
              <a:t>Notice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1146492" y="1836883"/>
            <a:ext cx="10066655" cy="2981960"/>
          </a:xfrm>
          <a:prstGeom prst="rect">
            <a:avLst/>
          </a:prstGeom>
        </p:spPr>
        <p:txBody>
          <a:bodyPr vert="horz" wrap="square" lIns="0" tIns="10731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44"/>
              </a:spcBef>
            </a:pPr>
            <a:r>
              <a:rPr sz="2750" spc="585" dirty="0">
                <a:latin typeface="Gill Sans MT"/>
                <a:cs typeface="Gill Sans MT"/>
              </a:rPr>
              <a:t>§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65" dirty="0">
                <a:latin typeface="Gill Sans MT"/>
                <a:cs typeface="Gill Sans MT"/>
              </a:rPr>
              <a:t>106.40</a:t>
            </a:r>
            <a:endParaRPr sz="2750">
              <a:latin typeface="Gill Sans MT"/>
              <a:cs typeface="Gill Sans MT"/>
            </a:endParaRPr>
          </a:p>
          <a:p>
            <a:pPr marL="469900" marR="5080">
              <a:lnSpc>
                <a:spcPct val="92000"/>
              </a:lnSpc>
              <a:spcBef>
                <a:spcPts val="1019"/>
              </a:spcBef>
            </a:pPr>
            <a:r>
              <a:rPr sz="2750" spc="65" dirty="0">
                <a:latin typeface="Gill Sans MT"/>
                <a:cs typeface="Gill Sans MT"/>
              </a:rPr>
              <a:t>Notice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requirement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re:</a:t>
            </a:r>
            <a:r>
              <a:rPr sz="2750" spc="-65" dirty="0">
                <a:latin typeface="Gill Sans MT"/>
                <a:cs typeface="Gill Sans MT"/>
              </a:rPr>
              <a:t> </a:t>
            </a:r>
            <a:r>
              <a:rPr sz="2750" spc="180" dirty="0">
                <a:latin typeface="Gill Sans MT"/>
                <a:cs typeface="Gill Sans MT"/>
              </a:rPr>
              <a:t>pregnancy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3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related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35" dirty="0">
                <a:latin typeface="Gill Sans MT"/>
                <a:cs typeface="Gill Sans MT"/>
              </a:rPr>
              <a:t>conditions</a:t>
            </a:r>
            <a:r>
              <a:rPr sz="2750" spc="55" dirty="0">
                <a:latin typeface="Gill Sans MT"/>
                <a:cs typeface="Gill Sans MT"/>
              </a:rPr>
              <a:t> </a:t>
            </a:r>
            <a:r>
              <a:rPr sz="2750" spc="-50" dirty="0">
                <a:latin typeface="Gill Sans MT"/>
                <a:cs typeface="Gill Sans MT"/>
              </a:rPr>
              <a:t>- </a:t>
            </a:r>
            <a:r>
              <a:rPr sz="2750" spc="135" dirty="0">
                <a:latin typeface="Gill Sans MT"/>
                <a:cs typeface="Gill Sans MT"/>
              </a:rPr>
              <a:t>when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70" dirty="0">
                <a:latin typeface="Gill Sans MT"/>
                <a:cs typeface="Gill Sans MT"/>
              </a:rPr>
              <a:t>an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50" dirty="0">
                <a:latin typeface="Gill Sans MT"/>
                <a:cs typeface="Gill Sans MT"/>
              </a:rPr>
              <a:t>employee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learns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of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325" dirty="0">
                <a:latin typeface="Gill Sans MT"/>
                <a:cs typeface="Gill Sans MT"/>
              </a:rPr>
              <a:t>a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student’s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spc="170" dirty="0">
                <a:latin typeface="Gill Sans MT"/>
                <a:cs typeface="Gill Sans MT"/>
              </a:rPr>
              <a:t>pregnancy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or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85" dirty="0">
                <a:latin typeface="Gill Sans MT"/>
                <a:cs typeface="Gill Sans MT"/>
              </a:rPr>
              <a:t>related </a:t>
            </a:r>
            <a:r>
              <a:rPr sz="2750" spc="95" dirty="0">
                <a:latin typeface="Gill Sans MT"/>
                <a:cs typeface="Gill Sans MT"/>
              </a:rPr>
              <a:t>condition,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employee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200" dirty="0">
                <a:latin typeface="Gill Sans MT"/>
                <a:cs typeface="Gill Sans MT"/>
              </a:rPr>
              <a:t>must</a:t>
            </a:r>
            <a:r>
              <a:rPr sz="2750" spc="-10" dirty="0">
                <a:latin typeface="Gill Sans MT"/>
                <a:cs typeface="Gill Sans MT"/>
              </a:rPr>
              <a:t> </a:t>
            </a:r>
            <a:r>
              <a:rPr sz="2750" spc="90" dirty="0">
                <a:latin typeface="Gill Sans MT"/>
                <a:cs typeface="Gill Sans MT"/>
              </a:rPr>
              <a:t>provide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40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TIXC’s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55" dirty="0">
                <a:latin typeface="Gill Sans MT"/>
                <a:cs typeface="Gill Sans MT"/>
              </a:rPr>
              <a:t>contact</a:t>
            </a:r>
            <a:r>
              <a:rPr sz="2750" spc="-75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info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25" dirty="0">
                <a:latin typeface="Gill Sans MT"/>
                <a:cs typeface="Gill Sans MT"/>
              </a:rPr>
              <a:t>inform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60" dirty="0">
                <a:latin typeface="Gill Sans MT"/>
                <a:cs typeface="Gill Sans MT"/>
              </a:rPr>
              <a:t>them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120" dirty="0">
                <a:latin typeface="Gill Sans MT"/>
                <a:cs typeface="Gill Sans MT"/>
              </a:rPr>
              <a:t>that</a:t>
            </a:r>
            <a:r>
              <a:rPr sz="2750" spc="-95" dirty="0">
                <a:latin typeface="Gill Sans MT"/>
                <a:cs typeface="Gill Sans MT"/>
              </a:rPr>
              <a:t> </a:t>
            </a:r>
            <a:r>
              <a:rPr sz="2750" spc="105" dirty="0">
                <a:latin typeface="Gill Sans MT"/>
                <a:cs typeface="Gill Sans MT"/>
              </a:rPr>
              <a:t>the</a:t>
            </a:r>
            <a:r>
              <a:rPr sz="2750" spc="-60" dirty="0">
                <a:latin typeface="Gill Sans MT"/>
                <a:cs typeface="Gill Sans MT"/>
              </a:rPr>
              <a:t> </a:t>
            </a:r>
            <a:r>
              <a:rPr sz="2750" spc="-70" dirty="0">
                <a:latin typeface="Gill Sans MT"/>
                <a:cs typeface="Gill Sans MT"/>
              </a:rPr>
              <a:t>TIXC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250" dirty="0">
                <a:latin typeface="Gill Sans MT"/>
                <a:cs typeface="Gill Sans MT"/>
              </a:rPr>
              <a:t>can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10" dirty="0">
                <a:latin typeface="Gill Sans MT"/>
                <a:cs typeface="Gill Sans MT"/>
              </a:rPr>
              <a:t>coordinate</a:t>
            </a:r>
            <a:r>
              <a:rPr sz="2750" spc="-55" dirty="0">
                <a:latin typeface="Gill Sans MT"/>
                <a:cs typeface="Gill Sans MT"/>
              </a:rPr>
              <a:t> </a:t>
            </a:r>
            <a:r>
              <a:rPr sz="2750" spc="195" dirty="0">
                <a:latin typeface="Gill Sans MT"/>
                <a:cs typeface="Gill Sans MT"/>
              </a:rPr>
              <a:t>specific </a:t>
            </a:r>
            <a:r>
              <a:rPr sz="2750" spc="175" dirty="0">
                <a:latin typeface="Gill Sans MT"/>
                <a:cs typeface="Gill Sans MT"/>
              </a:rPr>
              <a:t>actions</a:t>
            </a:r>
            <a:r>
              <a:rPr sz="2750" spc="-15" dirty="0">
                <a:latin typeface="Gill Sans MT"/>
                <a:cs typeface="Gill Sans MT"/>
              </a:rPr>
              <a:t> </a:t>
            </a:r>
            <a:r>
              <a:rPr sz="2750" dirty="0">
                <a:latin typeface="Gill Sans MT"/>
                <a:cs typeface="Gill Sans MT"/>
              </a:rPr>
              <a:t>to</a:t>
            </a:r>
            <a:r>
              <a:rPr sz="2750" spc="-20" dirty="0">
                <a:latin typeface="Gill Sans MT"/>
                <a:cs typeface="Gill Sans MT"/>
              </a:rPr>
              <a:t> </a:t>
            </a:r>
            <a:r>
              <a:rPr sz="2750" spc="95" dirty="0">
                <a:latin typeface="Gill Sans MT"/>
                <a:cs typeface="Gill Sans MT"/>
              </a:rPr>
              <a:t>prevent</a:t>
            </a:r>
            <a:r>
              <a:rPr sz="2750" spc="-85" dirty="0">
                <a:latin typeface="Gill Sans MT"/>
                <a:cs typeface="Gill Sans MT"/>
              </a:rPr>
              <a:t> </a:t>
            </a:r>
            <a:r>
              <a:rPr sz="2750" spc="175" dirty="0">
                <a:latin typeface="Gill Sans MT"/>
                <a:cs typeface="Gill Sans MT"/>
              </a:rPr>
              <a:t>sex</a:t>
            </a:r>
            <a:r>
              <a:rPr sz="2750" spc="-25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discrimination</a:t>
            </a:r>
            <a:r>
              <a:rPr sz="2750" spc="-45" dirty="0">
                <a:latin typeface="Gill Sans MT"/>
                <a:cs typeface="Gill Sans MT"/>
              </a:rPr>
              <a:t> </a:t>
            </a:r>
            <a:r>
              <a:rPr sz="2750" spc="215" dirty="0">
                <a:latin typeface="Gill Sans MT"/>
                <a:cs typeface="Gill Sans MT"/>
              </a:rPr>
              <a:t>and</a:t>
            </a:r>
            <a:r>
              <a:rPr sz="2750" spc="-7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ensure</a:t>
            </a:r>
            <a:r>
              <a:rPr sz="2750" spc="-50" dirty="0">
                <a:latin typeface="Gill Sans MT"/>
                <a:cs typeface="Gill Sans MT"/>
              </a:rPr>
              <a:t> </a:t>
            </a:r>
            <a:r>
              <a:rPr sz="2750" spc="140" dirty="0">
                <a:latin typeface="Gill Sans MT"/>
                <a:cs typeface="Gill Sans MT"/>
              </a:rPr>
              <a:t>student’s </a:t>
            </a:r>
            <a:r>
              <a:rPr sz="2750" spc="190" dirty="0">
                <a:latin typeface="Gill Sans MT"/>
                <a:cs typeface="Gill Sans MT"/>
              </a:rPr>
              <a:t>equal</a:t>
            </a:r>
            <a:r>
              <a:rPr sz="2750" spc="-90" dirty="0">
                <a:latin typeface="Gill Sans MT"/>
                <a:cs typeface="Gill Sans MT"/>
              </a:rPr>
              <a:t> </a:t>
            </a:r>
            <a:r>
              <a:rPr sz="2750" spc="285" dirty="0">
                <a:latin typeface="Gill Sans MT"/>
                <a:cs typeface="Gill Sans MT"/>
              </a:rPr>
              <a:t>access</a:t>
            </a:r>
            <a:endParaRPr sz="2750">
              <a:latin typeface="Gill Sans MT"/>
              <a:cs typeface="Gill Sans MT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55727" rIns="0" bIns="0" rtlCol="0">
            <a:spAutoFit/>
          </a:bodyPr>
          <a:lstStyle/>
          <a:p>
            <a:pPr marL="78105">
              <a:lnSpc>
                <a:spcPct val="100000"/>
              </a:lnSpc>
              <a:spcBef>
                <a:spcPts val="130"/>
              </a:spcBef>
            </a:pPr>
            <a:r>
              <a:rPr sz="3950" spc="-135" dirty="0"/>
              <a:t>Notice</a:t>
            </a:r>
            <a:r>
              <a:rPr sz="3950" spc="-100" dirty="0"/>
              <a:t> </a:t>
            </a:r>
            <a:r>
              <a:rPr sz="3950" dirty="0"/>
              <a:t>and</a:t>
            </a:r>
            <a:r>
              <a:rPr sz="3950" spc="-40" dirty="0"/>
              <a:t> </a:t>
            </a:r>
            <a:r>
              <a:rPr sz="3950" dirty="0"/>
              <a:t>Response:</a:t>
            </a:r>
            <a:r>
              <a:rPr sz="3950" spc="-45" dirty="0"/>
              <a:t> </a:t>
            </a:r>
            <a:r>
              <a:rPr sz="3950" dirty="0"/>
              <a:t>Responding</a:t>
            </a:r>
            <a:r>
              <a:rPr sz="3950" spc="-75" dirty="0"/>
              <a:t> </a:t>
            </a:r>
            <a:r>
              <a:rPr sz="3950" dirty="0"/>
              <a:t>(1of</a:t>
            </a:r>
            <a:r>
              <a:rPr sz="3950" spc="-40" dirty="0"/>
              <a:t> </a:t>
            </a:r>
            <a:r>
              <a:rPr sz="3950" spc="-25" dirty="0"/>
              <a:t>2)</a:t>
            </a:r>
            <a:endParaRPr sz="3950"/>
          </a:p>
        </p:txBody>
      </p:sp>
      <p:sp>
        <p:nvSpPr>
          <p:cNvPr id="3" name="object 3"/>
          <p:cNvSpPr txBox="1"/>
          <p:nvPr/>
        </p:nvSpPr>
        <p:spPr>
          <a:xfrm>
            <a:off x="917575" y="1785302"/>
            <a:ext cx="10271760" cy="33445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ts val="3615"/>
              </a:lnSpc>
              <a:spcBef>
                <a:spcPts val="100"/>
              </a:spcBef>
            </a:pPr>
            <a:r>
              <a:rPr sz="3150" dirty="0">
                <a:latin typeface="Calibri"/>
                <a:cs typeface="Calibri"/>
              </a:rPr>
              <a:t>§</a:t>
            </a:r>
            <a:r>
              <a:rPr sz="3150" spc="-15" dirty="0">
                <a:latin typeface="Calibri"/>
                <a:cs typeface="Calibri"/>
              </a:rPr>
              <a:t> </a:t>
            </a:r>
            <a:r>
              <a:rPr sz="3150" spc="-10" dirty="0">
                <a:latin typeface="Calibri"/>
                <a:cs typeface="Calibri"/>
              </a:rPr>
              <a:t>106.40</a:t>
            </a:r>
            <a:endParaRPr sz="3150">
              <a:latin typeface="Calibri"/>
              <a:cs typeface="Calibri"/>
            </a:endParaRPr>
          </a:p>
          <a:p>
            <a:pPr marL="469900">
              <a:lnSpc>
                <a:spcPts val="3615"/>
              </a:lnSpc>
            </a:pPr>
            <a:r>
              <a:rPr sz="3150" dirty="0">
                <a:latin typeface="Calibri"/>
                <a:cs typeface="Calibri"/>
              </a:rPr>
              <a:t>After</a:t>
            </a:r>
            <a:r>
              <a:rPr sz="3150" spc="-20" dirty="0">
                <a:latin typeface="Calibri"/>
                <a:cs typeface="Calibri"/>
              </a:rPr>
              <a:t> </a:t>
            </a:r>
            <a:r>
              <a:rPr sz="3150" dirty="0">
                <a:latin typeface="Calibri"/>
                <a:cs typeface="Calibri"/>
              </a:rPr>
              <a:t>receiving</a:t>
            </a:r>
            <a:r>
              <a:rPr sz="3150" spc="-30" dirty="0">
                <a:latin typeface="Calibri"/>
                <a:cs typeface="Calibri"/>
              </a:rPr>
              <a:t> </a:t>
            </a:r>
            <a:r>
              <a:rPr sz="3150" dirty="0">
                <a:latin typeface="Calibri"/>
                <a:cs typeface="Calibri"/>
              </a:rPr>
              <a:t>notice,</a:t>
            </a:r>
            <a:r>
              <a:rPr sz="3150" spc="5" dirty="0">
                <a:latin typeface="Calibri"/>
                <a:cs typeface="Calibri"/>
              </a:rPr>
              <a:t> </a:t>
            </a:r>
            <a:r>
              <a:rPr sz="3150" dirty="0">
                <a:latin typeface="Calibri"/>
                <a:cs typeface="Calibri"/>
              </a:rPr>
              <a:t>a</a:t>
            </a:r>
            <a:r>
              <a:rPr sz="3150" spc="-55" dirty="0">
                <a:latin typeface="Calibri"/>
                <a:cs typeface="Calibri"/>
              </a:rPr>
              <a:t> </a:t>
            </a:r>
            <a:r>
              <a:rPr sz="3150" dirty="0">
                <a:latin typeface="Calibri"/>
                <a:cs typeface="Calibri"/>
              </a:rPr>
              <a:t>TIXC</a:t>
            </a:r>
            <a:r>
              <a:rPr sz="3150" spc="-5" dirty="0">
                <a:latin typeface="Calibri"/>
                <a:cs typeface="Calibri"/>
              </a:rPr>
              <a:t> </a:t>
            </a:r>
            <a:r>
              <a:rPr sz="3150" spc="-10" dirty="0">
                <a:latin typeface="Calibri"/>
                <a:cs typeface="Calibri"/>
              </a:rPr>
              <a:t>must:</a:t>
            </a:r>
            <a:endParaRPr sz="3150">
              <a:latin typeface="Calibri"/>
              <a:cs typeface="Calibri"/>
            </a:endParaRPr>
          </a:p>
          <a:p>
            <a:pPr marL="699135" marR="5080" indent="-241300">
              <a:lnSpc>
                <a:spcPts val="2850"/>
              </a:lnSpc>
              <a:spcBef>
                <a:spcPts val="1000"/>
              </a:spcBef>
              <a:buFont typeface="Arial"/>
              <a:buChar char="•"/>
              <a:tabLst>
                <a:tab pos="699135" algn="l"/>
              </a:tabLst>
            </a:pPr>
            <a:r>
              <a:rPr sz="2600" dirty="0">
                <a:latin typeface="Calibri"/>
                <a:cs typeface="Calibri"/>
              </a:rPr>
              <a:t>Notify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student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school’s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obligations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re: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pregnancy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and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related </a:t>
            </a:r>
            <a:r>
              <a:rPr sz="2600" dirty="0">
                <a:latin typeface="Calibri"/>
                <a:cs typeface="Calibri"/>
              </a:rPr>
              <a:t>conditions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and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provide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school’s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notice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-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nondiscrimination</a:t>
            </a:r>
            <a:endParaRPr sz="2600">
              <a:latin typeface="Calibri"/>
              <a:cs typeface="Calibri"/>
            </a:endParaRPr>
          </a:p>
          <a:p>
            <a:pPr marL="699135" marR="6350" indent="-280035">
              <a:lnSpc>
                <a:spcPts val="2780"/>
              </a:lnSpc>
              <a:spcBef>
                <a:spcPts val="509"/>
              </a:spcBef>
              <a:buFont typeface="Arial"/>
              <a:buChar char="•"/>
              <a:tabLst>
                <a:tab pos="699135" algn="l"/>
              </a:tabLst>
            </a:pPr>
            <a:r>
              <a:rPr sz="2600" dirty="0">
                <a:latin typeface="Calibri"/>
                <a:cs typeface="Calibri"/>
              </a:rPr>
              <a:t>Allow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voluntary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access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to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separate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and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comparable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portion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program </a:t>
            </a:r>
            <a:r>
              <a:rPr sz="2600" dirty="0">
                <a:latin typeface="Calibri"/>
                <a:cs typeface="Calibri"/>
              </a:rPr>
              <a:t>or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activity</a:t>
            </a:r>
            <a:endParaRPr sz="2600">
              <a:latin typeface="Calibri"/>
              <a:cs typeface="Calibri"/>
            </a:endParaRPr>
          </a:p>
          <a:p>
            <a:pPr marL="699135" marR="566420" indent="-280035">
              <a:lnSpc>
                <a:spcPts val="2850"/>
              </a:lnSpc>
              <a:spcBef>
                <a:spcPts val="470"/>
              </a:spcBef>
              <a:buFont typeface="Arial"/>
              <a:buChar char="•"/>
              <a:tabLst>
                <a:tab pos="699135" algn="l"/>
              </a:tabLst>
            </a:pPr>
            <a:r>
              <a:rPr sz="2600" dirty="0">
                <a:latin typeface="Calibri"/>
                <a:cs typeface="Calibri"/>
              </a:rPr>
              <a:t>Allow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voluntary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leave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absence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(and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reinstate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to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same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academic/ </a:t>
            </a:r>
            <a:r>
              <a:rPr sz="2600" dirty="0">
                <a:latin typeface="Calibri"/>
                <a:cs typeface="Calibri"/>
              </a:rPr>
              <a:t>extracurricular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status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as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pre-</a:t>
            </a:r>
            <a:r>
              <a:rPr sz="2600" spc="-10" dirty="0">
                <a:latin typeface="Calibri"/>
                <a:cs typeface="Calibri"/>
              </a:rPr>
              <a:t>leave)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AC161B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180</TotalTime>
  <Words>2678</Words>
  <Application>Microsoft Office PowerPoint</Application>
  <PresentationFormat>Widescreen</PresentationFormat>
  <Paragraphs>278</Paragraphs>
  <Slides>39</Slides>
  <Notes>32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Aptos</vt:lpstr>
      <vt:lpstr>Arial</vt:lpstr>
      <vt:lpstr>Calibri</vt:lpstr>
      <vt:lpstr>Courier New</vt:lpstr>
      <vt:lpstr>Gill Sans MT</vt:lpstr>
      <vt:lpstr>Times New Roman</vt:lpstr>
      <vt:lpstr>Office Theme</vt:lpstr>
      <vt:lpstr>Title IX Coordinator Training</vt:lpstr>
      <vt:lpstr>Pregnancy and Parenting: Submodules</vt:lpstr>
      <vt:lpstr>Submodule 1</vt:lpstr>
      <vt:lpstr>Pregnancy or Related Conditions</vt:lpstr>
      <vt:lpstr>Topic Areas</vt:lpstr>
      <vt:lpstr>Sex Discrimination</vt:lpstr>
      <vt:lpstr>Pregnancy or Related Conditions</vt:lpstr>
      <vt:lpstr>Notice and Response: Receiving Notice</vt:lpstr>
      <vt:lpstr>Notice and Response: Responding (1of 2)</vt:lpstr>
      <vt:lpstr>Notice and Response: Responding (2 of 2)</vt:lpstr>
      <vt:lpstr>Lactation Space</vt:lpstr>
      <vt:lpstr>Pregnancy and Parenting: Submodules</vt:lpstr>
      <vt:lpstr>Stay tuned for submodules 2 and 3!</vt:lpstr>
      <vt:lpstr>Submodule 2</vt:lpstr>
      <vt:lpstr>Topics</vt:lpstr>
      <vt:lpstr>Reasonable Modifications</vt:lpstr>
      <vt:lpstr>Reasonable Modifications</vt:lpstr>
      <vt:lpstr>Reasonable Modifications</vt:lpstr>
      <vt:lpstr>2024 TIX Regs: Reasonable Modification Process</vt:lpstr>
      <vt:lpstr>Common Requests for Modifications</vt:lpstr>
      <vt:lpstr>Reasonable Modifications under Title IX</vt:lpstr>
      <vt:lpstr>Reasonable Accommodations under PWFA</vt:lpstr>
      <vt:lpstr>Reasonable Accommodations under ADA/504</vt:lpstr>
      <vt:lpstr>Train, train, and train some more.</vt:lpstr>
      <vt:lpstr>Stay tuned for submodule 3!</vt:lpstr>
      <vt:lpstr>Submodule 3</vt:lpstr>
      <vt:lpstr>Pregnancy and Parenting: Submodules</vt:lpstr>
      <vt:lpstr>There’s more?!</vt:lpstr>
      <vt:lpstr>Disability Law: ADA/504</vt:lpstr>
      <vt:lpstr>Pregnancy Discrimination Act</vt:lpstr>
      <vt:lpstr>Pregnancy Discrimination Act</vt:lpstr>
      <vt:lpstr>Pregnant Workers’ Fairness Act</vt:lpstr>
      <vt:lpstr>Pregnant Workers’ Fairness Act</vt:lpstr>
      <vt:lpstr>Providing Urgent Maternal Protections for Nursing Mothers (PUMP) Act</vt:lpstr>
      <vt:lpstr>Family Medical Leave Act (FMLA)</vt:lpstr>
      <vt:lpstr>General Takeaways</vt:lpstr>
      <vt:lpstr>Pregnancy and Parenting: Submodules</vt:lpstr>
      <vt:lpstr>Thank you!</vt:lpstr>
      <vt:lpstr>Credits Slide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Krissinda Ellen Slack</cp:lastModifiedBy>
  <cp:revision>1</cp:revision>
  <dcterms:created xsi:type="dcterms:W3CDTF">2026-03-04T15:32:38Z</dcterms:created>
  <dcterms:modified xsi:type="dcterms:W3CDTF">2026-04-14T15:42:55Z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2024-09-19T00:00:00Z</vt:filetime>
  </property>
  <property fmtid="{D5CDD505-2E9C-101B-9397-08002B2CF9AE}" pid="3" name="LastSaved">
    <vt:filetime>2026-03-04T00:00:00Z</vt:filetime>
  </property>
</Properties>
</file>