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C72540-6F09-450D-929E-7A91A858FDA4}" v="6" dt="2026-04-14T15:41:18.75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34010-0201-4ED5-A37E-A3F546F66B6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41E22-96BB-4BFD-A1FD-F3BEA1BCD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05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241E22-96BB-4BFD-A1FD-F3BEA1BCD9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12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241E22-96BB-4BFD-A1FD-F3BEA1BCD9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69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241E22-96BB-4BFD-A1FD-F3BEA1BCD96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37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241E22-96BB-4BFD-A1FD-F3BEA1BCD96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65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241E22-96BB-4BFD-A1FD-F3BEA1BCD96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64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241E22-96BB-4BFD-A1FD-F3BEA1BCD96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63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82474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400800"/>
            <a:ext cx="12191999" cy="4571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723130" y="1710308"/>
            <a:ext cx="2745739" cy="946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9162" y="1235710"/>
            <a:ext cx="4945380" cy="406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82474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400800"/>
            <a:ext cx="12191999" cy="4571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800"/>
            <a:ext cx="12191999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575" y="619505"/>
            <a:ext cx="10356850" cy="701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32192" y="1836883"/>
            <a:ext cx="10241915" cy="3363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mailto:nacua@nacua.org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3838575"/>
            <a:chOff x="0" y="0"/>
            <a:chExt cx="12192000" cy="38385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383857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4400" y="304800"/>
              <a:ext cx="2743200" cy="4476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121275" y="870902"/>
            <a:ext cx="196151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14" dirty="0">
                <a:solidFill>
                  <a:srgbClr val="FFFFFF"/>
                </a:solidFill>
                <a:latin typeface="Gill Sans MT"/>
                <a:cs typeface="Gill Sans MT"/>
              </a:rPr>
              <a:t>Online</a:t>
            </a:r>
            <a:r>
              <a:rPr sz="2400" b="1" spc="-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50" dirty="0">
                <a:solidFill>
                  <a:srgbClr val="FFFFFF"/>
                </a:solidFill>
                <a:latin typeface="Gill Sans MT"/>
                <a:cs typeface="Gill Sans MT"/>
              </a:rPr>
              <a:t>Course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530220" y="1518920"/>
            <a:ext cx="7138670" cy="186690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indent="2337435">
              <a:lnSpc>
                <a:spcPct val="101200"/>
              </a:lnSpc>
              <a:spcBef>
                <a:spcPts val="20"/>
              </a:spcBef>
            </a:pPr>
            <a:r>
              <a:rPr sz="6000" spc="-250" dirty="0">
                <a:solidFill>
                  <a:srgbClr val="FFFFFF"/>
                </a:solidFill>
              </a:rPr>
              <a:t>Title</a:t>
            </a:r>
            <a:r>
              <a:rPr sz="6000" spc="-180" dirty="0">
                <a:solidFill>
                  <a:srgbClr val="FFFFFF"/>
                </a:solidFill>
              </a:rPr>
              <a:t> </a:t>
            </a:r>
            <a:r>
              <a:rPr sz="6000" spc="-710" dirty="0">
                <a:solidFill>
                  <a:srgbClr val="FFFFFF"/>
                </a:solidFill>
              </a:rPr>
              <a:t>IX </a:t>
            </a:r>
            <a:r>
              <a:rPr sz="6000" spc="-280" dirty="0">
                <a:solidFill>
                  <a:srgbClr val="FFFFFF"/>
                </a:solidFill>
              </a:rPr>
              <a:t>Coordinator</a:t>
            </a:r>
            <a:r>
              <a:rPr sz="6000" spc="-160" dirty="0">
                <a:solidFill>
                  <a:srgbClr val="FFFFFF"/>
                </a:solidFill>
              </a:rPr>
              <a:t> </a:t>
            </a:r>
            <a:r>
              <a:rPr sz="6000" spc="-135" dirty="0">
                <a:solidFill>
                  <a:srgbClr val="FFFFFF"/>
                </a:solidFill>
              </a:rPr>
              <a:t>Training</a:t>
            </a:r>
            <a:endParaRPr sz="6000"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838575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AC1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03555" y="3844607"/>
            <a:ext cx="11193145" cy="2446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0"/>
              </a:spcBef>
            </a:pPr>
            <a:r>
              <a:rPr sz="2400" b="1" spc="-30" dirty="0">
                <a:solidFill>
                  <a:srgbClr val="FFFFFF"/>
                </a:solidFill>
                <a:latin typeface="Gill Sans MT"/>
                <a:cs typeface="Gill Sans MT"/>
              </a:rPr>
              <a:t>Module</a:t>
            </a:r>
            <a:r>
              <a:rPr sz="2400" b="1" spc="-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ill Sans MT"/>
                <a:cs typeface="Gill Sans MT"/>
              </a:rPr>
              <a:t>8:</a:t>
            </a:r>
            <a:r>
              <a:rPr sz="2400" b="1" spc="-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00" dirty="0">
                <a:solidFill>
                  <a:srgbClr val="FFFFFF"/>
                </a:solidFill>
                <a:latin typeface="Gill Sans MT"/>
                <a:cs typeface="Gill Sans MT"/>
              </a:rPr>
              <a:t>Title</a:t>
            </a:r>
            <a:r>
              <a:rPr sz="2400" b="1" spc="-7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250" dirty="0">
                <a:solidFill>
                  <a:srgbClr val="FFFFFF"/>
                </a:solidFill>
                <a:latin typeface="Gill Sans MT"/>
                <a:cs typeface="Gill Sans MT"/>
              </a:rPr>
              <a:t>IX</a:t>
            </a:r>
            <a:r>
              <a:rPr sz="2400" b="1" spc="-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65" dirty="0">
                <a:solidFill>
                  <a:srgbClr val="FFFFFF"/>
                </a:solidFill>
                <a:latin typeface="Gill Sans MT"/>
                <a:cs typeface="Gill Sans MT"/>
              </a:rPr>
              <a:t>Training</a:t>
            </a:r>
            <a:r>
              <a:rPr sz="2400" b="1" spc="-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240" dirty="0">
                <a:solidFill>
                  <a:srgbClr val="FFFFFF"/>
                </a:solidFill>
                <a:latin typeface="Gill Sans MT"/>
                <a:cs typeface="Gill Sans MT"/>
              </a:rPr>
              <a:t>&amp;</a:t>
            </a:r>
            <a:r>
              <a:rPr sz="2400" b="1" spc="-5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Gill Sans MT"/>
                <a:cs typeface="Gill Sans MT"/>
              </a:rPr>
              <a:t>Recordkeeping</a:t>
            </a:r>
            <a:endParaRPr sz="2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2400">
              <a:latin typeface="Gill Sans MT"/>
              <a:cs typeface="Gill Sans MT"/>
            </a:endParaRPr>
          </a:p>
          <a:p>
            <a:pPr marR="1270" algn="ctr">
              <a:lnSpc>
                <a:spcPct val="100000"/>
              </a:lnSpc>
              <a:spcBef>
                <a:spcPts val="5"/>
              </a:spcBef>
            </a:pPr>
            <a:r>
              <a:rPr sz="2750" b="1" spc="-45" dirty="0">
                <a:latin typeface="Gill Sans MT"/>
                <a:cs typeface="Gill Sans MT"/>
              </a:rPr>
              <a:t>Bindu</a:t>
            </a:r>
            <a:r>
              <a:rPr sz="2750" b="1" spc="-30" dirty="0">
                <a:latin typeface="Gill Sans MT"/>
                <a:cs typeface="Gill Sans MT"/>
              </a:rPr>
              <a:t> </a:t>
            </a:r>
            <a:r>
              <a:rPr sz="2750" b="1" spc="90" dirty="0">
                <a:latin typeface="Gill Sans MT"/>
                <a:cs typeface="Gill Sans MT"/>
              </a:rPr>
              <a:t>Jayne,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Coordinator,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Swarthmore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College</a:t>
            </a:r>
            <a:endParaRPr sz="2750">
              <a:latin typeface="Gill Sans MT"/>
              <a:cs typeface="Gill Sans MT"/>
            </a:endParaRPr>
          </a:p>
          <a:p>
            <a:pPr marR="5080" algn="ctr">
              <a:lnSpc>
                <a:spcPct val="100000"/>
              </a:lnSpc>
              <a:spcBef>
                <a:spcPts val="1430"/>
              </a:spcBef>
            </a:pPr>
            <a:r>
              <a:rPr sz="2750" b="1" dirty="0">
                <a:latin typeface="Gill Sans MT"/>
                <a:cs typeface="Gill Sans MT"/>
              </a:rPr>
              <a:t>Lucy</a:t>
            </a:r>
            <a:r>
              <a:rPr sz="2750" b="1" spc="-85" dirty="0">
                <a:latin typeface="Gill Sans MT"/>
                <a:cs typeface="Gill Sans MT"/>
              </a:rPr>
              <a:t> </a:t>
            </a:r>
            <a:r>
              <a:rPr sz="2750" b="1" spc="-40" dirty="0">
                <a:latin typeface="Gill Sans MT"/>
                <a:cs typeface="Gill Sans MT"/>
              </a:rPr>
              <a:t>France,</a:t>
            </a:r>
            <a:r>
              <a:rPr sz="2750" b="1" spc="-7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General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Counsel,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University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Montana</a:t>
            </a:r>
            <a:endParaRPr sz="2750">
              <a:latin typeface="Gill Sans MT"/>
              <a:cs typeface="Gill Sans MT"/>
            </a:endParaRPr>
          </a:p>
          <a:p>
            <a:pPr algn="ctr">
              <a:lnSpc>
                <a:spcPct val="100000"/>
              </a:lnSpc>
              <a:spcBef>
                <a:spcPts val="1430"/>
              </a:spcBef>
            </a:pPr>
            <a:r>
              <a:rPr sz="2750" b="1" spc="65" dirty="0">
                <a:latin typeface="Gill Sans MT"/>
                <a:cs typeface="Gill Sans MT"/>
              </a:rPr>
              <a:t>Melissa</a:t>
            </a:r>
            <a:r>
              <a:rPr sz="2750" b="1" spc="-55" dirty="0">
                <a:latin typeface="Gill Sans MT"/>
                <a:cs typeface="Gill Sans MT"/>
              </a:rPr>
              <a:t> </a:t>
            </a:r>
            <a:r>
              <a:rPr sz="2750" b="1" spc="-95" dirty="0">
                <a:latin typeface="Gill Sans MT"/>
                <a:cs typeface="Gill Sans MT"/>
              </a:rPr>
              <a:t>Carleton,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Partner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Higher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Ed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-65" dirty="0">
                <a:latin typeface="Gill Sans MT"/>
                <a:cs typeface="Gill Sans MT"/>
              </a:rPr>
              <a:t>Co-</a:t>
            </a:r>
            <a:r>
              <a:rPr sz="2750" dirty="0">
                <a:latin typeface="Gill Sans MT"/>
                <a:cs typeface="Gill Sans MT"/>
              </a:rPr>
              <a:t>Chair,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Bricker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Graydon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LLP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8417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2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955800" y="3082607"/>
            <a:ext cx="8282940" cy="159385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175385" marR="5080" indent="-1163320">
              <a:lnSpc>
                <a:spcPts val="5860"/>
              </a:lnSpc>
              <a:spcBef>
                <a:spcPts val="820"/>
              </a:spcBef>
            </a:pPr>
            <a:r>
              <a:rPr sz="5400" b="1" spc="-515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90" dirty="0">
                <a:solidFill>
                  <a:srgbClr val="FFFFFF"/>
                </a:solidFill>
                <a:latin typeface="Gill Sans MT"/>
                <a:cs typeface="Gill Sans MT"/>
              </a:rPr>
              <a:t>specific</a:t>
            </a:r>
            <a:r>
              <a:rPr sz="5400" b="1" spc="-31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5" dirty="0">
                <a:solidFill>
                  <a:srgbClr val="FFFFFF"/>
                </a:solidFill>
                <a:latin typeface="Gill Sans MT"/>
                <a:cs typeface="Gill Sans MT"/>
              </a:rPr>
              <a:t>roles</a:t>
            </a:r>
            <a:r>
              <a:rPr sz="5400" b="1" spc="-21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70" dirty="0">
                <a:solidFill>
                  <a:srgbClr val="FFFFFF"/>
                </a:solidFill>
                <a:latin typeface="Gill Sans MT"/>
                <a:cs typeface="Gill Sans MT"/>
              </a:rPr>
              <a:t>require </a:t>
            </a:r>
            <a:r>
              <a:rPr sz="5400" b="1" spc="-105" dirty="0">
                <a:solidFill>
                  <a:srgbClr val="FFFFFF"/>
                </a:solidFill>
                <a:latin typeface="Gill Sans MT"/>
                <a:cs typeface="Gill Sans MT"/>
              </a:rPr>
              <a:t>additional</a:t>
            </a:r>
            <a:r>
              <a:rPr sz="5400" b="1" spc="-21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training?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Specific</a:t>
            </a:r>
            <a:r>
              <a:rPr spc="25" dirty="0"/>
              <a:t> </a:t>
            </a:r>
            <a:r>
              <a:rPr spc="-10" dirty="0"/>
              <a:t>Roles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44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145" dirty="0"/>
              <a:t>Investigators</a:t>
            </a: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140" dirty="0"/>
              <a:t>Decisionmakers</a:t>
            </a:r>
          </a:p>
          <a:p>
            <a:pPr marL="354965" marR="863600" indent="-342900">
              <a:lnSpc>
                <a:spcPts val="3000"/>
              </a:lnSpc>
              <a:spcBef>
                <a:spcPts val="110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-60" dirty="0"/>
              <a:t>“Other</a:t>
            </a:r>
            <a:r>
              <a:rPr spc="-45" dirty="0"/>
              <a:t> </a:t>
            </a:r>
            <a:r>
              <a:rPr spc="170" dirty="0"/>
              <a:t>persons</a:t>
            </a:r>
            <a:r>
              <a:rPr spc="-15" dirty="0"/>
              <a:t> </a:t>
            </a:r>
            <a:r>
              <a:rPr spc="95" dirty="0"/>
              <a:t>who</a:t>
            </a:r>
            <a:r>
              <a:rPr spc="-15" dirty="0"/>
              <a:t> </a:t>
            </a:r>
            <a:r>
              <a:rPr spc="114" dirty="0"/>
              <a:t>are</a:t>
            </a:r>
            <a:r>
              <a:rPr spc="-55" dirty="0"/>
              <a:t> </a:t>
            </a:r>
            <a:r>
              <a:rPr spc="150" dirty="0"/>
              <a:t>responsible</a:t>
            </a:r>
            <a:r>
              <a:rPr spc="20" dirty="0"/>
              <a:t> </a:t>
            </a:r>
            <a:r>
              <a:rPr spc="65" dirty="0"/>
              <a:t>for</a:t>
            </a:r>
            <a:r>
              <a:rPr spc="-55" dirty="0"/>
              <a:t> </a:t>
            </a:r>
            <a:r>
              <a:rPr spc="165" dirty="0"/>
              <a:t>implementing</a:t>
            </a:r>
            <a:r>
              <a:rPr spc="5" dirty="0"/>
              <a:t> </a:t>
            </a:r>
            <a:r>
              <a:rPr spc="55" dirty="0"/>
              <a:t>the </a:t>
            </a:r>
            <a:r>
              <a:rPr spc="110" dirty="0"/>
              <a:t>recipient’s</a:t>
            </a:r>
            <a:r>
              <a:rPr spc="-5" dirty="0"/>
              <a:t> </a:t>
            </a:r>
            <a:r>
              <a:rPr spc="170" dirty="0"/>
              <a:t>grievance</a:t>
            </a:r>
            <a:r>
              <a:rPr spc="-40" dirty="0"/>
              <a:t> </a:t>
            </a:r>
            <a:r>
              <a:rPr spc="-10" dirty="0"/>
              <a:t>procedures…”</a:t>
            </a:r>
          </a:p>
          <a:p>
            <a:pPr marL="354965" marR="5080" indent="-342900">
              <a:lnSpc>
                <a:spcPts val="3010"/>
              </a:lnSpc>
              <a:spcBef>
                <a:spcPts val="105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-60" dirty="0"/>
              <a:t>“Other</a:t>
            </a:r>
            <a:r>
              <a:rPr spc="-55" dirty="0"/>
              <a:t> </a:t>
            </a:r>
            <a:r>
              <a:rPr spc="170" dirty="0"/>
              <a:t>persons</a:t>
            </a:r>
            <a:r>
              <a:rPr spc="-25" dirty="0"/>
              <a:t> </a:t>
            </a:r>
            <a:r>
              <a:rPr spc="-145" dirty="0"/>
              <a:t>who…</a:t>
            </a:r>
            <a:r>
              <a:rPr spc="-70" dirty="0"/>
              <a:t> </a:t>
            </a:r>
            <a:r>
              <a:rPr spc="200" dirty="0"/>
              <a:t>have</a:t>
            </a:r>
            <a:r>
              <a:rPr spc="-55" dirty="0"/>
              <a:t> </a:t>
            </a:r>
            <a:r>
              <a:rPr spc="105" dirty="0"/>
              <a:t>the</a:t>
            </a:r>
            <a:r>
              <a:rPr spc="-65" dirty="0"/>
              <a:t> </a:t>
            </a:r>
            <a:r>
              <a:rPr spc="85" dirty="0"/>
              <a:t>authority</a:t>
            </a:r>
            <a:r>
              <a:rPr spc="-55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165" dirty="0"/>
              <a:t>modify</a:t>
            </a:r>
            <a:r>
              <a:rPr spc="-45" dirty="0"/>
              <a:t> </a:t>
            </a:r>
            <a:r>
              <a:rPr dirty="0"/>
              <a:t>or</a:t>
            </a:r>
            <a:r>
              <a:rPr spc="-65" dirty="0"/>
              <a:t> </a:t>
            </a:r>
            <a:r>
              <a:rPr spc="100" dirty="0"/>
              <a:t>terminate </a:t>
            </a:r>
            <a:r>
              <a:rPr spc="120" dirty="0"/>
              <a:t>supportive</a:t>
            </a:r>
            <a:r>
              <a:rPr spc="-50" dirty="0"/>
              <a:t> </a:t>
            </a:r>
            <a:r>
              <a:rPr spc="165" dirty="0"/>
              <a:t>measures”</a:t>
            </a:r>
          </a:p>
          <a:p>
            <a:pPr marL="354965" indent="-342265">
              <a:lnSpc>
                <a:spcPct val="100000"/>
              </a:lnSpc>
              <a:spcBef>
                <a:spcPts val="70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140" dirty="0"/>
              <a:t>Facilitators</a:t>
            </a:r>
            <a:r>
              <a:rPr spc="-10" dirty="0"/>
              <a:t> </a:t>
            </a:r>
            <a:r>
              <a:rPr spc="165" dirty="0"/>
              <a:t>of</a:t>
            </a:r>
            <a:r>
              <a:rPr spc="5" dirty="0"/>
              <a:t> </a:t>
            </a:r>
            <a:r>
              <a:rPr spc="135" dirty="0"/>
              <a:t>informal</a:t>
            </a:r>
            <a:r>
              <a:rPr dirty="0"/>
              <a:t> </a:t>
            </a:r>
            <a:r>
              <a:rPr spc="95" dirty="0"/>
              <a:t>resolution</a:t>
            </a:r>
            <a:r>
              <a:rPr spc="-35" dirty="0"/>
              <a:t> </a:t>
            </a:r>
            <a:r>
              <a:rPr spc="165" dirty="0"/>
              <a:t>process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32192" y="5256529"/>
            <a:ext cx="5955030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3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65" dirty="0">
                <a:latin typeface="Gill Sans MT"/>
                <a:cs typeface="Gill Sans MT"/>
              </a:rPr>
              <a:t>Title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IX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coordinators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designees</a:t>
            </a:r>
            <a:endParaRPr sz="275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63991" y="5351779"/>
            <a:ext cx="2753360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spc="585" dirty="0">
                <a:latin typeface="Gill Sans MT"/>
                <a:cs typeface="Gill Sans MT"/>
              </a:rPr>
              <a:t>§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106.8(d)(2)-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(4)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Specific</a:t>
            </a:r>
            <a:r>
              <a:rPr spc="25" dirty="0"/>
              <a:t> </a:t>
            </a:r>
            <a:r>
              <a:rPr spc="-10" dirty="0"/>
              <a:t>Roles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32192" y="1836883"/>
            <a:ext cx="9528175" cy="336359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44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b="1" spc="-10" dirty="0">
                <a:solidFill>
                  <a:srgbClr val="AC161B"/>
                </a:solidFill>
                <a:latin typeface="Gill Sans MT"/>
                <a:cs typeface="Gill Sans MT"/>
              </a:rPr>
              <a:t>Investigators</a:t>
            </a: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b="1" spc="-10" dirty="0">
                <a:solidFill>
                  <a:srgbClr val="AC161B"/>
                </a:solidFill>
                <a:latin typeface="Gill Sans MT"/>
                <a:cs typeface="Gill Sans MT"/>
              </a:rPr>
              <a:t>Decisionmakers</a:t>
            </a:r>
            <a:endParaRPr sz="2750">
              <a:latin typeface="Gill Sans MT"/>
              <a:cs typeface="Gill Sans MT"/>
            </a:endParaRPr>
          </a:p>
          <a:p>
            <a:pPr marL="354965" marR="5080" indent="-342900">
              <a:lnSpc>
                <a:spcPts val="3000"/>
              </a:lnSpc>
              <a:spcBef>
                <a:spcPts val="110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b="1" spc="-245" dirty="0">
                <a:solidFill>
                  <a:srgbClr val="AC161B"/>
                </a:solidFill>
                <a:latin typeface="Gill Sans MT"/>
                <a:cs typeface="Gill Sans MT"/>
              </a:rPr>
              <a:t>“Other</a:t>
            </a:r>
            <a:r>
              <a:rPr sz="2750" b="1" spc="-5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dirty="0">
                <a:solidFill>
                  <a:srgbClr val="AC161B"/>
                </a:solidFill>
                <a:latin typeface="Gill Sans MT"/>
                <a:cs typeface="Gill Sans MT"/>
              </a:rPr>
              <a:t>persons</a:t>
            </a:r>
            <a:r>
              <a:rPr sz="2750" b="1" spc="-5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45" dirty="0">
                <a:solidFill>
                  <a:srgbClr val="AC161B"/>
                </a:solidFill>
                <a:latin typeface="Gill Sans MT"/>
                <a:cs typeface="Gill Sans MT"/>
              </a:rPr>
              <a:t>who</a:t>
            </a:r>
            <a:r>
              <a:rPr sz="2750" b="1" spc="-2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45" dirty="0">
                <a:solidFill>
                  <a:srgbClr val="AC161B"/>
                </a:solidFill>
                <a:latin typeface="Gill Sans MT"/>
                <a:cs typeface="Gill Sans MT"/>
              </a:rPr>
              <a:t>are</a:t>
            </a:r>
            <a:r>
              <a:rPr sz="2750" b="1" spc="-3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dirty="0">
                <a:solidFill>
                  <a:srgbClr val="AC161B"/>
                </a:solidFill>
                <a:latin typeface="Gill Sans MT"/>
                <a:cs typeface="Gill Sans MT"/>
              </a:rPr>
              <a:t>responsible</a:t>
            </a:r>
            <a:r>
              <a:rPr sz="2750" b="1" spc="-10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20" dirty="0">
                <a:solidFill>
                  <a:srgbClr val="AC161B"/>
                </a:solidFill>
                <a:latin typeface="Gill Sans MT"/>
                <a:cs typeface="Gill Sans MT"/>
              </a:rPr>
              <a:t>for</a:t>
            </a:r>
            <a:r>
              <a:rPr sz="2750" b="1" spc="-7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50" dirty="0">
                <a:solidFill>
                  <a:srgbClr val="AC161B"/>
                </a:solidFill>
                <a:latin typeface="Gill Sans MT"/>
                <a:cs typeface="Gill Sans MT"/>
              </a:rPr>
              <a:t>implementing</a:t>
            </a:r>
            <a:r>
              <a:rPr sz="2750" b="1" spc="-11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25" dirty="0">
                <a:solidFill>
                  <a:srgbClr val="AC161B"/>
                </a:solidFill>
                <a:latin typeface="Gill Sans MT"/>
                <a:cs typeface="Gill Sans MT"/>
              </a:rPr>
              <a:t>the </a:t>
            </a:r>
            <a:r>
              <a:rPr sz="2750" b="1" spc="-20" dirty="0">
                <a:solidFill>
                  <a:srgbClr val="AC161B"/>
                </a:solidFill>
                <a:latin typeface="Gill Sans MT"/>
                <a:cs typeface="Gill Sans MT"/>
              </a:rPr>
              <a:t>recipient’s</a:t>
            </a:r>
            <a:r>
              <a:rPr sz="2750" b="1" spc="-12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dirty="0">
                <a:solidFill>
                  <a:srgbClr val="AC161B"/>
                </a:solidFill>
                <a:latin typeface="Gill Sans MT"/>
                <a:cs typeface="Gill Sans MT"/>
              </a:rPr>
              <a:t>grievance</a:t>
            </a:r>
            <a:r>
              <a:rPr sz="2750" b="1" spc="-114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30" dirty="0">
                <a:solidFill>
                  <a:srgbClr val="AC161B"/>
                </a:solidFill>
                <a:latin typeface="Gill Sans MT"/>
                <a:cs typeface="Gill Sans MT"/>
              </a:rPr>
              <a:t>procedures…”</a:t>
            </a:r>
            <a:endParaRPr sz="2750">
              <a:latin typeface="Gill Sans MT"/>
              <a:cs typeface="Gill Sans MT"/>
            </a:endParaRPr>
          </a:p>
          <a:p>
            <a:pPr marL="354965" marR="743585" indent="-342900">
              <a:lnSpc>
                <a:spcPts val="3010"/>
              </a:lnSpc>
              <a:spcBef>
                <a:spcPts val="105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b="1" spc="-245" dirty="0">
                <a:solidFill>
                  <a:srgbClr val="AC161B"/>
                </a:solidFill>
                <a:latin typeface="Gill Sans MT"/>
                <a:cs typeface="Gill Sans MT"/>
              </a:rPr>
              <a:t>“Other</a:t>
            </a:r>
            <a:r>
              <a:rPr sz="2750" b="1" spc="-4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dirty="0">
                <a:solidFill>
                  <a:srgbClr val="AC161B"/>
                </a:solidFill>
                <a:latin typeface="Gill Sans MT"/>
                <a:cs typeface="Gill Sans MT"/>
              </a:rPr>
              <a:t>persons </a:t>
            </a:r>
            <a:r>
              <a:rPr sz="2750" b="1" spc="-250" dirty="0">
                <a:solidFill>
                  <a:srgbClr val="AC161B"/>
                </a:solidFill>
                <a:latin typeface="Gill Sans MT"/>
                <a:cs typeface="Gill Sans MT"/>
              </a:rPr>
              <a:t>who…</a:t>
            </a:r>
            <a:r>
              <a:rPr sz="2750" b="1" spc="-3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dirty="0">
                <a:solidFill>
                  <a:srgbClr val="AC161B"/>
                </a:solidFill>
                <a:latin typeface="Gill Sans MT"/>
                <a:cs typeface="Gill Sans MT"/>
              </a:rPr>
              <a:t>have</a:t>
            </a:r>
            <a:r>
              <a:rPr sz="2750" b="1" spc="-7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50" dirty="0">
                <a:solidFill>
                  <a:srgbClr val="AC161B"/>
                </a:solidFill>
                <a:latin typeface="Gill Sans MT"/>
                <a:cs typeface="Gill Sans MT"/>
              </a:rPr>
              <a:t>the</a:t>
            </a:r>
            <a:r>
              <a:rPr sz="2750" b="1" spc="-7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80" dirty="0">
                <a:solidFill>
                  <a:srgbClr val="AC161B"/>
                </a:solidFill>
                <a:latin typeface="Gill Sans MT"/>
                <a:cs typeface="Gill Sans MT"/>
              </a:rPr>
              <a:t>authority</a:t>
            </a:r>
            <a:r>
              <a:rPr sz="2750" b="1" spc="-4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120" dirty="0">
                <a:solidFill>
                  <a:srgbClr val="AC161B"/>
                </a:solidFill>
                <a:latin typeface="Gill Sans MT"/>
                <a:cs typeface="Gill Sans MT"/>
              </a:rPr>
              <a:t>to</a:t>
            </a:r>
            <a:r>
              <a:rPr sz="2750" b="1" spc="-7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10" dirty="0">
                <a:solidFill>
                  <a:srgbClr val="AC161B"/>
                </a:solidFill>
                <a:latin typeface="Gill Sans MT"/>
                <a:cs typeface="Gill Sans MT"/>
              </a:rPr>
              <a:t>modify</a:t>
            </a:r>
            <a:r>
              <a:rPr sz="2750" b="1" spc="-4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25" dirty="0">
                <a:solidFill>
                  <a:srgbClr val="AC161B"/>
                </a:solidFill>
                <a:latin typeface="Gill Sans MT"/>
                <a:cs typeface="Gill Sans MT"/>
              </a:rPr>
              <a:t>or </a:t>
            </a:r>
            <a:r>
              <a:rPr sz="2750" b="1" spc="-95" dirty="0">
                <a:solidFill>
                  <a:srgbClr val="AC161B"/>
                </a:solidFill>
                <a:latin typeface="Gill Sans MT"/>
                <a:cs typeface="Gill Sans MT"/>
              </a:rPr>
              <a:t>terminate</a:t>
            </a:r>
            <a:r>
              <a:rPr sz="2750" b="1" spc="-4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35" dirty="0">
                <a:solidFill>
                  <a:srgbClr val="AC161B"/>
                </a:solidFill>
                <a:latin typeface="Gill Sans MT"/>
                <a:cs typeface="Gill Sans MT"/>
              </a:rPr>
              <a:t>supportive</a:t>
            </a:r>
            <a:r>
              <a:rPr sz="2750" b="1" spc="-114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10" dirty="0">
                <a:solidFill>
                  <a:srgbClr val="AC161B"/>
                </a:solidFill>
                <a:latin typeface="Gill Sans MT"/>
                <a:cs typeface="Gill Sans MT"/>
              </a:rPr>
              <a:t>measures”</a:t>
            </a: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ct val="100000"/>
              </a:lnSpc>
              <a:spcBef>
                <a:spcPts val="70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40" dirty="0">
                <a:latin typeface="Gill Sans MT"/>
                <a:cs typeface="Gill Sans MT"/>
              </a:rPr>
              <a:t>Facilitators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informal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resolution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process</a:t>
            </a:r>
            <a:endParaRPr sz="275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2192" y="5256529"/>
            <a:ext cx="5955030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3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65" dirty="0">
                <a:latin typeface="Gill Sans MT"/>
                <a:cs typeface="Gill Sans MT"/>
              </a:rPr>
              <a:t>Title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IX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coordinators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designees</a:t>
            </a:r>
            <a:endParaRPr sz="275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63991" y="5351779"/>
            <a:ext cx="2118360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spc="585" dirty="0">
                <a:latin typeface="Gill Sans MT"/>
                <a:cs typeface="Gill Sans MT"/>
              </a:rPr>
              <a:t>§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106.8(d)(2)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5" dirty="0"/>
              <a:t>Training</a:t>
            </a:r>
            <a:r>
              <a:rPr spc="-185" dirty="0"/>
              <a:t> </a:t>
            </a:r>
            <a:r>
              <a:rPr spc="-30" dirty="0"/>
              <a:t>Topics</a:t>
            </a:r>
            <a:r>
              <a:rPr spc="-160" dirty="0"/>
              <a:t> </a:t>
            </a:r>
            <a:r>
              <a:rPr spc="275" dirty="0"/>
              <a:t>-</a:t>
            </a:r>
            <a:r>
              <a:rPr spc="-180" dirty="0"/>
              <a:t> </a:t>
            </a:r>
            <a:r>
              <a:rPr spc="-10" dirty="0"/>
              <a:t>§106.8(d)(2)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32192" y="1836883"/>
            <a:ext cx="10240010" cy="412686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44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Gill Sans MT"/>
                <a:cs typeface="Gill Sans MT"/>
              </a:rPr>
              <a:t>All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“all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employees”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topics</a:t>
            </a:r>
            <a:endParaRPr sz="2750">
              <a:latin typeface="Gill Sans MT"/>
              <a:cs typeface="Gill Sans MT"/>
            </a:endParaRPr>
          </a:p>
          <a:p>
            <a:pPr marL="354965" marR="5080" indent="-342900">
              <a:lnSpc>
                <a:spcPts val="3010"/>
              </a:lnSpc>
              <a:spcBef>
                <a:spcPts val="109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20" dirty="0">
                <a:latin typeface="Gill Sans MT"/>
                <a:cs typeface="Gill Sans MT"/>
              </a:rPr>
              <a:t>Obligations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under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§106.44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(notice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response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requirements; </a:t>
            </a:r>
            <a:r>
              <a:rPr sz="2750" spc="120" dirty="0">
                <a:latin typeface="Gill Sans MT"/>
                <a:cs typeface="Gill Sans MT"/>
              </a:rPr>
              <a:t>supportive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measures;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informal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resolution)</a:t>
            </a:r>
            <a:endParaRPr sz="2750">
              <a:latin typeface="Gill Sans MT"/>
              <a:cs typeface="Gill Sans MT"/>
            </a:endParaRPr>
          </a:p>
          <a:p>
            <a:pPr marL="354965" marR="1529080" indent="-342900">
              <a:lnSpc>
                <a:spcPts val="3010"/>
              </a:lnSpc>
              <a:spcBef>
                <a:spcPts val="104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14" dirty="0">
                <a:latin typeface="Gill Sans MT"/>
                <a:cs typeface="Gill Sans MT"/>
              </a:rPr>
              <a:t>Grievance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procedures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under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§106.45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§106.46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(if </a:t>
            </a:r>
            <a:r>
              <a:rPr sz="2750" spc="165" dirty="0">
                <a:latin typeface="Gill Sans MT"/>
                <a:cs typeface="Gill Sans MT"/>
              </a:rPr>
              <a:t>applicable)</a:t>
            </a:r>
            <a:endParaRPr sz="2750">
              <a:latin typeface="Gill Sans MT"/>
              <a:cs typeface="Gill Sans MT"/>
            </a:endParaRPr>
          </a:p>
          <a:p>
            <a:pPr marL="354965" marR="76835" indent="-342900">
              <a:lnSpc>
                <a:spcPts val="3000"/>
              </a:lnSpc>
              <a:spcBef>
                <a:spcPts val="105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60" dirty="0">
                <a:latin typeface="Gill Sans MT"/>
                <a:cs typeface="Gill Sans MT"/>
              </a:rPr>
              <a:t>How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serve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impartially,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including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avoiding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prejudgment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of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facts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issue,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-105" dirty="0">
                <a:latin typeface="Gill Sans MT"/>
                <a:cs typeface="Gill Sans MT"/>
              </a:rPr>
              <a:t>COI,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and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bias</a:t>
            </a: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ts val="3155"/>
              </a:lnSpc>
              <a:spcBef>
                <a:spcPts val="71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225" dirty="0">
                <a:latin typeface="Gill Sans MT"/>
                <a:cs typeface="Gill Sans MT"/>
              </a:rPr>
              <a:t>meaning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and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application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term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“relevant”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impermissible</a:t>
            </a:r>
            <a:endParaRPr sz="2750">
              <a:latin typeface="Gill Sans MT"/>
              <a:cs typeface="Gill Sans MT"/>
            </a:endParaRPr>
          </a:p>
          <a:p>
            <a:pPr marL="354965">
              <a:lnSpc>
                <a:spcPts val="3155"/>
              </a:lnSpc>
            </a:pPr>
            <a:r>
              <a:rPr sz="2750" spc="150" dirty="0">
                <a:latin typeface="Gill Sans MT"/>
                <a:cs typeface="Gill Sans MT"/>
              </a:rPr>
              <a:t>evidence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Specific</a:t>
            </a:r>
            <a:r>
              <a:rPr spc="25" dirty="0"/>
              <a:t> </a:t>
            </a:r>
            <a:r>
              <a:rPr spc="-10" dirty="0"/>
              <a:t>Roles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44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145" dirty="0"/>
              <a:t>Investigators</a:t>
            </a: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140" dirty="0"/>
              <a:t>Decisionmakers</a:t>
            </a:r>
          </a:p>
          <a:p>
            <a:pPr marL="354965" marR="863600" indent="-342900">
              <a:lnSpc>
                <a:spcPts val="3000"/>
              </a:lnSpc>
              <a:spcBef>
                <a:spcPts val="110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-60" dirty="0"/>
              <a:t>“Other</a:t>
            </a:r>
            <a:r>
              <a:rPr spc="-45" dirty="0"/>
              <a:t> </a:t>
            </a:r>
            <a:r>
              <a:rPr spc="170" dirty="0"/>
              <a:t>persons</a:t>
            </a:r>
            <a:r>
              <a:rPr spc="-15" dirty="0"/>
              <a:t> </a:t>
            </a:r>
            <a:r>
              <a:rPr spc="95" dirty="0"/>
              <a:t>who</a:t>
            </a:r>
            <a:r>
              <a:rPr spc="-15" dirty="0"/>
              <a:t> </a:t>
            </a:r>
            <a:r>
              <a:rPr spc="114" dirty="0"/>
              <a:t>are</a:t>
            </a:r>
            <a:r>
              <a:rPr spc="-55" dirty="0"/>
              <a:t> </a:t>
            </a:r>
            <a:r>
              <a:rPr spc="150" dirty="0"/>
              <a:t>responsible</a:t>
            </a:r>
            <a:r>
              <a:rPr spc="20" dirty="0"/>
              <a:t> </a:t>
            </a:r>
            <a:r>
              <a:rPr spc="65" dirty="0"/>
              <a:t>for</a:t>
            </a:r>
            <a:r>
              <a:rPr spc="-55" dirty="0"/>
              <a:t> </a:t>
            </a:r>
            <a:r>
              <a:rPr spc="165" dirty="0"/>
              <a:t>implementing</a:t>
            </a:r>
            <a:r>
              <a:rPr spc="5" dirty="0"/>
              <a:t> </a:t>
            </a:r>
            <a:r>
              <a:rPr spc="55" dirty="0"/>
              <a:t>the </a:t>
            </a:r>
            <a:r>
              <a:rPr spc="110" dirty="0"/>
              <a:t>recipient’s</a:t>
            </a:r>
            <a:r>
              <a:rPr spc="-5" dirty="0"/>
              <a:t> </a:t>
            </a:r>
            <a:r>
              <a:rPr spc="170" dirty="0"/>
              <a:t>grievance</a:t>
            </a:r>
            <a:r>
              <a:rPr spc="-40" dirty="0"/>
              <a:t> </a:t>
            </a:r>
            <a:r>
              <a:rPr spc="-10" dirty="0"/>
              <a:t>procedures…”</a:t>
            </a:r>
          </a:p>
          <a:p>
            <a:pPr marL="354965" marR="5080" indent="-342900">
              <a:lnSpc>
                <a:spcPts val="3010"/>
              </a:lnSpc>
              <a:spcBef>
                <a:spcPts val="105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-60" dirty="0"/>
              <a:t>“Other</a:t>
            </a:r>
            <a:r>
              <a:rPr spc="-55" dirty="0"/>
              <a:t> </a:t>
            </a:r>
            <a:r>
              <a:rPr spc="170" dirty="0"/>
              <a:t>persons</a:t>
            </a:r>
            <a:r>
              <a:rPr spc="-25" dirty="0"/>
              <a:t> </a:t>
            </a:r>
            <a:r>
              <a:rPr spc="-145" dirty="0"/>
              <a:t>who…</a:t>
            </a:r>
            <a:r>
              <a:rPr spc="-70" dirty="0"/>
              <a:t> </a:t>
            </a:r>
            <a:r>
              <a:rPr spc="200" dirty="0"/>
              <a:t>have</a:t>
            </a:r>
            <a:r>
              <a:rPr spc="-55" dirty="0"/>
              <a:t> </a:t>
            </a:r>
            <a:r>
              <a:rPr spc="105" dirty="0"/>
              <a:t>the</a:t>
            </a:r>
            <a:r>
              <a:rPr spc="-65" dirty="0"/>
              <a:t> </a:t>
            </a:r>
            <a:r>
              <a:rPr spc="85" dirty="0"/>
              <a:t>authority</a:t>
            </a:r>
            <a:r>
              <a:rPr spc="-55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165" dirty="0"/>
              <a:t>modify</a:t>
            </a:r>
            <a:r>
              <a:rPr spc="-45" dirty="0"/>
              <a:t> </a:t>
            </a:r>
            <a:r>
              <a:rPr dirty="0"/>
              <a:t>or</a:t>
            </a:r>
            <a:r>
              <a:rPr spc="-65" dirty="0"/>
              <a:t> </a:t>
            </a:r>
            <a:r>
              <a:rPr spc="100" dirty="0"/>
              <a:t>terminate </a:t>
            </a:r>
            <a:r>
              <a:rPr spc="120" dirty="0"/>
              <a:t>supportive</a:t>
            </a:r>
            <a:r>
              <a:rPr spc="-50" dirty="0"/>
              <a:t> </a:t>
            </a:r>
            <a:r>
              <a:rPr spc="165" dirty="0"/>
              <a:t>measures”</a:t>
            </a:r>
          </a:p>
          <a:p>
            <a:pPr marL="354965" indent="-342265">
              <a:lnSpc>
                <a:spcPct val="100000"/>
              </a:lnSpc>
              <a:spcBef>
                <a:spcPts val="70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b="1" spc="-35" dirty="0">
                <a:solidFill>
                  <a:srgbClr val="AC161B"/>
                </a:solidFill>
                <a:latin typeface="Gill Sans MT"/>
                <a:cs typeface="Gill Sans MT"/>
              </a:rPr>
              <a:t>Facilitators</a:t>
            </a:r>
            <a:r>
              <a:rPr b="1" spc="-114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b="1" dirty="0">
                <a:solidFill>
                  <a:srgbClr val="AC161B"/>
                </a:solidFill>
                <a:latin typeface="Gill Sans MT"/>
                <a:cs typeface="Gill Sans MT"/>
              </a:rPr>
              <a:t>of</a:t>
            </a:r>
            <a:r>
              <a:rPr b="1" spc="-5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b="1" spc="-40" dirty="0">
                <a:solidFill>
                  <a:srgbClr val="AC161B"/>
                </a:solidFill>
                <a:latin typeface="Gill Sans MT"/>
                <a:cs typeface="Gill Sans MT"/>
              </a:rPr>
              <a:t>informal</a:t>
            </a:r>
            <a:r>
              <a:rPr b="1" spc="-10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b="1" spc="-30" dirty="0">
                <a:solidFill>
                  <a:srgbClr val="AC161B"/>
                </a:solidFill>
                <a:latin typeface="Gill Sans MT"/>
                <a:cs typeface="Gill Sans MT"/>
              </a:rPr>
              <a:t>resolution </a:t>
            </a:r>
            <a:r>
              <a:rPr b="1" spc="-10" dirty="0">
                <a:solidFill>
                  <a:srgbClr val="AC161B"/>
                </a:solidFill>
                <a:latin typeface="Gill Sans MT"/>
                <a:cs typeface="Gill Sans MT"/>
              </a:rPr>
              <a:t>process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32192" y="5256529"/>
            <a:ext cx="5955030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3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65" dirty="0">
                <a:latin typeface="Gill Sans MT"/>
                <a:cs typeface="Gill Sans MT"/>
              </a:rPr>
              <a:t>Title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IX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coordinators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designees</a:t>
            </a:r>
            <a:endParaRPr sz="275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63991" y="5351779"/>
            <a:ext cx="2118360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spc="585" dirty="0">
                <a:latin typeface="Gill Sans MT"/>
                <a:cs typeface="Gill Sans MT"/>
              </a:rPr>
              <a:t>§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106.8(d)(3)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5" dirty="0"/>
              <a:t>Training</a:t>
            </a:r>
            <a:r>
              <a:rPr spc="-185" dirty="0"/>
              <a:t> </a:t>
            </a:r>
            <a:r>
              <a:rPr spc="-30" dirty="0"/>
              <a:t>Topics</a:t>
            </a:r>
            <a:r>
              <a:rPr spc="-160" dirty="0"/>
              <a:t> </a:t>
            </a:r>
            <a:r>
              <a:rPr spc="275" dirty="0"/>
              <a:t>-</a:t>
            </a:r>
            <a:r>
              <a:rPr spc="-180" dirty="0"/>
              <a:t> </a:t>
            </a:r>
            <a:r>
              <a:rPr spc="-10" dirty="0"/>
              <a:t>§106.8(d)(3)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32192" y="1836883"/>
            <a:ext cx="9539605" cy="233362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44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Gill Sans MT"/>
                <a:cs typeface="Gill Sans MT"/>
              </a:rPr>
              <a:t>All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“all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employees”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topics</a:t>
            </a: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ts val="3155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55" dirty="0">
                <a:latin typeface="Gill Sans MT"/>
                <a:cs typeface="Gill Sans MT"/>
              </a:rPr>
              <a:t>Rules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practices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school’s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informal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resolution</a:t>
            </a:r>
            <a:endParaRPr sz="2750">
              <a:latin typeface="Gill Sans MT"/>
              <a:cs typeface="Gill Sans MT"/>
            </a:endParaRPr>
          </a:p>
          <a:p>
            <a:pPr marL="354965">
              <a:lnSpc>
                <a:spcPts val="3155"/>
              </a:lnSpc>
            </a:pPr>
            <a:r>
              <a:rPr sz="2750" spc="175" dirty="0">
                <a:latin typeface="Gill Sans MT"/>
                <a:cs typeface="Gill Sans MT"/>
              </a:rPr>
              <a:t>process</a:t>
            </a:r>
            <a:endParaRPr sz="2750">
              <a:latin typeface="Gill Sans MT"/>
              <a:cs typeface="Gill Sans MT"/>
            </a:endParaRPr>
          </a:p>
          <a:p>
            <a:pPr marL="354965" marR="5080" indent="-342900">
              <a:lnSpc>
                <a:spcPts val="3010"/>
              </a:lnSpc>
              <a:spcBef>
                <a:spcPts val="109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60" dirty="0">
                <a:latin typeface="Gill Sans MT"/>
                <a:cs typeface="Gill Sans MT"/>
              </a:rPr>
              <a:t>How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serve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impartially,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including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avoiding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conflicts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of </a:t>
            </a:r>
            <a:r>
              <a:rPr sz="2750" spc="100" dirty="0">
                <a:latin typeface="Gill Sans MT"/>
                <a:cs typeface="Gill Sans MT"/>
              </a:rPr>
              <a:t>interest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and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bias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Specific</a:t>
            </a:r>
            <a:r>
              <a:rPr spc="25" dirty="0"/>
              <a:t> </a:t>
            </a:r>
            <a:r>
              <a:rPr spc="-10" dirty="0"/>
              <a:t>Roles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44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145" dirty="0"/>
              <a:t>Investigators</a:t>
            </a: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140" dirty="0"/>
              <a:t>Decisionmakers</a:t>
            </a:r>
          </a:p>
          <a:p>
            <a:pPr marL="354965" marR="863600" indent="-342900">
              <a:lnSpc>
                <a:spcPts val="3000"/>
              </a:lnSpc>
              <a:spcBef>
                <a:spcPts val="110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-60" dirty="0"/>
              <a:t>“Other</a:t>
            </a:r>
            <a:r>
              <a:rPr spc="-45" dirty="0"/>
              <a:t> </a:t>
            </a:r>
            <a:r>
              <a:rPr spc="170" dirty="0"/>
              <a:t>persons</a:t>
            </a:r>
            <a:r>
              <a:rPr spc="-15" dirty="0"/>
              <a:t> </a:t>
            </a:r>
            <a:r>
              <a:rPr spc="95" dirty="0"/>
              <a:t>who</a:t>
            </a:r>
            <a:r>
              <a:rPr spc="-15" dirty="0"/>
              <a:t> </a:t>
            </a:r>
            <a:r>
              <a:rPr spc="114" dirty="0"/>
              <a:t>are</a:t>
            </a:r>
            <a:r>
              <a:rPr spc="-55" dirty="0"/>
              <a:t> </a:t>
            </a:r>
            <a:r>
              <a:rPr spc="150" dirty="0"/>
              <a:t>responsible</a:t>
            </a:r>
            <a:r>
              <a:rPr spc="20" dirty="0"/>
              <a:t> </a:t>
            </a:r>
            <a:r>
              <a:rPr spc="65" dirty="0"/>
              <a:t>for</a:t>
            </a:r>
            <a:r>
              <a:rPr spc="-55" dirty="0"/>
              <a:t> </a:t>
            </a:r>
            <a:r>
              <a:rPr spc="165" dirty="0"/>
              <a:t>implementing</a:t>
            </a:r>
            <a:r>
              <a:rPr spc="5" dirty="0"/>
              <a:t> </a:t>
            </a:r>
            <a:r>
              <a:rPr spc="55" dirty="0"/>
              <a:t>the </a:t>
            </a:r>
            <a:r>
              <a:rPr spc="110" dirty="0"/>
              <a:t>recipient’s</a:t>
            </a:r>
            <a:r>
              <a:rPr spc="-5" dirty="0"/>
              <a:t> </a:t>
            </a:r>
            <a:r>
              <a:rPr spc="170" dirty="0"/>
              <a:t>grievance</a:t>
            </a:r>
            <a:r>
              <a:rPr spc="-40" dirty="0"/>
              <a:t> </a:t>
            </a:r>
            <a:r>
              <a:rPr spc="-10" dirty="0"/>
              <a:t>procedures…”</a:t>
            </a:r>
          </a:p>
          <a:p>
            <a:pPr marL="354965" marR="5080" indent="-342900">
              <a:lnSpc>
                <a:spcPts val="3010"/>
              </a:lnSpc>
              <a:spcBef>
                <a:spcPts val="105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-60" dirty="0"/>
              <a:t>“Other</a:t>
            </a:r>
            <a:r>
              <a:rPr spc="-55" dirty="0"/>
              <a:t> </a:t>
            </a:r>
            <a:r>
              <a:rPr spc="170" dirty="0"/>
              <a:t>persons</a:t>
            </a:r>
            <a:r>
              <a:rPr spc="-25" dirty="0"/>
              <a:t> </a:t>
            </a:r>
            <a:r>
              <a:rPr spc="-145" dirty="0"/>
              <a:t>who…</a:t>
            </a:r>
            <a:r>
              <a:rPr spc="-70" dirty="0"/>
              <a:t> </a:t>
            </a:r>
            <a:r>
              <a:rPr spc="200" dirty="0"/>
              <a:t>have</a:t>
            </a:r>
            <a:r>
              <a:rPr spc="-55" dirty="0"/>
              <a:t> </a:t>
            </a:r>
            <a:r>
              <a:rPr spc="105" dirty="0"/>
              <a:t>the</a:t>
            </a:r>
            <a:r>
              <a:rPr spc="-65" dirty="0"/>
              <a:t> </a:t>
            </a:r>
            <a:r>
              <a:rPr spc="85" dirty="0"/>
              <a:t>authority</a:t>
            </a:r>
            <a:r>
              <a:rPr spc="-55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165" dirty="0"/>
              <a:t>modify</a:t>
            </a:r>
            <a:r>
              <a:rPr spc="-45" dirty="0"/>
              <a:t> </a:t>
            </a:r>
            <a:r>
              <a:rPr dirty="0"/>
              <a:t>or</a:t>
            </a:r>
            <a:r>
              <a:rPr spc="-65" dirty="0"/>
              <a:t> </a:t>
            </a:r>
            <a:r>
              <a:rPr spc="100" dirty="0"/>
              <a:t>terminate </a:t>
            </a:r>
            <a:r>
              <a:rPr spc="120" dirty="0"/>
              <a:t>supportive</a:t>
            </a:r>
            <a:r>
              <a:rPr spc="-50" dirty="0"/>
              <a:t> </a:t>
            </a:r>
            <a:r>
              <a:rPr spc="165" dirty="0"/>
              <a:t>measures”</a:t>
            </a:r>
          </a:p>
          <a:p>
            <a:pPr marL="354965" indent="-342265">
              <a:lnSpc>
                <a:spcPct val="100000"/>
              </a:lnSpc>
              <a:spcBef>
                <a:spcPts val="70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140" dirty="0"/>
              <a:t>Facilitators</a:t>
            </a:r>
            <a:r>
              <a:rPr spc="-10" dirty="0"/>
              <a:t> </a:t>
            </a:r>
            <a:r>
              <a:rPr spc="165" dirty="0"/>
              <a:t>of</a:t>
            </a:r>
            <a:r>
              <a:rPr spc="5" dirty="0"/>
              <a:t> </a:t>
            </a:r>
            <a:r>
              <a:rPr spc="135" dirty="0"/>
              <a:t>informal</a:t>
            </a:r>
            <a:r>
              <a:rPr dirty="0"/>
              <a:t> </a:t>
            </a:r>
            <a:r>
              <a:rPr spc="95" dirty="0"/>
              <a:t>resolution</a:t>
            </a:r>
            <a:r>
              <a:rPr spc="-35" dirty="0"/>
              <a:t> </a:t>
            </a:r>
            <a:r>
              <a:rPr spc="165" dirty="0"/>
              <a:t>process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32192" y="5256529"/>
            <a:ext cx="6038215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3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b="1" spc="-85" dirty="0">
                <a:solidFill>
                  <a:srgbClr val="AC161B"/>
                </a:solidFill>
                <a:latin typeface="Gill Sans MT"/>
                <a:cs typeface="Gill Sans MT"/>
              </a:rPr>
              <a:t>Title</a:t>
            </a:r>
            <a:r>
              <a:rPr sz="2750" b="1" spc="-11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295" dirty="0">
                <a:solidFill>
                  <a:srgbClr val="AC161B"/>
                </a:solidFill>
                <a:latin typeface="Gill Sans MT"/>
                <a:cs typeface="Gill Sans MT"/>
              </a:rPr>
              <a:t>IX</a:t>
            </a:r>
            <a:r>
              <a:rPr sz="2750" b="1" spc="-5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-45" dirty="0">
                <a:solidFill>
                  <a:srgbClr val="AC161B"/>
                </a:solidFill>
                <a:latin typeface="Gill Sans MT"/>
                <a:cs typeface="Gill Sans MT"/>
              </a:rPr>
              <a:t>coordinators</a:t>
            </a:r>
            <a:r>
              <a:rPr sz="2750" b="1" spc="-8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dirty="0">
                <a:solidFill>
                  <a:srgbClr val="AC161B"/>
                </a:solidFill>
                <a:latin typeface="Gill Sans MT"/>
                <a:cs typeface="Gill Sans MT"/>
              </a:rPr>
              <a:t>and</a:t>
            </a:r>
            <a:r>
              <a:rPr sz="2750" b="1" spc="-10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2750" b="1" spc="40" dirty="0">
                <a:solidFill>
                  <a:srgbClr val="AC161B"/>
                </a:solidFill>
                <a:latin typeface="Gill Sans MT"/>
                <a:cs typeface="Gill Sans MT"/>
              </a:rPr>
              <a:t>designees</a:t>
            </a:r>
            <a:endParaRPr sz="275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63991" y="5351779"/>
            <a:ext cx="2118360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spc="585" dirty="0">
                <a:latin typeface="Gill Sans MT"/>
                <a:cs typeface="Gill Sans MT"/>
              </a:rPr>
              <a:t>§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106.8(d)(4)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5" dirty="0"/>
              <a:t>Training</a:t>
            </a:r>
            <a:r>
              <a:rPr spc="-185" dirty="0"/>
              <a:t> </a:t>
            </a:r>
            <a:r>
              <a:rPr spc="-30" dirty="0"/>
              <a:t>Topics</a:t>
            </a:r>
            <a:r>
              <a:rPr spc="-160" dirty="0"/>
              <a:t> </a:t>
            </a:r>
            <a:r>
              <a:rPr spc="275" dirty="0"/>
              <a:t>-</a:t>
            </a:r>
            <a:r>
              <a:rPr spc="-180" dirty="0"/>
              <a:t> </a:t>
            </a:r>
            <a:r>
              <a:rPr spc="-10" dirty="0"/>
              <a:t>§106.8(d)(4)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49337" y="1846762"/>
            <a:ext cx="10174605" cy="439356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337820" indent="-325120">
              <a:lnSpc>
                <a:spcPct val="100000"/>
              </a:lnSpc>
              <a:spcBef>
                <a:spcPts val="515"/>
              </a:spcBef>
              <a:buSzPct val="64583"/>
              <a:buFont typeface="Arial"/>
              <a:buChar char="•"/>
              <a:tabLst>
                <a:tab pos="337820" algn="l"/>
              </a:tabLst>
            </a:pPr>
            <a:r>
              <a:rPr sz="2400" dirty="0">
                <a:latin typeface="Gill Sans MT"/>
                <a:cs typeface="Gill Sans MT"/>
              </a:rPr>
              <a:t>All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“all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employees”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topics</a:t>
            </a:r>
            <a:endParaRPr sz="2400">
              <a:latin typeface="Gill Sans MT"/>
              <a:cs typeface="Gill Sans MT"/>
            </a:endParaRPr>
          </a:p>
          <a:p>
            <a:pPr marL="337820" indent="-325120">
              <a:lnSpc>
                <a:spcPts val="2605"/>
              </a:lnSpc>
              <a:spcBef>
                <a:spcPts val="425"/>
              </a:spcBef>
              <a:buSzPct val="64583"/>
              <a:buFont typeface="Arial"/>
              <a:buChar char="•"/>
              <a:tabLst>
                <a:tab pos="337820" algn="l"/>
              </a:tabLst>
            </a:pPr>
            <a:r>
              <a:rPr sz="2400" dirty="0">
                <a:latin typeface="Gill Sans MT"/>
                <a:cs typeface="Gill Sans MT"/>
              </a:rPr>
              <a:t>All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investigators/decisionmakers/others</a:t>
            </a:r>
            <a:r>
              <a:rPr sz="240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responsible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for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grievance</a:t>
            </a:r>
            <a:endParaRPr sz="2400">
              <a:latin typeface="Gill Sans MT"/>
              <a:cs typeface="Gill Sans MT"/>
            </a:endParaRPr>
          </a:p>
          <a:p>
            <a:pPr marL="337820">
              <a:lnSpc>
                <a:spcPts val="2605"/>
              </a:lnSpc>
            </a:pPr>
            <a:r>
              <a:rPr sz="2400" spc="90" dirty="0">
                <a:latin typeface="Gill Sans MT"/>
                <a:cs typeface="Gill Sans MT"/>
              </a:rPr>
              <a:t>procedures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and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supportive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measures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topics</a:t>
            </a:r>
            <a:endParaRPr sz="2400">
              <a:latin typeface="Gill Sans MT"/>
              <a:cs typeface="Gill Sans MT"/>
            </a:endParaRPr>
          </a:p>
          <a:p>
            <a:pPr marL="337820" indent="-325120">
              <a:lnSpc>
                <a:spcPct val="100000"/>
              </a:lnSpc>
              <a:spcBef>
                <a:spcPts val="425"/>
              </a:spcBef>
              <a:buSzPct val="64583"/>
              <a:buFont typeface="Arial"/>
              <a:buChar char="•"/>
              <a:tabLst>
                <a:tab pos="337820" algn="l"/>
              </a:tabLst>
            </a:pPr>
            <a:r>
              <a:rPr sz="2400" dirty="0">
                <a:latin typeface="Gill Sans MT"/>
                <a:cs typeface="Gill Sans MT"/>
              </a:rPr>
              <a:t>All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informal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resolution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facilitators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topics</a:t>
            </a:r>
            <a:endParaRPr sz="2400">
              <a:latin typeface="Gill Sans MT"/>
              <a:cs typeface="Gill Sans MT"/>
            </a:endParaRPr>
          </a:p>
          <a:p>
            <a:pPr marL="337820" indent="-325120">
              <a:lnSpc>
                <a:spcPct val="100000"/>
              </a:lnSpc>
              <a:spcBef>
                <a:spcPts val="420"/>
              </a:spcBef>
              <a:buSzPct val="64583"/>
              <a:buFont typeface="Arial"/>
              <a:buChar char="•"/>
              <a:tabLst>
                <a:tab pos="337820" algn="l"/>
              </a:tabLst>
            </a:pPr>
            <a:r>
              <a:rPr sz="2400" spc="-70" dirty="0">
                <a:latin typeface="Gill Sans MT"/>
                <a:cs typeface="Gill Sans MT"/>
              </a:rPr>
              <a:t>TIXC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responsibilities</a:t>
            </a:r>
            <a:endParaRPr sz="2400">
              <a:latin typeface="Gill Sans MT"/>
              <a:cs typeface="Gill Sans MT"/>
            </a:endParaRPr>
          </a:p>
          <a:p>
            <a:pPr marL="337820" indent="-325120">
              <a:lnSpc>
                <a:spcPct val="100000"/>
              </a:lnSpc>
              <a:spcBef>
                <a:spcPts val="425"/>
              </a:spcBef>
              <a:buSzPct val="64583"/>
              <a:buFont typeface="Arial"/>
              <a:buChar char="•"/>
              <a:tabLst>
                <a:tab pos="337820" algn="l"/>
              </a:tabLst>
            </a:pPr>
            <a:r>
              <a:rPr sz="2400" spc="165" dirty="0">
                <a:latin typeface="Gill Sans MT"/>
                <a:cs typeface="Gill Sans MT"/>
              </a:rPr>
              <a:t>Responses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students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experiencing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pregnancy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or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related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conditions</a:t>
            </a:r>
            <a:endParaRPr sz="2400">
              <a:latin typeface="Gill Sans MT"/>
              <a:cs typeface="Gill Sans MT"/>
            </a:endParaRPr>
          </a:p>
          <a:p>
            <a:pPr marL="337820" indent="-325120">
              <a:lnSpc>
                <a:spcPct val="100000"/>
              </a:lnSpc>
              <a:spcBef>
                <a:spcPts val="425"/>
              </a:spcBef>
              <a:buSzPct val="64583"/>
              <a:buFont typeface="Arial"/>
              <a:buChar char="•"/>
              <a:tabLst>
                <a:tab pos="337820" algn="l"/>
              </a:tabLst>
            </a:pPr>
            <a:r>
              <a:rPr sz="2400" spc="-70" dirty="0">
                <a:latin typeface="Gill Sans MT"/>
                <a:cs typeface="Gill Sans MT"/>
              </a:rPr>
              <a:t>TIXC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response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obligations</a:t>
            </a:r>
            <a:endParaRPr sz="2400">
              <a:latin typeface="Gill Sans MT"/>
              <a:cs typeface="Gill Sans MT"/>
            </a:endParaRPr>
          </a:p>
          <a:p>
            <a:pPr marL="337820" indent="-325120">
              <a:lnSpc>
                <a:spcPct val="100000"/>
              </a:lnSpc>
              <a:spcBef>
                <a:spcPts val="425"/>
              </a:spcBef>
              <a:buSzPct val="64583"/>
              <a:buFont typeface="Arial"/>
              <a:buChar char="•"/>
              <a:tabLst>
                <a:tab pos="337820" algn="l"/>
              </a:tabLst>
            </a:pPr>
            <a:r>
              <a:rPr sz="2400" spc="90" dirty="0">
                <a:latin typeface="Gill Sans MT"/>
                <a:cs typeface="Gill Sans MT"/>
              </a:rPr>
              <a:t>Supportive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measures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implementation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process</a:t>
            </a:r>
            <a:endParaRPr sz="2400">
              <a:latin typeface="Gill Sans MT"/>
              <a:cs typeface="Gill Sans MT"/>
            </a:endParaRPr>
          </a:p>
          <a:p>
            <a:pPr marL="337820" indent="-325120">
              <a:lnSpc>
                <a:spcPct val="100000"/>
              </a:lnSpc>
              <a:spcBef>
                <a:spcPts val="425"/>
              </a:spcBef>
              <a:buSzPct val="64583"/>
              <a:buFont typeface="Arial"/>
              <a:buChar char="•"/>
              <a:tabLst>
                <a:tab pos="337820" algn="l"/>
              </a:tabLst>
            </a:pPr>
            <a:r>
              <a:rPr sz="2400" spc="95" dirty="0">
                <a:latin typeface="Gill Sans MT"/>
                <a:cs typeface="Gill Sans MT"/>
              </a:rPr>
              <a:t>Recordkeeping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system</a:t>
            </a:r>
            <a:endParaRPr sz="2400">
              <a:latin typeface="Gill Sans MT"/>
              <a:cs typeface="Gill Sans MT"/>
            </a:endParaRPr>
          </a:p>
          <a:p>
            <a:pPr marL="337820" marR="339090" indent="-325755">
              <a:lnSpc>
                <a:spcPct val="78200"/>
              </a:lnSpc>
              <a:spcBef>
                <a:spcPts val="1130"/>
              </a:spcBef>
              <a:buSzPct val="64583"/>
              <a:buFont typeface="Arial"/>
              <a:buChar char="•"/>
              <a:tabLst>
                <a:tab pos="337820" algn="l"/>
              </a:tabLst>
            </a:pPr>
            <a:r>
              <a:rPr sz="2400" dirty="0">
                <a:latin typeface="Gill Sans MT"/>
                <a:cs typeface="Gill Sans MT"/>
              </a:rPr>
              <a:t>“Any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other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training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necessary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coordinate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recipient’s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compliance </a:t>
            </a:r>
            <a:r>
              <a:rPr sz="2400" spc="50" dirty="0">
                <a:latin typeface="Gill Sans MT"/>
                <a:cs typeface="Gill Sans MT"/>
              </a:rPr>
              <a:t>with </a:t>
            </a:r>
            <a:r>
              <a:rPr sz="2400" dirty="0">
                <a:latin typeface="Gill Sans MT"/>
                <a:cs typeface="Gill Sans MT"/>
              </a:rPr>
              <a:t>Title</a:t>
            </a:r>
            <a:r>
              <a:rPr sz="2400" spc="30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IX”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213100" y="215011"/>
            <a:ext cx="577723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5" dirty="0"/>
              <a:t>Training</a:t>
            </a:r>
            <a:r>
              <a:rPr spc="-130" dirty="0"/>
              <a:t> </a:t>
            </a:r>
            <a:r>
              <a:rPr spc="-100" dirty="0"/>
              <a:t>Requirements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0" y="868933"/>
          <a:ext cx="12183739" cy="60832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1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4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4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4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44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544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544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12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249045">
                <a:tc gridSpan="2">
                  <a:txBody>
                    <a:bodyPr/>
                    <a:lstStyle/>
                    <a:p>
                      <a:pPr marL="1443355" marR="186690">
                        <a:lnSpc>
                          <a:spcPct val="101200"/>
                        </a:lnSpc>
                        <a:spcBef>
                          <a:spcPts val="220"/>
                        </a:spcBef>
                      </a:pPr>
                      <a:r>
                        <a:rPr sz="17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“All </a:t>
                      </a:r>
                      <a:r>
                        <a:rPr sz="17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Employees” Req’ts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C161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 marR="246379">
                        <a:lnSpc>
                          <a:spcPct val="103200"/>
                        </a:lnSpc>
                        <a:spcBef>
                          <a:spcPts val="250"/>
                        </a:spcBef>
                      </a:pPr>
                      <a:r>
                        <a:rPr sz="1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School's Grievance Process</a:t>
                      </a:r>
                      <a:endParaRPr sz="185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C161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57480">
                        <a:lnSpc>
                          <a:spcPct val="103200"/>
                        </a:lnSpc>
                        <a:spcBef>
                          <a:spcPts val="250"/>
                        </a:spcBef>
                      </a:pPr>
                      <a:r>
                        <a:rPr sz="18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85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5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Serve Impartially</a:t>
                      </a:r>
                      <a:endParaRPr sz="185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C161B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103505">
                        <a:lnSpc>
                          <a:spcPct val="102600"/>
                        </a:lnSpc>
                        <a:spcBef>
                          <a:spcPts val="265"/>
                        </a:spcBef>
                      </a:pPr>
                      <a:r>
                        <a:rPr sz="18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r>
                        <a:rPr sz="1850" b="1" spc="1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5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&amp; </a:t>
                      </a:r>
                      <a:r>
                        <a:rPr sz="1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Application </a:t>
                      </a:r>
                      <a:r>
                        <a:rPr sz="18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5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5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Term </a:t>
                      </a:r>
                      <a:r>
                        <a:rPr sz="1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“Relevant”</a:t>
                      </a:r>
                      <a:endParaRPr sz="185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C161B"/>
                    </a:solidFill>
                  </a:tcPr>
                </a:tc>
                <a:tc>
                  <a:txBody>
                    <a:bodyPr/>
                    <a:lstStyle/>
                    <a:p>
                      <a:pPr marL="96520" marR="168910">
                        <a:lnSpc>
                          <a:spcPct val="102600"/>
                        </a:lnSpc>
                        <a:spcBef>
                          <a:spcPts val="265"/>
                        </a:spcBef>
                      </a:pPr>
                      <a:r>
                        <a:rPr sz="1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School's Informal Resolution Process</a:t>
                      </a:r>
                      <a:endParaRPr sz="185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C161B"/>
                    </a:solidFill>
                  </a:tcPr>
                </a:tc>
                <a:tc>
                  <a:txBody>
                    <a:bodyPr/>
                    <a:lstStyle/>
                    <a:p>
                      <a:pPr marL="97790" marR="105410">
                        <a:lnSpc>
                          <a:spcPct val="103200"/>
                        </a:lnSpc>
                        <a:spcBef>
                          <a:spcPts val="250"/>
                        </a:spcBef>
                      </a:pPr>
                      <a:r>
                        <a:rPr sz="18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TIXC</a:t>
                      </a:r>
                      <a:r>
                        <a:rPr sz="185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Duties </a:t>
                      </a:r>
                      <a:r>
                        <a:rPr sz="185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&amp; </a:t>
                      </a:r>
                      <a:r>
                        <a:rPr sz="1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Obligations</a:t>
                      </a:r>
                      <a:endParaRPr sz="185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C161B"/>
                    </a:solidFill>
                  </a:tcPr>
                </a:tc>
                <a:tc>
                  <a:txBody>
                    <a:bodyPr/>
                    <a:lstStyle/>
                    <a:p>
                      <a:pPr marL="98425" marR="49466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School's Record Keeping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System</a:t>
                      </a:r>
                      <a:r>
                        <a:rPr sz="15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&amp;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Req’ts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C161B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endParaRPr sz="1850">
                        <a:latin typeface="Calibri"/>
                        <a:cs typeface="Calibri"/>
                      </a:endParaRPr>
                    </a:p>
                    <a:p>
                      <a:pPr marL="9969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Req’ts</a:t>
                      </a:r>
                      <a:endParaRPr sz="185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C16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7425">
                <a:tc>
                  <a:txBody>
                    <a:bodyPr/>
                    <a:lstStyle/>
                    <a:p>
                      <a:pPr marL="87630" marR="188595">
                        <a:lnSpc>
                          <a:spcPct val="101499"/>
                        </a:lnSpc>
                        <a:spcBef>
                          <a:spcPts val="300"/>
                        </a:spcBef>
                      </a:pPr>
                      <a:r>
                        <a:rPr sz="1850" spc="-25" dirty="0">
                          <a:latin typeface="Calibri"/>
                          <a:cs typeface="Calibri"/>
                        </a:rPr>
                        <a:t>All </a:t>
                      </a:r>
                      <a:r>
                        <a:rPr sz="1850" spc="-10" dirty="0">
                          <a:latin typeface="Calibri"/>
                          <a:cs typeface="Calibri"/>
                        </a:rPr>
                        <a:t>Employees</a:t>
                      </a:r>
                      <a:endParaRPr sz="185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15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2686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7839">
                <a:tc>
                  <a:txBody>
                    <a:bodyPr/>
                    <a:lstStyle/>
                    <a:p>
                      <a:pPr marL="87630" marR="88900">
                        <a:lnSpc>
                          <a:spcPct val="99900"/>
                        </a:lnSpc>
                        <a:spcBef>
                          <a:spcPts val="345"/>
                        </a:spcBef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Investigators, Decisionmakers, Appellate</a:t>
                      </a:r>
                      <a:r>
                        <a:rPr sz="11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Reviewers,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Anyone implementing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grievance process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or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providing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terminating supportive</a:t>
                      </a:r>
                      <a:r>
                        <a:rPr sz="11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measures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3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258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3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258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3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258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3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258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8060">
                <a:tc>
                  <a:txBody>
                    <a:bodyPr/>
                    <a:lstStyle/>
                    <a:p>
                      <a:pPr marL="87630" marR="179705">
                        <a:lnSpc>
                          <a:spcPct val="103200"/>
                        </a:lnSpc>
                        <a:spcBef>
                          <a:spcPts val="295"/>
                        </a:spcBef>
                      </a:pPr>
                      <a:r>
                        <a:rPr sz="1850" spc="-10" dirty="0">
                          <a:latin typeface="Calibri"/>
                          <a:cs typeface="Calibri"/>
                        </a:rPr>
                        <a:t>Informal Resolution Facilitators</a:t>
                      </a:r>
                      <a:endParaRPr sz="185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40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271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40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271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2140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271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0930">
                <a:tc>
                  <a:txBody>
                    <a:bodyPr/>
                    <a:lstStyle/>
                    <a:p>
                      <a:pPr marL="87630">
                        <a:lnSpc>
                          <a:spcPts val="2035"/>
                        </a:lnSpc>
                        <a:spcBef>
                          <a:spcPts val="300"/>
                        </a:spcBef>
                      </a:pPr>
                      <a:r>
                        <a:rPr sz="1700" spc="-25" dirty="0">
                          <a:latin typeface="Calibri"/>
                          <a:cs typeface="Calibri"/>
                        </a:rPr>
                        <a:t>TIX</a:t>
                      </a:r>
                      <a:endParaRPr sz="1700">
                        <a:latin typeface="Calibri"/>
                        <a:cs typeface="Calibri"/>
                      </a:endParaRPr>
                    </a:p>
                    <a:p>
                      <a:pPr marL="87630" marR="109220">
                        <a:lnSpc>
                          <a:spcPts val="2100"/>
                        </a:lnSpc>
                        <a:spcBef>
                          <a:spcPts val="15"/>
                        </a:spcBef>
                      </a:pPr>
                      <a:r>
                        <a:rPr sz="1700" spc="-10" dirty="0">
                          <a:latin typeface="Calibri"/>
                          <a:cs typeface="Calibri"/>
                        </a:rPr>
                        <a:t>Coordinators </a:t>
                      </a:r>
                      <a:r>
                        <a:rPr sz="1700" spc="-25" dirty="0">
                          <a:latin typeface="Calibri"/>
                          <a:cs typeface="Calibri"/>
                        </a:rPr>
                        <a:t>and</a:t>
                      </a:r>
                      <a:endParaRPr sz="1700">
                        <a:latin typeface="Calibri"/>
                        <a:cs typeface="Calibri"/>
                      </a:endParaRPr>
                    </a:p>
                    <a:p>
                      <a:pPr marL="87630">
                        <a:lnSpc>
                          <a:spcPts val="1945"/>
                        </a:lnSpc>
                      </a:pPr>
                      <a:r>
                        <a:rPr sz="1700" spc="-10" dirty="0">
                          <a:latin typeface="Calibri"/>
                          <a:cs typeface="Calibri"/>
                        </a:rPr>
                        <a:t>Designees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05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343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705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343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5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343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705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343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2705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343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705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343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2705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>
                        <a:latin typeface="Calibri"/>
                        <a:cs typeface="Calibri"/>
                      </a:endParaRPr>
                    </a:p>
                  </a:txBody>
                  <a:tcPr marL="0" marR="0" marT="343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0E7E7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2705"/>
                        </a:spcBef>
                      </a:pPr>
                      <a:r>
                        <a:rPr sz="2750" spc="-50" dirty="0">
                          <a:latin typeface="Calibri"/>
                          <a:cs typeface="Calibri"/>
                        </a:rPr>
                        <a:t>X</a:t>
                      </a:r>
                      <a:endParaRPr sz="2750" dirty="0">
                        <a:latin typeface="Calibri"/>
                        <a:cs typeface="Calibri"/>
                      </a:endParaRPr>
                    </a:p>
                  </a:txBody>
                  <a:tcPr marL="0" marR="0" marT="343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0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8417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3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533778" y="3082607"/>
            <a:ext cx="9127490" cy="159385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2168525" marR="5080" indent="-2155825">
              <a:lnSpc>
                <a:spcPts val="5860"/>
              </a:lnSpc>
              <a:spcBef>
                <a:spcPts val="820"/>
              </a:spcBef>
            </a:pPr>
            <a:r>
              <a:rPr sz="5400" b="1" spc="-515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5400" b="1" spc="-19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90" dirty="0">
                <a:solidFill>
                  <a:srgbClr val="FFFFFF"/>
                </a:solidFill>
                <a:latin typeface="Gill Sans MT"/>
                <a:cs typeface="Gill Sans MT"/>
              </a:rPr>
              <a:t>do</a:t>
            </a:r>
            <a:r>
              <a:rPr sz="5400" b="1" spc="-2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35" dirty="0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sz="5400" b="1" spc="-1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80" dirty="0">
                <a:solidFill>
                  <a:srgbClr val="FFFFFF"/>
                </a:solidFill>
                <a:latin typeface="Gill Sans MT"/>
                <a:cs typeface="Gill Sans MT"/>
              </a:rPr>
              <a:t>need</a:t>
            </a:r>
            <a:r>
              <a:rPr sz="5400" b="1" spc="-2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45" dirty="0">
                <a:solidFill>
                  <a:srgbClr val="FFFFFF"/>
                </a:solidFill>
                <a:latin typeface="Gill Sans MT"/>
                <a:cs typeface="Gill Sans MT"/>
              </a:rPr>
              <a:t>to</a:t>
            </a:r>
            <a:r>
              <a:rPr sz="5400" b="1" spc="-20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60" dirty="0">
                <a:solidFill>
                  <a:srgbClr val="FFFFFF"/>
                </a:solidFill>
                <a:latin typeface="Gill Sans MT"/>
                <a:cs typeface="Gill Sans MT"/>
              </a:rPr>
              <a:t>know</a:t>
            </a:r>
            <a:r>
              <a:rPr sz="5400" b="1" spc="-2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20" dirty="0">
                <a:solidFill>
                  <a:srgbClr val="FFFFFF"/>
                </a:solidFill>
                <a:latin typeface="Gill Sans MT"/>
                <a:cs typeface="Gill Sans MT"/>
              </a:rPr>
              <a:t>about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recordkeeping?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Graphic showing a circle with &quot;Module 8&quot; in the center, and the four submodules around the outer edge of the circle, depicting the submodules as connected in a circular fashion."/>
          <p:cNvGrpSpPr/>
          <p:nvPr/>
        </p:nvGrpSpPr>
        <p:grpSpPr>
          <a:xfrm>
            <a:off x="3390900" y="676275"/>
            <a:ext cx="5934075" cy="5038725"/>
            <a:chOff x="3390900" y="676275"/>
            <a:chExt cx="5934075" cy="5038725"/>
          </a:xfrm>
        </p:grpSpPr>
        <p:sp>
          <p:nvSpPr>
            <p:cNvPr id="3" name="object 3"/>
            <p:cNvSpPr/>
            <p:nvPr/>
          </p:nvSpPr>
          <p:spPr>
            <a:xfrm>
              <a:off x="3400425" y="685800"/>
              <a:ext cx="5915025" cy="5019675"/>
            </a:xfrm>
            <a:custGeom>
              <a:avLst/>
              <a:gdLst/>
              <a:ahLst/>
              <a:cxnLst/>
              <a:rect l="l" t="t" r="r" b="b"/>
              <a:pathLst>
                <a:path w="5915025" h="5019675">
                  <a:moveTo>
                    <a:pt x="2957576" y="5019675"/>
                  </a:moveTo>
                  <a:lnTo>
                    <a:pt x="2905550" y="5019294"/>
                  </a:lnTo>
                  <a:lnTo>
                    <a:pt x="2853741" y="5018157"/>
                  </a:lnTo>
                  <a:lnTo>
                    <a:pt x="2802157" y="5016269"/>
                  </a:lnTo>
                  <a:lnTo>
                    <a:pt x="2750806" y="5013637"/>
                  </a:lnTo>
                  <a:lnTo>
                    <a:pt x="2699693" y="5010266"/>
                  </a:lnTo>
                  <a:lnTo>
                    <a:pt x="2648828" y="5006164"/>
                  </a:lnTo>
                  <a:lnTo>
                    <a:pt x="2598216" y="5001336"/>
                  </a:lnTo>
                  <a:lnTo>
                    <a:pt x="2547866" y="4995788"/>
                  </a:lnTo>
                  <a:lnTo>
                    <a:pt x="2497785" y="4989527"/>
                  </a:lnTo>
                  <a:lnTo>
                    <a:pt x="2447980" y="4982560"/>
                  </a:lnTo>
                  <a:lnTo>
                    <a:pt x="2398458" y="4974891"/>
                  </a:lnTo>
                  <a:lnTo>
                    <a:pt x="2349226" y="4966528"/>
                  </a:lnTo>
                  <a:lnTo>
                    <a:pt x="2300293" y="4957476"/>
                  </a:lnTo>
                  <a:lnTo>
                    <a:pt x="2251665" y="4947742"/>
                  </a:lnTo>
                  <a:lnTo>
                    <a:pt x="2203350" y="4937332"/>
                  </a:lnTo>
                  <a:lnTo>
                    <a:pt x="2155355" y="4926253"/>
                  </a:lnTo>
                  <a:lnTo>
                    <a:pt x="2107687" y="4914510"/>
                  </a:lnTo>
                  <a:lnTo>
                    <a:pt x="2060354" y="4902110"/>
                  </a:lnTo>
                  <a:lnTo>
                    <a:pt x="2013363" y="4889058"/>
                  </a:lnTo>
                  <a:lnTo>
                    <a:pt x="1966721" y="4875362"/>
                  </a:lnTo>
                  <a:lnTo>
                    <a:pt x="1920436" y="4861028"/>
                  </a:lnTo>
                  <a:lnTo>
                    <a:pt x="1874515" y="4846060"/>
                  </a:lnTo>
                  <a:lnTo>
                    <a:pt x="1828966" y="4830467"/>
                  </a:lnTo>
                  <a:lnTo>
                    <a:pt x="1783795" y="4814254"/>
                  </a:lnTo>
                  <a:lnTo>
                    <a:pt x="1739010" y="4797427"/>
                  </a:lnTo>
                  <a:lnTo>
                    <a:pt x="1694618" y="4779992"/>
                  </a:lnTo>
                  <a:lnTo>
                    <a:pt x="1650627" y="4761957"/>
                  </a:lnTo>
                  <a:lnTo>
                    <a:pt x="1607044" y="4743326"/>
                  </a:lnTo>
                  <a:lnTo>
                    <a:pt x="1563876" y="4724106"/>
                  </a:lnTo>
                  <a:lnTo>
                    <a:pt x="1521131" y="4704304"/>
                  </a:lnTo>
                  <a:lnTo>
                    <a:pt x="1478816" y="4683925"/>
                  </a:lnTo>
                  <a:lnTo>
                    <a:pt x="1436939" y="4662976"/>
                  </a:lnTo>
                  <a:lnTo>
                    <a:pt x="1395505" y="4641463"/>
                  </a:lnTo>
                  <a:lnTo>
                    <a:pt x="1354524" y="4619393"/>
                  </a:lnTo>
                  <a:lnTo>
                    <a:pt x="1314003" y="4596770"/>
                  </a:lnTo>
                  <a:lnTo>
                    <a:pt x="1273947" y="4573603"/>
                  </a:lnTo>
                  <a:lnTo>
                    <a:pt x="1234366" y="4549896"/>
                  </a:lnTo>
                  <a:lnTo>
                    <a:pt x="1195266" y="4525657"/>
                  </a:lnTo>
                  <a:lnTo>
                    <a:pt x="1156655" y="4500891"/>
                  </a:lnTo>
                  <a:lnTo>
                    <a:pt x="1118540" y="4475605"/>
                  </a:lnTo>
                  <a:lnTo>
                    <a:pt x="1080928" y="4449804"/>
                  </a:lnTo>
                  <a:lnTo>
                    <a:pt x="1043826" y="4423496"/>
                  </a:lnTo>
                  <a:lnTo>
                    <a:pt x="1007243" y="4396685"/>
                  </a:lnTo>
                  <a:lnTo>
                    <a:pt x="971184" y="4369379"/>
                  </a:lnTo>
                  <a:lnTo>
                    <a:pt x="935659" y="4341584"/>
                  </a:lnTo>
                  <a:lnTo>
                    <a:pt x="900673" y="4313306"/>
                  </a:lnTo>
                  <a:lnTo>
                    <a:pt x="866235" y="4284551"/>
                  </a:lnTo>
                  <a:lnTo>
                    <a:pt x="832351" y="4255325"/>
                  </a:lnTo>
                  <a:lnTo>
                    <a:pt x="799029" y="4225635"/>
                  </a:lnTo>
                  <a:lnTo>
                    <a:pt x="766276" y="4195487"/>
                  </a:lnTo>
                  <a:lnTo>
                    <a:pt x="734100" y="4164886"/>
                  </a:lnTo>
                  <a:lnTo>
                    <a:pt x="702508" y="4133840"/>
                  </a:lnTo>
                  <a:lnTo>
                    <a:pt x="671507" y="4102354"/>
                  </a:lnTo>
                  <a:lnTo>
                    <a:pt x="641105" y="4070435"/>
                  </a:lnTo>
                  <a:lnTo>
                    <a:pt x="611309" y="4038089"/>
                  </a:lnTo>
                  <a:lnTo>
                    <a:pt x="582126" y="4005322"/>
                  </a:lnTo>
                  <a:lnTo>
                    <a:pt x="553563" y="3972141"/>
                  </a:lnTo>
                  <a:lnTo>
                    <a:pt x="525628" y="3938551"/>
                  </a:lnTo>
                  <a:lnTo>
                    <a:pt x="498329" y="3904559"/>
                  </a:lnTo>
                  <a:lnTo>
                    <a:pt x="471672" y="3870170"/>
                  </a:lnTo>
                  <a:lnTo>
                    <a:pt x="445665" y="3835392"/>
                  </a:lnTo>
                  <a:lnTo>
                    <a:pt x="420315" y="3800231"/>
                  </a:lnTo>
                  <a:lnTo>
                    <a:pt x="395630" y="3764692"/>
                  </a:lnTo>
                  <a:lnTo>
                    <a:pt x="371617" y="3728782"/>
                  </a:lnTo>
                  <a:lnTo>
                    <a:pt x="348283" y="3692507"/>
                  </a:lnTo>
                  <a:lnTo>
                    <a:pt x="325635" y="3655873"/>
                  </a:lnTo>
                  <a:lnTo>
                    <a:pt x="303681" y="3618887"/>
                  </a:lnTo>
                  <a:lnTo>
                    <a:pt x="282429" y="3581555"/>
                  </a:lnTo>
                  <a:lnTo>
                    <a:pt x="261885" y="3543883"/>
                  </a:lnTo>
                  <a:lnTo>
                    <a:pt x="242057" y="3505877"/>
                  </a:lnTo>
                  <a:lnTo>
                    <a:pt x="222952" y="3467543"/>
                  </a:lnTo>
                  <a:lnTo>
                    <a:pt x="204577" y="3428889"/>
                  </a:lnTo>
                  <a:lnTo>
                    <a:pt x="186941" y="3389919"/>
                  </a:lnTo>
                  <a:lnTo>
                    <a:pt x="170050" y="3350640"/>
                  </a:lnTo>
                  <a:lnTo>
                    <a:pt x="153911" y="3311058"/>
                  </a:lnTo>
                  <a:lnTo>
                    <a:pt x="138532" y="3271180"/>
                  </a:lnTo>
                  <a:lnTo>
                    <a:pt x="123920" y="3231012"/>
                  </a:lnTo>
                  <a:lnTo>
                    <a:pt x="110083" y="3190559"/>
                  </a:lnTo>
                  <a:lnTo>
                    <a:pt x="97027" y="3149829"/>
                  </a:lnTo>
                  <a:lnTo>
                    <a:pt x="84761" y="3108828"/>
                  </a:lnTo>
                  <a:lnTo>
                    <a:pt x="73291" y="3067561"/>
                  </a:lnTo>
                  <a:lnTo>
                    <a:pt x="62625" y="3026035"/>
                  </a:lnTo>
                  <a:lnTo>
                    <a:pt x="52770" y="2984256"/>
                  </a:lnTo>
                  <a:lnTo>
                    <a:pt x="43734" y="2942230"/>
                  </a:lnTo>
                  <a:lnTo>
                    <a:pt x="35523" y="2899964"/>
                  </a:lnTo>
                  <a:lnTo>
                    <a:pt x="28146" y="2857463"/>
                  </a:lnTo>
                  <a:lnTo>
                    <a:pt x="21609" y="2814735"/>
                  </a:lnTo>
                  <a:lnTo>
                    <a:pt x="15920" y="2771784"/>
                  </a:lnTo>
                  <a:lnTo>
                    <a:pt x="11086" y="2728619"/>
                  </a:lnTo>
                  <a:lnTo>
                    <a:pt x="7114" y="2685243"/>
                  </a:lnTo>
                  <a:lnTo>
                    <a:pt x="4013" y="2641665"/>
                  </a:lnTo>
                  <a:lnTo>
                    <a:pt x="1788" y="2597890"/>
                  </a:lnTo>
                  <a:lnTo>
                    <a:pt x="448" y="2553924"/>
                  </a:lnTo>
                  <a:lnTo>
                    <a:pt x="0" y="2509774"/>
                  </a:lnTo>
                  <a:lnTo>
                    <a:pt x="448" y="2465627"/>
                  </a:lnTo>
                  <a:lnTo>
                    <a:pt x="1788" y="2421665"/>
                  </a:lnTo>
                  <a:lnTo>
                    <a:pt x="4013" y="2377894"/>
                  </a:lnTo>
                  <a:lnTo>
                    <a:pt x="7114" y="2334319"/>
                  </a:lnTo>
                  <a:lnTo>
                    <a:pt x="11086" y="2290948"/>
                  </a:lnTo>
                  <a:lnTo>
                    <a:pt x="15920" y="2247785"/>
                  </a:lnTo>
                  <a:lnTo>
                    <a:pt x="21609" y="2204839"/>
                  </a:lnTo>
                  <a:lnTo>
                    <a:pt x="28146" y="2162114"/>
                  </a:lnTo>
                  <a:lnTo>
                    <a:pt x="35523" y="2119616"/>
                  </a:lnTo>
                  <a:lnTo>
                    <a:pt x="43734" y="2077354"/>
                  </a:lnTo>
                  <a:lnTo>
                    <a:pt x="52770" y="2035331"/>
                  </a:lnTo>
                  <a:lnTo>
                    <a:pt x="62625" y="1993555"/>
                  </a:lnTo>
                  <a:lnTo>
                    <a:pt x="73291" y="1952032"/>
                  </a:lnTo>
                  <a:lnTo>
                    <a:pt x="84761" y="1910768"/>
                  </a:lnTo>
                  <a:lnTo>
                    <a:pt x="97027" y="1869769"/>
                  </a:lnTo>
                  <a:lnTo>
                    <a:pt x="110083" y="1829042"/>
                  </a:lnTo>
                  <a:lnTo>
                    <a:pt x="123920" y="1788592"/>
                  </a:lnTo>
                  <a:lnTo>
                    <a:pt x="138532" y="1748427"/>
                  </a:lnTo>
                  <a:lnTo>
                    <a:pt x="153911" y="1708551"/>
                  </a:lnTo>
                  <a:lnTo>
                    <a:pt x="170050" y="1668972"/>
                  </a:lnTo>
                  <a:lnTo>
                    <a:pt x="186941" y="1629696"/>
                  </a:lnTo>
                  <a:lnTo>
                    <a:pt x="204577" y="1590728"/>
                  </a:lnTo>
                  <a:lnTo>
                    <a:pt x="222952" y="1552076"/>
                  </a:lnTo>
                  <a:lnTo>
                    <a:pt x="242057" y="1513745"/>
                  </a:lnTo>
                  <a:lnTo>
                    <a:pt x="261885" y="1475741"/>
                  </a:lnTo>
                  <a:lnTo>
                    <a:pt x="282429" y="1438071"/>
                  </a:lnTo>
                  <a:lnTo>
                    <a:pt x="303681" y="1400741"/>
                  </a:lnTo>
                  <a:lnTo>
                    <a:pt x="325635" y="1363757"/>
                  </a:lnTo>
                  <a:lnTo>
                    <a:pt x="348283" y="1327125"/>
                  </a:lnTo>
                  <a:lnTo>
                    <a:pt x="371617" y="1290852"/>
                  </a:lnTo>
                  <a:lnTo>
                    <a:pt x="395630" y="1254944"/>
                  </a:lnTo>
                  <a:lnTo>
                    <a:pt x="420315" y="1219407"/>
                  </a:lnTo>
                  <a:lnTo>
                    <a:pt x="445665" y="1184247"/>
                  </a:lnTo>
                  <a:lnTo>
                    <a:pt x="471672" y="1149471"/>
                  </a:lnTo>
                  <a:lnTo>
                    <a:pt x="498329" y="1115084"/>
                  </a:lnTo>
                  <a:lnTo>
                    <a:pt x="525628" y="1081093"/>
                  </a:lnTo>
                  <a:lnTo>
                    <a:pt x="553563" y="1047505"/>
                  </a:lnTo>
                  <a:lnTo>
                    <a:pt x="582126" y="1014325"/>
                  </a:lnTo>
                  <a:lnTo>
                    <a:pt x="611309" y="981559"/>
                  </a:lnTo>
                  <a:lnTo>
                    <a:pt x="641105" y="949214"/>
                  </a:lnTo>
                  <a:lnTo>
                    <a:pt x="671507" y="917297"/>
                  </a:lnTo>
                  <a:lnTo>
                    <a:pt x="702508" y="885812"/>
                  </a:lnTo>
                  <a:lnTo>
                    <a:pt x="734100" y="854768"/>
                  </a:lnTo>
                  <a:lnTo>
                    <a:pt x="766276" y="824168"/>
                  </a:lnTo>
                  <a:lnTo>
                    <a:pt x="799029" y="794021"/>
                  </a:lnTo>
                  <a:lnTo>
                    <a:pt x="832351" y="764332"/>
                  </a:lnTo>
                  <a:lnTo>
                    <a:pt x="866235" y="735107"/>
                  </a:lnTo>
                  <a:lnTo>
                    <a:pt x="900673" y="706353"/>
                  </a:lnTo>
                  <a:lnTo>
                    <a:pt x="935659" y="678076"/>
                  </a:lnTo>
                  <a:lnTo>
                    <a:pt x="971184" y="650282"/>
                  </a:lnTo>
                  <a:lnTo>
                    <a:pt x="1007243" y="622977"/>
                  </a:lnTo>
                  <a:lnTo>
                    <a:pt x="1043826" y="596167"/>
                  </a:lnTo>
                  <a:lnTo>
                    <a:pt x="1080928" y="569859"/>
                  </a:lnTo>
                  <a:lnTo>
                    <a:pt x="1118540" y="544060"/>
                  </a:lnTo>
                  <a:lnTo>
                    <a:pt x="1156655" y="518774"/>
                  </a:lnTo>
                  <a:lnTo>
                    <a:pt x="1195266" y="494009"/>
                  </a:lnTo>
                  <a:lnTo>
                    <a:pt x="1234366" y="469770"/>
                  </a:lnTo>
                  <a:lnTo>
                    <a:pt x="1273947" y="446064"/>
                  </a:lnTo>
                  <a:lnTo>
                    <a:pt x="1314003" y="422897"/>
                  </a:lnTo>
                  <a:lnTo>
                    <a:pt x="1354524" y="400275"/>
                  </a:lnTo>
                  <a:lnTo>
                    <a:pt x="1395505" y="378205"/>
                  </a:lnTo>
                  <a:lnTo>
                    <a:pt x="1436939" y="356693"/>
                  </a:lnTo>
                  <a:lnTo>
                    <a:pt x="1478816" y="335745"/>
                  </a:lnTo>
                  <a:lnTo>
                    <a:pt x="1521131" y="315366"/>
                  </a:lnTo>
                  <a:lnTo>
                    <a:pt x="1563876" y="295564"/>
                  </a:lnTo>
                  <a:lnTo>
                    <a:pt x="1607044" y="276345"/>
                  </a:lnTo>
                  <a:lnTo>
                    <a:pt x="1650627" y="257714"/>
                  </a:lnTo>
                  <a:lnTo>
                    <a:pt x="1694618" y="239679"/>
                  </a:lnTo>
                  <a:lnTo>
                    <a:pt x="1739010" y="222245"/>
                  </a:lnTo>
                  <a:lnTo>
                    <a:pt x="1783795" y="205418"/>
                  </a:lnTo>
                  <a:lnTo>
                    <a:pt x="1828966" y="189205"/>
                  </a:lnTo>
                  <a:lnTo>
                    <a:pt x="1874515" y="173612"/>
                  </a:lnTo>
                  <a:lnTo>
                    <a:pt x="1920436" y="158645"/>
                  </a:lnTo>
                  <a:lnTo>
                    <a:pt x="1966721" y="144310"/>
                  </a:lnTo>
                  <a:lnTo>
                    <a:pt x="2013363" y="130615"/>
                  </a:lnTo>
                  <a:lnTo>
                    <a:pt x="2060354" y="117563"/>
                  </a:lnTo>
                  <a:lnTo>
                    <a:pt x="2107687" y="105163"/>
                  </a:lnTo>
                  <a:lnTo>
                    <a:pt x="2155355" y="93420"/>
                  </a:lnTo>
                  <a:lnTo>
                    <a:pt x="2203350" y="82341"/>
                  </a:lnTo>
                  <a:lnTo>
                    <a:pt x="2251665" y="71931"/>
                  </a:lnTo>
                  <a:lnTo>
                    <a:pt x="2300293" y="62198"/>
                  </a:lnTo>
                  <a:lnTo>
                    <a:pt x="2349226" y="53146"/>
                  </a:lnTo>
                  <a:lnTo>
                    <a:pt x="2398458" y="44783"/>
                  </a:lnTo>
                  <a:lnTo>
                    <a:pt x="2447980" y="37114"/>
                  </a:lnTo>
                  <a:lnTo>
                    <a:pt x="2497785" y="30146"/>
                  </a:lnTo>
                  <a:lnTo>
                    <a:pt x="2547866" y="23886"/>
                  </a:lnTo>
                  <a:lnTo>
                    <a:pt x="2598216" y="18338"/>
                  </a:lnTo>
                  <a:lnTo>
                    <a:pt x="2648828" y="13510"/>
                  </a:lnTo>
                  <a:lnTo>
                    <a:pt x="2699693" y="9408"/>
                  </a:lnTo>
                  <a:lnTo>
                    <a:pt x="2750806" y="6037"/>
                  </a:lnTo>
                  <a:lnTo>
                    <a:pt x="2802157" y="3405"/>
                  </a:lnTo>
                  <a:lnTo>
                    <a:pt x="2853741" y="1517"/>
                  </a:lnTo>
                  <a:lnTo>
                    <a:pt x="2905550" y="380"/>
                  </a:lnTo>
                  <a:lnTo>
                    <a:pt x="2957576" y="0"/>
                  </a:lnTo>
                  <a:lnTo>
                    <a:pt x="3009597" y="380"/>
                  </a:lnTo>
                  <a:lnTo>
                    <a:pt x="3061402" y="1517"/>
                  </a:lnTo>
                  <a:lnTo>
                    <a:pt x="3112982" y="3405"/>
                  </a:lnTo>
                  <a:lnTo>
                    <a:pt x="3164330" y="6037"/>
                  </a:lnTo>
                  <a:lnTo>
                    <a:pt x="3215438" y="9408"/>
                  </a:lnTo>
                  <a:lnTo>
                    <a:pt x="3266300" y="13510"/>
                  </a:lnTo>
                  <a:lnTo>
                    <a:pt x="3316908" y="18338"/>
                  </a:lnTo>
                  <a:lnTo>
                    <a:pt x="3367255" y="23886"/>
                  </a:lnTo>
                  <a:lnTo>
                    <a:pt x="3417333" y="30146"/>
                  </a:lnTo>
                  <a:lnTo>
                    <a:pt x="3467135" y="37114"/>
                  </a:lnTo>
                  <a:lnTo>
                    <a:pt x="3516654" y="44783"/>
                  </a:lnTo>
                  <a:lnTo>
                    <a:pt x="3565882" y="53146"/>
                  </a:lnTo>
                  <a:lnTo>
                    <a:pt x="3614812" y="62198"/>
                  </a:lnTo>
                  <a:lnTo>
                    <a:pt x="3663437" y="71931"/>
                  </a:lnTo>
                  <a:lnTo>
                    <a:pt x="3711749" y="82341"/>
                  </a:lnTo>
                  <a:lnTo>
                    <a:pt x="3759742" y="93420"/>
                  </a:lnTo>
                  <a:lnTo>
                    <a:pt x="3807407" y="105163"/>
                  </a:lnTo>
                  <a:lnTo>
                    <a:pt x="3854737" y="117563"/>
                  </a:lnTo>
                  <a:lnTo>
                    <a:pt x="3901725" y="130615"/>
                  </a:lnTo>
                  <a:lnTo>
                    <a:pt x="3948365" y="144310"/>
                  </a:lnTo>
                  <a:lnTo>
                    <a:pt x="3994647" y="158645"/>
                  </a:lnTo>
                  <a:lnTo>
                    <a:pt x="4040566" y="173612"/>
                  </a:lnTo>
                  <a:lnTo>
                    <a:pt x="4086113" y="189205"/>
                  </a:lnTo>
                  <a:lnTo>
                    <a:pt x="4131282" y="205418"/>
                  </a:lnTo>
                  <a:lnTo>
                    <a:pt x="4176065" y="222245"/>
                  </a:lnTo>
                  <a:lnTo>
                    <a:pt x="4220454" y="239679"/>
                  </a:lnTo>
                  <a:lnTo>
                    <a:pt x="4264443" y="257714"/>
                  </a:lnTo>
                  <a:lnTo>
                    <a:pt x="4308024" y="276345"/>
                  </a:lnTo>
                  <a:lnTo>
                    <a:pt x="4351190" y="295564"/>
                  </a:lnTo>
                  <a:lnTo>
                    <a:pt x="4393933" y="315366"/>
                  </a:lnTo>
                  <a:lnTo>
                    <a:pt x="4436246" y="335745"/>
                  </a:lnTo>
                  <a:lnTo>
                    <a:pt x="4478122" y="356693"/>
                  </a:lnTo>
                  <a:lnTo>
                    <a:pt x="4519553" y="378205"/>
                  </a:lnTo>
                  <a:lnTo>
                    <a:pt x="4560533" y="400275"/>
                  </a:lnTo>
                  <a:lnTo>
                    <a:pt x="4601053" y="422897"/>
                  </a:lnTo>
                  <a:lnTo>
                    <a:pt x="4641106" y="446064"/>
                  </a:lnTo>
                  <a:lnTo>
                    <a:pt x="4680686" y="469770"/>
                  </a:lnTo>
                  <a:lnTo>
                    <a:pt x="4719785" y="494009"/>
                  </a:lnTo>
                  <a:lnTo>
                    <a:pt x="4758394" y="518774"/>
                  </a:lnTo>
                  <a:lnTo>
                    <a:pt x="4796508" y="544060"/>
                  </a:lnTo>
                  <a:lnTo>
                    <a:pt x="4834119" y="569859"/>
                  </a:lnTo>
                  <a:lnTo>
                    <a:pt x="4871219" y="596167"/>
                  </a:lnTo>
                  <a:lnTo>
                    <a:pt x="4907802" y="622977"/>
                  </a:lnTo>
                  <a:lnTo>
                    <a:pt x="4943859" y="650282"/>
                  </a:lnTo>
                  <a:lnTo>
                    <a:pt x="4979383" y="678076"/>
                  </a:lnTo>
                  <a:lnTo>
                    <a:pt x="5014368" y="706353"/>
                  </a:lnTo>
                  <a:lnTo>
                    <a:pt x="5048805" y="735107"/>
                  </a:lnTo>
                  <a:lnTo>
                    <a:pt x="5082688" y="764332"/>
                  </a:lnTo>
                  <a:lnTo>
                    <a:pt x="5116009" y="794021"/>
                  </a:lnTo>
                  <a:lnTo>
                    <a:pt x="5148761" y="824168"/>
                  </a:lnTo>
                  <a:lnTo>
                    <a:pt x="5180936" y="854768"/>
                  </a:lnTo>
                  <a:lnTo>
                    <a:pt x="5212527" y="885812"/>
                  </a:lnTo>
                  <a:lnTo>
                    <a:pt x="5243527" y="917297"/>
                  </a:lnTo>
                  <a:lnTo>
                    <a:pt x="5273929" y="949214"/>
                  </a:lnTo>
                  <a:lnTo>
                    <a:pt x="5303724" y="981559"/>
                  </a:lnTo>
                  <a:lnTo>
                    <a:pt x="5332907" y="1014325"/>
                  </a:lnTo>
                  <a:lnTo>
                    <a:pt x="5361469" y="1047505"/>
                  </a:lnTo>
                  <a:lnTo>
                    <a:pt x="5389403" y="1081093"/>
                  </a:lnTo>
                  <a:lnTo>
                    <a:pt x="5416702" y="1115084"/>
                  </a:lnTo>
                  <a:lnTo>
                    <a:pt x="5443358" y="1149471"/>
                  </a:lnTo>
                  <a:lnTo>
                    <a:pt x="5469364" y="1184247"/>
                  </a:lnTo>
                  <a:lnTo>
                    <a:pt x="5494714" y="1219407"/>
                  </a:lnTo>
                  <a:lnTo>
                    <a:pt x="5519398" y="1254944"/>
                  </a:lnTo>
                  <a:lnTo>
                    <a:pt x="5543411" y="1290852"/>
                  </a:lnTo>
                  <a:lnTo>
                    <a:pt x="5566745" y="1327125"/>
                  </a:lnTo>
                  <a:lnTo>
                    <a:pt x="5589392" y="1363757"/>
                  </a:lnTo>
                  <a:lnTo>
                    <a:pt x="5611346" y="1400741"/>
                  </a:lnTo>
                  <a:lnTo>
                    <a:pt x="5632598" y="1438071"/>
                  </a:lnTo>
                  <a:lnTo>
                    <a:pt x="5653141" y="1475741"/>
                  </a:lnTo>
                  <a:lnTo>
                    <a:pt x="5672969" y="1513745"/>
                  </a:lnTo>
                  <a:lnTo>
                    <a:pt x="5692074" y="1552076"/>
                  </a:lnTo>
                  <a:lnTo>
                    <a:pt x="5710448" y="1590728"/>
                  </a:lnTo>
                  <a:lnTo>
                    <a:pt x="5728084" y="1629696"/>
                  </a:lnTo>
                  <a:lnTo>
                    <a:pt x="5744976" y="1668972"/>
                  </a:lnTo>
                  <a:lnTo>
                    <a:pt x="5761114" y="1708551"/>
                  </a:lnTo>
                  <a:lnTo>
                    <a:pt x="5776493" y="1748427"/>
                  </a:lnTo>
                  <a:lnTo>
                    <a:pt x="5791105" y="1788592"/>
                  </a:lnTo>
                  <a:lnTo>
                    <a:pt x="5804942" y="1829042"/>
                  </a:lnTo>
                  <a:lnTo>
                    <a:pt x="5817997" y="1869769"/>
                  </a:lnTo>
                  <a:lnTo>
                    <a:pt x="5830264" y="1910768"/>
                  </a:lnTo>
                  <a:lnTo>
                    <a:pt x="5841733" y="1952032"/>
                  </a:lnTo>
                  <a:lnTo>
                    <a:pt x="5852399" y="1993555"/>
                  </a:lnTo>
                  <a:lnTo>
                    <a:pt x="5862254" y="2035331"/>
                  </a:lnTo>
                  <a:lnTo>
                    <a:pt x="5871290" y="2077354"/>
                  </a:lnTo>
                  <a:lnTo>
                    <a:pt x="5879501" y="2119616"/>
                  </a:lnTo>
                  <a:lnTo>
                    <a:pt x="5886878" y="2162114"/>
                  </a:lnTo>
                  <a:lnTo>
                    <a:pt x="5893415" y="2204839"/>
                  </a:lnTo>
                  <a:lnTo>
                    <a:pt x="5899104" y="2247785"/>
                  </a:lnTo>
                  <a:lnTo>
                    <a:pt x="5903938" y="2290948"/>
                  </a:lnTo>
                  <a:lnTo>
                    <a:pt x="5907910" y="2334319"/>
                  </a:lnTo>
                  <a:lnTo>
                    <a:pt x="5911011" y="2377894"/>
                  </a:lnTo>
                  <a:lnTo>
                    <a:pt x="5913236" y="2421665"/>
                  </a:lnTo>
                  <a:lnTo>
                    <a:pt x="5914576" y="2465627"/>
                  </a:lnTo>
                  <a:lnTo>
                    <a:pt x="5915025" y="2509774"/>
                  </a:lnTo>
                  <a:lnTo>
                    <a:pt x="5914576" y="2553924"/>
                  </a:lnTo>
                  <a:lnTo>
                    <a:pt x="5913236" y="2597890"/>
                  </a:lnTo>
                  <a:lnTo>
                    <a:pt x="5911011" y="2641665"/>
                  </a:lnTo>
                  <a:lnTo>
                    <a:pt x="5907910" y="2685243"/>
                  </a:lnTo>
                  <a:lnTo>
                    <a:pt x="5903938" y="2728619"/>
                  </a:lnTo>
                  <a:lnTo>
                    <a:pt x="5899104" y="2771784"/>
                  </a:lnTo>
                  <a:lnTo>
                    <a:pt x="5893415" y="2814735"/>
                  </a:lnTo>
                  <a:lnTo>
                    <a:pt x="5886878" y="2857463"/>
                  </a:lnTo>
                  <a:lnTo>
                    <a:pt x="5879501" y="2899964"/>
                  </a:lnTo>
                  <a:lnTo>
                    <a:pt x="5871290" y="2942230"/>
                  </a:lnTo>
                  <a:lnTo>
                    <a:pt x="5862254" y="2984256"/>
                  </a:lnTo>
                  <a:lnTo>
                    <a:pt x="5852399" y="3026035"/>
                  </a:lnTo>
                  <a:lnTo>
                    <a:pt x="5841733" y="3067561"/>
                  </a:lnTo>
                  <a:lnTo>
                    <a:pt x="5830264" y="3108828"/>
                  </a:lnTo>
                  <a:lnTo>
                    <a:pt x="5817997" y="3149829"/>
                  </a:lnTo>
                  <a:lnTo>
                    <a:pt x="5804942" y="3190559"/>
                  </a:lnTo>
                  <a:lnTo>
                    <a:pt x="5791105" y="3231012"/>
                  </a:lnTo>
                  <a:lnTo>
                    <a:pt x="5776493" y="3271180"/>
                  </a:lnTo>
                  <a:lnTo>
                    <a:pt x="5761114" y="3311058"/>
                  </a:lnTo>
                  <a:lnTo>
                    <a:pt x="5744976" y="3350640"/>
                  </a:lnTo>
                  <a:lnTo>
                    <a:pt x="5728084" y="3389919"/>
                  </a:lnTo>
                  <a:lnTo>
                    <a:pt x="5710448" y="3428889"/>
                  </a:lnTo>
                  <a:lnTo>
                    <a:pt x="5692074" y="3467543"/>
                  </a:lnTo>
                  <a:lnTo>
                    <a:pt x="5672969" y="3505877"/>
                  </a:lnTo>
                  <a:lnTo>
                    <a:pt x="5653141" y="3543883"/>
                  </a:lnTo>
                  <a:lnTo>
                    <a:pt x="5632598" y="3581555"/>
                  </a:lnTo>
                  <a:lnTo>
                    <a:pt x="5611346" y="3618887"/>
                  </a:lnTo>
                  <a:lnTo>
                    <a:pt x="5589392" y="3655873"/>
                  </a:lnTo>
                  <a:lnTo>
                    <a:pt x="5566745" y="3692507"/>
                  </a:lnTo>
                  <a:lnTo>
                    <a:pt x="5543411" y="3728782"/>
                  </a:lnTo>
                  <a:lnTo>
                    <a:pt x="5519398" y="3764692"/>
                  </a:lnTo>
                  <a:lnTo>
                    <a:pt x="5494714" y="3800231"/>
                  </a:lnTo>
                  <a:lnTo>
                    <a:pt x="5469364" y="3835392"/>
                  </a:lnTo>
                  <a:lnTo>
                    <a:pt x="5443358" y="3870170"/>
                  </a:lnTo>
                  <a:lnTo>
                    <a:pt x="5416702" y="3904559"/>
                  </a:lnTo>
                  <a:lnTo>
                    <a:pt x="5389403" y="3938551"/>
                  </a:lnTo>
                  <a:lnTo>
                    <a:pt x="5361469" y="3972141"/>
                  </a:lnTo>
                  <a:lnTo>
                    <a:pt x="5332907" y="4005322"/>
                  </a:lnTo>
                  <a:lnTo>
                    <a:pt x="5303724" y="4038089"/>
                  </a:lnTo>
                  <a:lnTo>
                    <a:pt x="5273929" y="4070435"/>
                  </a:lnTo>
                  <a:lnTo>
                    <a:pt x="5243527" y="4102354"/>
                  </a:lnTo>
                  <a:lnTo>
                    <a:pt x="5212527" y="4133840"/>
                  </a:lnTo>
                  <a:lnTo>
                    <a:pt x="5180936" y="4164886"/>
                  </a:lnTo>
                  <a:lnTo>
                    <a:pt x="5148761" y="4195487"/>
                  </a:lnTo>
                  <a:lnTo>
                    <a:pt x="5116009" y="4225635"/>
                  </a:lnTo>
                  <a:lnTo>
                    <a:pt x="5082688" y="4255325"/>
                  </a:lnTo>
                  <a:lnTo>
                    <a:pt x="5048805" y="4284551"/>
                  </a:lnTo>
                  <a:lnTo>
                    <a:pt x="5014368" y="4313306"/>
                  </a:lnTo>
                  <a:lnTo>
                    <a:pt x="4979383" y="4341584"/>
                  </a:lnTo>
                  <a:lnTo>
                    <a:pt x="4943859" y="4369379"/>
                  </a:lnTo>
                  <a:lnTo>
                    <a:pt x="4907802" y="4396685"/>
                  </a:lnTo>
                  <a:lnTo>
                    <a:pt x="4871219" y="4423496"/>
                  </a:lnTo>
                  <a:lnTo>
                    <a:pt x="4834119" y="4449804"/>
                  </a:lnTo>
                  <a:lnTo>
                    <a:pt x="4796508" y="4475605"/>
                  </a:lnTo>
                  <a:lnTo>
                    <a:pt x="4758394" y="4500891"/>
                  </a:lnTo>
                  <a:lnTo>
                    <a:pt x="4719785" y="4525657"/>
                  </a:lnTo>
                  <a:lnTo>
                    <a:pt x="4680686" y="4549896"/>
                  </a:lnTo>
                  <a:lnTo>
                    <a:pt x="4641106" y="4573603"/>
                  </a:lnTo>
                  <a:lnTo>
                    <a:pt x="4601053" y="4596770"/>
                  </a:lnTo>
                  <a:lnTo>
                    <a:pt x="4560533" y="4619393"/>
                  </a:lnTo>
                  <a:lnTo>
                    <a:pt x="4519553" y="4641463"/>
                  </a:lnTo>
                  <a:lnTo>
                    <a:pt x="4478122" y="4662976"/>
                  </a:lnTo>
                  <a:lnTo>
                    <a:pt x="4436246" y="4683925"/>
                  </a:lnTo>
                  <a:lnTo>
                    <a:pt x="4393933" y="4704304"/>
                  </a:lnTo>
                  <a:lnTo>
                    <a:pt x="4351190" y="4724106"/>
                  </a:lnTo>
                  <a:lnTo>
                    <a:pt x="4308024" y="4743326"/>
                  </a:lnTo>
                  <a:lnTo>
                    <a:pt x="4264443" y="4761957"/>
                  </a:lnTo>
                  <a:lnTo>
                    <a:pt x="4220454" y="4779992"/>
                  </a:lnTo>
                  <a:lnTo>
                    <a:pt x="4176065" y="4797427"/>
                  </a:lnTo>
                  <a:lnTo>
                    <a:pt x="4131282" y="4814254"/>
                  </a:lnTo>
                  <a:lnTo>
                    <a:pt x="4086113" y="4830467"/>
                  </a:lnTo>
                  <a:lnTo>
                    <a:pt x="4040566" y="4846060"/>
                  </a:lnTo>
                  <a:lnTo>
                    <a:pt x="3994647" y="4861028"/>
                  </a:lnTo>
                  <a:lnTo>
                    <a:pt x="3948365" y="4875362"/>
                  </a:lnTo>
                  <a:lnTo>
                    <a:pt x="3901725" y="4889058"/>
                  </a:lnTo>
                  <a:lnTo>
                    <a:pt x="3854737" y="4902110"/>
                  </a:lnTo>
                  <a:lnTo>
                    <a:pt x="3807407" y="4914510"/>
                  </a:lnTo>
                  <a:lnTo>
                    <a:pt x="3759742" y="4926253"/>
                  </a:lnTo>
                  <a:lnTo>
                    <a:pt x="3711749" y="4937332"/>
                  </a:lnTo>
                  <a:lnTo>
                    <a:pt x="3663437" y="4947742"/>
                  </a:lnTo>
                  <a:lnTo>
                    <a:pt x="3614812" y="4957476"/>
                  </a:lnTo>
                  <a:lnTo>
                    <a:pt x="3565882" y="4966528"/>
                  </a:lnTo>
                  <a:lnTo>
                    <a:pt x="3516654" y="4974891"/>
                  </a:lnTo>
                  <a:lnTo>
                    <a:pt x="3467135" y="4982560"/>
                  </a:lnTo>
                  <a:lnTo>
                    <a:pt x="3417333" y="4989527"/>
                  </a:lnTo>
                  <a:lnTo>
                    <a:pt x="3367255" y="4995788"/>
                  </a:lnTo>
                  <a:lnTo>
                    <a:pt x="3316908" y="5001336"/>
                  </a:lnTo>
                  <a:lnTo>
                    <a:pt x="3266300" y="5006164"/>
                  </a:lnTo>
                  <a:lnTo>
                    <a:pt x="3215438" y="5010266"/>
                  </a:lnTo>
                  <a:lnTo>
                    <a:pt x="3164330" y="5013637"/>
                  </a:lnTo>
                  <a:lnTo>
                    <a:pt x="3112982" y="5016269"/>
                  </a:lnTo>
                  <a:lnTo>
                    <a:pt x="3061402" y="5018157"/>
                  </a:lnTo>
                  <a:lnTo>
                    <a:pt x="3009597" y="5019294"/>
                  </a:lnTo>
                  <a:lnTo>
                    <a:pt x="2957576" y="5019675"/>
                  </a:lnTo>
                  <a:close/>
                </a:path>
              </a:pathLst>
            </a:custGeom>
            <a:ln w="19050">
              <a:solidFill>
                <a:srgbClr val="AF2B1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791077" y="1019175"/>
              <a:ext cx="5133975" cy="4352925"/>
            </a:xfrm>
            <a:custGeom>
              <a:avLst/>
              <a:gdLst/>
              <a:ahLst/>
              <a:cxnLst/>
              <a:rect l="l" t="t" r="r" b="b"/>
              <a:pathLst>
                <a:path w="5133975" h="4352925">
                  <a:moveTo>
                    <a:pt x="2576322" y="0"/>
                  </a:moveTo>
                  <a:lnTo>
                    <a:pt x="2494352" y="918"/>
                  </a:lnTo>
                  <a:lnTo>
                    <a:pt x="2442236" y="2590"/>
                  </a:lnTo>
                  <a:lnTo>
                    <a:pt x="2390395" y="5135"/>
                  </a:lnTo>
                  <a:lnTo>
                    <a:pt x="2338836" y="8544"/>
                  </a:lnTo>
                  <a:lnTo>
                    <a:pt x="2287571" y="12809"/>
                  </a:lnTo>
                  <a:lnTo>
                    <a:pt x="2236609" y="17920"/>
                  </a:lnTo>
                  <a:lnTo>
                    <a:pt x="2185960" y="23870"/>
                  </a:lnTo>
                  <a:lnTo>
                    <a:pt x="2135633" y="30651"/>
                  </a:lnTo>
                  <a:lnTo>
                    <a:pt x="2085640" y="38252"/>
                  </a:lnTo>
                  <a:lnTo>
                    <a:pt x="2035989" y="46667"/>
                  </a:lnTo>
                  <a:lnTo>
                    <a:pt x="1986690" y="55886"/>
                  </a:lnTo>
                  <a:lnTo>
                    <a:pt x="1937754" y="65901"/>
                  </a:lnTo>
                  <a:lnTo>
                    <a:pt x="1889190" y="76704"/>
                  </a:lnTo>
                  <a:lnTo>
                    <a:pt x="1841008" y="88286"/>
                  </a:lnTo>
                  <a:lnTo>
                    <a:pt x="1793217" y="100638"/>
                  </a:lnTo>
                  <a:lnTo>
                    <a:pt x="1745829" y="113752"/>
                  </a:lnTo>
                  <a:lnTo>
                    <a:pt x="1698852" y="127620"/>
                  </a:lnTo>
                  <a:lnTo>
                    <a:pt x="1652297" y="142233"/>
                  </a:lnTo>
                  <a:lnTo>
                    <a:pt x="1606173" y="157582"/>
                  </a:lnTo>
                  <a:lnTo>
                    <a:pt x="1560490" y="173659"/>
                  </a:lnTo>
                  <a:lnTo>
                    <a:pt x="1515258" y="190456"/>
                  </a:lnTo>
                  <a:lnTo>
                    <a:pt x="1470488" y="207964"/>
                  </a:lnTo>
                  <a:lnTo>
                    <a:pt x="1426188" y="226175"/>
                  </a:lnTo>
                  <a:lnTo>
                    <a:pt x="1382369" y="245079"/>
                  </a:lnTo>
                  <a:lnTo>
                    <a:pt x="1339040" y="264669"/>
                  </a:lnTo>
                  <a:lnTo>
                    <a:pt x="1296212" y="284936"/>
                  </a:lnTo>
                  <a:lnTo>
                    <a:pt x="1253894" y="305872"/>
                  </a:lnTo>
                  <a:lnTo>
                    <a:pt x="1212096" y="327468"/>
                  </a:lnTo>
                  <a:lnTo>
                    <a:pt x="1170829" y="349715"/>
                  </a:lnTo>
                  <a:lnTo>
                    <a:pt x="1130101" y="372605"/>
                  </a:lnTo>
                  <a:lnTo>
                    <a:pt x="1089923" y="396130"/>
                  </a:lnTo>
                  <a:lnTo>
                    <a:pt x="1050304" y="420280"/>
                  </a:lnTo>
                  <a:lnTo>
                    <a:pt x="1011255" y="445049"/>
                  </a:lnTo>
                  <a:lnTo>
                    <a:pt x="972786" y="470426"/>
                  </a:lnTo>
                  <a:lnTo>
                    <a:pt x="934905" y="496404"/>
                  </a:lnTo>
                  <a:lnTo>
                    <a:pt x="897624" y="522973"/>
                  </a:lnTo>
                  <a:lnTo>
                    <a:pt x="860951" y="550127"/>
                  </a:lnTo>
                  <a:lnTo>
                    <a:pt x="824898" y="577855"/>
                  </a:lnTo>
                  <a:lnTo>
                    <a:pt x="789473" y="606150"/>
                  </a:lnTo>
                  <a:lnTo>
                    <a:pt x="754687" y="635003"/>
                  </a:lnTo>
                  <a:lnTo>
                    <a:pt x="720549" y="664406"/>
                  </a:lnTo>
                  <a:lnTo>
                    <a:pt x="687069" y="694349"/>
                  </a:lnTo>
                  <a:lnTo>
                    <a:pt x="654258" y="724825"/>
                  </a:lnTo>
                  <a:lnTo>
                    <a:pt x="622124" y="755825"/>
                  </a:lnTo>
                  <a:lnTo>
                    <a:pt x="590679" y="787341"/>
                  </a:lnTo>
                  <a:lnTo>
                    <a:pt x="559931" y="819364"/>
                  </a:lnTo>
                  <a:lnTo>
                    <a:pt x="529891" y="851885"/>
                  </a:lnTo>
                  <a:lnTo>
                    <a:pt x="500568" y="884896"/>
                  </a:lnTo>
                  <a:lnTo>
                    <a:pt x="471973" y="918389"/>
                  </a:lnTo>
                  <a:lnTo>
                    <a:pt x="444114" y="952355"/>
                  </a:lnTo>
                  <a:lnTo>
                    <a:pt x="417003" y="986785"/>
                  </a:lnTo>
                  <a:lnTo>
                    <a:pt x="390649" y="1021671"/>
                  </a:lnTo>
                  <a:lnTo>
                    <a:pt x="365062" y="1057005"/>
                  </a:lnTo>
                  <a:lnTo>
                    <a:pt x="340251" y="1092778"/>
                  </a:lnTo>
                  <a:lnTo>
                    <a:pt x="316227" y="1128982"/>
                  </a:lnTo>
                  <a:lnTo>
                    <a:pt x="293000" y="1165607"/>
                  </a:lnTo>
                  <a:lnTo>
                    <a:pt x="270578" y="1202646"/>
                  </a:lnTo>
                  <a:lnTo>
                    <a:pt x="248973" y="1240090"/>
                  </a:lnTo>
                  <a:lnTo>
                    <a:pt x="228194" y="1277931"/>
                  </a:lnTo>
                  <a:lnTo>
                    <a:pt x="208250" y="1316159"/>
                  </a:lnTo>
                  <a:lnTo>
                    <a:pt x="189153" y="1354767"/>
                  </a:lnTo>
                  <a:lnTo>
                    <a:pt x="170911" y="1393747"/>
                  </a:lnTo>
                  <a:lnTo>
                    <a:pt x="153534" y="1433088"/>
                  </a:lnTo>
                  <a:lnTo>
                    <a:pt x="137033" y="1472784"/>
                  </a:lnTo>
                  <a:lnTo>
                    <a:pt x="121417" y="1512825"/>
                  </a:lnTo>
                  <a:lnTo>
                    <a:pt x="106696" y="1553204"/>
                  </a:lnTo>
                  <a:lnTo>
                    <a:pt x="92880" y="1593911"/>
                  </a:lnTo>
                  <a:lnTo>
                    <a:pt x="79979" y="1634938"/>
                  </a:lnTo>
                  <a:lnTo>
                    <a:pt x="68002" y="1676276"/>
                  </a:lnTo>
                  <a:lnTo>
                    <a:pt x="56960" y="1717918"/>
                  </a:lnTo>
                  <a:lnTo>
                    <a:pt x="46863" y="1759854"/>
                  </a:lnTo>
                  <a:lnTo>
                    <a:pt x="37719" y="1802076"/>
                  </a:lnTo>
                  <a:lnTo>
                    <a:pt x="29540" y="1844575"/>
                  </a:lnTo>
                  <a:lnTo>
                    <a:pt x="22335" y="1887344"/>
                  </a:lnTo>
                  <a:lnTo>
                    <a:pt x="16114" y="1930373"/>
                  </a:lnTo>
                  <a:lnTo>
                    <a:pt x="10886" y="1973654"/>
                  </a:lnTo>
                  <a:lnTo>
                    <a:pt x="6662" y="2017179"/>
                  </a:lnTo>
                  <a:lnTo>
                    <a:pt x="3452" y="2060939"/>
                  </a:lnTo>
                  <a:lnTo>
                    <a:pt x="1264" y="2104925"/>
                  </a:lnTo>
                  <a:lnTo>
                    <a:pt x="110" y="2149130"/>
                  </a:lnTo>
                  <a:lnTo>
                    <a:pt x="0" y="2193544"/>
                  </a:lnTo>
                  <a:lnTo>
                    <a:pt x="932" y="2237955"/>
                  </a:lnTo>
                  <a:lnTo>
                    <a:pt x="2903" y="2282143"/>
                  </a:lnTo>
                  <a:lnTo>
                    <a:pt x="5904" y="2326099"/>
                  </a:lnTo>
                  <a:lnTo>
                    <a:pt x="9923" y="2369815"/>
                  </a:lnTo>
                  <a:lnTo>
                    <a:pt x="14952" y="2413282"/>
                  </a:lnTo>
                  <a:lnTo>
                    <a:pt x="20980" y="2456492"/>
                  </a:lnTo>
                  <a:lnTo>
                    <a:pt x="27997" y="2499437"/>
                  </a:lnTo>
                  <a:lnTo>
                    <a:pt x="35993" y="2542107"/>
                  </a:lnTo>
                  <a:lnTo>
                    <a:pt x="44958" y="2584496"/>
                  </a:lnTo>
                  <a:lnTo>
                    <a:pt x="54881" y="2626594"/>
                  </a:lnTo>
                  <a:lnTo>
                    <a:pt x="65754" y="2668394"/>
                  </a:lnTo>
                  <a:lnTo>
                    <a:pt x="77566" y="2709886"/>
                  </a:lnTo>
                  <a:lnTo>
                    <a:pt x="90307" y="2751063"/>
                  </a:lnTo>
                  <a:lnTo>
                    <a:pt x="103966" y="2791915"/>
                  </a:lnTo>
                  <a:lnTo>
                    <a:pt x="118535" y="2832436"/>
                  </a:lnTo>
                  <a:lnTo>
                    <a:pt x="134002" y="2872615"/>
                  </a:lnTo>
                  <a:lnTo>
                    <a:pt x="150358" y="2912446"/>
                  </a:lnTo>
                  <a:lnTo>
                    <a:pt x="167592" y="2951919"/>
                  </a:lnTo>
                  <a:lnTo>
                    <a:pt x="185696" y="2991026"/>
                  </a:lnTo>
                  <a:lnTo>
                    <a:pt x="204658" y="3029759"/>
                  </a:lnTo>
                  <a:lnTo>
                    <a:pt x="224469" y="3068110"/>
                  </a:lnTo>
                  <a:lnTo>
                    <a:pt x="245118" y="3106070"/>
                  </a:lnTo>
                  <a:lnTo>
                    <a:pt x="266597" y="3143631"/>
                  </a:lnTo>
                  <a:lnTo>
                    <a:pt x="288893" y="3180784"/>
                  </a:lnTo>
                  <a:lnTo>
                    <a:pt x="311999" y="3217521"/>
                  </a:lnTo>
                  <a:lnTo>
                    <a:pt x="335902" y="3253833"/>
                  </a:lnTo>
                  <a:lnTo>
                    <a:pt x="360595" y="3289713"/>
                  </a:lnTo>
                  <a:lnTo>
                    <a:pt x="386066" y="3325152"/>
                  </a:lnTo>
                  <a:lnTo>
                    <a:pt x="412305" y="3360142"/>
                  </a:lnTo>
                  <a:lnTo>
                    <a:pt x="439303" y="3394674"/>
                  </a:lnTo>
                  <a:lnTo>
                    <a:pt x="467049" y="3428739"/>
                  </a:lnTo>
                  <a:lnTo>
                    <a:pt x="495534" y="3462330"/>
                  </a:lnTo>
                  <a:lnTo>
                    <a:pt x="524746" y="3495438"/>
                  </a:lnTo>
                  <a:lnTo>
                    <a:pt x="554678" y="3528055"/>
                  </a:lnTo>
                  <a:lnTo>
                    <a:pt x="585317" y="3560173"/>
                  </a:lnTo>
                  <a:lnTo>
                    <a:pt x="616655" y="3591782"/>
                  </a:lnTo>
                  <a:lnTo>
                    <a:pt x="648681" y="3622875"/>
                  </a:lnTo>
                  <a:lnTo>
                    <a:pt x="681385" y="3653443"/>
                  </a:lnTo>
                  <a:lnTo>
                    <a:pt x="714758" y="3683478"/>
                  </a:lnTo>
                  <a:lnTo>
                    <a:pt x="748789" y="3712972"/>
                  </a:lnTo>
                  <a:lnTo>
                    <a:pt x="783467" y="3741916"/>
                  </a:lnTo>
                  <a:lnTo>
                    <a:pt x="818784" y="3770301"/>
                  </a:lnTo>
                  <a:lnTo>
                    <a:pt x="854729" y="3798121"/>
                  </a:lnTo>
                  <a:lnTo>
                    <a:pt x="891292" y="3825365"/>
                  </a:lnTo>
                  <a:lnTo>
                    <a:pt x="928464" y="3852026"/>
                  </a:lnTo>
                  <a:lnTo>
                    <a:pt x="966233" y="3878095"/>
                  </a:lnTo>
                  <a:lnTo>
                    <a:pt x="1004590" y="3903565"/>
                  </a:lnTo>
                  <a:lnTo>
                    <a:pt x="1043525" y="3928426"/>
                  </a:lnTo>
                  <a:lnTo>
                    <a:pt x="1083028" y="3952670"/>
                  </a:lnTo>
                  <a:lnTo>
                    <a:pt x="1123089" y="3976289"/>
                  </a:lnTo>
                  <a:lnTo>
                    <a:pt x="1163698" y="3999275"/>
                  </a:lnTo>
                  <a:lnTo>
                    <a:pt x="1204844" y="4021619"/>
                  </a:lnTo>
                  <a:lnTo>
                    <a:pt x="1246519" y="4043312"/>
                  </a:lnTo>
                  <a:lnTo>
                    <a:pt x="1288711" y="4064348"/>
                  </a:lnTo>
                  <a:lnTo>
                    <a:pt x="1331411" y="4084716"/>
                  </a:lnTo>
                  <a:lnTo>
                    <a:pt x="1374609" y="4104409"/>
                  </a:lnTo>
                  <a:lnTo>
                    <a:pt x="1418294" y="4123418"/>
                  </a:lnTo>
                  <a:lnTo>
                    <a:pt x="1462457" y="4141735"/>
                  </a:lnTo>
                  <a:lnTo>
                    <a:pt x="1507088" y="4159352"/>
                  </a:lnTo>
                  <a:lnTo>
                    <a:pt x="1552176" y="4176260"/>
                  </a:lnTo>
                  <a:lnTo>
                    <a:pt x="1597712" y="4192451"/>
                  </a:lnTo>
                  <a:lnTo>
                    <a:pt x="1643686" y="4207917"/>
                  </a:lnTo>
                  <a:lnTo>
                    <a:pt x="1690087" y="4222649"/>
                  </a:lnTo>
                  <a:lnTo>
                    <a:pt x="1736906" y="4236638"/>
                  </a:lnTo>
                  <a:lnTo>
                    <a:pt x="1784132" y="4249877"/>
                  </a:lnTo>
                  <a:lnTo>
                    <a:pt x="1831756" y="4262357"/>
                  </a:lnTo>
                  <a:lnTo>
                    <a:pt x="1879767" y="4274070"/>
                  </a:lnTo>
                  <a:lnTo>
                    <a:pt x="1928156" y="4285007"/>
                  </a:lnTo>
                  <a:lnTo>
                    <a:pt x="1976911" y="4295160"/>
                  </a:lnTo>
                  <a:lnTo>
                    <a:pt x="2026025" y="4304521"/>
                  </a:lnTo>
                  <a:lnTo>
                    <a:pt x="2075485" y="4313081"/>
                  </a:lnTo>
                  <a:lnTo>
                    <a:pt x="2125283" y="4320831"/>
                  </a:lnTo>
                  <a:lnTo>
                    <a:pt x="2175409" y="4327765"/>
                  </a:lnTo>
                  <a:lnTo>
                    <a:pt x="2225851" y="4333872"/>
                  </a:lnTo>
                  <a:lnTo>
                    <a:pt x="2276601" y="4339145"/>
                  </a:lnTo>
                  <a:lnTo>
                    <a:pt x="2327648" y="4343576"/>
                  </a:lnTo>
                  <a:lnTo>
                    <a:pt x="2378982" y="4347156"/>
                  </a:lnTo>
                  <a:lnTo>
                    <a:pt x="2430593" y="4349876"/>
                  </a:lnTo>
                  <a:lnTo>
                    <a:pt x="2482471" y="4351729"/>
                  </a:lnTo>
                  <a:lnTo>
                    <a:pt x="2534607" y="4352705"/>
                  </a:lnTo>
                  <a:lnTo>
                    <a:pt x="2586990" y="4352798"/>
                  </a:lnTo>
                  <a:lnTo>
                    <a:pt x="2639368" y="4352006"/>
                  </a:lnTo>
                  <a:lnTo>
                    <a:pt x="2691484" y="4350334"/>
                  </a:lnTo>
                  <a:lnTo>
                    <a:pt x="2743325" y="4347789"/>
                  </a:lnTo>
                  <a:lnTo>
                    <a:pt x="2794884" y="4344380"/>
                  </a:lnTo>
                  <a:lnTo>
                    <a:pt x="2846149" y="4340115"/>
                  </a:lnTo>
                  <a:lnTo>
                    <a:pt x="2897111" y="4335004"/>
                  </a:lnTo>
                  <a:lnTo>
                    <a:pt x="2947760" y="4329054"/>
                  </a:lnTo>
                  <a:lnTo>
                    <a:pt x="2998087" y="4322273"/>
                  </a:lnTo>
                  <a:lnTo>
                    <a:pt x="3048080" y="4314672"/>
                  </a:lnTo>
                  <a:lnTo>
                    <a:pt x="3097731" y="4306257"/>
                  </a:lnTo>
                  <a:lnTo>
                    <a:pt x="3147030" y="4297038"/>
                  </a:lnTo>
                  <a:lnTo>
                    <a:pt x="3195966" y="4287023"/>
                  </a:lnTo>
                  <a:lnTo>
                    <a:pt x="3244530" y="4276220"/>
                  </a:lnTo>
                  <a:lnTo>
                    <a:pt x="3292712" y="4264638"/>
                  </a:lnTo>
                  <a:lnTo>
                    <a:pt x="3340503" y="4252286"/>
                  </a:lnTo>
                  <a:lnTo>
                    <a:pt x="3387891" y="4239172"/>
                  </a:lnTo>
                  <a:lnTo>
                    <a:pt x="3434868" y="4225304"/>
                  </a:lnTo>
                  <a:lnTo>
                    <a:pt x="3481423" y="4210691"/>
                  </a:lnTo>
                  <a:lnTo>
                    <a:pt x="3527547" y="4195342"/>
                  </a:lnTo>
                  <a:lnTo>
                    <a:pt x="3573230" y="4179265"/>
                  </a:lnTo>
                  <a:lnTo>
                    <a:pt x="3618462" y="4162468"/>
                  </a:lnTo>
                  <a:lnTo>
                    <a:pt x="3663232" y="4144960"/>
                  </a:lnTo>
                  <a:lnTo>
                    <a:pt x="3707532" y="4126749"/>
                  </a:lnTo>
                  <a:lnTo>
                    <a:pt x="3751351" y="4107845"/>
                  </a:lnTo>
                  <a:lnTo>
                    <a:pt x="3794680" y="4088255"/>
                  </a:lnTo>
                  <a:lnTo>
                    <a:pt x="3837508" y="4067988"/>
                  </a:lnTo>
                  <a:lnTo>
                    <a:pt x="3879826" y="4047052"/>
                  </a:lnTo>
                  <a:lnTo>
                    <a:pt x="3921624" y="4025456"/>
                  </a:lnTo>
                  <a:lnTo>
                    <a:pt x="3962891" y="4003209"/>
                  </a:lnTo>
                  <a:lnTo>
                    <a:pt x="4003619" y="3980319"/>
                  </a:lnTo>
                  <a:lnTo>
                    <a:pt x="4043797" y="3956794"/>
                  </a:lnTo>
                  <a:lnTo>
                    <a:pt x="4083416" y="3932644"/>
                  </a:lnTo>
                  <a:lnTo>
                    <a:pt x="4122465" y="3907875"/>
                  </a:lnTo>
                  <a:lnTo>
                    <a:pt x="4160934" y="3882498"/>
                  </a:lnTo>
                  <a:lnTo>
                    <a:pt x="4198815" y="3856520"/>
                  </a:lnTo>
                  <a:lnTo>
                    <a:pt x="4236096" y="3829951"/>
                  </a:lnTo>
                  <a:lnTo>
                    <a:pt x="4272769" y="3802797"/>
                  </a:lnTo>
                  <a:lnTo>
                    <a:pt x="4308822" y="3775069"/>
                  </a:lnTo>
                  <a:lnTo>
                    <a:pt x="4344247" y="3746774"/>
                  </a:lnTo>
                  <a:lnTo>
                    <a:pt x="4379033" y="3717921"/>
                  </a:lnTo>
                  <a:lnTo>
                    <a:pt x="4413171" y="3688518"/>
                  </a:lnTo>
                  <a:lnTo>
                    <a:pt x="4446651" y="3658575"/>
                  </a:lnTo>
                  <a:lnTo>
                    <a:pt x="4479462" y="3628099"/>
                  </a:lnTo>
                  <a:lnTo>
                    <a:pt x="4511596" y="3597099"/>
                  </a:lnTo>
                  <a:lnTo>
                    <a:pt x="4543041" y="3565583"/>
                  </a:lnTo>
                  <a:lnTo>
                    <a:pt x="4573789" y="3533560"/>
                  </a:lnTo>
                  <a:lnTo>
                    <a:pt x="4603829" y="3501039"/>
                  </a:lnTo>
                  <a:lnTo>
                    <a:pt x="4633152" y="3468028"/>
                  </a:lnTo>
                  <a:lnTo>
                    <a:pt x="4661747" y="3434535"/>
                  </a:lnTo>
                  <a:lnTo>
                    <a:pt x="4689606" y="3400569"/>
                  </a:lnTo>
                  <a:lnTo>
                    <a:pt x="4716717" y="3366139"/>
                  </a:lnTo>
                  <a:lnTo>
                    <a:pt x="4743071" y="3331253"/>
                  </a:lnTo>
                  <a:lnTo>
                    <a:pt x="4768658" y="3295919"/>
                  </a:lnTo>
                  <a:lnTo>
                    <a:pt x="4793469" y="3260146"/>
                  </a:lnTo>
                  <a:lnTo>
                    <a:pt x="4817493" y="3223942"/>
                  </a:lnTo>
                  <a:lnTo>
                    <a:pt x="4840720" y="3187317"/>
                  </a:lnTo>
                  <a:lnTo>
                    <a:pt x="4863142" y="3150278"/>
                  </a:lnTo>
                  <a:lnTo>
                    <a:pt x="4884747" y="3112834"/>
                  </a:lnTo>
                  <a:lnTo>
                    <a:pt x="4905526" y="3074993"/>
                  </a:lnTo>
                  <a:lnTo>
                    <a:pt x="4925470" y="3036765"/>
                  </a:lnTo>
                  <a:lnTo>
                    <a:pt x="4944567" y="2998157"/>
                  </a:lnTo>
                  <a:lnTo>
                    <a:pt x="4962809" y="2959177"/>
                  </a:lnTo>
                  <a:lnTo>
                    <a:pt x="4980186" y="2919836"/>
                  </a:lnTo>
                  <a:lnTo>
                    <a:pt x="4996687" y="2880140"/>
                  </a:lnTo>
                  <a:lnTo>
                    <a:pt x="5012303" y="2840099"/>
                  </a:lnTo>
                  <a:lnTo>
                    <a:pt x="5027024" y="2799720"/>
                  </a:lnTo>
                  <a:lnTo>
                    <a:pt x="5040840" y="2759013"/>
                  </a:lnTo>
                  <a:lnTo>
                    <a:pt x="5053741" y="2717986"/>
                  </a:lnTo>
                  <a:lnTo>
                    <a:pt x="5065718" y="2676648"/>
                  </a:lnTo>
                  <a:lnTo>
                    <a:pt x="5076760" y="2635006"/>
                  </a:lnTo>
                  <a:lnTo>
                    <a:pt x="5086857" y="2593070"/>
                  </a:lnTo>
                  <a:lnTo>
                    <a:pt x="5096001" y="2550848"/>
                  </a:lnTo>
                  <a:lnTo>
                    <a:pt x="5104180" y="2508349"/>
                  </a:lnTo>
                  <a:lnTo>
                    <a:pt x="5111385" y="2465580"/>
                  </a:lnTo>
                  <a:lnTo>
                    <a:pt x="5117606" y="2422551"/>
                  </a:lnTo>
                  <a:lnTo>
                    <a:pt x="5122834" y="2379270"/>
                  </a:lnTo>
                  <a:lnTo>
                    <a:pt x="5127058" y="2335745"/>
                  </a:lnTo>
                  <a:lnTo>
                    <a:pt x="5130268" y="2291985"/>
                  </a:lnTo>
                  <a:lnTo>
                    <a:pt x="5132456" y="2247999"/>
                  </a:lnTo>
                  <a:lnTo>
                    <a:pt x="5133610" y="2203794"/>
                  </a:lnTo>
                  <a:lnTo>
                    <a:pt x="5133721" y="2159380"/>
                  </a:lnTo>
                  <a:lnTo>
                    <a:pt x="2566924" y="2176526"/>
                  </a:lnTo>
                  <a:lnTo>
                    <a:pt x="2576322" y="0"/>
                  </a:lnTo>
                  <a:close/>
                </a:path>
              </a:pathLst>
            </a:custGeom>
            <a:solidFill>
              <a:srgbClr val="ECA1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14850" y="1638172"/>
              <a:ext cx="3681476" cy="320522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752975" y="1828800"/>
              <a:ext cx="3209925" cy="2733675"/>
            </a:xfrm>
            <a:custGeom>
              <a:avLst/>
              <a:gdLst/>
              <a:ahLst/>
              <a:cxnLst/>
              <a:rect l="l" t="t" r="r" b="b"/>
              <a:pathLst>
                <a:path w="3209925" h="2733675">
                  <a:moveTo>
                    <a:pt x="1605026" y="0"/>
                  </a:moveTo>
                  <a:lnTo>
                    <a:pt x="1553079" y="702"/>
                  </a:lnTo>
                  <a:lnTo>
                    <a:pt x="1501544" y="2795"/>
                  </a:lnTo>
                  <a:lnTo>
                    <a:pt x="1450446" y="6257"/>
                  </a:lnTo>
                  <a:lnTo>
                    <a:pt x="1399811" y="11067"/>
                  </a:lnTo>
                  <a:lnTo>
                    <a:pt x="1349662" y="17205"/>
                  </a:lnTo>
                  <a:lnTo>
                    <a:pt x="1300025" y="24648"/>
                  </a:lnTo>
                  <a:lnTo>
                    <a:pt x="1250925" y="33375"/>
                  </a:lnTo>
                  <a:lnTo>
                    <a:pt x="1202387" y="43366"/>
                  </a:lnTo>
                  <a:lnTo>
                    <a:pt x="1154435" y="54598"/>
                  </a:lnTo>
                  <a:lnTo>
                    <a:pt x="1107095" y="67052"/>
                  </a:lnTo>
                  <a:lnTo>
                    <a:pt x="1060391" y="80705"/>
                  </a:lnTo>
                  <a:lnTo>
                    <a:pt x="1014348" y="95536"/>
                  </a:lnTo>
                  <a:lnTo>
                    <a:pt x="968991" y="111524"/>
                  </a:lnTo>
                  <a:lnTo>
                    <a:pt x="924346" y="128648"/>
                  </a:lnTo>
                  <a:lnTo>
                    <a:pt x="880437" y="146887"/>
                  </a:lnTo>
                  <a:lnTo>
                    <a:pt x="837288" y="166219"/>
                  </a:lnTo>
                  <a:lnTo>
                    <a:pt x="794925" y="186624"/>
                  </a:lnTo>
                  <a:lnTo>
                    <a:pt x="753373" y="208079"/>
                  </a:lnTo>
                  <a:lnTo>
                    <a:pt x="712657" y="230564"/>
                  </a:lnTo>
                  <a:lnTo>
                    <a:pt x="672801" y="254058"/>
                  </a:lnTo>
                  <a:lnTo>
                    <a:pt x="633831" y="278539"/>
                  </a:lnTo>
                  <a:lnTo>
                    <a:pt x="595771" y="303986"/>
                  </a:lnTo>
                  <a:lnTo>
                    <a:pt x="558646" y="330377"/>
                  </a:lnTo>
                  <a:lnTo>
                    <a:pt x="522482" y="357693"/>
                  </a:lnTo>
                  <a:lnTo>
                    <a:pt x="487303" y="385910"/>
                  </a:lnTo>
                  <a:lnTo>
                    <a:pt x="453133" y="415009"/>
                  </a:lnTo>
                  <a:lnTo>
                    <a:pt x="419999" y="444968"/>
                  </a:lnTo>
                  <a:lnTo>
                    <a:pt x="387924" y="475766"/>
                  </a:lnTo>
                  <a:lnTo>
                    <a:pt x="356934" y="507381"/>
                  </a:lnTo>
                  <a:lnTo>
                    <a:pt x="327053" y="539792"/>
                  </a:lnTo>
                  <a:lnTo>
                    <a:pt x="298308" y="572978"/>
                  </a:lnTo>
                  <a:lnTo>
                    <a:pt x="270721" y="606919"/>
                  </a:lnTo>
                  <a:lnTo>
                    <a:pt x="244319" y="641591"/>
                  </a:lnTo>
                  <a:lnTo>
                    <a:pt x="219126" y="676975"/>
                  </a:lnTo>
                  <a:lnTo>
                    <a:pt x="195168" y="713050"/>
                  </a:lnTo>
                  <a:lnTo>
                    <a:pt x="172468" y="749793"/>
                  </a:lnTo>
                  <a:lnTo>
                    <a:pt x="151052" y="787183"/>
                  </a:lnTo>
                  <a:lnTo>
                    <a:pt x="130946" y="825201"/>
                  </a:lnTo>
                  <a:lnTo>
                    <a:pt x="112173" y="863823"/>
                  </a:lnTo>
                  <a:lnTo>
                    <a:pt x="94758" y="903029"/>
                  </a:lnTo>
                  <a:lnTo>
                    <a:pt x="78728" y="942799"/>
                  </a:lnTo>
                  <a:lnTo>
                    <a:pt x="64106" y="983109"/>
                  </a:lnTo>
                  <a:lnTo>
                    <a:pt x="50917" y="1023940"/>
                  </a:lnTo>
                  <a:lnTo>
                    <a:pt x="39187" y="1065271"/>
                  </a:lnTo>
                  <a:lnTo>
                    <a:pt x="28939" y="1107079"/>
                  </a:lnTo>
                  <a:lnTo>
                    <a:pt x="20200" y="1149343"/>
                  </a:lnTo>
                  <a:lnTo>
                    <a:pt x="12995" y="1192043"/>
                  </a:lnTo>
                  <a:lnTo>
                    <a:pt x="7347" y="1235158"/>
                  </a:lnTo>
                  <a:lnTo>
                    <a:pt x="3281" y="1278665"/>
                  </a:lnTo>
                  <a:lnTo>
                    <a:pt x="824" y="1322544"/>
                  </a:lnTo>
                  <a:lnTo>
                    <a:pt x="0" y="1366774"/>
                  </a:lnTo>
                  <a:lnTo>
                    <a:pt x="824" y="1411010"/>
                  </a:lnTo>
                  <a:lnTo>
                    <a:pt x="3281" y="1454896"/>
                  </a:lnTo>
                  <a:lnTo>
                    <a:pt x="7347" y="1498410"/>
                  </a:lnTo>
                  <a:lnTo>
                    <a:pt x="12995" y="1541531"/>
                  </a:lnTo>
                  <a:lnTo>
                    <a:pt x="20200" y="1584237"/>
                  </a:lnTo>
                  <a:lnTo>
                    <a:pt x="28939" y="1626508"/>
                  </a:lnTo>
                  <a:lnTo>
                    <a:pt x="39187" y="1668322"/>
                  </a:lnTo>
                  <a:lnTo>
                    <a:pt x="50917" y="1709657"/>
                  </a:lnTo>
                  <a:lnTo>
                    <a:pt x="64106" y="1750494"/>
                  </a:lnTo>
                  <a:lnTo>
                    <a:pt x="78728" y="1790809"/>
                  </a:lnTo>
                  <a:lnTo>
                    <a:pt x="94758" y="1830583"/>
                  </a:lnTo>
                  <a:lnTo>
                    <a:pt x="112173" y="1869794"/>
                  </a:lnTo>
                  <a:lnTo>
                    <a:pt x="130946" y="1908421"/>
                  </a:lnTo>
                  <a:lnTo>
                    <a:pt x="151052" y="1946442"/>
                  </a:lnTo>
                  <a:lnTo>
                    <a:pt x="172468" y="1983837"/>
                  </a:lnTo>
                  <a:lnTo>
                    <a:pt x="195168" y="2020583"/>
                  </a:lnTo>
                  <a:lnTo>
                    <a:pt x="219126" y="2056661"/>
                  </a:lnTo>
                  <a:lnTo>
                    <a:pt x="244319" y="2092048"/>
                  </a:lnTo>
                  <a:lnTo>
                    <a:pt x="270721" y="2126724"/>
                  </a:lnTo>
                  <a:lnTo>
                    <a:pt x="298308" y="2160667"/>
                  </a:lnTo>
                  <a:lnTo>
                    <a:pt x="327053" y="2193856"/>
                  </a:lnTo>
                  <a:lnTo>
                    <a:pt x="356934" y="2226270"/>
                  </a:lnTo>
                  <a:lnTo>
                    <a:pt x="387924" y="2257887"/>
                  </a:lnTo>
                  <a:lnTo>
                    <a:pt x="419999" y="2288687"/>
                  </a:lnTo>
                  <a:lnTo>
                    <a:pt x="453133" y="2318648"/>
                  </a:lnTo>
                  <a:lnTo>
                    <a:pt x="487303" y="2347749"/>
                  </a:lnTo>
                  <a:lnTo>
                    <a:pt x="522482" y="2375968"/>
                  </a:lnTo>
                  <a:lnTo>
                    <a:pt x="558646" y="2403285"/>
                  </a:lnTo>
                  <a:lnTo>
                    <a:pt x="595771" y="2429678"/>
                  </a:lnTo>
                  <a:lnTo>
                    <a:pt x="633831" y="2455127"/>
                  </a:lnTo>
                  <a:lnTo>
                    <a:pt x="672801" y="2479609"/>
                  </a:lnTo>
                  <a:lnTo>
                    <a:pt x="712657" y="2503103"/>
                  </a:lnTo>
                  <a:lnTo>
                    <a:pt x="753373" y="2525589"/>
                  </a:lnTo>
                  <a:lnTo>
                    <a:pt x="794925" y="2547046"/>
                  </a:lnTo>
                  <a:lnTo>
                    <a:pt x="837288" y="2567451"/>
                  </a:lnTo>
                  <a:lnTo>
                    <a:pt x="880437" y="2586784"/>
                  </a:lnTo>
                  <a:lnTo>
                    <a:pt x="924346" y="2605023"/>
                  </a:lnTo>
                  <a:lnTo>
                    <a:pt x="968991" y="2622148"/>
                  </a:lnTo>
                  <a:lnTo>
                    <a:pt x="1014348" y="2638137"/>
                  </a:lnTo>
                  <a:lnTo>
                    <a:pt x="1060391" y="2652968"/>
                  </a:lnTo>
                  <a:lnTo>
                    <a:pt x="1107095" y="2666621"/>
                  </a:lnTo>
                  <a:lnTo>
                    <a:pt x="1154435" y="2679075"/>
                  </a:lnTo>
                  <a:lnTo>
                    <a:pt x="1202387" y="2690308"/>
                  </a:lnTo>
                  <a:lnTo>
                    <a:pt x="1250925" y="2700299"/>
                  </a:lnTo>
                  <a:lnTo>
                    <a:pt x="1300025" y="2709026"/>
                  </a:lnTo>
                  <a:lnTo>
                    <a:pt x="1349662" y="2716469"/>
                  </a:lnTo>
                  <a:lnTo>
                    <a:pt x="1399811" y="2722606"/>
                  </a:lnTo>
                  <a:lnTo>
                    <a:pt x="1450446" y="2727417"/>
                  </a:lnTo>
                  <a:lnTo>
                    <a:pt x="1501544" y="2730879"/>
                  </a:lnTo>
                  <a:lnTo>
                    <a:pt x="1553079" y="2732972"/>
                  </a:lnTo>
                  <a:lnTo>
                    <a:pt x="1605026" y="2733675"/>
                  </a:lnTo>
                  <a:lnTo>
                    <a:pt x="1656965" y="2732972"/>
                  </a:lnTo>
                  <a:lnTo>
                    <a:pt x="1708493" y="2730879"/>
                  </a:lnTo>
                  <a:lnTo>
                    <a:pt x="1759584" y="2727417"/>
                  </a:lnTo>
                  <a:lnTo>
                    <a:pt x="1810213" y="2722606"/>
                  </a:lnTo>
                  <a:lnTo>
                    <a:pt x="1860355" y="2716469"/>
                  </a:lnTo>
                  <a:lnTo>
                    <a:pt x="1909986" y="2709026"/>
                  </a:lnTo>
                  <a:lnTo>
                    <a:pt x="1959080" y="2700299"/>
                  </a:lnTo>
                  <a:lnTo>
                    <a:pt x="2007613" y="2690308"/>
                  </a:lnTo>
                  <a:lnTo>
                    <a:pt x="2055560" y="2679075"/>
                  </a:lnTo>
                  <a:lnTo>
                    <a:pt x="2102895" y="2666621"/>
                  </a:lnTo>
                  <a:lnTo>
                    <a:pt x="2149595" y="2652968"/>
                  </a:lnTo>
                  <a:lnTo>
                    <a:pt x="2195633" y="2638137"/>
                  </a:lnTo>
                  <a:lnTo>
                    <a:pt x="2240985" y="2622148"/>
                  </a:lnTo>
                  <a:lnTo>
                    <a:pt x="2285626" y="2605023"/>
                  </a:lnTo>
                  <a:lnTo>
                    <a:pt x="2329532" y="2586784"/>
                  </a:lnTo>
                  <a:lnTo>
                    <a:pt x="2372677" y="2567451"/>
                  </a:lnTo>
                  <a:lnTo>
                    <a:pt x="2415036" y="2547046"/>
                  </a:lnTo>
                  <a:lnTo>
                    <a:pt x="2456585" y="2525589"/>
                  </a:lnTo>
                  <a:lnTo>
                    <a:pt x="2497298" y="2503103"/>
                  </a:lnTo>
                  <a:lnTo>
                    <a:pt x="2537151" y="2479609"/>
                  </a:lnTo>
                  <a:lnTo>
                    <a:pt x="2576119" y="2455127"/>
                  </a:lnTo>
                  <a:lnTo>
                    <a:pt x="2614176" y="2429678"/>
                  </a:lnTo>
                  <a:lnTo>
                    <a:pt x="2651299" y="2403285"/>
                  </a:lnTo>
                  <a:lnTo>
                    <a:pt x="2687461" y="2375968"/>
                  </a:lnTo>
                  <a:lnTo>
                    <a:pt x="2722638" y="2347749"/>
                  </a:lnTo>
                  <a:lnTo>
                    <a:pt x="2756806" y="2318648"/>
                  </a:lnTo>
                  <a:lnTo>
                    <a:pt x="2789939" y="2288687"/>
                  </a:lnTo>
                  <a:lnTo>
                    <a:pt x="2822012" y="2257887"/>
                  </a:lnTo>
                  <a:lnTo>
                    <a:pt x="2853000" y="2226270"/>
                  </a:lnTo>
                  <a:lnTo>
                    <a:pt x="2882879" y="2193856"/>
                  </a:lnTo>
                  <a:lnTo>
                    <a:pt x="2911624" y="2160667"/>
                  </a:lnTo>
                  <a:lnTo>
                    <a:pt x="2939209" y="2126724"/>
                  </a:lnTo>
                  <a:lnTo>
                    <a:pt x="2965611" y="2092048"/>
                  </a:lnTo>
                  <a:lnTo>
                    <a:pt x="2990802" y="2056661"/>
                  </a:lnTo>
                  <a:lnTo>
                    <a:pt x="3014760" y="2020583"/>
                  </a:lnTo>
                  <a:lnTo>
                    <a:pt x="3037459" y="1983837"/>
                  </a:lnTo>
                  <a:lnTo>
                    <a:pt x="3058874" y="1946442"/>
                  </a:lnTo>
                  <a:lnTo>
                    <a:pt x="3078980" y="1908421"/>
                  </a:lnTo>
                  <a:lnTo>
                    <a:pt x="3097753" y="1869794"/>
                  </a:lnTo>
                  <a:lnTo>
                    <a:pt x="3115167" y="1830583"/>
                  </a:lnTo>
                  <a:lnTo>
                    <a:pt x="3131197" y="1790809"/>
                  </a:lnTo>
                  <a:lnTo>
                    <a:pt x="3145819" y="1750494"/>
                  </a:lnTo>
                  <a:lnTo>
                    <a:pt x="3159008" y="1709657"/>
                  </a:lnTo>
                  <a:lnTo>
                    <a:pt x="3170738" y="1668322"/>
                  </a:lnTo>
                  <a:lnTo>
                    <a:pt x="3180985" y="1626508"/>
                  </a:lnTo>
                  <a:lnTo>
                    <a:pt x="3189724" y="1584237"/>
                  </a:lnTo>
                  <a:lnTo>
                    <a:pt x="3196930" y="1541531"/>
                  </a:lnTo>
                  <a:lnTo>
                    <a:pt x="3202577" y="1498410"/>
                  </a:lnTo>
                  <a:lnTo>
                    <a:pt x="3206643" y="1454896"/>
                  </a:lnTo>
                  <a:lnTo>
                    <a:pt x="3209100" y="1411010"/>
                  </a:lnTo>
                  <a:lnTo>
                    <a:pt x="3209925" y="1366774"/>
                  </a:lnTo>
                  <a:lnTo>
                    <a:pt x="3209100" y="1322544"/>
                  </a:lnTo>
                  <a:lnTo>
                    <a:pt x="3206643" y="1278665"/>
                  </a:lnTo>
                  <a:lnTo>
                    <a:pt x="3202577" y="1235158"/>
                  </a:lnTo>
                  <a:lnTo>
                    <a:pt x="3196930" y="1192043"/>
                  </a:lnTo>
                  <a:lnTo>
                    <a:pt x="3189724" y="1149343"/>
                  </a:lnTo>
                  <a:lnTo>
                    <a:pt x="3180985" y="1107079"/>
                  </a:lnTo>
                  <a:lnTo>
                    <a:pt x="3170738" y="1065271"/>
                  </a:lnTo>
                  <a:lnTo>
                    <a:pt x="3159008" y="1023940"/>
                  </a:lnTo>
                  <a:lnTo>
                    <a:pt x="3145819" y="983109"/>
                  </a:lnTo>
                  <a:lnTo>
                    <a:pt x="3131197" y="942799"/>
                  </a:lnTo>
                  <a:lnTo>
                    <a:pt x="3115167" y="903029"/>
                  </a:lnTo>
                  <a:lnTo>
                    <a:pt x="3097753" y="863823"/>
                  </a:lnTo>
                  <a:lnTo>
                    <a:pt x="3078980" y="825201"/>
                  </a:lnTo>
                  <a:lnTo>
                    <a:pt x="3058874" y="787183"/>
                  </a:lnTo>
                  <a:lnTo>
                    <a:pt x="3037459" y="749793"/>
                  </a:lnTo>
                  <a:lnTo>
                    <a:pt x="3014760" y="713050"/>
                  </a:lnTo>
                  <a:lnTo>
                    <a:pt x="2990802" y="676975"/>
                  </a:lnTo>
                  <a:lnTo>
                    <a:pt x="2965611" y="641591"/>
                  </a:lnTo>
                  <a:lnTo>
                    <a:pt x="2939209" y="606919"/>
                  </a:lnTo>
                  <a:lnTo>
                    <a:pt x="2911624" y="572978"/>
                  </a:lnTo>
                  <a:lnTo>
                    <a:pt x="2882879" y="539792"/>
                  </a:lnTo>
                  <a:lnTo>
                    <a:pt x="2853000" y="507381"/>
                  </a:lnTo>
                  <a:lnTo>
                    <a:pt x="2822012" y="475766"/>
                  </a:lnTo>
                  <a:lnTo>
                    <a:pt x="2789939" y="444968"/>
                  </a:lnTo>
                  <a:lnTo>
                    <a:pt x="2756806" y="415009"/>
                  </a:lnTo>
                  <a:lnTo>
                    <a:pt x="2722638" y="385910"/>
                  </a:lnTo>
                  <a:lnTo>
                    <a:pt x="2687461" y="357693"/>
                  </a:lnTo>
                  <a:lnTo>
                    <a:pt x="2651299" y="330377"/>
                  </a:lnTo>
                  <a:lnTo>
                    <a:pt x="2614176" y="303986"/>
                  </a:lnTo>
                  <a:lnTo>
                    <a:pt x="2576119" y="278539"/>
                  </a:lnTo>
                  <a:lnTo>
                    <a:pt x="2537151" y="254058"/>
                  </a:lnTo>
                  <a:lnTo>
                    <a:pt x="2497298" y="230564"/>
                  </a:lnTo>
                  <a:lnTo>
                    <a:pt x="2456585" y="208079"/>
                  </a:lnTo>
                  <a:lnTo>
                    <a:pt x="2415036" y="186624"/>
                  </a:lnTo>
                  <a:lnTo>
                    <a:pt x="2372677" y="166219"/>
                  </a:lnTo>
                  <a:lnTo>
                    <a:pt x="2329532" y="146887"/>
                  </a:lnTo>
                  <a:lnTo>
                    <a:pt x="2285626" y="128648"/>
                  </a:lnTo>
                  <a:lnTo>
                    <a:pt x="2240985" y="111524"/>
                  </a:lnTo>
                  <a:lnTo>
                    <a:pt x="2195633" y="95536"/>
                  </a:lnTo>
                  <a:lnTo>
                    <a:pt x="2149595" y="80705"/>
                  </a:lnTo>
                  <a:lnTo>
                    <a:pt x="2102895" y="67052"/>
                  </a:lnTo>
                  <a:lnTo>
                    <a:pt x="2055560" y="54598"/>
                  </a:lnTo>
                  <a:lnTo>
                    <a:pt x="2007613" y="43366"/>
                  </a:lnTo>
                  <a:lnTo>
                    <a:pt x="1959080" y="33375"/>
                  </a:lnTo>
                  <a:lnTo>
                    <a:pt x="1909986" y="24648"/>
                  </a:lnTo>
                  <a:lnTo>
                    <a:pt x="1860355" y="17205"/>
                  </a:lnTo>
                  <a:lnTo>
                    <a:pt x="1810213" y="11067"/>
                  </a:lnTo>
                  <a:lnTo>
                    <a:pt x="1759584" y="6257"/>
                  </a:lnTo>
                  <a:lnTo>
                    <a:pt x="1708493" y="2795"/>
                  </a:lnTo>
                  <a:lnTo>
                    <a:pt x="1656965" y="702"/>
                  </a:lnTo>
                  <a:lnTo>
                    <a:pt x="1605026" y="0"/>
                  </a:lnTo>
                  <a:close/>
                </a:path>
              </a:pathLst>
            </a:custGeom>
            <a:solidFill>
              <a:srgbClr val="A7291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5532120" y="2650109"/>
            <a:ext cx="1656080" cy="10274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76860">
              <a:lnSpc>
                <a:spcPct val="118400"/>
              </a:lnSpc>
              <a:spcBef>
                <a:spcPts val="95"/>
              </a:spcBef>
            </a:pPr>
            <a:r>
              <a:rPr sz="1850" dirty="0">
                <a:solidFill>
                  <a:srgbClr val="FFFFFF"/>
                </a:solidFill>
              </a:rPr>
              <a:t>Module</a:t>
            </a:r>
            <a:r>
              <a:rPr sz="1850" spc="-75" dirty="0">
                <a:solidFill>
                  <a:srgbClr val="FFFFFF"/>
                </a:solidFill>
              </a:rPr>
              <a:t> </a:t>
            </a:r>
            <a:r>
              <a:rPr sz="1850" spc="-25" dirty="0">
                <a:solidFill>
                  <a:srgbClr val="FFFFFF"/>
                </a:solidFill>
              </a:rPr>
              <a:t>8: </a:t>
            </a:r>
            <a:r>
              <a:rPr sz="1850" spc="-190" dirty="0">
                <a:solidFill>
                  <a:srgbClr val="FFFFFF"/>
                </a:solidFill>
              </a:rPr>
              <a:t>TIX</a:t>
            </a:r>
            <a:r>
              <a:rPr sz="1850" spc="-35" dirty="0">
                <a:solidFill>
                  <a:srgbClr val="FFFFFF"/>
                </a:solidFill>
              </a:rPr>
              <a:t> </a:t>
            </a:r>
            <a:r>
              <a:rPr sz="1850" spc="-25" dirty="0">
                <a:solidFill>
                  <a:srgbClr val="FFFFFF"/>
                </a:solidFill>
              </a:rPr>
              <a:t>Training</a:t>
            </a:r>
            <a:r>
              <a:rPr sz="1850" spc="-65" dirty="0">
                <a:solidFill>
                  <a:srgbClr val="FFFFFF"/>
                </a:solidFill>
              </a:rPr>
              <a:t> </a:t>
            </a:r>
            <a:r>
              <a:rPr sz="1850" spc="-50" dirty="0">
                <a:solidFill>
                  <a:srgbClr val="FFFFFF"/>
                </a:solidFill>
              </a:rPr>
              <a:t>&amp; </a:t>
            </a:r>
            <a:r>
              <a:rPr sz="1850" spc="-10" dirty="0">
                <a:solidFill>
                  <a:srgbClr val="FFFFFF"/>
                </a:solidFill>
              </a:rPr>
              <a:t>Recordkeeping</a:t>
            </a:r>
            <a:endParaRPr sz="1850"/>
          </a:p>
        </p:txBody>
      </p:sp>
      <p:sp>
        <p:nvSpPr>
          <p:cNvPr id="8" name="object 8" descr="Circle on graph showing Submodule 1: Employee Training at the top."/>
          <p:cNvSpPr/>
          <p:nvPr/>
        </p:nvSpPr>
        <p:spPr>
          <a:xfrm>
            <a:off x="5419725" y="0"/>
            <a:ext cx="1895475" cy="1609725"/>
          </a:xfrm>
          <a:custGeom>
            <a:avLst/>
            <a:gdLst/>
            <a:ahLst/>
            <a:cxnLst/>
            <a:rect l="l" t="t" r="r" b="b"/>
            <a:pathLst>
              <a:path w="1895475" h="1609725">
                <a:moveTo>
                  <a:pt x="947801" y="0"/>
                </a:moveTo>
                <a:lnTo>
                  <a:pt x="895794" y="1190"/>
                </a:lnTo>
                <a:lnTo>
                  <a:pt x="844521" y="4722"/>
                </a:lnTo>
                <a:lnTo>
                  <a:pt x="794053" y="10532"/>
                </a:lnTo>
                <a:lnTo>
                  <a:pt x="744464" y="18561"/>
                </a:lnTo>
                <a:lnTo>
                  <a:pt x="695824" y="28746"/>
                </a:lnTo>
                <a:lnTo>
                  <a:pt x="648208" y="41027"/>
                </a:lnTo>
                <a:lnTo>
                  <a:pt x="601685" y="55341"/>
                </a:lnTo>
                <a:lnTo>
                  <a:pt x="556330" y="71628"/>
                </a:lnTo>
                <a:lnTo>
                  <a:pt x="512215" y="89826"/>
                </a:lnTo>
                <a:lnTo>
                  <a:pt x="469410" y="109873"/>
                </a:lnTo>
                <a:lnTo>
                  <a:pt x="427990" y="131709"/>
                </a:lnTo>
                <a:lnTo>
                  <a:pt x="388025" y="155273"/>
                </a:lnTo>
                <a:lnTo>
                  <a:pt x="349589" y="180502"/>
                </a:lnTo>
                <a:lnTo>
                  <a:pt x="312753" y="207335"/>
                </a:lnTo>
                <a:lnTo>
                  <a:pt x="277590" y="235711"/>
                </a:lnTo>
                <a:lnTo>
                  <a:pt x="244172" y="265570"/>
                </a:lnTo>
                <a:lnTo>
                  <a:pt x="212571" y="296848"/>
                </a:lnTo>
                <a:lnTo>
                  <a:pt x="182859" y="329485"/>
                </a:lnTo>
                <a:lnTo>
                  <a:pt x="155109" y="363420"/>
                </a:lnTo>
                <a:lnTo>
                  <a:pt x="129394" y="398591"/>
                </a:lnTo>
                <a:lnTo>
                  <a:pt x="105784" y="434937"/>
                </a:lnTo>
                <a:lnTo>
                  <a:pt x="84353" y="472397"/>
                </a:lnTo>
                <a:lnTo>
                  <a:pt x="65173" y="510909"/>
                </a:lnTo>
                <a:lnTo>
                  <a:pt x="48315" y="550411"/>
                </a:lnTo>
                <a:lnTo>
                  <a:pt x="33853" y="590843"/>
                </a:lnTo>
                <a:lnTo>
                  <a:pt x="21859" y="632144"/>
                </a:lnTo>
                <a:lnTo>
                  <a:pt x="12404" y="674251"/>
                </a:lnTo>
                <a:lnTo>
                  <a:pt x="5561" y="717103"/>
                </a:lnTo>
                <a:lnTo>
                  <a:pt x="1402" y="760639"/>
                </a:lnTo>
                <a:lnTo>
                  <a:pt x="0" y="804799"/>
                </a:lnTo>
                <a:lnTo>
                  <a:pt x="1402" y="848970"/>
                </a:lnTo>
                <a:lnTo>
                  <a:pt x="5561" y="892518"/>
                </a:lnTo>
                <a:lnTo>
                  <a:pt x="12404" y="935381"/>
                </a:lnTo>
                <a:lnTo>
                  <a:pt x="21859" y="977498"/>
                </a:lnTo>
                <a:lnTo>
                  <a:pt x="33853" y="1018807"/>
                </a:lnTo>
                <a:lnTo>
                  <a:pt x="48315" y="1059248"/>
                </a:lnTo>
                <a:lnTo>
                  <a:pt x="65173" y="1098758"/>
                </a:lnTo>
                <a:lnTo>
                  <a:pt x="84353" y="1137277"/>
                </a:lnTo>
                <a:lnTo>
                  <a:pt x="105784" y="1174743"/>
                </a:lnTo>
                <a:lnTo>
                  <a:pt x="129394" y="1211095"/>
                </a:lnTo>
                <a:lnTo>
                  <a:pt x="155109" y="1246272"/>
                </a:lnTo>
                <a:lnTo>
                  <a:pt x="182859" y="1280211"/>
                </a:lnTo>
                <a:lnTo>
                  <a:pt x="212571" y="1312853"/>
                </a:lnTo>
                <a:lnTo>
                  <a:pt x="244172" y="1344135"/>
                </a:lnTo>
                <a:lnTo>
                  <a:pt x="277590" y="1373997"/>
                </a:lnTo>
                <a:lnTo>
                  <a:pt x="312753" y="1402376"/>
                </a:lnTo>
                <a:lnTo>
                  <a:pt x="349589" y="1429212"/>
                </a:lnTo>
                <a:lnTo>
                  <a:pt x="388025" y="1454443"/>
                </a:lnTo>
                <a:lnTo>
                  <a:pt x="427990" y="1478008"/>
                </a:lnTo>
                <a:lnTo>
                  <a:pt x="469410" y="1499846"/>
                </a:lnTo>
                <a:lnTo>
                  <a:pt x="512215" y="1519895"/>
                </a:lnTo>
                <a:lnTo>
                  <a:pt x="556330" y="1538094"/>
                </a:lnTo>
                <a:lnTo>
                  <a:pt x="601685" y="1554382"/>
                </a:lnTo>
                <a:lnTo>
                  <a:pt x="648207" y="1568696"/>
                </a:lnTo>
                <a:lnTo>
                  <a:pt x="695824" y="1580977"/>
                </a:lnTo>
                <a:lnTo>
                  <a:pt x="744464" y="1591163"/>
                </a:lnTo>
                <a:lnTo>
                  <a:pt x="794053" y="1599192"/>
                </a:lnTo>
                <a:lnTo>
                  <a:pt x="844521" y="1605002"/>
                </a:lnTo>
                <a:lnTo>
                  <a:pt x="895794" y="1608534"/>
                </a:lnTo>
                <a:lnTo>
                  <a:pt x="947801" y="1609725"/>
                </a:lnTo>
                <a:lnTo>
                  <a:pt x="999795" y="1608534"/>
                </a:lnTo>
                <a:lnTo>
                  <a:pt x="1051057" y="1605002"/>
                </a:lnTo>
                <a:lnTo>
                  <a:pt x="1101514" y="1599192"/>
                </a:lnTo>
                <a:lnTo>
                  <a:pt x="1151093" y="1591163"/>
                </a:lnTo>
                <a:lnTo>
                  <a:pt x="1199723" y="1580977"/>
                </a:lnTo>
                <a:lnTo>
                  <a:pt x="1247332" y="1568696"/>
                </a:lnTo>
                <a:lnTo>
                  <a:pt x="1293846" y="1554382"/>
                </a:lnTo>
                <a:lnTo>
                  <a:pt x="1339194" y="1538094"/>
                </a:lnTo>
                <a:lnTo>
                  <a:pt x="1383303" y="1519895"/>
                </a:lnTo>
                <a:lnTo>
                  <a:pt x="1426101" y="1499846"/>
                </a:lnTo>
                <a:lnTo>
                  <a:pt x="1467517" y="1478008"/>
                </a:lnTo>
                <a:lnTo>
                  <a:pt x="1507476" y="1454443"/>
                </a:lnTo>
                <a:lnTo>
                  <a:pt x="1545908" y="1429212"/>
                </a:lnTo>
                <a:lnTo>
                  <a:pt x="1582740" y="1402376"/>
                </a:lnTo>
                <a:lnTo>
                  <a:pt x="1617900" y="1373997"/>
                </a:lnTo>
                <a:lnTo>
                  <a:pt x="1651315" y="1344135"/>
                </a:lnTo>
                <a:lnTo>
                  <a:pt x="1682914" y="1312853"/>
                </a:lnTo>
                <a:lnTo>
                  <a:pt x="1712623" y="1280211"/>
                </a:lnTo>
                <a:lnTo>
                  <a:pt x="1740371" y="1246272"/>
                </a:lnTo>
                <a:lnTo>
                  <a:pt x="1766085" y="1211095"/>
                </a:lnTo>
                <a:lnTo>
                  <a:pt x="1789693" y="1174743"/>
                </a:lnTo>
                <a:lnTo>
                  <a:pt x="1811123" y="1137277"/>
                </a:lnTo>
                <a:lnTo>
                  <a:pt x="1830303" y="1098758"/>
                </a:lnTo>
                <a:lnTo>
                  <a:pt x="1847160" y="1059248"/>
                </a:lnTo>
                <a:lnTo>
                  <a:pt x="1861621" y="1018807"/>
                </a:lnTo>
                <a:lnTo>
                  <a:pt x="1873616" y="977498"/>
                </a:lnTo>
                <a:lnTo>
                  <a:pt x="1883071" y="935381"/>
                </a:lnTo>
                <a:lnTo>
                  <a:pt x="1889913" y="892518"/>
                </a:lnTo>
                <a:lnTo>
                  <a:pt x="1894072" y="848970"/>
                </a:lnTo>
                <a:lnTo>
                  <a:pt x="1895475" y="804799"/>
                </a:lnTo>
                <a:lnTo>
                  <a:pt x="1894072" y="760639"/>
                </a:lnTo>
                <a:lnTo>
                  <a:pt x="1889913" y="717103"/>
                </a:lnTo>
                <a:lnTo>
                  <a:pt x="1883071" y="674251"/>
                </a:lnTo>
                <a:lnTo>
                  <a:pt x="1873616" y="632144"/>
                </a:lnTo>
                <a:lnTo>
                  <a:pt x="1861621" y="590843"/>
                </a:lnTo>
                <a:lnTo>
                  <a:pt x="1847160" y="550411"/>
                </a:lnTo>
                <a:lnTo>
                  <a:pt x="1830303" y="510909"/>
                </a:lnTo>
                <a:lnTo>
                  <a:pt x="1811123" y="472397"/>
                </a:lnTo>
                <a:lnTo>
                  <a:pt x="1789693" y="434937"/>
                </a:lnTo>
                <a:lnTo>
                  <a:pt x="1766085" y="398591"/>
                </a:lnTo>
                <a:lnTo>
                  <a:pt x="1740371" y="363420"/>
                </a:lnTo>
                <a:lnTo>
                  <a:pt x="1712623" y="329485"/>
                </a:lnTo>
                <a:lnTo>
                  <a:pt x="1682914" y="296848"/>
                </a:lnTo>
                <a:lnTo>
                  <a:pt x="1651315" y="265570"/>
                </a:lnTo>
                <a:lnTo>
                  <a:pt x="1617900" y="235712"/>
                </a:lnTo>
                <a:lnTo>
                  <a:pt x="1582740" y="207335"/>
                </a:lnTo>
                <a:lnTo>
                  <a:pt x="1545908" y="180502"/>
                </a:lnTo>
                <a:lnTo>
                  <a:pt x="1507476" y="155273"/>
                </a:lnTo>
                <a:lnTo>
                  <a:pt x="1467517" y="131709"/>
                </a:lnTo>
                <a:lnTo>
                  <a:pt x="1426101" y="109873"/>
                </a:lnTo>
                <a:lnTo>
                  <a:pt x="1383303" y="89826"/>
                </a:lnTo>
                <a:lnTo>
                  <a:pt x="1339194" y="71628"/>
                </a:lnTo>
                <a:lnTo>
                  <a:pt x="1293846" y="55341"/>
                </a:lnTo>
                <a:lnTo>
                  <a:pt x="1247332" y="41027"/>
                </a:lnTo>
                <a:lnTo>
                  <a:pt x="1199723" y="28746"/>
                </a:lnTo>
                <a:lnTo>
                  <a:pt x="1151093" y="18561"/>
                </a:lnTo>
                <a:lnTo>
                  <a:pt x="1101514" y="10532"/>
                </a:lnTo>
                <a:lnTo>
                  <a:pt x="1051057" y="4722"/>
                </a:lnTo>
                <a:lnTo>
                  <a:pt x="999795" y="1190"/>
                </a:lnTo>
                <a:lnTo>
                  <a:pt x="947801" y="0"/>
                </a:lnTo>
                <a:close/>
              </a:path>
            </a:pathLst>
          </a:custGeom>
          <a:solidFill>
            <a:srgbClr val="801F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804789" y="393001"/>
            <a:ext cx="1136650" cy="769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6199"/>
              </a:lnSpc>
              <a:spcBef>
                <a:spcPts val="95"/>
              </a:spcBef>
            </a:pPr>
            <a:r>
              <a:rPr sz="1400" b="1" spc="-35" dirty="0">
                <a:solidFill>
                  <a:srgbClr val="FFFFFF"/>
                </a:solidFill>
                <a:latin typeface="Gill Sans MT"/>
                <a:cs typeface="Gill Sans MT"/>
              </a:rPr>
              <a:t>Submodule</a:t>
            </a:r>
            <a:r>
              <a:rPr sz="1400" b="1" spc="-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Gill Sans MT"/>
                <a:cs typeface="Gill Sans MT"/>
              </a:rPr>
              <a:t>1: </a:t>
            </a:r>
            <a:r>
              <a:rPr sz="1400" b="1" spc="-10" dirty="0">
                <a:solidFill>
                  <a:srgbClr val="FFFFFF"/>
                </a:solidFill>
                <a:latin typeface="Gill Sans MT"/>
                <a:cs typeface="Gill Sans MT"/>
              </a:rPr>
              <a:t>Employee Training</a:t>
            </a:r>
            <a:endParaRPr sz="1400" dirty="0">
              <a:latin typeface="Gill Sans MT"/>
              <a:cs typeface="Gill Sans MT"/>
            </a:endParaRPr>
          </a:p>
        </p:txBody>
      </p:sp>
      <p:sp>
        <p:nvSpPr>
          <p:cNvPr id="14" name="object 14" descr="Circle on graph showing Submodule 2: Specific Roles Requiring Additional Training in the second position of the circle."/>
          <p:cNvSpPr/>
          <p:nvPr/>
        </p:nvSpPr>
        <p:spPr>
          <a:xfrm>
            <a:off x="8229600" y="2400300"/>
            <a:ext cx="1895475" cy="1609725"/>
          </a:xfrm>
          <a:custGeom>
            <a:avLst/>
            <a:gdLst/>
            <a:ahLst/>
            <a:cxnLst/>
            <a:rect l="l" t="t" r="r" b="b"/>
            <a:pathLst>
              <a:path w="1895475" h="1609725">
                <a:moveTo>
                  <a:pt x="947801" y="0"/>
                </a:moveTo>
                <a:lnTo>
                  <a:pt x="895794" y="1190"/>
                </a:lnTo>
                <a:lnTo>
                  <a:pt x="844521" y="4722"/>
                </a:lnTo>
                <a:lnTo>
                  <a:pt x="794053" y="10532"/>
                </a:lnTo>
                <a:lnTo>
                  <a:pt x="744464" y="18561"/>
                </a:lnTo>
                <a:lnTo>
                  <a:pt x="695824" y="28746"/>
                </a:lnTo>
                <a:lnTo>
                  <a:pt x="648207" y="41027"/>
                </a:lnTo>
                <a:lnTo>
                  <a:pt x="601685" y="55341"/>
                </a:lnTo>
                <a:lnTo>
                  <a:pt x="556330" y="71628"/>
                </a:lnTo>
                <a:lnTo>
                  <a:pt x="512215" y="89826"/>
                </a:lnTo>
                <a:lnTo>
                  <a:pt x="469410" y="109873"/>
                </a:lnTo>
                <a:lnTo>
                  <a:pt x="427990" y="131709"/>
                </a:lnTo>
                <a:lnTo>
                  <a:pt x="388025" y="155273"/>
                </a:lnTo>
                <a:lnTo>
                  <a:pt x="349589" y="180502"/>
                </a:lnTo>
                <a:lnTo>
                  <a:pt x="312753" y="207335"/>
                </a:lnTo>
                <a:lnTo>
                  <a:pt x="277590" y="235712"/>
                </a:lnTo>
                <a:lnTo>
                  <a:pt x="244172" y="265570"/>
                </a:lnTo>
                <a:lnTo>
                  <a:pt x="212571" y="296848"/>
                </a:lnTo>
                <a:lnTo>
                  <a:pt x="182859" y="329485"/>
                </a:lnTo>
                <a:lnTo>
                  <a:pt x="155109" y="363420"/>
                </a:lnTo>
                <a:lnTo>
                  <a:pt x="129394" y="398591"/>
                </a:lnTo>
                <a:lnTo>
                  <a:pt x="105784" y="434937"/>
                </a:lnTo>
                <a:lnTo>
                  <a:pt x="84353" y="472397"/>
                </a:lnTo>
                <a:lnTo>
                  <a:pt x="65173" y="510909"/>
                </a:lnTo>
                <a:lnTo>
                  <a:pt x="48315" y="550411"/>
                </a:lnTo>
                <a:lnTo>
                  <a:pt x="33853" y="590843"/>
                </a:lnTo>
                <a:lnTo>
                  <a:pt x="21859" y="632144"/>
                </a:lnTo>
                <a:lnTo>
                  <a:pt x="12404" y="674251"/>
                </a:lnTo>
                <a:lnTo>
                  <a:pt x="5561" y="717103"/>
                </a:lnTo>
                <a:lnTo>
                  <a:pt x="1402" y="760639"/>
                </a:lnTo>
                <a:lnTo>
                  <a:pt x="0" y="804799"/>
                </a:lnTo>
                <a:lnTo>
                  <a:pt x="1402" y="848970"/>
                </a:lnTo>
                <a:lnTo>
                  <a:pt x="5561" y="892518"/>
                </a:lnTo>
                <a:lnTo>
                  <a:pt x="12404" y="935381"/>
                </a:lnTo>
                <a:lnTo>
                  <a:pt x="21859" y="977498"/>
                </a:lnTo>
                <a:lnTo>
                  <a:pt x="33853" y="1018807"/>
                </a:lnTo>
                <a:lnTo>
                  <a:pt x="48315" y="1059248"/>
                </a:lnTo>
                <a:lnTo>
                  <a:pt x="65173" y="1098758"/>
                </a:lnTo>
                <a:lnTo>
                  <a:pt x="84353" y="1137277"/>
                </a:lnTo>
                <a:lnTo>
                  <a:pt x="105784" y="1174743"/>
                </a:lnTo>
                <a:lnTo>
                  <a:pt x="129394" y="1211095"/>
                </a:lnTo>
                <a:lnTo>
                  <a:pt x="155109" y="1246272"/>
                </a:lnTo>
                <a:lnTo>
                  <a:pt x="182859" y="1280211"/>
                </a:lnTo>
                <a:lnTo>
                  <a:pt x="212571" y="1312853"/>
                </a:lnTo>
                <a:lnTo>
                  <a:pt x="244172" y="1344135"/>
                </a:lnTo>
                <a:lnTo>
                  <a:pt x="277590" y="1373997"/>
                </a:lnTo>
                <a:lnTo>
                  <a:pt x="312753" y="1402376"/>
                </a:lnTo>
                <a:lnTo>
                  <a:pt x="349589" y="1429212"/>
                </a:lnTo>
                <a:lnTo>
                  <a:pt x="388025" y="1454443"/>
                </a:lnTo>
                <a:lnTo>
                  <a:pt x="427990" y="1478008"/>
                </a:lnTo>
                <a:lnTo>
                  <a:pt x="469410" y="1499846"/>
                </a:lnTo>
                <a:lnTo>
                  <a:pt x="512215" y="1519895"/>
                </a:lnTo>
                <a:lnTo>
                  <a:pt x="556330" y="1538094"/>
                </a:lnTo>
                <a:lnTo>
                  <a:pt x="601685" y="1554382"/>
                </a:lnTo>
                <a:lnTo>
                  <a:pt x="648208" y="1568696"/>
                </a:lnTo>
                <a:lnTo>
                  <a:pt x="695824" y="1580977"/>
                </a:lnTo>
                <a:lnTo>
                  <a:pt x="744464" y="1591163"/>
                </a:lnTo>
                <a:lnTo>
                  <a:pt x="794053" y="1599192"/>
                </a:lnTo>
                <a:lnTo>
                  <a:pt x="844521" y="1605002"/>
                </a:lnTo>
                <a:lnTo>
                  <a:pt x="895794" y="1608534"/>
                </a:lnTo>
                <a:lnTo>
                  <a:pt x="947801" y="1609725"/>
                </a:lnTo>
                <a:lnTo>
                  <a:pt x="999795" y="1608534"/>
                </a:lnTo>
                <a:lnTo>
                  <a:pt x="1051057" y="1605002"/>
                </a:lnTo>
                <a:lnTo>
                  <a:pt x="1101514" y="1599192"/>
                </a:lnTo>
                <a:lnTo>
                  <a:pt x="1151093" y="1591163"/>
                </a:lnTo>
                <a:lnTo>
                  <a:pt x="1199723" y="1580977"/>
                </a:lnTo>
                <a:lnTo>
                  <a:pt x="1247332" y="1568696"/>
                </a:lnTo>
                <a:lnTo>
                  <a:pt x="1293846" y="1554382"/>
                </a:lnTo>
                <a:lnTo>
                  <a:pt x="1339194" y="1538094"/>
                </a:lnTo>
                <a:lnTo>
                  <a:pt x="1383303" y="1519895"/>
                </a:lnTo>
                <a:lnTo>
                  <a:pt x="1426101" y="1499846"/>
                </a:lnTo>
                <a:lnTo>
                  <a:pt x="1467517" y="1478008"/>
                </a:lnTo>
                <a:lnTo>
                  <a:pt x="1507476" y="1454443"/>
                </a:lnTo>
                <a:lnTo>
                  <a:pt x="1545908" y="1429212"/>
                </a:lnTo>
                <a:lnTo>
                  <a:pt x="1582740" y="1402376"/>
                </a:lnTo>
                <a:lnTo>
                  <a:pt x="1617900" y="1373997"/>
                </a:lnTo>
                <a:lnTo>
                  <a:pt x="1651315" y="1344135"/>
                </a:lnTo>
                <a:lnTo>
                  <a:pt x="1682914" y="1312853"/>
                </a:lnTo>
                <a:lnTo>
                  <a:pt x="1712623" y="1280211"/>
                </a:lnTo>
                <a:lnTo>
                  <a:pt x="1740371" y="1246272"/>
                </a:lnTo>
                <a:lnTo>
                  <a:pt x="1766085" y="1211095"/>
                </a:lnTo>
                <a:lnTo>
                  <a:pt x="1789693" y="1174743"/>
                </a:lnTo>
                <a:lnTo>
                  <a:pt x="1811123" y="1137277"/>
                </a:lnTo>
                <a:lnTo>
                  <a:pt x="1830303" y="1098758"/>
                </a:lnTo>
                <a:lnTo>
                  <a:pt x="1847160" y="1059248"/>
                </a:lnTo>
                <a:lnTo>
                  <a:pt x="1861621" y="1018807"/>
                </a:lnTo>
                <a:lnTo>
                  <a:pt x="1873616" y="977498"/>
                </a:lnTo>
                <a:lnTo>
                  <a:pt x="1883071" y="935381"/>
                </a:lnTo>
                <a:lnTo>
                  <a:pt x="1889913" y="892518"/>
                </a:lnTo>
                <a:lnTo>
                  <a:pt x="1894072" y="848970"/>
                </a:lnTo>
                <a:lnTo>
                  <a:pt x="1895475" y="804799"/>
                </a:lnTo>
                <a:lnTo>
                  <a:pt x="1894072" y="760639"/>
                </a:lnTo>
                <a:lnTo>
                  <a:pt x="1889913" y="717103"/>
                </a:lnTo>
                <a:lnTo>
                  <a:pt x="1883071" y="674251"/>
                </a:lnTo>
                <a:lnTo>
                  <a:pt x="1873616" y="632144"/>
                </a:lnTo>
                <a:lnTo>
                  <a:pt x="1861621" y="590843"/>
                </a:lnTo>
                <a:lnTo>
                  <a:pt x="1847160" y="550411"/>
                </a:lnTo>
                <a:lnTo>
                  <a:pt x="1830303" y="510909"/>
                </a:lnTo>
                <a:lnTo>
                  <a:pt x="1811123" y="472397"/>
                </a:lnTo>
                <a:lnTo>
                  <a:pt x="1789693" y="434937"/>
                </a:lnTo>
                <a:lnTo>
                  <a:pt x="1766085" y="398591"/>
                </a:lnTo>
                <a:lnTo>
                  <a:pt x="1740371" y="363420"/>
                </a:lnTo>
                <a:lnTo>
                  <a:pt x="1712623" y="329485"/>
                </a:lnTo>
                <a:lnTo>
                  <a:pt x="1682914" y="296848"/>
                </a:lnTo>
                <a:lnTo>
                  <a:pt x="1651315" y="265570"/>
                </a:lnTo>
                <a:lnTo>
                  <a:pt x="1617900" y="235711"/>
                </a:lnTo>
                <a:lnTo>
                  <a:pt x="1582740" y="207335"/>
                </a:lnTo>
                <a:lnTo>
                  <a:pt x="1545908" y="180502"/>
                </a:lnTo>
                <a:lnTo>
                  <a:pt x="1507476" y="155273"/>
                </a:lnTo>
                <a:lnTo>
                  <a:pt x="1467517" y="131709"/>
                </a:lnTo>
                <a:lnTo>
                  <a:pt x="1426101" y="109873"/>
                </a:lnTo>
                <a:lnTo>
                  <a:pt x="1383303" y="89826"/>
                </a:lnTo>
                <a:lnTo>
                  <a:pt x="1339194" y="71628"/>
                </a:lnTo>
                <a:lnTo>
                  <a:pt x="1293846" y="55341"/>
                </a:lnTo>
                <a:lnTo>
                  <a:pt x="1247332" y="41027"/>
                </a:lnTo>
                <a:lnTo>
                  <a:pt x="1199723" y="28746"/>
                </a:lnTo>
                <a:lnTo>
                  <a:pt x="1151093" y="18561"/>
                </a:lnTo>
                <a:lnTo>
                  <a:pt x="1101514" y="10532"/>
                </a:lnTo>
                <a:lnTo>
                  <a:pt x="1051057" y="4722"/>
                </a:lnTo>
                <a:lnTo>
                  <a:pt x="999795" y="1190"/>
                </a:lnTo>
                <a:lnTo>
                  <a:pt x="947801" y="0"/>
                </a:lnTo>
                <a:close/>
              </a:path>
            </a:pathLst>
          </a:custGeom>
          <a:solidFill>
            <a:srgbClr val="801F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625458" y="2672524"/>
            <a:ext cx="1254125" cy="10179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5080" indent="-635" algn="ctr">
              <a:lnSpc>
                <a:spcPct val="116300"/>
              </a:lnSpc>
              <a:spcBef>
                <a:spcPts val="90"/>
              </a:spcBef>
            </a:pPr>
            <a:r>
              <a:rPr sz="1400" b="1" spc="-40" dirty="0">
                <a:solidFill>
                  <a:srgbClr val="FFFFFF"/>
                </a:solidFill>
                <a:latin typeface="Gill Sans MT"/>
                <a:cs typeface="Gill Sans MT"/>
              </a:rPr>
              <a:t>Submodule</a:t>
            </a:r>
            <a:r>
              <a:rPr sz="1400" b="1" spc="-2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Gill Sans MT"/>
                <a:cs typeface="Gill Sans MT"/>
              </a:rPr>
              <a:t>2: </a:t>
            </a:r>
            <a:r>
              <a:rPr sz="1400" b="1" dirty="0">
                <a:solidFill>
                  <a:srgbClr val="FFFFFF"/>
                </a:solidFill>
                <a:latin typeface="Gill Sans MT"/>
                <a:cs typeface="Gill Sans MT"/>
              </a:rPr>
              <a:t>Specific</a:t>
            </a:r>
            <a:r>
              <a:rPr sz="1400" b="1" spc="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Gill Sans MT"/>
                <a:cs typeface="Gill Sans MT"/>
              </a:rPr>
              <a:t>Roles </a:t>
            </a:r>
            <a:r>
              <a:rPr sz="1400" b="1" spc="-30" dirty="0">
                <a:solidFill>
                  <a:srgbClr val="FFFFFF"/>
                </a:solidFill>
                <a:latin typeface="Gill Sans MT"/>
                <a:cs typeface="Gill Sans MT"/>
              </a:rPr>
              <a:t>Requiring</a:t>
            </a:r>
            <a:r>
              <a:rPr sz="1400" b="1" spc="-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400" b="1" spc="-55" dirty="0">
                <a:solidFill>
                  <a:srgbClr val="FFFFFF"/>
                </a:solidFill>
                <a:latin typeface="Gill Sans MT"/>
                <a:cs typeface="Gill Sans MT"/>
              </a:rPr>
              <a:t>Add’l </a:t>
            </a:r>
            <a:r>
              <a:rPr sz="1400" b="1" spc="-10" dirty="0">
                <a:solidFill>
                  <a:srgbClr val="FFFFFF"/>
                </a:solidFill>
                <a:latin typeface="Gill Sans MT"/>
                <a:cs typeface="Gill Sans MT"/>
              </a:rPr>
              <a:t>Training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10" name="object 10" descr="Circle on graph showing Submodule 3: Recordkeeping in the third position of the circle."/>
          <p:cNvSpPr/>
          <p:nvPr/>
        </p:nvSpPr>
        <p:spPr>
          <a:xfrm>
            <a:off x="5400675" y="4791075"/>
            <a:ext cx="1895475" cy="1609725"/>
          </a:xfrm>
          <a:custGeom>
            <a:avLst/>
            <a:gdLst/>
            <a:ahLst/>
            <a:cxnLst/>
            <a:rect l="l" t="t" r="r" b="b"/>
            <a:pathLst>
              <a:path w="1895475" h="1609725">
                <a:moveTo>
                  <a:pt x="947801" y="0"/>
                </a:moveTo>
                <a:lnTo>
                  <a:pt x="895794" y="1190"/>
                </a:lnTo>
                <a:lnTo>
                  <a:pt x="844521" y="4722"/>
                </a:lnTo>
                <a:lnTo>
                  <a:pt x="794053" y="10532"/>
                </a:lnTo>
                <a:lnTo>
                  <a:pt x="744464" y="18561"/>
                </a:lnTo>
                <a:lnTo>
                  <a:pt x="695824" y="28746"/>
                </a:lnTo>
                <a:lnTo>
                  <a:pt x="648208" y="41027"/>
                </a:lnTo>
                <a:lnTo>
                  <a:pt x="601685" y="55342"/>
                </a:lnTo>
                <a:lnTo>
                  <a:pt x="556330" y="71629"/>
                </a:lnTo>
                <a:lnTo>
                  <a:pt x="512215" y="89827"/>
                </a:lnTo>
                <a:lnTo>
                  <a:pt x="469410" y="109876"/>
                </a:lnTo>
                <a:lnTo>
                  <a:pt x="427990" y="131713"/>
                </a:lnTo>
                <a:lnTo>
                  <a:pt x="388025" y="155277"/>
                </a:lnTo>
                <a:lnTo>
                  <a:pt x="349589" y="180507"/>
                </a:lnTo>
                <a:lnTo>
                  <a:pt x="312753" y="207342"/>
                </a:lnTo>
                <a:lnTo>
                  <a:pt x="277590" y="235719"/>
                </a:lnTo>
                <a:lnTo>
                  <a:pt x="244172" y="265579"/>
                </a:lnTo>
                <a:lnTo>
                  <a:pt x="212571" y="296859"/>
                </a:lnTo>
                <a:lnTo>
                  <a:pt x="182859" y="329499"/>
                </a:lnTo>
                <a:lnTo>
                  <a:pt x="155109" y="363436"/>
                </a:lnTo>
                <a:lnTo>
                  <a:pt x="129394" y="398610"/>
                </a:lnTo>
                <a:lnTo>
                  <a:pt x="105784" y="434959"/>
                </a:lnTo>
                <a:lnTo>
                  <a:pt x="84353" y="472422"/>
                </a:lnTo>
                <a:lnTo>
                  <a:pt x="65173" y="510937"/>
                </a:lnTo>
                <a:lnTo>
                  <a:pt x="48315" y="550444"/>
                </a:lnTo>
                <a:lnTo>
                  <a:pt x="33853" y="590880"/>
                </a:lnTo>
                <a:lnTo>
                  <a:pt x="21859" y="632185"/>
                </a:lnTo>
                <a:lnTo>
                  <a:pt x="12404" y="674297"/>
                </a:lnTo>
                <a:lnTo>
                  <a:pt x="5561" y="717155"/>
                </a:lnTo>
                <a:lnTo>
                  <a:pt x="1402" y="760697"/>
                </a:lnTo>
                <a:lnTo>
                  <a:pt x="0" y="804862"/>
                </a:lnTo>
                <a:lnTo>
                  <a:pt x="1402" y="849022"/>
                </a:lnTo>
                <a:lnTo>
                  <a:pt x="5561" y="892561"/>
                </a:lnTo>
                <a:lnTo>
                  <a:pt x="12404" y="935415"/>
                </a:lnTo>
                <a:lnTo>
                  <a:pt x="21859" y="977524"/>
                </a:lnTo>
                <a:lnTo>
                  <a:pt x="33853" y="1018826"/>
                </a:lnTo>
                <a:lnTo>
                  <a:pt x="48315" y="1059261"/>
                </a:lnTo>
                <a:lnTo>
                  <a:pt x="65173" y="1098766"/>
                </a:lnTo>
                <a:lnTo>
                  <a:pt x="84353" y="1137280"/>
                </a:lnTo>
                <a:lnTo>
                  <a:pt x="105784" y="1174742"/>
                </a:lnTo>
                <a:lnTo>
                  <a:pt x="129394" y="1211091"/>
                </a:lnTo>
                <a:lnTo>
                  <a:pt x="155109" y="1246265"/>
                </a:lnTo>
                <a:lnTo>
                  <a:pt x="182859" y="1280203"/>
                </a:lnTo>
                <a:lnTo>
                  <a:pt x="212571" y="1312843"/>
                </a:lnTo>
                <a:lnTo>
                  <a:pt x="244172" y="1344125"/>
                </a:lnTo>
                <a:lnTo>
                  <a:pt x="277590" y="1373986"/>
                </a:lnTo>
                <a:lnTo>
                  <a:pt x="312753" y="1402365"/>
                </a:lnTo>
                <a:lnTo>
                  <a:pt x="349589" y="1429201"/>
                </a:lnTo>
                <a:lnTo>
                  <a:pt x="388025" y="1454433"/>
                </a:lnTo>
                <a:lnTo>
                  <a:pt x="427990" y="1477998"/>
                </a:lnTo>
                <a:lnTo>
                  <a:pt x="469410" y="1499837"/>
                </a:lnTo>
                <a:lnTo>
                  <a:pt x="512215" y="1519887"/>
                </a:lnTo>
                <a:lnTo>
                  <a:pt x="556330" y="1538087"/>
                </a:lnTo>
                <a:lnTo>
                  <a:pt x="601685" y="1554376"/>
                </a:lnTo>
                <a:lnTo>
                  <a:pt x="648207" y="1568692"/>
                </a:lnTo>
                <a:lnTo>
                  <a:pt x="695824" y="1580974"/>
                </a:lnTo>
                <a:lnTo>
                  <a:pt x="744464" y="1591161"/>
                </a:lnTo>
                <a:lnTo>
                  <a:pt x="794053" y="1599190"/>
                </a:lnTo>
                <a:lnTo>
                  <a:pt x="844521" y="1605002"/>
                </a:lnTo>
                <a:lnTo>
                  <a:pt x="895794" y="1608534"/>
                </a:lnTo>
                <a:lnTo>
                  <a:pt x="947801" y="1609725"/>
                </a:lnTo>
                <a:lnTo>
                  <a:pt x="999795" y="1608534"/>
                </a:lnTo>
                <a:lnTo>
                  <a:pt x="1051057" y="1605002"/>
                </a:lnTo>
                <a:lnTo>
                  <a:pt x="1101514" y="1599190"/>
                </a:lnTo>
                <a:lnTo>
                  <a:pt x="1151093" y="1591161"/>
                </a:lnTo>
                <a:lnTo>
                  <a:pt x="1199723" y="1580974"/>
                </a:lnTo>
                <a:lnTo>
                  <a:pt x="1247332" y="1568692"/>
                </a:lnTo>
                <a:lnTo>
                  <a:pt x="1293846" y="1554376"/>
                </a:lnTo>
                <a:lnTo>
                  <a:pt x="1339194" y="1538087"/>
                </a:lnTo>
                <a:lnTo>
                  <a:pt x="1383303" y="1519887"/>
                </a:lnTo>
                <a:lnTo>
                  <a:pt x="1426101" y="1499837"/>
                </a:lnTo>
                <a:lnTo>
                  <a:pt x="1467517" y="1477998"/>
                </a:lnTo>
                <a:lnTo>
                  <a:pt x="1507476" y="1454433"/>
                </a:lnTo>
                <a:lnTo>
                  <a:pt x="1545908" y="1429201"/>
                </a:lnTo>
                <a:lnTo>
                  <a:pt x="1582740" y="1402365"/>
                </a:lnTo>
                <a:lnTo>
                  <a:pt x="1617900" y="1373986"/>
                </a:lnTo>
                <a:lnTo>
                  <a:pt x="1651315" y="1344125"/>
                </a:lnTo>
                <a:lnTo>
                  <a:pt x="1682914" y="1312843"/>
                </a:lnTo>
                <a:lnTo>
                  <a:pt x="1712623" y="1280203"/>
                </a:lnTo>
                <a:lnTo>
                  <a:pt x="1740371" y="1246265"/>
                </a:lnTo>
                <a:lnTo>
                  <a:pt x="1766085" y="1211091"/>
                </a:lnTo>
                <a:lnTo>
                  <a:pt x="1789693" y="1174742"/>
                </a:lnTo>
                <a:lnTo>
                  <a:pt x="1811123" y="1137280"/>
                </a:lnTo>
                <a:lnTo>
                  <a:pt x="1830303" y="1098766"/>
                </a:lnTo>
                <a:lnTo>
                  <a:pt x="1847160" y="1059261"/>
                </a:lnTo>
                <a:lnTo>
                  <a:pt x="1861621" y="1018826"/>
                </a:lnTo>
                <a:lnTo>
                  <a:pt x="1873616" y="977524"/>
                </a:lnTo>
                <a:lnTo>
                  <a:pt x="1883071" y="935415"/>
                </a:lnTo>
                <a:lnTo>
                  <a:pt x="1889913" y="892561"/>
                </a:lnTo>
                <a:lnTo>
                  <a:pt x="1894072" y="849022"/>
                </a:lnTo>
                <a:lnTo>
                  <a:pt x="1895475" y="804862"/>
                </a:lnTo>
                <a:lnTo>
                  <a:pt x="1894072" y="760697"/>
                </a:lnTo>
                <a:lnTo>
                  <a:pt x="1889913" y="717155"/>
                </a:lnTo>
                <a:lnTo>
                  <a:pt x="1883071" y="674297"/>
                </a:lnTo>
                <a:lnTo>
                  <a:pt x="1873616" y="632185"/>
                </a:lnTo>
                <a:lnTo>
                  <a:pt x="1861621" y="590880"/>
                </a:lnTo>
                <a:lnTo>
                  <a:pt x="1847160" y="550444"/>
                </a:lnTo>
                <a:lnTo>
                  <a:pt x="1830303" y="510937"/>
                </a:lnTo>
                <a:lnTo>
                  <a:pt x="1811123" y="472422"/>
                </a:lnTo>
                <a:lnTo>
                  <a:pt x="1789693" y="434959"/>
                </a:lnTo>
                <a:lnTo>
                  <a:pt x="1766085" y="398610"/>
                </a:lnTo>
                <a:lnTo>
                  <a:pt x="1740371" y="363436"/>
                </a:lnTo>
                <a:lnTo>
                  <a:pt x="1712623" y="329499"/>
                </a:lnTo>
                <a:lnTo>
                  <a:pt x="1682914" y="296859"/>
                </a:lnTo>
                <a:lnTo>
                  <a:pt x="1651315" y="265579"/>
                </a:lnTo>
                <a:lnTo>
                  <a:pt x="1617900" y="235719"/>
                </a:lnTo>
                <a:lnTo>
                  <a:pt x="1582740" y="207342"/>
                </a:lnTo>
                <a:lnTo>
                  <a:pt x="1545908" y="180507"/>
                </a:lnTo>
                <a:lnTo>
                  <a:pt x="1507476" y="155277"/>
                </a:lnTo>
                <a:lnTo>
                  <a:pt x="1467517" y="131713"/>
                </a:lnTo>
                <a:lnTo>
                  <a:pt x="1426101" y="109876"/>
                </a:lnTo>
                <a:lnTo>
                  <a:pt x="1383303" y="89827"/>
                </a:lnTo>
                <a:lnTo>
                  <a:pt x="1339194" y="71629"/>
                </a:lnTo>
                <a:lnTo>
                  <a:pt x="1293846" y="55342"/>
                </a:lnTo>
                <a:lnTo>
                  <a:pt x="1247332" y="41027"/>
                </a:lnTo>
                <a:lnTo>
                  <a:pt x="1199723" y="28746"/>
                </a:lnTo>
                <a:lnTo>
                  <a:pt x="1151093" y="18561"/>
                </a:lnTo>
                <a:lnTo>
                  <a:pt x="1101514" y="10532"/>
                </a:lnTo>
                <a:lnTo>
                  <a:pt x="1051057" y="4722"/>
                </a:lnTo>
                <a:lnTo>
                  <a:pt x="999795" y="1190"/>
                </a:lnTo>
                <a:lnTo>
                  <a:pt x="947801" y="0"/>
                </a:lnTo>
                <a:close/>
              </a:path>
            </a:pathLst>
          </a:custGeom>
          <a:solidFill>
            <a:srgbClr val="801F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773165" y="5316156"/>
            <a:ext cx="1233170" cy="5219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48895">
              <a:lnSpc>
                <a:spcPct val="116300"/>
              </a:lnSpc>
              <a:spcBef>
                <a:spcPts val="90"/>
              </a:spcBef>
            </a:pPr>
            <a:r>
              <a:rPr sz="1400" b="1" spc="-40" dirty="0">
                <a:solidFill>
                  <a:srgbClr val="FFFFFF"/>
                </a:solidFill>
                <a:latin typeface="Gill Sans MT"/>
                <a:cs typeface="Gill Sans MT"/>
              </a:rPr>
              <a:t>Submodule</a:t>
            </a:r>
            <a:r>
              <a:rPr sz="1400" b="1" spc="-25" dirty="0">
                <a:solidFill>
                  <a:srgbClr val="FFFFFF"/>
                </a:solidFill>
                <a:latin typeface="Gill Sans MT"/>
                <a:cs typeface="Gill Sans MT"/>
              </a:rPr>
              <a:t> 3: </a:t>
            </a:r>
            <a:r>
              <a:rPr sz="1400" b="1" spc="-30" dirty="0">
                <a:solidFill>
                  <a:srgbClr val="FFFFFF"/>
                </a:solidFill>
                <a:latin typeface="Gill Sans MT"/>
                <a:cs typeface="Gill Sans MT"/>
              </a:rPr>
              <a:t>Recordkeeping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12" name="object 12" descr="Circle on graph showing Submodule 4: Other Training Requirements Related to Title IX in the fourth position of the circle."/>
          <p:cNvSpPr/>
          <p:nvPr/>
        </p:nvSpPr>
        <p:spPr>
          <a:xfrm>
            <a:off x="2590800" y="2400300"/>
            <a:ext cx="1895475" cy="1609725"/>
          </a:xfrm>
          <a:custGeom>
            <a:avLst/>
            <a:gdLst/>
            <a:ahLst/>
            <a:cxnLst/>
            <a:rect l="l" t="t" r="r" b="b"/>
            <a:pathLst>
              <a:path w="1895475" h="1609725">
                <a:moveTo>
                  <a:pt x="947801" y="0"/>
                </a:moveTo>
                <a:lnTo>
                  <a:pt x="895794" y="1190"/>
                </a:lnTo>
                <a:lnTo>
                  <a:pt x="844521" y="4722"/>
                </a:lnTo>
                <a:lnTo>
                  <a:pt x="794053" y="10532"/>
                </a:lnTo>
                <a:lnTo>
                  <a:pt x="744464" y="18561"/>
                </a:lnTo>
                <a:lnTo>
                  <a:pt x="695824" y="28746"/>
                </a:lnTo>
                <a:lnTo>
                  <a:pt x="648208" y="41027"/>
                </a:lnTo>
                <a:lnTo>
                  <a:pt x="601685" y="55341"/>
                </a:lnTo>
                <a:lnTo>
                  <a:pt x="556330" y="71628"/>
                </a:lnTo>
                <a:lnTo>
                  <a:pt x="512215" y="89826"/>
                </a:lnTo>
                <a:lnTo>
                  <a:pt x="469410" y="109873"/>
                </a:lnTo>
                <a:lnTo>
                  <a:pt x="427990" y="131709"/>
                </a:lnTo>
                <a:lnTo>
                  <a:pt x="388025" y="155273"/>
                </a:lnTo>
                <a:lnTo>
                  <a:pt x="349589" y="180502"/>
                </a:lnTo>
                <a:lnTo>
                  <a:pt x="312753" y="207335"/>
                </a:lnTo>
                <a:lnTo>
                  <a:pt x="277590" y="235712"/>
                </a:lnTo>
                <a:lnTo>
                  <a:pt x="244172" y="265570"/>
                </a:lnTo>
                <a:lnTo>
                  <a:pt x="212571" y="296848"/>
                </a:lnTo>
                <a:lnTo>
                  <a:pt x="182859" y="329485"/>
                </a:lnTo>
                <a:lnTo>
                  <a:pt x="155109" y="363420"/>
                </a:lnTo>
                <a:lnTo>
                  <a:pt x="129394" y="398591"/>
                </a:lnTo>
                <a:lnTo>
                  <a:pt x="105784" y="434937"/>
                </a:lnTo>
                <a:lnTo>
                  <a:pt x="84353" y="472397"/>
                </a:lnTo>
                <a:lnTo>
                  <a:pt x="65173" y="510909"/>
                </a:lnTo>
                <a:lnTo>
                  <a:pt x="48315" y="550411"/>
                </a:lnTo>
                <a:lnTo>
                  <a:pt x="33853" y="590843"/>
                </a:lnTo>
                <a:lnTo>
                  <a:pt x="21859" y="632144"/>
                </a:lnTo>
                <a:lnTo>
                  <a:pt x="12404" y="674251"/>
                </a:lnTo>
                <a:lnTo>
                  <a:pt x="5561" y="717103"/>
                </a:lnTo>
                <a:lnTo>
                  <a:pt x="1402" y="760639"/>
                </a:lnTo>
                <a:lnTo>
                  <a:pt x="0" y="804799"/>
                </a:lnTo>
                <a:lnTo>
                  <a:pt x="1402" y="848970"/>
                </a:lnTo>
                <a:lnTo>
                  <a:pt x="5561" y="892518"/>
                </a:lnTo>
                <a:lnTo>
                  <a:pt x="12404" y="935381"/>
                </a:lnTo>
                <a:lnTo>
                  <a:pt x="21859" y="977498"/>
                </a:lnTo>
                <a:lnTo>
                  <a:pt x="33853" y="1018807"/>
                </a:lnTo>
                <a:lnTo>
                  <a:pt x="48315" y="1059248"/>
                </a:lnTo>
                <a:lnTo>
                  <a:pt x="65173" y="1098758"/>
                </a:lnTo>
                <a:lnTo>
                  <a:pt x="84353" y="1137277"/>
                </a:lnTo>
                <a:lnTo>
                  <a:pt x="105784" y="1174743"/>
                </a:lnTo>
                <a:lnTo>
                  <a:pt x="129394" y="1211095"/>
                </a:lnTo>
                <a:lnTo>
                  <a:pt x="155109" y="1246272"/>
                </a:lnTo>
                <a:lnTo>
                  <a:pt x="182859" y="1280211"/>
                </a:lnTo>
                <a:lnTo>
                  <a:pt x="212571" y="1312853"/>
                </a:lnTo>
                <a:lnTo>
                  <a:pt x="244172" y="1344135"/>
                </a:lnTo>
                <a:lnTo>
                  <a:pt x="277590" y="1373997"/>
                </a:lnTo>
                <a:lnTo>
                  <a:pt x="312753" y="1402376"/>
                </a:lnTo>
                <a:lnTo>
                  <a:pt x="349589" y="1429212"/>
                </a:lnTo>
                <a:lnTo>
                  <a:pt x="388025" y="1454443"/>
                </a:lnTo>
                <a:lnTo>
                  <a:pt x="427990" y="1478008"/>
                </a:lnTo>
                <a:lnTo>
                  <a:pt x="469410" y="1499846"/>
                </a:lnTo>
                <a:lnTo>
                  <a:pt x="512215" y="1519895"/>
                </a:lnTo>
                <a:lnTo>
                  <a:pt x="556330" y="1538094"/>
                </a:lnTo>
                <a:lnTo>
                  <a:pt x="601685" y="1554382"/>
                </a:lnTo>
                <a:lnTo>
                  <a:pt x="648207" y="1568696"/>
                </a:lnTo>
                <a:lnTo>
                  <a:pt x="695824" y="1580977"/>
                </a:lnTo>
                <a:lnTo>
                  <a:pt x="744464" y="1591163"/>
                </a:lnTo>
                <a:lnTo>
                  <a:pt x="794053" y="1599192"/>
                </a:lnTo>
                <a:lnTo>
                  <a:pt x="844521" y="1605002"/>
                </a:lnTo>
                <a:lnTo>
                  <a:pt x="895794" y="1608534"/>
                </a:lnTo>
                <a:lnTo>
                  <a:pt x="947801" y="1609725"/>
                </a:lnTo>
                <a:lnTo>
                  <a:pt x="999795" y="1608534"/>
                </a:lnTo>
                <a:lnTo>
                  <a:pt x="1051057" y="1605002"/>
                </a:lnTo>
                <a:lnTo>
                  <a:pt x="1101514" y="1599192"/>
                </a:lnTo>
                <a:lnTo>
                  <a:pt x="1151093" y="1591163"/>
                </a:lnTo>
                <a:lnTo>
                  <a:pt x="1199723" y="1580977"/>
                </a:lnTo>
                <a:lnTo>
                  <a:pt x="1247332" y="1568696"/>
                </a:lnTo>
                <a:lnTo>
                  <a:pt x="1293846" y="1554382"/>
                </a:lnTo>
                <a:lnTo>
                  <a:pt x="1339194" y="1538094"/>
                </a:lnTo>
                <a:lnTo>
                  <a:pt x="1383303" y="1519895"/>
                </a:lnTo>
                <a:lnTo>
                  <a:pt x="1426101" y="1499846"/>
                </a:lnTo>
                <a:lnTo>
                  <a:pt x="1467517" y="1478008"/>
                </a:lnTo>
                <a:lnTo>
                  <a:pt x="1507476" y="1454443"/>
                </a:lnTo>
                <a:lnTo>
                  <a:pt x="1545908" y="1429212"/>
                </a:lnTo>
                <a:lnTo>
                  <a:pt x="1582740" y="1402376"/>
                </a:lnTo>
                <a:lnTo>
                  <a:pt x="1617900" y="1373997"/>
                </a:lnTo>
                <a:lnTo>
                  <a:pt x="1651315" y="1344135"/>
                </a:lnTo>
                <a:lnTo>
                  <a:pt x="1682914" y="1312853"/>
                </a:lnTo>
                <a:lnTo>
                  <a:pt x="1712623" y="1280211"/>
                </a:lnTo>
                <a:lnTo>
                  <a:pt x="1740371" y="1246272"/>
                </a:lnTo>
                <a:lnTo>
                  <a:pt x="1766085" y="1211095"/>
                </a:lnTo>
                <a:lnTo>
                  <a:pt x="1789693" y="1174743"/>
                </a:lnTo>
                <a:lnTo>
                  <a:pt x="1811123" y="1137277"/>
                </a:lnTo>
                <a:lnTo>
                  <a:pt x="1830303" y="1098758"/>
                </a:lnTo>
                <a:lnTo>
                  <a:pt x="1847160" y="1059248"/>
                </a:lnTo>
                <a:lnTo>
                  <a:pt x="1861621" y="1018807"/>
                </a:lnTo>
                <a:lnTo>
                  <a:pt x="1873616" y="977498"/>
                </a:lnTo>
                <a:lnTo>
                  <a:pt x="1883071" y="935381"/>
                </a:lnTo>
                <a:lnTo>
                  <a:pt x="1889913" y="892518"/>
                </a:lnTo>
                <a:lnTo>
                  <a:pt x="1894072" y="848970"/>
                </a:lnTo>
                <a:lnTo>
                  <a:pt x="1895475" y="804799"/>
                </a:lnTo>
                <a:lnTo>
                  <a:pt x="1894072" y="760639"/>
                </a:lnTo>
                <a:lnTo>
                  <a:pt x="1889913" y="717103"/>
                </a:lnTo>
                <a:lnTo>
                  <a:pt x="1883071" y="674251"/>
                </a:lnTo>
                <a:lnTo>
                  <a:pt x="1873616" y="632144"/>
                </a:lnTo>
                <a:lnTo>
                  <a:pt x="1861621" y="590843"/>
                </a:lnTo>
                <a:lnTo>
                  <a:pt x="1847160" y="550411"/>
                </a:lnTo>
                <a:lnTo>
                  <a:pt x="1830303" y="510909"/>
                </a:lnTo>
                <a:lnTo>
                  <a:pt x="1811123" y="472397"/>
                </a:lnTo>
                <a:lnTo>
                  <a:pt x="1789693" y="434937"/>
                </a:lnTo>
                <a:lnTo>
                  <a:pt x="1766085" y="398591"/>
                </a:lnTo>
                <a:lnTo>
                  <a:pt x="1740371" y="363420"/>
                </a:lnTo>
                <a:lnTo>
                  <a:pt x="1712623" y="329485"/>
                </a:lnTo>
                <a:lnTo>
                  <a:pt x="1682914" y="296848"/>
                </a:lnTo>
                <a:lnTo>
                  <a:pt x="1651315" y="265570"/>
                </a:lnTo>
                <a:lnTo>
                  <a:pt x="1617900" y="235711"/>
                </a:lnTo>
                <a:lnTo>
                  <a:pt x="1582740" y="207335"/>
                </a:lnTo>
                <a:lnTo>
                  <a:pt x="1545908" y="180502"/>
                </a:lnTo>
                <a:lnTo>
                  <a:pt x="1507476" y="155273"/>
                </a:lnTo>
                <a:lnTo>
                  <a:pt x="1467517" y="131709"/>
                </a:lnTo>
                <a:lnTo>
                  <a:pt x="1426101" y="109873"/>
                </a:lnTo>
                <a:lnTo>
                  <a:pt x="1383303" y="89826"/>
                </a:lnTo>
                <a:lnTo>
                  <a:pt x="1339194" y="71628"/>
                </a:lnTo>
                <a:lnTo>
                  <a:pt x="1293846" y="55341"/>
                </a:lnTo>
                <a:lnTo>
                  <a:pt x="1247332" y="41027"/>
                </a:lnTo>
                <a:lnTo>
                  <a:pt x="1199723" y="28746"/>
                </a:lnTo>
                <a:lnTo>
                  <a:pt x="1151093" y="18561"/>
                </a:lnTo>
                <a:lnTo>
                  <a:pt x="1101514" y="10532"/>
                </a:lnTo>
                <a:lnTo>
                  <a:pt x="1051057" y="4722"/>
                </a:lnTo>
                <a:lnTo>
                  <a:pt x="999795" y="1190"/>
                </a:lnTo>
                <a:lnTo>
                  <a:pt x="947801" y="0"/>
                </a:lnTo>
                <a:close/>
              </a:path>
            </a:pathLst>
          </a:custGeom>
          <a:solidFill>
            <a:srgbClr val="801F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919476" y="2680779"/>
            <a:ext cx="1186180" cy="10172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-2540" algn="ctr">
              <a:lnSpc>
                <a:spcPct val="116199"/>
              </a:lnSpc>
              <a:spcBef>
                <a:spcPts val="95"/>
              </a:spcBef>
            </a:pPr>
            <a:r>
              <a:rPr sz="1400" b="1" spc="-40" dirty="0">
                <a:solidFill>
                  <a:srgbClr val="FFFFFF"/>
                </a:solidFill>
                <a:latin typeface="Gill Sans MT"/>
                <a:cs typeface="Gill Sans MT"/>
              </a:rPr>
              <a:t>Submodule</a:t>
            </a:r>
            <a:r>
              <a:rPr sz="1400" b="1" spc="-25" dirty="0">
                <a:solidFill>
                  <a:srgbClr val="FFFFFF"/>
                </a:solidFill>
                <a:latin typeface="Gill Sans MT"/>
                <a:cs typeface="Gill Sans MT"/>
              </a:rPr>
              <a:t> 4: </a:t>
            </a:r>
            <a:r>
              <a:rPr sz="1400" b="1" spc="-110" dirty="0">
                <a:solidFill>
                  <a:srgbClr val="FFFFFF"/>
                </a:solidFill>
                <a:latin typeface="Gill Sans MT"/>
                <a:cs typeface="Gill Sans MT"/>
              </a:rPr>
              <a:t>Other</a:t>
            </a:r>
            <a:r>
              <a:rPr sz="1400" b="1" spc="-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400" b="1" spc="-30" dirty="0">
                <a:solidFill>
                  <a:srgbClr val="FFFFFF"/>
                </a:solidFill>
                <a:latin typeface="Gill Sans MT"/>
                <a:cs typeface="Gill Sans MT"/>
              </a:rPr>
              <a:t>Training </a:t>
            </a:r>
            <a:r>
              <a:rPr sz="1400" b="1" spc="-20" dirty="0">
                <a:solidFill>
                  <a:srgbClr val="FFFFFF"/>
                </a:solidFill>
                <a:latin typeface="Gill Sans MT"/>
                <a:cs typeface="Gill Sans MT"/>
              </a:rPr>
              <a:t>Req’ts</a:t>
            </a:r>
            <a:r>
              <a:rPr sz="1400" b="1" spc="-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Gill Sans MT"/>
                <a:cs typeface="Gill Sans MT"/>
              </a:rPr>
              <a:t>related </a:t>
            </a:r>
            <a:r>
              <a:rPr sz="1400" b="1" spc="-60" dirty="0">
                <a:solidFill>
                  <a:srgbClr val="FFFFFF"/>
                </a:solidFill>
                <a:latin typeface="Gill Sans MT"/>
                <a:cs typeface="Gill Sans MT"/>
              </a:rPr>
              <a:t>to</a:t>
            </a:r>
            <a:r>
              <a:rPr sz="1400" b="1" spc="-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Gill Sans MT"/>
                <a:cs typeface="Gill Sans MT"/>
              </a:rPr>
              <a:t>TIX</a:t>
            </a:r>
            <a:endParaRPr sz="1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9162" y="840993"/>
            <a:ext cx="4304665" cy="956944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60"/>
              </a:spcBef>
            </a:pPr>
            <a:r>
              <a:rPr sz="3200" spc="-125" dirty="0"/>
              <a:t>General</a:t>
            </a:r>
            <a:r>
              <a:rPr sz="3200" spc="-70" dirty="0"/>
              <a:t> </a:t>
            </a:r>
            <a:r>
              <a:rPr sz="3200" spc="-55" dirty="0"/>
              <a:t>Recordkeeping </a:t>
            </a:r>
            <a:r>
              <a:rPr sz="3200" spc="-30" dirty="0"/>
              <a:t>Requirement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969962" y="2122106"/>
            <a:ext cx="3663950" cy="349186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419100" marR="5080" indent="-407034">
              <a:lnSpc>
                <a:spcPct val="81900"/>
              </a:lnSpc>
              <a:spcBef>
                <a:spcPts val="725"/>
              </a:spcBef>
              <a:buFont typeface="Arial"/>
              <a:buChar char="●"/>
              <a:tabLst>
                <a:tab pos="419100" algn="l"/>
              </a:tabLst>
            </a:pPr>
            <a:r>
              <a:rPr sz="2750" spc="125" dirty="0">
                <a:latin typeface="Gill Sans MT"/>
                <a:cs typeface="Gill Sans MT"/>
              </a:rPr>
              <a:t>Records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must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be </a:t>
            </a:r>
            <a:r>
              <a:rPr sz="2750" spc="110" dirty="0">
                <a:latin typeface="Gill Sans MT"/>
                <a:cs typeface="Gill Sans MT"/>
              </a:rPr>
              <a:t>kept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for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period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of </a:t>
            </a:r>
            <a:r>
              <a:rPr sz="2750" spc="150" dirty="0">
                <a:latin typeface="Gill Sans MT"/>
                <a:cs typeface="Gill Sans MT"/>
              </a:rPr>
              <a:t>at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least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seven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years.</a:t>
            </a:r>
            <a:endParaRPr sz="2750">
              <a:latin typeface="Gill Sans MT"/>
              <a:cs typeface="Gill Sans MT"/>
            </a:endParaRPr>
          </a:p>
          <a:p>
            <a:pPr marL="419100" indent="-406400">
              <a:lnSpc>
                <a:spcPct val="100000"/>
              </a:lnSpc>
              <a:spcBef>
                <a:spcPts val="380"/>
              </a:spcBef>
              <a:buFont typeface="Arial"/>
              <a:buChar char="●"/>
              <a:tabLst>
                <a:tab pos="419100" algn="l"/>
              </a:tabLst>
            </a:pPr>
            <a:r>
              <a:rPr sz="2750" spc="110" dirty="0">
                <a:latin typeface="Gill Sans MT"/>
                <a:cs typeface="Gill Sans MT"/>
              </a:rPr>
              <a:t>Considerations:</a:t>
            </a:r>
            <a:endParaRPr sz="2750">
              <a:latin typeface="Gill Sans MT"/>
              <a:cs typeface="Gill Sans MT"/>
            </a:endParaRPr>
          </a:p>
          <a:p>
            <a:pPr marL="876300" marR="215265" lvl="1" indent="-381000">
              <a:lnSpc>
                <a:spcPts val="2330"/>
              </a:lnSpc>
              <a:spcBef>
                <a:spcPts val="965"/>
              </a:spcBef>
              <a:buFont typeface="Arial"/>
              <a:buChar char="○"/>
              <a:tabLst>
                <a:tab pos="876300" algn="l"/>
              </a:tabLst>
            </a:pPr>
            <a:r>
              <a:rPr sz="2400" spc="140" dirty="0">
                <a:latin typeface="Gill Sans MT"/>
                <a:cs typeface="Gill Sans MT"/>
              </a:rPr>
              <a:t>Paper</a:t>
            </a:r>
            <a:r>
              <a:rPr sz="2400" spc="-14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or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electronic </a:t>
            </a:r>
            <a:r>
              <a:rPr sz="2400" spc="170" dirty="0">
                <a:latin typeface="Gill Sans MT"/>
                <a:cs typeface="Gill Sans MT"/>
              </a:rPr>
              <a:t>files?</a:t>
            </a:r>
            <a:endParaRPr sz="2400">
              <a:latin typeface="Gill Sans MT"/>
              <a:cs typeface="Gill Sans MT"/>
            </a:endParaRPr>
          </a:p>
          <a:p>
            <a:pPr marL="876300" lvl="1" indent="-381000">
              <a:lnSpc>
                <a:spcPts val="2065"/>
              </a:lnSpc>
              <a:buFont typeface="Arial"/>
              <a:buChar char="○"/>
              <a:tabLst>
                <a:tab pos="876300" algn="l"/>
              </a:tabLst>
            </a:pPr>
            <a:r>
              <a:rPr sz="2400" spc="170" dirty="0">
                <a:latin typeface="Gill Sans MT"/>
                <a:cs typeface="Gill Sans MT"/>
              </a:rPr>
              <a:t>Succession</a:t>
            </a:r>
            <a:endParaRPr sz="2400">
              <a:latin typeface="Gill Sans MT"/>
              <a:cs typeface="Gill Sans MT"/>
            </a:endParaRPr>
          </a:p>
          <a:p>
            <a:pPr marL="876300">
              <a:lnSpc>
                <a:spcPts val="2290"/>
              </a:lnSpc>
            </a:pPr>
            <a:r>
              <a:rPr sz="2400" spc="160" dirty="0">
                <a:latin typeface="Gill Sans MT"/>
                <a:cs typeface="Gill Sans MT"/>
              </a:rPr>
              <a:t>planning?</a:t>
            </a:r>
            <a:endParaRPr sz="2400">
              <a:latin typeface="Gill Sans MT"/>
              <a:cs typeface="Gill Sans MT"/>
            </a:endParaRPr>
          </a:p>
          <a:p>
            <a:pPr marL="876300" marR="217804" lvl="1" indent="-381000">
              <a:lnSpc>
                <a:spcPts val="2330"/>
              </a:lnSpc>
              <a:spcBef>
                <a:spcPts val="220"/>
              </a:spcBef>
              <a:buFont typeface="Arial"/>
              <a:buChar char="○"/>
              <a:tabLst>
                <a:tab pos="876300" algn="l"/>
              </a:tabLst>
            </a:pPr>
            <a:r>
              <a:rPr sz="2400" spc="140" dirty="0">
                <a:latin typeface="Gill Sans MT"/>
                <a:cs typeface="Gill Sans MT"/>
              </a:rPr>
              <a:t>Case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management </a:t>
            </a:r>
            <a:r>
              <a:rPr sz="2400" spc="190" dirty="0">
                <a:latin typeface="Gill Sans MT"/>
                <a:cs typeface="Gill Sans MT"/>
              </a:rPr>
              <a:t>system?</a:t>
            </a:r>
            <a:endParaRPr sz="2400">
              <a:latin typeface="Gill Sans MT"/>
              <a:cs typeface="Gill Sans MT"/>
            </a:endParaRPr>
          </a:p>
        </p:txBody>
      </p:sp>
      <p:pic>
        <p:nvPicPr>
          <p:cNvPr id="3" name="object 3" descr="Graphic of three &quot;sevens&quot; in a row, symbolic of a slot machine jackpot.&#10;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9375" y="2105025"/>
            <a:ext cx="4791075" cy="26479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9162" y="435038"/>
            <a:ext cx="883539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20" dirty="0"/>
              <a:t>What</a:t>
            </a:r>
            <a:r>
              <a:rPr spc="-175" dirty="0"/>
              <a:t> </a:t>
            </a:r>
            <a:r>
              <a:rPr spc="-80" dirty="0"/>
              <a:t>records</a:t>
            </a:r>
            <a:r>
              <a:rPr spc="-229" dirty="0"/>
              <a:t> </a:t>
            </a:r>
            <a:r>
              <a:rPr spc="-55" dirty="0"/>
              <a:t>do</a:t>
            </a:r>
            <a:r>
              <a:rPr spc="-235" dirty="0"/>
              <a:t> </a:t>
            </a:r>
            <a:r>
              <a:rPr spc="-70" dirty="0"/>
              <a:t>you</a:t>
            </a:r>
            <a:r>
              <a:rPr spc="-155" dirty="0"/>
              <a:t> </a:t>
            </a:r>
            <a:r>
              <a:rPr spc="-85" dirty="0"/>
              <a:t>need</a:t>
            </a:r>
            <a:r>
              <a:rPr spc="-225" dirty="0"/>
              <a:t> </a:t>
            </a:r>
            <a:r>
              <a:rPr spc="-229" dirty="0"/>
              <a:t>to</a:t>
            </a:r>
            <a:r>
              <a:rPr spc="-125" dirty="0"/>
              <a:t> </a:t>
            </a:r>
            <a:r>
              <a:rPr spc="-10" dirty="0"/>
              <a:t>keep?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9162" y="1235710"/>
            <a:ext cx="8092440" cy="5181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b="1" spc="-185" dirty="0">
                <a:latin typeface="Gill Sans MT"/>
                <a:cs typeface="Gill Sans MT"/>
              </a:rPr>
              <a:t>For</a:t>
            </a:r>
            <a:r>
              <a:rPr sz="3200" b="1" spc="-95" dirty="0">
                <a:latin typeface="Gill Sans MT"/>
                <a:cs typeface="Gill Sans MT"/>
              </a:rPr>
              <a:t> </a:t>
            </a:r>
            <a:r>
              <a:rPr sz="3200" b="1" dirty="0">
                <a:latin typeface="Gill Sans MT"/>
                <a:cs typeface="Gill Sans MT"/>
              </a:rPr>
              <a:t>each</a:t>
            </a:r>
            <a:r>
              <a:rPr sz="3200" b="1" spc="-40" dirty="0">
                <a:latin typeface="Gill Sans MT"/>
                <a:cs typeface="Gill Sans MT"/>
              </a:rPr>
              <a:t> </a:t>
            </a:r>
            <a:r>
              <a:rPr sz="3200" b="1" spc="-295" dirty="0">
                <a:latin typeface="Gill Sans MT"/>
                <a:cs typeface="Gill Sans MT"/>
              </a:rPr>
              <a:t>COMPLAINT</a:t>
            </a:r>
            <a:r>
              <a:rPr sz="3200" b="1" spc="-10" dirty="0">
                <a:latin typeface="Gill Sans MT"/>
                <a:cs typeface="Gill Sans MT"/>
              </a:rPr>
              <a:t> </a:t>
            </a:r>
            <a:r>
              <a:rPr sz="3200" b="1" dirty="0">
                <a:latin typeface="Gill Sans MT"/>
                <a:cs typeface="Gill Sans MT"/>
              </a:rPr>
              <a:t>of</a:t>
            </a:r>
            <a:r>
              <a:rPr sz="3200" b="1" spc="-60" dirty="0">
                <a:latin typeface="Gill Sans MT"/>
                <a:cs typeface="Gill Sans MT"/>
              </a:rPr>
              <a:t> </a:t>
            </a:r>
            <a:r>
              <a:rPr sz="3200" b="1" dirty="0">
                <a:latin typeface="Gill Sans MT"/>
                <a:cs typeface="Gill Sans MT"/>
              </a:rPr>
              <a:t>sex</a:t>
            </a:r>
            <a:r>
              <a:rPr sz="3200" b="1" spc="-100" dirty="0">
                <a:latin typeface="Gill Sans MT"/>
                <a:cs typeface="Gill Sans MT"/>
              </a:rPr>
              <a:t> </a:t>
            </a:r>
            <a:r>
              <a:rPr sz="3200" b="1" spc="-30" dirty="0">
                <a:latin typeface="Gill Sans MT"/>
                <a:cs typeface="Gill Sans MT"/>
              </a:rPr>
              <a:t>discrimination:</a:t>
            </a:r>
            <a:endParaRPr sz="3200">
              <a:latin typeface="Gill Sans MT"/>
              <a:cs typeface="Gill Sans MT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52B8E54-DB4B-60BF-DC0A-FE9519802CEE}"/>
              </a:ext>
            </a:extLst>
          </p:cNvPr>
          <p:cNvSpPr txBox="1"/>
          <p:nvPr/>
        </p:nvSpPr>
        <p:spPr>
          <a:xfrm>
            <a:off x="1318198" y="2069083"/>
            <a:ext cx="407479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dirty="0">
                <a:latin typeface="Gill Sans MT"/>
                <a:cs typeface="Gill Sans MT"/>
              </a:rPr>
              <a:t>2020</a:t>
            </a:r>
            <a:r>
              <a:rPr sz="2400" b="1" spc="-25" dirty="0">
                <a:latin typeface="Gill Sans MT"/>
                <a:cs typeface="Gill Sans MT"/>
              </a:rPr>
              <a:t> </a:t>
            </a:r>
            <a:r>
              <a:rPr sz="2400" b="1" spc="-190" dirty="0">
                <a:latin typeface="Gill Sans MT"/>
                <a:cs typeface="Gill Sans MT"/>
              </a:rPr>
              <a:t>TITLE</a:t>
            </a:r>
            <a:r>
              <a:rPr sz="2400" b="1" spc="10" dirty="0">
                <a:latin typeface="Gill Sans MT"/>
                <a:cs typeface="Gill Sans MT"/>
              </a:rPr>
              <a:t> </a:t>
            </a:r>
            <a:r>
              <a:rPr sz="2400" b="1" spc="-285" dirty="0">
                <a:latin typeface="Gill Sans MT"/>
                <a:cs typeface="Gill Sans MT"/>
              </a:rPr>
              <a:t>IX</a:t>
            </a:r>
            <a:r>
              <a:rPr sz="2400" b="1" spc="-15" dirty="0">
                <a:latin typeface="Gill Sans MT"/>
                <a:cs typeface="Gill Sans MT"/>
              </a:rPr>
              <a:t> </a:t>
            </a:r>
            <a:r>
              <a:rPr sz="2400" b="1" spc="-220" dirty="0">
                <a:latin typeface="Gill Sans MT"/>
                <a:cs typeface="Gill Sans MT"/>
              </a:rPr>
              <a:t>REGULATIONS</a:t>
            </a:r>
            <a:endParaRPr sz="2400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956" y="2608516"/>
            <a:ext cx="4907280" cy="2507738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469900" marR="5080" indent="-356235">
              <a:lnSpc>
                <a:spcPts val="2780"/>
              </a:lnSpc>
              <a:spcBef>
                <a:spcPts val="785"/>
              </a:spcBef>
              <a:buSzPct val="76923"/>
              <a:buFont typeface="Arial"/>
              <a:buChar char="•"/>
              <a:tabLst>
                <a:tab pos="469900" algn="l"/>
              </a:tabLst>
            </a:pPr>
            <a:r>
              <a:rPr sz="2600" spc="75" dirty="0">
                <a:latin typeface="Gill Sans MT"/>
                <a:cs typeface="Gill Sans MT"/>
              </a:rPr>
              <a:t>records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documenting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the </a:t>
            </a:r>
            <a:r>
              <a:rPr sz="2600" spc="114" dirty="0">
                <a:latin typeface="Gill Sans MT"/>
                <a:cs typeface="Gill Sans MT"/>
              </a:rPr>
              <a:t>informal</a:t>
            </a:r>
            <a:r>
              <a:rPr sz="2600" spc="10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resolution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process</a:t>
            </a:r>
            <a:r>
              <a:rPr sz="2600" spc="-110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or</a:t>
            </a:r>
            <a:endParaRPr sz="2600" dirty="0">
              <a:latin typeface="Gill Sans MT"/>
              <a:cs typeface="Gill Sans MT"/>
            </a:endParaRPr>
          </a:p>
          <a:p>
            <a:pPr marL="469900" marR="742315" indent="-356235">
              <a:lnSpc>
                <a:spcPts val="2780"/>
              </a:lnSpc>
              <a:spcBef>
                <a:spcPts val="1050"/>
              </a:spcBef>
              <a:buSzPct val="76923"/>
              <a:buFont typeface="Arial"/>
              <a:buChar char="•"/>
              <a:tabLst>
                <a:tab pos="469900" algn="l"/>
              </a:tabLst>
            </a:pPr>
            <a:r>
              <a:rPr sz="2600" spc="75" dirty="0">
                <a:latin typeface="Gill Sans MT"/>
                <a:cs typeface="Gill Sans MT"/>
              </a:rPr>
              <a:t>records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documenting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the </a:t>
            </a:r>
            <a:r>
              <a:rPr sz="2600" spc="140" dirty="0">
                <a:latin typeface="Gill Sans MT"/>
                <a:cs typeface="Gill Sans MT"/>
              </a:rPr>
              <a:t>grievance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procedures.</a:t>
            </a:r>
            <a:endParaRPr sz="2600" dirty="0">
              <a:latin typeface="Gill Sans MT"/>
              <a:cs typeface="Gill Sans MT"/>
            </a:endParaRPr>
          </a:p>
          <a:p>
            <a:pPr marL="469900" marR="742315" indent="-356235">
              <a:lnSpc>
                <a:spcPts val="2850"/>
              </a:lnSpc>
              <a:spcBef>
                <a:spcPts val="994"/>
              </a:spcBef>
              <a:buSzPct val="76923"/>
              <a:buFont typeface="Arial"/>
              <a:buChar char="•"/>
              <a:tabLst>
                <a:tab pos="469900" algn="l"/>
              </a:tabLst>
            </a:pPr>
            <a:r>
              <a:rPr sz="2600" spc="75" dirty="0">
                <a:latin typeface="Gill Sans MT"/>
                <a:cs typeface="Gill Sans MT"/>
              </a:rPr>
              <a:t>records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documenting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the </a:t>
            </a:r>
            <a:r>
              <a:rPr sz="2600" spc="114" dirty="0">
                <a:latin typeface="Gill Sans MT"/>
                <a:cs typeface="Gill Sans MT"/>
              </a:rPr>
              <a:t>resulting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outcome.</a:t>
            </a:r>
            <a:endParaRPr sz="2600" dirty="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5765" y="2069083"/>
            <a:ext cx="407479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dirty="0">
                <a:latin typeface="Gill Sans MT"/>
                <a:cs typeface="Gill Sans MT"/>
              </a:rPr>
              <a:t>2020</a:t>
            </a:r>
            <a:r>
              <a:rPr sz="2400" b="1" spc="-25" dirty="0">
                <a:latin typeface="Gill Sans MT"/>
                <a:cs typeface="Gill Sans MT"/>
              </a:rPr>
              <a:t> </a:t>
            </a:r>
            <a:r>
              <a:rPr sz="2400" b="1" spc="-190" dirty="0">
                <a:latin typeface="Gill Sans MT"/>
                <a:cs typeface="Gill Sans MT"/>
              </a:rPr>
              <a:t>TITLE</a:t>
            </a:r>
            <a:r>
              <a:rPr sz="2400" b="1" spc="10" dirty="0">
                <a:latin typeface="Gill Sans MT"/>
                <a:cs typeface="Gill Sans MT"/>
              </a:rPr>
              <a:t> </a:t>
            </a:r>
            <a:r>
              <a:rPr sz="2400" b="1" spc="-285" dirty="0">
                <a:latin typeface="Gill Sans MT"/>
                <a:cs typeface="Gill Sans MT"/>
              </a:rPr>
              <a:t>IX</a:t>
            </a:r>
            <a:r>
              <a:rPr sz="2400" b="1" spc="-15" dirty="0">
                <a:latin typeface="Gill Sans MT"/>
                <a:cs typeface="Gill Sans MT"/>
              </a:rPr>
              <a:t> </a:t>
            </a:r>
            <a:r>
              <a:rPr sz="2400" b="1" spc="-220" dirty="0">
                <a:latin typeface="Gill Sans MT"/>
                <a:cs typeface="Gill Sans MT"/>
              </a:rPr>
              <a:t>REGULATIONS</a:t>
            </a:r>
            <a:endParaRPr sz="2400" dirty="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82765" y="2608516"/>
            <a:ext cx="4844415" cy="282003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342900" marR="96520" indent="-330835">
              <a:lnSpc>
                <a:spcPct val="89900"/>
              </a:lnSpc>
              <a:spcBef>
                <a:spcPts val="440"/>
              </a:spcBef>
              <a:buSzPct val="59615"/>
              <a:buFont typeface="Arial"/>
              <a:buChar char="•"/>
              <a:tabLst>
                <a:tab pos="342900" algn="l"/>
              </a:tabLst>
            </a:pPr>
            <a:r>
              <a:rPr sz="2600" spc="75" dirty="0">
                <a:latin typeface="Gill Sans MT"/>
                <a:cs typeface="Gill Sans MT"/>
              </a:rPr>
              <a:t>records</a:t>
            </a:r>
            <a:r>
              <a:rPr sz="2600" spc="-40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of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investigations,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incl. </a:t>
            </a:r>
            <a:r>
              <a:rPr sz="2600" spc="95" dirty="0">
                <a:latin typeface="Gill Sans MT"/>
                <a:cs typeface="Gill Sans MT"/>
              </a:rPr>
              <a:t>determinations,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175" dirty="0">
                <a:latin typeface="Gill Sans MT"/>
                <a:cs typeface="Gill Sans MT"/>
              </a:rPr>
              <a:t>any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audio/AV </a:t>
            </a:r>
            <a:r>
              <a:rPr sz="2600" spc="100" dirty="0">
                <a:latin typeface="Gill Sans MT"/>
                <a:cs typeface="Gill Sans MT"/>
              </a:rPr>
              <a:t>recordings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-10" dirty="0">
                <a:latin typeface="Gill Sans MT"/>
                <a:cs typeface="Gill Sans MT"/>
              </a:rPr>
              <a:t>or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55" dirty="0">
                <a:latin typeface="Gill Sans MT"/>
                <a:cs typeface="Gill Sans MT"/>
              </a:rPr>
              <a:t>transcript, </a:t>
            </a:r>
            <a:r>
              <a:rPr sz="2600" spc="145" dirty="0">
                <a:latin typeface="Gill Sans MT"/>
                <a:cs typeface="Gill Sans MT"/>
              </a:rPr>
              <a:t>sanctions,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85" dirty="0">
                <a:latin typeface="Gill Sans MT"/>
                <a:cs typeface="Gill Sans MT"/>
              </a:rPr>
              <a:t>and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remedies</a:t>
            </a:r>
            <a:endParaRPr sz="2600">
              <a:latin typeface="Gill Sans MT"/>
              <a:cs typeface="Gill Sans MT"/>
            </a:endParaRPr>
          </a:p>
          <a:p>
            <a:pPr marL="342900" indent="-330200">
              <a:lnSpc>
                <a:spcPct val="100000"/>
              </a:lnSpc>
              <a:spcBef>
                <a:spcPts val="715"/>
              </a:spcBef>
              <a:buSzPct val="59615"/>
              <a:buFont typeface="Arial"/>
              <a:buChar char="•"/>
              <a:tabLst>
                <a:tab pos="342900" algn="l"/>
              </a:tabLst>
            </a:pPr>
            <a:r>
              <a:rPr sz="2600" spc="60" dirty="0">
                <a:latin typeface="Gill Sans MT"/>
                <a:cs typeface="Gill Sans MT"/>
              </a:rPr>
              <a:t>Any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80" dirty="0">
                <a:latin typeface="Gill Sans MT"/>
                <a:cs typeface="Gill Sans MT"/>
              </a:rPr>
              <a:t>appeal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90" dirty="0">
                <a:latin typeface="Gill Sans MT"/>
                <a:cs typeface="Gill Sans MT"/>
              </a:rPr>
              <a:t>and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its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60" dirty="0">
                <a:latin typeface="Gill Sans MT"/>
                <a:cs typeface="Gill Sans MT"/>
              </a:rPr>
              <a:t>result</a:t>
            </a:r>
            <a:endParaRPr sz="2600">
              <a:latin typeface="Gill Sans MT"/>
              <a:cs typeface="Gill Sans MT"/>
            </a:endParaRPr>
          </a:p>
          <a:p>
            <a:pPr marL="342900" marR="5080" indent="-330835">
              <a:lnSpc>
                <a:spcPts val="2780"/>
              </a:lnSpc>
              <a:spcBef>
                <a:spcPts val="1085"/>
              </a:spcBef>
              <a:buSzPct val="59615"/>
              <a:buFont typeface="Arial"/>
              <a:buChar char="•"/>
              <a:tabLst>
                <a:tab pos="342900" algn="l"/>
              </a:tabLst>
            </a:pPr>
            <a:r>
              <a:rPr sz="2600" spc="60" dirty="0">
                <a:latin typeface="Gill Sans MT"/>
                <a:cs typeface="Gill Sans MT"/>
              </a:rPr>
              <a:t>Any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informal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resolution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190" dirty="0">
                <a:latin typeface="Gill Sans MT"/>
                <a:cs typeface="Gill Sans MT"/>
              </a:rPr>
              <a:t>and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its </a:t>
            </a:r>
            <a:r>
              <a:rPr sz="2600" spc="70" dirty="0">
                <a:latin typeface="Gill Sans MT"/>
                <a:cs typeface="Gill Sans MT"/>
              </a:rPr>
              <a:t>result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9162" y="435038"/>
            <a:ext cx="883539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20" dirty="0"/>
              <a:t>What</a:t>
            </a:r>
            <a:r>
              <a:rPr spc="-175" dirty="0"/>
              <a:t> </a:t>
            </a:r>
            <a:r>
              <a:rPr spc="-80" dirty="0"/>
              <a:t>records</a:t>
            </a:r>
            <a:r>
              <a:rPr spc="-229" dirty="0"/>
              <a:t> </a:t>
            </a:r>
            <a:r>
              <a:rPr spc="-55" dirty="0"/>
              <a:t>do</a:t>
            </a:r>
            <a:r>
              <a:rPr spc="-235" dirty="0"/>
              <a:t> </a:t>
            </a:r>
            <a:r>
              <a:rPr spc="-70" dirty="0"/>
              <a:t>you</a:t>
            </a:r>
            <a:r>
              <a:rPr spc="-155" dirty="0"/>
              <a:t> </a:t>
            </a:r>
            <a:r>
              <a:rPr spc="-85" dirty="0"/>
              <a:t>need</a:t>
            </a:r>
            <a:r>
              <a:rPr spc="-225" dirty="0"/>
              <a:t> </a:t>
            </a:r>
            <a:r>
              <a:rPr spc="-229" dirty="0"/>
              <a:t>to</a:t>
            </a:r>
            <a:r>
              <a:rPr spc="-125" dirty="0"/>
              <a:t> </a:t>
            </a:r>
            <a:r>
              <a:rPr spc="-10" dirty="0"/>
              <a:t>keep?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9162" y="1236027"/>
            <a:ext cx="9562465" cy="8267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90"/>
              </a:spcBef>
            </a:pPr>
            <a:r>
              <a:rPr sz="2600" b="1" spc="-150" dirty="0">
                <a:latin typeface="Gill Sans MT"/>
                <a:cs typeface="Gill Sans MT"/>
              </a:rPr>
              <a:t>For</a:t>
            </a:r>
            <a:r>
              <a:rPr sz="2600" b="1" spc="-114" dirty="0">
                <a:latin typeface="Gill Sans MT"/>
                <a:cs typeface="Gill Sans MT"/>
              </a:rPr>
              <a:t> </a:t>
            </a:r>
            <a:r>
              <a:rPr sz="2600" b="1" dirty="0">
                <a:latin typeface="Gill Sans MT"/>
                <a:cs typeface="Gill Sans MT"/>
              </a:rPr>
              <a:t>each</a:t>
            </a:r>
            <a:r>
              <a:rPr sz="2600" b="1" spc="-100" dirty="0">
                <a:latin typeface="Gill Sans MT"/>
                <a:cs typeface="Gill Sans MT"/>
              </a:rPr>
              <a:t> </a:t>
            </a:r>
            <a:r>
              <a:rPr sz="2600" b="1" spc="-280" dirty="0">
                <a:latin typeface="Gill Sans MT"/>
                <a:cs typeface="Gill Sans MT"/>
              </a:rPr>
              <a:t>NOTIFICATION</a:t>
            </a:r>
            <a:r>
              <a:rPr sz="2600" b="1" spc="-110" dirty="0">
                <a:latin typeface="Gill Sans MT"/>
                <a:cs typeface="Gill Sans MT"/>
              </a:rPr>
              <a:t> </a:t>
            </a:r>
            <a:r>
              <a:rPr sz="2600" b="1" spc="-100" dirty="0">
                <a:latin typeface="Gill Sans MT"/>
                <a:cs typeface="Gill Sans MT"/>
              </a:rPr>
              <a:t>the</a:t>
            </a:r>
            <a:r>
              <a:rPr sz="2600" b="1" spc="-120" dirty="0">
                <a:latin typeface="Gill Sans MT"/>
                <a:cs typeface="Gill Sans MT"/>
              </a:rPr>
              <a:t> </a:t>
            </a:r>
            <a:r>
              <a:rPr sz="2600" b="1" spc="-290" dirty="0">
                <a:latin typeface="Gill Sans MT"/>
                <a:cs typeface="Gill Sans MT"/>
              </a:rPr>
              <a:t>TIXC</a:t>
            </a:r>
            <a:r>
              <a:rPr sz="2600" b="1" spc="-120" dirty="0">
                <a:latin typeface="Gill Sans MT"/>
                <a:cs typeface="Gill Sans MT"/>
              </a:rPr>
              <a:t> </a:t>
            </a:r>
            <a:r>
              <a:rPr sz="2600" b="1" spc="-10" dirty="0">
                <a:latin typeface="Gill Sans MT"/>
                <a:cs typeface="Gill Sans MT"/>
              </a:rPr>
              <a:t>receives</a:t>
            </a:r>
            <a:r>
              <a:rPr sz="2600" b="1" spc="-125" dirty="0">
                <a:latin typeface="Gill Sans MT"/>
                <a:cs typeface="Gill Sans MT"/>
              </a:rPr>
              <a:t> </a:t>
            </a:r>
            <a:r>
              <a:rPr sz="2600" b="1" dirty="0">
                <a:latin typeface="Gill Sans MT"/>
                <a:cs typeface="Gill Sans MT"/>
              </a:rPr>
              <a:t>of</a:t>
            </a:r>
            <a:r>
              <a:rPr sz="2600" b="1" spc="-90" dirty="0">
                <a:latin typeface="Gill Sans MT"/>
                <a:cs typeface="Gill Sans MT"/>
              </a:rPr>
              <a:t> </a:t>
            </a:r>
            <a:r>
              <a:rPr sz="2600" b="1" spc="-50" dirty="0">
                <a:latin typeface="Gill Sans MT"/>
                <a:cs typeface="Gill Sans MT"/>
              </a:rPr>
              <a:t>conduct</a:t>
            </a:r>
            <a:r>
              <a:rPr sz="2600" b="1" spc="-45" dirty="0">
                <a:latin typeface="Gill Sans MT"/>
                <a:cs typeface="Gill Sans MT"/>
              </a:rPr>
              <a:t> </a:t>
            </a:r>
            <a:r>
              <a:rPr sz="2600" b="1" spc="-105" dirty="0">
                <a:latin typeface="Gill Sans MT"/>
                <a:cs typeface="Gill Sans MT"/>
              </a:rPr>
              <a:t>that</a:t>
            </a:r>
            <a:r>
              <a:rPr sz="2600" b="1" spc="-45" dirty="0">
                <a:latin typeface="Gill Sans MT"/>
                <a:cs typeface="Gill Sans MT"/>
              </a:rPr>
              <a:t> </a:t>
            </a:r>
            <a:r>
              <a:rPr sz="2600" b="1" spc="-10" dirty="0">
                <a:latin typeface="Gill Sans MT"/>
                <a:cs typeface="Gill Sans MT"/>
              </a:rPr>
              <a:t>could </a:t>
            </a:r>
            <a:r>
              <a:rPr sz="2600" b="1" spc="-25" dirty="0">
                <a:latin typeface="Gill Sans MT"/>
                <a:cs typeface="Gill Sans MT"/>
              </a:rPr>
              <a:t>reasonably</a:t>
            </a:r>
            <a:r>
              <a:rPr sz="2600" b="1" spc="-120" dirty="0">
                <a:latin typeface="Gill Sans MT"/>
                <a:cs typeface="Gill Sans MT"/>
              </a:rPr>
              <a:t> </a:t>
            </a:r>
            <a:r>
              <a:rPr sz="2600" b="1" spc="-55" dirty="0">
                <a:latin typeface="Gill Sans MT"/>
                <a:cs typeface="Gill Sans MT"/>
              </a:rPr>
              <a:t>constitute</a:t>
            </a:r>
            <a:r>
              <a:rPr sz="2600" b="1" spc="-60" dirty="0">
                <a:latin typeface="Gill Sans MT"/>
                <a:cs typeface="Gill Sans MT"/>
              </a:rPr>
              <a:t> </a:t>
            </a:r>
            <a:r>
              <a:rPr sz="2600" b="1" dirty="0">
                <a:latin typeface="Gill Sans MT"/>
                <a:cs typeface="Gill Sans MT"/>
              </a:rPr>
              <a:t>sex</a:t>
            </a:r>
            <a:r>
              <a:rPr sz="2600" b="1" spc="-60" dirty="0">
                <a:latin typeface="Gill Sans MT"/>
                <a:cs typeface="Gill Sans MT"/>
              </a:rPr>
              <a:t> </a:t>
            </a:r>
            <a:r>
              <a:rPr sz="2600" b="1" spc="-10" dirty="0">
                <a:latin typeface="Gill Sans MT"/>
                <a:cs typeface="Gill Sans MT"/>
              </a:rPr>
              <a:t>discrimination:</a:t>
            </a:r>
            <a:endParaRPr sz="2600" dirty="0">
              <a:latin typeface="Gill Sans MT"/>
              <a:cs typeface="Gill Sans MT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1B987105-EB1F-9DCB-9185-D3536BB462BD}"/>
              </a:ext>
            </a:extLst>
          </p:cNvPr>
          <p:cNvSpPr txBox="1"/>
          <p:nvPr/>
        </p:nvSpPr>
        <p:spPr>
          <a:xfrm>
            <a:off x="1356359" y="2237802"/>
            <a:ext cx="407479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lang="en-US" sz="2400" b="1" dirty="0">
                <a:latin typeface="Gill Sans MT"/>
                <a:cs typeface="Gill Sans MT"/>
              </a:rPr>
              <a:t>2024</a:t>
            </a:r>
            <a:r>
              <a:rPr lang="en-US" sz="2400" b="1" spc="-35" dirty="0">
                <a:latin typeface="Gill Sans MT"/>
                <a:cs typeface="Gill Sans MT"/>
              </a:rPr>
              <a:t> </a:t>
            </a:r>
            <a:r>
              <a:rPr lang="en-US" sz="2400" b="1" spc="-190" dirty="0">
                <a:latin typeface="Gill Sans MT"/>
                <a:cs typeface="Gill Sans MT"/>
              </a:rPr>
              <a:t>TITLE</a:t>
            </a:r>
            <a:r>
              <a:rPr lang="en-US" sz="2400" b="1" dirty="0">
                <a:latin typeface="Gill Sans MT"/>
                <a:cs typeface="Gill Sans MT"/>
              </a:rPr>
              <a:t> </a:t>
            </a:r>
            <a:r>
              <a:rPr lang="en-US" sz="2400" b="1" spc="-285" dirty="0">
                <a:latin typeface="Gill Sans MT"/>
                <a:cs typeface="Gill Sans MT"/>
              </a:rPr>
              <a:t>IX</a:t>
            </a:r>
            <a:r>
              <a:rPr lang="en-US" sz="2400" b="1" spc="-30" dirty="0">
                <a:latin typeface="Gill Sans MT"/>
                <a:cs typeface="Gill Sans MT"/>
              </a:rPr>
              <a:t> </a:t>
            </a:r>
            <a:r>
              <a:rPr lang="en-US" sz="2400" b="1" spc="-215" dirty="0">
                <a:latin typeface="Gill Sans MT"/>
                <a:cs typeface="Gill Sans MT"/>
              </a:rPr>
              <a:t>FINAL</a:t>
            </a:r>
            <a:r>
              <a:rPr lang="en-US" sz="2400" b="1" spc="50" dirty="0">
                <a:latin typeface="Gill Sans MT"/>
                <a:cs typeface="Gill Sans MT"/>
              </a:rPr>
              <a:t> </a:t>
            </a:r>
            <a:r>
              <a:rPr lang="en-US" sz="2400" b="1" spc="-20" dirty="0">
                <a:latin typeface="Gill Sans MT"/>
                <a:cs typeface="Gill Sans MT"/>
              </a:rPr>
              <a:t>RULE</a:t>
            </a:r>
            <a:endParaRPr lang="en-US" sz="2400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9162" y="2785714"/>
            <a:ext cx="4949190" cy="1191224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469900" marR="5080" indent="-368935">
              <a:lnSpc>
                <a:spcPct val="90300"/>
              </a:lnSpc>
              <a:spcBef>
                <a:spcPts val="1165"/>
              </a:spcBef>
              <a:buSzPct val="82692"/>
              <a:buFont typeface="Arial"/>
              <a:buChar char="•"/>
              <a:tabLst>
                <a:tab pos="469900" algn="l"/>
              </a:tabLst>
            </a:pPr>
            <a:r>
              <a:rPr sz="2600" spc="75" dirty="0">
                <a:latin typeface="Gill Sans MT"/>
                <a:cs typeface="Gill Sans MT"/>
              </a:rPr>
              <a:t>records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documenting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the </a:t>
            </a:r>
            <a:r>
              <a:rPr sz="2600" spc="150" dirty="0">
                <a:latin typeface="Gill Sans MT"/>
                <a:cs typeface="Gill Sans MT"/>
              </a:rPr>
              <a:t>actions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taken</a:t>
            </a:r>
            <a:r>
              <a:rPr sz="2600" spc="-4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meet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the </a:t>
            </a:r>
            <a:r>
              <a:rPr sz="2600" spc="135" dirty="0">
                <a:latin typeface="Gill Sans MT"/>
                <a:cs typeface="Gill Sans MT"/>
              </a:rPr>
              <a:t>school’s</a:t>
            </a:r>
            <a:r>
              <a:rPr sz="2600" spc="-45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response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obligations.</a:t>
            </a:r>
            <a:endParaRPr sz="2600" dirty="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5765" y="2237803"/>
            <a:ext cx="407479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Gill Sans MT"/>
                <a:cs typeface="Gill Sans MT"/>
              </a:rPr>
              <a:t>2020</a:t>
            </a:r>
            <a:r>
              <a:rPr sz="2400" b="1" spc="-20" dirty="0">
                <a:latin typeface="Gill Sans MT"/>
                <a:cs typeface="Gill Sans MT"/>
              </a:rPr>
              <a:t> </a:t>
            </a:r>
            <a:r>
              <a:rPr sz="2400" b="1" spc="-190" dirty="0">
                <a:latin typeface="Gill Sans MT"/>
                <a:cs typeface="Gill Sans MT"/>
              </a:rPr>
              <a:t>TITLE</a:t>
            </a:r>
            <a:r>
              <a:rPr sz="2400" b="1" spc="15" dirty="0">
                <a:latin typeface="Gill Sans MT"/>
                <a:cs typeface="Gill Sans MT"/>
              </a:rPr>
              <a:t> </a:t>
            </a:r>
            <a:r>
              <a:rPr sz="2400" b="1" spc="-285" dirty="0">
                <a:latin typeface="Gill Sans MT"/>
                <a:cs typeface="Gill Sans MT"/>
              </a:rPr>
              <a:t>IX</a:t>
            </a:r>
            <a:r>
              <a:rPr sz="2400" b="1" spc="-15" dirty="0">
                <a:latin typeface="Gill Sans MT"/>
                <a:cs typeface="Gill Sans MT"/>
              </a:rPr>
              <a:t> </a:t>
            </a:r>
            <a:r>
              <a:rPr sz="2400" b="1" spc="-220" dirty="0">
                <a:latin typeface="Gill Sans MT"/>
                <a:cs typeface="Gill Sans MT"/>
              </a:rPr>
              <a:t>REGULATIONS</a:t>
            </a:r>
            <a:endParaRPr sz="2400" dirty="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31965" y="2786062"/>
            <a:ext cx="4597400" cy="361569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93700" marR="24765" indent="-381635">
              <a:lnSpc>
                <a:spcPct val="90000"/>
              </a:lnSpc>
              <a:spcBef>
                <a:spcPts val="390"/>
              </a:spcBef>
              <a:buFont typeface="Arial"/>
              <a:buChar char="•"/>
              <a:tabLst>
                <a:tab pos="393700" algn="l"/>
              </a:tabLst>
            </a:pPr>
            <a:r>
              <a:rPr sz="2400" spc="70" dirty="0">
                <a:latin typeface="Gill Sans MT"/>
                <a:cs typeface="Gill Sans MT"/>
              </a:rPr>
              <a:t>records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of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any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actions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taken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in </a:t>
            </a:r>
            <a:r>
              <a:rPr sz="2400" spc="120" dirty="0">
                <a:latin typeface="Gill Sans MT"/>
                <a:cs typeface="Gill Sans MT"/>
              </a:rPr>
              <a:t>response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report,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incl. </a:t>
            </a:r>
            <a:r>
              <a:rPr sz="2400" spc="85" dirty="0">
                <a:latin typeface="Gill Sans MT"/>
                <a:cs typeface="Gill Sans MT"/>
              </a:rPr>
              <a:t>supportive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measures.</a:t>
            </a:r>
            <a:endParaRPr sz="2400">
              <a:latin typeface="Gill Sans MT"/>
              <a:cs typeface="Gill Sans MT"/>
            </a:endParaRPr>
          </a:p>
          <a:p>
            <a:pPr marL="393700" marR="5080" indent="-381635">
              <a:lnSpc>
                <a:spcPct val="90000"/>
              </a:lnSpc>
              <a:spcBef>
                <a:spcPts val="1010"/>
              </a:spcBef>
              <a:buFont typeface="Arial"/>
              <a:buChar char="•"/>
              <a:tabLst>
                <a:tab pos="393700" algn="l"/>
              </a:tabLst>
            </a:pPr>
            <a:r>
              <a:rPr sz="2400" spc="120" dirty="0">
                <a:latin typeface="Gill Sans MT"/>
                <a:cs typeface="Gill Sans MT"/>
              </a:rPr>
              <a:t>document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225" dirty="0">
                <a:latin typeface="Gill Sans MT"/>
                <a:cs typeface="Gill Sans MT"/>
              </a:rPr>
              <a:t>basis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for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conclusion </a:t>
            </a:r>
            <a:r>
              <a:rPr sz="2400" spc="95" dirty="0">
                <a:latin typeface="Gill Sans MT"/>
                <a:cs typeface="Gill Sans MT"/>
              </a:rPr>
              <a:t>that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response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210" dirty="0">
                <a:latin typeface="Gill Sans MT"/>
                <a:cs typeface="Gill Sans MT"/>
              </a:rPr>
              <a:t>was</a:t>
            </a:r>
            <a:r>
              <a:rPr sz="2400" spc="-25" dirty="0">
                <a:latin typeface="Gill Sans MT"/>
                <a:cs typeface="Gill Sans MT"/>
              </a:rPr>
              <a:t> not </a:t>
            </a:r>
            <a:r>
              <a:rPr sz="2400" spc="75" dirty="0">
                <a:latin typeface="Gill Sans MT"/>
                <a:cs typeface="Gill Sans MT"/>
              </a:rPr>
              <a:t>deliberately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indifferent.</a:t>
            </a:r>
            <a:endParaRPr sz="2400">
              <a:latin typeface="Gill Sans MT"/>
              <a:cs typeface="Gill Sans MT"/>
            </a:endParaRPr>
          </a:p>
          <a:p>
            <a:pPr marL="393700" marR="43180" indent="-381635">
              <a:lnSpc>
                <a:spcPct val="90400"/>
              </a:lnSpc>
              <a:spcBef>
                <a:spcPts val="1005"/>
              </a:spcBef>
              <a:buFont typeface="Arial"/>
              <a:buChar char="•"/>
              <a:tabLst>
                <a:tab pos="393700" algn="l"/>
              </a:tabLst>
            </a:pPr>
            <a:r>
              <a:rPr sz="2400" spc="150" dirty="0">
                <a:latin typeface="Gill Sans MT"/>
                <a:cs typeface="Gill Sans MT"/>
              </a:rPr>
              <a:t>if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280" dirty="0">
                <a:latin typeface="Gill Sans MT"/>
                <a:cs typeface="Gill Sans MT"/>
              </a:rPr>
              <a:t>SMs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provided,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document </a:t>
            </a:r>
            <a:r>
              <a:rPr sz="2400" spc="90" dirty="0">
                <a:latin typeface="Gill Sans MT"/>
                <a:cs typeface="Gill Sans MT"/>
              </a:rPr>
              <a:t>why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response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210" dirty="0">
                <a:latin typeface="Gill Sans MT"/>
                <a:cs typeface="Gill Sans MT"/>
              </a:rPr>
              <a:t>was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clearly </a:t>
            </a:r>
            <a:r>
              <a:rPr sz="2400" spc="125" dirty="0">
                <a:latin typeface="Gill Sans MT"/>
                <a:cs typeface="Gill Sans MT"/>
              </a:rPr>
              <a:t>unreasonable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in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light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known </a:t>
            </a:r>
            <a:r>
              <a:rPr sz="2400" spc="135" dirty="0">
                <a:latin typeface="Gill Sans MT"/>
                <a:cs typeface="Gill Sans MT"/>
              </a:rPr>
              <a:t>circumstances.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9162" y="435038"/>
            <a:ext cx="883539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20" dirty="0"/>
              <a:t>What</a:t>
            </a:r>
            <a:r>
              <a:rPr spc="-175" dirty="0"/>
              <a:t> </a:t>
            </a:r>
            <a:r>
              <a:rPr spc="-80" dirty="0"/>
              <a:t>records</a:t>
            </a:r>
            <a:r>
              <a:rPr spc="-229" dirty="0"/>
              <a:t> </a:t>
            </a:r>
            <a:r>
              <a:rPr spc="-55" dirty="0"/>
              <a:t>do</a:t>
            </a:r>
            <a:r>
              <a:rPr spc="-235" dirty="0"/>
              <a:t> </a:t>
            </a:r>
            <a:r>
              <a:rPr spc="-70" dirty="0"/>
              <a:t>you</a:t>
            </a:r>
            <a:r>
              <a:rPr spc="-155" dirty="0"/>
              <a:t> </a:t>
            </a:r>
            <a:r>
              <a:rPr spc="-85" dirty="0"/>
              <a:t>need</a:t>
            </a:r>
            <a:r>
              <a:rPr spc="-225" dirty="0"/>
              <a:t> </a:t>
            </a:r>
            <a:r>
              <a:rPr spc="-229" dirty="0"/>
              <a:t>to</a:t>
            </a:r>
            <a:r>
              <a:rPr spc="-125" dirty="0"/>
              <a:t> </a:t>
            </a:r>
            <a:r>
              <a:rPr spc="-10" dirty="0"/>
              <a:t>keep?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85" dirty="0"/>
              <a:t>Training</a:t>
            </a:r>
            <a:r>
              <a:rPr spc="-90" dirty="0"/>
              <a:t> </a:t>
            </a:r>
            <a:r>
              <a:rPr spc="-10" dirty="0"/>
              <a:t>Materials</a:t>
            </a:r>
          </a:p>
          <a:p>
            <a:pPr marL="12700">
              <a:lnSpc>
                <a:spcPct val="100000"/>
              </a:lnSpc>
              <a:spcBef>
                <a:spcPts val="2695"/>
              </a:spcBef>
            </a:pPr>
            <a:r>
              <a:rPr sz="2400" dirty="0"/>
              <a:t>2024</a:t>
            </a:r>
            <a:r>
              <a:rPr sz="2400" spc="-35" dirty="0"/>
              <a:t> </a:t>
            </a:r>
            <a:r>
              <a:rPr sz="2400" spc="-190" dirty="0"/>
              <a:t>TITLE</a:t>
            </a:r>
            <a:r>
              <a:rPr sz="2400" dirty="0"/>
              <a:t> </a:t>
            </a:r>
            <a:r>
              <a:rPr sz="2400" spc="-285" dirty="0"/>
              <a:t>IX</a:t>
            </a:r>
            <a:r>
              <a:rPr sz="2400" spc="-30" dirty="0"/>
              <a:t> </a:t>
            </a:r>
            <a:r>
              <a:rPr sz="2400" spc="-215" dirty="0"/>
              <a:t>FINAL</a:t>
            </a:r>
            <a:r>
              <a:rPr sz="2400" spc="55" dirty="0"/>
              <a:t> </a:t>
            </a:r>
            <a:r>
              <a:rPr sz="2400" spc="-20" dirty="0"/>
              <a:t>RULE</a:t>
            </a:r>
            <a:endParaRPr sz="2400"/>
          </a:p>
          <a:p>
            <a:pPr marL="469900" marR="5080" indent="-394335">
              <a:lnSpc>
                <a:spcPct val="90300"/>
              </a:lnSpc>
              <a:spcBef>
                <a:spcPts val="1695"/>
              </a:spcBef>
              <a:buFont typeface="Arial"/>
              <a:buChar char="•"/>
              <a:tabLst>
                <a:tab pos="469900" algn="l"/>
              </a:tabLst>
            </a:pPr>
            <a:r>
              <a:rPr sz="2600" b="0" dirty="0">
                <a:latin typeface="Gill Sans MT"/>
                <a:cs typeface="Gill Sans MT"/>
              </a:rPr>
              <a:t>All</a:t>
            </a:r>
            <a:r>
              <a:rPr sz="2600" b="0" spc="-55" dirty="0">
                <a:latin typeface="Gill Sans MT"/>
                <a:cs typeface="Gill Sans MT"/>
              </a:rPr>
              <a:t> </a:t>
            </a:r>
            <a:r>
              <a:rPr sz="2600" b="0" spc="140" dirty="0">
                <a:latin typeface="Gill Sans MT"/>
                <a:cs typeface="Gill Sans MT"/>
              </a:rPr>
              <a:t>materials</a:t>
            </a:r>
            <a:r>
              <a:rPr sz="2600" b="0" spc="-95" dirty="0">
                <a:latin typeface="Gill Sans MT"/>
                <a:cs typeface="Gill Sans MT"/>
              </a:rPr>
              <a:t> </a:t>
            </a:r>
            <a:r>
              <a:rPr sz="2600" b="0" spc="190" dirty="0">
                <a:latin typeface="Gill Sans MT"/>
                <a:cs typeface="Gill Sans MT"/>
              </a:rPr>
              <a:t>used</a:t>
            </a:r>
            <a:r>
              <a:rPr sz="2600" b="0" spc="-75" dirty="0">
                <a:latin typeface="Gill Sans MT"/>
                <a:cs typeface="Gill Sans MT"/>
              </a:rPr>
              <a:t> </a:t>
            </a:r>
            <a:r>
              <a:rPr sz="2600" b="0" dirty="0">
                <a:latin typeface="Gill Sans MT"/>
                <a:cs typeface="Gill Sans MT"/>
              </a:rPr>
              <a:t>to</a:t>
            </a:r>
            <a:r>
              <a:rPr sz="2600" b="0" spc="-10" dirty="0">
                <a:latin typeface="Gill Sans MT"/>
                <a:cs typeface="Gill Sans MT"/>
              </a:rPr>
              <a:t> </a:t>
            </a:r>
            <a:r>
              <a:rPr sz="2600" b="0" spc="45" dirty="0">
                <a:latin typeface="Gill Sans MT"/>
                <a:cs typeface="Gill Sans MT"/>
              </a:rPr>
              <a:t>provide </a:t>
            </a:r>
            <a:r>
              <a:rPr sz="2600" b="0" spc="100" dirty="0">
                <a:latin typeface="Gill Sans MT"/>
                <a:cs typeface="Gill Sans MT"/>
              </a:rPr>
              <a:t>training</a:t>
            </a:r>
            <a:r>
              <a:rPr sz="2600" b="0" spc="-65" dirty="0">
                <a:latin typeface="Gill Sans MT"/>
                <a:cs typeface="Gill Sans MT"/>
              </a:rPr>
              <a:t> </a:t>
            </a:r>
            <a:r>
              <a:rPr sz="2600" b="0" dirty="0">
                <a:latin typeface="Gill Sans MT"/>
                <a:cs typeface="Gill Sans MT"/>
              </a:rPr>
              <a:t>to</a:t>
            </a:r>
            <a:r>
              <a:rPr sz="2600" b="0" spc="-80" dirty="0">
                <a:latin typeface="Gill Sans MT"/>
                <a:cs typeface="Gill Sans MT"/>
              </a:rPr>
              <a:t> </a:t>
            </a:r>
            <a:r>
              <a:rPr sz="2600" b="0" spc="60" dirty="0">
                <a:latin typeface="Gill Sans MT"/>
                <a:cs typeface="Gill Sans MT"/>
              </a:rPr>
              <a:t>“all</a:t>
            </a:r>
            <a:r>
              <a:rPr sz="2600" b="0" spc="-45" dirty="0">
                <a:latin typeface="Gill Sans MT"/>
                <a:cs typeface="Gill Sans MT"/>
              </a:rPr>
              <a:t> </a:t>
            </a:r>
            <a:r>
              <a:rPr sz="2600" b="0" spc="105" dirty="0">
                <a:latin typeface="Gill Sans MT"/>
                <a:cs typeface="Gill Sans MT"/>
              </a:rPr>
              <a:t>employees”</a:t>
            </a:r>
            <a:r>
              <a:rPr sz="2600" b="0" spc="-45" dirty="0">
                <a:latin typeface="Gill Sans MT"/>
                <a:cs typeface="Gill Sans MT"/>
              </a:rPr>
              <a:t> </a:t>
            </a:r>
            <a:r>
              <a:rPr sz="2600" b="0" spc="160" dirty="0">
                <a:latin typeface="Gill Sans MT"/>
                <a:cs typeface="Gill Sans MT"/>
              </a:rPr>
              <a:t>and </a:t>
            </a:r>
            <a:r>
              <a:rPr sz="2600" b="0" spc="95" dirty="0">
                <a:latin typeface="Gill Sans MT"/>
                <a:cs typeface="Gill Sans MT"/>
              </a:rPr>
              <a:t>the</a:t>
            </a:r>
            <a:r>
              <a:rPr sz="2600" b="0" spc="-80" dirty="0">
                <a:latin typeface="Gill Sans MT"/>
                <a:cs typeface="Gill Sans MT"/>
              </a:rPr>
              <a:t> </a:t>
            </a:r>
            <a:r>
              <a:rPr sz="2600" b="0" spc="165" dirty="0">
                <a:latin typeface="Gill Sans MT"/>
                <a:cs typeface="Gill Sans MT"/>
              </a:rPr>
              <a:t>specific</a:t>
            </a:r>
            <a:r>
              <a:rPr sz="2600" b="0" spc="-60" dirty="0">
                <a:latin typeface="Gill Sans MT"/>
                <a:cs typeface="Gill Sans MT"/>
              </a:rPr>
              <a:t> </a:t>
            </a:r>
            <a:r>
              <a:rPr sz="2600" b="0" spc="70" dirty="0">
                <a:latin typeface="Gill Sans MT"/>
                <a:cs typeface="Gill Sans MT"/>
              </a:rPr>
              <a:t>roles.</a:t>
            </a:r>
            <a:endParaRPr sz="2600">
              <a:latin typeface="Gill Sans MT"/>
              <a:cs typeface="Gill Sans MT"/>
            </a:endParaRPr>
          </a:p>
          <a:p>
            <a:pPr marL="469900" marR="92710" indent="-394335">
              <a:lnSpc>
                <a:spcPct val="89900"/>
              </a:lnSpc>
              <a:spcBef>
                <a:spcPts val="1025"/>
              </a:spcBef>
              <a:buFont typeface="Arial"/>
              <a:buChar char="•"/>
              <a:tabLst>
                <a:tab pos="469900" algn="l"/>
              </a:tabLst>
            </a:pPr>
            <a:r>
              <a:rPr sz="2600" b="0" spc="105" dirty="0">
                <a:latin typeface="Gill Sans MT"/>
                <a:cs typeface="Gill Sans MT"/>
              </a:rPr>
              <a:t>Training</a:t>
            </a:r>
            <a:r>
              <a:rPr sz="2600" b="0" spc="-85" dirty="0">
                <a:latin typeface="Gill Sans MT"/>
                <a:cs typeface="Gill Sans MT"/>
              </a:rPr>
              <a:t> </a:t>
            </a:r>
            <a:r>
              <a:rPr sz="2600" b="0" spc="135" dirty="0">
                <a:latin typeface="Gill Sans MT"/>
                <a:cs typeface="Gill Sans MT"/>
              </a:rPr>
              <a:t>materials</a:t>
            </a:r>
            <a:r>
              <a:rPr sz="2600" b="0" spc="-30" dirty="0">
                <a:latin typeface="Gill Sans MT"/>
                <a:cs typeface="Gill Sans MT"/>
              </a:rPr>
              <a:t> </a:t>
            </a:r>
            <a:r>
              <a:rPr sz="2600" b="0" spc="170" dirty="0">
                <a:latin typeface="Gill Sans MT"/>
                <a:cs typeface="Gill Sans MT"/>
              </a:rPr>
              <a:t>must</a:t>
            </a:r>
            <a:r>
              <a:rPr sz="2600" b="0" spc="-65" dirty="0">
                <a:latin typeface="Gill Sans MT"/>
                <a:cs typeface="Gill Sans MT"/>
              </a:rPr>
              <a:t> </a:t>
            </a:r>
            <a:r>
              <a:rPr sz="2600" b="0" spc="100" dirty="0">
                <a:latin typeface="Gill Sans MT"/>
                <a:cs typeface="Gill Sans MT"/>
              </a:rPr>
              <a:t>be </a:t>
            </a:r>
            <a:r>
              <a:rPr sz="2600" b="0" spc="160" dirty="0">
                <a:latin typeface="Gill Sans MT"/>
                <a:cs typeface="Gill Sans MT"/>
              </a:rPr>
              <a:t>available</a:t>
            </a:r>
            <a:r>
              <a:rPr sz="2600" b="0" spc="-75" dirty="0">
                <a:latin typeface="Gill Sans MT"/>
                <a:cs typeface="Gill Sans MT"/>
              </a:rPr>
              <a:t> </a:t>
            </a:r>
            <a:r>
              <a:rPr sz="2600" b="0" spc="120" dirty="0">
                <a:latin typeface="Gill Sans MT"/>
                <a:cs typeface="Gill Sans MT"/>
              </a:rPr>
              <a:t>upon</a:t>
            </a:r>
            <a:r>
              <a:rPr sz="2600" b="0" spc="-50" dirty="0">
                <a:latin typeface="Gill Sans MT"/>
                <a:cs typeface="Gill Sans MT"/>
              </a:rPr>
              <a:t> </a:t>
            </a:r>
            <a:r>
              <a:rPr sz="2600" b="0" spc="95" dirty="0">
                <a:latin typeface="Gill Sans MT"/>
                <a:cs typeface="Gill Sans MT"/>
              </a:rPr>
              <a:t>request</a:t>
            </a:r>
            <a:r>
              <a:rPr sz="2600" b="0" spc="-65" dirty="0">
                <a:latin typeface="Gill Sans MT"/>
                <a:cs typeface="Gill Sans MT"/>
              </a:rPr>
              <a:t> </a:t>
            </a:r>
            <a:r>
              <a:rPr sz="2600" b="0" spc="30" dirty="0">
                <a:latin typeface="Gill Sans MT"/>
                <a:cs typeface="Gill Sans MT"/>
              </a:rPr>
              <a:t>for </a:t>
            </a:r>
            <a:r>
              <a:rPr sz="2600" b="0" spc="120" dirty="0">
                <a:latin typeface="Gill Sans MT"/>
                <a:cs typeface="Gill Sans MT"/>
              </a:rPr>
              <a:t>inspection</a:t>
            </a:r>
            <a:r>
              <a:rPr sz="2600" b="0" spc="-60" dirty="0">
                <a:latin typeface="Gill Sans MT"/>
                <a:cs typeface="Gill Sans MT"/>
              </a:rPr>
              <a:t> </a:t>
            </a:r>
            <a:r>
              <a:rPr sz="2600" b="0" spc="145" dirty="0">
                <a:latin typeface="Gill Sans MT"/>
                <a:cs typeface="Gill Sans MT"/>
              </a:rPr>
              <a:t>by</a:t>
            </a:r>
            <a:r>
              <a:rPr sz="2600" b="0" spc="-75" dirty="0">
                <a:latin typeface="Gill Sans MT"/>
                <a:cs typeface="Gill Sans MT"/>
              </a:rPr>
              <a:t> </a:t>
            </a:r>
            <a:r>
              <a:rPr sz="2600" b="0" spc="150" dirty="0">
                <a:latin typeface="Gill Sans MT"/>
                <a:cs typeface="Gill Sans MT"/>
              </a:rPr>
              <a:t>members</a:t>
            </a:r>
            <a:r>
              <a:rPr sz="2600" b="0" spc="-40" dirty="0">
                <a:latin typeface="Gill Sans MT"/>
                <a:cs typeface="Gill Sans MT"/>
              </a:rPr>
              <a:t> </a:t>
            </a:r>
            <a:r>
              <a:rPr sz="2600" b="0" spc="120" dirty="0">
                <a:latin typeface="Gill Sans MT"/>
                <a:cs typeface="Gill Sans MT"/>
              </a:rPr>
              <a:t>of</a:t>
            </a:r>
            <a:r>
              <a:rPr sz="2600" b="0" spc="-45" dirty="0">
                <a:latin typeface="Gill Sans MT"/>
                <a:cs typeface="Gill Sans MT"/>
              </a:rPr>
              <a:t> </a:t>
            </a:r>
            <a:r>
              <a:rPr sz="2600" b="0" spc="70" dirty="0">
                <a:latin typeface="Gill Sans MT"/>
                <a:cs typeface="Gill Sans MT"/>
              </a:rPr>
              <a:t>the </a:t>
            </a:r>
            <a:r>
              <a:rPr sz="2600" b="0" spc="110" dirty="0">
                <a:latin typeface="Gill Sans MT"/>
                <a:cs typeface="Gill Sans MT"/>
              </a:rPr>
              <a:t>public.</a:t>
            </a:r>
            <a:endParaRPr sz="26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5765" y="1910815"/>
            <a:ext cx="4413885" cy="3394075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sz="2400" b="1" dirty="0">
                <a:latin typeface="Gill Sans MT"/>
                <a:cs typeface="Gill Sans MT"/>
              </a:rPr>
              <a:t>2020</a:t>
            </a:r>
            <a:r>
              <a:rPr sz="2400" b="1" spc="-25" dirty="0">
                <a:latin typeface="Gill Sans MT"/>
                <a:cs typeface="Gill Sans MT"/>
              </a:rPr>
              <a:t> </a:t>
            </a:r>
            <a:r>
              <a:rPr sz="2400" b="1" spc="-190" dirty="0">
                <a:latin typeface="Gill Sans MT"/>
                <a:cs typeface="Gill Sans MT"/>
              </a:rPr>
              <a:t>TITLE</a:t>
            </a:r>
            <a:r>
              <a:rPr sz="2400" b="1" spc="10" dirty="0">
                <a:latin typeface="Gill Sans MT"/>
                <a:cs typeface="Gill Sans MT"/>
              </a:rPr>
              <a:t> </a:t>
            </a:r>
            <a:r>
              <a:rPr sz="2400" b="1" spc="-285" dirty="0">
                <a:latin typeface="Gill Sans MT"/>
                <a:cs typeface="Gill Sans MT"/>
              </a:rPr>
              <a:t>IX</a:t>
            </a:r>
            <a:r>
              <a:rPr sz="2400" b="1" spc="-15" dirty="0">
                <a:latin typeface="Gill Sans MT"/>
                <a:cs typeface="Gill Sans MT"/>
              </a:rPr>
              <a:t> </a:t>
            </a:r>
            <a:r>
              <a:rPr sz="2400" b="1" spc="-145" dirty="0">
                <a:latin typeface="Gill Sans MT"/>
                <a:cs typeface="Gill Sans MT"/>
              </a:rPr>
              <a:t>REGULATIONS</a:t>
            </a:r>
            <a:endParaRPr sz="2400">
              <a:latin typeface="Gill Sans MT"/>
              <a:cs typeface="Gill Sans MT"/>
            </a:endParaRPr>
          </a:p>
          <a:p>
            <a:pPr marL="469900" marR="179070" indent="-330835">
              <a:lnSpc>
                <a:spcPct val="89900"/>
              </a:lnSpc>
              <a:spcBef>
                <a:spcPts val="1705"/>
              </a:spcBef>
              <a:buSzPct val="59615"/>
              <a:buFont typeface="Arial"/>
              <a:buChar char="•"/>
              <a:tabLst>
                <a:tab pos="469900" algn="l"/>
              </a:tabLst>
            </a:pPr>
            <a:r>
              <a:rPr sz="2600" dirty="0">
                <a:latin typeface="Gill Sans MT"/>
                <a:cs typeface="Gill Sans MT"/>
              </a:rPr>
              <a:t>All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140" dirty="0">
                <a:latin typeface="Gill Sans MT"/>
                <a:cs typeface="Gill Sans MT"/>
              </a:rPr>
              <a:t>materials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90" dirty="0">
                <a:latin typeface="Gill Sans MT"/>
                <a:cs typeface="Gill Sans MT"/>
              </a:rPr>
              <a:t>used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20" dirty="0">
                <a:latin typeface="Gill Sans MT"/>
                <a:cs typeface="Gill Sans MT"/>
              </a:rPr>
              <a:t> </a:t>
            </a:r>
            <a:r>
              <a:rPr sz="2600" spc="45" dirty="0">
                <a:latin typeface="Gill Sans MT"/>
                <a:cs typeface="Gill Sans MT"/>
              </a:rPr>
              <a:t>train </a:t>
            </a:r>
            <a:r>
              <a:rPr sz="2600" dirty="0">
                <a:latin typeface="Gill Sans MT"/>
                <a:cs typeface="Gill Sans MT"/>
              </a:rPr>
              <a:t>TIXCs,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investigators, </a:t>
            </a:r>
            <a:r>
              <a:rPr sz="2600" spc="125" dirty="0">
                <a:latin typeface="Gill Sans MT"/>
                <a:cs typeface="Gill Sans MT"/>
              </a:rPr>
              <a:t>decisionmakers,</a:t>
            </a:r>
            <a:r>
              <a:rPr sz="2600" spc="-45" dirty="0">
                <a:latin typeface="Gill Sans MT"/>
                <a:cs typeface="Gill Sans MT"/>
              </a:rPr>
              <a:t> </a:t>
            </a:r>
            <a:r>
              <a:rPr sz="2600" spc="190" dirty="0">
                <a:latin typeface="Gill Sans MT"/>
                <a:cs typeface="Gill Sans MT"/>
              </a:rPr>
              <a:t>and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35" dirty="0">
                <a:latin typeface="Gill Sans MT"/>
                <a:cs typeface="Gill Sans MT"/>
              </a:rPr>
              <a:t>IR </a:t>
            </a:r>
            <a:r>
              <a:rPr sz="2600" spc="100" dirty="0">
                <a:latin typeface="Gill Sans MT"/>
                <a:cs typeface="Gill Sans MT"/>
              </a:rPr>
              <a:t>facilitators.</a:t>
            </a:r>
            <a:endParaRPr sz="2600">
              <a:latin typeface="Gill Sans MT"/>
              <a:cs typeface="Gill Sans MT"/>
            </a:endParaRPr>
          </a:p>
          <a:p>
            <a:pPr marL="469900" marR="5080" indent="-394335">
              <a:lnSpc>
                <a:spcPct val="90300"/>
              </a:lnSpc>
              <a:spcBef>
                <a:spcPts val="1015"/>
              </a:spcBef>
              <a:buFont typeface="Arial"/>
              <a:buChar char="•"/>
              <a:tabLst>
                <a:tab pos="469900" algn="l"/>
              </a:tabLst>
            </a:pPr>
            <a:r>
              <a:rPr sz="2600" spc="105" dirty="0">
                <a:latin typeface="Gill Sans MT"/>
                <a:cs typeface="Gill Sans MT"/>
              </a:rPr>
              <a:t>Training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materials</a:t>
            </a:r>
            <a:r>
              <a:rPr sz="2600" spc="-45" dirty="0">
                <a:latin typeface="Gill Sans MT"/>
                <a:cs typeface="Gill Sans MT"/>
              </a:rPr>
              <a:t> </a:t>
            </a:r>
            <a:r>
              <a:rPr sz="2600" spc="170" dirty="0">
                <a:latin typeface="Gill Sans MT"/>
                <a:cs typeface="Gill Sans MT"/>
              </a:rPr>
              <a:t>must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be </a:t>
            </a:r>
            <a:r>
              <a:rPr sz="2600" spc="114" dirty="0">
                <a:latin typeface="Gill Sans MT"/>
                <a:cs typeface="Gill Sans MT"/>
              </a:rPr>
              <a:t>publicly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available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on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its website.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1010539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20" dirty="0"/>
              <a:t>What</a:t>
            </a:r>
            <a:r>
              <a:rPr spc="-170" dirty="0"/>
              <a:t> </a:t>
            </a:r>
            <a:r>
              <a:rPr spc="-75" dirty="0"/>
              <a:t>records</a:t>
            </a:r>
            <a:r>
              <a:rPr spc="-235" dirty="0"/>
              <a:t> </a:t>
            </a:r>
            <a:r>
              <a:rPr spc="-50" dirty="0"/>
              <a:t>do</a:t>
            </a:r>
            <a:r>
              <a:rPr spc="-254" dirty="0"/>
              <a:t> </a:t>
            </a:r>
            <a:r>
              <a:rPr spc="-75" dirty="0"/>
              <a:t>you</a:t>
            </a:r>
            <a:r>
              <a:rPr spc="-200" dirty="0"/>
              <a:t> </a:t>
            </a:r>
            <a:r>
              <a:rPr spc="-655" dirty="0"/>
              <a:t>NOT</a:t>
            </a:r>
            <a:r>
              <a:rPr spc="-140" dirty="0"/>
              <a:t> </a:t>
            </a:r>
            <a:r>
              <a:rPr spc="-45" dirty="0"/>
              <a:t>need</a:t>
            </a:r>
            <a:r>
              <a:rPr spc="-170" dirty="0"/>
              <a:t> </a:t>
            </a:r>
            <a:r>
              <a:rPr spc="-229" dirty="0"/>
              <a:t>to</a:t>
            </a:r>
            <a:r>
              <a:rPr spc="-190" dirty="0"/>
              <a:t> </a:t>
            </a:r>
            <a:r>
              <a:rPr spc="-10" dirty="0"/>
              <a:t>keep?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9175" y="1927860"/>
            <a:ext cx="7310120" cy="3516629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368300" marR="186055" indent="-356235">
              <a:lnSpc>
                <a:spcPts val="3229"/>
              </a:lnSpc>
              <a:spcBef>
                <a:spcPts val="520"/>
              </a:spcBef>
              <a:buSzPct val="66666"/>
              <a:buFont typeface="Arial"/>
              <a:buChar char="•"/>
              <a:tabLst>
                <a:tab pos="368300" algn="l"/>
              </a:tabLst>
            </a:pPr>
            <a:r>
              <a:rPr sz="3000" spc="80" dirty="0">
                <a:latin typeface="Gill Sans MT"/>
                <a:cs typeface="Gill Sans MT"/>
              </a:rPr>
              <a:t>Notable</a:t>
            </a:r>
            <a:r>
              <a:rPr sz="3000" spc="-90" dirty="0">
                <a:latin typeface="Gill Sans MT"/>
                <a:cs typeface="Gill Sans MT"/>
              </a:rPr>
              <a:t> </a:t>
            </a:r>
            <a:r>
              <a:rPr sz="3000" spc="235" dirty="0">
                <a:latin typeface="Gill Sans MT"/>
                <a:cs typeface="Gill Sans MT"/>
              </a:rPr>
              <a:t>change</a:t>
            </a:r>
            <a:r>
              <a:rPr sz="3000" spc="-90" dirty="0">
                <a:latin typeface="Gill Sans MT"/>
                <a:cs typeface="Gill Sans MT"/>
              </a:rPr>
              <a:t> </a:t>
            </a:r>
            <a:r>
              <a:rPr sz="3000" spc="120" dirty="0">
                <a:latin typeface="Gill Sans MT"/>
                <a:cs typeface="Gill Sans MT"/>
              </a:rPr>
              <a:t>between</a:t>
            </a:r>
            <a:r>
              <a:rPr sz="3000" spc="-75" dirty="0">
                <a:latin typeface="Gill Sans MT"/>
                <a:cs typeface="Gill Sans MT"/>
              </a:rPr>
              <a:t> </a:t>
            </a:r>
            <a:r>
              <a:rPr sz="3000" spc="85" dirty="0">
                <a:latin typeface="Gill Sans MT"/>
                <a:cs typeface="Gill Sans MT"/>
              </a:rPr>
              <a:t>the</a:t>
            </a:r>
            <a:r>
              <a:rPr sz="3000" spc="-100" dirty="0">
                <a:latin typeface="Gill Sans MT"/>
                <a:cs typeface="Gill Sans MT"/>
              </a:rPr>
              <a:t> </a:t>
            </a:r>
            <a:r>
              <a:rPr sz="3000" spc="105" dirty="0">
                <a:latin typeface="Gill Sans MT"/>
                <a:cs typeface="Gill Sans MT"/>
              </a:rPr>
              <a:t>NPRM</a:t>
            </a:r>
            <a:r>
              <a:rPr sz="3000" spc="-60" dirty="0">
                <a:latin typeface="Gill Sans MT"/>
                <a:cs typeface="Gill Sans MT"/>
              </a:rPr>
              <a:t> </a:t>
            </a:r>
            <a:r>
              <a:rPr sz="3000" spc="195" dirty="0">
                <a:latin typeface="Gill Sans MT"/>
                <a:cs typeface="Gill Sans MT"/>
              </a:rPr>
              <a:t>and </a:t>
            </a:r>
            <a:r>
              <a:rPr sz="3000" spc="85" dirty="0">
                <a:latin typeface="Gill Sans MT"/>
                <a:cs typeface="Gill Sans MT"/>
              </a:rPr>
              <a:t>the</a:t>
            </a:r>
            <a:r>
              <a:rPr sz="3000" spc="-120" dirty="0">
                <a:latin typeface="Gill Sans MT"/>
                <a:cs typeface="Gill Sans MT"/>
              </a:rPr>
              <a:t> </a:t>
            </a:r>
            <a:r>
              <a:rPr sz="3000" spc="185" dirty="0">
                <a:latin typeface="Gill Sans MT"/>
                <a:cs typeface="Gill Sans MT"/>
              </a:rPr>
              <a:t>2024</a:t>
            </a:r>
            <a:r>
              <a:rPr sz="3000" spc="-125" dirty="0">
                <a:latin typeface="Gill Sans MT"/>
                <a:cs typeface="Gill Sans MT"/>
              </a:rPr>
              <a:t> </a:t>
            </a:r>
            <a:r>
              <a:rPr sz="3000" spc="50" dirty="0">
                <a:latin typeface="Gill Sans MT"/>
                <a:cs typeface="Gill Sans MT"/>
              </a:rPr>
              <a:t>Title</a:t>
            </a:r>
            <a:r>
              <a:rPr sz="3000" spc="-110" dirty="0">
                <a:latin typeface="Gill Sans MT"/>
                <a:cs typeface="Gill Sans MT"/>
              </a:rPr>
              <a:t> </a:t>
            </a:r>
            <a:r>
              <a:rPr sz="3000" spc="-65" dirty="0">
                <a:latin typeface="Gill Sans MT"/>
                <a:cs typeface="Gill Sans MT"/>
              </a:rPr>
              <a:t>IX</a:t>
            </a:r>
            <a:r>
              <a:rPr sz="3000" spc="-90" dirty="0">
                <a:latin typeface="Gill Sans MT"/>
                <a:cs typeface="Gill Sans MT"/>
              </a:rPr>
              <a:t> </a:t>
            </a:r>
            <a:r>
              <a:rPr sz="3000" spc="175" dirty="0">
                <a:latin typeface="Gill Sans MT"/>
                <a:cs typeface="Gill Sans MT"/>
              </a:rPr>
              <a:t>Final</a:t>
            </a:r>
            <a:r>
              <a:rPr sz="3000" spc="-145" dirty="0">
                <a:latin typeface="Gill Sans MT"/>
                <a:cs typeface="Gill Sans MT"/>
              </a:rPr>
              <a:t> </a:t>
            </a:r>
            <a:r>
              <a:rPr sz="3000" spc="70" dirty="0">
                <a:latin typeface="Gill Sans MT"/>
                <a:cs typeface="Gill Sans MT"/>
              </a:rPr>
              <a:t>Rule:</a:t>
            </a:r>
            <a:endParaRPr sz="3000">
              <a:latin typeface="Gill Sans MT"/>
              <a:cs typeface="Gill Sans MT"/>
            </a:endParaRPr>
          </a:p>
          <a:p>
            <a:pPr marL="826135" marR="5080" lvl="1" indent="-355600">
              <a:lnSpc>
                <a:spcPct val="89900"/>
              </a:lnSpc>
              <a:spcBef>
                <a:spcPts val="975"/>
              </a:spcBef>
              <a:buSzPct val="76923"/>
              <a:buFont typeface="Arial"/>
              <a:buChar char="•"/>
              <a:tabLst>
                <a:tab pos="826135" algn="l"/>
              </a:tabLst>
            </a:pPr>
            <a:r>
              <a:rPr sz="2600" spc="100" dirty="0">
                <a:latin typeface="Gill Sans MT"/>
                <a:cs typeface="Gill Sans MT"/>
              </a:rPr>
              <a:t>Recordkeeping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requirement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does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spc="-210" dirty="0">
                <a:latin typeface="Gill Sans MT"/>
                <a:cs typeface="Gill Sans MT"/>
              </a:rPr>
              <a:t>NOT</a:t>
            </a:r>
            <a:r>
              <a:rPr sz="2600" spc="-25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apply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45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records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re: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40" dirty="0">
                <a:latin typeface="Gill Sans MT"/>
                <a:cs typeface="Gill Sans MT"/>
              </a:rPr>
              <a:t>pregnancy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or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related </a:t>
            </a:r>
            <a:r>
              <a:rPr sz="2600" spc="110" dirty="0">
                <a:latin typeface="Gill Sans MT"/>
                <a:cs typeface="Gill Sans MT"/>
              </a:rPr>
              <a:t>conditions</a:t>
            </a:r>
            <a:r>
              <a:rPr sz="2600" spc="-4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that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demonstrate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that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the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school </a:t>
            </a:r>
            <a:r>
              <a:rPr sz="2600" spc="254" dirty="0">
                <a:latin typeface="Gill Sans MT"/>
                <a:cs typeface="Gill Sans MT"/>
              </a:rPr>
              <a:t>has</a:t>
            </a:r>
            <a:r>
              <a:rPr sz="2600" spc="-4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met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its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obligations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55" dirty="0">
                <a:latin typeface="Gill Sans MT"/>
                <a:cs typeface="Gill Sans MT"/>
              </a:rPr>
              <a:t>provide </a:t>
            </a:r>
            <a:r>
              <a:rPr sz="2600" spc="140" dirty="0">
                <a:latin typeface="Gill Sans MT"/>
                <a:cs typeface="Gill Sans MT"/>
              </a:rPr>
              <a:t>reasonable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40" dirty="0">
                <a:latin typeface="Gill Sans MT"/>
                <a:cs typeface="Gill Sans MT"/>
              </a:rPr>
              <a:t>modifications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students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spc="160" dirty="0">
                <a:latin typeface="Gill Sans MT"/>
                <a:cs typeface="Gill Sans MT"/>
              </a:rPr>
              <a:t>and </a:t>
            </a:r>
            <a:r>
              <a:rPr sz="2600" spc="114" dirty="0">
                <a:latin typeface="Gill Sans MT"/>
                <a:cs typeface="Gill Sans MT"/>
              </a:rPr>
              <a:t>lactation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190" dirty="0">
                <a:latin typeface="Gill Sans MT"/>
                <a:cs typeface="Gill Sans MT"/>
              </a:rPr>
              <a:t>time/space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students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165" dirty="0">
                <a:latin typeface="Gill Sans MT"/>
                <a:cs typeface="Gill Sans MT"/>
              </a:rPr>
              <a:t>and </a:t>
            </a:r>
            <a:r>
              <a:rPr sz="2600" spc="125" dirty="0">
                <a:latin typeface="Gill Sans MT"/>
                <a:cs typeface="Gill Sans MT"/>
              </a:rPr>
              <a:t>employees.</a:t>
            </a:r>
            <a:endParaRPr sz="2600">
              <a:latin typeface="Gill Sans MT"/>
              <a:cs typeface="Gill Sans MT"/>
            </a:endParaRPr>
          </a:p>
        </p:txBody>
      </p:sp>
      <p:pic>
        <p:nvPicPr>
          <p:cNvPr id="4" name="object 4" descr="Photograph of a graduate wearing a black cap and gown holding a baby dressed in pink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58200" y="2562225"/>
            <a:ext cx="3581400" cy="261937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4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488819" y="2711767"/>
            <a:ext cx="7218045" cy="233743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 marR="5080" algn="ctr">
              <a:lnSpc>
                <a:spcPts val="5860"/>
              </a:lnSpc>
              <a:spcBef>
                <a:spcPts val="820"/>
              </a:spcBef>
            </a:pPr>
            <a:r>
              <a:rPr sz="5400" b="1" spc="-370" dirty="0">
                <a:solidFill>
                  <a:srgbClr val="FFFFFF"/>
                </a:solidFill>
                <a:latin typeface="Gill Sans MT"/>
                <a:cs typeface="Gill Sans MT"/>
              </a:rPr>
              <a:t>Are</a:t>
            </a:r>
            <a:r>
              <a:rPr sz="5400" b="1" spc="-2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29" dirty="0">
                <a:solidFill>
                  <a:srgbClr val="FFFFFF"/>
                </a:solidFill>
                <a:latin typeface="Gill Sans MT"/>
                <a:cs typeface="Gill Sans MT"/>
              </a:rPr>
              <a:t>there</a:t>
            </a:r>
            <a:r>
              <a:rPr sz="5400" b="1" spc="-13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54" dirty="0">
                <a:solidFill>
                  <a:srgbClr val="FFFFFF"/>
                </a:solidFill>
                <a:latin typeface="Gill Sans MT"/>
                <a:cs typeface="Gill Sans MT"/>
              </a:rPr>
              <a:t>other</a:t>
            </a:r>
            <a:r>
              <a:rPr sz="5400" b="1" spc="-15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05" dirty="0">
                <a:solidFill>
                  <a:srgbClr val="FFFFFF"/>
                </a:solidFill>
                <a:latin typeface="Gill Sans MT"/>
                <a:cs typeface="Gill Sans MT"/>
              </a:rPr>
              <a:t>training </a:t>
            </a:r>
            <a:r>
              <a:rPr sz="5400" b="1" spc="-40" dirty="0">
                <a:solidFill>
                  <a:srgbClr val="FFFFFF"/>
                </a:solidFill>
                <a:latin typeface="Gill Sans MT"/>
                <a:cs typeface="Gill Sans MT"/>
              </a:rPr>
              <a:t>obligations</a:t>
            </a:r>
            <a:r>
              <a:rPr sz="5400" b="1" spc="-3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35" dirty="0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sz="5400" b="1" spc="-1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should</a:t>
            </a:r>
            <a:r>
              <a:rPr sz="5400" b="1" spc="-2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5" dirty="0">
                <a:solidFill>
                  <a:srgbClr val="FFFFFF"/>
                </a:solidFill>
                <a:latin typeface="Gill Sans MT"/>
                <a:cs typeface="Gill Sans MT"/>
              </a:rPr>
              <a:t>be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considering?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BFEE08E-24C7-5922-C0BE-73B079ECE4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7575" y="-701040"/>
            <a:ext cx="10356850" cy="701040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Yes</a:t>
            </a:r>
          </a:p>
        </p:txBody>
      </p:sp>
      <p:pic>
        <p:nvPicPr>
          <p:cNvPr id="2" name="object 2" descr="Yes | Typeface: Knockout Merchandise available: www.redbubbl… | Flickr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5200" y="666750"/>
            <a:ext cx="5181600" cy="51816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15" dirty="0"/>
              <a:t>Clery</a:t>
            </a:r>
            <a:r>
              <a:rPr spc="-155" dirty="0"/>
              <a:t> </a:t>
            </a:r>
            <a:r>
              <a:rPr spc="-70" dirty="0"/>
              <a:t>Act/</a:t>
            </a:r>
            <a:r>
              <a:rPr spc="-165" dirty="0"/>
              <a:t> </a:t>
            </a:r>
            <a:r>
              <a:rPr spc="-655" dirty="0"/>
              <a:t>VAWA</a:t>
            </a:r>
            <a:r>
              <a:rPr spc="-150" dirty="0"/>
              <a:t> </a:t>
            </a:r>
            <a:r>
              <a:rPr spc="-135" dirty="0"/>
              <a:t>Amendments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375" y="1928177"/>
            <a:ext cx="10176510" cy="3463290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419100" marR="163195" indent="-407034">
              <a:lnSpc>
                <a:spcPct val="92200"/>
              </a:lnSpc>
              <a:spcBef>
                <a:spcPts val="384"/>
              </a:spcBef>
              <a:buFont typeface="Arial"/>
              <a:buChar char="•"/>
              <a:tabLst>
                <a:tab pos="419100" algn="l"/>
              </a:tabLst>
            </a:pPr>
            <a:r>
              <a:rPr sz="2750" u="sng" spc="15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Officials</a:t>
            </a:r>
            <a:r>
              <a:rPr sz="2750" u="sng" spc="-6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12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involved</a:t>
            </a:r>
            <a:r>
              <a:rPr sz="2750" u="sng" spc="1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10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in</a:t>
            </a:r>
            <a:r>
              <a:rPr sz="2750" u="sng" spc="-1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14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disciplinary</a:t>
            </a:r>
            <a:r>
              <a:rPr sz="2750" u="sng" spc="-3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16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proceedings</a:t>
            </a:r>
            <a:r>
              <a:rPr sz="2750" u="none" spc="-40" dirty="0">
                <a:latin typeface="Gill Sans MT"/>
                <a:cs typeface="Gill Sans MT"/>
              </a:rPr>
              <a:t> </a:t>
            </a:r>
            <a:r>
              <a:rPr sz="2750" u="none" spc="215" dirty="0">
                <a:latin typeface="Gill Sans MT"/>
                <a:cs typeface="Gill Sans MT"/>
              </a:rPr>
              <a:t>must</a:t>
            </a:r>
            <a:r>
              <a:rPr sz="2750" u="none" spc="-75" dirty="0">
                <a:latin typeface="Gill Sans MT"/>
                <a:cs typeface="Gill Sans MT"/>
              </a:rPr>
              <a:t> </a:t>
            </a:r>
            <a:r>
              <a:rPr sz="2750" u="none" spc="105" dirty="0">
                <a:latin typeface="Gill Sans MT"/>
                <a:cs typeface="Gill Sans MT"/>
              </a:rPr>
              <a:t>receive </a:t>
            </a:r>
            <a:r>
              <a:rPr sz="2750" u="none" spc="130" dirty="0">
                <a:latin typeface="Gill Sans MT"/>
                <a:cs typeface="Gill Sans MT"/>
              </a:rPr>
              <a:t>training</a:t>
            </a:r>
            <a:r>
              <a:rPr sz="2750" u="none" spc="-60" dirty="0">
                <a:latin typeface="Gill Sans MT"/>
                <a:cs typeface="Gill Sans MT"/>
              </a:rPr>
              <a:t> </a:t>
            </a:r>
            <a:r>
              <a:rPr sz="2750" u="none" spc="95" dirty="0">
                <a:latin typeface="Gill Sans MT"/>
                <a:cs typeface="Gill Sans MT"/>
              </a:rPr>
              <a:t>on</a:t>
            </a:r>
            <a:r>
              <a:rPr sz="2750" u="none" spc="-35" dirty="0">
                <a:latin typeface="Gill Sans MT"/>
                <a:cs typeface="Gill Sans MT"/>
              </a:rPr>
              <a:t> </a:t>
            </a:r>
            <a:r>
              <a:rPr sz="2750" u="none" spc="180" dirty="0">
                <a:latin typeface="Gill Sans MT"/>
                <a:cs typeface="Gill Sans MT"/>
              </a:rPr>
              <a:t>“issues</a:t>
            </a:r>
            <a:r>
              <a:rPr sz="2750" u="none" spc="-5" dirty="0">
                <a:latin typeface="Gill Sans MT"/>
                <a:cs typeface="Gill Sans MT"/>
              </a:rPr>
              <a:t> </a:t>
            </a:r>
            <a:r>
              <a:rPr sz="2750" u="none" spc="110" dirty="0">
                <a:latin typeface="Gill Sans MT"/>
                <a:cs typeface="Gill Sans MT"/>
              </a:rPr>
              <a:t>related</a:t>
            </a:r>
            <a:r>
              <a:rPr sz="2750" u="none" spc="-60" dirty="0">
                <a:latin typeface="Gill Sans MT"/>
                <a:cs typeface="Gill Sans MT"/>
              </a:rPr>
              <a:t> </a:t>
            </a:r>
            <a:r>
              <a:rPr sz="2750" u="none" dirty="0">
                <a:latin typeface="Gill Sans MT"/>
                <a:cs typeface="Gill Sans MT"/>
              </a:rPr>
              <a:t>to</a:t>
            </a:r>
            <a:r>
              <a:rPr sz="2750" u="none" spc="-15" dirty="0">
                <a:latin typeface="Gill Sans MT"/>
                <a:cs typeface="Gill Sans MT"/>
              </a:rPr>
              <a:t> </a:t>
            </a:r>
            <a:r>
              <a:rPr sz="2750" u="none" spc="180" dirty="0">
                <a:latin typeface="Gill Sans MT"/>
                <a:cs typeface="Gill Sans MT"/>
              </a:rPr>
              <a:t>dating</a:t>
            </a:r>
            <a:r>
              <a:rPr sz="2750" u="none" spc="20" dirty="0">
                <a:latin typeface="Gill Sans MT"/>
                <a:cs typeface="Gill Sans MT"/>
              </a:rPr>
              <a:t> </a:t>
            </a:r>
            <a:r>
              <a:rPr sz="2750" u="none" spc="114" dirty="0">
                <a:latin typeface="Gill Sans MT"/>
                <a:cs typeface="Gill Sans MT"/>
              </a:rPr>
              <a:t>violence,</a:t>
            </a:r>
            <a:r>
              <a:rPr sz="2750" u="none" spc="-15" dirty="0">
                <a:latin typeface="Gill Sans MT"/>
                <a:cs typeface="Gill Sans MT"/>
              </a:rPr>
              <a:t> </a:t>
            </a:r>
            <a:r>
              <a:rPr sz="2750" u="none" spc="160" dirty="0">
                <a:latin typeface="Gill Sans MT"/>
                <a:cs typeface="Gill Sans MT"/>
              </a:rPr>
              <a:t>domestic </a:t>
            </a:r>
            <a:r>
              <a:rPr sz="2750" u="none" spc="114" dirty="0">
                <a:latin typeface="Gill Sans MT"/>
                <a:cs typeface="Gill Sans MT"/>
              </a:rPr>
              <a:t>violence,</a:t>
            </a:r>
            <a:r>
              <a:rPr sz="2750" u="none" spc="-25" dirty="0">
                <a:latin typeface="Gill Sans MT"/>
                <a:cs typeface="Gill Sans MT"/>
              </a:rPr>
              <a:t> </a:t>
            </a:r>
            <a:r>
              <a:rPr sz="2750" u="none" spc="190" dirty="0">
                <a:latin typeface="Gill Sans MT"/>
                <a:cs typeface="Gill Sans MT"/>
              </a:rPr>
              <a:t>sexual</a:t>
            </a:r>
            <a:r>
              <a:rPr sz="2750" u="none" spc="-75" dirty="0">
                <a:latin typeface="Gill Sans MT"/>
                <a:cs typeface="Gill Sans MT"/>
              </a:rPr>
              <a:t> </a:t>
            </a:r>
            <a:r>
              <a:rPr sz="2750" u="none" spc="200" dirty="0">
                <a:latin typeface="Gill Sans MT"/>
                <a:cs typeface="Gill Sans MT"/>
              </a:rPr>
              <a:t>assault,</a:t>
            </a:r>
            <a:r>
              <a:rPr sz="2750" u="none" spc="-25" dirty="0">
                <a:latin typeface="Gill Sans MT"/>
                <a:cs typeface="Gill Sans MT"/>
              </a:rPr>
              <a:t> </a:t>
            </a:r>
            <a:r>
              <a:rPr sz="2750" u="none" spc="215" dirty="0">
                <a:latin typeface="Gill Sans MT"/>
                <a:cs typeface="Gill Sans MT"/>
              </a:rPr>
              <a:t>and</a:t>
            </a:r>
            <a:r>
              <a:rPr sz="2750" u="none" spc="-75" dirty="0">
                <a:latin typeface="Gill Sans MT"/>
                <a:cs typeface="Gill Sans MT"/>
              </a:rPr>
              <a:t> </a:t>
            </a:r>
            <a:r>
              <a:rPr sz="2750" u="none" spc="180" dirty="0">
                <a:latin typeface="Gill Sans MT"/>
                <a:cs typeface="Gill Sans MT"/>
              </a:rPr>
              <a:t>stalking</a:t>
            </a:r>
            <a:r>
              <a:rPr sz="2750" u="none" spc="10" dirty="0">
                <a:latin typeface="Gill Sans MT"/>
                <a:cs typeface="Gill Sans MT"/>
              </a:rPr>
              <a:t> </a:t>
            </a:r>
            <a:r>
              <a:rPr sz="2750" u="none" spc="215" dirty="0">
                <a:latin typeface="Gill Sans MT"/>
                <a:cs typeface="Gill Sans MT"/>
              </a:rPr>
              <a:t>and</a:t>
            </a:r>
            <a:r>
              <a:rPr sz="2750" u="none" spc="-70" dirty="0">
                <a:latin typeface="Gill Sans MT"/>
                <a:cs typeface="Gill Sans MT"/>
              </a:rPr>
              <a:t> </a:t>
            </a:r>
            <a:r>
              <a:rPr sz="2750" u="none" spc="110" dirty="0">
                <a:latin typeface="Gill Sans MT"/>
                <a:cs typeface="Gill Sans MT"/>
              </a:rPr>
              <a:t>on</a:t>
            </a:r>
            <a:r>
              <a:rPr sz="2750" u="none" spc="-45" dirty="0">
                <a:latin typeface="Gill Sans MT"/>
                <a:cs typeface="Gill Sans MT"/>
              </a:rPr>
              <a:t> </a:t>
            </a:r>
            <a:r>
              <a:rPr sz="2750" u="none" spc="120" dirty="0">
                <a:latin typeface="Gill Sans MT"/>
                <a:cs typeface="Gill Sans MT"/>
              </a:rPr>
              <a:t>how</a:t>
            </a:r>
            <a:r>
              <a:rPr sz="2750" u="none" spc="5" dirty="0">
                <a:latin typeface="Gill Sans MT"/>
                <a:cs typeface="Gill Sans MT"/>
              </a:rPr>
              <a:t> </a:t>
            </a:r>
            <a:r>
              <a:rPr sz="2750" u="none" dirty="0">
                <a:latin typeface="Gill Sans MT"/>
                <a:cs typeface="Gill Sans MT"/>
              </a:rPr>
              <a:t>to</a:t>
            </a:r>
            <a:r>
              <a:rPr sz="2750" u="none" spc="-90" dirty="0">
                <a:latin typeface="Gill Sans MT"/>
                <a:cs typeface="Gill Sans MT"/>
              </a:rPr>
              <a:t> </a:t>
            </a:r>
            <a:r>
              <a:rPr sz="2750" u="none" spc="145" dirty="0">
                <a:latin typeface="Gill Sans MT"/>
                <a:cs typeface="Gill Sans MT"/>
              </a:rPr>
              <a:t>conduct </a:t>
            </a:r>
            <a:r>
              <a:rPr sz="2750" u="none" spc="229" dirty="0">
                <a:latin typeface="Gill Sans MT"/>
                <a:cs typeface="Gill Sans MT"/>
              </a:rPr>
              <a:t>an</a:t>
            </a:r>
            <a:r>
              <a:rPr sz="2750" u="none" spc="-40" dirty="0">
                <a:latin typeface="Gill Sans MT"/>
                <a:cs typeface="Gill Sans MT"/>
              </a:rPr>
              <a:t> </a:t>
            </a:r>
            <a:r>
              <a:rPr sz="2750" u="none" spc="155" dirty="0">
                <a:latin typeface="Gill Sans MT"/>
                <a:cs typeface="Gill Sans MT"/>
              </a:rPr>
              <a:t>investigation</a:t>
            </a:r>
            <a:r>
              <a:rPr sz="2750" u="none" spc="-40" dirty="0">
                <a:latin typeface="Gill Sans MT"/>
                <a:cs typeface="Gill Sans MT"/>
              </a:rPr>
              <a:t> </a:t>
            </a:r>
            <a:r>
              <a:rPr sz="2750" u="none" spc="215" dirty="0">
                <a:latin typeface="Gill Sans MT"/>
                <a:cs typeface="Gill Sans MT"/>
              </a:rPr>
              <a:t>and</a:t>
            </a:r>
            <a:r>
              <a:rPr sz="2750" u="none" dirty="0">
                <a:latin typeface="Gill Sans MT"/>
                <a:cs typeface="Gill Sans MT"/>
              </a:rPr>
              <a:t> </a:t>
            </a:r>
            <a:r>
              <a:rPr sz="2750" u="none" spc="155" dirty="0">
                <a:latin typeface="Gill Sans MT"/>
                <a:cs typeface="Gill Sans MT"/>
              </a:rPr>
              <a:t>hearing</a:t>
            </a:r>
            <a:r>
              <a:rPr sz="2750" u="none" spc="-65" dirty="0">
                <a:latin typeface="Gill Sans MT"/>
                <a:cs typeface="Gill Sans MT"/>
              </a:rPr>
              <a:t> </a:t>
            </a:r>
            <a:r>
              <a:rPr sz="2750" u="none" spc="190" dirty="0">
                <a:latin typeface="Gill Sans MT"/>
                <a:cs typeface="Gill Sans MT"/>
              </a:rPr>
              <a:t>process</a:t>
            </a:r>
            <a:r>
              <a:rPr sz="2750" u="none" spc="-85" dirty="0">
                <a:latin typeface="Gill Sans MT"/>
                <a:cs typeface="Gill Sans MT"/>
              </a:rPr>
              <a:t> </a:t>
            </a:r>
            <a:r>
              <a:rPr sz="2750" u="none" spc="120" dirty="0">
                <a:latin typeface="Gill Sans MT"/>
                <a:cs typeface="Gill Sans MT"/>
              </a:rPr>
              <a:t>that</a:t>
            </a:r>
            <a:r>
              <a:rPr sz="2750" u="none" spc="-10" dirty="0">
                <a:latin typeface="Gill Sans MT"/>
                <a:cs typeface="Gill Sans MT"/>
              </a:rPr>
              <a:t> </a:t>
            </a:r>
            <a:r>
              <a:rPr sz="2750" u="none" spc="114" dirty="0">
                <a:latin typeface="Gill Sans MT"/>
                <a:cs typeface="Gill Sans MT"/>
              </a:rPr>
              <a:t>protects</a:t>
            </a:r>
            <a:r>
              <a:rPr sz="2750" u="none" spc="-85" dirty="0">
                <a:latin typeface="Gill Sans MT"/>
                <a:cs typeface="Gill Sans MT"/>
              </a:rPr>
              <a:t> </a:t>
            </a:r>
            <a:r>
              <a:rPr sz="2750" u="none" spc="105" dirty="0">
                <a:latin typeface="Gill Sans MT"/>
                <a:cs typeface="Gill Sans MT"/>
              </a:rPr>
              <a:t>the</a:t>
            </a:r>
            <a:r>
              <a:rPr sz="2750" u="none" spc="-55" dirty="0">
                <a:latin typeface="Gill Sans MT"/>
                <a:cs typeface="Gill Sans MT"/>
              </a:rPr>
              <a:t> </a:t>
            </a:r>
            <a:r>
              <a:rPr sz="2750" u="none" spc="204" dirty="0">
                <a:latin typeface="Gill Sans MT"/>
                <a:cs typeface="Gill Sans MT"/>
              </a:rPr>
              <a:t>safety </a:t>
            </a:r>
            <a:r>
              <a:rPr sz="2750" u="none" spc="165" dirty="0">
                <a:latin typeface="Gill Sans MT"/>
                <a:cs typeface="Gill Sans MT"/>
              </a:rPr>
              <a:t>of</a:t>
            </a:r>
            <a:r>
              <a:rPr sz="2750" u="none" dirty="0">
                <a:latin typeface="Gill Sans MT"/>
                <a:cs typeface="Gill Sans MT"/>
              </a:rPr>
              <a:t> </a:t>
            </a:r>
            <a:r>
              <a:rPr sz="2750" u="none" spc="170" dirty="0">
                <a:latin typeface="Gill Sans MT"/>
                <a:cs typeface="Gill Sans MT"/>
              </a:rPr>
              <a:t>victims</a:t>
            </a:r>
            <a:r>
              <a:rPr sz="2750" u="none" spc="-5" dirty="0">
                <a:latin typeface="Gill Sans MT"/>
                <a:cs typeface="Gill Sans MT"/>
              </a:rPr>
              <a:t> </a:t>
            </a:r>
            <a:r>
              <a:rPr sz="2750" u="none" spc="220" dirty="0">
                <a:latin typeface="Gill Sans MT"/>
                <a:cs typeface="Gill Sans MT"/>
              </a:rPr>
              <a:t>and</a:t>
            </a:r>
            <a:r>
              <a:rPr sz="2750" u="none" spc="-70" dirty="0">
                <a:latin typeface="Gill Sans MT"/>
                <a:cs typeface="Gill Sans MT"/>
              </a:rPr>
              <a:t> </a:t>
            </a:r>
            <a:r>
              <a:rPr sz="2750" u="none" spc="125" dirty="0">
                <a:latin typeface="Gill Sans MT"/>
                <a:cs typeface="Gill Sans MT"/>
              </a:rPr>
              <a:t>promotes</a:t>
            </a:r>
            <a:r>
              <a:rPr sz="2750" u="none" spc="-5" dirty="0">
                <a:latin typeface="Gill Sans MT"/>
                <a:cs typeface="Gill Sans MT"/>
              </a:rPr>
              <a:t> </a:t>
            </a:r>
            <a:r>
              <a:rPr sz="2750" u="none" spc="114" dirty="0">
                <a:latin typeface="Gill Sans MT"/>
                <a:cs typeface="Gill Sans MT"/>
              </a:rPr>
              <a:t>accountability.”</a:t>
            </a:r>
            <a:endParaRPr sz="2750">
              <a:latin typeface="Gill Sans MT"/>
              <a:cs typeface="Gill Sans MT"/>
            </a:endParaRPr>
          </a:p>
          <a:p>
            <a:pPr marL="419100" indent="-4064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419100" algn="l"/>
              </a:tabLst>
            </a:pPr>
            <a:r>
              <a:rPr sz="2750" spc="130" dirty="0">
                <a:latin typeface="Gill Sans MT"/>
                <a:cs typeface="Gill Sans MT"/>
              </a:rPr>
              <a:t>Training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must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be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provided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annually.</a:t>
            </a:r>
            <a:endParaRPr sz="275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520"/>
              </a:spcBef>
            </a:pPr>
            <a:endParaRPr sz="2750">
              <a:latin typeface="Gill Sans MT"/>
              <a:cs typeface="Gill Sans MT"/>
            </a:endParaRPr>
          </a:p>
          <a:p>
            <a:pPr marL="6553834">
              <a:lnSpc>
                <a:spcPct val="100000"/>
              </a:lnSpc>
            </a:pPr>
            <a:r>
              <a:rPr sz="2400" spc="140" dirty="0">
                <a:latin typeface="Gill Sans MT"/>
                <a:cs typeface="Gill Sans MT"/>
              </a:rPr>
              <a:t>34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C.F.R.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495" dirty="0">
                <a:latin typeface="Gill Sans MT"/>
                <a:cs typeface="Gill Sans MT"/>
              </a:rPr>
              <a:t>§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668.46(k)(2)(ii)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15" dirty="0"/>
              <a:t>Clery</a:t>
            </a:r>
            <a:r>
              <a:rPr spc="-155" dirty="0"/>
              <a:t> </a:t>
            </a:r>
            <a:r>
              <a:rPr spc="-70" dirty="0"/>
              <a:t>Act/</a:t>
            </a:r>
            <a:r>
              <a:rPr spc="-165" dirty="0"/>
              <a:t> </a:t>
            </a:r>
            <a:r>
              <a:rPr spc="-655" dirty="0"/>
              <a:t>VAWA</a:t>
            </a:r>
            <a:r>
              <a:rPr spc="-150" dirty="0"/>
              <a:t> </a:t>
            </a:r>
            <a:r>
              <a:rPr spc="-135" dirty="0"/>
              <a:t>Amendments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375" y="1928177"/>
            <a:ext cx="9988550" cy="160337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419100" marR="5080" indent="-407034">
              <a:lnSpc>
                <a:spcPct val="91800"/>
              </a:lnSpc>
              <a:spcBef>
                <a:spcPts val="395"/>
              </a:spcBef>
              <a:buFont typeface="Arial"/>
              <a:buChar char="•"/>
              <a:tabLst>
                <a:tab pos="419100" algn="l"/>
              </a:tabLst>
            </a:pPr>
            <a:r>
              <a:rPr sz="2750" spc="50" dirty="0">
                <a:latin typeface="Gill Sans MT"/>
                <a:cs typeface="Gill Sans MT"/>
              </a:rPr>
              <a:t>An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institution’s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Annual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Security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Report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must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include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75" dirty="0">
                <a:latin typeface="Gill Sans MT"/>
                <a:cs typeface="Gill Sans MT"/>
              </a:rPr>
              <a:t>a </a:t>
            </a:r>
            <a:r>
              <a:rPr sz="2750" spc="165" dirty="0">
                <a:latin typeface="Gill Sans MT"/>
                <a:cs typeface="Gill Sans MT"/>
              </a:rPr>
              <a:t>statement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policy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that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addresses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primary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prevention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and </a:t>
            </a:r>
            <a:r>
              <a:rPr sz="2750" spc="210" dirty="0">
                <a:latin typeface="Gill Sans MT"/>
                <a:cs typeface="Gill Sans MT"/>
              </a:rPr>
              <a:t>awareness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programs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directed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at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u="sng" spc="18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incoming</a:t>
            </a:r>
            <a:r>
              <a:rPr sz="2750" u="sng" spc="-6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17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students</a:t>
            </a:r>
            <a:r>
              <a:rPr sz="2750" u="sng" spc="-1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21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and</a:t>
            </a:r>
            <a:r>
              <a:rPr sz="2750" u="sng" spc="-6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10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new</a:t>
            </a:r>
            <a:r>
              <a:rPr sz="2750" u="none" spc="100" dirty="0">
                <a:latin typeface="Gill Sans MT"/>
                <a:cs typeface="Gill Sans MT"/>
              </a:rPr>
              <a:t> </a:t>
            </a:r>
            <a:r>
              <a:rPr sz="2750" u="sng" spc="16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employees</a:t>
            </a:r>
            <a:r>
              <a:rPr sz="2750" u="none" spc="165" dirty="0">
                <a:latin typeface="Gill Sans MT"/>
                <a:cs typeface="Gill Sans MT"/>
              </a:rPr>
              <a:t>.</a:t>
            </a:r>
            <a:endParaRPr sz="275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09891" y="4999672"/>
            <a:ext cx="34734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40" dirty="0">
                <a:latin typeface="Gill Sans MT"/>
                <a:cs typeface="Gill Sans MT"/>
              </a:rPr>
              <a:t>34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C.F.R.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495" dirty="0">
                <a:latin typeface="Gill Sans MT"/>
                <a:cs typeface="Gill Sans MT"/>
              </a:rPr>
              <a:t>§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668.46(j)(1)(i)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15" dirty="0"/>
              <a:t>Clery</a:t>
            </a:r>
            <a:r>
              <a:rPr spc="-155" dirty="0"/>
              <a:t> </a:t>
            </a:r>
            <a:r>
              <a:rPr spc="-70" dirty="0"/>
              <a:t>Act/</a:t>
            </a:r>
            <a:r>
              <a:rPr spc="-165" dirty="0"/>
              <a:t> </a:t>
            </a:r>
            <a:r>
              <a:rPr spc="-655" dirty="0"/>
              <a:t>VAWA</a:t>
            </a:r>
            <a:r>
              <a:rPr spc="-150" dirty="0"/>
              <a:t> </a:t>
            </a:r>
            <a:r>
              <a:rPr spc="-135" dirty="0"/>
              <a:t>Amendments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375" y="1928177"/>
            <a:ext cx="9820910" cy="1221740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417195" marR="5080" indent="-405130" algn="just">
              <a:lnSpc>
                <a:spcPct val="92200"/>
              </a:lnSpc>
              <a:spcBef>
                <a:spcPts val="384"/>
              </a:spcBef>
              <a:buFont typeface="Arial"/>
              <a:buChar char="•"/>
              <a:tabLst>
                <a:tab pos="419100" algn="l"/>
              </a:tabLst>
            </a:pPr>
            <a:r>
              <a:rPr sz="2750" spc="50" dirty="0">
                <a:latin typeface="Gill Sans MT"/>
                <a:cs typeface="Gill Sans MT"/>
              </a:rPr>
              <a:t>An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institution’s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Annual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Security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Report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must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also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include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75" dirty="0">
                <a:latin typeface="Gill Sans MT"/>
                <a:cs typeface="Gill Sans MT"/>
              </a:rPr>
              <a:t>a 	</a:t>
            </a:r>
            <a:r>
              <a:rPr sz="2750" spc="165" dirty="0">
                <a:latin typeface="Gill Sans MT"/>
                <a:cs typeface="Gill Sans MT"/>
              </a:rPr>
              <a:t>statement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policy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that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addresses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ongoing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prevention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and 	</a:t>
            </a:r>
            <a:r>
              <a:rPr sz="2750" spc="210" dirty="0">
                <a:latin typeface="Gill Sans MT"/>
                <a:cs typeface="Gill Sans MT"/>
              </a:rPr>
              <a:t>awareness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65" dirty="0">
                <a:latin typeface="Gill Sans MT"/>
                <a:cs typeface="Gill Sans MT"/>
              </a:rPr>
              <a:t>campaigns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directed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at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u="sng" spc="17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students</a:t>
            </a:r>
            <a:r>
              <a:rPr sz="2750" u="sng" spc="-8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21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and</a:t>
            </a:r>
            <a:r>
              <a:rPr sz="2750" u="sng" spc="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16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employees</a:t>
            </a:r>
            <a:r>
              <a:rPr sz="2750" u="none" spc="165" dirty="0">
                <a:latin typeface="Gill Sans MT"/>
                <a:cs typeface="Gill Sans MT"/>
              </a:rPr>
              <a:t>.</a:t>
            </a:r>
            <a:endParaRPr sz="275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09891" y="4999672"/>
            <a:ext cx="35496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40" dirty="0">
                <a:latin typeface="Gill Sans MT"/>
                <a:cs typeface="Gill Sans MT"/>
              </a:rPr>
              <a:t>34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C.F.R.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495" dirty="0">
                <a:latin typeface="Gill Sans MT"/>
                <a:cs typeface="Gill Sans MT"/>
              </a:rPr>
              <a:t>§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668.46(j)(1)(ii)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8417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1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769110" y="3082607"/>
            <a:ext cx="8658225" cy="159385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25755" marR="5080" indent="-313690">
              <a:lnSpc>
                <a:spcPts val="5860"/>
              </a:lnSpc>
              <a:spcBef>
                <a:spcPts val="820"/>
              </a:spcBef>
            </a:pPr>
            <a:r>
              <a:rPr sz="5400" b="1" spc="-515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25" dirty="0">
                <a:solidFill>
                  <a:srgbClr val="FFFFFF"/>
                </a:solidFill>
                <a:latin typeface="Gill Sans MT"/>
                <a:cs typeface="Gill Sans MT"/>
              </a:rPr>
              <a:t>training</a:t>
            </a:r>
            <a:r>
              <a:rPr sz="5400" b="1" spc="-16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204" dirty="0">
                <a:solidFill>
                  <a:srgbClr val="FFFFFF"/>
                </a:solidFill>
                <a:latin typeface="Gill Sans MT"/>
                <a:cs typeface="Gill Sans MT"/>
              </a:rPr>
              <a:t>is</a:t>
            </a:r>
            <a:r>
              <a:rPr sz="5400" b="1" spc="-1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00" dirty="0">
                <a:solidFill>
                  <a:srgbClr val="FFFFFF"/>
                </a:solidFill>
                <a:latin typeface="Gill Sans MT"/>
                <a:cs typeface="Gill Sans MT"/>
              </a:rPr>
              <a:t>required</a:t>
            </a:r>
            <a:r>
              <a:rPr sz="5400" b="1" spc="-19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5" dirty="0">
                <a:solidFill>
                  <a:srgbClr val="FFFFFF"/>
                </a:solidFill>
                <a:latin typeface="Gill Sans MT"/>
                <a:cs typeface="Gill Sans MT"/>
              </a:rPr>
              <a:t>for </a:t>
            </a:r>
            <a:r>
              <a:rPr sz="5400" b="1" spc="-70" dirty="0">
                <a:solidFill>
                  <a:srgbClr val="FFFFFF"/>
                </a:solidFill>
                <a:latin typeface="Gill Sans MT"/>
                <a:cs typeface="Gill Sans MT"/>
              </a:rPr>
              <a:t>employees</a:t>
            </a:r>
            <a:r>
              <a:rPr sz="5400" b="1" spc="-2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90" dirty="0">
                <a:solidFill>
                  <a:srgbClr val="FFFFFF"/>
                </a:solidFill>
                <a:latin typeface="Gill Sans MT"/>
                <a:cs typeface="Gill Sans MT"/>
              </a:rPr>
              <a:t>under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15" dirty="0">
                <a:solidFill>
                  <a:srgbClr val="FFFFFF"/>
                </a:solidFill>
                <a:latin typeface="Gill Sans MT"/>
                <a:cs typeface="Gill Sans MT"/>
              </a:rPr>
              <a:t>Title</a:t>
            </a:r>
            <a:r>
              <a:rPr sz="5400" b="1" spc="-1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5" dirty="0">
                <a:solidFill>
                  <a:srgbClr val="FFFFFF"/>
                </a:solidFill>
                <a:latin typeface="Gill Sans MT"/>
                <a:cs typeface="Gill Sans MT"/>
              </a:rPr>
              <a:t>IX?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35" dirty="0"/>
              <a:t>NCAA</a:t>
            </a:r>
            <a:r>
              <a:rPr spc="-150" dirty="0"/>
              <a:t> </a:t>
            </a:r>
            <a:r>
              <a:rPr spc="-10" dirty="0"/>
              <a:t>Policy</a:t>
            </a:r>
            <a:r>
              <a:rPr spc="-300" dirty="0"/>
              <a:t> </a:t>
            </a:r>
            <a:r>
              <a:rPr spc="-135" dirty="0"/>
              <a:t>on</a:t>
            </a:r>
            <a:r>
              <a:rPr spc="-175" dirty="0"/>
              <a:t> </a:t>
            </a:r>
            <a:r>
              <a:rPr spc="-120" dirty="0"/>
              <a:t>Campus</a:t>
            </a:r>
            <a:r>
              <a:rPr spc="-195" dirty="0"/>
              <a:t> </a:t>
            </a:r>
            <a:r>
              <a:rPr spc="-40" dirty="0"/>
              <a:t>Sexual</a:t>
            </a:r>
            <a:r>
              <a:rPr spc="-210" dirty="0"/>
              <a:t> </a:t>
            </a:r>
            <a:r>
              <a:rPr spc="-25" dirty="0"/>
              <a:t>Violence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9175" y="1927860"/>
            <a:ext cx="9621520" cy="244856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368300" marR="176530" indent="-356235">
              <a:lnSpc>
                <a:spcPts val="3229"/>
              </a:lnSpc>
              <a:spcBef>
                <a:spcPts val="520"/>
              </a:spcBef>
              <a:buSzPct val="66666"/>
              <a:buFont typeface="Arial"/>
              <a:buChar char="•"/>
              <a:tabLst>
                <a:tab pos="368300" algn="l"/>
              </a:tabLst>
            </a:pPr>
            <a:r>
              <a:rPr sz="3000" spc="125" dirty="0">
                <a:latin typeface="Gill Sans MT"/>
                <a:cs typeface="Gill Sans MT"/>
              </a:rPr>
              <a:t>Annually</a:t>
            </a:r>
            <a:r>
              <a:rPr sz="3000" spc="-75" dirty="0">
                <a:latin typeface="Gill Sans MT"/>
                <a:cs typeface="Gill Sans MT"/>
              </a:rPr>
              <a:t> </a:t>
            </a:r>
            <a:r>
              <a:rPr sz="3000" spc="85" dirty="0">
                <a:latin typeface="Gill Sans MT"/>
                <a:cs typeface="Gill Sans MT"/>
              </a:rPr>
              <a:t>the</a:t>
            </a:r>
            <a:r>
              <a:rPr sz="3000" spc="-110" dirty="0">
                <a:latin typeface="Gill Sans MT"/>
                <a:cs typeface="Gill Sans MT"/>
              </a:rPr>
              <a:t> </a:t>
            </a:r>
            <a:r>
              <a:rPr sz="3000" spc="110" dirty="0">
                <a:latin typeface="Gill Sans MT"/>
                <a:cs typeface="Gill Sans MT"/>
              </a:rPr>
              <a:t>President,</a:t>
            </a:r>
            <a:r>
              <a:rPr sz="3000" spc="-75" dirty="0">
                <a:latin typeface="Gill Sans MT"/>
                <a:cs typeface="Gill Sans MT"/>
              </a:rPr>
              <a:t> </a:t>
            </a:r>
            <a:r>
              <a:rPr sz="3000" spc="-20" dirty="0">
                <a:latin typeface="Gill Sans MT"/>
                <a:cs typeface="Gill Sans MT"/>
              </a:rPr>
              <a:t>Director</a:t>
            </a:r>
            <a:r>
              <a:rPr sz="3000" spc="-125" dirty="0">
                <a:latin typeface="Gill Sans MT"/>
                <a:cs typeface="Gill Sans MT"/>
              </a:rPr>
              <a:t> </a:t>
            </a:r>
            <a:r>
              <a:rPr sz="3000" spc="175" dirty="0">
                <a:latin typeface="Gill Sans MT"/>
                <a:cs typeface="Gill Sans MT"/>
              </a:rPr>
              <a:t>of</a:t>
            </a:r>
            <a:r>
              <a:rPr sz="3000" spc="-75" dirty="0">
                <a:latin typeface="Gill Sans MT"/>
                <a:cs typeface="Gill Sans MT"/>
              </a:rPr>
              <a:t> </a:t>
            </a:r>
            <a:r>
              <a:rPr sz="3000" spc="90" dirty="0">
                <a:latin typeface="Gill Sans MT"/>
                <a:cs typeface="Gill Sans MT"/>
              </a:rPr>
              <a:t>Athletics,</a:t>
            </a:r>
            <a:r>
              <a:rPr sz="3000" spc="-145" dirty="0">
                <a:latin typeface="Gill Sans MT"/>
                <a:cs typeface="Gill Sans MT"/>
              </a:rPr>
              <a:t> </a:t>
            </a:r>
            <a:r>
              <a:rPr sz="3000" spc="225" dirty="0">
                <a:latin typeface="Gill Sans MT"/>
                <a:cs typeface="Gill Sans MT"/>
              </a:rPr>
              <a:t>and</a:t>
            </a:r>
            <a:r>
              <a:rPr sz="3000" spc="-60" dirty="0">
                <a:latin typeface="Gill Sans MT"/>
                <a:cs typeface="Gill Sans MT"/>
              </a:rPr>
              <a:t> </a:t>
            </a:r>
            <a:r>
              <a:rPr sz="3000" spc="-20" dirty="0">
                <a:latin typeface="Gill Sans MT"/>
                <a:cs typeface="Gill Sans MT"/>
              </a:rPr>
              <a:t>TIXC </a:t>
            </a:r>
            <a:r>
              <a:rPr sz="3000" spc="204" dirty="0">
                <a:latin typeface="Gill Sans MT"/>
                <a:cs typeface="Gill Sans MT"/>
              </a:rPr>
              <a:t>must</a:t>
            </a:r>
            <a:r>
              <a:rPr sz="3000" spc="-60" dirty="0">
                <a:latin typeface="Gill Sans MT"/>
                <a:cs typeface="Gill Sans MT"/>
              </a:rPr>
              <a:t> </a:t>
            </a:r>
            <a:r>
              <a:rPr sz="3000" spc="135" dirty="0">
                <a:latin typeface="Gill Sans MT"/>
                <a:cs typeface="Gill Sans MT"/>
              </a:rPr>
              <a:t>attest</a:t>
            </a:r>
            <a:r>
              <a:rPr sz="3000" spc="-55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to</a:t>
            </a:r>
            <a:r>
              <a:rPr sz="3000" spc="-45" dirty="0">
                <a:latin typeface="Gill Sans MT"/>
                <a:cs typeface="Gill Sans MT"/>
              </a:rPr>
              <a:t> </a:t>
            </a:r>
            <a:r>
              <a:rPr sz="3000" spc="220" dirty="0">
                <a:latin typeface="Gill Sans MT"/>
                <a:cs typeface="Gill Sans MT"/>
              </a:rPr>
              <a:t>(among</a:t>
            </a:r>
            <a:r>
              <a:rPr sz="3000" spc="-95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other</a:t>
            </a:r>
            <a:r>
              <a:rPr sz="3000" spc="-25" dirty="0">
                <a:latin typeface="Gill Sans MT"/>
                <a:cs typeface="Gill Sans MT"/>
              </a:rPr>
              <a:t> </a:t>
            </a:r>
            <a:r>
              <a:rPr sz="3000" spc="165" dirty="0">
                <a:latin typeface="Gill Sans MT"/>
                <a:cs typeface="Gill Sans MT"/>
              </a:rPr>
              <a:t>things)</a:t>
            </a:r>
            <a:r>
              <a:rPr sz="3000" spc="-40" dirty="0">
                <a:latin typeface="Gill Sans MT"/>
                <a:cs typeface="Gill Sans MT"/>
              </a:rPr>
              <a:t> </a:t>
            </a:r>
            <a:r>
              <a:rPr sz="3000" spc="85" dirty="0">
                <a:latin typeface="Gill Sans MT"/>
                <a:cs typeface="Gill Sans MT"/>
              </a:rPr>
              <a:t>the</a:t>
            </a:r>
            <a:r>
              <a:rPr sz="3000" spc="-85" dirty="0">
                <a:latin typeface="Gill Sans MT"/>
                <a:cs typeface="Gill Sans MT"/>
              </a:rPr>
              <a:t> </a:t>
            </a:r>
            <a:r>
              <a:rPr sz="3000" spc="110" dirty="0">
                <a:latin typeface="Gill Sans MT"/>
                <a:cs typeface="Gill Sans MT"/>
              </a:rPr>
              <a:t>following:</a:t>
            </a:r>
            <a:endParaRPr sz="3000">
              <a:latin typeface="Gill Sans MT"/>
              <a:cs typeface="Gill Sans MT"/>
            </a:endParaRPr>
          </a:p>
          <a:p>
            <a:pPr marL="826135" marR="5080" lvl="1" indent="-355600">
              <a:lnSpc>
                <a:spcPct val="89900"/>
              </a:lnSpc>
              <a:spcBef>
                <a:spcPts val="975"/>
              </a:spcBef>
              <a:buSzPct val="76923"/>
              <a:buFont typeface="Arial"/>
              <a:buChar char="•"/>
              <a:tabLst>
                <a:tab pos="826135" algn="l"/>
              </a:tabLst>
            </a:pPr>
            <a:r>
              <a:rPr sz="2600" u="sng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All</a:t>
            </a:r>
            <a:r>
              <a:rPr sz="2600" u="sng" spc="-6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600" u="sng" spc="8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student-</a:t>
            </a:r>
            <a:r>
              <a:rPr sz="2600" u="sng" spc="10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athletes,</a:t>
            </a:r>
            <a:r>
              <a:rPr sz="2600" u="sng" spc="-9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600" u="sng" spc="19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coaches</a:t>
            </a:r>
            <a:r>
              <a:rPr sz="2600" u="sng" spc="-10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600" u="sng" spc="19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and</a:t>
            </a:r>
            <a:r>
              <a:rPr sz="2600" u="sng" spc="-8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600" u="sng" spc="22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staff</a:t>
            </a:r>
            <a:r>
              <a:rPr sz="2600" u="none" spc="-60" dirty="0">
                <a:latin typeface="Gill Sans MT"/>
                <a:cs typeface="Gill Sans MT"/>
              </a:rPr>
              <a:t> </a:t>
            </a:r>
            <a:r>
              <a:rPr sz="2600" u="none" spc="175" dirty="0">
                <a:latin typeface="Gill Sans MT"/>
                <a:cs typeface="Gill Sans MT"/>
              </a:rPr>
              <a:t>have</a:t>
            </a:r>
            <a:r>
              <a:rPr sz="2600" u="none" spc="-65" dirty="0">
                <a:latin typeface="Gill Sans MT"/>
                <a:cs typeface="Gill Sans MT"/>
              </a:rPr>
              <a:t> </a:t>
            </a:r>
            <a:r>
              <a:rPr sz="2600" u="none" spc="130" dirty="0">
                <a:latin typeface="Gill Sans MT"/>
                <a:cs typeface="Gill Sans MT"/>
              </a:rPr>
              <a:t>been</a:t>
            </a:r>
            <a:r>
              <a:rPr sz="2600" u="none" spc="-55" dirty="0">
                <a:latin typeface="Gill Sans MT"/>
                <a:cs typeface="Gill Sans MT"/>
              </a:rPr>
              <a:t> </a:t>
            </a:r>
            <a:r>
              <a:rPr sz="2600" u="none" spc="130" dirty="0">
                <a:latin typeface="Gill Sans MT"/>
                <a:cs typeface="Gill Sans MT"/>
              </a:rPr>
              <a:t>educated </a:t>
            </a:r>
            <a:r>
              <a:rPr sz="2600" u="none" spc="185" dirty="0">
                <a:latin typeface="Gill Sans MT"/>
                <a:cs typeface="Gill Sans MT"/>
              </a:rPr>
              <a:t>each</a:t>
            </a:r>
            <a:r>
              <a:rPr sz="2600" u="none" spc="-55" dirty="0">
                <a:latin typeface="Gill Sans MT"/>
                <a:cs typeface="Gill Sans MT"/>
              </a:rPr>
              <a:t> </a:t>
            </a:r>
            <a:r>
              <a:rPr sz="2600" u="none" spc="95" dirty="0">
                <a:latin typeface="Gill Sans MT"/>
                <a:cs typeface="Gill Sans MT"/>
              </a:rPr>
              <a:t>year</a:t>
            </a:r>
            <a:r>
              <a:rPr sz="2600" u="none" spc="-100" dirty="0">
                <a:latin typeface="Gill Sans MT"/>
                <a:cs typeface="Gill Sans MT"/>
              </a:rPr>
              <a:t> </a:t>
            </a:r>
            <a:r>
              <a:rPr sz="2600" u="none" spc="90" dirty="0">
                <a:latin typeface="Gill Sans MT"/>
                <a:cs typeface="Gill Sans MT"/>
              </a:rPr>
              <a:t>on</a:t>
            </a:r>
            <a:r>
              <a:rPr sz="2600" u="none" spc="-55" dirty="0">
                <a:latin typeface="Gill Sans MT"/>
                <a:cs typeface="Gill Sans MT"/>
              </a:rPr>
              <a:t> </a:t>
            </a:r>
            <a:r>
              <a:rPr sz="2600" u="none" spc="145" dirty="0">
                <a:latin typeface="Gill Sans MT"/>
                <a:cs typeface="Gill Sans MT"/>
              </a:rPr>
              <a:t>sexual</a:t>
            </a:r>
            <a:r>
              <a:rPr sz="2600" u="none" spc="-70" dirty="0">
                <a:latin typeface="Gill Sans MT"/>
                <a:cs typeface="Gill Sans MT"/>
              </a:rPr>
              <a:t> </a:t>
            </a:r>
            <a:r>
              <a:rPr sz="2600" u="none" spc="114" dirty="0">
                <a:latin typeface="Gill Sans MT"/>
                <a:cs typeface="Gill Sans MT"/>
              </a:rPr>
              <a:t>violence</a:t>
            </a:r>
            <a:r>
              <a:rPr sz="2600" u="none" spc="-75" dirty="0">
                <a:latin typeface="Gill Sans MT"/>
                <a:cs typeface="Gill Sans MT"/>
              </a:rPr>
              <a:t> </a:t>
            </a:r>
            <a:r>
              <a:rPr sz="2600" u="none" spc="50" dirty="0">
                <a:latin typeface="Gill Sans MT"/>
                <a:cs typeface="Gill Sans MT"/>
              </a:rPr>
              <a:t>prevention,</a:t>
            </a:r>
            <a:r>
              <a:rPr sz="2600" u="none" spc="-20" dirty="0">
                <a:latin typeface="Gill Sans MT"/>
                <a:cs typeface="Gill Sans MT"/>
              </a:rPr>
              <a:t> </a:t>
            </a:r>
            <a:r>
              <a:rPr sz="2600" u="none" spc="55" dirty="0">
                <a:latin typeface="Gill Sans MT"/>
                <a:cs typeface="Gill Sans MT"/>
              </a:rPr>
              <a:t>intervention</a:t>
            </a:r>
            <a:r>
              <a:rPr sz="2600" u="none" spc="-55" dirty="0">
                <a:latin typeface="Gill Sans MT"/>
                <a:cs typeface="Gill Sans MT"/>
              </a:rPr>
              <a:t> </a:t>
            </a:r>
            <a:r>
              <a:rPr sz="2600" u="none" spc="160" dirty="0">
                <a:latin typeface="Gill Sans MT"/>
                <a:cs typeface="Gill Sans MT"/>
              </a:rPr>
              <a:t>and </a:t>
            </a:r>
            <a:r>
              <a:rPr sz="2600" u="none" spc="114" dirty="0">
                <a:latin typeface="Gill Sans MT"/>
                <a:cs typeface="Gill Sans MT"/>
              </a:rPr>
              <a:t>response,</a:t>
            </a:r>
            <a:r>
              <a:rPr sz="2600" u="none" spc="-110" dirty="0">
                <a:latin typeface="Gill Sans MT"/>
                <a:cs typeface="Gill Sans MT"/>
              </a:rPr>
              <a:t> </a:t>
            </a:r>
            <a:r>
              <a:rPr sz="2600" u="none" dirty="0">
                <a:latin typeface="Gill Sans MT"/>
                <a:cs typeface="Gill Sans MT"/>
              </a:rPr>
              <a:t>to</a:t>
            </a:r>
            <a:r>
              <a:rPr sz="2600" u="none" spc="-30" dirty="0">
                <a:latin typeface="Gill Sans MT"/>
                <a:cs typeface="Gill Sans MT"/>
              </a:rPr>
              <a:t> </a:t>
            </a:r>
            <a:r>
              <a:rPr sz="2600" u="none" spc="70" dirty="0">
                <a:latin typeface="Gill Sans MT"/>
                <a:cs typeface="Gill Sans MT"/>
              </a:rPr>
              <a:t>the</a:t>
            </a:r>
            <a:r>
              <a:rPr sz="2600" u="none" spc="-85" dirty="0">
                <a:latin typeface="Gill Sans MT"/>
                <a:cs typeface="Gill Sans MT"/>
              </a:rPr>
              <a:t> </a:t>
            </a:r>
            <a:r>
              <a:rPr sz="2600" u="none" spc="60" dirty="0">
                <a:latin typeface="Gill Sans MT"/>
                <a:cs typeface="Gill Sans MT"/>
              </a:rPr>
              <a:t>extent</a:t>
            </a:r>
            <a:r>
              <a:rPr sz="2600" u="none" spc="-70" dirty="0">
                <a:latin typeface="Gill Sans MT"/>
                <a:cs typeface="Gill Sans MT"/>
              </a:rPr>
              <a:t> </a:t>
            </a:r>
            <a:r>
              <a:rPr sz="2600" u="none" spc="125" dirty="0">
                <a:latin typeface="Gill Sans MT"/>
                <a:cs typeface="Gill Sans MT"/>
              </a:rPr>
              <a:t>allowable</a:t>
            </a:r>
            <a:r>
              <a:rPr sz="2600" u="none" spc="-80" dirty="0">
                <a:latin typeface="Gill Sans MT"/>
                <a:cs typeface="Gill Sans MT"/>
              </a:rPr>
              <a:t> </a:t>
            </a:r>
            <a:r>
              <a:rPr sz="2600" u="none" spc="145" dirty="0">
                <a:latin typeface="Gill Sans MT"/>
                <a:cs typeface="Gill Sans MT"/>
              </a:rPr>
              <a:t>by</a:t>
            </a:r>
            <a:r>
              <a:rPr sz="2600" u="none" spc="-80" dirty="0">
                <a:latin typeface="Gill Sans MT"/>
                <a:cs typeface="Gill Sans MT"/>
              </a:rPr>
              <a:t> </a:t>
            </a:r>
            <a:r>
              <a:rPr sz="2600" u="none" spc="135" dirty="0">
                <a:latin typeface="Gill Sans MT"/>
                <a:cs typeface="Gill Sans MT"/>
              </a:rPr>
              <a:t>state</a:t>
            </a:r>
            <a:r>
              <a:rPr sz="2600" u="none" spc="-80" dirty="0">
                <a:latin typeface="Gill Sans MT"/>
                <a:cs typeface="Gill Sans MT"/>
              </a:rPr>
              <a:t> </a:t>
            </a:r>
            <a:r>
              <a:rPr sz="2600" u="none" spc="140" dirty="0">
                <a:latin typeface="Gill Sans MT"/>
                <a:cs typeface="Gill Sans MT"/>
              </a:rPr>
              <a:t>law</a:t>
            </a:r>
            <a:r>
              <a:rPr sz="2600" u="none" spc="-65" dirty="0">
                <a:latin typeface="Gill Sans MT"/>
                <a:cs typeface="Gill Sans MT"/>
              </a:rPr>
              <a:t> </a:t>
            </a:r>
            <a:r>
              <a:rPr sz="2600" u="none" spc="185" dirty="0">
                <a:latin typeface="Gill Sans MT"/>
                <a:cs typeface="Gill Sans MT"/>
              </a:rPr>
              <a:t>and</a:t>
            </a:r>
            <a:r>
              <a:rPr sz="2600" u="none" spc="-95" dirty="0">
                <a:latin typeface="Gill Sans MT"/>
                <a:cs typeface="Gill Sans MT"/>
              </a:rPr>
              <a:t> </a:t>
            </a:r>
            <a:r>
              <a:rPr sz="2600" u="none" spc="90" dirty="0">
                <a:latin typeface="Gill Sans MT"/>
                <a:cs typeface="Gill Sans MT"/>
              </a:rPr>
              <a:t>collective </a:t>
            </a:r>
            <a:r>
              <a:rPr sz="2600" u="none" spc="165" dirty="0">
                <a:latin typeface="Gill Sans MT"/>
                <a:cs typeface="Gill Sans MT"/>
              </a:rPr>
              <a:t>bargaining</a:t>
            </a:r>
            <a:r>
              <a:rPr sz="2600" u="none" spc="-75" dirty="0">
                <a:latin typeface="Gill Sans MT"/>
                <a:cs typeface="Gill Sans MT"/>
              </a:rPr>
              <a:t> </a:t>
            </a:r>
            <a:r>
              <a:rPr sz="2600" u="none" spc="140" dirty="0">
                <a:latin typeface="Gill Sans MT"/>
                <a:cs typeface="Gill Sans MT"/>
              </a:rPr>
              <a:t>agreements.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9162" y="606805"/>
            <a:ext cx="3328035" cy="140462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ct val="90900"/>
              </a:lnSpc>
              <a:spcBef>
                <a:spcPts val="480"/>
              </a:spcBef>
            </a:pPr>
            <a:r>
              <a:rPr sz="3200" spc="-245" dirty="0"/>
              <a:t>Other</a:t>
            </a:r>
            <a:r>
              <a:rPr sz="3200" spc="15" dirty="0"/>
              <a:t> </a:t>
            </a:r>
            <a:r>
              <a:rPr sz="3200" dirty="0"/>
              <a:t>Places</a:t>
            </a:r>
            <a:r>
              <a:rPr sz="3200" spc="75" dirty="0"/>
              <a:t> </a:t>
            </a:r>
            <a:r>
              <a:rPr sz="3200" spc="-25" dirty="0"/>
              <a:t>You </a:t>
            </a:r>
            <a:r>
              <a:rPr sz="3200" dirty="0"/>
              <a:t>May</a:t>
            </a:r>
            <a:r>
              <a:rPr sz="3200" spc="-204" dirty="0"/>
              <a:t> </a:t>
            </a:r>
            <a:r>
              <a:rPr sz="3200" spc="-60" dirty="0"/>
              <a:t>Find</a:t>
            </a:r>
            <a:r>
              <a:rPr sz="3200" spc="-160" dirty="0"/>
              <a:t> </a:t>
            </a:r>
            <a:r>
              <a:rPr sz="3200" spc="-75" dirty="0"/>
              <a:t>Training </a:t>
            </a:r>
            <a:r>
              <a:rPr sz="3200" spc="-10" dirty="0"/>
              <a:t>Requirements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995362" y="2530919"/>
            <a:ext cx="2838450" cy="2515235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825"/>
              </a:spcBef>
              <a:buFont typeface="Arial"/>
              <a:buChar char="●"/>
              <a:tabLst>
                <a:tab pos="393700" algn="l"/>
              </a:tabLst>
            </a:pPr>
            <a:r>
              <a:rPr sz="2400" spc="130" dirty="0">
                <a:latin typeface="Gill Sans MT"/>
                <a:cs typeface="Gill Sans MT"/>
              </a:rPr>
              <a:t>State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laws</a:t>
            </a:r>
            <a:endParaRPr sz="2400">
              <a:latin typeface="Gill Sans MT"/>
              <a:cs typeface="Gill Sans MT"/>
            </a:endParaRPr>
          </a:p>
          <a:p>
            <a:pPr marL="393700" marR="5080" indent="-381635">
              <a:lnSpc>
                <a:spcPts val="2550"/>
              </a:lnSpc>
              <a:spcBef>
                <a:spcPts val="1085"/>
              </a:spcBef>
              <a:buFont typeface="Arial"/>
              <a:buChar char="●"/>
              <a:tabLst>
                <a:tab pos="393700" algn="l"/>
              </a:tabLst>
            </a:pPr>
            <a:r>
              <a:rPr sz="2400" spc="125" dirty="0">
                <a:latin typeface="Gill Sans MT"/>
                <a:cs typeface="Gill Sans MT"/>
              </a:rPr>
              <a:t>Research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Funding </a:t>
            </a:r>
            <a:r>
              <a:rPr sz="2400" spc="55" dirty="0">
                <a:latin typeface="Gill Sans MT"/>
                <a:cs typeface="Gill Sans MT"/>
              </a:rPr>
              <a:t>Contracts</a:t>
            </a:r>
            <a:endParaRPr sz="2400">
              <a:latin typeface="Gill Sans MT"/>
              <a:cs typeface="Gill Sans MT"/>
            </a:endParaRPr>
          </a:p>
          <a:p>
            <a:pPr marL="393700" indent="-381000">
              <a:lnSpc>
                <a:spcPts val="2755"/>
              </a:lnSpc>
              <a:spcBef>
                <a:spcPts val="695"/>
              </a:spcBef>
              <a:buFont typeface="Arial"/>
              <a:buChar char="●"/>
              <a:tabLst>
                <a:tab pos="393700" algn="l"/>
              </a:tabLst>
            </a:pPr>
            <a:r>
              <a:rPr sz="2400" spc="60" dirty="0">
                <a:latin typeface="Gill Sans MT"/>
                <a:cs typeface="Gill Sans MT"/>
              </a:rPr>
              <a:t>Accreditation</a:t>
            </a:r>
            <a:endParaRPr sz="2400">
              <a:latin typeface="Gill Sans MT"/>
              <a:cs typeface="Gill Sans MT"/>
            </a:endParaRPr>
          </a:p>
          <a:p>
            <a:pPr marL="393700">
              <a:lnSpc>
                <a:spcPts val="2755"/>
              </a:lnSpc>
            </a:pPr>
            <a:r>
              <a:rPr sz="2400" spc="85" dirty="0">
                <a:latin typeface="Gill Sans MT"/>
                <a:cs typeface="Gill Sans MT"/>
              </a:rPr>
              <a:t>Requirements</a:t>
            </a:r>
            <a:endParaRPr sz="2400">
              <a:latin typeface="Gill Sans MT"/>
              <a:cs typeface="Gill Sans MT"/>
            </a:endParaRPr>
          </a:p>
          <a:p>
            <a:pPr marL="393700" indent="-381000">
              <a:lnSpc>
                <a:spcPct val="100000"/>
              </a:lnSpc>
              <a:spcBef>
                <a:spcPts val="725"/>
              </a:spcBef>
              <a:buFont typeface="Arial"/>
              <a:buChar char="●"/>
              <a:tabLst>
                <a:tab pos="393700" algn="l"/>
              </a:tabLst>
            </a:pPr>
            <a:r>
              <a:rPr sz="2400" spc="50" dirty="0">
                <a:latin typeface="Gill Sans MT"/>
                <a:cs typeface="Gill Sans MT"/>
              </a:rPr>
              <a:t>Grants</a:t>
            </a:r>
            <a:endParaRPr sz="2400">
              <a:latin typeface="Gill Sans MT"/>
              <a:cs typeface="Gill Sans MT"/>
            </a:endParaRPr>
          </a:p>
        </p:txBody>
      </p:sp>
      <p:pic>
        <p:nvPicPr>
          <p:cNvPr id="3" name="object 3" descr="Illustration of a group of nine colorful, faceless figures standing together with one figure slightly elevated and gesturing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1600" y="990600"/>
            <a:ext cx="6172200" cy="4867275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198365" y="3307334"/>
            <a:ext cx="3804285" cy="9417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000" spc="-204" dirty="0">
                <a:solidFill>
                  <a:srgbClr val="FFFFFF"/>
                </a:solidFill>
              </a:rPr>
              <a:t>Thank</a:t>
            </a:r>
            <a:r>
              <a:rPr sz="6000" spc="-180" dirty="0">
                <a:solidFill>
                  <a:srgbClr val="FFFFFF"/>
                </a:solidFill>
              </a:rPr>
              <a:t> </a:t>
            </a:r>
            <a:r>
              <a:rPr sz="6000" spc="-60" dirty="0">
                <a:solidFill>
                  <a:srgbClr val="FFFFFF"/>
                </a:solidFill>
              </a:rPr>
              <a:t>you!</a:t>
            </a:r>
            <a:endParaRPr sz="60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05D2F0-19A6-24B0-71C5-F8CBC85945B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7575" y="-701040"/>
            <a:ext cx="10356850" cy="701040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Credits Slide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33780" y="617855"/>
            <a:ext cx="10102215" cy="55429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ct val="93900"/>
              </a:lnSpc>
              <a:spcBef>
                <a:spcPts val="280"/>
              </a:spcBef>
            </a:pPr>
            <a:r>
              <a:rPr sz="2400" spc="-20" dirty="0">
                <a:latin typeface="Arial"/>
                <a:cs typeface="Arial"/>
              </a:rPr>
              <a:t>NACUA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materials,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recordings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available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offered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higher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 </a:t>
            </a:r>
            <a:r>
              <a:rPr sz="2400" dirty="0">
                <a:latin typeface="Arial"/>
                <a:cs typeface="Arial"/>
              </a:rPr>
              <a:t>lawyers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administrators.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prepared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not </a:t>
            </a:r>
            <a:r>
              <a:rPr sz="2400" dirty="0">
                <a:latin typeface="Arial"/>
                <a:cs typeface="Arial"/>
              </a:rPr>
              <a:t>reviewed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content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express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opinions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interpretations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authors.</a:t>
            </a:r>
            <a:endParaRPr sz="2400">
              <a:latin typeface="Arial"/>
              <a:cs typeface="Arial"/>
            </a:endParaRPr>
          </a:p>
          <a:p>
            <a:pPr marL="12700" marR="140970">
              <a:lnSpc>
                <a:spcPct val="93900"/>
              </a:lnSpc>
              <a:spcBef>
                <a:spcPts val="2700"/>
              </a:spcBef>
            </a:pPr>
            <a:r>
              <a:rPr sz="2400" dirty="0">
                <a:latin typeface="Arial"/>
                <a:cs typeface="Arial"/>
              </a:rPr>
              <a:t>Answers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often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depend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specific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facts,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local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laws,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well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policies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practices.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materials,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comments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as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advice.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fictional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on </a:t>
            </a:r>
            <a:r>
              <a:rPr sz="2400" dirty="0">
                <a:latin typeface="Arial"/>
                <a:cs typeface="Arial"/>
              </a:rPr>
              <a:t>fictional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 Legal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directed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counsel.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  <a:spcBef>
                <a:spcPts val="2530"/>
              </a:spcBef>
            </a:pPr>
            <a:r>
              <a:rPr sz="2400" dirty="0">
                <a:latin typeface="Arial"/>
                <a:cs typeface="Arial"/>
              </a:rPr>
              <a:t>Those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wishing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re-use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 materials,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recordings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</a:pPr>
            <a:r>
              <a:rPr sz="2400" dirty="0">
                <a:latin typeface="Arial"/>
                <a:cs typeface="Arial"/>
              </a:rPr>
              <a:t>should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contact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</a:t>
            </a:r>
            <a:r>
              <a:rPr sz="2400" u="sng" dirty="0">
                <a:solidFill>
                  <a:srgbClr val="AC161B"/>
                </a:solidFill>
                <a:uFill>
                  <a:solidFill>
                    <a:srgbClr val="AC161B"/>
                  </a:solidFill>
                </a:uFill>
                <a:latin typeface="Arial"/>
                <a:cs typeface="Arial"/>
                <a:hlinkClick r:id="rId2"/>
              </a:rPr>
              <a:t>nacua@nacua.org</a:t>
            </a:r>
            <a:r>
              <a:rPr sz="2400" u="none" dirty="0">
                <a:latin typeface="Arial"/>
                <a:cs typeface="Arial"/>
              </a:rPr>
              <a:t>)</a:t>
            </a:r>
            <a:r>
              <a:rPr sz="2400" u="none" spc="-3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prior</a:t>
            </a:r>
            <a:r>
              <a:rPr sz="2400" u="none" spc="-4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to</a:t>
            </a:r>
            <a:r>
              <a:rPr sz="2400" u="none" spc="-4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any</a:t>
            </a:r>
            <a:r>
              <a:rPr sz="2400" u="none" spc="-60" dirty="0">
                <a:latin typeface="Arial"/>
                <a:cs typeface="Arial"/>
              </a:rPr>
              <a:t> </a:t>
            </a:r>
            <a:r>
              <a:rPr sz="2400" u="none" spc="-10" dirty="0">
                <a:latin typeface="Arial"/>
                <a:cs typeface="Arial"/>
              </a:rPr>
              <a:t>re-</a:t>
            </a:r>
            <a:r>
              <a:rPr sz="2400" u="none" spc="-20" dirty="0">
                <a:latin typeface="Arial"/>
                <a:cs typeface="Arial"/>
              </a:rPr>
              <a:t>use.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23532" y="351155"/>
            <a:ext cx="8931910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888615" algn="l"/>
                <a:tab pos="5763260" algn="l"/>
              </a:tabLst>
            </a:pPr>
            <a:r>
              <a:rPr sz="3950" b="0" spc="-10" dirty="0">
                <a:latin typeface="Arial Black"/>
                <a:cs typeface="Arial Black"/>
              </a:rPr>
              <a:t>Employee</a:t>
            </a:r>
            <a:r>
              <a:rPr sz="3950" b="0" dirty="0">
                <a:latin typeface="Arial Black"/>
                <a:cs typeface="Arial Black"/>
              </a:rPr>
              <a:t>	</a:t>
            </a:r>
            <a:r>
              <a:rPr sz="3950" b="0" spc="-10" dirty="0">
                <a:latin typeface="Arial Black"/>
                <a:cs typeface="Arial Black"/>
              </a:rPr>
              <a:t>Reporting</a:t>
            </a:r>
            <a:r>
              <a:rPr sz="3950" b="0" dirty="0">
                <a:latin typeface="Arial Black"/>
                <a:cs typeface="Arial Black"/>
              </a:rPr>
              <a:t>	</a:t>
            </a:r>
            <a:r>
              <a:rPr sz="3950" b="0" spc="-10" dirty="0">
                <a:latin typeface="Arial Black"/>
                <a:cs typeface="Arial Black"/>
              </a:rPr>
              <a:t>Obligations</a:t>
            </a:r>
            <a:endParaRPr sz="395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3532" y="913764"/>
            <a:ext cx="5487670" cy="541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350" dirty="0">
                <a:solidFill>
                  <a:srgbClr val="AC161B"/>
                </a:solidFill>
                <a:latin typeface="Arial Black"/>
                <a:cs typeface="Arial Black"/>
              </a:rPr>
              <a:t>(under</a:t>
            </a:r>
            <a:r>
              <a:rPr sz="3350" spc="65" dirty="0">
                <a:solidFill>
                  <a:srgbClr val="AC161B"/>
                </a:solidFill>
                <a:latin typeface="Arial Black"/>
                <a:cs typeface="Arial Black"/>
              </a:rPr>
              <a:t> </a:t>
            </a:r>
            <a:r>
              <a:rPr sz="3350" dirty="0">
                <a:solidFill>
                  <a:srgbClr val="AC161B"/>
                </a:solidFill>
                <a:latin typeface="Arial Black"/>
                <a:cs typeface="Arial Black"/>
              </a:rPr>
              <a:t>2024</a:t>
            </a:r>
            <a:r>
              <a:rPr sz="3350" spc="80" dirty="0">
                <a:solidFill>
                  <a:srgbClr val="AC161B"/>
                </a:solidFill>
                <a:latin typeface="Arial Black"/>
                <a:cs typeface="Arial Black"/>
              </a:rPr>
              <a:t> </a:t>
            </a:r>
            <a:r>
              <a:rPr sz="3350" dirty="0">
                <a:solidFill>
                  <a:srgbClr val="AC161B"/>
                </a:solidFill>
                <a:latin typeface="Arial Black"/>
                <a:cs typeface="Arial Black"/>
              </a:rPr>
              <a:t>Final</a:t>
            </a:r>
            <a:r>
              <a:rPr sz="3350" spc="75" dirty="0">
                <a:solidFill>
                  <a:srgbClr val="AC161B"/>
                </a:solidFill>
                <a:latin typeface="Arial Black"/>
                <a:cs typeface="Arial Black"/>
              </a:rPr>
              <a:t> </a:t>
            </a:r>
            <a:r>
              <a:rPr sz="3350" spc="-10" dirty="0">
                <a:solidFill>
                  <a:srgbClr val="AC161B"/>
                </a:solidFill>
                <a:latin typeface="Arial Black"/>
                <a:cs typeface="Arial Black"/>
              </a:rPr>
              <a:t>Rule)</a:t>
            </a:r>
            <a:endParaRPr sz="3350">
              <a:latin typeface="Arial Black"/>
              <a:cs typeface="Arial Black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52651" y="1538350"/>
            <a:ext cx="4105275" cy="1257300"/>
          </a:xfrm>
          <a:custGeom>
            <a:avLst/>
            <a:gdLst/>
            <a:ahLst/>
            <a:cxnLst/>
            <a:rect l="l" t="t" r="r" b="b"/>
            <a:pathLst>
              <a:path w="4105275" h="1257300">
                <a:moveTo>
                  <a:pt x="0" y="1257300"/>
                </a:moveTo>
                <a:lnTo>
                  <a:pt x="4105275" y="1257300"/>
                </a:lnTo>
                <a:lnTo>
                  <a:pt x="4105275" y="0"/>
                </a:lnTo>
                <a:lnTo>
                  <a:pt x="0" y="0"/>
                </a:lnTo>
                <a:lnTo>
                  <a:pt x="0" y="1257300"/>
                </a:lnTo>
                <a:close/>
              </a:path>
            </a:pathLst>
          </a:custGeom>
          <a:ln w="12700">
            <a:solidFill>
              <a:srgbClr val="AC121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46301" y="1532000"/>
            <a:ext cx="4117975" cy="1270000"/>
          </a:xfrm>
          <a:prstGeom prst="rect">
            <a:avLst/>
          </a:prstGeom>
          <a:solidFill>
            <a:srgbClr val="AC1218"/>
          </a:solidFill>
        </p:spPr>
        <p:txBody>
          <a:bodyPr vert="horz" wrap="square" lIns="0" tIns="311785" rIns="0" bIns="0" rtlCol="0">
            <a:spAutoFit/>
          </a:bodyPr>
          <a:lstStyle/>
          <a:p>
            <a:pPr marL="1158240" marR="990600" indent="-165100">
              <a:lnSpc>
                <a:spcPts val="2400"/>
              </a:lnSpc>
              <a:spcBef>
                <a:spcPts val="2455"/>
              </a:spcBef>
            </a:pPr>
            <a:r>
              <a:rPr sz="2150" dirty="0">
                <a:solidFill>
                  <a:srgbClr val="FFFFFF"/>
                </a:solidFill>
                <a:latin typeface="Arial Black"/>
                <a:cs typeface="Arial Black"/>
              </a:rPr>
              <a:t>Notify</a:t>
            </a:r>
            <a:r>
              <a:rPr sz="2150" spc="1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dirty="0">
                <a:solidFill>
                  <a:srgbClr val="FFFFFF"/>
                </a:solidFill>
                <a:latin typeface="Arial Black"/>
                <a:cs typeface="Arial Black"/>
              </a:rPr>
              <a:t>Title</a:t>
            </a:r>
            <a:r>
              <a:rPr sz="2150" spc="9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spc="-25" dirty="0">
                <a:solidFill>
                  <a:srgbClr val="FFFFFF"/>
                </a:solidFill>
                <a:latin typeface="Arial Black"/>
                <a:cs typeface="Arial Black"/>
              </a:rPr>
              <a:t>IX </a:t>
            </a:r>
            <a:r>
              <a:rPr sz="2150" spc="-10" dirty="0">
                <a:solidFill>
                  <a:srgbClr val="FFFFFF"/>
                </a:solidFill>
                <a:latin typeface="Arial Black"/>
                <a:cs typeface="Arial Black"/>
              </a:rPr>
              <a:t>Coordinator</a:t>
            </a:r>
            <a:endParaRPr sz="215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46301" y="2802001"/>
            <a:ext cx="4117975" cy="2533650"/>
          </a:xfrm>
          <a:prstGeom prst="rect">
            <a:avLst/>
          </a:prstGeom>
          <a:solidFill>
            <a:srgbClr val="E1C9CA">
              <a:alpha val="89019"/>
            </a:srgbClr>
          </a:solidFill>
          <a:ln w="3175">
            <a:solidFill>
              <a:srgbClr val="E1C9CA"/>
            </a:solidFill>
          </a:ln>
        </p:spPr>
        <p:txBody>
          <a:bodyPr vert="horz" wrap="square" lIns="0" tIns="83820" rIns="0" bIns="0" rtlCol="0">
            <a:spAutoFit/>
          </a:bodyPr>
          <a:lstStyle/>
          <a:p>
            <a:pPr marL="349885" marR="255270" indent="-229235">
              <a:lnSpc>
                <a:spcPct val="93200"/>
              </a:lnSpc>
              <a:spcBef>
                <a:spcPts val="660"/>
              </a:spcBef>
              <a:buChar char="•"/>
              <a:tabLst>
                <a:tab pos="349885" algn="l"/>
              </a:tabLst>
            </a:pPr>
            <a:r>
              <a:rPr sz="2150" dirty="0">
                <a:latin typeface="Calibri"/>
                <a:cs typeface="Calibri"/>
              </a:rPr>
              <a:t>Any</a:t>
            </a:r>
            <a:r>
              <a:rPr sz="2150" spc="11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employee</a:t>
            </a:r>
            <a:r>
              <a:rPr sz="2150" spc="8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with</a:t>
            </a:r>
            <a:r>
              <a:rPr sz="2150" spc="9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authority </a:t>
            </a:r>
            <a:r>
              <a:rPr sz="2150" dirty="0">
                <a:latin typeface="Calibri"/>
                <a:cs typeface="Calibri"/>
              </a:rPr>
              <a:t>to</a:t>
            </a:r>
            <a:r>
              <a:rPr sz="2150" spc="6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institute</a:t>
            </a:r>
            <a:r>
              <a:rPr sz="2150" spc="5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corrective</a:t>
            </a:r>
            <a:r>
              <a:rPr sz="2150" spc="14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measure </a:t>
            </a:r>
            <a:r>
              <a:rPr sz="2150" dirty="0">
                <a:latin typeface="Calibri"/>
                <a:cs typeface="Calibri"/>
              </a:rPr>
              <a:t>on</a:t>
            </a:r>
            <a:r>
              <a:rPr sz="2150" spc="7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behalf</a:t>
            </a:r>
            <a:r>
              <a:rPr sz="2150" spc="3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of</a:t>
            </a:r>
            <a:r>
              <a:rPr sz="2150" spc="3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recipient</a:t>
            </a:r>
            <a:endParaRPr sz="2150">
              <a:latin typeface="Calibri"/>
              <a:cs typeface="Calibri"/>
            </a:endParaRPr>
          </a:p>
          <a:p>
            <a:pPr marL="349885" marR="817880" indent="-229235">
              <a:lnSpc>
                <a:spcPct val="92200"/>
              </a:lnSpc>
              <a:spcBef>
                <a:spcPts val="250"/>
              </a:spcBef>
              <a:buChar char="•"/>
              <a:tabLst>
                <a:tab pos="349885" algn="l"/>
              </a:tabLst>
            </a:pPr>
            <a:r>
              <a:rPr sz="2150" dirty="0">
                <a:latin typeface="Calibri"/>
                <a:cs typeface="Calibri"/>
              </a:rPr>
              <a:t>Any</a:t>
            </a:r>
            <a:r>
              <a:rPr sz="2150" spc="9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employee</a:t>
            </a:r>
            <a:r>
              <a:rPr sz="2150" spc="80" dirty="0">
                <a:latin typeface="Calibri"/>
                <a:cs typeface="Calibri"/>
              </a:rPr>
              <a:t> </a:t>
            </a:r>
            <a:r>
              <a:rPr sz="2150" spc="-20" dirty="0">
                <a:latin typeface="Calibri"/>
                <a:cs typeface="Calibri"/>
              </a:rPr>
              <a:t>with </a:t>
            </a:r>
            <a:r>
              <a:rPr sz="2150" dirty="0">
                <a:latin typeface="Calibri"/>
                <a:cs typeface="Calibri"/>
              </a:rPr>
              <a:t>responsibility</a:t>
            </a:r>
            <a:r>
              <a:rPr sz="2150" spc="160" dirty="0">
                <a:latin typeface="Calibri"/>
                <a:cs typeface="Calibri"/>
              </a:rPr>
              <a:t> </a:t>
            </a:r>
            <a:r>
              <a:rPr sz="2150" spc="-25" dirty="0">
                <a:latin typeface="Calibri"/>
                <a:cs typeface="Calibri"/>
              </a:rPr>
              <a:t>for </a:t>
            </a:r>
            <a:r>
              <a:rPr sz="2150" dirty="0">
                <a:latin typeface="Calibri"/>
                <a:cs typeface="Calibri"/>
              </a:rPr>
              <a:t>administrative</a:t>
            </a:r>
            <a:r>
              <a:rPr sz="2150" spc="16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leadership, </a:t>
            </a:r>
            <a:r>
              <a:rPr sz="2150" dirty="0">
                <a:latin typeface="Calibri"/>
                <a:cs typeface="Calibri"/>
              </a:rPr>
              <a:t>teaching,</a:t>
            </a:r>
            <a:r>
              <a:rPr sz="2150" spc="9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or</a:t>
            </a:r>
            <a:r>
              <a:rPr sz="2150" spc="1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advising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29426" y="1538350"/>
            <a:ext cx="4105275" cy="1257300"/>
          </a:xfrm>
          <a:custGeom>
            <a:avLst/>
            <a:gdLst/>
            <a:ahLst/>
            <a:cxnLst/>
            <a:rect l="l" t="t" r="r" b="b"/>
            <a:pathLst>
              <a:path w="4105275" h="1257300">
                <a:moveTo>
                  <a:pt x="0" y="1257300"/>
                </a:moveTo>
                <a:lnTo>
                  <a:pt x="4105275" y="1257300"/>
                </a:lnTo>
                <a:lnTo>
                  <a:pt x="4105275" y="0"/>
                </a:lnTo>
                <a:lnTo>
                  <a:pt x="0" y="0"/>
                </a:lnTo>
                <a:lnTo>
                  <a:pt x="0" y="1257300"/>
                </a:lnTo>
                <a:close/>
              </a:path>
            </a:pathLst>
          </a:custGeom>
          <a:ln w="12700">
            <a:solidFill>
              <a:srgbClr val="AC121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323076" y="1532000"/>
            <a:ext cx="4117975" cy="1270000"/>
          </a:xfrm>
          <a:prstGeom prst="rect">
            <a:avLst/>
          </a:prstGeom>
          <a:solidFill>
            <a:srgbClr val="AC1218"/>
          </a:solidFill>
        </p:spPr>
        <p:txBody>
          <a:bodyPr vert="horz" wrap="square" lIns="0" tIns="158750" rIns="0" bIns="0" rtlCol="0">
            <a:spAutoFit/>
          </a:bodyPr>
          <a:lstStyle/>
          <a:p>
            <a:pPr marL="339725" marR="328930" indent="635" algn="ctr">
              <a:lnSpc>
                <a:spcPct val="91700"/>
              </a:lnSpc>
              <a:spcBef>
                <a:spcPts val="1250"/>
              </a:spcBef>
            </a:pPr>
            <a:r>
              <a:rPr sz="2150" dirty="0">
                <a:solidFill>
                  <a:srgbClr val="FFFFFF"/>
                </a:solidFill>
                <a:latin typeface="Arial Black"/>
                <a:cs typeface="Arial Black"/>
              </a:rPr>
              <a:t>Notify</a:t>
            </a:r>
            <a:r>
              <a:rPr sz="2150" spc="1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dirty="0">
                <a:solidFill>
                  <a:srgbClr val="FFFFFF"/>
                </a:solidFill>
                <a:latin typeface="Arial Black"/>
                <a:cs typeface="Arial Black"/>
              </a:rPr>
              <a:t>Title</a:t>
            </a:r>
            <a:r>
              <a:rPr sz="2150" spc="9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spc="-25" dirty="0">
                <a:solidFill>
                  <a:srgbClr val="FFFFFF"/>
                </a:solidFill>
                <a:latin typeface="Arial Black"/>
                <a:cs typeface="Arial Black"/>
              </a:rPr>
              <a:t>IX </a:t>
            </a:r>
            <a:r>
              <a:rPr sz="2150" dirty="0">
                <a:solidFill>
                  <a:srgbClr val="FFFFFF"/>
                </a:solidFill>
                <a:latin typeface="Arial Black"/>
                <a:cs typeface="Arial Black"/>
              </a:rPr>
              <a:t>Coordinator</a:t>
            </a:r>
            <a:r>
              <a:rPr sz="2150" spc="16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Black"/>
                <a:cs typeface="Arial Black"/>
              </a:rPr>
              <a:t>or</a:t>
            </a:r>
            <a:r>
              <a:rPr sz="2150" u="none" spc="10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u="none" spc="-10" dirty="0">
                <a:solidFill>
                  <a:srgbClr val="FFFFFF"/>
                </a:solidFill>
                <a:latin typeface="Arial Black"/>
                <a:cs typeface="Arial Black"/>
              </a:rPr>
              <a:t>Provide </a:t>
            </a:r>
            <a:r>
              <a:rPr sz="2150" u="none" dirty="0">
                <a:solidFill>
                  <a:srgbClr val="FFFFFF"/>
                </a:solidFill>
                <a:latin typeface="Arial Black"/>
                <a:cs typeface="Arial Black"/>
              </a:rPr>
              <a:t>Reporting</a:t>
            </a:r>
            <a:r>
              <a:rPr sz="2150" u="none" spc="2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u="none" spc="-10" dirty="0">
                <a:solidFill>
                  <a:srgbClr val="FFFFFF"/>
                </a:solidFill>
                <a:latin typeface="Arial Black"/>
                <a:cs typeface="Arial Black"/>
              </a:rPr>
              <a:t>Information</a:t>
            </a:r>
            <a:endParaRPr sz="2150">
              <a:latin typeface="Arial Black"/>
              <a:cs typeface="Arial Blac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23076" y="2802001"/>
            <a:ext cx="4117975" cy="2533650"/>
          </a:xfrm>
          <a:prstGeom prst="rect">
            <a:avLst/>
          </a:prstGeom>
          <a:solidFill>
            <a:srgbClr val="E1C9CA">
              <a:alpha val="89019"/>
            </a:srgbClr>
          </a:solidFill>
          <a:ln w="3175">
            <a:solidFill>
              <a:srgbClr val="E1C9CA"/>
            </a:solidFill>
          </a:ln>
        </p:spPr>
        <p:txBody>
          <a:bodyPr vert="horz" wrap="square" lIns="0" tIns="61594" rIns="0" bIns="0" rtlCol="0">
            <a:spAutoFit/>
          </a:bodyPr>
          <a:lstStyle/>
          <a:p>
            <a:pPr marL="228600" marR="363220" indent="-228600" algn="ctr">
              <a:lnSpc>
                <a:spcPts val="2490"/>
              </a:lnSpc>
              <a:spcBef>
                <a:spcPts val="484"/>
              </a:spcBef>
              <a:buChar char="•"/>
              <a:tabLst>
                <a:tab pos="228600" algn="l"/>
              </a:tabLst>
            </a:pPr>
            <a:r>
              <a:rPr sz="2150" dirty="0">
                <a:latin typeface="Calibri"/>
                <a:cs typeface="Calibri"/>
              </a:rPr>
              <a:t>All</a:t>
            </a:r>
            <a:r>
              <a:rPr sz="2150" spc="6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other</a:t>
            </a:r>
            <a:r>
              <a:rPr sz="2150" spc="114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employees</a:t>
            </a:r>
            <a:r>
              <a:rPr sz="2150" spc="9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who</a:t>
            </a:r>
            <a:r>
              <a:rPr sz="2150" spc="95" dirty="0">
                <a:latin typeface="Calibri"/>
                <a:cs typeface="Calibri"/>
              </a:rPr>
              <a:t> </a:t>
            </a:r>
            <a:r>
              <a:rPr sz="2150" spc="-25" dirty="0">
                <a:latin typeface="Calibri"/>
                <a:cs typeface="Calibri"/>
              </a:rPr>
              <a:t>are</a:t>
            </a:r>
            <a:endParaRPr sz="2150">
              <a:latin typeface="Calibri"/>
              <a:cs typeface="Calibri"/>
            </a:endParaRPr>
          </a:p>
          <a:p>
            <a:pPr marR="296545" algn="ctr">
              <a:lnSpc>
                <a:spcPts val="2490"/>
              </a:lnSpc>
            </a:pPr>
            <a:r>
              <a:rPr sz="2150" dirty="0">
                <a:latin typeface="Calibri"/>
                <a:cs typeface="Calibri"/>
              </a:rPr>
              <a:t>not</a:t>
            </a:r>
            <a:r>
              <a:rPr sz="2150" spc="10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confidential</a:t>
            </a:r>
            <a:r>
              <a:rPr sz="2150" spc="114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employees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31010" y="5577840"/>
            <a:ext cx="8425815" cy="57721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85"/>
              </a:spcBef>
            </a:pPr>
            <a:r>
              <a:rPr sz="1800" dirty="0">
                <a:latin typeface="Calibri"/>
                <a:cs typeface="Calibri"/>
              </a:rPr>
              <a:t>*Do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apply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employee/student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has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personally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been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subject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possible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sexual discrimination.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72110"/>
            <a:ext cx="8683625" cy="204799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spc="-150" dirty="0"/>
              <a:t>Employee</a:t>
            </a:r>
            <a:r>
              <a:rPr spc="-120" dirty="0"/>
              <a:t> </a:t>
            </a:r>
            <a:r>
              <a:rPr spc="-135" dirty="0"/>
              <a:t>Reporting</a:t>
            </a:r>
            <a:r>
              <a:rPr spc="-130" dirty="0"/>
              <a:t> </a:t>
            </a:r>
            <a:r>
              <a:rPr spc="-55" dirty="0"/>
              <a:t>Obligations:</a:t>
            </a:r>
            <a:br>
              <a:rPr lang="en-US" spc="-55" dirty="0"/>
            </a:br>
            <a:r>
              <a:rPr lang="en-US" spc="-40" dirty="0"/>
              <a:t>Pregnancy</a:t>
            </a:r>
            <a:r>
              <a:rPr lang="en-US" spc="-150" dirty="0"/>
              <a:t> </a:t>
            </a:r>
            <a:r>
              <a:rPr lang="en-US" spc="-215" dirty="0"/>
              <a:t>or</a:t>
            </a:r>
            <a:r>
              <a:rPr lang="en-US" spc="-155" dirty="0"/>
              <a:t> </a:t>
            </a:r>
            <a:r>
              <a:rPr lang="en-US" spc="-80" dirty="0"/>
              <a:t>Related</a:t>
            </a:r>
            <a:r>
              <a:rPr lang="en-US" spc="-160" dirty="0"/>
              <a:t> </a:t>
            </a:r>
            <a:r>
              <a:rPr lang="en-US" spc="-10" dirty="0"/>
              <a:t>Conditions</a:t>
            </a:r>
            <a:br>
              <a:rPr lang="en-US" dirty="0"/>
            </a:br>
            <a:endParaRPr spc="-55" dirty="0"/>
          </a:p>
        </p:txBody>
      </p:sp>
      <p:sp>
        <p:nvSpPr>
          <p:cNvPr id="3" name="object 3"/>
          <p:cNvSpPr txBox="1"/>
          <p:nvPr/>
        </p:nvSpPr>
        <p:spPr>
          <a:xfrm>
            <a:off x="762000" y="1978539"/>
            <a:ext cx="10295255" cy="290092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075"/>
              </a:spcBef>
            </a:pPr>
            <a:r>
              <a:rPr sz="2750" spc="585" dirty="0">
                <a:latin typeface="Gill Sans MT"/>
                <a:cs typeface="Gill Sans MT"/>
              </a:rPr>
              <a:t>§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106.40</a:t>
            </a:r>
            <a:endParaRPr sz="2750" dirty="0">
              <a:latin typeface="Gill Sans MT"/>
              <a:cs typeface="Gill Sans MT"/>
            </a:endParaRPr>
          </a:p>
          <a:p>
            <a:pPr marL="699135" marR="5080">
              <a:lnSpc>
                <a:spcPct val="92000"/>
              </a:lnSpc>
              <a:spcBef>
                <a:spcPts val="1015"/>
              </a:spcBef>
            </a:pPr>
            <a:r>
              <a:rPr sz="2750" spc="65" dirty="0">
                <a:latin typeface="Gill Sans MT"/>
                <a:cs typeface="Gill Sans MT"/>
              </a:rPr>
              <a:t>Notice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requirement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re: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pregnancy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related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conditions</a:t>
            </a:r>
            <a:r>
              <a:rPr sz="2750" spc="55" dirty="0">
                <a:latin typeface="Gill Sans MT"/>
                <a:cs typeface="Gill Sans MT"/>
              </a:rPr>
              <a:t> </a:t>
            </a:r>
            <a:r>
              <a:rPr sz="2750" spc="-50" dirty="0">
                <a:latin typeface="Gill Sans MT"/>
                <a:cs typeface="Gill Sans MT"/>
              </a:rPr>
              <a:t>- </a:t>
            </a:r>
            <a:r>
              <a:rPr sz="2750" spc="135" dirty="0">
                <a:latin typeface="Gill Sans MT"/>
                <a:cs typeface="Gill Sans MT"/>
              </a:rPr>
              <a:t>when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an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employee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learns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student’s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pregnancy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related </a:t>
            </a:r>
            <a:r>
              <a:rPr sz="2750" spc="95" dirty="0">
                <a:latin typeface="Gill Sans MT"/>
                <a:cs typeface="Gill Sans MT"/>
              </a:rPr>
              <a:t>condition,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employee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must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provide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TIXC’s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contact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info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inform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them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that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-70" dirty="0">
                <a:latin typeface="Gill Sans MT"/>
                <a:cs typeface="Gill Sans MT"/>
              </a:rPr>
              <a:t>TIXC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can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coordinate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specific </a:t>
            </a:r>
            <a:r>
              <a:rPr sz="2750" spc="175" dirty="0">
                <a:latin typeface="Gill Sans MT"/>
                <a:cs typeface="Gill Sans MT"/>
              </a:rPr>
              <a:t>actions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prevent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sex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discrimination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ensure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student’s </a:t>
            </a:r>
            <a:r>
              <a:rPr sz="2750" spc="190" dirty="0">
                <a:latin typeface="Gill Sans MT"/>
                <a:cs typeface="Gill Sans MT"/>
              </a:rPr>
              <a:t>equal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285" dirty="0">
                <a:latin typeface="Gill Sans MT"/>
                <a:cs typeface="Gill Sans MT"/>
              </a:rPr>
              <a:t>access</a:t>
            </a:r>
            <a:endParaRPr sz="275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50" dirty="0"/>
              <a:t>Employee</a:t>
            </a:r>
            <a:r>
              <a:rPr spc="-114" dirty="0"/>
              <a:t> </a:t>
            </a:r>
            <a:r>
              <a:rPr spc="-95" dirty="0"/>
              <a:t>Training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3437" y="1790001"/>
          <a:ext cx="10287000" cy="5062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5320">
                <a:tc gridSpan="2"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3050" b="1" spc="-50" dirty="0">
                          <a:solidFill>
                            <a:srgbClr val="FFFFFF"/>
                          </a:solidFill>
                          <a:latin typeface="Gill Sans MT"/>
                          <a:cs typeface="Gill Sans MT"/>
                        </a:rPr>
                        <a:t>Training</a:t>
                      </a:r>
                      <a:r>
                        <a:rPr sz="3050" b="1" spc="-165" dirty="0">
                          <a:solidFill>
                            <a:srgbClr val="FFFFFF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sz="3050" b="1" spc="-55" dirty="0">
                          <a:solidFill>
                            <a:srgbClr val="FFFFFF"/>
                          </a:solidFill>
                          <a:latin typeface="Gill Sans MT"/>
                          <a:cs typeface="Gill Sans MT"/>
                        </a:rPr>
                        <a:t>Required</a:t>
                      </a:r>
                      <a:r>
                        <a:rPr sz="3050" b="1" spc="-110" dirty="0">
                          <a:solidFill>
                            <a:srgbClr val="FFFFFF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sz="3050" b="1" dirty="0">
                          <a:solidFill>
                            <a:srgbClr val="FFFFFF"/>
                          </a:solidFill>
                          <a:latin typeface="Gill Sans MT"/>
                          <a:cs typeface="Gill Sans MT"/>
                        </a:rPr>
                        <a:t>for</a:t>
                      </a:r>
                      <a:r>
                        <a:rPr sz="3050" b="1" spc="-95" dirty="0">
                          <a:solidFill>
                            <a:srgbClr val="FFFFFF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sz="3050" b="1" spc="-220" dirty="0">
                          <a:solidFill>
                            <a:srgbClr val="FFFFFF"/>
                          </a:solidFill>
                          <a:latin typeface="Gill Sans MT"/>
                          <a:cs typeface="Gill Sans MT"/>
                        </a:rPr>
                        <a:t>“All</a:t>
                      </a:r>
                      <a:r>
                        <a:rPr sz="3050" b="1" spc="-85" dirty="0">
                          <a:solidFill>
                            <a:srgbClr val="FFFFFF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sz="3050" b="1" spc="-10" dirty="0">
                          <a:solidFill>
                            <a:srgbClr val="FFFFFF"/>
                          </a:solidFill>
                          <a:latin typeface="Gill Sans MT"/>
                          <a:cs typeface="Gill Sans MT"/>
                        </a:rPr>
                        <a:t>Employees”</a:t>
                      </a:r>
                      <a:endParaRPr sz="3050">
                        <a:latin typeface="Gill Sans MT"/>
                        <a:cs typeface="Gill Sans MT"/>
                      </a:endParaRPr>
                    </a:p>
                  </a:txBody>
                  <a:tcPr marL="0" marR="0" marT="7874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AC161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700" b="1" spc="50" dirty="0">
                          <a:solidFill>
                            <a:srgbClr val="AC161B"/>
                          </a:solidFill>
                          <a:latin typeface="Gill Sans MT"/>
                          <a:cs typeface="Gill Sans MT"/>
                        </a:rPr>
                        <a:t>2020</a:t>
                      </a:r>
                      <a:r>
                        <a:rPr sz="2700" b="1" spc="-55" dirty="0">
                          <a:solidFill>
                            <a:srgbClr val="AC161B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sz="2700" b="1" spc="-290" dirty="0">
                          <a:solidFill>
                            <a:srgbClr val="AC161B"/>
                          </a:solidFill>
                          <a:latin typeface="Gill Sans MT"/>
                          <a:cs typeface="Gill Sans MT"/>
                        </a:rPr>
                        <a:t>TIX</a:t>
                      </a:r>
                      <a:r>
                        <a:rPr sz="2700" b="1" spc="-135" dirty="0">
                          <a:solidFill>
                            <a:srgbClr val="AC161B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sz="2700" b="1" spc="-275" dirty="0">
                          <a:solidFill>
                            <a:srgbClr val="AC161B"/>
                          </a:solidFill>
                          <a:latin typeface="Gill Sans MT"/>
                          <a:cs typeface="Gill Sans MT"/>
                        </a:rPr>
                        <a:t>REGULATIONS</a:t>
                      </a:r>
                      <a:endParaRPr sz="2700">
                        <a:latin typeface="Gill Sans MT"/>
                        <a:cs typeface="Gill Sans MT"/>
                      </a:endParaRPr>
                    </a:p>
                  </a:txBody>
                  <a:tcPr marL="0" marR="0" marT="7620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700" b="1" spc="55" dirty="0">
                          <a:solidFill>
                            <a:srgbClr val="AC161B"/>
                          </a:solidFill>
                          <a:latin typeface="Gill Sans MT"/>
                          <a:cs typeface="Gill Sans MT"/>
                        </a:rPr>
                        <a:t>2024</a:t>
                      </a:r>
                      <a:r>
                        <a:rPr sz="2700" b="1" spc="-55" dirty="0">
                          <a:solidFill>
                            <a:srgbClr val="AC161B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sz="2700" b="1" spc="-290" dirty="0">
                          <a:solidFill>
                            <a:srgbClr val="AC161B"/>
                          </a:solidFill>
                          <a:latin typeface="Gill Sans MT"/>
                          <a:cs typeface="Gill Sans MT"/>
                        </a:rPr>
                        <a:t>TIX</a:t>
                      </a:r>
                      <a:r>
                        <a:rPr sz="2700" b="1" spc="-140" dirty="0">
                          <a:solidFill>
                            <a:srgbClr val="AC161B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sz="2700" b="1" spc="-275" dirty="0">
                          <a:solidFill>
                            <a:srgbClr val="AC161B"/>
                          </a:solidFill>
                          <a:latin typeface="Gill Sans MT"/>
                          <a:cs typeface="Gill Sans MT"/>
                        </a:rPr>
                        <a:t>REGULATIONS</a:t>
                      </a:r>
                      <a:endParaRPr sz="2700">
                        <a:latin typeface="Gill Sans MT"/>
                        <a:cs typeface="Gill Sans MT"/>
                      </a:endParaRPr>
                    </a:p>
                  </a:txBody>
                  <a:tcPr marL="0" marR="0" marT="7620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31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53720" marR="156845" indent="-368935">
                        <a:lnSpc>
                          <a:spcPct val="91700"/>
                        </a:lnSpc>
                        <a:spcBef>
                          <a:spcPts val="620"/>
                        </a:spcBef>
                        <a:buFont typeface="Arial"/>
                        <a:buChar char="●"/>
                        <a:tabLst>
                          <a:tab pos="553720" algn="l"/>
                        </a:tabLst>
                      </a:pP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School's</a:t>
                      </a:r>
                      <a:r>
                        <a:rPr sz="2150" spc="1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obligation</a:t>
                      </a:r>
                      <a:r>
                        <a:rPr sz="2150" spc="5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2150" spc="13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2150" spc="5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sex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discrimination</a:t>
                      </a:r>
                      <a:r>
                        <a:rPr sz="2150" spc="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2150" spc="10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2150" spc="1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150" spc="114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215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activity</a:t>
                      </a:r>
                      <a:endParaRPr sz="2150" dirty="0">
                        <a:latin typeface="Calibri"/>
                        <a:cs typeface="Calibri"/>
                      </a:endParaRPr>
                    </a:p>
                    <a:p>
                      <a:pPr marL="553720" marR="176530" indent="-368935">
                        <a:lnSpc>
                          <a:spcPct val="91700"/>
                        </a:lnSpc>
                        <a:spcBef>
                          <a:spcPts val="560"/>
                        </a:spcBef>
                        <a:buFont typeface="Arial"/>
                        <a:buChar char="●"/>
                        <a:tabLst>
                          <a:tab pos="553720" algn="l"/>
                        </a:tabLst>
                      </a:pP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2150" spc="4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scope</a:t>
                      </a:r>
                      <a:r>
                        <a:rPr sz="2150" spc="6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150" spc="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conduct</a:t>
                      </a:r>
                      <a:r>
                        <a:rPr sz="2150" spc="114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2150" spc="1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constitutes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sex</a:t>
                      </a:r>
                      <a:r>
                        <a:rPr sz="2150" spc="204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discrimination,</a:t>
                      </a:r>
                      <a:r>
                        <a:rPr sz="2150" spc="14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2150" spc="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sex-</a:t>
                      </a:r>
                      <a:r>
                        <a:rPr sz="215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based harassment</a:t>
                      </a:r>
                      <a:endParaRPr sz="2150" dirty="0">
                        <a:latin typeface="Calibri"/>
                        <a:cs typeface="Calibri"/>
                      </a:endParaRPr>
                    </a:p>
                    <a:p>
                      <a:pPr marL="553720" marR="332740" indent="-368935">
                        <a:lnSpc>
                          <a:spcPts val="2400"/>
                        </a:lnSpc>
                        <a:spcBef>
                          <a:spcPts val="505"/>
                        </a:spcBef>
                        <a:buFont typeface="Arial"/>
                        <a:buChar char="●"/>
                        <a:tabLst>
                          <a:tab pos="553720" algn="l"/>
                        </a:tabLst>
                      </a:pP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Notification</a:t>
                      </a:r>
                      <a:r>
                        <a:rPr sz="2150" spc="7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2150" spc="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re:</a:t>
                      </a:r>
                      <a:r>
                        <a:rPr sz="2150" spc="1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student pregnancy</a:t>
                      </a:r>
                      <a:endParaRPr sz="2150" dirty="0">
                        <a:latin typeface="Calibri"/>
                        <a:cs typeface="Calibri"/>
                      </a:endParaRPr>
                    </a:p>
                    <a:p>
                      <a:pPr marL="553720" marR="838835" indent="-368935">
                        <a:lnSpc>
                          <a:spcPts val="2400"/>
                        </a:lnSpc>
                        <a:spcBef>
                          <a:spcPts val="455"/>
                        </a:spcBef>
                        <a:buFont typeface="Arial"/>
                        <a:buChar char="●"/>
                        <a:tabLst>
                          <a:tab pos="553720" algn="l"/>
                        </a:tabLst>
                      </a:pP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Notification</a:t>
                      </a:r>
                      <a:r>
                        <a:rPr sz="2150" spc="7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2150" spc="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re:</a:t>
                      </a:r>
                      <a:r>
                        <a:rPr sz="2150" spc="1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sex </a:t>
                      </a:r>
                      <a:r>
                        <a:rPr sz="215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discrimination</a:t>
                      </a:r>
                      <a:endParaRPr sz="2150" dirty="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4" name="object 4" descr="a cartoon character is writing on a piece of paper that says to do list nothing . (Provided by Tenor)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3950" y="3181350"/>
            <a:ext cx="4743450" cy="26574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15" dirty="0"/>
              <a:t>“All</a:t>
            </a:r>
            <a:r>
              <a:rPr spc="-125" dirty="0"/>
              <a:t> </a:t>
            </a:r>
            <a:r>
              <a:rPr spc="-155" dirty="0"/>
              <a:t>Employees”</a:t>
            </a:r>
            <a:r>
              <a:rPr spc="-85" dirty="0"/>
              <a:t> </a:t>
            </a:r>
            <a:r>
              <a:rPr spc="-135" dirty="0"/>
              <a:t>Training</a:t>
            </a:r>
            <a:r>
              <a:rPr spc="-140" dirty="0"/>
              <a:t> </a:t>
            </a:r>
            <a:r>
              <a:rPr spc="-75" dirty="0"/>
              <a:t>Requirements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55978" y="1861502"/>
            <a:ext cx="9237345" cy="377444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60350" marR="5080" indent="-248285">
              <a:lnSpc>
                <a:spcPts val="3379"/>
              </a:lnSpc>
              <a:spcBef>
                <a:spcPts val="470"/>
              </a:spcBef>
              <a:buChar char="•"/>
              <a:tabLst>
                <a:tab pos="260350" algn="l"/>
              </a:tabLst>
            </a:pPr>
            <a:r>
              <a:rPr sz="3050" spc="180" dirty="0">
                <a:solidFill>
                  <a:srgbClr val="212121"/>
                </a:solidFill>
                <a:latin typeface="Gill Sans MT"/>
                <a:cs typeface="Gill Sans MT"/>
              </a:rPr>
              <a:t>School's</a:t>
            </a:r>
            <a:r>
              <a:rPr sz="305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50" dirty="0">
                <a:solidFill>
                  <a:srgbClr val="212121"/>
                </a:solidFill>
                <a:latin typeface="Gill Sans MT"/>
                <a:cs typeface="Gill Sans MT"/>
              </a:rPr>
              <a:t>obligation</a:t>
            </a:r>
            <a:r>
              <a:rPr sz="3050" spc="-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dirty="0">
                <a:solidFill>
                  <a:srgbClr val="212121"/>
                </a:solidFill>
                <a:latin typeface="Gill Sans MT"/>
                <a:cs typeface="Gill Sans MT"/>
              </a:rPr>
              <a:t>to</a:t>
            </a:r>
            <a:r>
              <a:rPr sz="3050" spc="-2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215" dirty="0">
                <a:solidFill>
                  <a:srgbClr val="212121"/>
                </a:solidFill>
                <a:latin typeface="Gill Sans MT"/>
                <a:cs typeface="Gill Sans MT"/>
              </a:rPr>
              <a:t>address</a:t>
            </a:r>
            <a:r>
              <a:rPr sz="305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85" dirty="0">
                <a:solidFill>
                  <a:srgbClr val="212121"/>
                </a:solidFill>
                <a:latin typeface="Gill Sans MT"/>
                <a:cs typeface="Gill Sans MT"/>
              </a:rPr>
              <a:t>sex</a:t>
            </a:r>
            <a:r>
              <a:rPr sz="305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55" dirty="0">
                <a:solidFill>
                  <a:srgbClr val="212121"/>
                </a:solidFill>
                <a:latin typeface="Gill Sans MT"/>
                <a:cs typeface="Gill Sans MT"/>
              </a:rPr>
              <a:t>discrimination</a:t>
            </a:r>
            <a:r>
              <a:rPr sz="3050" spc="-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90" dirty="0">
                <a:solidFill>
                  <a:srgbClr val="212121"/>
                </a:solidFill>
                <a:latin typeface="Gill Sans MT"/>
                <a:cs typeface="Gill Sans MT"/>
              </a:rPr>
              <a:t>in </a:t>
            </a:r>
            <a:r>
              <a:rPr sz="3050" spc="160" dirty="0">
                <a:solidFill>
                  <a:srgbClr val="212121"/>
                </a:solidFill>
                <a:latin typeface="Gill Sans MT"/>
                <a:cs typeface="Gill Sans MT"/>
              </a:rPr>
              <a:t>education</a:t>
            </a:r>
            <a:r>
              <a:rPr sz="305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45" dirty="0">
                <a:solidFill>
                  <a:srgbClr val="212121"/>
                </a:solidFill>
                <a:latin typeface="Gill Sans MT"/>
                <a:cs typeface="Gill Sans MT"/>
              </a:rPr>
              <a:t>program</a:t>
            </a:r>
            <a:r>
              <a:rPr sz="3050" spc="-10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dirty="0">
                <a:solidFill>
                  <a:srgbClr val="212121"/>
                </a:solidFill>
                <a:latin typeface="Gill Sans MT"/>
                <a:cs typeface="Gill Sans MT"/>
              </a:rPr>
              <a:t>or</a:t>
            </a:r>
            <a:r>
              <a:rPr sz="3050" spc="-9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14" dirty="0">
                <a:solidFill>
                  <a:srgbClr val="212121"/>
                </a:solidFill>
                <a:latin typeface="Gill Sans MT"/>
                <a:cs typeface="Gill Sans MT"/>
              </a:rPr>
              <a:t>activity</a:t>
            </a:r>
            <a:endParaRPr sz="3050">
              <a:latin typeface="Gill Sans MT"/>
              <a:cs typeface="Gill Sans MT"/>
            </a:endParaRPr>
          </a:p>
          <a:p>
            <a:pPr marL="260350" marR="639445" indent="-248285">
              <a:lnSpc>
                <a:spcPts val="3379"/>
              </a:lnSpc>
              <a:spcBef>
                <a:spcPts val="450"/>
              </a:spcBef>
              <a:buChar char="•"/>
              <a:tabLst>
                <a:tab pos="260350" algn="l"/>
              </a:tabLst>
            </a:pPr>
            <a:r>
              <a:rPr sz="3050" spc="120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305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229" dirty="0">
                <a:solidFill>
                  <a:srgbClr val="212121"/>
                </a:solidFill>
                <a:latin typeface="Gill Sans MT"/>
                <a:cs typeface="Gill Sans MT"/>
              </a:rPr>
              <a:t>scope</a:t>
            </a:r>
            <a:r>
              <a:rPr sz="305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70" dirty="0">
                <a:solidFill>
                  <a:srgbClr val="212121"/>
                </a:solidFill>
                <a:latin typeface="Gill Sans MT"/>
                <a:cs typeface="Gill Sans MT"/>
              </a:rPr>
              <a:t>of</a:t>
            </a:r>
            <a:r>
              <a:rPr sz="305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65" dirty="0">
                <a:solidFill>
                  <a:srgbClr val="212121"/>
                </a:solidFill>
                <a:latin typeface="Gill Sans MT"/>
                <a:cs typeface="Gill Sans MT"/>
              </a:rPr>
              <a:t>conduct</a:t>
            </a:r>
            <a:r>
              <a:rPr sz="3050" spc="-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35" dirty="0">
                <a:solidFill>
                  <a:srgbClr val="212121"/>
                </a:solidFill>
                <a:latin typeface="Gill Sans MT"/>
                <a:cs typeface="Gill Sans MT"/>
              </a:rPr>
              <a:t>that</a:t>
            </a:r>
            <a:r>
              <a:rPr sz="3050" spc="-12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60" dirty="0">
                <a:solidFill>
                  <a:srgbClr val="212121"/>
                </a:solidFill>
                <a:latin typeface="Gill Sans MT"/>
                <a:cs typeface="Gill Sans MT"/>
              </a:rPr>
              <a:t>constitutes</a:t>
            </a:r>
            <a:r>
              <a:rPr sz="305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60" dirty="0">
                <a:solidFill>
                  <a:srgbClr val="212121"/>
                </a:solidFill>
                <a:latin typeface="Gill Sans MT"/>
                <a:cs typeface="Gill Sans MT"/>
              </a:rPr>
              <a:t>sex </a:t>
            </a:r>
            <a:r>
              <a:rPr sz="3050" spc="140" dirty="0">
                <a:solidFill>
                  <a:srgbClr val="212121"/>
                </a:solidFill>
                <a:latin typeface="Gill Sans MT"/>
                <a:cs typeface="Gill Sans MT"/>
              </a:rPr>
              <a:t>discrimination,</a:t>
            </a:r>
            <a:r>
              <a:rPr sz="3050" spc="-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80" dirty="0">
                <a:solidFill>
                  <a:srgbClr val="212121"/>
                </a:solidFill>
                <a:latin typeface="Gill Sans MT"/>
                <a:cs typeface="Gill Sans MT"/>
              </a:rPr>
              <a:t>including</a:t>
            </a:r>
            <a:r>
              <a:rPr sz="305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30" dirty="0">
                <a:solidFill>
                  <a:srgbClr val="212121"/>
                </a:solidFill>
                <a:latin typeface="Gill Sans MT"/>
                <a:cs typeface="Gill Sans MT"/>
              </a:rPr>
              <a:t>sex-</a:t>
            </a:r>
            <a:r>
              <a:rPr sz="3050" spc="270" dirty="0">
                <a:solidFill>
                  <a:srgbClr val="212121"/>
                </a:solidFill>
                <a:latin typeface="Gill Sans MT"/>
                <a:cs typeface="Gill Sans MT"/>
              </a:rPr>
              <a:t>based</a:t>
            </a:r>
            <a:r>
              <a:rPr sz="3050" spc="-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215" dirty="0">
                <a:solidFill>
                  <a:srgbClr val="212121"/>
                </a:solidFill>
                <a:latin typeface="Gill Sans MT"/>
                <a:cs typeface="Gill Sans MT"/>
              </a:rPr>
              <a:t>harassment</a:t>
            </a:r>
            <a:endParaRPr sz="3050">
              <a:latin typeface="Gill Sans MT"/>
              <a:cs typeface="Gill Sans MT"/>
            </a:endParaRPr>
          </a:p>
          <a:p>
            <a:pPr marL="260350" indent="-247650">
              <a:lnSpc>
                <a:spcPct val="100000"/>
              </a:lnSpc>
              <a:spcBef>
                <a:spcPts val="105"/>
              </a:spcBef>
              <a:buChar char="•"/>
              <a:tabLst>
                <a:tab pos="260350" algn="l"/>
              </a:tabLst>
            </a:pPr>
            <a:r>
              <a:rPr sz="3050" spc="105" dirty="0">
                <a:solidFill>
                  <a:srgbClr val="212121"/>
                </a:solidFill>
                <a:latin typeface="Gill Sans MT"/>
                <a:cs typeface="Gill Sans MT"/>
              </a:rPr>
              <a:t>Notification</a:t>
            </a:r>
            <a:r>
              <a:rPr sz="305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30" dirty="0">
                <a:solidFill>
                  <a:srgbClr val="212121"/>
                </a:solidFill>
                <a:latin typeface="Gill Sans MT"/>
                <a:cs typeface="Gill Sans MT"/>
              </a:rPr>
              <a:t>requirements</a:t>
            </a:r>
            <a:r>
              <a:rPr sz="3050" spc="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dirty="0">
                <a:solidFill>
                  <a:srgbClr val="212121"/>
                </a:solidFill>
                <a:latin typeface="Gill Sans MT"/>
                <a:cs typeface="Gill Sans MT"/>
              </a:rPr>
              <a:t>re:</a:t>
            </a:r>
            <a:r>
              <a:rPr sz="3050" spc="-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55" dirty="0">
                <a:solidFill>
                  <a:srgbClr val="212121"/>
                </a:solidFill>
                <a:latin typeface="Gill Sans MT"/>
                <a:cs typeface="Gill Sans MT"/>
              </a:rPr>
              <a:t>student</a:t>
            </a:r>
            <a:r>
              <a:rPr sz="3050" spc="-2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80" dirty="0">
                <a:solidFill>
                  <a:srgbClr val="212121"/>
                </a:solidFill>
                <a:latin typeface="Gill Sans MT"/>
                <a:cs typeface="Gill Sans MT"/>
              </a:rPr>
              <a:t>pregnancy</a:t>
            </a:r>
            <a:endParaRPr sz="3050">
              <a:latin typeface="Gill Sans MT"/>
              <a:cs typeface="Gill Sans MT"/>
            </a:endParaRPr>
          </a:p>
          <a:p>
            <a:pPr marL="260350" indent="-247650">
              <a:lnSpc>
                <a:spcPct val="100000"/>
              </a:lnSpc>
              <a:spcBef>
                <a:spcPts val="170"/>
              </a:spcBef>
              <a:buChar char="•"/>
              <a:tabLst>
                <a:tab pos="260350" algn="l"/>
              </a:tabLst>
            </a:pPr>
            <a:r>
              <a:rPr sz="3050" spc="105" dirty="0">
                <a:solidFill>
                  <a:srgbClr val="212121"/>
                </a:solidFill>
                <a:latin typeface="Gill Sans MT"/>
                <a:cs typeface="Gill Sans MT"/>
              </a:rPr>
              <a:t>Notification</a:t>
            </a:r>
            <a:r>
              <a:rPr sz="3050" spc="-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30" dirty="0">
                <a:solidFill>
                  <a:srgbClr val="212121"/>
                </a:solidFill>
                <a:latin typeface="Gill Sans MT"/>
                <a:cs typeface="Gill Sans MT"/>
              </a:rPr>
              <a:t>requirements</a:t>
            </a:r>
            <a:r>
              <a:rPr sz="3050" dirty="0">
                <a:solidFill>
                  <a:srgbClr val="212121"/>
                </a:solidFill>
                <a:latin typeface="Gill Sans MT"/>
                <a:cs typeface="Gill Sans MT"/>
              </a:rPr>
              <a:t> re:</a:t>
            </a:r>
            <a:r>
              <a:rPr sz="3050" spc="-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85" dirty="0">
                <a:solidFill>
                  <a:srgbClr val="212121"/>
                </a:solidFill>
                <a:latin typeface="Gill Sans MT"/>
                <a:cs typeface="Gill Sans MT"/>
              </a:rPr>
              <a:t>sex</a:t>
            </a:r>
            <a:r>
              <a:rPr sz="3050" spc="-1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50" spc="145" dirty="0">
                <a:solidFill>
                  <a:srgbClr val="212121"/>
                </a:solidFill>
                <a:latin typeface="Gill Sans MT"/>
                <a:cs typeface="Gill Sans MT"/>
              </a:rPr>
              <a:t>discrimination</a:t>
            </a:r>
            <a:endParaRPr sz="305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740"/>
              </a:spcBef>
            </a:pPr>
            <a:endParaRPr sz="3050">
              <a:latin typeface="Gill Sans MT"/>
              <a:cs typeface="Gill Sans MT"/>
            </a:endParaRPr>
          </a:p>
          <a:p>
            <a:pPr marR="619760" algn="r">
              <a:lnSpc>
                <a:spcPct val="100000"/>
              </a:lnSpc>
            </a:pPr>
            <a:r>
              <a:rPr sz="2750" spc="585" dirty="0">
                <a:latin typeface="Gill Sans MT"/>
                <a:cs typeface="Gill Sans MT"/>
              </a:rPr>
              <a:t>§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106.8(d)(1)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5" dirty="0"/>
              <a:t>Frequency</a:t>
            </a:r>
            <a:r>
              <a:rPr spc="-135" dirty="0"/>
              <a:t> </a:t>
            </a:r>
            <a:r>
              <a:rPr spc="80" dirty="0"/>
              <a:t>of</a:t>
            </a:r>
            <a:r>
              <a:rPr spc="-160" dirty="0"/>
              <a:t> </a:t>
            </a:r>
            <a:r>
              <a:rPr spc="-85" dirty="0"/>
              <a:t>Training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43278" y="1753903"/>
            <a:ext cx="5190490" cy="2430145"/>
          </a:xfrm>
          <a:prstGeom prst="rect">
            <a:avLst/>
          </a:prstGeom>
        </p:spPr>
        <p:txBody>
          <a:bodyPr vert="horz" wrap="square" lIns="0" tIns="200025" rIns="0" bIns="0" rtlCol="0">
            <a:spAutoFit/>
          </a:bodyPr>
          <a:lstStyle/>
          <a:p>
            <a:pPr marL="271780" indent="-259079">
              <a:lnSpc>
                <a:spcPct val="100000"/>
              </a:lnSpc>
              <a:spcBef>
                <a:spcPts val="1575"/>
              </a:spcBef>
              <a:buChar char="•"/>
              <a:tabLst>
                <a:tab pos="271780" algn="l"/>
              </a:tabLst>
            </a:pPr>
            <a:r>
              <a:rPr sz="2900" spc="70" dirty="0">
                <a:solidFill>
                  <a:srgbClr val="212121"/>
                </a:solidFill>
                <a:latin typeface="Gill Sans MT"/>
                <a:cs typeface="Gill Sans MT"/>
              </a:rPr>
              <a:t>"Promptly</a:t>
            </a:r>
            <a:r>
              <a:rPr sz="2900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spc="125" dirty="0">
                <a:solidFill>
                  <a:srgbClr val="212121"/>
                </a:solidFill>
                <a:latin typeface="Gill Sans MT"/>
                <a:cs typeface="Gill Sans MT"/>
              </a:rPr>
              <a:t>upon</a:t>
            </a:r>
            <a:r>
              <a:rPr sz="2900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spc="80" dirty="0">
                <a:solidFill>
                  <a:srgbClr val="212121"/>
                </a:solidFill>
                <a:latin typeface="Gill Sans MT"/>
                <a:cs typeface="Gill Sans MT"/>
              </a:rPr>
              <a:t>hiring"</a:t>
            </a:r>
            <a:r>
              <a:rPr sz="2900" spc="-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spc="-25" dirty="0">
                <a:solidFill>
                  <a:srgbClr val="212121"/>
                </a:solidFill>
                <a:latin typeface="Gill Sans MT"/>
                <a:cs typeface="Gill Sans MT"/>
              </a:rPr>
              <a:t>AND</a:t>
            </a:r>
            <a:endParaRPr sz="2900">
              <a:latin typeface="Gill Sans MT"/>
              <a:cs typeface="Gill Sans MT"/>
            </a:endParaRPr>
          </a:p>
          <a:p>
            <a:pPr marL="271145" marR="5080" indent="-259079">
              <a:lnSpc>
                <a:spcPct val="116599"/>
              </a:lnSpc>
              <a:spcBef>
                <a:spcPts val="900"/>
              </a:spcBef>
              <a:buChar char="•"/>
              <a:tabLst>
                <a:tab pos="273050" algn="l"/>
              </a:tabLst>
            </a:pPr>
            <a:r>
              <a:rPr sz="2900" spc="120" dirty="0">
                <a:solidFill>
                  <a:srgbClr val="212121"/>
                </a:solidFill>
                <a:latin typeface="Gill Sans MT"/>
                <a:cs typeface="Gill Sans MT"/>
              </a:rPr>
              <a:t>"Change</a:t>
            </a:r>
            <a:r>
              <a:rPr sz="2900" spc="-10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spc="90" dirty="0">
                <a:solidFill>
                  <a:srgbClr val="212121"/>
                </a:solidFill>
                <a:latin typeface="Gill Sans MT"/>
                <a:cs typeface="Gill Sans MT"/>
              </a:rPr>
              <a:t>in</a:t>
            </a:r>
            <a:r>
              <a:rPr sz="290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spc="105" dirty="0">
                <a:solidFill>
                  <a:srgbClr val="212121"/>
                </a:solidFill>
                <a:latin typeface="Gill Sans MT"/>
                <a:cs typeface="Gill Sans MT"/>
              </a:rPr>
              <a:t>position</a:t>
            </a:r>
            <a:r>
              <a:rPr sz="2900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spc="105" dirty="0">
                <a:solidFill>
                  <a:srgbClr val="212121"/>
                </a:solidFill>
                <a:latin typeface="Gill Sans MT"/>
                <a:cs typeface="Gill Sans MT"/>
              </a:rPr>
              <a:t>that</a:t>
            </a:r>
            <a:r>
              <a:rPr sz="290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spc="100" dirty="0">
                <a:solidFill>
                  <a:srgbClr val="212121"/>
                </a:solidFill>
                <a:latin typeface="Gill Sans MT"/>
                <a:cs typeface="Gill Sans MT"/>
              </a:rPr>
              <a:t>alters 	</a:t>
            </a:r>
            <a:r>
              <a:rPr sz="2900" spc="140" dirty="0">
                <a:solidFill>
                  <a:srgbClr val="212121"/>
                </a:solidFill>
                <a:latin typeface="Gill Sans MT"/>
                <a:cs typeface="Gill Sans MT"/>
              </a:rPr>
              <a:t>duties</a:t>
            </a:r>
            <a:r>
              <a:rPr sz="2900" spc="-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spc="80" dirty="0">
                <a:solidFill>
                  <a:srgbClr val="212121"/>
                </a:solidFill>
                <a:latin typeface="Gill Sans MT"/>
                <a:cs typeface="Gill Sans MT"/>
              </a:rPr>
              <a:t>under</a:t>
            </a:r>
            <a:r>
              <a:rPr sz="2900" spc="-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dirty="0">
                <a:solidFill>
                  <a:srgbClr val="212121"/>
                </a:solidFill>
                <a:latin typeface="Gill Sans MT"/>
                <a:cs typeface="Gill Sans MT"/>
              </a:rPr>
              <a:t>Title</a:t>
            </a:r>
            <a:r>
              <a:rPr sz="2900" spc="-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spc="-114" dirty="0">
                <a:solidFill>
                  <a:srgbClr val="212121"/>
                </a:solidFill>
                <a:latin typeface="Gill Sans MT"/>
                <a:cs typeface="Gill Sans MT"/>
              </a:rPr>
              <a:t>IX"</a:t>
            </a:r>
            <a:r>
              <a:rPr sz="290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spc="-25" dirty="0">
                <a:solidFill>
                  <a:srgbClr val="212121"/>
                </a:solidFill>
                <a:latin typeface="Gill Sans MT"/>
                <a:cs typeface="Gill Sans MT"/>
              </a:rPr>
              <a:t>AND</a:t>
            </a:r>
            <a:endParaRPr sz="2900">
              <a:latin typeface="Gill Sans MT"/>
              <a:cs typeface="Gill Sans MT"/>
            </a:endParaRPr>
          </a:p>
          <a:p>
            <a:pPr marL="271780" indent="-259079">
              <a:lnSpc>
                <a:spcPct val="100000"/>
              </a:lnSpc>
              <a:spcBef>
                <a:spcPts val="1475"/>
              </a:spcBef>
              <a:buChar char="•"/>
              <a:tabLst>
                <a:tab pos="271780" algn="l"/>
              </a:tabLst>
            </a:pPr>
            <a:r>
              <a:rPr sz="2900" spc="85" dirty="0">
                <a:solidFill>
                  <a:srgbClr val="212121"/>
                </a:solidFill>
                <a:latin typeface="Gill Sans MT"/>
                <a:cs typeface="Gill Sans MT"/>
              </a:rPr>
              <a:t>"Annually</a:t>
            </a:r>
            <a:r>
              <a:rPr sz="290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900" spc="50" dirty="0">
                <a:solidFill>
                  <a:srgbClr val="212121"/>
                </a:solidFill>
                <a:latin typeface="Gill Sans MT"/>
                <a:cs typeface="Gill Sans MT"/>
              </a:rPr>
              <a:t>thereafter"</a:t>
            </a:r>
            <a:endParaRPr sz="2900">
              <a:latin typeface="Gill Sans MT"/>
              <a:cs typeface="Gill Sans MT"/>
            </a:endParaRPr>
          </a:p>
        </p:txBody>
      </p:sp>
      <p:pic>
        <p:nvPicPr>
          <p:cNvPr id="4" name="object 4" descr="Military time simplified &gt; Joint Base McGuire-Dix-Lakehurst &gt; Display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58050" y="1695450"/>
            <a:ext cx="4581525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9162" y="1046797"/>
            <a:ext cx="3077845" cy="95631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5080">
              <a:lnSpc>
                <a:spcPts val="3450"/>
              </a:lnSpc>
              <a:spcBef>
                <a:spcPts val="565"/>
              </a:spcBef>
            </a:pPr>
            <a:r>
              <a:rPr sz="3200" spc="-10" dirty="0"/>
              <a:t>Logistical</a:t>
            </a:r>
            <a:r>
              <a:rPr sz="3200" spc="-165" dirty="0"/>
              <a:t> </a:t>
            </a:r>
            <a:r>
              <a:rPr sz="3200" spc="-20" dirty="0"/>
              <a:t>Tips</a:t>
            </a:r>
            <a:r>
              <a:rPr sz="3200" spc="-204" dirty="0"/>
              <a:t> </a:t>
            </a:r>
            <a:r>
              <a:rPr sz="3200" spc="-340" dirty="0"/>
              <a:t>&amp; </a:t>
            </a:r>
            <a:r>
              <a:rPr sz="3200" spc="-10" dirty="0"/>
              <a:t>Considerations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995362" y="2169731"/>
            <a:ext cx="5296535" cy="308165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93700" marR="106680" indent="-381635">
              <a:lnSpc>
                <a:spcPct val="90000"/>
              </a:lnSpc>
              <a:spcBef>
                <a:spcPts val="390"/>
              </a:spcBef>
              <a:buFont typeface="Arial"/>
              <a:buChar char="●"/>
              <a:tabLst>
                <a:tab pos="393700" algn="l"/>
                <a:tab pos="1329055" algn="l"/>
              </a:tabLst>
            </a:pPr>
            <a:r>
              <a:rPr sz="2400" dirty="0">
                <a:latin typeface="Gill Sans MT"/>
                <a:cs typeface="Gill Sans MT"/>
              </a:rPr>
              <a:t>Are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there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times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year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when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all </a:t>
            </a:r>
            <a:r>
              <a:rPr sz="2400" spc="130" dirty="0">
                <a:latin typeface="Gill Sans MT"/>
                <a:cs typeface="Gill Sans MT"/>
              </a:rPr>
              <a:t>employees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are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in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one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85" dirty="0">
                <a:latin typeface="Gill Sans MT"/>
                <a:cs typeface="Gill Sans MT"/>
              </a:rPr>
              <a:t>place?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(or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all </a:t>
            </a:r>
            <a:r>
              <a:rPr sz="2400" spc="220" dirty="0">
                <a:latin typeface="Gill Sans MT"/>
                <a:cs typeface="Gill Sans MT"/>
              </a:rPr>
              <a:t>staff?</a:t>
            </a:r>
            <a:r>
              <a:rPr sz="2400" dirty="0">
                <a:latin typeface="Gill Sans MT"/>
                <a:cs typeface="Gill Sans MT"/>
              </a:rPr>
              <a:t>	</a:t>
            </a:r>
            <a:r>
              <a:rPr sz="2400" spc="-30" dirty="0">
                <a:latin typeface="Gill Sans MT"/>
                <a:cs typeface="Gill Sans MT"/>
              </a:rPr>
              <a:t>or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all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faculty?)</a:t>
            </a:r>
            <a:endParaRPr sz="2400">
              <a:latin typeface="Gill Sans MT"/>
              <a:cs typeface="Gill Sans MT"/>
            </a:endParaRPr>
          </a:p>
          <a:p>
            <a:pPr marL="393700" marR="5080" indent="-381635">
              <a:lnSpc>
                <a:spcPts val="2550"/>
              </a:lnSpc>
              <a:spcBef>
                <a:spcPts val="1085"/>
              </a:spcBef>
              <a:buFont typeface="Arial"/>
              <a:buChar char="●"/>
              <a:tabLst>
                <a:tab pos="393700" algn="l"/>
              </a:tabLst>
            </a:pPr>
            <a:r>
              <a:rPr sz="2400" dirty="0">
                <a:latin typeface="Gill Sans MT"/>
                <a:cs typeface="Gill Sans MT"/>
              </a:rPr>
              <a:t>How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will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you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know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when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person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is </a:t>
            </a:r>
            <a:r>
              <a:rPr sz="2400" dirty="0">
                <a:latin typeface="Gill Sans MT"/>
                <a:cs typeface="Gill Sans MT"/>
              </a:rPr>
              <a:t>hired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or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spc="200" dirty="0">
                <a:latin typeface="Gill Sans MT"/>
                <a:cs typeface="Gill Sans MT"/>
              </a:rPr>
              <a:t>changes</a:t>
            </a:r>
            <a:r>
              <a:rPr sz="2400" spc="4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roles?</a:t>
            </a:r>
            <a:endParaRPr sz="2400">
              <a:latin typeface="Gill Sans MT"/>
              <a:cs typeface="Gill Sans MT"/>
            </a:endParaRPr>
          </a:p>
          <a:p>
            <a:pPr marL="393700" indent="-381000">
              <a:lnSpc>
                <a:spcPct val="100000"/>
              </a:lnSpc>
              <a:spcBef>
                <a:spcPts val="695"/>
              </a:spcBef>
              <a:buFont typeface="Arial"/>
              <a:buChar char="●"/>
              <a:tabLst>
                <a:tab pos="393700" algn="l"/>
              </a:tabLst>
            </a:pPr>
            <a:r>
              <a:rPr sz="2400" dirty="0">
                <a:latin typeface="Gill Sans MT"/>
                <a:cs typeface="Gill Sans MT"/>
              </a:rPr>
              <a:t>How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are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you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tracking?</a:t>
            </a:r>
            <a:endParaRPr sz="2400">
              <a:latin typeface="Gill Sans MT"/>
              <a:cs typeface="Gill Sans MT"/>
            </a:endParaRPr>
          </a:p>
          <a:p>
            <a:pPr marL="393700" indent="-381000">
              <a:lnSpc>
                <a:spcPts val="2755"/>
              </a:lnSpc>
              <a:spcBef>
                <a:spcPts val="725"/>
              </a:spcBef>
              <a:buFont typeface="Arial"/>
              <a:buChar char="●"/>
              <a:tabLst>
                <a:tab pos="393700" algn="l"/>
              </a:tabLst>
            </a:pPr>
            <a:r>
              <a:rPr sz="2400" spc="135" dirty="0">
                <a:latin typeface="Gill Sans MT"/>
                <a:cs typeface="Gill Sans MT"/>
              </a:rPr>
              <a:t>Should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all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employees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be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trained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40" dirty="0">
                <a:latin typeface="Gill Sans MT"/>
                <a:cs typeface="Gill Sans MT"/>
              </a:rPr>
              <a:t>on</a:t>
            </a:r>
            <a:endParaRPr sz="2400">
              <a:latin typeface="Gill Sans MT"/>
              <a:cs typeface="Gill Sans MT"/>
            </a:endParaRPr>
          </a:p>
          <a:p>
            <a:pPr marL="393700">
              <a:lnSpc>
                <a:spcPts val="2755"/>
              </a:lnSpc>
            </a:pPr>
            <a:r>
              <a:rPr sz="2400" spc="130" dirty="0">
                <a:latin typeface="Gill Sans MT"/>
                <a:cs typeface="Gill Sans MT"/>
              </a:rPr>
              <a:t>documenting</a:t>
            </a:r>
            <a:r>
              <a:rPr sz="2400" spc="4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oral</a:t>
            </a:r>
            <a:r>
              <a:rPr sz="2400" spc="55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complaints?</a:t>
            </a:r>
            <a:endParaRPr sz="2400">
              <a:latin typeface="Gill Sans MT"/>
              <a:cs typeface="Gill Sans MT"/>
            </a:endParaRPr>
          </a:p>
        </p:txBody>
      </p:sp>
      <p:pic>
        <p:nvPicPr>
          <p:cNvPr id="4" name="object 4" descr="File:2016 Brooklyn College Library.jpg - Wikimedia Common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72300" y="990600"/>
            <a:ext cx="4381500" cy="48672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C161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1702</Words>
  <Application>Microsoft Office PowerPoint</Application>
  <PresentationFormat>Widescreen</PresentationFormat>
  <Paragraphs>223</Paragraphs>
  <Slides>33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Aptos</vt:lpstr>
      <vt:lpstr>Arial</vt:lpstr>
      <vt:lpstr>Arial Black</vt:lpstr>
      <vt:lpstr>Calibri</vt:lpstr>
      <vt:lpstr>Gill Sans MT</vt:lpstr>
      <vt:lpstr>Times New Roman</vt:lpstr>
      <vt:lpstr>Office Theme</vt:lpstr>
      <vt:lpstr>Title IX Coordinator Training</vt:lpstr>
      <vt:lpstr>Module 8: TIX Training &amp; Recordkeeping</vt:lpstr>
      <vt:lpstr>Submodule 1</vt:lpstr>
      <vt:lpstr>Employee Reporting Obligations</vt:lpstr>
      <vt:lpstr>Employee Reporting Obligations: Pregnancy or Related Conditions </vt:lpstr>
      <vt:lpstr>Employee Training</vt:lpstr>
      <vt:lpstr>“All Employees” Training Requirements</vt:lpstr>
      <vt:lpstr>Frequency of Training</vt:lpstr>
      <vt:lpstr>Logistical Tips &amp; Considerations</vt:lpstr>
      <vt:lpstr>Submodule 2</vt:lpstr>
      <vt:lpstr>Specific Roles</vt:lpstr>
      <vt:lpstr>Specific Roles</vt:lpstr>
      <vt:lpstr>Training Topics - §106.8(d)(2)</vt:lpstr>
      <vt:lpstr>Specific Roles</vt:lpstr>
      <vt:lpstr>Training Topics - §106.8(d)(3)</vt:lpstr>
      <vt:lpstr>Specific Roles</vt:lpstr>
      <vt:lpstr>Training Topics - §106.8(d)(4)</vt:lpstr>
      <vt:lpstr>Training Requirements</vt:lpstr>
      <vt:lpstr>Submodule 3</vt:lpstr>
      <vt:lpstr>General Recordkeeping Requirement</vt:lpstr>
      <vt:lpstr>What records do you need to keep?</vt:lpstr>
      <vt:lpstr>What records do you need to keep?</vt:lpstr>
      <vt:lpstr>What records do you need to keep?</vt:lpstr>
      <vt:lpstr>What records do you NOT need to keep?</vt:lpstr>
      <vt:lpstr>Submodule 4</vt:lpstr>
      <vt:lpstr>Yes</vt:lpstr>
      <vt:lpstr>Clery Act/ VAWA Amendments</vt:lpstr>
      <vt:lpstr>Clery Act/ VAWA Amendments</vt:lpstr>
      <vt:lpstr>Clery Act/ VAWA Amendments</vt:lpstr>
      <vt:lpstr>NCAA Policy on Campus Sexual Violence</vt:lpstr>
      <vt:lpstr>Other Places You May Find Training Requirements</vt:lpstr>
      <vt:lpstr>Thank you!</vt:lpstr>
      <vt:lpstr>Credits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Krissinda Ellen Slack</cp:lastModifiedBy>
  <cp:revision>2</cp:revision>
  <dcterms:created xsi:type="dcterms:W3CDTF">2026-03-04T14:33:46Z</dcterms:created>
  <dcterms:modified xsi:type="dcterms:W3CDTF">2026-04-14T15:41:22Z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LastSaved">
    <vt:filetime>2026-03-04T00:00:00Z</vt:filetime>
  </property>
</Properties>
</file>