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A42F48-0664-4A54-A088-AAE843B1C8AE}" v="3" dt="2026-04-14T15:40:30.26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CBD11C-59DF-42AF-80F0-DDE914446310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BAB98-78D6-43CF-8D22-B7557ACC9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968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BAB98-78D6-43CF-8D22-B7557ACC9BA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18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BAB98-78D6-43CF-8D22-B7557ACC9BA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667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BAB98-78D6-43CF-8D22-B7557ACC9BA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718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2"/>
            <a:ext cx="12182474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400799"/>
            <a:ext cx="12191999" cy="4571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25075" y="6467473"/>
            <a:ext cx="1971675" cy="3238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400799"/>
            <a:ext cx="12191999" cy="4571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125075" y="6467473"/>
            <a:ext cx="1971675" cy="3238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7575" y="618807"/>
            <a:ext cx="8671560" cy="701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7575" y="1765680"/>
            <a:ext cx="10227310" cy="4178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mailto:nacua@nacua.org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2192000" cy="3838575"/>
            <a:chOff x="0" y="0"/>
            <a:chExt cx="12192000" cy="383857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1999" cy="383857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24400" y="304800"/>
              <a:ext cx="2743200" cy="44767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121275" y="870902"/>
            <a:ext cx="196151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14" dirty="0">
                <a:solidFill>
                  <a:srgbClr val="FFFFFF"/>
                </a:solidFill>
                <a:latin typeface="Gill Sans MT"/>
                <a:cs typeface="Gill Sans MT"/>
              </a:rPr>
              <a:t>Online</a:t>
            </a:r>
            <a:r>
              <a:rPr sz="2400" b="1" spc="-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50" dirty="0">
                <a:solidFill>
                  <a:srgbClr val="FFFFFF"/>
                </a:solidFill>
                <a:latin typeface="Gill Sans MT"/>
                <a:cs typeface="Gill Sans MT"/>
              </a:rPr>
              <a:t>Course</a:t>
            </a:r>
            <a:endParaRPr sz="2400">
              <a:latin typeface="Gill Sans MT"/>
              <a:cs typeface="Gill Sans MT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530220" y="1519491"/>
            <a:ext cx="7138670" cy="185673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337435">
              <a:lnSpc>
                <a:spcPct val="100000"/>
              </a:lnSpc>
              <a:spcBef>
                <a:spcPts val="105"/>
              </a:spcBef>
            </a:pPr>
            <a:r>
              <a:rPr sz="6000" spc="-250" dirty="0">
                <a:solidFill>
                  <a:srgbClr val="FFFFFF"/>
                </a:solidFill>
              </a:rPr>
              <a:t>Title</a:t>
            </a:r>
            <a:r>
              <a:rPr sz="6000" spc="-170" dirty="0">
                <a:solidFill>
                  <a:srgbClr val="FFFFFF"/>
                </a:solidFill>
              </a:rPr>
              <a:t> </a:t>
            </a:r>
            <a:r>
              <a:rPr sz="6000" spc="-710" dirty="0">
                <a:solidFill>
                  <a:srgbClr val="FFFFFF"/>
                </a:solidFill>
              </a:rPr>
              <a:t>IX </a:t>
            </a:r>
            <a:r>
              <a:rPr sz="6000" spc="-280" dirty="0">
                <a:solidFill>
                  <a:srgbClr val="FFFFFF"/>
                </a:solidFill>
              </a:rPr>
              <a:t>Coordinator</a:t>
            </a:r>
            <a:r>
              <a:rPr sz="6000" spc="-160" dirty="0">
                <a:solidFill>
                  <a:srgbClr val="FFFFFF"/>
                </a:solidFill>
              </a:rPr>
              <a:t> </a:t>
            </a:r>
            <a:r>
              <a:rPr sz="6000" spc="-135" dirty="0">
                <a:solidFill>
                  <a:srgbClr val="FFFFFF"/>
                </a:solidFill>
              </a:rPr>
              <a:t>Training</a:t>
            </a:r>
            <a:endParaRPr sz="6000"/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3838575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12192000" h="457200">
                <a:moveTo>
                  <a:pt x="12192000" y="0"/>
                </a:moveTo>
                <a:lnTo>
                  <a:pt x="0" y="0"/>
                </a:lnTo>
                <a:lnTo>
                  <a:pt x="0" y="457200"/>
                </a:lnTo>
                <a:lnTo>
                  <a:pt x="12192000" y="4572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AC1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03555" y="3844607"/>
            <a:ext cx="11193145" cy="2446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2400" b="1" spc="-35" dirty="0">
                <a:solidFill>
                  <a:srgbClr val="FFFFFF"/>
                </a:solidFill>
                <a:latin typeface="Gill Sans MT"/>
                <a:cs typeface="Gill Sans MT"/>
              </a:rPr>
              <a:t>Module</a:t>
            </a:r>
            <a:r>
              <a:rPr sz="2400" b="1" spc="-8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dirty="0">
                <a:solidFill>
                  <a:srgbClr val="FFFFFF"/>
                </a:solidFill>
                <a:latin typeface="Gill Sans MT"/>
                <a:cs typeface="Gill Sans MT"/>
              </a:rPr>
              <a:t>7:</a:t>
            </a:r>
            <a:r>
              <a:rPr sz="2400" b="1" spc="-5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170" dirty="0">
                <a:solidFill>
                  <a:srgbClr val="FFFFFF"/>
                </a:solidFill>
                <a:latin typeface="Gill Sans MT"/>
                <a:cs typeface="Gill Sans MT"/>
              </a:rPr>
              <a:t>Writing</a:t>
            </a:r>
            <a:r>
              <a:rPr sz="2400" b="1" spc="-7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dirty="0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sz="2400" b="1" spc="-6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Gill Sans MT"/>
                <a:cs typeface="Gill Sans MT"/>
              </a:rPr>
              <a:t>Decision</a:t>
            </a:r>
            <a:endParaRPr sz="2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625"/>
              </a:spcBef>
            </a:pPr>
            <a:endParaRPr sz="2400">
              <a:latin typeface="Gill Sans MT"/>
              <a:cs typeface="Gill Sans MT"/>
            </a:endParaRPr>
          </a:p>
          <a:p>
            <a:pPr marR="1270" algn="ctr">
              <a:lnSpc>
                <a:spcPct val="100000"/>
              </a:lnSpc>
              <a:spcBef>
                <a:spcPts val="5"/>
              </a:spcBef>
            </a:pPr>
            <a:r>
              <a:rPr sz="2750" b="1" spc="-45" dirty="0">
                <a:latin typeface="Gill Sans MT"/>
                <a:cs typeface="Gill Sans MT"/>
              </a:rPr>
              <a:t>Bindu</a:t>
            </a:r>
            <a:r>
              <a:rPr sz="2750" b="1" spc="-30" dirty="0">
                <a:latin typeface="Gill Sans MT"/>
                <a:cs typeface="Gill Sans MT"/>
              </a:rPr>
              <a:t> </a:t>
            </a:r>
            <a:r>
              <a:rPr sz="2750" b="1" spc="90" dirty="0">
                <a:latin typeface="Gill Sans MT"/>
                <a:cs typeface="Gill Sans MT"/>
              </a:rPr>
              <a:t>Jayne,</a:t>
            </a:r>
            <a:r>
              <a:rPr sz="2750" b="1" spc="-10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Title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IX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Coordinator,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Swarthmore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College</a:t>
            </a:r>
            <a:endParaRPr sz="2750">
              <a:latin typeface="Gill Sans MT"/>
              <a:cs typeface="Gill Sans MT"/>
            </a:endParaRPr>
          </a:p>
          <a:p>
            <a:pPr marR="5080" algn="ctr">
              <a:lnSpc>
                <a:spcPct val="100000"/>
              </a:lnSpc>
              <a:spcBef>
                <a:spcPts val="1430"/>
              </a:spcBef>
            </a:pPr>
            <a:r>
              <a:rPr sz="2750" b="1" dirty="0">
                <a:latin typeface="Gill Sans MT"/>
                <a:cs typeface="Gill Sans MT"/>
              </a:rPr>
              <a:t>Lucy</a:t>
            </a:r>
            <a:r>
              <a:rPr sz="2750" b="1" spc="-85" dirty="0">
                <a:latin typeface="Gill Sans MT"/>
                <a:cs typeface="Gill Sans MT"/>
              </a:rPr>
              <a:t> </a:t>
            </a:r>
            <a:r>
              <a:rPr sz="2750" b="1" spc="-40" dirty="0">
                <a:latin typeface="Gill Sans MT"/>
                <a:cs typeface="Gill Sans MT"/>
              </a:rPr>
              <a:t>France,</a:t>
            </a:r>
            <a:r>
              <a:rPr sz="2750" b="1" spc="-7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General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Counsel,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University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Montana</a:t>
            </a:r>
            <a:endParaRPr sz="2750">
              <a:latin typeface="Gill Sans MT"/>
              <a:cs typeface="Gill Sans MT"/>
            </a:endParaRPr>
          </a:p>
          <a:p>
            <a:pPr algn="ctr">
              <a:lnSpc>
                <a:spcPct val="100000"/>
              </a:lnSpc>
              <a:spcBef>
                <a:spcPts val="1430"/>
              </a:spcBef>
            </a:pPr>
            <a:r>
              <a:rPr sz="2750" b="1" spc="65" dirty="0">
                <a:latin typeface="Gill Sans MT"/>
                <a:cs typeface="Gill Sans MT"/>
              </a:rPr>
              <a:t>Melissa</a:t>
            </a:r>
            <a:r>
              <a:rPr sz="2750" b="1" spc="-55" dirty="0">
                <a:latin typeface="Gill Sans MT"/>
                <a:cs typeface="Gill Sans MT"/>
              </a:rPr>
              <a:t> </a:t>
            </a:r>
            <a:r>
              <a:rPr sz="2750" b="1" spc="-95" dirty="0">
                <a:latin typeface="Gill Sans MT"/>
                <a:cs typeface="Gill Sans MT"/>
              </a:rPr>
              <a:t>Carleton,</a:t>
            </a:r>
            <a:r>
              <a:rPr sz="2750" b="1" spc="-1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Partner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Higher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Ed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-65" dirty="0">
                <a:latin typeface="Gill Sans MT"/>
                <a:cs typeface="Gill Sans MT"/>
              </a:rPr>
              <a:t>Co-</a:t>
            </a:r>
            <a:r>
              <a:rPr sz="2750" dirty="0">
                <a:latin typeface="Gill Sans MT"/>
                <a:cs typeface="Gill Sans MT"/>
              </a:rPr>
              <a:t>Chair,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Bricker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Graydon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LLP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7925434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20" dirty="0"/>
              <a:t>The</a:t>
            </a:r>
            <a:r>
              <a:rPr spc="-170" dirty="0"/>
              <a:t> </a:t>
            </a:r>
            <a:r>
              <a:rPr spc="-60" dirty="0"/>
              <a:t>Role</a:t>
            </a:r>
            <a:r>
              <a:rPr spc="-180" dirty="0"/>
              <a:t> </a:t>
            </a:r>
            <a:r>
              <a:rPr dirty="0"/>
              <a:t>of</a:t>
            </a:r>
            <a:r>
              <a:rPr spc="-114" dirty="0"/>
              <a:t> </a:t>
            </a:r>
            <a:r>
              <a:rPr spc="-240" dirty="0"/>
              <a:t>Trauma</a:t>
            </a:r>
            <a:r>
              <a:rPr spc="-150" dirty="0"/>
              <a:t> </a:t>
            </a:r>
            <a:r>
              <a:rPr dirty="0"/>
              <a:t>in</a:t>
            </a:r>
            <a:r>
              <a:rPr spc="-180" dirty="0"/>
              <a:t> </a:t>
            </a:r>
            <a:r>
              <a:rPr spc="-50" dirty="0"/>
              <a:t>Deciding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186670" cy="432181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41300" marR="450215" indent="-229235">
              <a:lnSpc>
                <a:spcPct val="92200"/>
              </a:lnSpc>
              <a:spcBef>
                <a:spcPts val="38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60" dirty="0">
                <a:latin typeface="Gill Sans MT"/>
                <a:cs typeface="Gill Sans MT"/>
              </a:rPr>
              <a:t>Individuals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may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difficulty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recalling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information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due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to </a:t>
            </a:r>
            <a:r>
              <a:rPr sz="2750" spc="155" dirty="0">
                <a:latin typeface="Gill Sans MT"/>
                <a:cs typeface="Gill Sans MT"/>
              </a:rPr>
              <a:t>trauma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happened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prior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to,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during,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after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incident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in </a:t>
            </a:r>
            <a:r>
              <a:rPr sz="2750" spc="130" dirty="0">
                <a:latin typeface="Gill Sans MT"/>
                <a:cs typeface="Gill Sans MT"/>
              </a:rPr>
              <a:t>question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65" dirty="0">
                <a:latin typeface="Gill Sans MT"/>
                <a:cs typeface="Gill Sans MT"/>
              </a:rPr>
              <a:t>Trauma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can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help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explain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330" dirty="0">
                <a:latin typeface="Gill Sans MT"/>
                <a:cs typeface="Gill Sans MT"/>
              </a:rPr>
              <a:t>gaps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information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8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175" dirty="0">
                <a:latin typeface="Gill Sans MT"/>
                <a:cs typeface="Gill Sans MT"/>
              </a:rPr>
              <a:t>So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215" dirty="0">
                <a:latin typeface="Gill Sans MT"/>
                <a:cs typeface="Gill Sans MT"/>
              </a:rPr>
              <a:t>can</a:t>
            </a:r>
            <a:r>
              <a:rPr sz="2400" spc="-12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250" dirty="0">
                <a:latin typeface="Gill Sans MT"/>
                <a:cs typeface="Gill Sans MT"/>
              </a:rPr>
              <a:t>passage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time,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145" dirty="0">
                <a:latin typeface="Gill Sans MT"/>
                <a:cs typeface="Gill Sans MT"/>
              </a:rPr>
              <a:t>lack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of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attention</a:t>
            </a:r>
            <a:r>
              <a:rPr sz="2400" spc="-114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in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moment,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lying,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etc.</a:t>
            </a:r>
            <a:endParaRPr sz="24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95" dirty="0">
                <a:latin typeface="Gill Sans MT"/>
                <a:cs typeface="Gill Sans MT"/>
              </a:rPr>
              <a:t>Being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traumatized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an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element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any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policy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violation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8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Gill Sans MT"/>
                <a:cs typeface="Gill Sans MT"/>
              </a:rPr>
              <a:t>However,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45" dirty="0">
                <a:latin typeface="Gill Sans MT"/>
                <a:cs typeface="Gill Sans MT"/>
              </a:rPr>
              <a:t>impact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matters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50" dirty="0">
                <a:latin typeface="Gill Sans MT"/>
                <a:cs typeface="Gill Sans MT"/>
              </a:rPr>
              <a:t>for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hostile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environment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and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stalking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225" dirty="0">
                <a:latin typeface="Gill Sans MT"/>
                <a:cs typeface="Gill Sans MT"/>
              </a:rPr>
              <a:t>Signs</a:t>
            </a:r>
            <a:r>
              <a:rPr sz="2400" spc="-12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trauma</a:t>
            </a:r>
            <a:r>
              <a:rPr sz="2400" spc="-12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≠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policy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violation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-55" dirty="0">
                <a:latin typeface="Gill Sans MT"/>
                <a:cs typeface="Gill Sans MT"/>
              </a:rPr>
              <a:t>No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220" dirty="0">
                <a:latin typeface="Gill Sans MT"/>
                <a:cs typeface="Gill Sans MT"/>
              </a:rPr>
              <a:t>signs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trauma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-90" dirty="0">
                <a:latin typeface="Gill Sans MT"/>
                <a:cs typeface="Gill Sans MT"/>
              </a:rPr>
              <a:t>≠</a:t>
            </a:r>
            <a:r>
              <a:rPr sz="2400" spc="-11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no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policy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violation</a:t>
            </a:r>
            <a:endParaRPr sz="24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300" algn="l"/>
                <a:tab pos="7153275" algn="l"/>
              </a:tabLst>
            </a:pPr>
            <a:r>
              <a:rPr sz="2750" dirty="0">
                <a:latin typeface="Gill Sans MT"/>
                <a:cs typeface="Gill Sans MT"/>
              </a:rPr>
              <a:t>What </a:t>
            </a:r>
            <a:r>
              <a:rPr sz="2750" spc="110" dirty="0">
                <a:latin typeface="Gill Sans MT"/>
                <a:cs typeface="Gill Sans MT"/>
              </a:rPr>
              <a:t>do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do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300" dirty="0">
                <a:latin typeface="Gill Sans MT"/>
                <a:cs typeface="Gill Sans MT"/>
              </a:rPr>
              <a:t>cases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involving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trauma?</a:t>
            </a:r>
            <a:r>
              <a:rPr sz="2750" dirty="0">
                <a:latin typeface="Gill Sans MT"/>
                <a:cs typeface="Gill Sans MT"/>
              </a:rPr>
              <a:t>	</a:t>
            </a:r>
            <a:r>
              <a:rPr sz="2750" spc="110" dirty="0">
                <a:latin typeface="Gill Sans MT"/>
                <a:cs typeface="Gill Sans MT"/>
              </a:rPr>
              <a:t>Keep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listening!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306514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30" dirty="0"/>
              <a:t>Fact</a:t>
            </a:r>
            <a:r>
              <a:rPr spc="-180" dirty="0"/>
              <a:t> </a:t>
            </a:r>
            <a:r>
              <a:rPr dirty="0"/>
              <a:t>by</a:t>
            </a:r>
            <a:r>
              <a:rPr spc="-254" dirty="0"/>
              <a:t> </a:t>
            </a:r>
            <a:r>
              <a:rPr spc="-80" dirty="0"/>
              <a:t>Fact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335895" cy="334899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05" dirty="0">
                <a:latin typeface="Gill Sans MT"/>
                <a:cs typeface="Gill Sans MT"/>
              </a:rPr>
              <a:t>Determinations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40" dirty="0">
                <a:latin typeface="Gill Sans MT"/>
                <a:cs typeface="Gill Sans MT"/>
              </a:rPr>
              <a:t>made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fact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by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fact,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according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standard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evidence</a:t>
            </a:r>
            <a:endParaRPr sz="2750">
              <a:latin typeface="Gill Sans MT"/>
              <a:cs typeface="Gill Sans MT"/>
            </a:endParaRPr>
          </a:p>
          <a:p>
            <a:pPr marL="241300" marR="483870" indent="-229235">
              <a:lnSpc>
                <a:spcPts val="301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50" dirty="0">
                <a:latin typeface="Gill Sans MT"/>
                <a:cs typeface="Gill Sans MT"/>
              </a:rPr>
              <a:t>Credibility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evaluated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fact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by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fact,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necessarily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human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by </a:t>
            </a:r>
            <a:r>
              <a:rPr sz="2750" spc="210" dirty="0">
                <a:latin typeface="Gill Sans MT"/>
                <a:cs typeface="Gill Sans MT"/>
              </a:rPr>
              <a:t>human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ts val="2715"/>
              </a:lnSpc>
              <a:spcBef>
                <a:spcPts val="22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130" dirty="0">
                <a:latin typeface="Gill Sans MT"/>
                <a:cs typeface="Gill Sans MT"/>
              </a:rPr>
              <a:t>Someone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210" dirty="0">
                <a:latin typeface="Gill Sans MT"/>
                <a:cs typeface="Gill Sans MT"/>
              </a:rPr>
              <a:t>may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not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credible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(or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85" dirty="0">
                <a:latin typeface="Gill Sans MT"/>
                <a:cs typeface="Gill Sans MT"/>
              </a:rPr>
              <a:t>may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not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20" dirty="0">
                <a:latin typeface="Gill Sans MT"/>
                <a:cs typeface="Gill Sans MT"/>
              </a:rPr>
              <a:t> </a:t>
            </a:r>
            <a:r>
              <a:rPr sz="2400" i="1" spc="-90" dirty="0">
                <a:latin typeface="Lucida Sans"/>
                <a:cs typeface="Lucida Sans"/>
              </a:rPr>
              <a:t>as</a:t>
            </a:r>
            <a:r>
              <a:rPr sz="2400" i="1" spc="-150" dirty="0">
                <a:latin typeface="Lucida Sans"/>
                <a:cs typeface="Lucida Sans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credible)</a:t>
            </a:r>
            <a:r>
              <a:rPr sz="2400" spc="20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and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still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-25" dirty="0">
                <a:latin typeface="Gill Sans MT"/>
                <a:cs typeface="Gill Sans MT"/>
              </a:rPr>
              <a:t>not</a:t>
            </a:r>
            <a:endParaRPr sz="2400">
              <a:latin typeface="Gill Sans MT"/>
              <a:cs typeface="Gill Sans MT"/>
            </a:endParaRPr>
          </a:p>
          <a:p>
            <a:pPr marL="699135">
              <a:lnSpc>
                <a:spcPts val="2715"/>
              </a:lnSpc>
            </a:pP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35" dirty="0">
                <a:latin typeface="Gill Sans MT"/>
                <a:cs typeface="Gill Sans MT"/>
              </a:rPr>
              <a:t>liar</a:t>
            </a:r>
            <a:endParaRPr sz="2400">
              <a:latin typeface="Gill Sans MT"/>
              <a:cs typeface="Gill Sans MT"/>
            </a:endParaRPr>
          </a:p>
          <a:p>
            <a:pPr marL="241300" marR="311785" indent="-229235">
              <a:lnSpc>
                <a:spcPts val="3000"/>
              </a:lnSpc>
              <a:spcBef>
                <a:spcPts val="110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114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using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preponderance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evidence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your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25" dirty="0">
                <a:latin typeface="Gill Sans MT"/>
                <a:cs typeface="Gill Sans MT"/>
              </a:rPr>
              <a:t>scale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at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50-</a:t>
            </a:r>
            <a:r>
              <a:rPr sz="2750" spc="105" dirty="0">
                <a:latin typeface="Gill Sans MT"/>
                <a:cs typeface="Gill Sans MT"/>
              </a:rPr>
              <a:t>50,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tie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45" dirty="0">
                <a:latin typeface="Gill Sans MT"/>
                <a:cs typeface="Gill Sans MT"/>
              </a:rPr>
              <a:t>goes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respondent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0" dirty="0"/>
              <a:t>Analysis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64437"/>
            <a:ext cx="10222865" cy="3245485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39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55" dirty="0">
                <a:latin typeface="Gill Sans MT"/>
                <a:cs typeface="Gill Sans MT"/>
              </a:rPr>
              <a:t>Once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list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of: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7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85" dirty="0">
                <a:latin typeface="Gill Sans MT"/>
                <a:cs typeface="Gill Sans MT"/>
              </a:rPr>
              <a:t>Undisputed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facts;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and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75" dirty="0">
                <a:latin typeface="Gill Sans MT"/>
                <a:cs typeface="Gill Sans MT"/>
              </a:rPr>
              <a:t>Disputed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85" dirty="0">
                <a:latin typeface="Gill Sans MT"/>
                <a:cs typeface="Gill Sans MT"/>
              </a:rPr>
              <a:t>facts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that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you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have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resolved</a:t>
            </a:r>
            <a:endParaRPr sz="2400">
              <a:latin typeface="Gill Sans MT"/>
              <a:cs typeface="Gill Sans MT"/>
            </a:endParaRPr>
          </a:p>
          <a:p>
            <a:pPr marL="241300" marR="552450" indent="-229235">
              <a:lnSpc>
                <a:spcPts val="3000"/>
              </a:lnSpc>
              <a:spcBef>
                <a:spcPts val="1030"/>
              </a:spcBef>
              <a:buFont typeface="Arial"/>
              <a:buChar char="•"/>
              <a:tabLst>
                <a:tab pos="241300" algn="l"/>
                <a:tab pos="5334000" algn="l"/>
              </a:tabLst>
            </a:pPr>
            <a:r>
              <a:rPr sz="2750" dirty="0">
                <a:latin typeface="Gill Sans MT"/>
                <a:cs typeface="Gill Sans MT"/>
              </a:rPr>
              <a:t>Now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know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what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happened!</a:t>
            </a:r>
            <a:r>
              <a:rPr sz="2750" dirty="0">
                <a:latin typeface="Gill Sans MT"/>
                <a:cs typeface="Gill Sans MT"/>
              </a:rPr>
              <a:t>	</a:t>
            </a:r>
            <a:r>
              <a:rPr sz="2750" spc="110" dirty="0">
                <a:latin typeface="Gill Sans MT"/>
                <a:cs typeface="Gill Sans MT"/>
              </a:rPr>
              <a:t>Apply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245" dirty="0">
                <a:latin typeface="Gill Sans MT"/>
                <a:cs typeface="Gill Sans MT"/>
              </a:rPr>
              <a:t>facts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380" dirty="0">
                <a:latin typeface="Gill Sans MT"/>
                <a:cs typeface="Gill Sans MT"/>
              </a:rPr>
              <a:t>as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have </a:t>
            </a:r>
            <a:r>
              <a:rPr sz="2750" spc="165" dirty="0">
                <a:latin typeface="Gill Sans MT"/>
                <a:cs typeface="Gill Sans MT"/>
              </a:rPr>
              <a:t>found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them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to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language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policy.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34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185" dirty="0">
                <a:latin typeface="Gill Sans MT"/>
                <a:cs typeface="Gill Sans MT"/>
              </a:rPr>
              <a:t>Is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every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required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element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met</a:t>
            </a:r>
            <a:r>
              <a:rPr sz="2400" spc="3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according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your </a:t>
            </a:r>
            <a:r>
              <a:rPr sz="2400" spc="125" dirty="0">
                <a:latin typeface="Gill Sans MT"/>
                <a:cs typeface="Gill Sans MT"/>
              </a:rPr>
              <a:t>standard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of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evidence?</a:t>
            </a:r>
            <a:endParaRPr sz="2400">
              <a:latin typeface="Gill Sans MT"/>
              <a:cs typeface="Gill Sans MT"/>
            </a:endParaRPr>
          </a:p>
          <a:p>
            <a:pPr marL="1156335" lvl="2" indent="-228600">
              <a:lnSpc>
                <a:spcPct val="100000"/>
              </a:lnSpc>
              <a:spcBef>
                <a:spcPts val="295"/>
              </a:spcBef>
              <a:buFont typeface="Wingdings"/>
              <a:buChar char=""/>
              <a:tabLst>
                <a:tab pos="1156335" algn="l"/>
              </a:tabLst>
            </a:pPr>
            <a:r>
              <a:rPr sz="2000" spc="110" dirty="0">
                <a:latin typeface="Gill Sans MT"/>
                <a:cs typeface="Gill Sans MT"/>
              </a:rPr>
              <a:t>If</a:t>
            </a:r>
            <a:r>
              <a:rPr sz="2000" spc="-65" dirty="0">
                <a:latin typeface="Gill Sans MT"/>
                <a:cs typeface="Gill Sans MT"/>
              </a:rPr>
              <a:t> </a:t>
            </a:r>
            <a:r>
              <a:rPr sz="2000" spc="145" dirty="0">
                <a:latin typeface="Gill Sans MT"/>
                <a:cs typeface="Gill Sans MT"/>
              </a:rPr>
              <a:t>yes</a:t>
            </a:r>
            <a:r>
              <a:rPr sz="2000" spc="-45" dirty="0">
                <a:latin typeface="Gill Sans MT"/>
                <a:cs typeface="Gill Sans MT"/>
              </a:rPr>
              <a:t> </a:t>
            </a:r>
            <a:r>
              <a:rPr sz="2000" spc="330" dirty="0">
                <a:latin typeface="Gill Sans MT"/>
                <a:cs typeface="Gill Sans MT"/>
              </a:rPr>
              <a:t>–</a:t>
            </a:r>
            <a:r>
              <a:rPr sz="2000" spc="-75" dirty="0">
                <a:latin typeface="Gill Sans MT"/>
                <a:cs typeface="Gill Sans MT"/>
              </a:rPr>
              <a:t> </a:t>
            </a:r>
            <a:r>
              <a:rPr sz="2000" spc="100" dirty="0">
                <a:latin typeface="Gill Sans MT"/>
                <a:cs typeface="Gill Sans MT"/>
              </a:rPr>
              <a:t>Policy</a:t>
            </a:r>
            <a:r>
              <a:rPr sz="2000" spc="-85" dirty="0">
                <a:latin typeface="Gill Sans MT"/>
                <a:cs typeface="Gill Sans MT"/>
              </a:rPr>
              <a:t> </a:t>
            </a:r>
            <a:r>
              <a:rPr sz="2000" spc="55" dirty="0">
                <a:latin typeface="Gill Sans MT"/>
                <a:cs typeface="Gill Sans MT"/>
              </a:rPr>
              <a:t>violation</a:t>
            </a:r>
            <a:endParaRPr sz="2000">
              <a:latin typeface="Gill Sans MT"/>
              <a:cs typeface="Gill Sans MT"/>
            </a:endParaRPr>
          </a:p>
          <a:p>
            <a:pPr marL="1156335" lvl="2" indent="-228600">
              <a:lnSpc>
                <a:spcPct val="100000"/>
              </a:lnSpc>
              <a:spcBef>
                <a:spcPts val="229"/>
              </a:spcBef>
              <a:buFont typeface="Wingdings"/>
              <a:buChar char=""/>
              <a:tabLst>
                <a:tab pos="1156335" algn="l"/>
              </a:tabLst>
            </a:pPr>
            <a:r>
              <a:rPr sz="2000" spc="110" dirty="0">
                <a:latin typeface="Gill Sans MT"/>
                <a:cs typeface="Gill Sans MT"/>
              </a:rPr>
              <a:t>If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105" dirty="0">
                <a:latin typeface="Gill Sans MT"/>
                <a:cs typeface="Gill Sans MT"/>
              </a:rPr>
              <a:t>even</a:t>
            </a:r>
            <a:r>
              <a:rPr sz="2000" spc="-100" dirty="0">
                <a:latin typeface="Gill Sans MT"/>
                <a:cs typeface="Gill Sans MT"/>
              </a:rPr>
              <a:t> </a:t>
            </a:r>
            <a:r>
              <a:rPr sz="2000" spc="75" dirty="0">
                <a:latin typeface="Gill Sans MT"/>
                <a:cs typeface="Gill Sans MT"/>
              </a:rPr>
              <a:t>one</a:t>
            </a:r>
            <a:r>
              <a:rPr sz="2000" spc="-50" dirty="0">
                <a:latin typeface="Gill Sans MT"/>
                <a:cs typeface="Gill Sans MT"/>
              </a:rPr>
              <a:t> </a:t>
            </a:r>
            <a:r>
              <a:rPr sz="2000" spc="135" dirty="0">
                <a:latin typeface="Gill Sans MT"/>
                <a:cs typeface="Gill Sans MT"/>
              </a:rPr>
              <a:t>is</a:t>
            </a:r>
            <a:r>
              <a:rPr sz="2000" spc="-25" dirty="0">
                <a:latin typeface="Gill Sans MT"/>
                <a:cs typeface="Gill Sans MT"/>
              </a:rPr>
              <a:t> </a:t>
            </a:r>
            <a:r>
              <a:rPr sz="2000" spc="155" dirty="0">
                <a:latin typeface="Gill Sans MT"/>
                <a:cs typeface="Gill Sans MT"/>
              </a:rPr>
              <a:t>missing</a:t>
            </a:r>
            <a:r>
              <a:rPr sz="2000" spc="-15" dirty="0">
                <a:latin typeface="Gill Sans MT"/>
                <a:cs typeface="Gill Sans MT"/>
              </a:rPr>
              <a:t> </a:t>
            </a:r>
            <a:r>
              <a:rPr sz="2000" spc="330" dirty="0">
                <a:latin typeface="Gill Sans MT"/>
                <a:cs typeface="Gill Sans MT"/>
              </a:rPr>
              <a:t>–</a:t>
            </a:r>
            <a:r>
              <a:rPr sz="2000" spc="-70" dirty="0">
                <a:latin typeface="Gill Sans MT"/>
                <a:cs typeface="Gill Sans MT"/>
              </a:rPr>
              <a:t> </a:t>
            </a:r>
            <a:r>
              <a:rPr sz="2000" spc="-30" dirty="0">
                <a:latin typeface="Gill Sans MT"/>
                <a:cs typeface="Gill Sans MT"/>
              </a:rPr>
              <a:t>No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75" dirty="0">
                <a:latin typeface="Gill Sans MT"/>
                <a:cs typeface="Gill Sans MT"/>
              </a:rPr>
              <a:t>policy</a:t>
            </a:r>
            <a:r>
              <a:rPr sz="2000" spc="-90" dirty="0">
                <a:latin typeface="Gill Sans MT"/>
                <a:cs typeface="Gill Sans MT"/>
              </a:rPr>
              <a:t> </a:t>
            </a:r>
            <a:r>
              <a:rPr sz="2000" spc="55" dirty="0">
                <a:latin typeface="Gill Sans MT"/>
                <a:cs typeface="Gill Sans MT"/>
              </a:rPr>
              <a:t>violation</a:t>
            </a:r>
            <a:endParaRPr sz="20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40" dirty="0"/>
              <a:t>Sanctioning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241300" marR="80010" indent="-229235">
              <a:lnSpc>
                <a:spcPts val="2700"/>
              </a:lnSpc>
              <a:spcBef>
                <a:spcPts val="72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/>
              <a:t>Your</a:t>
            </a:r>
            <a:r>
              <a:rPr sz="2750" spc="-35" dirty="0"/>
              <a:t> </a:t>
            </a:r>
            <a:r>
              <a:rPr sz="2750" spc="105" dirty="0"/>
              <a:t>institution</a:t>
            </a:r>
            <a:r>
              <a:rPr sz="2750" spc="-30" dirty="0"/>
              <a:t> </a:t>
            </a:r>
            <a:r>
              <a:rPr sz="2750" spc="250" dirty="0"/>
              <a:t>may</a:t>
            </a:r>
            <a:r>
              <a:rPr sz="2750" spc="-35" dirty="0"/>
              <a:t> </a:t>
            </a:r>
            <a:r>
              <a:rPr sz="2750" spc="90" dirty="0"/>
              <a:t>permit</a:t>
            </a:r>
            <a:r>
              <a:rPr sz="2750" spc="-75" dirty="0"/>
              <a:t> </a:t>
            </a:r>
            <a:r>
              <a:rPr sz="2750" spc="175" dirty="0"/>
              <a:t>impact/mitigation</a:t>
            </a:r>
            <a:r>
              <a:rPr sz="2750" spc="-25" dirty="0"/>
              <a:t> </a:t>
            </a:r>
            <a:r>
              <a:rPr sz="2750" spc="185" dirty="0"/>
              <a:t>statements</a:t>
            </a:r>
            <a:r>
              <a:rPr sz="2750" dirty="0"/>
              <a:t> </a:t>
            </a:r>
            <a:r>
              <a:rPr sz="2750" spc="105" dirty="0"/>
              <a:t>from the</a:t>
            </a:r>
            <a:r>
              <a:rPr sz="2750" spc="-55" dirty="0"/>
              <a:t> </a:t>
            </a:r>
            <a:r>
              <a:rPr sz="2750" spc="135" dirty="0"/>
              <a:t>parties</a:t>
            </a:r>
            <a:r>
              <a:rPr sz="2750" spc="-30" dirty="0"/>
              <a:t> </a:t>
            </a:r>
            <a:r>
              <a:rPr sz="2750" spc="440" dirty="0"/>
              <a:t>–</a:t>
            </a:r>
            <a:r>
              <a:rPr sz="2750" spc="-40" dirty="0"/>
              <a:t> </a:t>
            </a:r>
            <a:r>
              <a:rPr sz="2750" spc="145" dirty="0"/>
              <a:t>which</a:t>
            </a:r>
            <a:r>
              <a:rPr sz="2750" spc="-40" dirty="0"/>
              <a:t> </a:t>
            </a:r>
            <a:r>
              <a:rPr sz="2750" spc="110" dirty="0"/>
              <a:t>you</a:t>
            </a:r>
            <a:r>
              <a:rPr sz="2750" spc="-45" dirty="0"/>
              <a:t> </a:t>
            </a:r>
            <a:r>
              <a:rPr sz="2750" spc="155" dirty="0"/>
              <a:t>should</a:t>
            </a:r>
            <a:r>
              <a:rPr sz="2750" spc="-5" dirty="0"/>
              <a:t> </a:t>
            </a:r>
            <a:r>
              <a:rPr sz="2750" spc="65" dirty="0"/>
              <a:t>review</a:t>
            </a:r>
            <a:endParaRPr sz="2750"/>
          </a:p>
          <a:p>
            <a:pPr marL="240029" marR="1110615" indent="-227965">
              <a:lnSpc>
                <a:spcPts val="2700"/>
              </a:lnSpc>
              <a:spcBef>
                <a:spcPts val="98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70" dirty="0"/>
              <a:t>If</a:t>
            </a:r>
            <a:r>
              <a:rPr sz="2750" spc="-5" dirty="0"/>
              <a:t> </a:t>
            </a:r>
            <a:r>
              <a:rPr sz="2750" spc="60" dirty="0"/>
              <a:t>there</a:t>
            </a:r>
            <a:r>
              <a:rPr sz="2750" spc="-50" dirty="0"/>
              <a:t> </a:t>
            </a:r>
            <a:r>
              <a:rPr sz="2750" spc="210" dirty="0"/>
              <a:t>is</a:t>
            </a:r>
            <a:r>
              <a:rPr sz="2750" spc="-20" dirty="0"/>
              <a:t> </a:t>
            </a:r>
            <a:r>
              <a:rPr sz="2750" spc="325" dirty="0"/>
              <a:t>a</a:t>
            </a:r>
            <a:r>
              <a:rPr sz="2750" spc="-95" dirty="0"/>
              <a:t> </a:t>
            </a:r>
            <a:r>
              <a:rPr sz="2750" spc="125" dirty="0"/>
              <a:t>policy</a:t>
            </a:r>
            <a:r>
              <a:rPr sz="2750" spc="-45" dirty="0"/>
              <a:t> </a:t>
            </a:r>
            <a:r>
              <a:rPr sz="2750" spc="90" dirty="0"/>
              <a:t>violation,</a:t>
            </a:r>
            <a:r>
              <a:rPr sz="2750" spc="-30" dirty="0"/>
              <a:t> </a:t>
            </a:r>
            <a:r>
              <a:rPr sz="2750" spc="180" dirty="0"/>
              <a:t>check</a:t>
            </a:r>
            <a:r>
              <a:rPr sz="2750" spc="-60" dirty="0"/>
              <a:t> </a:t>
            </a:r>
            <a:r>
              <a:rPr sz="2750" spc="50" dirty="0"/>
              <a:t>your</a:t>
            </a:r>
            <a:r>
              <a:rPr sz="2750" spc="-50" dirty="0"/>
              <a:t> </a:t>
            </a:r>
            <a:r>
              <a:rPr sz="2750" spc="130" dirty="0"/>
              <a:t>policy</a:t>
            </a:r>
            <a:r>
              <a:rPr sz="2750" spc="-45" dirty="0"/>
              <a:t> </a:t>
            </a:r>
            <a:r>
              <a:rPr sz="2750" dirty="0"/>
              <a:t>to</a:t>
            </a:r>
            <a:r>
              <a:rPr sz="2750" spc="-25" dirty="0"/>
              <a:t> </a:t>
            </a:r>
            <a:r>
              <a:rPr sz="2750" spc="229" dirty="0"/>
              <a:t>see</a:t>
            </a:r>
            <a:r>
              <a:rPr sz="2750" spc="-50" dirty="0"/>
              <a:t> </a:t>
            </a:r>
            <a:r>
              <a:rPr sz="2750" spc="70" dirty="0"/>
              <a:t>who 	</a:t>
            </a:r>
            <a:r>
              <a:rPr sz="2750" spc="140" dirty="0"/>
              <a:t>determines</a:t>
            </a:r>
            <a:r>
              <a:rPr sz="2750" spc="-65" dirty="0"/>
              <a:t> </a:t>
            </a:r>
            <a:r>
              <a:rPr sz="2750" spc="190" dirty="0"/>
              <a:t>sanctions</a:t>
            </a:r>
            <a:endParaRPr sz="2750"/>
          </a:p>
          <a:p>
            <a:pPr marL="697865" marR="5080" lvl="1" indent="-227965">
              <a:lnSpc>
                <a:spcPts val="2330"/>
              </a:lnSpc>
              <a:spcBef>
                <a:spcPts val="450"/>
              </a:spcBef>
              <a:buFont typeface="Courier New"/>
              <a:buChar char="o"/>
              <a:tabLst>
                <a:tab pos="699135" algn="l"/>
              </a:tabLst>
            </a:pPr>
            <a:r>
              <a:rPr sz="2400" spc="70" dirty="0">
                <a:latin typeface="Gill Sans MT"/>
                <a:cs typeface="Gill Sans MT"/>
              </a:rPr>
              <a:t>Unionized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employees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85" dirty="0">
                <a:latin typeface="Gill Sans MT"/>
                <a:cs typeface="Gill Sans MT"/>
              </a:rPr>
              <a:t>may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have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45" dirty="0">
                <a:latin typeface="Gill Sans MT"/>
                <a:cs typeface="Gill Sans MT"/>
              </a:rPr>
              <a:t>process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in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their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collective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45" dirty="0">
                <a:latin typeface="Gill Sans MT"/>
                <a:cs typeface="Gill Sans MT"/>
              </a:rPr>
              <a:t>bargaining 	</a:t>
            </a:r>
            <a:r>
              <a:rPr sz="2400" spc="110" dirty="0">
                <a:latin typeface="Gill Sans MT"/>
                <a:cs typeface="Gill Sans MT"/>
              </a:rPr>
              <a:t>agreement</a:t>
            </a:r>
            <a:endParaRPr sz="24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35" dirty="0"/>
              <a:t>Potential</a:t>
            </a:r>
            <a:r>
              <a:rPr sz="2750" spc="-60" dirty="0"/>
              <a:t> </a:t>
            </a:r>
            <a:r>
              <a:rPr sz="2750" spc="200" dirty="0"/>
              <a:t>sanctions</a:t>
            </a:r>
            <a:r>
              <a:rPr sz="2750" spc="10" dirty="0"/>
              <a:t> </a:t>
            </a:r>
            <a:r>
              <a:rPr sz="2750" spc="170" dirty="0"/>
              <a:t>should</a:t>
            </a:r>
            <a:r>
              <a:rPr sz="2750" spc="-45" dirty="0"/>
              <a:t> </a:t>
            </a:r>
            <a:r>
              <a:rPr sz="2750" spc="155" dirty="0"/>
              <a:t>be</a:t>
            </a:r>
            <a:r>
              <a:rPr sz="2750" spc="-30" dirty="0"/>
              <a:t> </a:t>
            </a:r>
            <a:r>
              <a:rPr sz="2750" spc="145" dirty="0"/>
              <a:t>listed</a:t>
            </a:r>
            <a:r>
              <a:rPr sz="2750" spc="-40" dirty="0"/>
              <a:t> </a:t>
            </a:r>
            <a:r>
              <a:rPr sz="2750" spc="105" dirty="0"/>
              <a:t>in</a:t>
            </a:r>
            <a:r>
              <a:rPr sz="2750" spc="-30" dirty="0"/>
              <a:t> </a:t>
            </a:r>
            <a:r>
              <a:rPr sz="2750" dirty="0"/>
              <a:t>your</a:t>
            </a:r>
            <a:r>
              <a:rPr sz="2750" spc="-25" dirty="0"/>
              <a:t> </a:t>
            </a:r>
            <a:r>
              <a:rPr sz="2750" spc="114" dirty="0"/>
              <a:t>policy</a:t>
            </a:r>
            <a:endParaRPr sz="2750"/>
          </a:p>
          <a:p>
            <a:pPr marL="241300" marR="175895" indent="-229235">
              <a:lnSpc>
                <a:spcPct val="81900"/>
              </a:lnSpc>
              <a:spcBef>
                <a:spcPts val="97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/>
              <a:t>Your</a:t>
            </a:r>
            <a:r>
              <a:rPr sz="2750" spc="-45" dirty="0"/>
              <a:t> </a:t>
            </a:r>
            <a:r>
              <a:rPr sz="2750" spc="105" dirty="0"/>
              <a:t>institution</a:t>
            </a:r>
            <a:r>
              <a:rPr sz="2750" spc="-35" dirty="0"/>
              <a:t> </a:t>
            </a:r>
            <a:r>
              <a:rPr sz="2750" spc="95" dirty="0"/>
              <a:t>likely</a:t>
            </a:r>
            <a:r>
              <a:rPr sz="2750" spc="-40" dirty="0"/>
              <a:t> </a:t>
            </a:r>
            <a:r>
              <a:rPr sz="2750" spc="265" dirty="0"/>
              <a:t>has</a:t>
            </a:r>
            <a:r>
              <a:rPr sz="2750" spc="-5" dirty="0"/>
              <a:t> </a:t>
            </a:r>
            <a:r>
              <a:rPr sz="2750" spc="175" dirty="0"/>
              <a:t>standard</a:t>
            </a:r>
            <a:r>
              <a:rPr sz="2750" spc="-60" dirty="0"/>
              <a:t> </a:t>
            </a:r>
            <a:r>
              <a:rPr sz="2750" spc="250" dirty="0"/>
              <a:t>language</a:t>
            </a:r>
            <a:r>
              <a:rPr sz="2750" spc="-45" dirty="0"/>
              <a:t> </a:t>
            </a:r>
            <a:r>
              <a:rPr sz="2750" spc="65" dirty="0"/>
              <a:t>for</a:t>
            </a:r>
            <a:r>
              <a:rPr sz="2750" spc="-45" dirty="0"/>
              <a:t> </a:t>
            </a:r>
            <a:r>
              <a:rPr sz="2750" spc="110" dirty="0"/>
              <a:t>certain </a:t>
            </a:r>
            <a:r>
              <a:rPr sz="2750" spc="170" dirty="0"/>
              <a:t>sanctions,</a:t>
            </a:r>
            <a:r>
              <a:rPr sz="2750" spc="-40" dirty="0"/>
              <a:t> </a:t>
            </a:r>
            <a:r>
              <a:rPr sz="2750" spc="145" dirty="0"/>
              <a:t>which</a:t>
            </a:r>
            <a:r>
              <a:rPr sz="2750" spc="-40" dirty="0"/>
              <a:t> </a:t>
            </a:r>
            <a:r>
              <a:rPr sz="2750" spc="250" dirty="0"/>
              <a:t>may</a:t>
            </a:r>
            <a:r>
              <a:rPr sz="2750" spc="-45" dirty="0"/>
              <a:t> </a:t>
            </a:r>
            <a:r>
              <a:rPr sz="2750" spc="170" dirty="0"/>
              <a:t>be</a:t>
            </a:r>
            <a:r>
              <a:rPr sz="2750" spc="-55" dirty="0"/>
              <a:t> </a:t>
            </a:r>
            <a:r>
              <a:rPr sz="2750" spc="110" dirty="0"/>
              <a:t>kept</a:t>
            </a:r>
            <a:r>
              <a:rPr sz="2750" spc="-85" dirty="0"/>
              <a:t> </a:t>
            </a:r>
            <a:r>
              <a:rPr sz="2750" spc="145" dirty="0"/>
              <a:t>by</a:t>
            </a:r>
            <a:r>
              <a:rPr sz="2750" spc="-50" dirty="0"/>
              <a:t> </a:t>
            </a:r>
            <a:r>
              <a:rPr sz="2750" spc="50" dirty="0"/>
              <a:t>your</a:t>
            </a:r>
            <a:r>
              <a:rPr sz="2750" spc="-45" dirty="0"/>
              <a:t> </a:t>
            </a:r>
            <a:r>
              <a:rPr sz="2750" spc="50" dirty="0"/>
              <a:t>Title</a:t>
            </a:r>
            <a:r>
              <a:rPr sz="2750" spc="15" dirty="0"/>
              <a:t> </a:t>
            </a:r>
            <a:r>
              <a:rPr sz="2750" spc="-80" dirty="0"/>
              <a:t>IX</a:t>
            </a:r>
            <a:r>
              <a:rPr sz="2750" spc="-105" dirty="0"/>
              <a:t> </a:t>
            </a:r>
            <a:r>
              <a:rPr sz="2750" spc="155" dirty="0"/>
              <a:t>office,</a:t>
            </a:r>
            <a:r>
              <a:rPr sz="2750" spc="-25" dirty="0"/>
              <a:t> </a:t>
            </a:r>
            <a:r>
              <a:rPr sz="2750" spc="-20" dirty="0"/>
              <a:t>your </a:t>
            </a:r>
            <a:r>
              <a:rPr sz="2750" spc="150" dirty="0"/>
              <a:t>student</a:t>
            </a:r>
            <a:r>
              <a:rPr sz="2750" spc="-105" dirty="0"/>
              <a:t> </a:t>
            </a:r>
            <a:r>
              <a:rPr sz="2750" spc="150" dirty="0"/>
              <a:t>conduct</a:t>
            </a:r>
            <a:r>
              <a:rPr sz="2750" spc="-100" dirty="0"/>
              <a:t> </a:t>
            </a:r>
            <a:r>
              <a:rPr sz="2750" spc="155" dirty="0"/>
              <a:t>office,</a:t>
            </a:r>
            <a:r>
              <a:rPr sz="2750" spc="-114" dirty="0"/>
              <a:t> </a:t>
            </a:r>
            <a:r>
              <a:rPr sz="2750" spc="55" dirty="0"/>
              <a:t>your</a:t>
            </a:r>
            <a:r>
              <a:rPr sz="2750" spc="-60" dirty="0"/>
              <a:t> </a:t>
            </a:r>
            <a:r>
              <a:rPr sz="2750" spc="135" dirty="0"/>
              <a:t>Provost's</a:t>
            </a:r>
            <a:r>
              <a:rPr sz="2750" spc="-25" dirty="0"/>
              <a:t> </a:t>
            </a:r>
            <a:r>
              <a:rPr sz="2750" spc="145" dirty="0"/>
              <a:t>office,</a:t>
            </a:r>
            <a:r>
              <a:rPr sz="2750" spc="-45" dirty="0"/>
              <a:t> </a:t>
            </a:r>
            <a:r>
              <a:rPr sz="2750" dirty="0"/>
              <a:t>or</a:t>
            </a:r>
            <a:r>
              <a:rPr sz="2750" spc="-60" dirty="0"/>
              <a:t> </a:t>
            </a:r>
            <a:r>
              <a:rPr sz="2750" dirty="0"/>
              <a:t>HR,</a:t>
            </a:r>
            <a:r>
              <a:rPr sz="2750" spc="-40" dirty="0"/>
              <a:t> </a:t>
            </a:r>
            <a:r>
              <a:rPr sz="2750" spc="165" dirty="0"/>
              <a:t>depending </a:t>
            </a:r>
            <a:r>
              <a:rPr sz="2750" spc="95" dirty="0"/>
              <a:t>on</a:t>
            </a:r>
            <a:r>
              <a:rPr sz="2750" spc="-35" dirty="0"/>
              <a:t> </a:t>
            </a:r>
            <a:r>
              <a:rPr sz="2750" spc="105" dirty="0"/>
              <a:t>the</a:t>
            </a:r>
            <a:r>
              <a:rPr sz="2750" spc="-40" dirty="0"/>
              <a:t> </a:t>
            </a:r>
            <a:r>
              <a:rPr sz="2750" spc="130" dirty="0"/>
              <a:t>respondent's</a:t>
            </a:r>
            <a:r>
              <a:rPr sz="2750" spc="-5" dirty="0"/>
              <a:t> </a:t>
            </a:r>
            <a:r>
              <a:rPr sz="2750" spc="185" dirty="0"/>
              <a:t>status</a:t>
            </a:r>
            <a:endParaRPr sz="275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0" dirty="0"/>
              <a:t>Sanctioning</a:t>
            </a:r>
            <a:r>
              <a:rPr spc="-220" dirty="0"/>
              <a:t> </a:t>
            </a:r>
            <a:r>
              <a:rPr spc="-55" dirty="0"/>
              <a:t>Factors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9909175" cy="412750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2750" spc="105" dirty="0">
                <a:latin typeface="Gill Sans MT"/>
                <a:cs typeface="Gill Sans MT"/>
              </a:rPr>
              <a:t>Check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your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policy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factors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consider,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which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often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include: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Gill Sans MT"/>
                <a:cs typeface="Gill Sans MT"/>
              </a:rPr>
              <a:t>Prior</a:t>
            </a:r>
            <a:r>
              <a:rPr sz="2750" spc="5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disciplinary</a:t>
            </a:r>
            <a:r>
              <a:rPr sz="2750" spc="6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history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60" dirty="0">
                <a:latin typeface="Gill Sans MT"/>
                <a:cs typeface="Gill Sans MT"/>
              </a:rPr>
              <a:t>How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similar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conduct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90" dirty="0">
                <a:latin typeface="Gill Sans MT"/>
                <a:cs typeface="Gill Sans MT"/>
              </a:rPr>
              <a:t>has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previously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been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sanctioned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50" dirty="0">
                <a:latin typeface="Gill Sans MT"/>
                <a:cs typeface="Gill Sans MT"/>
              </a:rPr>
              <a:t>Nature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violence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conduct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at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issue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95" dirty="0">
                <a:latin typeface="Gill Sans MT"/>
                <a:cs typeface="Gill Sans MT"/>
              </a:rPr>
              <a:t>Impact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on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community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Gill Sans MT"/>
                <a:cs typeface="Gill Sans MT"/>
              </a:rPr>
              <a:t>Whether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respondent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290" dirty="0">
                <a:latin typeface="Gill Sans MT"/>
                <a:cs typeface="Gill Sans MT"/>
              </a:rPr>
              <a:t>has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accepted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responsibility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Gill Sans MT"/>
                <a:cs typeface="Gill Sans MT"/>
              </a:rPr>
              <a:t>Whether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misconduct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involved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violating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no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contact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-10" dirty="0">
                <a:latin typeface="Gill Sans MT"/>
                <a:cs typeface="Gill Sans MT"/>
              </a:rPr>
              <a:t>order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-20" dirty="0">
                <a:latin typeface="Gill Sans MT"/>
                <a:cs typeface="Gill Sans MT"/>
              </a:rPr>
              <a:t>Other</a:t>
            </a:r>
            <a:r>
              <a:rPr sz="2750" spc="-110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mitigating/aggravating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circumstances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0" dirty="0"/>
              <a:t>Remedies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276840" cy="301498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ct val="92200"/>
              </a:lnSpc>
              <a:spcBef>
                <a:spcPts val="385"/>
              </a:spcBef>
            </a:pP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Complainant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requires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additional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245" dirty="0">
                <a:latin typeface="Gill Sans MT"/>
                <a:cs typeface="Gill Sans MT"/>
              </a:rPr>
              <a:t>assistance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remedy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the </a:t>
            </a:r>
            <a:r>
              <a:rPr sz="2750" spc="210" dirty="0">
                <a:latin typeface="Gill Sans MT"/>
                <a:cs typeface="Gill Sans MT"/>
              </a:rPr>
              <a:t>effects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policy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violation,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your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decision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should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note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they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entitled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remedies.</a:t>
            </a:r>
            <a:endParaRPr sz="275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805"/>
              </a:spcBef>
            </a:pPr>
            <a:endParaRPr sz="2750">
              <a:latin typeface="Gill Sans MT"/>
              <a:cs typeface="Gill Sans MT"/>
            </a:endParaRPr>
          </a:p>
          <a:p>
            <a:pPr marL="12700" marR="389890" algn="just">
              <a:lnSpc>
                <a:spcPct val="92200"/>
              </a:lnSpc>
            </a:pPr>
            <a:r>
              <a:rPr sz="2750" spc="180" dirty="0">
                <a:latin typeface="Gill Sans MT"/>
                <a:cs typeface="Gill Sans MT"/>
              </a:rPr>
              <a:t>Remedies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typically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confidential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Complainant,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unless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Respondent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290" dirty="0">
                <a:latin typeface="Gill Sans MT"/>
                <a:cs typeface="Gill Sans MT"/>
              </a:rPr>
              <a:t>has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know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about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them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order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 </a:t>
            </a:r>
            <a:r>
              <a:rPr sz="2750" spc="145" dirty="0">
                <a:latin typeface="Gill Sans MT"/>
                <a:cs typeface="Gill Sans MT"/>
              </a:rPr>
              <a:t>implement </a:t>
            </a:r>
            <a:r>
              <a:rPr sz="2750" spc="135" dirty="0">
                <a:latin typeface="Gill Sans MT"/>
                <a:cs typeface="Gill Sans MT"/>
              </a:rPr>
              <a:t>them.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Most</a:t>
            </a:r>
            <a:r>
              <a:rPr spc="-235" dirty="0"/>
              <a:t> </a:t>
            </a:r>
            <a:r>
              <a:rPr spc="-220" dirty="0"/>
              <a:t>Important</a:t>
            </a:r>
            <a:r>
              <a:rPr spc="-180" dirty="0"/>
              <a:t> </a:t>
            </a:r>
            <a:r>
              <a:rPr spc="-10" dirty="0"/>
              <a:t>Things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10092055" cy="397510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469900" algn="l"/>
              </a:tabLst>
            </a:pPr>
            <a:r>
              <a:rPr sz="2750" spc="95" dirty="0">
                <a:latin typeface="Gill Sans MT"/>
                <a:cs typeface="Gill Sans MT"/>
              </a:rPr>
              <a:t>Consider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only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information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presented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through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process</a:t>
            </a:r>
            <a:endParaRPr sz="275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469900" algn="l"/>
              </a:tabLst>
            </a:pPr>
            <a:r>
              <a:rPr sz="2750" spc="95" dirty="0">
                <a:latin typeface="Gill Sans MT"/>
                <a:cs typeface="Gill Sans MT"/>
              </a:rPr>
              <a:t>Consider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whether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your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opinion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free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from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bias:</a:t>
            </a:r>
            <a:endParaRPr sz="2750">
              <a:latin typeface="Gill Sans MT"/>
              <a:cs typeface="Gill Sans MT"/>
            </a:endParaRPr>
          </a:p>
          <a:p>
            <a:pPr marL="927100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927100" algn="l"/>
              </a:tabLst>
            </a:pPr>
            <a:r>
              <a:rPr sz="2400" dirty="0">
                <a:latin typeface="Gill Sans MT"/>
                <a:cs typeface="Gill Sans MT"/>
              </a:rPr>
              <a:t>For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-20" dirty="0">
                <a:latin typeface="Gill Sans MT"/>
                <a:cs typeface="Gill Sans MT"/>
              </a:rPr>
              <a:t>or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90" dirty="0">
                <a:latin typeface="Gill Sans MT"/>
                <a:cs typeface="Gill Sans MT"/>
              </a:rPr>
              <a:t>against</a:t>
            </a:r>
            <a:r>
              <a:rPr sz="2400" spc="-105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complainants</a:t>
            </a:r>
            <a:r>
              <a:rPr sz="2400" spc="-105" dirty="0">
                <a:latin typeface="Gill Sans MT"/>
                <a:cs typeface="Gill Sans MT"/>
              </a:rPr>
              <a:t> </a:t>
            </a:r>
            <a:r>
              <a:rPr sz="2400" spc="-20" dirty="0">
                <a:latin typeface="Gill Sans MT"/>
                <a:cs typeface="Gill Sans MT"/>
              </a:rPr>
              <a:t>or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respondents</a:t>
            </a:r>
            <a:r>
              <a:rPr sz="2400" spc="-10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generally</a:t>
            </a:r>
            <a:endParaRPr sz="2400">
              <a:latin typeface="Gill Sans MT"/>
              <a:cs typeface="Gill Sans MT"/>
            </a:endParaRPr>
          </a:p>
          <a:p>
            <a:pPr marL="926465" lvl="1" indent="-227329">
              <a:lnSpc>
                <a:spcPct val="100000"/>
              </a:lnSpc>
              <a:spcBef>
                <a:spcPts val="204"/>
              </a:spcBef>
              <a:buFont typeface="Courier New"/>
              <a:buChar char="o"/>
              <a:tabLst>
                <a:tab pos="926465" algn="l"/>
              </a:tabLst>
            </a:pPr>
            <a:r>
              <a:rPr sz="2400" dirty="0">
                <a:latin typeface="Gill Sans MT"/>
                <a:cs typeface="Gill Sans MT"/>
              </a:rPr>
              <a:t>For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-20" dirty="0">
                <a:latin typeface="Gill Sans MT"/>
                <a:cs typeface="Gill Sans MT"/>
              </a:rPr>
              <a:t>or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95" dirty="0">
                <a:latin typeface="Gill Sans MT"/>
                <a:cs typeface="Gill Sans MT"/>
              </a:rPr>
              <a:t>against</a:t>
            </a:r>
            <a:r>
              <a:rPr sz="2400" spc="-105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particular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complainant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-20" dirty="0">
                <a:latin typeface="Gill Sans MT"/>
                <a:cs typeface="Gill Sans MT"/>
              </a:rPr>
              <a:t>or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respondent</a:t>
            </a:r>
            <a:endParaRPr sz="2400">
              <a:latin typeface="Gill Sans MT"/>
              <a:cs typeface="Gill Sans MT"/>
            </a:endParaRPr>
          </a:p>
          <a:p>
            <a:pPr marL="926465" lvl="1" indent="-227329">
              <a:lnSpc>
                <a:spcPts val="2715"/>
              </a:lnSpc>
              <a:spcBef>
                <a:spcPts val="270"/>
              </a:spcBef>
              <a:buFont typeface="Courier New"/>
              <a:buChar char="o"/>
              <a:tabLst>
                <a:tab pos="926465" algn="l"/>
              </a:tabLst>
            </a:pPr>
            <a:r>
              <a:rPr sz="2400" spc="150" dirty="0">
                <a:latin typeface="Gill Sans MT"/>
                <a:cs typeface="Gill Sans MT"/>
              </a:rPr>
              <a:t>If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the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45" dirty="0">
                <a:latin typeface="Gill Sans MT"/>
                <a:cs typeface="Gill Sans MT"/>
              </a:rPr>
              <a:t>genders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2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the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parties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were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50" dirty="0">
                <a:latin typeface="Gill Sans MT"/>
                <a:cs typeface="Gill Sans MT"/>
              </a:rPr>
              <a:t>altered,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would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that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80" dirty="0">
                <a:latin typeface="Gill Sans MT"/>
                <a:cs typeface="Gill Sans MT"/>
              </a:rPr>
              <a:t>affect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45" dirty="0">
                <a:latin typeface="Gill Sans MT"/>
                <a:cs typeface="Gill Sans MT"/>
              </a:rPr>
              <a:t>the</a:t>
            </a:r>
            <a:endParaRPr sz="2400">
              <a:latin typeface="Gill Sans MT"/>
              <a:cs typeface="Gill Sans MT"/>
            </a:endParaRPr>
          </a:p>
          <a:p>
            <a:pPr marL="927735">
              <a:lnSpc>
                <a:spcPts val="2715"/>
              </a:lnSpc>
            </a:pPr>
            <a:r>
              <a:rPr sz="2400" spc="135" dirty="0">
                <a:latin typeface="Gill Sans MT"/>
                <a:cs typeface="Gill Sans MT"/>
              </a:rPr>
              <a:t>outcome?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(It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shouldn't!)</a:t>
            </a:r>
            <a:endParaRPr sz="2400">
              <a:latin typeface="Gill Sans MT"/>
              <a:cs typeface="Gill Sans MT"/>
            </a:endParaRPr>
          </a:p>
          <a:p>
            <a:pPr marL="469900" indent="-457200">
              <a:lnSpc>
                <a:spcPct val="100000"/>
              </a:lnSpc>
              <a:spcBef>
                <a:spcPts val="750"/>
              </a:spcBef>
              <a:buFont typeface="Arial"/>
              <a:buChar char="•"/>
              <a:tabLst>
                <a:tab pos="469900" algn="l"/>
              </a:tabLst>
            </a:pPr>
            <a:r>
              <a:rPr sz="2750" spc="195" dirty="0">
                <a:latin typeface="Gill Sans MT"/>
                <a:cs typeface="Gill Sans MT"/>
              </a:rPr>
              <a:t>Reach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decisions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based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on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evidence,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your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"gut"</a:t>
            </a:r>
            <a:endParaRPr sz="2750">
              <a:latin typeface="Gill Sans MT"/>
              <a:cs typeface="Gill Sans MT"/>
            </a:endParaRPr>
          </a:p>
          <a:p>
            <a:pPr marL="469900" marR="206375" indent="-457834">
              <a:lnSpc>
                <a:spcPts val="3080"/>
              </a:lnSpc>
              <a:spcBef>
                <a:spcPts val="969"/>
              </a:spcBef>
              <a:buFont typeface="Arial"/>
              <a:buChar char="•"/>
              <a:tabLst>
                <a:tab pos="469900" algn="l"/>
              </a:tabLst>
            </a:pPr>
            <a:r>
              <a:rPr sz="2750" spc="150" dirty="0">
                <a:latin typeface="Gill Sans MT"/>
                <a:cs typeface="Gill Sans MT"/>
              </a:rPr>
              <a:t>Be</a:t>
            </a:r>
            <a:r>
              <a:rPr sz="2750" spc="4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able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 </a:t>
            </a:r>
            <a:r>
              <a:rPr sz="2750" spc="125" dirty="0">
                <a:latin typeface="Gill Sans MT"/>
                <a:cs typeface="Gill Sans MT"/>
              </a:rPr>
              <a:t>articulate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your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reasons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each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finding</a:t>
            </a:r>
            <a:r>
              <a:rPr sz="2750" spc="3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(because </a:t>
            </a:r>
            <a:r>
              <a:rPr sz="2750" spc="55" dirty="0">
                <a:latin typeface="Gill Sans MT"/>
                <a:cs typeface="Gill Sans MT"/>
              </a:rPr>
              <a:t>you're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getting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ready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write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them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45" dirty="0">
                <a:latin typeface="Gill Sans MT"/>
                <a:cs typeface="Gill Sans MT"/>
              </a:rPr>
              <a:t>out!)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88060" y="2785427"/>
            <a:ext cx="10210800" cy="11861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715" algn="ctr">
              <a:lnSpc>
                <a:spcPts val="4550"/>
              </a:lnSpc>
              <a:spcBef>
                <a:spcPts val="130"/>
              </a:spcBef>
            </a:pPr>
            <a:r>
              <a:rPr sz="3950" spc="-70" dirty="0">
                <a:solidFill>
                  <a:srgbClr val="FFFFFF"/>
                </a:solidFill>
              </a:rPr>
              <a:t>Submodule</a:t>
            </a:r>
            <a:r>
              <a:rPr sz="3950" spc="-195" dirty="0">
                <a:solidFill>
                  <a:srgbClr val="FFFFFF"/>
                </a:solidFill>
              </a:rPr>
              <a:t> </a:t>
            </a:r>
            <a:r>
              <a:rPr sz="3950" spc="55" dirty="0">
                <a:solidFill>
                  <a:srgbClr val="FFFFFF"/>
                </a:solidFill>
              </a:rPr>
              <a:t>2</a:t>
            </a:r>
            <a:endParaRPr sz="3950"/>
          </a:p>
          <a:p>
            <a:pPr algn="ctr">
              <a:lnSpc>
                <a:spcPts val="4550"/>
              </a:lnSpc>
            </a:pPr>
            <a:r>
              <a:rPr sz="3950" spc="-365" dirty="0">
                <a:solidFill>
                  <a:srgbClr val="FFFFFF"/>
                </a:solidFill>
              </a:rPr>
              <a:t>What</a:t>
            </a:r>
            <a:r>
              <a:rPr sz="3950" spc="-90" dirty="0">
                <a:solidFill>
                  <a:srgbClr val="FFFFFF"/>
                </a:solidFill>
              </a:rPr>
              <a:t> </a:t>
            </a:r>
            <a:r>
              <a:rPr sz="3950" spc="-45" dirty="0">
                <a:solidFill>
                  <a:srgbClr val="FFFFFF"/>
                </a:solidFill>
              </a:rPr>
              <a:t>must</a:t>
            </a:r>
            <a:r>
              <a:rPr sz="3950" spc="-229" dirty="0">
                <a:solidFill>
                  <a:srgbClr val="FFFFFF"/>
                </a:solidFill>
              </a:rPr>
              <a:t> </a:t>
            </a:r>
            <a:r>
              <a:rPr sz="3950" dirty="0">
                <a:solidFill>
                  <a:srgbClr val="FFFFFF"/>
                </a:solidFill>
              </a:rPr>
              <a:t>be</a:t>
            </a:r>
            <a:r>
              <a:rPr sz="3950" spc="-180" dirty="0">
                <a:solidFill>
                  <a:srgbClr val="FFFFFF"/>
                </a:solidFill>
              </a:rPr>
              <a:t> </a:t>
            </a:r>
            <a:r>
              <a:rPr sz="3950" spc="-10" dirty="0">
                <a:solidFill>
                  <a:srgbClr val="FFFFFF"/>
                </a:solidFill>
              </a:rPr>
              <a:t>included</a:t>
            </a:r>
            <a:r>
              <a:rPr sz="3950" spc="-175" dirty="0">
                <a:solidFill>
                  <a:srgbClr val="FFFFFF"/>
                </a:solidFill>
              </a:rPr>
              <a:t> </a:t>
            </a:r>
            <a:r>
              <a:rPr sz="3950" dirty="0">
                <a:solidFill>
                  <a:srgbClr val="FFFFFF"/>
                </a:solidFill>
              </a:rPr>
              <a:t>in</a:t>
            </a:r>
            <a:r>
              <a:rPr sz="3950" spc="-170" dirty="0">
                <a:solidFill>
                  <a:srgbClr val="FFFFFF"/>
                </a:solidFill>
              </a:rPr>
              <a:t> </a:t>
            </a:r>
            <a:r>
              <a:rPr sz="3950" dirty="0">
                <a:solidFill>
                  <a:srgbClr val="FFFFFF"/>
                </a:solidFill>
              </a:rPr>
              <a:t>a</a:t>
            </a:r>
            <a:r>
              <a:rPr sz="3950" spc="-160" dirty="0">
                <a:solidFill>
                  <a:srgbClr val="FFFFFF"/>
                </a:solidFill>
              </a:rPr>
              <a:t> written</a:t>
            </a:r>
            <a:r>
              <a:rPr sz="3950" spc="-114" dirty="0">
                <a:solidFill>
                  <a:srgbClr val="FFFFFF"/>
                </a:solidFill>
              </a:rPr>
              <a:t> </a:t>
            </a:r>
            <a:r>
              <a:rPr sz="3950" spc="55" dirty="0">
                <a:solidFill>
                  <a:srgbClr val="FFFFFF"/>
                </a:solidFill>
              </a:rPr>
              <a:t>decision?</a:t>
            </a:r>
            <a:endParaRPr sz="395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80" dirty="0"/>
              <a:t>2020</a:t>
            </a:r>
            <a:r>
              <a:rPr spc="-200" dirty="0"/>
              <a:t> </a:t>
            </a:r>
            <a:r>
              <a:rPr spc="-35" dirty="0"/>
              <a:t>Regulations</a:t>
            </a:r>
            <a:r>
              <a:rPr spc="-180" dirty="0"/>
              <a:t> </a:t>
            </a:r>
            <a:r>
              <a:rPr dirty="0"/>
              <a:t>(1</a:t>
            </a:r>
            <a:r>
              <a:rPr spc="-204" dirty="0"/>
              <a:t> </a:t>
            </a:r>
            <a:r>
              <a:rPr spc="80" dirty="0"/>
              <a:t>of</a:t>
            </a:r>
            <a:r>
              <a:rPr spc="-220" dirty="0"/>
              <a:t> </a:t>
            </a:r>
            <a:r>
              <a:rPr spc="-25" dirty="0"/>
              <a:t>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211435" cy="429323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250190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30" dirty="0">
                <a:latin typeface="Gill Sans MT"/>
                <a:cs typeface="Gill Sans MT"/>
              </a:rPr>
              <a:t>Identification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allegations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potentially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constituting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sexual </a:t>
            </a:r>
            <a:r>
              <a:rPr sz="2750" spc="210" dirty="0">
                <a:latin typeface="Gill Sans MT"/>
                <a:cs typeface="Gill Sans MT"/>
              </a:rPr>
              <a:t>harassment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380" dirty="0">
                <a:latin typeface="Gill Sans MT"/>
                <a:cs typeface="Gill Sans MT"/>
              </a:rPr>
              <a:t>as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defined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106.30</a:t>
            </a:r>
            <a:endParaRPr sz="2750">
              <a:latin typeface="Gill Sans MT"/>
              <a:cs typeface="Gill Sans MT"/>
            </a:endParaRPr>
          </a:p>
          <a:p>
            <a:pPr marL="241300" marR="137160" indent="-229235">
              <a:lnSpc>
                <a:spcPct val="91600"/>
              </a:lnSpc>
              <a:spcBef>
                <a:spcPts val="98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A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description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procedural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steps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taken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from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receipt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of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formal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complaint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through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determination,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including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any </a:t>
            </a:r>
            <a:r>
              <a:rPr sz="2750" spc="140" dirty="0">
                <a:latin typeface="Gill Sans MT"/>
                <a:cs typeface="Gill Sans MT"/>
              </a:rPr>
              <a:t>notifications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parties,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interviews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parties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and </a:t>
            </a:r>
            <a:r>
              <a:rPr sz="2750" spc="175" dirty="0">
                <a:latin typeface="Gill Sans MT"/>
                <a:cs typeface="Gill Sans MT"/>
              </a:rPr>
              <a:t>witnesses,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site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visits,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methods</a:t>
            </a:r>
            <a:r>
              <a:rPr sz="2750" spc="3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used</a:t>
            </a:r>
            <a:r>
              <a:rPr sz="2750" spc="3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gather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other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evidence,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hearings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held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200" dirty="0">
                <a:latin typeface="Gill Sans MT"/>
                <a:cs typeface="Gill Sans MT"/>
              </a:rPr>
              <a:t>Findings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fact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supporting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determination</a:t>
            </a:r>
            <a:endParaRPr sz="2750">
              <a:latin typeface="Gill Sans MT"/>
              <a:cs typeface="Gill Sans MT"/>
            </a:endParaRPr>
          </a:p>
          <a:p>
            <a:pPr marL="241300" marR="5080" indent="-229235">
              <a:lnSpc>
                <a:spcPts val="3010"/>
              </a:lnSpc>
              <a:spcBef>
                <a:spcPts val="109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50" dirty="0">
                <a:latin typeface="Gill Sans MT"/>
                <a:cs typeface="Gill Sans MT"/>
              </a:rPr>
              <a:t>Conclusions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regarding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application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recipient's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code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of </a:t>
            </a:r>
            <a:r>
              <a:rPr sz="2750" spc="150" dirty="0">
                <a:latin typeface="Gill Sans MT"/>
                <a:cs typeface="Gill Sans MT"/>
              </a:rPr>
              <a:t>conduct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facts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80" dirty="0"/>
              <a:t>2020</a:t>
            </a:r>
            <a:r>
              <a:rPr spc="-200" dirty="0"/>
              <a:t> </a:t>
            </a:r>
            <a:r>
              <a:rPr spc="-35" dirty="0"/>
              <a:t>Regulations</a:t>
            </a:r>
            <a:r>
              <a:rPr spc="-180" dirty="0"/>
              <a:t> </a:t>
            </a:r>
            <a:r>
              <a:rPr dirty="0"/>
              <a:t>(2</a:t>
            </a:r>
            <a:r>
              <a:rPr spc="-204" dirty="0"/>
              <a:t> </a:t>
            </a:r>
            <a:r>
              <a:rPr spc="80" dirty="0"/>
              <a:t>of</a:t>
            </a:r>
            <a:r>
              <a:rPr spc="-220" dirty="0"/>
              <a:t> </a:t>
            </a:r>
            <a:r>
              <a:rPr spc="-25" dirty="0"/>
              <a:t>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9990455" cy="327279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 marR="5080" indent="-229235">
              <a:lnSpc>
                <a:spcPct val="92000"/>
              </a:lnSpc>
              <a:spcBef>
                <a:spcPts val="39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A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statement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of,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rationale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for,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result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340" dirty="0">
                <a:latin typeface="Gill Sans MT"/>
                <a:cs typeface="Gill Sans MT"/>
              </a:rPr>
              <a:t>as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each </a:t>
            </a:r>
            <a:r>
              <a:rPr sz="2750" spc="145" dirty="0">
                <a:latin typeface="Gill Sans MT"/>
                <a:cs typeface="Gill Sans MT"/>
              </a:rPr>
              <a:t>allegation,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including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determination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regarding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responsibility, </a:t>
            </a:r>
            <a:r>
              <a:rPr sz="2750" spc="200" dirty="0">
                <a:latin typeface="Gill Sans MT"/>
                <a:cs typeface="Gill Sans MT"/>
              </a:rPr>
              <a:t>any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disciplinary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sanctions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recipient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imposes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 </a:t>
            </a:r>
            <a:r>
              <a:rPr sz="2750" spc="114" dirty="0">
                <a:latin typeface="Gill Sans MT"/>
                <a:cs typeface="Gill Sans MT"/>
              </a:rPr>
              <a:t>respondent,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whether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remedies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designed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restore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or </a:t>
            </a:r>
            <a:r>
              <a:rPr sz="2750" spc="120" dirty="0">
                <a:latin typeface="Gill Sans MT"/>
                <a:cs typeface="Gill Sans MT"/>
              </a:rPr>
              <a:t>preserve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equal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285" dirty="0">
                <a:latin typeface="Gill Sans MT"/>
                <a:cs typeface="Gill Sans MT"/>
              </a:rPr>
              <a:t>access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recipient's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education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program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or </a:t>
            </a:r>
            <a:r>
              <a:rPr sz="2750" spc="114" dirty="0">
                <a:latin typeface="Gill Sans MT"/>
                <a:cs typeface="Gill Sans MT"/>
              </a:rPr>
              <a:t>activity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will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provided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by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recipient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complainant</a:t>
            </a:r>
            <a:endParaRPr sz="2750">
              <a:latin typeface="Gill Sans MT"/>
              <a:cs typeface="Gill Sans MT"/>
            </a:endParaRPr>
          </a:p>
          <a:p>
            <a:pPr marL="241300" marR="805180" indent="-229235">
              <a:lnSpc>
                <a:spcPts val="3080"/>
              </a:lnSpc>
              <a:spcBef>
                <a:spcPts val="969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recipient's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procedures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permissible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95" dirty="0">
                <a:latin typeface="Gill Sans MT"/>
                <a:cs typeface="Gill Sans MT"/>
              </a:rPr>
              <a:t>bases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for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the </a:t>
            </a:r>
            <a:r>
              <a:rPr sz="2750" spc="180" dirty="0">
                <a:latin typeface="Gill Sans MT"/>
                <a:cs typeface="Gill Sans MT"/>
              </a:rPr>
              <a:t>complainant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respondent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appeal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043301" y="2785427"/>
            <a:ext cx="6106795" cy="11861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ts val="4550"/>
              </a:lnSpc>
              <a:spcBef>
                <a:spcPts val="130"/>
              </a:spcBef>
            </a:pPr>
            <a:r>
              <a:rPr sz="3950" spc="-70" dirty="0">
                <a:solidFill>
                  <a:srgbClr val="FFFFFF"/>
                </a:solidFill>
              </a:rPr>
              <a:t>Submodule</a:t>
            </a:r>
            <a:r>
              <a:rPr sz="3950" spc="-195" dirty="0">
                <a:solidFill>
                  <a:srgbClr val="FFFFFF"/>
                </a:solidFill>
              </a:rPr>
              <a:t> </a:t>
            </a:r>
            <a:r>
              <a:rPr sz="3950" spc="55" dirty="0">
                <a:solidFill>
                  <a:srgbClr val="FFFFFF"/>
                </a:solidFill>
              </a:rPr>
              <a:t>1</a:t>
            </a:r>
            <a:endParaRPr sz="3950"/>
          </a:p>
          <a:p>
            <a:pPr algn="ctr">
              <a:lnSpc>
                <a:spcPts val="4550"/>
              </a:lnSpc>
            </a:pPr>
            <a:r>
              <a:rPr sz="3950" spc="-245" dirty="0">
                <a:solidFill>
                  <a:srgbClr val="FFFFFF"/>
                </a:solidFill>
              </a:rPr>
              <a:t>How</a:t>
            </a:r>
            <a:r>
              <a:rPr sz="3950" spc="-114" dirty="0">
                <a:solidFill>
                  <a:srgbClr val="FFFFFF"/>
                </a:solidFill>
              </a:rPr>
              <a:t> </a:t>
            </a:r>
            <a:r>
              <a:rPr sz="3950" dirty="0">
                <a:solidFill>
                  <a:srgbClr val="FFFFFF"/>
                </a:solidFill>
              </a:rPr>
              <a:t>do</a:t>
            </a:r>
            <a:r>
              <a:rPr sz="3950" spc="-204" dirty="0">
                <a:solidFill>
                  <a:srgbClr val="FFFFFF"/>
                </a:solidFill>
              </a:rPr>
              <a:t> </a:t>
            </a:r>
            <a:r>
              <a:rPr sz="3950" dirty="0">
                <a:solidFill>
                  <a:srgbClr val="FFFFFF"/>
                </a:solidFill>
              </a:rPr>
              <a:t>I</a:t>
            </a:r>
            <a:r>
              <a:rPr sz="3950" spc="-170" dirty="0">
                <a:solidFill>
                  <a:srgbClr val="FFFFFF"/>
                </a:solidFill>
              </a:rPr>
              <a:t> </a:t>
            </a:r>
            <a:r>
              <a:rPr sz="3950" spc="-90" dirty="0">
                <a:solidFill>
                  <a:srgbClr val="FFFFFF"/>
                </a:solidFill>
              </a:rPr>
              <a:t>make</a:t>
            </a:r>
            <a:r>
              <a:rPr sz="3950" spc="-180" dirty="0">
                <a:solidFill>
                  <a:srgbClr val="FFFFFF"/>
                </a:solidFill>
              </a:rPr>
              <a:t> </a:t>
            </a:r>
            <a:r>
              <a:rPr sz="3950" dirty="0">
                <a:solidFill>
                  <a:srgbClr val="FFFFFF"/>
                </a:solidFill>
              </a:rPr>
              <a:t>a</a:t>
            </a:r>
            <a:r>
              <a:rPr sz="3950" spc="-160" dirty="0">
                <a:solidFill>
                  <a:srgbClr val="FFFFFF"/>
                </a:solidFill>
              </a:rPr>
              <a:t> </a:t>
            </a:r>
            <a:r>
              <a:rPr sz="3950" spc="55" dirty="0">
                <a:solidFill>
                  <a:srgbClr val="FFFFFF"/>
                </a:solidFill>
              </a:rPr>
              <a:t>decision?</a:t>
            </a:r>
            <a:endParaRPr sz="395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80" dirty="0"/>
              <a:t>2024</a:t>
            </a:r>
            <a:r>
              <a:rPr spc="-180" dirty="0"/>
              <a:t> </a:t>
            </a:r>
            <a:r>
              <a:rPr spc="-35" dirty="0"/>
              <a:t>Regulations</a:t>
            </a:r>
            <a:r>
              <a:rPr spc="-180" dirty="0"/>
              <a:t> </a:t>
            </a:r>
            <a:r>
              <a:rPr spc="275" dirty="0"/>
              <a:t>-</a:t>
            </a:r>
            <a:r>
              <a:rPr spc="-165" dirty="0"/>
              <a:t> </a:t>
            </a:r>
            <a:r>
              <a:rPr spc="80" dirty="0"/>
              <a:t>106.45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125075" cy="198501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41300" marR="5080" indent="-229235">
              <a:lnSpc>
                <a:spcPct val="91600"/>
              </a:lnSpc>
              <a:spcBef>
                <a:spcPts val="40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210" dirty="0">
                <a:latin typeface="Gill Sans MT"/>
                <a:cs typeface="Gill Sans MT"/>
              </a:rPr>
              <a:t>Must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notify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parties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writing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determination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whether </a:t>
            </a:r>
            <a:r>
              <a:rPr sz="2750" spc="175" dirty="0">
                <a:latin typeface="Gill Sans MT"/>
                <a:cs typeface="Gill Sans MT"/>
              </a:rPr>
              <a:t>sex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discrimination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occurred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under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Title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IX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this</a:t>
            </a:r>
            <a:r>
              <a:rPr sz="2750" spc="-110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part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including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rationale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25" dirty="0">
                <a:latin typeface="Gill Sans MT"/>
                <a:cs typeface="Gill Sans MT"/>
              </a:rPr>
              <a:t>such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determination,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procedures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and </a:t>
            </a:r>
            <a:r>
              <a:rPr sz="2750" spc="165" dirty="0">
                <a:latin typeface="Gill Sans MT"/>
                <a:cs typeface="Gill Sans MT"/>
              </a:rPr>
              <a:t>permissible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95" dirty="0">
                <a:latin typeface="Gill Sans MT"/>
                <a:cs typeface="Gill Sans MT"/>
              </a:rPr>
              <a:t>bases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for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complainant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respondent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to </a:t>
            </a:r>
            <a:r>
              <a:rPr sz="2750" spc="180" dirty="0">
                <a:latin typeface="Gill Sans MT"/>
                <a:cs typeface="Gill Sans MT"/>
              </a:rPr>
              <a:t>appeal,</a:t>
            </a:r>
            <a:r>
              <a:rPr sz="2750" spc="-11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applicable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80" dirty="0"/>
              <a:t>2024</a:t>
            </a:r>
            <a:r>
              <a:rPr spc="-170" dirty="0"/>
              <a:t> </a:t>
            </a:r>
            <a:r>
              <a:rPr spc="-35" dirty="0"/>
              <a:t>Regulations</a:t>
            </a:r>
            <a:r>
              <a:rPr spc="-170" dirty="0"/>
              <a:t> </a:t>
            </a:r>
            <a:r>
              <a:rPr spc="275" dirty="0"/>
              <a:t>-</a:t>
            </a:r>
            <a:r>
              <a:rPr spc="-150" dirty="0"/>
              <a:t> </a:t>
            </a:r>
            <a:r>
              <a:rPr spc="90" dirty="0"/>
              <a:t>106.46</a:t>
            </a:r>
            <a:r>
              <a:rPr spc="-170" dirty="0"/>
              <a:t> </a:t>
            </a:r>
            <a:r>
              <a:rPr dirty="0"/>
              <a:t>(1</a:t>
            </a:r>
            <a:r>
              <a:rPr spc="-105" dirty="0"/>
              <a:t> </a:t>
            </a:r>
            <a:r>
              <a:rPr dirty="0"/>
              <a:t>of</a:t>
            </a:r>
            <a:r>
              <a:rPr spc="-190" dirty="0"/>
              <a:t> </a:t>
            </a:r>
            <a:r>
              <a:rPr spc="-25" dirty="0"/>
              <a:t>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75028" y="2019833"/>
            <a:ext cx="9714865" cy="219011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290"/>
              </a:spcBef>
              <a:buFont typeface="Courier New"/>
              <a:buChar char="o"/>
              <a:tabLst>
                <a:tab pos="240665" algn="l"/>
              </a:tabLst>
            </a:pPr>
            <a:r>
              <a:rPr sz="2400" dirty="0">
                <a:latin typeface="Gill Sans MT"/>
                <a:cs typeface="Gill Sans MT"/>
              </a:rPr>
              <a:t>A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description</a:t>
            </a:r>
            <a:r>
              <a:rPr sz="2400" spc="-125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of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alleged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sex-</a:t>
            </a:r>
            <a:r>
              <a:rPr sz="2400" spc="195" dirty="0">
                <a:latin typeface="Gill Sans MT"/>
                <a:cs typeface="Gill Sans MT"/>
              </a:rPr>
              <a:t>based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harassment</a:t>
            </a:r>
            <a:endParaRPr sz="2400">
              <a:latin typeface="Gill Sans MT"/>
              <a:cs typeface="Gill Sans MT"/>
            </a:endParaRPr>
          </a:p>
          <a:p>
            <a:pPr marL="240665" indent="-227965">
              <a:lnSpc>
                <a:spcPts val="2715"/>
              </a:lnSpc>
              <a:spcBef>
                <a:spcPts val="200"/>
              </a:spcBef>
              <a:buFont typeface="Courier New"/>
              <a:buChar char="o"/>
              <a:tabLst>
                <a:tab pos="240665" algn="l"/>
              </a:tabLst>
            </a:pPr>
            <a:r>
              <a:rPr sz="2400" spc="90" dirty="0">
                <a:latin typeface="Gill Sans MT"/>
                <a:cs typeface="Gill Sans MT"/>
              </a:rPr>
              <a:t>Information</a:t>
            </a:r>
            <a:r>
              <a:rPr sz="2400" spc="-114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about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policies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and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procedures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that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postsecondary</a:t>
            </a:r>
            <a:endParaRPr sz="2400">
              <a:latin typeface="Gill Sans MT"/>
              <a:cs typeface="Gill Sans MT"/>
            </a:endParaRPr>
          </a:p>
          <a:p>
            <a:pPr marL="241300">
              <a:lnSpc>
                <a:spcPts val="2715"/>
              </a:lnSpc>
            </a:pPr>
            <a:r>
              <a:rPr sz="2400" spc="70" dirty="0">
                <a:latin typeface="Gill Sans MT"/>
                <a:cs typeface="Gill Sans MT"/>
              </a:rPr>
              <a:t>institution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used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evaluate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allegations</a:t>
            </a:r>
            <a:endParaRPr sz="2400">
              <a:latin typeface="Gill Sans MT"/>
              <a:cs typeface="Gill Sans MT"/>
            </a:endParaRPr>
          </a:p>
          <a:p>
            <a:pPr marL="240029" marR="671195" indent="-227965">
              <a:lnSpc>
                <a:spcPct val="90000"/>
              </a:lnSpc>
              <a:spcBef>
                <a:spcPts val="560"/>
              </a:spcBef>
              <a:buFont typeface="Courier New"/>
              <a:buChar char="o"/>
              <a:tabLst>
                <a:tab pos="241300" algn="l"/>
              </a:tabLst>
            </a:pPr>
            <a:r>
              <a:rPr sz="2400" spc="70" dirty="0">
                <a:latin typeface="Gill Sans MT"/>
                <a:cs typeface="Gill Sans MT"/>
              </a:rPr>
              <a:t>The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decisionmaker's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evaluation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of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relevant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and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not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otherwise 	</a:t>
            </a:r>
            <a:r>
              <a:rPr sz="2400" spc="125" dirty="0">
                <a:latin typeface="Gill Sans MT"/>
                <a:cs typeface="Gill Sans MT"/>
              </a:rPr>
              <a:t>impermissible</a:t>
            </a:r>
            <a:r>
              <a:rPr sz="2400" spc="5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evidence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and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determination</a:t>
            </a:r>
            <a:r>
              <a:rPr sz="2400" spc="3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whether</a:t>
            </a:r>
            <a:r>
              <a:rPr sz="2400" spc="2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sex-</a:t>
            </a:r>
            <a:r>
              <a:rPr sz="2400" spc="185" dirty="0">
                <a:latin typeface="Gill Sans MT"/>
                <a:cs typeface="Gill Sans MT"/>
              </a:rPr>
              <a:t>based 	</a:t>
            </a:r>
            <a:r>
              <a:rPr sz="2400" spc="155" dirty="0">
                <a:latin typeface="Gill Sans MT"/>
                <a:cs typeface="Gill Sans MT"/>
              </a:rPr>
              <a:t>harassment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occurred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80" dirty="0"/>
              <a:t>2024</a:t>
            </a:r>
            <a:r>
              <a:rPr spc="-170" dirty="0"/>
              <a:t> </a:t>
            </a:r>
            <a:r>
              <a:rPr spc="-35" dirty="0"/>
              <a:t>Regulations</a:t>
            </a:r>
            <a:r>
              <a:rPr spc="-170" dirty="0"/>
              <a:t> </a:t>
            </a:r>
            <a:r>
              <a:rPr spc="275" dirty="0"/>
              <a:t>-</a:t>
            </a:r>
            <a:r>
              <a:rPr spc="-150" dirty="0"/>
              <a:t> </a:t>
            </a:r>
            <a:r>
              <a:rPr spc="90" dirty="0"/>
              <a:t>106.46</a:t>
            </a:r>
            <a:r>
              <a:rPr spc="-170" dirty="0"/>
              <a:t> </a:t>
            </a:r>
            <a:r>
              <a:rPr dirty="0"/>
              <a:t>(2</a:t>
            </a:r>
            <a:r>
              <a:rPr spc="-105" dirty="0"/>
              <a:t> </a:t>
            </a:r>
            <a:r>
              <a:rPr dirty="0"/>
              <a:t>of</a:t>
            </a:r>
            <a:r>
              <a:rPr spc="-190" dirty="0"/>
              <a:t> </a:t>
            </a:r>
            <a:r>
              <a:rPr spc="-25" dirty="0"/>
              <a:t>2)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70129" rIns="0" bIns="0" rtlCol="0">
            <a:spAutoFit/>
          </a:bodyPr>
          <a:lstStyle/>
          <a:p>
            <a:pPr marL="697230" marR="5080" indent="-227965">
              <a:lnSpc>
                <a:spcPct val="90000"/>
              </a:lnSpc>
              <a:spcBef>
                <a:spcPts val="390"/>
              </a:spcBef>
              <a:buFont typeface="Courier New"/>
              <a:buChar char="o"/>
              <a:tabLst>
                <a:tab pos="698500" algn="l"/>
              </a:tabLst>
            </a:pPr>
            <a:r>
              <a:rPr dirty="0"/>
              <a:t>When</a:t>
            </a:r>
            <a:r>
              <a:rPr spc="-45" dirty="0"/>
              <a:t> </a:t>
            </a:r>
            <a:r>
              <a:rPr spc="65" dirty="0"/>
              <a:t>the</a:t>
            </a:r>
            <a:r>
              <a:rPr spc="-60" dirty="0"/>
              <a:t> </a:t>
            </a:r>
            <a:r>
              <a:rPr spc="110" dirty="0"/>
              <a:t>decisionmaker</a:t>
            </a:r>
            <a:r>
              <a:rPr spc="-55" dirty="0"/>
              <a:t> </a:t>
            </a:r>
            <a:r>
              <a:rPr spc="170" dirty="0"/>
              <a:t>finds</a:t>
            </a:r>
            <a:r>
              <a:rPr spc="-105" dirty="0"/>
              <a:t> </a:t>
            </a:r>
            <a:r>
              <a:rPr spc="95" dirty="0"/>
              <a:t>that</a:t>
            </a:r>
            <a:r>
              <a:rPr spc="-100" dirty="0"/>
              <a:t> </a:t>
            </a:r>
            <a:r>
              <a:rPr spc="95" dirty="0"/>
              <a:t>sex-</a:t>
            </a:r>
            <a:r>
              <a:rPr spc="190" dirty="0"/>
              <a:t>based</a:t>
            </a:r>
            <a:r>
              <a:rPr spc="-60" dirty="0"/>
              <a:t> </a:t>
            </a:r>
            <a:r>
              <a:rPr spc="155" dirty="0"/>
              <a:t>harassment</a:t>
            </a:r>
            <a:r>
              <a:rPr spc="-100" dirty="0"/>
              <a:t> </a:t>
            </a:r>
            <a:r>
              <a:rPr spc="45" dirty="0"/>
              <a:t>occurred, 	</a:t>
            </a:r>
            <a:r>
              <a:rPr spc="155" dirty="0"/>
              <a:t>any</a:t>
            </a:r>
            <a:r>
              <a:rPr spc="-65" dirty="0"/>
              <a:t> </a:t>
            </a:r>
            <a:r>
              <a:rPr spc="110" dirty="0"/>
              <a:t>disciplinary</a:t>
            </a:r>
            <a:r>
              <a:rPr spc="-65" dirty="0"/>
              <a:t> </a:t>
            </a:r>
            <a:r>
              <a:rPr spc="155" dirty="0"/>
              <a:t>sanctions</a:t>
            </a:r>
            <a:r>
              <a:rPr spc="-95" dirty="0"/>
              <a:t> </a:t>
            </a:r>
            <a:r>
              <a:rPr spc="65" dirty="0"/>
              <a:t>the</a:t>
            </a:r>
            <a:r>
              <a:rPr spc="-55" dirty="0"/>
              <a:t> </a:t>
            </a:r>
            <a:r>
              <a:rPr spc="120" dirty="0"/>
              <a:t>postsecondary</a:t>
            </a:r>
            <a:r>
              <a:rPr spc="-65" dirty="0"/>
              <a:t> </a:t>
            </a:r>
            <a:r>
              <a:rPr spc="70" dirty="0"/>
              <a:t>institution</a:t>
            </a:r>
            <a:r>
              <a:rPr spc="-30" dirty="0"/>
              <a:t> </a:t>
            </a:r>
            <a:r>
              <a:rPr spc="65" dirty="0"/>
              <a:t>will</a:t>
            </a:r>
            <a:r>
              <a:rPr spc="-35" dirty="0"/>
              <a:t> </a:t>
            </a:r>
            <a:r>
              <a:rPr spc="140" dirty="0"/>
              <a:t>impose</a:t>
            </a:r>
            <a:r>
              <a:rPr spc="-55" dirty="0"/>
              <a:t> </a:t>
            </a:r>
            <a:r>
              <a:rPr spc="80" dirty="0"/>
              <a:t>on 	</a:t>
            </a:r>
            <a:r>
              <a:rPr spc="65" dirty="0"/>
              <a:t>the</a:t>
            </a:r>
            <a:r>
              <a:rPr spc="-50" dirty="0"/>
              <a:t> </a:t>
            </a:r>
            <a:r>
              <a:rPr spc="75" dirty="0"/>
              <a:t>respondent,</a:t>
            </a:r>
            <a:r>
              <a:rPr spc="-65" dirty="0"/>
              <a:t> </a:t>
            </a:r>
            <a:r>
              <a:rPr spc="55" dirty="0"/>
              <a:t>whether</a:t>
            </a:r>
            <a:r>
              <a:rPr spc="-40" dirty="0"/>
              <a:t> </a:t>
            </a:r>
            <a:r>
              <a:rPr spc="105" dirty="0"/>
              <a:t>remedies</a:t>
            </a:r>
            <a:r>
              <a:rPr spc="-10" dirty="0"/>
              <a:t> </a:t>
            </a:r>
            <a:r>
              <a:rPr dirty="0"/>
              <a:t>other</a:t>
            </a:r>
            <a:r>
              <a:rPr spc="-35" dirty="0"/>
              <a:t> </a:t>
            </a:r>
            <a:r>
              <a:rPr spc="130" dirty="0"/>
              <a:t>than</a:t>
            </a:r>
            <a:r>
              <a:rPr spc="-100" dirty="0"/>
              <a:t> </a:t>
            </a:r>
            <a:r>
              <a:rPr spc="90" dirty="0"/>
              <a:t>the</a:t>
            </a:r>
            <a:r>
              <a:rPr spc="-45" dirty="0"/>
              <a:t> </a:t>
            </a:r>
            <a:r>
              <a:rPr spc="100" dirty="0"/>
              <a:t>imposition</a:t>
            </a:r>
            <a:r>
              <a:rPr spc="-100" dirty="0"/>
              <a:t> </a:t>
            </a:r>
            <a:r>
              <a:rPr spc="135" dirty="0"/>
              <a:t>of 	</a:t>
            </a:r>
            <a:r>
              <a:rPr spc="110" dirty="0"/>
              <a:t>disciplinary</a:t>
            </a:r>
            <a:r>
              <a:rPr spc="-75" dirty="0"/>
              <a:t> </a:t>
            </a:r>
            <a:r>
              <a:rPr spc="150" dirty="0"/>
              <a:t>sanctions</a:t>
            </a:r>
            <a:r>
              <a:rPr spc="-25" dirty="0"/>
              <a:t> </a:t>
            </a:r>
            <a:r>
              <a:rPr spc="65" dirty="0"/>
              <a:t>will</a:t>
            </a:r>
            <a:r>
              <a:rPr spc="-114" dirty="0"/>
              <a:t> </a:t>
            </a:r>
            <a:r>
              <a:rPr spc="125" dirty="0"/>
              <a:t>be</a:t>
            </a:r>
            <a:r>
              <a:rPr spc="-50" dirty="0"/>
              <a:t> </a:t>
            </a:r>
            <a:r>
              <a:rPr spc="70" dirty="0"/>
              <a:t>provided</a:t>
            </a:r>
            <a:r>
              <a:rPr spc="-65" dirty="0"/>
              <a:t> </a:t>
            </a:r>
            <a:r>
              <a:rPr spc="110" dirty="0"/>
              <a:t>by</a:t>
            </a:r>
            <a:r>
              <a:rPr spc="-70" dirty="0"/>
              <a:t> </a:t>
            </a:r>
            <a:r>
              <a:rPr spc="65" dirty="0"/>
              <a:t>the</a:t>
            </a:r>
            <a:r>
              <a:rPr spc="-60" dirty="0"/>
              <a:t> </a:t>
            </a:r>
            <a:r>
              <a:rPr spc="120" dirty="0"/>
              <a:t>postsecondary</a:t>
            </a:r>
            <a:r>
              <a:rPr spc="-70" dirty="0"/>
              <a:t> </a:t>
            </a:r>
            <a:r>
              <a:rPr spc="60" dirty="0"/>
              <a:t>institution 	</a:t>
            </a:r>
            <a:r>
              <a:rPr dirty="0"/>
              <a:t>to</a:t>
            </a:r>
            <a:r>
              <a:rPr spc="-35" dirty="0"/>
              <a:t> </a:t>
            </a:r>
            <a:r>
              <a:rPr spc="65" dirty="0"/>
              <a:t>the</a:t>
            </a:r>
            <a:r>
              <a:rPr spc="-10" dirty="0"/>
              <a:t> </a:t>
            </a:r>
            <a:r>
              <a:rPr spc="114" dirty="0"/>
              <a:t>complainant,</a:t>
            </a:r>
            <a:r>
              <a:rPr spc="55" dirty="0"/>
              <a:t> </a:t>
            </a:r>
            <a:r>
              <a:rPr spc="110" dirty="0"/>
              <a:t>and,</a:t>
            </a:r>
            <a:r>
              <a:rPr spc="-4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65" dirty="0"/>
              <a:t>the</a:t>
            </a:r>
            <a:r>
              <a:rPr spc="-10" dirty="0"/>
              <a:t> </a:t>
            </a:r>
            <a:r>
              <a:rPr dirty="0"/>
              <a:t>extent</a:t>
            </a:r>
            <a:r>
              <a:rPr spc="30" dirty="0"/>
              <a:t> </a:t>
            </a:r>
            <a:r>
              <a:rPr spc="65" dirty="0"/>
              <a:t>appropriate,</a:t>
            </a:r>
            <a:r>
              <a:rPr spc="-30" dirty="0"/>
              <a:t> </a:t>
            </a:r>
            <a:r>
              <a:rPr dirty="0"/>
              <a:t>other </a:t>
            </a:r>
            <a:r>
              <a:rPr spc="120" dirty="0"/>
              <a:t>students 	</a:t>
            </a:r>
            <a:r>
              <a:rPr spc="95" dirty="0"/>
              <a:t>identified</a:t>
            </a:r>
            <a:r>
              <a:rPr spc="-60" dirty="0"/>
              <a:t> </a:t>
            </a:r>
            <a:r>
              <a:rPr spc="110" dirty="0"/>
              <a:t>by</a:t>
            </a:r>
            <a:r>
              <a:rPr spc="-70" dirty="0"/>
              <a:t> </a:t>
            </a:r>
            <a:r>
              <a:rPr spc="65" dirty="0"/>
              <a:t>the</a:t>
            </a:r>
            <a:r>
              <a:rPr spc="-60" dirty="0"/>
              <a:t> </a:t>
            </a:r>
            <a:r>
              <a:rPr spc="120" dirty="0"/>
              <a:t>postsecondary</a:t>
            </a:r>
            <a:r>
              <a:rPr spc="-65" dirty="0"/>
              <a:t> </a:t>
            </a:r>
            <a:r>
              <a:rPr spc="70" dirty="0"/>
              <a:t>institution</a:t>
            </a:r>
            <a:r>
              <a:rPr spc="-35" dirty="0"/>
              <a:t> </a:t>
            </a:r>
            <a:r>
              <a:rPr dirty="0"/>
              <a:t>to</a:t>
            </a:r>
            <a:r>
              <a:rPr spc="-80" dirty="0"/>
              <a:t> </a:t>
            </a:r>
            <a:r>
              <a:rPr spc="125" dirty="0"/>
              <a:t>be</a:t>
            </a:r>
            <a:r>
              <a:rPr spc="-55" dirty="0"/>
              <a:t> </a:t>
            </a:r>
            <a:r>
              <a:rPr spc="95" dirty="0"/>
              <a:t>experiencing</a:t>
            </a:r>
            <a:r>
              <a:rPr spc="-50" dirty="0"/>
              <a:t> </a:t>
            </a:r>
            <a:r>
              <a:rPr spc="65" dirty="0"/>
              <a:t>the 	</a:t>
            </a:r>
            <a:r>
              <a:rPr spc="175" dirty="0"/>
              <a:t>effects</a:t>
            </a:r>
            <a:r>
              <a:rPr spc="-105" dirty="0"/>
              <a:t> </a:t>
            </a:r>
            <a:r>
              <a:rPr spc="160" dirty="0"/>
              <a:t>of</a:t>
            </a:r>
            <a:r>
              <a:rPr spc="-65" dirty="0"/>
              <a:t> </a:t>
            </a:r>
            <a:r>
              <a:rPr spc="65" dirty="0"/>
              <a:t>the</a:t>
            </a:r>
            <a:r>
              <a:rPr spc="-60" dirty="0"/>
              <a:t> </a:t>
            </a:r>
            <a:r>
              <a:rPr spc="70" dirty="0"/>
              <a:t>sex-</a:t>
            </a:r>
            <a:r>
              <a:rPr spc="190" dirty="0"/>
              <a:t>based</a:t>
            </a:r>
            <a:r>
              <a:rPr spc="-60" dirty="0"/>
              <a:t> </a:t>
            </a:r>
            <a:r>
              <a:rPr spc="145" dirty="0"/>
              <a:t>harassment</a:t>
            </a:r>
          </a:p>
          <a:p>
            <a:pPr marL="697865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pc="70" dirty="0"/>
              <a:t>The</a:t>
            </a:r>
            <a:r>
              <a:rPr spc="-40" dirty="0"/>
              <a:t> </a:t>
            </a:r>
            <a:r>
              <a:rPr spc="80" dirty="0"/>
              <a:t>procedures</a:t>
            </a:r>
            <a:r>
              <a:rPr dirty="0"/>
              <a:t> for</a:t>
            </a:r>
            <a:r>
              <a:rPr spc="-30" dirty="0"/>
              <a:t> </a:t>
            </a:r>
            <a:r>
              <a:rPr spc="65" dirty="0"/>
              <a:t>the</a:t>
            </a:r>
            <a:r>
              <a:rPr spc="-40" dirty="0"/>
              <a:t> </a:t>
            </a:r>
            <a:r>
              <a:rPr spc="135" dirty="0"/>
              <a:t>complainant</a:t>
            </a:r>
            <a:r>
              <a:rPr dirty="0"/>
              <a:t> </a:t>
            </a:r>
            <a:r>
              <a:rPr spc="165" dirty="0"/>
              <a:t>and</a:t>
            </a:r>
            <a:r>
              <a:rPr spc="-35" dirty="0"/>
              <a:t> </a:t>
            </a:r>
            <a:r>
              <a:rPr spc="85" dirty="0"/>
              <a:t>respondent</a:t>
            </a:r>
            <a:r>
              <a:rPr spc="-75" dirty="0"/>
              <a:t> </a:t>
            </a:r>
            <a:r>
              <a:rPr dirty="0"/>
              <a:t>to</a:t>
            </a:r>
            <a:r>
              <a:rPr spc="-60" dirty="0"/>
              <a:t> </a:t>
            </a:r>
            <a:r>
              <a:rPr spc="160" dirty="0"/>
              <a:t>appeal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518919" y="2511043"/>
            <a:ext cx="9156065" cy="172910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ts val="4550"/>
              </a:lnSpc>
              <a:spcBef>
                <a:spcPts val="130"/>
              </a:spcBef>
            </a:pPr>
            <a:r>
              <a:rPr sz="3950" spc="-75" dirty="0">
                <a:solidFill>
                  <a:srgbClr val="FFFFFF"/>
                </a:solidFill>
              </a:rPr>
              <a:t>Submodule</a:t>
            </a:r>
            <a:r>
              <a:rPr sz="3950" spc="-190" dirty="0">
                <a:solidFill>
                  <a:srgbClr val="FFFFFF"/>
                </a:solidFill>
              </a:rPr>
              <a:t> </a:t>
            </a:r>
            <a:r>
              <a:rPr sz="3950" spc="35" dirty="0">
                <a:solidFill>
                  <a:srgbClr val="FFFFFF"/>
                </a:solidFill>
              </a:rPr>
              <a:t>3</a:t>
            </a:r>
            <a:endParaRPr sz="3950"/>
          </a:p>
          <a:p>
            <a:pPr marL="12700" marR="5080" algn="ctr">
              <a:lnSpc>
                <a:spcPts val="4280"/>
              </a:lnSpc>
              <a:spcBef>
                <a:spcPts val="335"/>
              </a:spcBef>
            </a:pPr>
            <a:r>
              <a:rPr sz="3950" spc="-375" dirty="0">
                <a:solidFill>
                  <a:srgbClr val="FFFFFF"/>
                </a:solidFill>
              </a:rPr>
              <a:t>What</a:t>
            </a:r>
            <a:r>
              <a:rPr sz="3950" spc="-85" dirty="0">
                <a:solidFill>
                  <a:srgbClr val="FFFFFF"/>
                </a:solidFill>
              </a:rPr>
              <a:t> </a:t>
            </a:r>
            <a:r>
              <a:rPr sz="3950" spc="-90" dirty="0">
                <a:solidFill>
                  <a:srgbClr val="FFFFFF"/>
                </a:solidFill>
              </a:rPr>
              <a:t>are</a:t>
            </a:r>
            <a:r>
              <a:rPr sz="3950" spc="-185" dirty="0">
                <a:solidFill>
                  <a:srgbClr val="FFFFFF"/>
                </a:solidFill>
              </a:rPr>
              <a:t> </a:t>
            </a:r>
            <a:r>
              <a:rPr sz="3950" spc="-105" dirty="0">
                <a:solidFill>
                  <a:srgbClr val="FFFFFF"/>
                </a:solidFill>
              </a:rPr>
              <a:t>the</a:t>
            </a:r>
            <a:r>
              <a:rPr sz="3950" spc="-170" dirty="0">
                <a:solidFill>
                  <a:srgbClr val="FFFFFF"/>
                </a:solidFill>
              </a:rPr>
              <a:t> </a:t>
            </a:r>
            <a:r>
              <a:rPr sz="3950" dirty="0">
                <a:solidFill>
                  <a:srgbClr val="FFFFFF"/>
                </a:solidFill>
              </a:rPr>
              <a:t>best</a:t>
            </a:r>
            <a:r>
              <a:rPr sz="3950" spc="-175" dirty="0">
                <a:solidFill>
                  <a:srgbClr val="FFFFFF"/>
                </a:solidFill>
              </a:rPr>
              <a:t> </a:t>
            </a:r>
            <a:r>
              <a:rPr sz="3950" dirty="0">
                <a:solidFill>
                  <a:srgbClr val="FFFFFF"/>
                </a:solidFill>
              </a:rPr>
              <a:t>practices</a:t>
            </a:r>
            <a:r>
              <a:rPr sz="3950" spc="-140" dirty="0">
                <a:solidFill>
                  <a:srgbClr val="FFFFFF"/>
                </a:solidFill>
              </a:rPr>
              <a:t> </a:t>
            </a:r>
            <a:r>
              <a:rPr sz="3950" spc="-20" dirty="0">
                <a:solidFill>
                  <a:srgbClr val="FFFFFF"/>
                </a:solidFill>
              </a:rPr>
              <a:t>for</a:t>
            </a:r>
            <a:r>
              <a:rPr sz="3950" spc="-150" dirty="0">
                <a:solidFill>
                  <a:srgbClr val="FFFFFF"/>
                </a:solidFill>
              </a:rPr>
              <a:t> </a:t>
            </a:r>
            <a:r>
              <a:rPr sz="3950" spc="-95" dirty="0">
                <a:solidFill>
                  <a:srgbClr val="FFFFFF"/>
                </a:solidFill>
              </a:rPr>
              <a:t>writing</a:t>
            </a:r>
            <a:r>
              <a:rPr sz="3950" spc="-145" dirty="0">
                <a:solidFill>
                  <a:srgbClr val="FFFFFF"/>
                </a:solidFill>
              </a:rPr>
              <a:t> </a:t>
            </a:r>
            <a:r>
              <a:rPr sz="3950" spc="-50" dirty="0">
                <a:solidFill>
                  <a:srgbClr val="FFFFFF"/>
                </a:solidFill>
              </a:rPr>
              <a:t>a </a:t>
            </a:r>
            <a:r>
              <a:rPr sz="3950" spc="55" dirty="0">
                <a:solidFill>
                  <a:srgbClr val="FFFFFF"/>
                </a:solidFill>
              </a:rPr>
              <a:t>decision?</a:t>
            </a:r>
            <a:endParaRPr sz="395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90" dirty="0"/>
              <a:t>Double</a:t>
            </a:r>
            <a:r>
              <a:rPr spc="-114" dirty="0"/>
              <a:t> </a:t>
            </a:r>
            <a:r>
              <a:rPr spc="-90" dirty="0"/>
              <a:t>Storytelling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7409180" cy="105664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70" dirty="0">
                <a:latin typeface="Gill Sans MT"/>
                <a:cs typeface="Gill Sans MT"/>
              </a:rPr>
              <a:t>Tell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story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incident(s)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70" dirty="0">
                <a:latin typeface="Gill Sans MT"/>
                <a:cs typeface="Gill Sans MT"/>
              </a:rPr>
              <a:t>Tell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story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how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got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to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where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did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435673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70" dirty="0"/>
              <a:t>Connect</a:t>
            </a:r>
            <a:r>
              <a:rPr spc="-120" dirty="0"/>
              <a:t> </a:t>
            </a:r>
            <a:r>
              <a:rPr spc="-165" dirty="0"/>
              <a:t>the</a:t>
            </a:r>
            <a:r>
              <a:rPr spc="-114" dirty="0"/>
              <a:t> </a:t>
            </a:r>
            <a:r>
              <a:rPr spc="-130" dirty="0"/>
              <a:t>Dots</a:t>
            </a:r>
          </a:p>
        </p:txBody>
      </p:sp>
      <p:grpSp>
        <p:nvGrpSpPr>
          <p:cNvPr id="3" name="object 3" descr="Arrow showing the different categories (or &quot;dots&quot;) in this slide move in a left-to-right fashion."/>
          <p:cNvGrpSpPr/>
          <p:nvPr/>
        </p:nvGrpSpPr>
        <p:grpSpPr>
          <a:xfrm>
            <a:off x="836612" y="1828800"/>
            <a:ext cx="9678988" cy="4352925"/>
            <a:chOff x="836612" y="1828800"/>
            <a:chExt cx="9726930" cy="4352925"/>
          </a:xfrm>
        </p:grpSpPr>
        <p:sp>
          <p:nvSpPr>
            <p:cNvPr id="4" name="object 4"/>
            <p:cNvSpPr/>
            <p:nvPr/>
          </p:nvSpPr>
          <p:spPr>
            <a:xfrm>
              <a:off x="1628775" y="1828800"/>
              <a:ext cx="8934450" cy="4352925"/>
            </a:xfrm>
            <a:custGeom>
              <a:avLst/>
              <a:gdLst/>
              <a:ahLst/>
              <a:cxnLst/>
              <a:rect l="l" t="t" r="r" b="b"/>
              <a:pathLst>
                <a:path w="8934450" h="4352925">
                  <a:moveTo>
                    <a:pt x="6758051" y="0"/>
                  </a:moveTo>
                  <a:lnTo>
                    <a:pt x="6758051" y="1088263"/>
                  </a:lnTo>
                  <a:lnTo>
                    <a:pt x="0" y="1088263"/>
                  </a:lnTo>
                  <a:lnTo>
                    <a:pt x="0" y="3264662"/>
                  </a:lnTo>
                  <a:lnTo>
                    <a:pt x="6758051" y="3264662"/>
                  </a:lnTo>
                  <a:lnTo>
                    <a:pt x="6758051" y="4352925"/>
                  </a:lnTo>
                  <a:lnTo>
                    <a:pt x="8934450" y="2176526"/>
                  </a:lnTo>
                  <a:lnTo>
                    <a:pt x="6758051" y="0"/>
                  </a:lnTo>
                  <a:close/>
                </a:path>
              </a:pathLst>
            </a:custGeom>
            <a:solidFill>
              <a:srgbClr val="E2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 descr="Figure showing that &quot;charges&quot; is the first dot."/>
            <p:cNvSpPr/>
            <p:nvPr/>
          </p:nvSpPr>
          <p:spPr>
            <a:xfrm>
              <a:off x="842962" y="3138550"/>
              <a:ext cx="2381885" cy="1733550"/>
            </a:xfrm>
            <a:custGeom>
              <a:avLst/>
              <a:gdLst/>
              <a:ahLst/>
              <a:cxnLst/>
              <a:rect l="l" t="t" r="r" b="b"/>
              <a:pathLst>
                <a:path w="2381885" h="1733550">
                  <a:moveTo>
                    <a:pt x="2092261" y="0"/>
                  </a:moveTo>
                  <a:lnTo>
                    <a:pt x="288925" y="0"/>
                  </a:lnTo>
                  <a:lnTo>
                    <a:pt x="242061" y="3779"/>
                  </a:lnTo>
                  <a:lnTo>
                    <a:pt x="197604" y="14722"/>
                  </a:lnTo>
                  <a:lnTo>
                    <a:pt x="156150" y="32236"/>
                  </a:lnTo>
                  <a:lnTo>
                    <a:pt x="118292" y="55725"/>
                  </a:lnTo>
                  <a:lnTo>
                    <a:pt x="84626" y="84597"/>
                  </a:lnTo>
                  <a:lnTo>
                    <a:pt x="55747" y="118259"/>
                  </a:lnTo>
                  <a:lnTo>
                    <a:pt x="32250" y="156116"/>
                  </a:lnTo>
                  <a:lnTo>
                    <a:pt x="14730" y="197575"/>
                  </a:lnTo>
                  <a:lnTo>
                    <a:pt x="3781" y="242042"/>
                  </a:lnTo>
                  <a:lnTo>
                    <a:pt x="0" y="288925"/>
                  </a:lnTo>
                  <a:lnTo>
                    <a:pt x="0" y="1444498"/>
                  </a:lnTo>
                  <a:lnTo>
                    <a:pt x="3781" y="1491383"/>
                  </a:lnTo>
                  <a:lnTo>
                    <a:pt x="14730" y="1535860"/>
                  </a:lnTo>
                  <a:lnTo>
                    <a:pt x="32250" y="1577334"/>
                  </a:lnTo>
                  <a:lnTo>
                    <a:pt x="55747" y="1615208"/>
                  </a:lnTo>
                  <a:lnTo>
                    <a:pt x="84626" y="1648888"/>
                  </a:lnTo>
                  <a:lnTo>
                    <a:pt x="118292" y="1677779"/>
                  </a:lnTo>
                  <a:lnTo>
                    <a:pt x="156150" y="1701286"/>
                  </a:lnTo>
                  <a:lnTo>
                    <a:pt x="197604" y="1718813"/>
                  </a:lnTo>
                  <a:lnTo>
                    <a:pt x="242061" y="1729766"/>
                  </a:lnTo>
                  <a:lnTo>
                    <a:pt x="288925" y="1733550"/>
                  </a:lnTo>
                  <a:lnTo>
                    <a:pt x="2092261" y="1733550"/>
                  </a:lnTo>
                  <a:lnTo>
                    <a:pt x="2139147" y="1729766"/>
                  </a:lnTo>
                  <a:lnTo>
                    <a:pt x="2183624" y="1718813"/>
                  </a:lnTo>
                  <a:lnTo>
                    <a:pt x="2225097" y="1701286"/>
                  </a:lnTo>
                  <a:lnTo>
                    <a:pt x="2262971" y="1677779"/>
                  </a:lnTo>
                  <a:lnTo>
                    <a:pt x="2296652" y="1648888"/>
                  </a:lnTo>
                  <a:lnTo>
                    <a:pt x="2325543" y="1615208"/>
                  </a:lnTo>
                  <a:lnTo>
                    <a:pt x="2349050" y="1577334"/>
                  </a:lnTo>
                  <a:lnTo>
                    <a:pt x="2366577" y="1535860"/>
                  </a:lnTo>
                  <a:lnTo>
                    <a:pt x="2377530" y="1491383"/>
                  </a:lnTo>
                  <a:lnTo>
                    <a:pt x="2381313" y="1444498"/>
                  </a:lnTo>
                  <a:lnTo>
                    <a:pt x="2381313" y="288925"/>
                  </a:lnTo>
                  <a:lnTo>
                    <a:pt x="2377530" y="242042"/>
                  </a:lnTo>
                  <a:lnTo>
                    <a:pt x="2366577" y="197575"/>
                  </a:lnTo>
                  <a:lnTo>
                    <a:pt x="2349050" y="156116"/>
                  </a:lnTo>
                  <a:lnTo>
                    <a:pt x="2325543" y="118259"/>
                  </a:lnTo>
                  <a:lnTo>
                    <a:pt x="2296652" y="84597"/>
                  </a:lnTo>
                  <a:lnTo>
                    <a:pt x="2262971" y="55725"/>
                  </a:lnTo>
                  <a:lnTo>
                    <a:pt x="2225097" y="32236"/>
                  </a:lnTo>
                  <a:lnTo>
                    <a:pt x="2183624" y="14722"/>
                  </a:lnTo>
                  <a:lnTo>
                    <a:pt x="2139147" y="3779"/>
                  </a:lnTo>
                  <a:lnTo>
                    <a:pt x="2092261" y="0"/>
                  </a:lnTo>
                  <a:close/>
                </a:path>
              </a:pathLst>
            </a:custGeom>
            <a:solidFill>
              <a:srgbClr val="AC16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42962" y="3138550"/>
              <a:ext cx="2381885" cy="1733550"/>
            </a:xfrm>
            <a:custGeom>
              <a:avLst/>
              <a:gdLst/>
              <a:ahLst/>
              <a:cxnLst/>
              <a:rect l="l" t="t" r="r" b="b"/>
              <a:pathLst>
                <a:path w="2381885" h="1733550">
                  <a:moveTo>
                    <a:pt x="0" y="288925"/>
                  </a:moveTo>
                  <a:lnTo>
                    <a:pt x="3781" y="242042"/>
                  </a:lnTo>
                  <a:lnTo>
                    <a:pt x="14730" y="197575"/>
                  </a:lnTo>
                  <a:lnTo>
                    <a:pt x="32250" y="156116"/>
                  </a:lnTo>
                  <a:lnTo>
                    <a:pt x="55747" y="118259"/>
                  </a:lnTo>
                  <a:lnTo>
                    <a:pt x="84626" y="84597"/>
                  </a:lnTo>
                  <a:lnTo>
                    <a:pt x="118292" y="55725"/>
                  </a:lnTo>
                  <a:lnTo>
                    <a:pt x="156150" y="32236"/>
                  </a:lnTo>
                  <a:lnTo>
                    <a:pt x="197604" y="14722"/>
                  </a:lnTo>
                  <a:lnTo>
                    <a:pt x="242061" y="3779"/>
                  </a:lnTo>
                  <a:lnTo>
                    <a:pt x="288925" y="0"/>
                  </a:lnTo>
                  <a:lnTo>
                    <a:pt x="2092261" y="0"/>
                  </a:lnTo>
                  <a:lnTo>
                    <a:pt x="2139147" y="3779"/>
                  </a:lnTo>
                  <a:lnTo>
                    <a:pt x="2183624" y="14722"/>
                  </a:lnTo>
                  <a:lnTo>
                    <a:pt x="2225097" y="32236"/>
                  </a:lnTo>
                  <a:lnTo>
                    <a:pt x="2262971" y="55725"/>
                  </a:lnTo>
                  <a:lnTo>
                    <a:pt x="2296652" y="84597"/>
                  </a:lnTo>
                  <a:lnTo>
                    <a:pt x="2325543" y="118259"/>
                  </a:lnTo>
                  <a:lnTo>
                    <a:pt x="2349050" y="156116"/>
                  </a:lnTo>
                  <a:lnTo>
                    <a:pt x="2366577" y="197575"/>
                  </a:lnTo>
                  <a:lnTo>
                    <a:pt x="2377530" y="242042"/>
                  </a:lnTo>
                  <a:lnTo>
                    <a:pt x="2381313" y="288925"/>
                  </a:lnTo>
                  <a:lnTo>
                    <a:pt x="2381313" y="1444498"/>
                  </a:lnTo>
                  <a:lnTo>
                    <a:pt x="2377530" y="1491383"/>
                  </a:lnTo>
                  <a:lnTo>
                    <a:pt x="2366577" y="1535860"/>
                  </a:lnTo>
                  <a:lnTo>
                    <a:pt x="2349050" y="1577334"/>
                  </a:lnTo>
                  <a:lnTo>
                    <a:pt x="2325543" y="1615208"/>
                  </a:lnTo>
                  <a:lnTo>
                    <a:pt x="2296652" y="1648888"/>
                  </a:lnTo>
                  <a:lnTo>
                    <a:pt x="2262971" y="1677779"/>
                  </a:lnTo>
                  <a:lnTo>
                    <a:pt x="2225097" y="1701286"/>
                  </a:lnTo>
                  <a:lnTo>
                    <a:pt x="2183624" y="1718813"/>
                  </a:lnTo>
                  <a:lnTo>
                    <a:pt x="2139147" y="1729766"/>
                  </a:lnTo>
                  <a:lnTo>
                    <a:pt x="2092261" y="1733550"/>
                  </a:lnTo>
                  <a:lnTo>
                    <a:pt x="288925" y="1733550"/>
                  </a:lnTo>
                  <a:lnTo>
                    <a:pt x="242061" y="1729766"/>
                  </a:lnTo>
                  <a:lnTo>
                    <a:pt x="197604" y="1718813"/>
                  </a:lnTo>
                  <a:lnTo>
                    <a:pt x="156150" y="1701286"/>
                  </a:lnTo>
                  <a:lnTo>
                    <a:pt x="118292" y="1677779"/>
                  </a:lnTo>
                  <a:lnTo>
                    <a:pt x="84626" y="1648888"/>
                  </a:lnTo>
                  <a:lnTo>
                    <a:pt x="55747" y="1615208"/>
                  </a:lnTo>
                  <a:lnTo>
                    <a:pt x="32250" y="1577334"/>
                  </a:lnTo>
                  <a:lnTo>
                    <a:pt x="14730" y="1535860"/>
                  </a:lnTo>
                  <a:lnTo>
                    <a:pt x="3781" y="1491383"/>
                  </a:lnTo>
                  <a:lnTo>
                    <a:pt x="0" y="1444498"/>
                  </a:lnTo>
                  <a:lnTo>
                    <a:pt x="0" y="28892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080769" y="3633152"/>
            <a:ext cx="1898014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950" spc="210" dirty="0">
                <a:solidFill>
                  <a:srgbClr val="FFFFFF"/>
                </a:solidFill>
                <a:latin typeface="Gill Sans MT"/>
                <a:cs typeface="Gill Sans MT"/>
              </a:rPr>
              <a:t>Charges</a:t>
            </a:r>
            <a:endParaRPr sz="3950">
              <a:latin typeface="Gill Sans MT"/>
              <a:cs typeface="Gill Sans MT"/>
            </a:endParaRPr>
          </a:p>
        </p:txBody>
      </p:sp>
      <p:grpSp>
        <p:nvGrpSpPr>
          <p:cNvPr id="8" name="object 8" descr="Figure showing that &quot;policy&quot; is the second dot."/>
          <p:cNvGrpSpPr/>
          <p:nvPr/>
        </p:nvGrpSpPr>
        <p:grpSpPr>
          <a:xfrm>
            <a:off x="3551301" y="3132201"/>
            <a:ext cx="2393950" cy="1746250"/>
            <a:chOff x="3551301" y="3132201"/>
            <a:chExt cx="2393950" cy="1746250"/>
          </a:xfrm>
        </p:grpSpPr>
        <p:sp>
          <p:nvSpPr>
            <p:cNvPr id="9" name="object 9"/>
            <p:cNvSpPr/>
            <p:nvPr/>
          </p:nvSpPr>
          <p:spPr>
            <a:xfrm>
              <a:off x="3557651" y="3138551"/>
              <a:ext cx="2381250" cy="1733550"/>
            </a:xfrm>
            <a:custGeom>
              <a:avLst/>
              <a:gdLst/>
              <a:ahLst/>
              <a:cxnLst/>
              <a:rect l="l" t="t" r="r" b="b"/>
              <a:pathLst>
                <a:path w="2381250" h="1733550">
                  <a:moveTo>
                    <a:pt x="2092198" y="0"/>
                  </a:moveTo>
                  <a:lnTo>
                    <a:pt x="288925" y="0"/>
                  </a:lnTo>
                  <a:lnTo>
                    <a:pt x="242042" y="3779"/>
                  </a:lnTo>
                  <a:lnTo>
                    <a:pt x="197575" y="14722"/>
                  </a:lnTo>
                  <a:lnTo>
                    <a:pt x="156116" y="32236"/>
                  </a:lnTo>
                  <a:lnTo>
                    <a:pt x="118259" y="55725"/>
                  </a:lnTo>
                  <a:lnTo>
                    <a:pt x="84597" y="84597"/>
                  </a:lnTo>
                  <a:lnTo>
                    <a:pt x="55725" y="118259"/>
                  </a:lnTo>
                  <a:lnTo>
                    <a:pt x="32236" y="156116"/>
                  </a:lnTo>
                  <a:lnTo>
                    <a:pt x="14722" y="197575"/>
                  </a:lnTo>
                  <a:lnTo>
                    <a:pt x="3779" y="242042"/>
                  </a:lnTo>
                  <a:lnTo>
                    <a:pt x="0" y="288925"/>
                  </a:lnTo>
                  <a:lnTo>
                    <a:pt x="0" y="1444498"/>
                  </a:lnTo>
                  <a:lnTo>
                    <a:pt x="3779" y="1491383"/>
                  </a:lnTo>
                  <a:lnTo>
                    <a:pt x="14722" y="1535860"/>
                  </a:lnTo>
                  <a:lnTo>
                    <a:pt x="32236" y="1577334"/>
                  </a:lnTo>
                  <a:lnTo>
                    <a:pt x="55725" y="1615208"/>
                  </a:lnTo>
                  <a:lnTo>
                    <a:pt x="84597" y="1648888"/>
                  </a:lnTo>
                  <a:lnTo>
                    <a:pt x="118259" y="1677779"/>
                  </a:lnTo>
                  <a:lnTo>
                    <a:pt x="156116" y="1701286"/>
                  </a:lnTo>
                  <a:lnTo>
                    <a:pt x="197575" y="1718813"/>
                  </a:lnTo>
                  <a:lnTo>
                    <a:pt x="242042" y="1729766"/>
                  </a:lnTo>
                  <a:lnTo>
                    <a:pt x="288925" y="1733550"/>
                  </a:lnTo>
                  <a:lnTo>
                    <a:pt x="2092198" y="1733550"/>
                  </a:lnTo>
                  <a:lnTo>
                    <a:pt x="2139083" y="1729766"/>
                  </a:lnTo>
                  <a:lnTo>
                    <a:pt x="2183560" y="1718813"/>
                  </a:lnTo>
                  <a:lnTo>
                    <a:pt x="2225034" y="1701286"/>
                  </a:lnTo>
                  <a:lnTo>
                    <a:pt x="2262908" y="1677779"/>
                  </a:lnTo>
                  <a:lnTo>
                    <a:pt x="2296588" y="1648888"/>
                  </a:lnTo>
                  <a:lnTo>
                    <a:pt x="2325479" y="1615208"/>
                  </a:lnTo>
                  <a:lnTo>
                    <a:pt x="2348986" y="1577334"/>
                  </a:lnTo>
                  <a:lnTo>
                    <a:pt x="2366513" y="1535860"/>
                  </a:lnTo>
                  <a:lnTo>
                    <a:pt x="2377466" y="1491383"/>
                  </a:lnTo>
                  <a:lnTo>
                    <a:pt x="2381250" y="1444498"/>
                  </a:lnTo>
                  <a:lnTo>
                    <a:pt x="2381250" y="288925"/>
                  </a:lnTo>
                  <a:lnTo>
                    <a:pt x="2377466" y="242042"/>
                  </a:lnTo>
                  <a:lnTo>
                    <a:pt x="2366513" y="197575"/>
                  </a:lnTo>
                  <a:lnTo>
                    <a:pt x="2348986" y="156116"/>
                  </a:lnTo>
                  <a:lnTo>
                    <a:pt x="2325479" y="118259"/>
                  </a:lnTo>
                  <a:lnTo>
                    <a:pt x="2296588" y="84597"/>
                  </a:lnTo>
                  <a:lnTo>
                    <a:pt x="2262908" y="55725"/>
                  </a:lnTo>
                  <a:lnTo>
                    <a:pt x="2225034" y="32236"/>
                  </a:lnTo>
                  <a:lnTo>
                    <a:pt x="2183560" y="14722"/>
                  </a:lnTo>
                  <a:lnTo>
                    <a:pt x="2139083" y="3779"/>
                  </a:lnTo>
                  <a:lnTo>
                    <a:pt x="2092198" y="0"/>
                  </a:lnTo>
                  <a:close/>
                </a:path>
              </a:pathLst>
            </a:custGeom>
            <a:solidFill>
              <a:srgbClr val="AC161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3557651" y="3138551"/>
              <a:ext cx="2381250" cy="1733550"/>
            </a:xfrm>
            <a:custGeom>
              <a:avLst/>
              <a:gdLst/>
              <a:ahLst/>
              <a:cxnLst/>
              <a:rect l="l" t="t" r="r" b="b"/>
              <a:pathLst>
                <a:path w="2381250" h="1733550">
                  <a:moveTo>
                    <a:pt x="0" y="288925"/>
                  </a:moveTo>
                  <a:lnTo>
                    <a:pt x="3779" y="242042"/>
                  </a:lnTo>
                  <a:lnTo>
                    <a:pt x="14722" y="197575"/>
                  </a:lnTo>
                  <a:lnTo>
                    <a:pt x="32236" y="156116"/>
                  </a:lnTo>
                  <a:lnTo>
                    <a:pt x="55725" y="118259"/>
                  </a:lnTo>
                  <a:lnTo>
                    <a:pt x="84597" y="84597"/>
                  </a:lnTo>
                  <a:lnTo>
                    <a:pt x="118259" y="55725"/>
                  </a:lnTo>
                  <a:lnTo>
                    <a:pt x="156116" y="32236"/>
                  </a:lnTo>
                  <a:lnTo>
                    <a:pt x="197575" y="14722"/>
                  </a:lnTo>
                  <a:lnTo>
                    <a:pt x="242042" y="3779"/>
                  </a:lnTo>
                  <a:lnTo>
                    <a:pt x="288925" y="0"/>
                  </a:lnTo>
                  <a:lnTo>
                    <a:pt x="2092198" y="0"/>
                  </a:lnTo>
                  <a:lnTo>
                    <a:pt x="2139083" y="3779"/>
                  </a:lnTo>
                  <a:lnTo>
                    <a:pt x="2183560" y="14722"/>
                  </a:lnTo>
                  <a:lnTo>
                    <a:pt x="2225034" y="32236"/>
                  </a:lnTo>
                  <a:lnTo>
                    <a:pt x="2262908" y="55725"/>
                  </a:lnTo>
                  <a:lnTo>
                    <a:pt x="2296588" y="84597"/>
                  </a:lnTo>
                  <a:lnTo>
                    <a:pt x="2325479" y="118259"/>
                  </a:lnTo>
                  <a:lnTo>
                    <a:pt x="2348986" y="156116"/>
                  </a:lnTo>
                  <a:lnTo>
                    <a:pt x="2366513" y="197575"/>
                  </a:lnTo>
                  <a:lnTo>
                    <a:pt x="2377466" y="242042"/>
                  </a:lnTo>
                  <a:lnTo>
                    <a:pt x="2381250" y="288925"/>
                  </a:lnTo>
                  <a:lnTo>
                    <a:pt x="2381250" y="1444498"/>
                  </a:lnTo>
                  <a:lnTo>
                    <a:pt x="2377466" y="1491383"/>
                  </a:lnTo>
                  <a:lnTo>
                    <a:pt x="2366513" y="1535860"/>
                  </a:lnTo>
                  <a:lnTo>
                    <a:pt x="2348986" y="1577334"/>
                  </a:lnTo>
                  <a:lnTo>
                    <a:pt x="2325479" y="1615208"/>
                  </a:lnTo>
                  <a:lnTo>
                    <a:pt x="2296588" y="1648888"/>
                  </a:lnTo>
                  <a:lnTo>
                    <a:pt x="2262908" y="1677779"/>
                  </a:lnTo>
                  <a:lnTo>
                    <a:pt x="2225034" y="1701286"/>
                  </a:lnTo>
                  <a:lnTo>
                    <a:pt x="2183560" y="1718813"/>
                  </a:lnTo>
                  <a:lnTo>
                    <a:pt x="2139083" y="1729766"/>
                  </a:lnTo>
                  <a:lnTo>
                    <a:pt x="2092198" y="1733550"/>
                  </a:lnTo>
                  <a:lnTo>
                    <a:pt x="288925" y="1733550"/>
                  </a:lnTo>
                  <a:lnTo>
                    <a:pt x="242042" y="1729766"/>
                  </a:lnTo>
                  <a:lnTo>
                    <a:pt x="197575" y="1718813"/>
                  </a:lnTo>
                  <a:lnTo>
                    <a:pt x="156116" y="1701286"/>
                  </a:lnTo>
                  <a:lnTo>
                    <a:pt x="118259" y="1677779"/>
                  </a:lnTo>
                  <a:lnTo>
                    <a:pt x="84597" y="1648888"/>
                  </a:lnTo>
                  <a:lnTo>
                    <a:pt x="55725" y="1615208"/>
                  </a:lnTo>
                  <a:lnTo>
                    <a:pt x="32236" y="1577334"/>
                  </a:lnTo>
                  <a:lnTo>
                    <a:pt x="14722" y="1535860"/>
                  </a:lnTo>
                  <a:lnTo>
                    <a:pt x="3779" y="1491383"/>
                  </a:lnTo>
                  <a:lnTo>
                    <a:pt x="0" y="1444498"/>
                  </a:lnTo>
                  <a:lnTo>
                    <a:pt x="0" y="28892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049395" y="3633152"/>
            <a:ext cx="1389380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950" spc="204" dirty="0">
                <a:solidFill>
                  <a:srgbClr val="FFFFFF"/>
                </a:solidFill>
                <a:latin typeface="Gill Sans MT"/>
                <a:cs typeface="Gill Sans MT"/>
              </a:rPr>
              <a:t>Policy</a:t>
            </a:r>
            <a:endParaRPr sz="3950" dirty="0">
              <a:latin typeface="Gill Sans MT"/>
              <a:cs typeface="Gill Sans MT"/>
            </a:endParaRPr>
          </a:p>
        </p:txBody>
      </p:sp>
      <p:grpSp>
        <p:nvGrpSpPr>
          <p:cNvPr id="12" name="object 12" descr="Figure showing that &quot;Facts&quot; is the third dot."/>
          <p:cNvGrpSpPr/>
          <p:nvPr/>
        </p:nvGrpSpPr>
        <p:grpSpPr>
          <a:xfrm>
            <a:off x="6256401" y="3132201"/>
            <a:ext cx="2393950" cy="1746250"/>
            <a:chOff x="6256401" y="3132201"/>
            <a:chExt cx="2393950" cy="1746250"/>
          </a:xfrm>
        </p:grpSpPr>
        <p:sp>
          <p:nvSpPr>
            <p:cNvPr id="13" name="object 13"/>
            <p:cNvSpPr/>
            <p:nvPr/>
          </p:nvSpPr>
          <p:spPr>
            <a:xfrm>
              <a:off x="6262751" y="3138551"/>
              <a:ext cx="2381250" cy="1733550"/>
            </a:xfrm>
            <a:custGeom>
              <a:avLst/>
              <a:gdLst/>
              <a:ahLst/>
              <a:cxnLst/>
              <a:rect l="l" t="t" r="r" b="b"/>
              <a:pathLst>
                <a:path w="2381250" h="1733550">
                  <a:moveTo>
                    <a:pt x="2092198" y="0"/>
                  </a:moveTo>
                  <a:lnTo>
                    <a:pt x="288925" y="0"/>
                  </a:lnTo>
                  <a:lnTo>
                    <a:pt x="242042" y="3779"/>
                  </a:lnTo>
                  <a:lnTo>
                    <a:pt x="197575" y="14722"/>
                  </a:lnTo>
                  <a:lnTo>
                    <a:pt x="156116" y="32236"/>
                  </a:lnTo>
                  <a:lnTo>
                    <a:pt x="118259" y="55725"/>
                  </a:lnTo>
                  <a:lnTo>
                    <a:pt x="84597" y="84597"/>
                  </a:lnTo>
                  <a:lnTo>
                    <a:pt x="55725" y="118259"/>
                  </a:lnTo>
                  <a:lnTo>
                    <a:pt x="32236" y="156116"/>
                  </a:lnTo>
                  <a:lnTo>
                    <a:pt x="14722" y="197575"/>
                  </a:lnTo>
                  <a:lnTo>
                    <a:pt x="3779" y="242042"/>
                  </a:lnTo>
                  <a:lnTo>
                    <a:pt x="0" y="288925"/>
                  </a:lnTo>
                  <a:lnTo>
                    <a:pt x="0" y="1444498"/>
                  </a:lnTo>
                  <a:lnTo>
                    <a:pt x="3779" y="1491383"/>
                  </a:lnTo>
                  <a:lnTo>
                    <a:pt x="14722" y="1535860"/>
                  </a:lnTo>
                  <a:lnTo>
                    <a:pt x="32236" y="1577334"/>
                  </a:lnTo>
                  <a:lnTo>
                    <a:pt x="55725" y="1615208"/>
                  </a:lnTo>
                  <a:lnTo>
                    <a:pt x="84597" y="1648888"/>
                  </a:lnTo>
                  <a:lnTo>
                    <a:pt x="118259" y="1677779"/>
                  </a:lnTo>
                  <a:lnTo>
                    <a:pt x="156116" y="1701286"/>
                  </a:lnTo>
                  <a:lnTo>
                    <a:pt x="197575" y="1718813"/>
                  </a:lnTo>
                  <a:lnTo>
                    <a:pt x="242042" y="1729766"/>
                  </a:lnTo>
                  <a:lnTo>
                    <a:pt x="288925" y="1733550"/>
                  </a:lnTo>
                  <a:lnTo>
                    <a:pt x="2092198" y="1733550"/>
                  </a:lnTo>
                  <a:lnTo>
                    <a:pt x="2139083" y="1729766"/>
                  </a:lnTo>
                  <a:lnTo>
                    <a:pt x="2183560" y="1718813"/>
                  </a:lnTo>
                  <a:lnTo>
                    <a:pt x="2225034" y="1701286"/>
                  </a:lnTo>
                  <a:lnTo>
                    <a:pt x="2262908" y="1677779"/>
                  </a:lnTo>
                  <a:lnTo>
                    <a:pt x="2296588" y="1648888"/>
                  </a:lnTo>
                  <a:lnTo>
                    <a:pt x="2325479" y="1615208"/>
                  </a:lnTo>
                  <a:lnTo>
                    <a:pt x="2348986" y="1577334"/>
                  </a:lnTo>
                  <a:lnTo>
                    <a:pt x="2366513" y="1535860"/>
                  </a:lnTo>
                  <a:lnTo>
                    <a:pt x="2377466" y="1491383"/>
                  </a:lnTo>
                  <a:lnTo>
                    <a:pt x="2381250" y="1444498"/>
                  </a:lnTo>
                  <a:lnTo>
                    <a:pt x="2381250" y="288925"/>
                  </a:lnTo>
                  <a:lnTo>
                    <a:pt x="2377466" y="242042"/>
                  </a:lnTo>
                  <a:lnTo>
                    <a:pt x="2366513" y="197575"/>
                  </a:lnTo>
                  <a:lnTo>
                    <a:pt x="2348986" y="156116"/>
                  </a:lnTo>
                  <a:lnTo>
                    <a:pt x="2325479" y="118259"/>
                  </a:lnTo>
                  <a:lnTo>
                    <a:pt x="2296588" y="84597"/>
                  </a:lnTo>
                  <a:lnTo>
                    <a:pt x="2262908" y="55725"/>
                  </a:lnTo>
                  <a:lnTo>
                    <a:pt x="2225034" y="32236"/>
                  </a:lnTo>
                  <a:lnTo>
                    <a:pt x="2183560" y="14722"/>
                  </a:lnTo>
                  <a:lnTo>
                    <a:pt x="2139083" y="3779"/>
                  </a:lnTo>
                  <a:lnTo>
                    <a:pt x="2092198" y="0"/>
                  </a:lnTo>
                  <a:close/>
                </a:path>
              </a:pathLst>
            </a:custGeom>
            <a:solidFill>
              <a:srgbClr val="AC16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262751" y="3138551"/>
              <a:ext cx="2381250" cy="1733550"/>
            </a:xfrm>
            <a:custGeom>
              <a:avLst/>
              <a:gdLst/>
              <a:ahLst/>
              <a:cxnLst/>
              <a:rect l="l" t="t" r="r" b="b"/>
              <a:pathLst>
                <a:path w="2381250" h="1733550">
                  <a:moveTo>
                    <a:pt x="0" y="288925"/>
                  </a:moveTo>
                  <a:lnTo>
                    <a:pt x="3779" y="242042"/>
                  </a:lnTo>
                  <a:lnTo>
                    <a:pt x="14722" y="197575"/>
                  </a:lnTo>
                  <a:lnTo>
                    <a:pt x="32236" y="156116"/>
                  </a:lnTo>
                  <a:lnTo>
                    <a:pt x="55725" y="118259"/>
                  </a:lnTo>
                  <a:lnTo>
                    <a:pt x="84597" y="84597"/>
                  </a:lnTo>
                  <a:lnTo>
                    <a:pt x="118259" y="55725"/>
                  </a:lnTo>
                  <a:lnTo>
                    <a:pt x="156116" y="32236"/>
                  </a:lnTo>
                  <a:lnTo>
                    <a:pt x="197575" y="14722"/>
                  </a:lnTo>
                  <a:lnTo>
                    <a:pt x="242042" y="3779"/>
                  </a:lnTo>
                  <a:lnTo>
                    <a:pt x="288925" y="0"/>
                  </a:lnTo>
                  <a:lnTo>
                    <a:pt x="2092198" y="0"/>
                  </a:lnTo>
                  <a:lnTo>
                    <a:pt x="2139083" y="3779"/>
                  </a:lnTo>
                  <a:lnTo>
                    <a:pt x="2183560" y="14722"/>
                  </a:lnTo>
                  <a:lnTo>
                    <a:pt x="2225034" y="32236"/>
                  </a:lnTo>
                  <a:lnTo>
                    <a:pt x="2262908" y="55725"/>
                  </a:lnTo>
                  <a:lnTo>
                    <a:pt x="2296588" y="84597"/>
                  </a:lnTo>
                  <a:lnTo>
                    <a:pt x="2325479" y="118259"/>
                  </a:lnTo>
                  <a:lnTo>
                    <a:pt x="2348986" y="156116"/>
                  </a:lnTo>
                  <a:lnTo>
                    <a:pt x="2366513" y="197575"/>
                  </a:lnTo>
                  <a:lnTo>
                    <a:pt x="2377466" y="242042"/>
                  </a:lnTo>
                  <a:lnTo>
                    <a:pt x="2381250" y="288925"/>
                  </a:lnTo>
                  <a:lnTo>
                    <a:pt x="2381250" y="1444498"/>
                  </a:lnTo>
                  <a:lnTo>
                    <a:pt x="2377466" y="1491383"/>
                  </a:lnTo>
                  <a:lnTo>
                    <a:pt x="2366513" y="1535860"/>
                  </a:lnTo>
                  <a:lnTo>
                    <a:pt x="2348986" y="1577334"/>
                  </a:lnTo>
                  <a:lnTo>
                    <a:pt x="2325479" y="1615208"/>
                  </a:lnTo>
                  <a:lnTo>
                    <a:pt x="2296588" y="1648888"/>
                  </a:lnTo>
                  <a:lnTo>
                    <a:pt x="2262908" y="1677779"/>
                  </a:lnTo>
                  <a:lnTo>
                    <a:pt x="2225034" y="1701286"/>
                  </a:lnTo>
                  <a:lnTo>
                    <a:pt x="2183560" y="1718813"/>
                  </a:lnTo>
                  <a:lnTo>
                    <a:pt x="2139083" y="1729766"/>
                  </a:lnTo>
                  <a:lnTo>
                    <a:pt x="2092198" y="1733550"/>
                  </a:lnTo>
                  <a:lnTo>
                    <a:pt x="288925" y="1733550"/>
                  </a:lnTo>
                  <a:lnTo>
                    <a:pt x="242042" y="1729766"/>
                  </a:lnTo>
                  <a:lnTo>
                    <a:pt x="197575" y="1718813"/>
                  </a:lnTo>
                  <a:lnTo>
                    <a:pt x="156116" y="1701286"/>
                  </a:lnTo>
                  <a:lnTo>
                    <a:pt x="118259" y="1677779"/>
                  </a:lnTo>
                  <a:lnTo>
                    <a:pt x="84597" y="1648888"/>
                  </a:lnTo>
                  <a:lnTo>
                    <a:pt x="55725" y="1615208"/>
                  </a:lnTo>
                  <a:lnTo>
                    <a:pt x="32236" y="1577334"/>
                  </a:lnTo>
                  <a:lnTo>
                    <a:pt x="14722" y="1535860"/>
                  </a:lnTo>
                  <a:lnTo>
                    <a:pt x="3779" y="1491383"/>
                  </a:lnTo>
                  <a:lnTo>
                    <a:pt x="0" y="1444498"/>
                  </a:lnTo>
                  <a:lnTo>
                    <a:pt x="0" y="28892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6817994" y="3633152"/>
            <a:ext cx="1276985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950" spc="325" dirty="0">
                <a:solidFill>
                  <a:srgbClr val="FFFFFF"/>
                </a:solidFill>
                <a:latin typeface="Gill Sans MT"/>
                <a:cs typeface="Gill Sans MT"/>
              </a:rPr>
              <a:t>Facts</a:t>
            </a:r>
            <a:endParaRPr sz="3950">
              <a:latin typeface="Gill Sans MT"/>
              <a:cs typeface="Gill Sans MT"/>
            </a:endParaRPr>
          </a:p>
        </p:txBody>
      </p:sp>
      <p:grpSp>
        <p:nvGrpSpPr>
          <p:cNvPr id="16" name="object 16" descr="Figure showing that &quot;Analysis&quot; is the fourth dot."/>
          <p:cNvGrpSpPr/>
          <p:nvPr/>
        </p:nvGrpSpPr>
        <p:grpSpPr>
          <a:xfrm>
            <a:off x="8971026" y="3132201"/>
            <a:ext cx="2393950" cy="1746250"/>
            <a:chOff x="8971026" y="3132201"/>
            <a:chExt cx="2393950" cy="1746250"/>
          </a:xfrm>
        </p:grpSpPr>
        <p:sp>
          <p:nvSpPr>
            <p:cNvPr id="17" name="object 17"/>
            <p:cNvSpPr/>
            <p:nvPr/>
          </p:nvSpPr>
          <p:spPr>
            <a:xfrm>
              <a:off x="8977376" y="3138551"/>
              <a:ext cx="2381250" cy="1733550"/>
            </a:xfrm>
            <a:custGeom>
              <a:avLst/>
              <a:gdLst/>
              <a:ahLst/>
              <a:cxnLst/>
              <a:rect l="l" t="t" r="r" b="b"/>
              <a:pathLst>
                <a:path w="2381250" h="1733550">
                  <a:moveTo>
                    <a:pt x="2092198" y="0"/>
                  </a:moveTo>
                  <a:lnTo>
                    <a:pt x="288925" y="0"/>
                  </a:lnTo>
                  <a:lnTo>
                    <a:pt x="242042" y="3779"/>
                  </a:lnTo>
                  <a:lnTo>
                    <a:pt x="197575" y="14722"/>
                  </a:lnTo>
                  <a:lnTo>
                    <a:pt x="156116" y="32236"/>
                  </a:lnTo>
                  <a:lnTo>
                    <a:pt x="118259" y="55725"/>
                  </a:lnTo>
                  <a:lnTo>
                    <a:pt x="84597" y="84597"/>
                  </a:lnTo>
                  <a:lnTo>
                    <a:pt x="55725" y="118259"/>
                  </a:lnTo>
                  <a:lnTo>
                    <a:pt x="32236" y="156116"/>
                  </a:lnTo>
                  <a:lnTo>
                    <a:pt x="14722" y="197575"/>
                  </a:lnTo>
                  <a:lnTo>
                    <a:pt x="3779" y="242042"/>
                  </a:lnTo>
                  <a:lnTo>
                    <a:pt x="0" y="288925"/>
                  </a:lnTo>
                  <a:lnTo>
                    <a:pt x="0" y="1444498"/>
                  </a:lnTo>
                  <a:lnTo>
                    <a:pt x="3779" y="1491383"/>
                  </a:lnTo>
                  <a:lnTo>
                    <a:pt x="14722" y="1535860"/>
                  </a:lnTo>
                  <a:lnTo>
                    <a:pt x="32236" y="1577334"/>
                  </a:lnTo>
                  <a:lnTo>
                    <a:pt x="55725" y="1615208"/>
                  </a:lnTo>
                  <a:lnTo>
                    <a:pt x="84597" y="1648888"/>
                  </a:lnTo>
                  <a:lnTo>
                    <a:pt x="118259" y="1677779"/>
                  </a:lnTo>
                  <a:lnTo>
                    <a:pt x="156116" y="1701286"/>
                  </a:lnTo>
                  <a:lnTo>
                    <a:pt x="197575" y="1718813"/>
                  </a:lnTo>
                  <a:lnTo>
                    <a:pt x="242042" y="1729766"/>
                  </a:lnTo>
                  <a:lnTo>
                    <a:pt x="288925" y="1733550"/>
                  </a:lnTo>
                  <a:lnTo>
                    <a:pt x="2092198" y="1733550"/>
                  </a:lnTo>
                  <a:lnTo>
                    <a:pt x="2139083" y="1729766"/>
                  </a:lnTo>
                  <a:lnTo>
                    <a:pt x="2183560" y="1718813"/>
                  </a:lnTo>
                  <a:lnTo>
                    <a:pt x="2225034" y="1701286"/>
                  </a:lnTo>
                  <a:lnTo>
                    <a:pt x="2262908" y="1677779"/>
                  </a:lnTo>
                  <a:lnTo>
                    <a:pt x="2296588" y="1648888"/>
                  </a:lnTo>
                  <a:lnTo>
                    <a:pt x="2325479" y="1615208"/>
                  </a:lnTo>
                  <a:lnTo>
                    <a:pt x="2348986" y="1577334"/>
                  </a:lnTo>
                  <a:lnTo>
                    <a:pt x="2366513" y="1535860"/>
                  </a:lnTo>
                  <a:lnTo>
                    <a:pt x="2377466" y="1491383"/>
                  </a:lnTo>
                  <a:lnTo>
                    <a:pt x="2381250" y="1444498"/>
                  </a:lnTo>
                  <a:lnTo>
                    <a:pt x="2381250" y="288925"/>
                  </a:lnTo>
                  <a:lnTo>
                    <a:pt x="2377466" y="242042"/>
                  </a:lnTo>
                  <a:lnTo>
                    <a:pt x="2366513" y="197575"/>
                  </a:lnTo>
                  <a:lnTo>
                    <a:pt x="2348986" y="156116"/>
                  </a:lnTo>
                  <a:lnTo>
                    <a:pt x="2325479" y="118259"/>
                  </a:lnTo>
                  <a:lnTo>
                    <a:pt x="2296588" y="84597"/>
                  </a:lnTo>
                  <a:lnTo>
                    <a:pt x="2262908" y="55725"/>
                  </a:lnTo>
                  <a:lnTo>
                    <a:pt x="2225034" y="32236"/>
                  </a:lnTo>
                  <a:lnTo>
                    <a:pt x="2183560" y="14722"/>
                  </a:lnTo>
                  <a:lnTo>
                    <a:pt x="2139083" y="3779"/>
                  </a:lnTo>
                  <a:lnTo>
                    <a:pt x="2092198" y="0"/>
                  </a:lnTo>
                  <a:close/>
                </a:path>
              </a:pathLst>
            </a:custGeom>
            <a:solidFill>
              <a:srgbClr val="AC16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977376" y="3138551"/>
              <a:ext cx="2381250" cy="1733550"/>
            </a:xfrm>
            <a:custGeom>
              <a:avLst/>
              <a:gdLst/>
              <a:ahLst/>
              <a:cxnLst/>
              <a:rect l="l" t="t" r="r" b="b"/>
              <a:pathLst>
                <a:path w="2381250" h="1733550">
                  <a:moveTo>
                    <a:pt x="0" y="288925"/>
                  </a:moveTo>
                  <a:lnTo>
                    <a:pt x="3779" y="242042"/>
                  </a:lnTo>
                  <a:lnTo>
                    <a:pt x="14722" y="197575"/>
                  </a:lnTo>
                  <a:lnTo>
                    <a:pt x="32236" y="156116"/>
                  </a:lnTo>
                  <a:lnTo>
                    <a:pt x="55725" y="118259"/>
                  </a:lnTo>
                  <a:lnTo>
                    <a:pt x="84597" y="84597"/>
                  </a:lnTo>
                  <a:lnTo>
                    <a:pt x="118259" y="55725"/>
                  </a:lnTo>
                  <a:lnTo>
                    <a:pt x="156116" y="32236"/>
                  </a:lnTo>
                  <a:lnTo>
                    <a:pt x="197575" y="14722"/>
                  </a:lnTo>
                  <a:lnTo>
                    <a:pt x="242042" y="3779"/>
                  </a:lnTo>
                  <a:lnTo>
                    <a:pt x="288925" y="0"/>
                  </a:lnTo>
                  <a:lnTo>
                    <a:pt x="2092198" y="0"/>
                  </a:lnTo>
                  <a:lnTo>
                    <a:pt x="2139083" y="3779"/>
                  </a:lnTo>
                  <a:lnTo>
                    <a:pt x="2183560" y="14722"/>
                  </a:lnTo>
                  <a:lnTo>
                    <a:pt x="2225034" y="32236"/>
                  </a:lnTo>
                  <a:lnTo>
                    <a:pt x="2262908" y="55725"/>
                  </a:lnTo>
                  <a:lnTo>
                    <a:pt x="2296588" y="84597"/>
                  </a:lnTo>
                  <a:lnTo>
                    <a:pt x="2325479" y="118259"/>
                  </a:lnTo>
                  <a:lnTo>
                    <a:pt x="2348986" y="156116"/>
                  </a:lnTo>
                  <a:lnTo>
                    <a:pt x="2366513" y="197575"/>
                  </a:lnTo>
                  <a:lnTo>
                    <a:pt x="2377466" y="242042"/>
                  </a:lnTo>
                  <a:lnTo>
                    <a:pt x="2381250" y="288925"/>
                  </a:lnTo>
                  <a:lnTo>
                    <a:pt x="2381250" y="1444498"/>
                  </a:lnTo>
                  <a:lnTo>
                    <a:pt x="2377466" y="1491383"/>
                  </a:lnTo>
                  <a:lnTo>
                    <a:pt x="2366513" y="1535860"/>
                  </a:lnTo>
                  <a:lnTo>
                    <a:pt x="2348986" y="1577334"/>
                  </a:lnTo>
                  <a:lnTo>
                    <a:pt x="2325479" y="1615208"/>
                  </a:lnTo>
                  <a:lnTo>
                    <a:pt x="2296588" y="1648888"/>
                  </a:lnTo>
                  <a:lnTo>
                    <a:pt x="2262908" y="1677779"/>
                  </a:lnTo>
                  <a:lnTo>
                    <a:pt x="2225034" y="1701286"/>
                  </a:lnTo>
                  <a:lnTo>
                    <a:pt x="2183560" y="1718813"/>
                  </a:lnTo>
                  <a:lnTo>
                    <a:pt x="2139083" y="1729766"/>
                  </a:lnTo>
                  <a:lnTo>
                    <a:pt x="2092198" y="1733550"/>
                  </a:lnTo>
                  <a:lnTo>
                    <a:pt x="288925" y="1733550"/>
                  </a:lnTo>
                  <a:lnTo>
                    <a:pt x="242042" y="1729766"/>
                  </a:lnTo>
                  <a:lnTo>
                    <a:pt x="197575" y="1718813"/>
                  </a:lnTo>
                  <a:lnTo>
                    <a:pt x="156116" y="1701286"/>
                  </a:lnTo>
                  <a:lnTo>
                    <a:pt x="118259" y="1677779"/>
                  </a:lnTo>
                  <a:lnTo>
                    <a:pt x="84597" y="1648888"/>
                  </a:lnTo>
                  <a:lnTo>
                    <a:pt x="55725" y="1615208"/>
                  </a:lnTo>
                  <a:lnTo>
                    <a:pt x="32236" y="1577334"/>
                  </a:lnTo>
                  <a:lnTo>
                    <a:pt x="14722" y="1535860"/>
                  </a:lnTo>
                  <a:lnTo>
                    <a:pt x="3779" y="1491383"/>
                  </a:lnTo>
                  <a:lnTo>
                    <a:pt x="0" y="1444498"/>
                  </a:lnTo>
                  <a:lnTo>
                    <a:pt x="0" y="28892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9205594" y="3633152"/>
            <a:ext cx="1924050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950" spc="245" dirty="0">
                <a:solidFill>
                  <a:srgbClr val="FFFFFF"/>
                </a:solidFill>
                <a:latin typeface="Gill Sans MT"/>
                <a:cs typeface="Gill Sans MT"/>
              </a:rPr>
              <a:t>Analysis</a:t>
            </a:r>
            <a:endParaRPr sz="3950" dirty="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My</a:t>
            </a:r>
            <a:r>
              <a:rPr spc="-275" dirty="0"/>
              <a:t> </a:t>
            </a:r>
            <a:r>
              <a:rPr spc="-65" dirty="0"/>
              <a:t>Typical</a:t>
            </a:r>
            <a:r>
              <a:rPr spc="-240" dirty="0"/>
              <a:t> </a:t>
            </a:r>
            <a:r>
              <a:rPr spc="-50" dirty="0"/>
              <a:t>Practice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10290175" cy="143764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85" dirty="0">
                <a:latin typeface="Gill Sans MT"/>
                <a:cs typeface="Gill Sans MT"/>
              </a:rPr>
              <a:t>Different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institutions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use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different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templates</a:t>
            </a:r>
            <a:endParaRPr sz="2750">
              <a:latin typeface="Gill Sans MT"/>
              <a:cs typeface="Gill Sans MT"/>
            </a:endParaRPr>
          </a:p>
          <a:p>
            <a:pPr marL="240029" marR="5080" indent="-227965">
              <a:lnSpc>
                <a:spcPts val="3000"/>
              </a:lnSpc>
              <a:spcBef>
                <a:spcPts val="110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30" dirty="0">
                <a:latin typeface="Gill Sans MT"/>
                <a:cs typeface="Gill Sans MT"/>
              </a:rPr>
              <a:t>Let's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talk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about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how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I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craft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decision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when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there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no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template 	</a:t>
            </a:r>
            <a:r>
              <a:rPr sz="2750" spc="90" dirty="0">
                <a:latin typeface="Gill Sans MT"/>
                <a:cs typeface="Gill Sans MT"/>
              </a:rPr>
              <a:t>provided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211963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90" dirty="0"/>
              <a:t>Heading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2820035" cy="259207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05" dirty="0">
                <a:latin typeface="Gill Sans MT"/>
                <a:cs typeface="Gill Sans MT"/>
              </a:rPr>
              <a:t>Confidential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90" dirty="0">
                <a:latin typeface="Gill Sans MT"/>
                <a:cs typeface="Gill Sans MT"/>
              </a:rPr>
              <a:t>Institution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35" dirty="0">
                <a:latin typeface="Gill Sans MT"/>
                <a:cs typeface="Gill Sans MT"/>
              </a:rPr>
              <a:t>Party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names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60" dirty="0">
                <a:latin typeface="Gill Sans MT"/>
                <a:cs typeface="Gill Sans MT"/>
              </a:rPr>
              <a:t>Date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decision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204" dirty="0">
                <a:latin typeface="Gill Sans MT"/>
                <a:cs typeface="Gill Sans MT"/>
              </a:rPr>
              <a:t>My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name/role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85" dirty="0"/>
              <a:t>Introduction/Allegations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10210165" cy="297370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-35" dirty="0">
                <a:latin typeface="Gill Sans MT"/>
                <a:cs typeface="Gill Sans MT"/>
              </a:rPr>
              <a:t>Who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3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parties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what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their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roles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Gill Sans MT"/>
                <a:cs typeface="Gill Sans MT"/>
              </a:rPr>
              <a:t>When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254" dirty="0">
                <a:latin typeface="Gill Sans MT"/>
                <a:cs typeface="Gill Sans MT"/>
              </a:rPr>
              <a:t>was</a:t>
            </a:r>
            <a:r>
              <a:rPr sz="2750" spc="6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report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received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Gill Sans MT"/>
                <a:cs typeface="Gill Sans MT"/>
              </a:rPr>
              <a:t>When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54" dirty="0">
                <a:latin typeface="Gill Sans MT"/>
                <a:cs typeface="Gill Sans MT"/>
              </a:rPr>
              <a:t>was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notice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provided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What </a:t>
            </a:r>
            <a:r>
              <a:rPr sz="2750" spc="60" dirty="0">
                <a:latin typeface="Gill Sans MT"/>
                <a:cs typeface="Gill Sans MT"/>
              </a:rPr>
              <a:t>were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allegations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included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notice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ts val="3155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  <a:tab pos="7473950" algn="l"/>
              </a:tabLst>
            </a:pP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spc="9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true,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these</a:t>
            </a:r>
            <a:r>
              <a:rPr sz="2750" spc="4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allegations</a:t>
            </a:r>
            <a:r>
              <a:rPr sz="2750" spc="9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could</a:t>
            </a:r>
            <a:r>
              <a:rPr sz="2750" spc="3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constitute</a:t>
            </a:r>
            <a:r>
              <a:rPr sz="2750" spc="45" dirty="0">
                <a:latin typeface="Gill Sans MT"/>
                <a:cs typeface="Gill Sans MT"/>
              </a:rPr>
              <a:t> </a:t>
            </a:r>
            <a:r>
              <a:rPr sz="2750" u="heavy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	</a:t>
            </a:r>
            <a:r>
              <a:rPr sz="2750" u="none" spc="105" dirty="0">
                <a:latin typeface="Gill Sans MT"/>
                <a:cs typeface="Gill Sans MT"/>
              </a:rPr>
              <a:t>in</a:t>
            </a:r>
            <a:r>
              <a:rPr sz="2750" u="none" spc="-45" dirty="0">
                <a:latin typeface="Gill Sans MT"/>
                <a:cs typeface="Gill Sans MT"/>
              </a:rPr>
              <a:t> </a:t>
            </a:r>
            <a:r>
              <a:rPr sz="2750" u="none" spc="105" dirty="0">
                <a:latin typeface="Gill Sans MT"/>
                <a:cs typeface="Gill Sans MT"/>
              </a:rPr>
              <a:t>violation</a:t>
            </a:r>
            <a:r>
              <a:rPr sz="2750" u="none" spc="-45" dirty="0">
                <a:latin typeface="Gill Sans MT"/>
                <a:cs typeface="Gill Sans MT"/>
              </a:rPr>
              <a:t> </a:t>
            </a:r>
            <a:r>
              <a:rPr sz="2750" u="none" spc="195" dirty="0">
                <a:latin typeface="Gill Sans MT"/>
                <a:cs typeface="Gill Sans MT"/>
              </a:rPr>
              <a:t>of</a:t>
            </a:r>
            <a:r>
              <a:rPr sz="2750" u="none" spc="-60" dirty="0">
                <a:latin typeface="Gill Sans MT"/>
                <a:cs typeface="Gill Sans MT"/>
              </a:rPr>
              <a:t> </a:t>
            </a:r>
            <a:r>
              <a:rPr sz="2750" u="none" spc="80" dirty="0">
                <a:latin typeface="Gill Sans MT"/>
                <a:cs typeface="Gill Sans MT"/>
              </a:rPr>
              <a:t>the</a:t>
            </a:r>
            <a:endParaRPr sz="2750">
              <a:latin typeface="Gill Sans MT"/>
              <a:cs typeface="Gill Sans MT"/>
            </a:endParaRPr>
          </a:p>
          <a:p>
            <a:pPr marL="241300">
              <a:lnSpc>
                <a:spcPts val="3155"/>
              </a:lnSpc>
              <a:tabLst>
                <a:tab pos="1607820" algn="l"/>
              </a:tabLst>
            </a:pPr>
            <a:r>
              <a:rPr sz="2750" u="heavy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	</a:t>
            </a:r>
            <a:r>
              <a:rPr sz="2750" u="none" spc="135" dirty="0">
                <a:latin typeface="Gill Sans MT"/>
                <a:cs typeface="Gill Sans MT"/>
              </a:rPr>
              <a:t>Policy.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25" dirty="0"/>
              <a:t>Procedural</a:t>
            </a:r>
            <a:r>
              <a:rPr spc="-110" dirty="0"/>
              <a:t> </a:t>
            </a:r>
            <a:r>
              <a:rPr spc="-10" dirty="0"/>
              <a:t>Steps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22119"/>
            <a:ext cx="9996170" cy="423227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45" dirty="0">
                <a:latin typeface="Gill Sans MT"/>
                <a:cs typeface="Gill Sans MT"/>
              </a:rPr>
              <a:t>Explain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history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investigation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ts val="3290"/>
              </a:lnSpc>
              <a:spcBef>
                <a:spcPts val="3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-35" dirty="0">
                <a:latin typeface="Gill Sans MT"/>
                <a:cs typeface="Gill Sans MT"/>
              </a:rPr>
              <a:t>Who</a:t>
            </a:r>
            <a:r>
              <a:rPr sz="2750" spc="-114" dirty="0">
                <a:latin typeface="Gill Sans MT"/>
                <a:cs typeface="Gill Sans MT"/>
              </a:rPr>
              <a:t> </a:t>
            </a:r>
            <a:r>
              <a:rPr sz="2750" spc="285" dirty="0">
                <a:latin typeface="Gill Sans MT"/>
                <a:cs typeface="Gill Sans MT"/>
              </a:rPr>
              <a:t>was</a:t>
            </a:r>
            <a:r>
              <a:rPr sz="2750" spc="-114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interviewed?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ts val="2870"/>
              </a:lnSpc>
              <a:buFont typeface="Courier New"/>
              <a:buChar char="o"/>
              <a:tabLst>
                <a:tab pos="697865" algn="l"/>
              </a:tabLst>
            </a:pPr>
            <a:r>
              <a:rPr sz="2400" spc="-85" dirty="0">
                <a:latin typeface="Gill Sans MT"/>
                <a:cs typeface="Gill Sans MT"/>
              </a:rPr>
              <a:t>Who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wasn't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interviewed,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and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why?</a:t>
            </a:r>
            <a:endParaRPr sz="2400">
              <a:latin typeface="Gill Sans MT"/>
              <a:cs typeface="Gill Sans MT"/>
            </a:endParaRPr>
          </a:p>
          <a:p>
            <a:pPr marL="240029" indent="-227965">
              <a:lnSpc>
                <a:spcPts val="3250"/>
              </a:lnSpc>
              <a:spcBef>
                <a:spcPts val="375"/>
              </a:spcBef>
              <a:buFont typeface="Arial"/>
              <a:buChar char="•"/>
              <a:tabLst>
                <a:tab pos="240029" algn="l"/>
                <a:tab pos="469900" algn="l"/>
              </a:tabLst>
            </a:pPr>
            <a:r>
              <a:rPr sz="2750" dirty="0">
                <a:latin typeface="Gill Sans MT"/>
                <a:cs typeface="Gill Sans MT"/>
              </a:rPr>
              <a:t>What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evidence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54" dirty="0">
                <a:latin typeface="Gill Sans MT"/>
                <a:cs typeface="Gill Sans MT"/>
              </a:rPr>
              <a:t>was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gathered?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ts val="2830"/>
              </a:lnSpc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Gill Sans MT"/>
                <a:cs typeface="Gill Sans MT"/>
              </a:rPr>
              <a:t>What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wasn't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gathered,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and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why?</a:t>
            </a:r>
            <a:endParaRPr sz="2400">
              <a:latin typeface="Gill Sans MT"/>
              <a:cs typeface="Gill Sans MT"/>
            </a:endParaRPr>
          </a:p>
          <a:p>
            <a:pPr marL="241300" marR="5080" indent="-229235">
              <a:lnSpc>
                <a:spcPts val="2710"/>
              </a:lnSpc>
              <a:spcBef>
                <a:spcPts val="9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-20" dirty="0">
                <a:latin typeface="Gill Sans MT"/>
                <a:cs typeface="Gill Sans MT"/>
              </a:rPr>
              <a:t>Were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there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any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evidentiary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disputes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need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explained, </a:t>
            </a:r>
            <a:r>
              <a:rPr sz="2750" spc="229" dirty="0">
                <a:latin typeface="Gill Sans MT"/>
                <a:cs typeface="Gill Sans MT"/>
              </a:rPr>
              <a:t>such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380" dirty="0">
                <a:latin typeface="Gill Sans MT"/>
                <a:cs typeface="Gill Sans MT"/>
              </a:rPr>
              <a:t>as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relevancy?</a:t>
            </a:r>
            <a:endParaRPr sz="2750">
              <a:latin typeface="Gill Sans MT"/>
              <a:cs typeface="Gill Sans MT"/>
            </a:endParaRPr>
          </a:p>
          <a:p>
            <a:pPr marL="241300" marR="752475" indent="-229235">
              <a:lnSpc>
                <a:spcPts val="2710"/>
              </a:lnSpc>
              <a:spcBef>
                <a:spcPts val="96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Are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there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any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anomalies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procedures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should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be </a:t>
            </a:r>
            <a:r>
              <a:rPr sz="2750" spc="160" dirty="0">
                <a:latin typeface="Gill Sans MT"/>
                <a:cs typeface="Gill Sans MT"/>
              </a:rPr>
              <a:t>explained?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-150" dirty="0">
                <a:latin typeface="Gill Sans MT"/>
                <a:cs typeface="Gill Sans MT"/>
              </a:rPr>
              <a:t>"X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did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participate,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375" dirty="0">
                <a:latin typeface="Gill Sans MT"/>
                <a:cs typeface="Gill Sans MT"/>
              </a:rPr>
              <a:t>as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their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right..."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95" dirty="0"/>
              <a:t>Congratulations!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7487920" cy="235331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investigation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over.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00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hearing,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any,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285" dirty="0">
                <a:latin typeface="Gill Sans MT"/>
                <a:cs typeface="Gill Sans MT"/>
              </a:rPr>
              <a:t>has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been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held.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Gill Sans MT"/>
                <a:cs typeface="Gill Sans MT"/>
              </a:rPr>
              <a:t>Now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it's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time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do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real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work</a:t>
            </a:r>
            <a:r>
              <a:rPr sz="2750" spc="60" dirty="0">
                <a:latin typeface="Gill Sans MT"/>
                <a:cs typeface="Gill Sans MT"/>
              </a:rPr>
              <a:t> </a:t>
            </a:r>
            <a:r>
              <a:rPr sz="2750" spc="440" dirty="0">
                <a:latin typeface="Gill Sans MT"/>
                <a:cs typeface="Gill Sans MT"/>
              </a:rPr>
              <a:t>–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deciding: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8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Gill Sans MT"/>
                <a:cs typeface="Gill Sans MT"/>
              </a:rPr>
              <a:t>What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happened?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19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50" dirty="0">
                <a:latin typeface="Gill Sans MT"/>
                <a:cs typeface="Gill Sans MT"/>
              </a:rPr>
              <a:t>Does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what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happened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constitute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policy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violation?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0" dirty="0"/>
              <a:t>Jurisdiction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7190105" cy="449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3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45" dirty="0">
                <a:latin typeface="Gill Sans MT"/>
                <a:cs typeface="Gill Sans MT"/>
              </a:rPr>
              <a:t>Explain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why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this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matter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fits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under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this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policy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90" dirty="0"/>
              <a:t>Applicable</a:t>
            </a:r>
            <a:r>
              <a:rPr spc="-200" dirty="0"/>
              <a:t> </a:t>
            </a:r>
            <a:r>
              <a:rPr spc="-20" dirty="0"/>
              <a:t>Policy</a:t>
            </a:r>
            <a:r>
              <a:rPr spc="-195" dirty="0"/>
              <a:t> </a:t>
            </a:r>
            <a:r>
              <a:rPr spc="-10" dirty="0"/>
              <a:t>Language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10290810" cy="233426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60" dirty="0">
                <a:latin typeface="Gill Sans MT"/>
                <a:cs typeface="Gill Sans MT"/>
              </a:rPr>
              <a:t>Copy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paste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excerpts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straight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from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policy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at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issue</a:t>
            </a:r>
            <a:endParaRPr sz="2750">
              <a:latin typeface="Gill Sans MT"/>
              <a:cs typeface="Gill Sans MT"/>
            </a:endParaRPr>
          </a:p>
          <a:p>
            <a:pPr marL="240029" marR="133985" indent="-227965">
              <a:lnSpc>
                <a:spcPts val="3000"/>
              </a:lnSpc>
              <a:spcBef>
                <a:spcPts val="110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40" dirty="0">
                <a:latin typeface="Gill Sans MT"/>
                <a:cs typeface="Gill Sans MT"/>
              </a:rPr>
              <a:t>Use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ellipses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to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indicate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where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removed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language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that 	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relevant</a:t>
            </a:r>
            <a:endParaRPr sz="2750">
              <a:latin typeface="Gill Sans MT"/>
              <a:cs typeface="Gill Sans MT"/>
            </a:endParaRPr>
          </a:p>
          <a:p>
            <a:pPr marL="240029" marR="5080" indent="-227965">
              <a:lnSpc>
                <a:spcPts val="3000"/>
              </a:lnSpc>
              <a:spcBef>
                <a:spcPts val="106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50" dirty="0">
                <a:latin typeface="Gill Sans MT"/>
                <a:cs typeface="Gill Sans MT"/>
              </a:rPr>
              <a:t>Remember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use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240" dirty="0">
                <a:latin typeface="Gill Sans MT"/>
                <a:cs typeface="Gill Sans MT"/>
              </a:rPr>
              <a:t>language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254" dirty="0">
                <a:latin typeface="Gill Sans MT"/>
                <a:cs typeface="Gill Sans MT"/>
              </a:rPr>
              <a:t>was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place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at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time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the 	</a:t>
            </a:r>
            <a:r>
              <a:rPr sz="2750" spc="150" dirty="0">
                <a:latin typeface="Gill Sans MT"/>
                <a:cs typeface="Gill Sans MT"/>
              </a:rPr>
              <a:t>conduct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260" dirty="0">
                <a:latin typeface="Gill Sans MT"/>
                <a:cs typeface="Gill Sans MT"/>
              </a:rPr>
              <a:t>was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alleged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to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occurred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405574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Findings</a:t>
            </a:r>
            <a:r>
              <a:rPr spc="-165" dirty="0"/>
              <a:t> </a:t>
            </a:r>
            <a:r>
              <a:rPr dirty="0"/>
              <a:t>of</a:t>
            </a:r>
            <a:r>
              <a:rPr spc="-145" dirty="0"/>
              <a:t> </a:t>
            </a:r>
            <a:r>
              <a:rPr spc="-75" dirty="0"/>
              <a:t>Fact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65680"/>
            <a:ext cx="10050145" cy="420751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241300" marR="5080" indent="-229235">
              <a:lnSpc>
                <a:spcPts val="2700"/>
              </a:lnSpc>
              <a:spcBef>
                <a:spcPts val="720"/>
              </a:spcBef>
              <a:buFont typeface="Arial"/>
              <a:buChar char="•"/>
              <a:tabLst>
                <a:tab pos="241300" algn="l"/>
                <a:tab pos="4237355" algn="l"/>
              </a:tabLst>
            </a:pPr>
            <a:r>
              <a:rPr sz="2750" spc="225" dirty="0">
                <a:latin typeface="Gill Sans MT"/>
                <a:cs typeface="Gill Sans MT"/>
              </a:rPr>
              <a:t>Many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different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structural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components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can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used,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depending </a:t>
            </a:r>
            <a:r>
              <a:rPr sz="2750" spc="95" dirty="0">
                <a:latin typeface="Gill Sans MT"/>
                <a:cs typeface="Gill Sans MT"/>
              </a:rPr>
              <a:t>on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45" dirty="0">
                <a:latin typeface="Gill Sans MT"/>
                <a:cs typeface="Gill Sans MT"/>
              </a:rPr>
              <a:t>facts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40" dirty="0">
                <a:latin typeface="Gill Sans MT"/>
                <a:cs typeface="Gill Sans MT"/>
              </a:rPr>
              <a:t>case.</a:t>
            </a:r>
            <a:r>
              <a:rPr sz="2750" dirty="0">
                <a:latin typeface="Gill Sans MT"/>
                <a:cs typeface="Gill Sans MT"/>
              </a:rPr>
              <a:t>	</a:t>
            </a:r>
            <a:r>
              <a:rPr sz="2750" spc="180" dirty="0">
                <a:latin typeface="Gill Sans MT"/>
                <a:cs typeface="Gill Sans MT"/>
              </a:rPr>
              <a:t>Examples: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ts val="2785"/>
              </a:lnSpc>
              <a:buFont typeface="Courier New"/>
              <a:buChar char="o"/>
              <a:tabLst>
                <a:tab pos="697865" algn="l"/>
              </a:tabLst>
            </a:pPr>
            <a:r>
              <a:rPr sz="2400" spc="85" dirty="0">
                <a:latin typeface="Gill Sans MT"/>
                <a:cs typeface="Gill Sans MT"/>
              </a:rPr>
              <a:t>Undisputed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200" dirty="0">
                <a:latin typeface="Gill Sans MT"/>
                <a:cs typeface="Gill Sans MT"/>
              </a:rPr>
              <a:t>facts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(with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citations)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ts val="2815"/>
              </a:lnSpc>
              <a:buFont typeface="Courier New"/>
              <a:buChar char="o"/>
              <a:tabLst>
                <a:tab pos="697865" algn="l"/>
              </a:tabLst>
            </a:pPr>
            <a:r>
              <a:rPr sz="2400" spc="90" dirty="0">
                <a:latin typeface="Gill Sans MT"/>
                <a:cs typeface="Gill Sans MT"/>
              </a:rPr>
              <a:t>Undisputed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timeline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50" dirty="0">
                <a:latin typeface="Gill Sans MT"/>
                <a:cs typeface="Gill Sans MT"/>
              </a:rPr>
              <a:t>(with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citations)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ts val="2830"/>
              </a:lnSpc>
              <a:buFont typeface="Courier New"/>
              <a:buChar char="o"/>
              <a:tabLst>
                <a:tab pos="697865" algn="l"/>
              </a:tabLst>
            </a:pPr>
            <a:r>
              <a:rPr sz="2400" spc="80" dirty="0">
                <a:latin typeface="Gill Sans MT"/>
                <a:cs typeface="Gill Sans MT"/>
              </a:rPr>
              <a:t>Disputed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85" dirty="0">
                <a:latin typeface="Gill Sans MT"/>
                <a:cs typeface="Gill Sans MT"/>
              </a:rPr>
              <a:t>facts</a:t>
            </a:r>
            <a:r>
              <a:rPr sz="2400" spc="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broken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down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by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segment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incident</a:t>
            </a:r>
            <a:endParaRPr sz="2400">
              <a:latin typeface="Gill Sans MT"/>
              <a:cs typeface="Gill Sans MT"/>
            </a:endParaRPr>
          </a:p>
          <a:p>
            <a:pPr marL="1156335" lvl="2" indent="-228600">
              <a:lnSpc>
                <a:spcPct val="100000"/>
              </a:lnSpc>
              <a:spcBef>
                <a:spcPts val="70"/>
              </a:spcBef>
              <a:buFont typeface="Wingdings"/>
              <a:buChar char=""/>
              <a:tabLst>
                <a:tab pos="1156335" algn="l"/>
              </a:tabLst>
            </a:pPr>
            <a:r>
              <a:rPr sz="2000" dirty="0">
                <a:latin typeface="Gill Sans MT"/>
                <a:cs typeface="Gill Sans MT"/>
              </a:rPr>
              <a:t>What</a:t>
            </a:r>
            <a:r>
              <a:rPr sz="2000" spc="-95" dirty="0">
                <a:latin typeface="Gill Sans MT"/>
                <a:cs typeface="Gill Sans MT"/>
              </a:rPr>
              <a:t> </a:t>
            </a:r>
            <a:r>
              <a:rPr sz="2000" spc="95" dirty="0">
                <a:latin typeface="Gill Sans MT"/>
                <a:cs typeface="Gill Sans MT"/>
              </a:rPr>
              <a:t>did</a:t>
            </a:r>
            <a:r>
              <a:rPr sz="2000" spc="-114" dirty="0">
                <a:latin typeface="Gill Sans MT"/>
                <a:cs typeface="Gill Sans MT"/>
              </a:rPr>
              <a:t> </a:t>
            </a:r>
            <a:r>
              <a:rPr sz="2000" spc="114" dirty="0">
                <a:latin typeface="Gill Sans MT"/>
                <a:cs typeface="Gill Sans MT"/>
              </a:rPr>
              <a:t>complainant</a:t>
            </a:r>
            <a:r>
              <a:rPr sz="2000" spc="-15" dirty="0">
                <a:latin typeface="Gill Sans MT"/>
                <a:cs typeface="Gill Sans MT"/>
              </a:rPr>
              <a:t> </a:t>
            </a:r>
            <a:r>
              <a:rPr sz="2000" spc="190" dirty="0">
                <a:latin typeface="Gill Sans MT"/>
                <a:cs typeface="Gill Sans MT"/>
              </a:rPr>
              <a:t>say?</a:t>
            </a:r>
            <a:endParaRPr sz="2000">
              <a:latin typeface="Gill Sans MT"/>
              <a:cs typeface="Gill Sans MT"/>
            </a:endParaRPr>
          </a:p>
          <a:p>
            <a:pPr marL="1156335" lvl="2" indent="-22860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1156335" algn="l"/>
              </a:tabLst>
            </a:pPr>
            <a:r>
              <a:rPr sz="2000" dirty="0">
                <a:latin typeface="Gill Sans MT"/>
                <a:cs typeface="Gill Sans MT"/>
              </a:rPr>
              <a:t>What</a:t>
            </a:r>
            <a:r>
              <a:rPr sz="2000" spc="-90" dirty="0">
                <a:latin typeface="Gill Sans MT"/>
                <a:cs typeface="Gill Sans MT"/>
              </a:rPr>
              <a:t> </a:t>
            </a:r>
            <a:r>
              <a:rPr sz="2000" spc="95" dirty="0">
                <a:latin typeface="Gill Sans MT"/>
                <a:cs typeface="Gill Sans MT"/>
              </a:rPr>
              <a:t>did</a:t>
            </a:r>
            <a:r>
              <a:rPr sz="2000" spc="-114" dirty="0">
                <a:latin typeface="Gill Sans MT"/>
                <a:cs typeface="Gill Sans MT"/>
              </a:rPr>
              <a:t> </a:t>
            </a:r>
            <a:r>
              <a:rPr sz="2000" spc="75" dirty="0">
                <a:latin typeface="Gill Sans MT"/>
                <a:cs typeface="Gill Sans MT"/>
              </a:rPr>
              <a:t>respondent</a:t>
            </a:r>
            <a:r>
              <a:rPr sz="2000" spc="-80" dirty="0">
                <a:latin typeface="Gill Sans MT"/>
                <a:cs typeface="Gill Sans MT"/>
              </a:rPr>
              <a:t> </a:t>
            </a:r>
            <a:r>
              <a:rPr sz="2000" spc="190" dirty="0">
                <a:latin typeface="Gill Sans MT"/>
                <a:cs typeface="Gill Sans MT"/>
              </a:rPr>
              <a:t>say?</a:t>
            </a:r>
            <a:endParaRPr sz="2000">
              <a:latin typeface="Gill Sans MT"/>
              <a:cs typeface="Gill Sans MT"/>
            </a:endParaRPr>
          </a:p>
          <a:p>
            <a:pPr marL="1156335" lvl="2" indent="-22860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1156335" algn="l"/>
              </a:tabLst>
            </a:pPr>
            <a:r>
              <a:rPr sz="2000" dirty="0">
                <a:latin typeface="Gill Sans MT"/>
                <a:cs typeface="Gill Sans MT"/>
              </a:rPr>
              <a:t>What</a:t>
            </a:r>
            <a:r>
              <a:rPr sz="2000" spc="-90" dirty="0">
                <a:latin typeface="Gill Sans MT"/>
                <a:cs typeface="Gill Sans MT"/>
              </a:rPr>
              <a:t> </a:t>
            </a:r>
            <a:r>
              <a:rPr sz="2000" spc="95" dirty="0">
                <a:latin typeface="Gill Sans MT"/>
                <a:cs typeface="Gill Sans MT"/>
              </a:rPr>
              <a:t>did</a:t>
            </a:r>
            <a:r>
              <a:rPr sz="2000" spc="-110" dirty="0">
                <a:latin typeface="Gill Sans MT"/>
                <a:cs typeface="Gill Sans MT"/>
              </a:rPr>
              <a:t> </a:t>
            </a:r>
            <a:r>
              <a:rPr sz="2000" spc="75" dirty="0">
                <a:latin typeface="Gill Sans MT"/>
                <a:cs typeface="Gill Sans MT"/>
              </a:rPr>
              <a:t>the</a:t>
            </a:r>
            <a:r>
              <a:rPr sz="2000" spc="-50" dirty="0">
                <a:latin typeface="Gill Sans MT"/>
                <a:cs typeface="Gill Sans MT"/>
              </a:rPr>
              <a:t> </a:t>
            </a:r>
            <a:r>
              <a:rPr sz="2000" spc="114" dirty="0">
                <a:latin typeface="Gill Sans MT"/>
                <a:cs typeface="Gill Sans MT"/>
              </a:rPr>
              <a:t>witnesses</a:t>
            </a:r>
            <a:r>
              <a:rPr sz="2000" spc="-10" dirty="0">
                <a:latin typeface="Gill Sans MT"/>
                <a:cs typeface="Gill Sans MT"/>
              </a:rPr>
              <a:t> </a:t>
            </a:r>
            <a:r>
              <a:rPr sz="2000" spc="190" dirty="0">
                <a:latin typeface="Gill Sans MT"/>
                <a:cs typeface="Gill Sans MT"/>
              </a:rPr>
              <a:t>say?</a:t>
            </a:r>
            <a:endParaRPr sz="2000">
              <a:latin typeface="Gill Sans MT"/>
              <a:cs typeface="Gill Sans MT"/>
            </a:endParaRPr>
          </a:p>
          <a:p>
            <a:pPr marL="1156335" lvl="2" indent="-228600">
              <a:lnSpc>
                <a:spcPct val="100000"/>
              </a:lnSpc>
              <a:spcBef>
                <a:spcPts val="75"/>
              </a:spcBef>
              <a:buFont typeface="Wingdings"/>
              <a:buChar char=""/>
              <a:tabLst>
                <a:tab pos="1156335" algn="l"/>
              </a:tabLst>
            </a:pPr>
            <a:r>
              <a:rPr sz="2000" dirty="0">
                <a:latin typeface="Gill Sans MT"/>
                <a:cs typeface="Gill Sans MT"/>
              </a:rPr>
              <a:t>What</a:t>
            </a:r>
            <a:r>
              <a:rPr sz="2000" spc="-90" dirty="0">
                <a:latin typeface="Gill Sans MT"/>
                <a:cs typeface="Gill Sans MT"/>
              </a:rPr>
              <a:t> </a:t>
            </a:r>
            <a:r>
              <a:rPr sz="2000" spc="130" dirty="0">
                <a:latin typeface="Gill Sans MT"/>
                <a:cs typeface="Gill Sans MT"/>
              </a:rPr>
              <a:t>does</a:t>
            </a:r>
            <a:r>
              <a:rPr sz="2000" spc="-95" dirty="0">
                <a:latin typeface="Gill Sans MT"/>
                <a:cs typeface="Gill Sans MT"/>
              </a:rPr>
              <a:t> </a:t>
            </a:r>
            <a:r>
              <a:rPr sz="2000" spc="50" dirty="0">
                <a:latin typeface="Gill Sans MT"/>
                <a:cs typeface="Gill Sans MT"/>
              </a:rPr>
              <a:t>the</a:t>
            </a:r>
            <a:r>
              <a:rPr sz="2000" spc="-45" dirty="0">
                <a:latin typeface="Gill Sans MT"/>
                <a:cs typeface="Gill Sans MT"/>
              </a:rPr>
              <a:t> </a:t>
            </a:r>
            <a:r>
              <a:rPr sz="2000" spc="100" dirty="0">
                <a:latin typeface="Gill Sans MT"/>
                <a:cs typeface="Gill Sans MT"/>
              </a:rPr>
              <a:t>evidence</a:t>
            </a:r>
            <a:r>
              <a:rPr sz="2000" spc="-50" dirty="0">
                <a:latin typeface="Gill Sans MT"/>
                <a:cs typeface="Gill Sans MT"/>
              </a:rPr>
              <a:t> </a:t>
            </a:r>
            <a:r>
              <a:rPr sz="2000" spc="120" dirty="0">
                <a:latin typeface="Gill Sans MT"/>
                <a:cs typeface="Gill Sans MT"/>
              </a:rPr>
              <a:t>show?</a:t>
            </a:r>
            <a:endParaRPr sz="2000">
              <a:latin typeface="Gill Sans MT"/>
              <a:cs typeface="Gill Sans MT"/>
            </a:endParaRPr>
          </a:p>
          <a:p>
            <a:pPr marL="1156335" lvl="2" indent="-22860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1156335" algn="l"/>
              </a:tabLst>
            </a:pPr>
            <a:r>
              <a:rPr sz="2000" dirty="0">
                <a:latin typeface="Gill Sans MT"/>
                <a:cs typeface="Gill Sans MT"/>
              </a:rPr>
              <a:t>How</a:t>
            </a:r>
            <a:r>
              <a:rPr sz="2000" spc="-40" dirty="0">
                <a:latin typeface="Gill Sans MT"/>
                <a:cs typeface="Gill Sans MT"/>
              </a:rPr>
              <a:t> </a:t>
            </a:r>
            <a:r>
              <a:rPr sz="2000" spc="70" dirty="0">
                <a:latin typeface="Gill Sans MT"/>
                <a:cs typeface="Gill Sans MT"/>
              </a:rPr>
              <a:t>do</a:t>
            </a:r>
            <a:r>
              <a:rPr sz="2000" spc="-40" dirty="0">
                <a:latin typeface="Gill Sans MT"/>
                <a:cs typeface="Gill Sans MT"/>
              </a:rPr>
              <a:t> </a:t>
            </a:r>
            <a:r>
              <a:rPr sz="2000" spc="70" dirty="0">
                <a:latin typeface="Gill Sans MT"/>
                <a:cs typeface="Gill Sans MT"/>
              </a:rPr>
              <a:t>you</a:t>
            </a:r>
            <a:r>
              <a:rPr sz="2000" spc="-75" dirty="0">
                <a:latin typeface="Gill Sans MT"/>
                <a:cs typeface="Gill Sans MT"/>
              </a:rPr>
              <a:t> </a:t>
            </a:r>
            <a:r>
              <a:rPr sz="2000" spc="114" dirty="0">
                <a:latin typeface="Gill Sans MT"/>
                <a:cs typeface="Gill Sans MT"/>
              </a:rPr>
              <a:t>weigh</a:t>
            </a:r>
            <a:r>
              <a:rPr sz="2000" spc="-80" dirty="0">
                <a:latin typeface="Gill Sans MT"/>
                <a:cs typeface="Gill Sans MT"/>
              </a:rPr>
              <a:t> </a:t>
            </a:r>
            <a:r>
              <a:rPr sz="2000" spc="50" dirty="0">
                <a:latin typeface="Gill Sans MT"/>
                <a:cs typeface="Gill Sans MT"/>
              </a:rPr>
              <a:t>the</a:t>
            </a:r>
            <a:r>
              <a:rPr sz="2000" spc="-35" dirty="0">
                <a:latin typeface="Gill Sans MT"/>
                <a:cs typeface="Gill Sans MT"/>
              </a:rPr>
              <a:t> </a:t>
            </a:r>
            <a:r>
              <a:rPr sz="2000" spc="120" dirty="0">
                <a:latin typeface="Gill Sans MT"/>
                <a:cs typeface="Gill Sans MT"/>
              </a:rPr>
              <a:t>evidence?</a:t>
            </a:r>
            <a:r>
              <a:rPr sz="2000" spc="475" dirty="0">
                <a:latin typeface="Gill Sans MT"/>
                <a:cs typeface="Gill Sans MT"/>
              </a:rPr>
              <a:t> </a:t>
            </a:r>
            <a:r>
              <a:rPr sz="2000" spc="100" dirty="0">
                <a:latin typeface="Gill Sans MT"/>
                <a:cs typeface="Gill Sans MT"/>
              </a:rPr>
              <a:t>Show</a:t>
            </a:r>
            <a:r>
              <a:rPr sz="2000" spc="-35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your</a:t>
            </a:r>
            <a:r>
              <a:rPr sz="2000" spc="-100" dirty="0">
                <a:latin typeface="Gill Sans MT"/>
                <a:cs typeface="Gill Sans MT"/>
              </a:rPr>
              <a:t> </a:t>
            </a:r>
            <a:r>
              <a:rPr sz="2000" spc="-10" dirty="0">
                <a:latin typeface="Gill Sans MT"/>
                <a:cs typeface="Gill Sans MT"/>
              </a:rPr>
              <a:t>work!</a:t>
            </a:r>
            <a:endParaRPr sz="2000">
              <a:latin typeface="Gill Sans MT"/>
              <a:cs typeface="Gill Sans MT"/>
            </a:endParaRPr>
          </a:p>
          <a:p>
            <a:pPr marL="241300" marR="398145" indent="-229235">
              <a:lnSpc>
                <a:spcPts val="2710"/>
              </a:lnSpc>
              <a:spcBef>
                <a:spcPts val="88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55" dirty="0">
                <a:latin typeface="Gill Sans MT"/>
                <a:cs typeface="Gill Sans MT"/>
              </a:rPr>
              <a:t>"The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Decision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Maker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determines,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by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preponderance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 </a:t>
            </a:r>
            <a:r>
              <a:rPr sz="2750" spc="120" dirty="0">
                <a:latin typeface="Gill Sans MT"/>
                <a:cs typeface="Gill Sans MT"/>
              </a:rPr>
              <a:t>evidence..."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Findings</a:t>
            </a:r>
            <a:r>
              <a:rPr spc="-155" dirty="0"/>
              <a:t> </a:t>
            </a:r>
            <a:r>
              <a:rPr dirty="0"/>
              <a:t>of</a:t>
            </a:r>
            <a:r>
              <a:rPr spc="-130" dirty="0"/>
              <a:t> </a:t>
            </a:r>
            <a:r>
              <a:rPr spc="-120" dirty="0"/>
              <a:t>Fact</a:t>
            </a:r>
            <a:r>
              <a:rPr spc="-180" dirty="0"/>
              <a:t> </a:t>
            </a:r>
            <a:r>
              <a:rPr spc="275" dirty="0"/>
              <a:t>-</a:t>
            </a:r>
            <a:r>
              <a:rPr spc="-170" dirty="0"/>
              <a:t> </a:t>
            </a:r>
            <a:r>
              <a:rPr spc="-20" dirty="0"/>
              <a:t>Tips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8309"/>
            <a:ext cx="10312400" cy="4308475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90" dirty="0">
                <a:latin typeface="Gill Sans MT"/>
                <a:cs typeface="Gill Sans MT"/>
              </a:rPr>
              <a:t>Use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at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60" dirty="0">
                <a:latin typeface="Gill Sans MT"/>
                <a:cs typeface="Gill Sans MT"/>
              </a:rPr>
              <a:t>least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95" dirty="0">
                <a:latin typeface="Gill Sans MT"/>
                <a:cs typeface="Gill Sans MT"/>
              </a:rPr>
              <a:t>one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citation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55" dirty="0">
                <a:latin typeface="Gill Sans MT"/>
                <a:cs typeface="Gill Sans MT"/>
              </a:rPr>
              <a:t>for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50" dirty="0">
                <a:latin typeface="Gill Sans MT"/>
                <a:cs typeface="Gill Sans MT"/>
              </a:rPr>
              <a:t>every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sentence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that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presents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evidence</a:t>
            </a:r>
            <a:endParaRPr sz="2600">
              <a:latin typeface="Gill Sans MT"/>
              <a:cs typeface="Gill Sans MT"/>
            </a:endParaRPr>
          </a:p>
          <a:p>
            <a:pPr marL="241300" marR="704850" indent="-229235">
              <a:lnSpc>
                <a:spcPts val="2780"/>
              </a:lnSpc>
              <a:spcBef>
                <a:spcPts val="108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60" dirty="0">
                <a:latin typeface="Gill Sans MT"/>
                <a:cs typeface="Gill Sans MT"/>
              </a:rPr>
              <a:t>Consider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130" dirty="0">
                <a:latin typeface="Gill Sans MT"/>
                <a:cs typeface="Gill Sans MT"/>
              </a:rPr>
              <a:t>explaining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80" dirty="0">
                <a:latin typeface="Gill Sans MT"/>
                <a:cs typeface="Gill Sans MT"/>
              </a:rPr>
              <a:t>how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your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citations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work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40" dirty="0">
                <a:latin typeface="Gill Sans MT"/>
                <a:cs typeface="Gill Sans MT"/>
              </a:rPr>
              <a:t>(e.g.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-40" dirty="0">
                <a:latin typeface="Gill Sans MT"/>
                <a:cs typeface="Gill Sans MT"/>
              </a:rPr>
              <a:t>"Tr.</a:t>
            </a:r>
            <a:r>
              <a:rPr sz="2600" spc="-45" dirty="0">
                <a:latin typeface="Gill Sans MT"/>
                <a:cs typeface="Gill Sans MT"/>
              </a:rPr>
              <a:t> </a:t>
            </a:r>
            <a:r>
              <a:rPr sz="2600" spc="165" dirty="0">
                <a:latin typeface="Gill Sans MT"/>
                <a:cs typeface="Gill Sans MT"/>
              </a:rPr>
              <a:t>1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80" dirty="0">
                <a:latin typeface="Gill Sans MT"/>
                <a:cs typeface="Gill Sans MT"/>
              </a:rPr>
              <a:t>refers</a:t>
            </a:r>
            <a:r>
              <a:rPr sz="2600" spc="-35" dirty="0">
                <a:latin typeface="Gill Sans MT"/>
                <a:cs typeface="Gill Sans MT"/>
              </a:rPr>
              <a:t> </a:t>
            </a:r>
            <a:r>
              <a:rPr sz="2600" spc="-25" dirty="0">
                <a:latin typeface="Gill Sans MT"/>
                <a:cs typeface="Gill Sans MT"/>
              </a:rPr>
              <a:t>to </a:t>
            </a:r>
            <a:r>
              <a:rPr sz="2600" spc="80" dirty="0">
                <a:latin typeface="Gill Sans MT"/>
                <a:cs typeface="Gill Sans MT"/>
              </a:rPr>
              <a:t>Transcript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155" dirty="0">
                <a:latin typeface="Gill Sans MT"/>
                <a:cs typeface="Gill Sans MT"/>
              </a:rPr>
              <a:t>of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Day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65" dirty="0">
                <a:latin typeface="Gill Sans MT"/>
                <a:cs typeface="Gill Sans MT"/>
              </a:rPr>
              <a:t>1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55" dirty="0">
                <a:latin typeface="Gill Sans MT"/>
                <a:cs typeface="Gill Sans MT"/>
              </a:rPr>
              <a:t>of</a:t>
            </a:r>
            <a:r>
              <a:rPr sz="2600" spc="-45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the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Hearing")</a:t>
            </a:r>
            <a:endParaRPr sz="2600">
              <a:latin typeface="Gill Sans MT"/>
              <a:cs typeface="Gill Sans MT"/>
            </a:endParaRPr>
          </a:p>
          <a:p>
            <a:pPr marL="241300" marR="5080" indent="-229235">
              <a:lnSpc>
                <a:spcPts val="2780"/>
              </a:lnSpc>
              <a:spcBef>
                <a:spcPts val="105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10" dirty="0">
                <a:latin typeface="Gill Sans MT"/>
                <a:cs typeface="Gill Sans MT"/>
              </a:rPr>
              <a:t>Don't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forget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include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70" dirty="0">
                <a:latin typeface="Gill Sans MT"/>
                <a:cs typeface="Gill Sans MT"/>
              </a:rPr>
              <a:t>findings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about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65" dirty="0">
                <a:latin typeface="Gill Sans MT"/>
                <a:cs typeface="Gill Sans MT"/>
              </a:rPr>
              <a:t>impact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140" dirty="0">
                <a:latin typeface="Gill Sans MT"/>
                <a:cs typeface="Gill Sans MT"/>
              </a:rPr>
              <a:t>if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it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220" dirty="0">
                <a:latin typeface="Gill Sans MT"/>
                <a:cs typeface="Gill Sans MT"/>
              </a:rPr>
              <a:t>is</a:t>
            </a:r>
            <a:r>
              <a:rPr sz="2600" spc="-130" dirty="0">
                <a:latin typeface="Gill Sans MT"/>
                <a:cs typeface="Gill Sans MT"/>
              </a:rPr>
              <a:t> </a:t>
            </a:r>
            <a:r>
              <a:rPr sz="2600" spc="225" dirty="0">
                <a:latin typeface="Gill Sans MT"/>
                <a:cs typeface="Gill Sans MT"/>
              </a:rPr>
              <a:t>an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element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155" dirty="0">
                <a:latin typeface="Gill Sans MT"/>
                <a:cs typeface="Gill Sans MT"/>
              </a:rPr>
              <a:t>of</a:t>
            </a:r>
            <a:r>
              <a:rPr sz="2600" spc="-125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the </a:t>
            </a:r>
            <a:r>
              <a:rPr sz="2600" spc="110" dirty="0">
                <a:latin typeface="Gill Sans MT"/>
                <a:cs typeface="Gill Sans MT"/>
              </a:rPr>
              <a:t>policy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75" dirty="0">
                <a:latin typeface="Gill Sans MT"/>
                <a:cs typeface="Gill Sans MT"/>
              </a:rPr>
              <a:t>provision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80" dirty="0">
                <a:latin typeface="Gill Sans MT"/>
                <a:cs typeface="Gill Sans MT"/>
              </a:rPr>
              <a:t>you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75" dirty="0">
                <a:latin typeface="Gill Sans MT"/>
                <a:cs typeface="Gill Sans MT"/>
              </a:rPr>
              <a:t>are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considering</a:t>
            </a:r>
            <a:endParaRPr sz="2600">
              <a:latin typeface="Gill Sans MT"/>
              <a:cs typeface="Gill Sans MT"/>
            </a:endParaRPr>
          </a:p>
          <a:p>
            <a:pPr marL="697865" marR="31115" lvl="1" indent="-227965">
              <a:lnSpc>
                <a:spcPct val="92200"/>
              </a:lnSpc>
              <a:spcBef>
                <a:spcPts val="495"/>
              </a:spcBef>
              <a:buFont typeface="Courier New"/>
              <a:buChar char="o"/>
              <a:tabLst>
                <a:tab pos="699135" algn="l"/>
                <a:tab pos="2106930" algn="l"/>
                <a:tab pos="8691880" algn="l"/>
              </a:tabLst>
            </a:pPr>
            <a:r>
              <a:rPr sz="2150" spc="50" dirty="0">
                <a:latin typeface="Gill Sans MT"/>
                <a:cs typeface="Gill Sans MT"/>
              </a:rPr>
              <a:t>"Footnote:</a:t>
            </a:r>
            <a:r>
              <a:rPr sz="2150" dirty="0">
                <a:latin typeface="Gill Sans MT"/>
                <a:cs typeface="Gill Sans MT"/>
              </a:rPr>
              <a:t>	</a:t>
            </a:r>
            <a:r>
              <a:rPr sz="2150" spc="125" dirty="0">
                <a:latin typeface="Gill Sans MT"/>
                <a:cs typeface="Gill Sans MT"/>
              </a:rPr>
              <a:t>This</a:t>
            </a:r>
            <a:r>
              <a:rPr sz="2150" spc="5" dirty="0">
                <a:latin typeface="Gill Sans MT"/>
                <a:cs typeface="Gill Sans MT"/>
              </a:rPr>
              <a:t> </a:t>
            </a:r>
            <a:r>
              <a:rPr sz="2150" spc="125" dirty="0">
                <a:latin typeface="Gill Sans MT"/>
                <a:cs typeface="Gill Sans MT"/>
              </a:rPr>
              <a:t>decision</a:t>
            </a:r>
            <a:r>
              <a:rPr sz="2150" spc="10" dirty="0">
                <a:latin typeface="Gill Sans MT"/>
                <a:cs typeface="Gill Sans MT"/>
              </a:rPr>
              <a:t> </a:t>
            </a:r>
            <a:r>
              <a:rPr sz="2150" spc="190" dirty="0">
                <a:latin typeface="Gill Sans MT"/>
                <a:cs typeface="Gill Sans MT"/>
              </a:rPr>
              <a:t>focuses</a:t>
            </a:r>
            <a:r>
              <a:rPr sz="2150" spc="-65" dirty="0">
                <a:latin typeface="Gill Sans MT"/>
                <a:cs typeface="Gill Sans MT"/>
              </a:rPr>
              <a:t> </a:t>
            </a:r>
            <a:r>
              <a:rPr sz="2150" spc="95" dirty="0">
                <a:latin typeface="Gill Sans MT"/>
                <a:cs typeface="Gill Sans MT"/>
              </a:rPr>
              <a:t>on</a:t>
            </a:r>
            <a:r>
              <a:rPr sz="2150" spc="-70" dirty="0">
                <a:latin typeface="Gill Sans MT"/>
                <a:cs typeface="Gill Sans MT"/>
              </a:rPr>
              <a:t> </a:t>
            </a:r>
            <a:r>
              <a:rPr sz="2150" spc="90" dirty="0">
                <a:latin typeface="Gill Sans MT"/>
                <a:cs typeface="Gill Sans MT"/>
              </a:rPr>
              <a:t>the</a:t>
            </a:r>
            <a:r>
              <a:rPr sz="2150" spc="-25" dirty="0">
                <a:latin typeface="Gill Sans MT"/>
                <a:cs typeface="Gill Sans MT"/>
              </a:rPr>
              <a:t> </a:t>
            </a:r>
            <a:r>
              <a:rPr sz="2150" spc="160" dirty="0">
                <a:latin typeface="Gill Sans MT"/>
                <a:cs typeface="Gill Sans MT"/>
              </a:rPr>
              <a:t>impact</a:t>
            </a:r>
            <a:r>
              <a:rPr sz="2150" spc="-25" dirty="0">
                <a:latin typeface="Gill Sans MT"/>
                <a:cs typeface="Gill Sans MT"/>
              </a:rPr>
              <a:t> </a:t>
            </a:r>
            <a:r>
              <a:rPr sz="2150" dirty="0">
                <a:latin typeface="Gill Sans MT"/>
                <a:cs typeface="Gill Sans MT"/>
              </a:rPr>
              <a:t>to</a:t>
            </a:r>
            <a:r>
              <a:rPr sz="2150" spc="-35" dirty="0">
                <a:latin typeface="Gill Sans MT"/>
                <a:cs typeface="Gill Sans MT"/>
              </a:rPr>
              <a:t> </a:t>
            </a:r>
            <a:r>
              <a:rPr sz="2150" spc="90" dirty="0">
                <a:latin typeface="Gill Sans MT"/>
                <a:cs typeface="Gill Sans MT"/>
              </a:rPr>
              <a:t>the</a:t>
            </a:r>
            <a:r>
              <a:rPr sz="2150" spc="-25" dirty="0">
                <a:latin typeface="Gill Sans MT"/>
                <a:cs typeface="Gill Sans MT"/>
              </a:rPr>
              <a:t> </a:t>
            </a:r>
            <a:r>
              <a:rPr sz="2150" spc="140" dirty="0">
                <a:latin typeface="Gill Sans MT"/>
                <a:cs typeface="Gill Sans MT"/>
              </a:rPr>
              <a:t>complainant</a:t>
            </a:r>
            <a:r>
              <a:rPr sz="2150" spc="-30" dirty="0">
                <a:latin typeface="Gill Sans MT"/>
                <a:cs typeface="Gill Sans MT"/>
              </a:rPr>
              <a:t> </a:t>
            </a:r>
            <a:r>
              <a:rPr sz="2150" spc="180" dirty="0">
                <a:latin typeface="Gill Sans MT"/>
                <a:cs typeface="Gill Sans MT"/>
              </a:rPr>
              <a:t>because 	</a:t>
            </a:r>
            <a:r>
              <a:rPr sz="2150" spc="90" dirty="0">
                <a:latin typeface="Gill Sans MT"/>
                <a:cs typeface="Gill Sans MT"/>
              </a:rPr>
              <a:t>the</a:t>
            </a:r>
            <a:r>
              <a:rPr sz="2150" spc="-25" dirty="0">
                <a:latin typeface="Gill Sans MT"/>
                <a:cs typeface="Gill Sans MT"/>
              </a:rPr>
              <a:t> </a:t>
            </a:r>
            <a:r>
              <a:rPr sz="2150" spc="125" dirty="0">
                <a:latin typeface="Gill Sans MT"/>
                <a:cs typeface="Gill Sans MT"/>
              </a:rPr>
              <a:t>decision</a:t>
            </a:r>
            <a:r>
              <a:rPr sz="2150" spc="5" dirty="0">
                <a:latin typeface="Gill Sans MT"/>
                <a:cs typeface="Gill Sans MT"/>
              </a:rPr>
              <a:t> </a:t>
            </a:r>
            <a:r>
              <a:rPr sz="2150" spc="120" dirty="0">
                <a:latin typeface="Gill Sans MT"/>
                <a:cs typeface="Gill Sans MT"/>
              </a:rPr>
              <a:t>maker</a:t>
            </a:r>
            <a:r>
              <a:rPr sz="2150" spc="-55" dirty="0">
                <a:latin typeface="Gill Sans MT"/>
                <a:cs typeface="Gill Sans MT"/>
              </a:rPr>
              <a:t> </a:t>
            </a:r>
            <a:r>
              <a:rPr sz="2150" spc="170" dirty="0">
                <a:latin typeface="Gill Sans MT"/>
                <a:cs typeface="Gill Sans MT"/>
              </a:rPr>
              <a:t>is</a:t>
            </a:r>
            <a:r>
              <a:rPr sz="2150" spc="5" dirty="0">
                <a:latin typeface="Gill Sans MT"/>
                <a:cs typeface="Gill Sans MT"/>
              </a:rPr>
              <a:t> </a:t>
            </a:r>
            <a:r>
              <a:rPr sz="2150" spc="60" dirty="0">
                <a:latin typeface="Gill Sans MT"/>
                <a:cs typeface="Gill Sans MT"/>
              </a:rPr>
              <a:t>required</a:t>
            </a:r>
            <a:r>
              <a:rPr sz="2150" spc="-20" dirty="0">
                <a:latin typeface="Gill Sans MT"/>
                <a:cs typeface="Gill Sans MT"/>
              </a:rPr>
              <a:t> </a:t>
            </a:r>
            <a:r>
              <a:rPr sz="2150" dirty="0">
                <a:latin typeface="Gill Sans MT"/>
                <a:cs typeface="Gill Sans MT"/>
              </a:rPr>
              <a:t>to</a:t>
            </a:r>
            <a:r>
              <a:rPr sz="2150" spc="-40" dirty="0">
                <a:latin typeface="Gill Sans MT"/>
                <a:cs typeface="Gill Sans MT"/>
              </a:rPr>
              <a:t> </a:t>
            </a:r>
            <a:r>
              <a:rPr sz="2150" spc="165" dirty="0">
                <a:latin typeface="Gill Sans MT"/>
                <a:cs typeface="Gill Sans MT"/>
              </a:rPr>
              <a:t>analyze</a:t>
            </a:r>
            <a:r>
              <a:rPr sz="2150" spc="-20" dirty="0">
                <a:latin typeface="Gill Sans MT"/>
                <a:cs typeface="Gill Sans MT"/>
              </a:rPr>
              <a:t> </a:t>
            </a:r>
            <a:r>
              <a:rPr sz="2150" spc="85" dirty="0">
                <a:latin typeface="Gill Sans MT"/>
                <a:cs typeface="Gill Sans MT"/>
              </a:rPr>
              <a:t>the</a:t>
            </a:r>
            <a:r>
              <a:rPr sz="2150" spc="-95" dirty="0">
                <a:latin typeface="Gill Sans MT"/>
                <a:cs typeface="Gill Sans MT"/>
              </a:rPr>
              <a:t> </a:t>
            </a:r>
            <a:r>
              <a:rPr sz="2150" spc="155" dirty="0">
                <a:latin typeface="Gill Sans MT"/>
                <a:cs typeface="Gill Sans MT"/>
              </a:rPr>
              <a:t>impact</a:t>
            </a:r>
            <a:r>
              <a:rPr sz="2150" spc="-35" dirty="0">
                <a:latin typeface="Gill Sans MT"/>
                <a:cs typeface="Gill Sans MT"/>
              </a:rPr>
              <a:t> </a:t>
            </a:r>
            <a:r>
              <a:rPr sz="2150" spc="95" dirty="0">
                <a:latin typeface="Gill Sans MT"/>
                <a:cs typeface="Gill Sans MT"/>
              </a:rPr>
              <a:t>on</a:t>
            </a:r>
            <a:r>
              <a:rPr sz="2150" spc="-70" dirty="0">
                <a:latin typeface="Gill Sans MT"/>
                <a:cs typeface="Gill Sans MT"/>
              </a:rPr>
              <a:t> </a:t>
            </a:r>
            <a:r>
              <a:rPr sz="2150" spc="90" dirty="0">
                <a:latin typeface="Gill Sans MT"/>
                <a:cs typeface="Gill Sans MT"/>
              </a:rPr>
              <a:t>the</a:t>
            </a:r>
            <a:r>
              <a:rPr sz="2150" spc="-20" dirty="0">
                <a:latin typeface="Gill Sans MT"/>
                <a:cs typeface="Gill Sans MT"/>
              </a:rPr>
              <a:t> </a:t>
            </a:r>
            <a:r>
              <a:rPr sz="2150" spc="145" dirty="0">
                <a:latin typeface="Gill Sans MT"/>
                <a:cs typeface="Gill Sans MT"/>
              </a:rPr>
              <a:t>complainant</a:t>
            </a:r>
            <a:r>
              <a:rPr sz="2150" spc="-30" dirty="0">
                <a:latin typeface="Gill Sans MT"/>
                <a:cs typeface="Gill Sans MT"/>
              </a:rPr>
              <a:t> </a:t>
            </a:r>
            <a:r>
              <a:rPr sz="2150" spc="-25" dirty="0">
                <a:latin typeface="Gill Sans MT"/>
                <a:cs typeface="Gill Sans MT"/>
              </a:rPr>
              <a:t>to 	</a:t>
            </a:r>
            <a:r>
              <a:rPr sz="2150" spc="190" dirty="0">
                <a:latin typeface="Gill Sans MT"/>
                <a:cs typeface="Gill Sans MT"/>
              </a:rPr>
              <a:t>make</a:t>
            </a:r>
            <a:r>
              <a:rPr sz="2150" spc="-85" dirty="0">
                <a:latin typeface="Gill Sans MT"/>
                <a:cs typeface="Gill Sans MT"/>
              </a:rPr>
              <a:t> </a:t>
            </a:r>
            <a:r>
              <a:rPr sz="2150" spc="260" dirty="0">
                <a:latin typeface="Gill Sans MT"/>
                <a:cs typeface="Gill Sans MT"/>
              </a:rPr>
              <a:t>a</a:t>
            </a:r>
            <a:r>
              <a:rPr sz="2150" spc="35" dirty="0">
                <a:latin typeface="Gill Sans MT"/>
                <a:cs typeface="Gill Sans MT"/>
              </a:rPr>
              <a:t> </a:t>
            </a:r>
            <a:r>
              <a:rPr sz="2150" spc="85" dirty="0">
                <a:latin typeface="Gill Sans MT"/>
                <a:cs typeface="Gill Sans MT"/>
              </a:rPr>
              <a:t>determination</a:t>
            </a:r>
            <a:r>
              <a:rPr sz="2150" spc="20" dirty="0">
                <a:latin typeface="Gill Sans MT"/>
                <a:cs typeface="Gill Sans MT"/>
              </a:rPr>
              <a:t> </a:t>
            </a:r>
            <a:r>
              <a:rPr sz="2150" spc="285" dirty="0">
                <a:latin typeface="Gill Sans MT"/>
                <a:cs typeface="Gill Sans MT"/>
              </a:rPr>
              <a:t>as</a:t>
            </a:r>
            <a:r>
              <a:rPr sz="2150" spc="-55" dirty="0">
                <a:latin typeface="Gill Sans MT"/>
                <a:cs typeface="Gill Sans MT"/>
              </a:rPr>
              <a:t> </a:t>
            </a:r>
            <a:r>
              <a:rPr sz="2150" dirty="0">
                <a:latin typeface="Gill Sans MT"/>
                <a:cs typeface="Gill Sans MT"/>
              </a:rPr>
              <a:t>to</a:t>
            </a:r>
            <a:r>
              <a:rPr sz="2150" spc="-20" dirty="0">
                <a:latin typeface="Gill Sans MT"/>
                <a:cs typeface="Gill Sans MT"/>
              </a:rPr>
              <a:t> </a:t>
            </a:r>
            <a:r>
              <a:rPr sz="2150" spc="65" dirty="0">
                <a:latin typeface="Gill Sans MT"/>
                <a:cs typeface="Gill Sans MT"/>
              </a:rPr>
              <a:t>whether</a:t>
            </a:r>
            <a:r>
              <a:rPr sz="2150" spc="-40" dirty="0">
                <a:latin typeface="Gill Sans MT"/>
                <a:cs typeface="Gill Sans MT"/>
              </a:rPr>
              <a:t> </a:t>
            </a:r>
            <a:r>
              <a:rPr sz="2150" spc="260" dirty="0">
                <a:latin typeface="Gill Sans MT"/>
                <a:cs typeface="Gill Sans MT"/>
              </a:rPr>
              <a:t>a</a:t>
            </a:r>
            <a:r>
              <a:rPr sz="2150" spc="35" dirty="0">
                <a:latin typeface="Gill Sans MT"/>
                <a:cs typeface="Gill Sans MT"/>
              </a:rPr>
              <a:t> </a:t>
            </a:r>
            <a:r>
              <a:rPr sz="2150" spc="100" dirty="0">
                <a:latin typeface="Gill Sans MT"/>
                <a:cs typeface="Gill Sans MT"/>
              </a:rPr>
              <a:t>policy</a:t>
            </a:r>
            <a:r>
              <a:rPr sz="2150" spc="-30" dirty="0">
                <a:latin typeface="Gill Sans MT"/>
                <a:cs typeface="Gill Sans MT"/>
              </a:rPr>
              <a:t> </a:t>
            </a:r>
            <a:r>
              <a:rPr sz="2150" spc="80" dirty="0">
                <a:latin typeface="Gill Sans MT"/>
                <a:cs typeface="Gill Sans MT"/>
              </a:rPr>
              <a:t>violation</a:t>
            </a:r>
            <a:r>
              <a:rPr sz="2150" spc="20" dirty="0">
                <a:latin typeface="Gill Sans MT"/>
                <a:cs typeface="Gill Sans MT"/>
              </a:rPr>
              <a:t> </a:t>
            </a:r>
            <a:r>
              <a:rPr sz="2150" spc="65" dirty="0">
                <a:latin typeface="Gill Sans MT"/>
                <a:cs typeface="Gill Sans MT"/>
              </a:rPr>
              <a:t>occurred.</a:t>
            </a:r>
            <a:r>
              <a:rPr sz="2150" dirty="0">
                <a:latin typeface="Gill Sans MT"/>
                <a:cs typeface="Gill Sans MT"/>
              </a:rPr>
              <a:t>	</a:t>
            </a:r>
            <a:r>
              <a:rPr sz="2150" spc="65" dirty="0">
                <a:latin typeface="Gill Sans MT"/>
                <a:cs typeface="Gill Sans MT"/>
              </a:rPr>
              <a:t>The</a:t>
            </a:r>
            <a:r>
              <a:rPr sz="2150" spc="-20" dirty="0">
                <a:latin typeface="Gill Sans MT"/>
                <a:cs typeface="Gill Sans MT"/>
              </a:rPr>
              <a:t> </a:t>
            </a:r>
            <a:r>
              <a:rPr sz="2150" spc="120" dirty="0">
                <a:latin typeface="Gill Sans MT"/>
                <a:cs typeface="Gill Sans MT"/>
              </a:rPr>
              <a:t>decision 	maker</a:t>
            </a:r>
            <a:r>
              <a:rPr sz="2150" spc="-55" dirty="0">
                <a:latin typeface="Gill Sans MT"/>
                <a:cs typeface="Gill Sans MT"/>
              </a:rPr>
              <a:t> </a:t>
            </a:r>
            <a:r>
              <a:rPr sz="2150" spc="145" dirty="0">
                <a:latin typeface="Gill Sans MT"/>
                <a:cs typeface="Gill Sans MT"/>
              </a:rPr>
              <a:t>appreciates</a:t>
            </a:r>
            <a:r>
              <a:rPr sz="2150" spc="-60" dirty="0">
                <a:latin typeface="Gill Sans MT"/>
                <a:cs typeface="Gill Sans MT"/>
              </a:rPr>
              <a:t> </a:t>
            </a:r>
            <a:r>
              <a:rPr sz="2150" spc="100" dirty="0">
                <a:latin typeface="Gill Sans MT"/>
                <a:cs typeface="Gill Sans MT"/>
              </a:rPr>
              <a:t>that</a:t>
            </a:r>
            <a:r>
              <a:rPr sz="2150" spc="-25" dirty="0">
                <a:latin typeface="Gill Sans MT"/>
                <a:cs typeface="Gill Sans MT"/>
              </a:rPr>
              <a:t> </a:t>
            </a:r>
            <a:r>
              <a:rPr sz="2150" spc="120" dirty="0">
                <a:latin typeface="Gill Sans MT"/>
                <a:cs typeface="Gill Sans MT"/>
              </a:rPr>
              <a:t>this</a:t>
            </a:r>
            <a:r>
              <a:rPr sz="2150" spc="-60" dirty="0">
                <a:latin typeface="Gill Sans MT"/>
                <a:cs typeface="Gill Sans MT"/>
              </a:rPr>
              <a:t> </a:t>
            </a:r>
            <a:r>
              <a:rPr sz="2150" spc="110" dirty="0">
                <a:latin typeface="Gill Sans MT"/>
                <a:cs typeface="Gill Sans MT"/>
              </a:rPr>
              <a:t>situation</a:t>
            </a:r>
            <a:r>
              <a:rPr sz="2150" spc="10" dirty="0">
                <a:latin typeface="Gill Sans MT"/>
                <a:cs typeface="Gill Sans MT"/>
              </a:rPr>
              <a:t> </a:t>
            </a:r>
            <a:r>
              <a:rPr sz="2150" spc="225" dirty="0">
                <a:latin typeface="Gill Sans MT"/>
                <a:cs typeface="Gill Sans MT"/>
              </a:rPr>
              <a:t>has</a:t>
            </a:r>
            <a:r>
              <a:rPr sz="2150" spc="-60" dirty="0">
                <a:latin typeface="Gill Sans MT"/>
                <a:cs typeface="Gill Sans MT"/>
              </a:rPr>
              <a:t> </a:t>
            </a:r>
            <a:r>
              <a:rPr sz="2150" spc="180" dirty="0">
                <a:latin typeface="Gill Sans MT"/>
                <a:cs typeface="Gill Sans MT"/>
              </a:rPr>
              <a:t>also</a:t>
            </a:r>
            <a:r>
              <a:rPr sz="2150" spc="-30" dirty="0">
                <a:latin typeface="Gill Sans MT"/>
                <a:cs typeface="Gill Sans MT"/>
              </a:rPr>
              <a:t> </a:t>
            </a:r>
            <a:r>
              <a:rPr sz="2150" spc="140" dirty="0">
                <a:latin typeface="Gill Sans MT"/>
                <a:cs typeface="Gill Sans MT"/>
              </a:rPr>
              <a:t>impacted</a:t>
            </a:r>
            <a:r>
              <a:rPr sz="2150" spc="-15" dirty="0">
                <a:latin typeface="Gill Sans MT"/>
                <a:cs typeface="Gill Sans MT"/>
              </a:rPr>
              <a:t> </a:t>
            </a:r>
            <a:r>
              <a:rPr sz="2150" spc="80" dirty="0">
                <a:latin typeface="Gill Sans MT"/>
                <a:cs typeface="Gill Sans MT"/>
              </a:rPr>
              <a:t>respondent."</a:t>
            </a:r>
            <a:endParaRPr sz="2150">
              <a:latin typeface="Gill Sans MT"/>
              <a:cs typeface="Gill Sans MT"/>
            </a:endParaRPr>
          </a:p>
          <a:p>
            <a:pPr marL="241300" marR="370205" indent="-229235">
              <a:lnSpc>
                <a:spcPts val="2860"/>
              </a:lnSpc>
              <a:spcBef>
                <a:spcPts val="96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Gill Sans MT"/>
                <a:cs typeface="Gill Sans MT"/>
              </a:rPr>
              <a:t>For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the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spc="155" dirty="0">
                <a:latin typeface="Gill Sans MT"/>
                <a:cs typeface="Gill Sans MT"/>
              </a:rPr>
              <a:t>most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80" dirty="0">
                <a:latin typeface="Gill Sans MT"/>
                <a:cs typeface="Gill Sans MT"/>
              </a:rPr>
              <a:t>important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100" dirty="0">
                <a:latin typeface="Gill Sans MT"/>
                <a:cs typeface="Gill Sans MT"/>
              </a:rPr>
              <a:t>evidence,</a:t>
            </a:r>
            <a:r>
              <a:rPr sz="2600" spc="-15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copy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it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straight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55" dirty="0">
                <a:latin typeface="Gill Sans MT"/>
                <a:cs typeface="Gill Sans MT"/>
              </a:rPr>
              <a:t>into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the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spc="110" dirty="0">
                <a:latin typeface="Gill Sans MT"/>
                <a:cs typeface="Gill Sans MT"/>
              </a:rPr>
              <a:t>decision. </a:t>
            </a:r>
            <a:r>
              <a:rPr sz="2600" spc="120" dirty="0">
                <a:latin typeface="Gill Sans MT"/>
                <a:cs typeface="Gill Sans MT"/>
              </a:rPr>
              <a:t>Screenshots,</a:t>
            </a:r>
            <a:r>
              <a:rPr sz="2600" spc="-15" dirty="0">
                <a:latin typeface="Gill Sans MT"/>
                <a:cs typeface="Gill Sans MT"/>
              </a:rPr>
              <a:t> </a:t>
            </a:r>
            <a:r>
              <a:rPr sz="2600" spc="80" dirty="0">
                <a:latin typeface="Gill Sans MT"/>
                <a:cs typeface="Gill Sans MT"/>
              </a:rPr>
              <a:t>transcript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excerpts,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85" dirty="0">
                <a:latin typeface="Gill Sans MT"/>
                <a:cs typeface="Gill Sans MT"/>
              </a:rPr>
              <a:t>etc.</a:t>
            </a:r>
            <a:endParaRPr sz="2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0" dirty="0"/>
              <a:t>Analysis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117455" cy="301498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999490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40" dirty="0">
                <a:latin typeface="Gill Sans MT"/>
                <a:cs typeface="Gill Sans MT"/>
              </a:rPr>
              <a:t>Use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35" dirty="0">
                <a:latin typeface="Gill Sans MT"/>
                <a:cs typeface="Gill Sans MT"/>
              </a:rPr>
              <a:t> </a:t>
            </a:r>
            <a:r>
              <a:rPr sz="2750" spc="245" dirty="0">
                <a:latin typeface="Gill Sans MT"/>
                <a:cs typeface="Gill Sans MT"/>
              </a:rPr>
              <a:t>facts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determined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apply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your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policy </a:t>
            </a:r>
            <a:r>
              <a:rPr sz="2750" spc="240" dirty="0">
                <a:latin typeface="Gill Sans MT"/>
                <a:cs typeface="Gill Sans MT"/>
              </a:rPr>
              <a:t>language</a:t>
            </a:r>
            <a:endParaRPr sz="2750">
              <a:latin typeface="Gill Sans MT"/>
              <a:cs typeface="Gill Sans MT"/>
            </a:endParaRPr>
          </a:p>
          <a:p>
            <a:pPr marL="241300" marR="140335" indent="-229235">
              <a:lnSpc>
                <a:spcPct val="92200"/>
              </a:lnSpc>
              <a:spcBef>
                <a:spcPts val="965"/>
              </a:spcBef>
              <a:buFont typeface="Arial"/>
              <a:buChar char="•"/>
              <a:tabLst>
                <a:tab pos="241300" algn="l"/>
                <a:tab pos="7115175" algn="l"/>
              </a:tabLst>
            </a:pPr>
            <a:r>
              <a:rPr sz="2750" spc="80" dirty="0">
                <a:latin typeface="Gill Sans MT"/>
                <a:cs typeface="Gill Sans MT"/>
              </a:rPr>
              <a:t>You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do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analyze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things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-10" dirty="0">
                <a:latin typeface="Gill Sans MT"/>
                <a:cs typeface="Gill Sans MT"/>
              </a:rPr>
              <a:t>order!</a:t>
            </a:r>
            <a:r>
              <a:rPr sz="2750" dirty="0">
                <a:latin typeface="Gill Sans MT"/>
                <a:cs typeface="Gill Sans MT"/>
              </a:rPr>
              <a:t>	</a:t>
            </a:r>
            <a:r>
              <a:rPr sz="2750" spc="55" dirty="0">
                <a:latin typeface="Gill Sans MT"/>
                <a:cs typeface="Gill Sans MT"/>
              </a:rPr>
              <a:t>It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may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25" dirty="0">
                <a:latin typeface="Gill Sans MT"/>
                <a:cs typeface="Gill Sans MT"/>
              </a:rPr>
              <a:t>make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more </a:t>
            </a:r>
            <a:r>
              <a:rPr sz="2750" spc="245" dirty="0">
                <a:latin typeface="Gill Sans MT"/>
                <a:cs typeface="Gill Sans MT"/>
              </a:rPr>
              <a:t>sense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to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sequence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violations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based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which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elements </a:t>
            </a:r>
            <a:r>
              <a:rPr sz="2750" spc="105" dirty="0">
                <a:latin typeface="Gill Sans MT"/>
                <a:cs typeface="Gill Sans MT"/>
              </a:rPr>
              <a:t>overlap</a:t>
            </a:r>
            <a:endParaRPr sz="2750">
              <a:latin typeface="Gill Sans MT"/>
              <a:cs typeface="Gill Sans MT"/>
            </a:endParaRPr>
          </a:p>
          <a:p>
            <a:pPr marL="240029" marR="5080" indent="-227965">
              <a:lnSpc>
                <a:spcPts val="3080"/>
              </a:lnSpc>
              <a:spcBef>
                <a:spcPts val="96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215" dirty="0">
                <a:latin typeface="Gill Sans MT"/>
                <a:cs typeface="Gill Sans MT"/>
              </a:rPr>
              <a:t>Make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sure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it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clear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each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allegation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using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your 	</a:t>
            </a:r>
            <a:r>
              <a:rPr sz="2750" spc="175" dirty="0">
                <a:latin typeface="Gill Sans MT"/>
                <a:cs typeface="Gill Sans MT"/>
              </a:rPr>
              <a:t>standard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evidence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3307079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45" dirty="0"/>
              <a:t>Keep</a:t>
            </a:r>
            <a:r>
              <a:rPr spc="-190" dirty="0"/>
              <a:t> </a:t>
            </a:r>
            <a:r>
              <a:rPr dirty="0"/>
              <a:t>in</a:t>
            </a:r>
            <a:r>
              <a:rPr spc="-265" dirty="0"/>
              <a:t> </a:t>
            </a:r>
            <a:r>
              <a:rPr spc="-20" dirty="0"/>
              <a:t>Mind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3143885" cy="309753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85" dirty="0">
                <a:latin typeface="Gill Sans MT"/>
                <a:cs typeface="Gill Sans MT"/>
              </a:rPr>
              <a:t>Complete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70" dirty="0">
                <a:latin typeface="Gill Sans MT"/>
                <a:cs typeface="Gill Sans MT"/>
              </a:rPr>
              <a:t>Unambiguous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55" dirty="0">
                <a:latin typeface="Gill Sans MT"/>
                <a:cs typeface="Gill Sans MT"/>
              </a:rPr>
              <a:t>Respectful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55" dirty="0">
                <a:latin typeface="Gill Sans MT"/>
                <a:cs typeface="Gill Sans MT"/>
              </a:rPr>
              <a:t>Valued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55" dirty="0">
                <a:latin typeface="Gill Sans MT"/>
                <a:cs typeface="Gill Sans MT"/>
              </a:rPr>
              <a:t>Empathetic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55" dirty="0">
                <a:latin typeface="Gill Sans MT"/>
                <a:cs typeface="Gill Sans MT"/>
              </a:rPr>
              <a:t>Spelling/Grammar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301371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04" dirty="0"/>
              <a:t>Tone</a:t>
            </a:r>
            <a:r>
              <a:rPr spc="-85" dirty="0"/>
              <a:t> </a:t>
            </a:r>
            <a:r>
              <a:rPr spc="-110" dirty="0"/>
              <a:t>Check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7767320" cy="207708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75" dirty="0">
                <a:latin typeface="Gill Sans MT"/>
                <a:cs typeface="Gill Sans MT"/>
              </a:rPr>
              <a:t>Read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it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from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perspective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complainant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70" dirty="0">
                <a:latin typeface="Gill Sans MT"/>
                <a:cs typeface="Gill Sans MT"/>
              </a:rPr>
              <a:t>Read</a:t>
            </a:r>
            <a:r>
              <a:rPr sz="2750" dirty="0">
                <a:latin typeface="Gill Sans MT"/>
                <a:cs typeface="Gill Sans MT"/>
              </a:rPr>
              <a:t> it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from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perspective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respondent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215" dirty="0">
                <a:latin typeface="Gill Sans MT"/>
                <a:cs typeface="Gill Sans MT"/>
              </a:rPr>
              <a:t>Is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your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tone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appropriately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neutral?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-10" dirty="0">
                <a:latin typeface="Gill Sans MT"/>
                <a:cs typeface="Gill Sans MT"/>
              </a:rPr>
              <a:t>Will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both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parties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feel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heard?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6AD28C5-5BA9-8FF9-FE3C-ACF10FF3E88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17575" y="-701040"/>
            <a:ext cx="8671560" cy="701040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Credits Slide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033780" y="617855"/>
            <a:ext cx="10102215" cy="554291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ct val="93900"/>
              </a:lnSpc>
              <a:spcBef>
                <a:spcPts val="280"/>
              </a:spcBef>
            </a:pPr>
            <a:r>
              <a:rPr sz="2400" spc="-20" dirty="0">
                <a:latin typeface="Arial"/>
                <a:cs typeface="Arial"/>
              </a:rPr>
              <a:t>NACUA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materials,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recordings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available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of </a:t>
            </a:r>
            <a:r>
              <a:rPr sz="2400" dirty="0">
                <a:latin typeface="Arial"/>
                <a:cs typeface="Arial"/>
              </a:rPr>
              <a:t>this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program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offered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educational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higher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education </a:t>
            </a:r>
            <a:r>
              <a:rPr sz="2400" dirty="0">
                <a:latin typeface="Arial"/>
                <a:cs typeface="Arial"/>
              </a:rPr>
              <a:t>lawyers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administrators.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prepared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presenters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not </a:t>
            </a:r>
            <a:r>
              <a:rPr sz="2400" dirty="0">
                <a:latin typeface="Arial"/>
                <a:cs typeface="Arial"/>
              </a:rPr>
              <a:t>reviewed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content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NACUA.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express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opinions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interpretations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authors.</a:t>
            </a:r>
            <a:endParaRPr sz="2400">
              <a:latin typeface="Arial"/>
              <a:cs typeface="Arial"/>
            </a:endParaRPr>
          </a:p>
          <a:p>
            <a:pPr marL="12700" marR="140970">
              <a:lnSpc>
                <a:spcPct val="93900"/>
              </a:lnSpc>
              <a:spcBef>
                <a:spcPts val="2700"/>
              </a:spcBef>
            </a:pPr>
            <a:r>
              <a:rPr sz="2400" dirty="0">
                <a:latin typeface="Arial"/>
                <a:cs typeface="Arial"/>
              </a:rPr>
              <a:t>Answers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questions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often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depend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specific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facts,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state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local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laws,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well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institutional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policies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practices.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materials,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comments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presenters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used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as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advice.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hypothetical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scenarios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presented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fictional </a:t>
            </a:r>
            <a:r>
              <a:rPr sz="2400" dirty="0">
                <a:latin typeface="Arial"/>
                <a:cs typeface="Arial"/>
              </a:rPr>
              <a:t>facts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persons.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hypothetical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scenarios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on </a:t>
            </a:r>
            <a:r>
              <a:rPr sz="2400" dirty="0">
                <a:latin typeface="Arial"/>
                <a:cs typeface="Arial"/>
              </a:rPr>
              <a:t>fictional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facts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persons. Legal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questions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directed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to </a:t>
            </a:r>
            <a:r>
              <a:rPr sz="2400" dirty="0">
                <a:latin typeface="Arial"/>
                <a:cs typeface="Arial"/>
              </a:rPr>
              <a:t>institutional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counsel.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95"/>
              </a:lnSpc>
              <a:spcBef>
                <a:spcPts val="2530"/>
              </a:spcBef>
            </a:pPr>
            <a:r>
              <a:rPr sz="2400" dirty="0">
                <a:latin typeface="Arial"/>
                <a:cs typeface="Arial"/>
              </a:rPr>
              <a:t>Those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wishing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re-use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 materials,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recordings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95"/>
              </a:lnSpc>
            </a:pPr>
            <a:r>
              <a:rPr sz="2400" dirty="0">
                <a:latin typeface="Arial"/>
                <a:cs typeface="Arial"/>
              </a:rPr>
              <a:t>should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contact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NACUA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</a:t>
            </a:r>
            <a:r>
              <a:rPr sz="2400" u="sng" dirty="0">
                <a:solidFill>
                  <a:srgbClr val="AC161B"/>
                </a:solidFill>
                <a:uFill>
                  <a:solidFill>
                    <a:srgbClr val="AC161B"/>
                  </a:solidFill>
                </a:uFill>
                <a:latin typeface="Arial"/>
                <a:cs typeface="Arial"/>
                <a:hlinkClick r:id="rId2"/>
              </a:rPr>
              <a:t>nacua@nacua.org</a:t>
            </a:r>
            <a:r>
              <a:rPr sz="2400" u="none" dirty="0">
                <a:latin typeface="Arial"/>
                <a:cs typeface="Arial"/>
              </a:rPr>
              <a:t>)</a:t>
            </a:r>
            <a:r>
              <a:rPr sz="2400" u="none" spc="-3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prior</a:t>
            </a:r>
            <a:r>
              <a:rPr sz="2400" u="none" spc="-40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to</a:t>
            </a:r>
            <a:r>
              <a:rPr sz="2400" u="none" spc="-4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any</a:t>
            </a:r>
            <a:r>
              <a:rPr sz="2400" u="none" spc="-60" dirty="0">
                <a:latin typeface="Arial"/>
                <a:cs typeface="Arial"/>
              </a:rPr>
              <a:t> </a:t>
            </a:r>
            <a:r>
              <a:rPr sz="2400" u="none" spc="-10" dirty="0">
                <a:latin typeface="Arial"/>
                <a:cs typeface="Arial"/>
              </a:rPr>
              <a:t>re-</a:t>
            </a:r>
            <a:r>
              <a:rPr sz="2400" u="none" spc="-20" dirty="0">
                <a:latin typeface="Arial"/>
                <a:cs typeface="Arial"/>
              </a:rPr>
              <a:t>use.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340741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15" dirty="0"/>
              <a:t>Know</a:t>
            </a:r>
            <a:r>
              <a:rPr spc="-120" dirty="0"/>
              <a:t> </a:t>
            </a:r>
            <a:r>
              <a:rPr spc="-140" dirty="0"/>
              <a:t>the</a:t>
            </a:r>
            <a:r>
              <a:rPr spc="-160" dirty="0"/>
              <a:t> </a:t>
            </a:r>
            <a:r>
              <a:rPr spc="-65" dirty="0"/>
              <a:t>File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8145780" cy="42805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75" dirty="0">
                <a:latin typeface="Gill Sans MT"/>
                <a:cs typeface="Gill Sans MT"/>
              </a:rPr>
              <a:t>Read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investigative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-10" dirty="0">
                <a:latin typeface="Gill Sans MT"/>
                <a:cs typeface="Gill Sans MT"/>
              </a:rPr>
              <a:t>report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70" dirty="0">
                <a:latin typeface="Gill Sans MT"/>
                <a:cs typeface="Gill Sans MT"/>
              </a:rPr>
              <a:t>Read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all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attachments/evidence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gathered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70" dirty="0">
                <a:latin typeface="Gill Sans MT"/>
                <a:cs typeface="Gill Sans MT"/>
              </a:rPr>
              <a:t>Read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all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interview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transcripts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(if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any)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75" dirty="0">
                <a:latin typeface="Gill Sans MT"/>
                <a:cs typeface="Gill Sans MT"/>
              </a:rPr>
              <a:t>Read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all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responses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evidence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75" dirty="0">
                <a:latin typeface="Gill Sans MT"/>
                <a:cs typeface="Gill Sans MT"/>
              </a:rPr>
              <a:t>Read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hearing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transcript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listen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hearing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55" dirty="0">
                <a:latin typeface="Gill Sans MT"/>
                <a:cs typeface="Gill Sans MT"/>
              </a:rPr>
              <a:t>Take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amazing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notes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375" dirty="0">
                <a:latin typeface="Gill Sans MT"/>
                <a:cs typeface="Gill Sans MT"/>
              </a:rPr>
              <a:t>as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review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8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Gill Sans MT"/>
                <a:cs typeface="Gill Sans MT"/>
              </a:rPr>
              <a:t>What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90" dirty="0">
                <a:latin typeface="Gill Sans MT"/>
                <a:cs typeface="Gill Sans MT"/>
              </a:rPr>
              <a:t>is</a:t>
            </a:r>
            <a:r>
              <a:rPr sz="2400" spc="-13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disputed/undisputed?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-25" dirty="0">
                <a:latin typeface="Gill Sans MT"/>
                <a:cs typeface="Gill Sans MT"/>
              </a:rPr>
              <a:t>Where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are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there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contradictions?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Gill Sans MT"/>
                <a:cs typeface="Gill Sans MT"/>
              </a:rPr>
              <a:t>What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sticks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out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at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you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280" dirty="0">
                <a:latin typeface="Gill Sans MT"/>
                <a:cs typeface="Gill Sans MT"/>
              </a:rPr>
              <a:t>as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being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particularly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important?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60" dirty="0"/>
              <a:t>Next,</a:t>
            </a:r>
            <a:r>
              <a:rPr spc="-130" dirty="0"/>
              <a:t> </a:t>
            </a:r>
            <a:r>
              <a:rPr spc="-165" dirty="0"/>
              <a:t>what</a:t>
            </a:r>
            <a:r>
              <a:rPr spc="-170" dirty="0"/>
              <a:t> </a:t>
            </a:r>
            <a:r>
              <a:rPr spc="-55" dirty="0"/>
              <a:t>do</a:t>
            </a:r>
            <a:r>
              <a:rPr spc="-254" dirty="0"/>
              <a:t> </a:t>
            </a:r>
            <a:r>
              <a:rPr spc="-70" dirty="0"/>
              <a:t>you</a:t>
            </a:r>
            <a:r>
              <a:rPr spc="-235" dirty="0"/>
              <a:t> </a:t>
            </a:r>
            <a:r>
              <a:rPr spc="-45" dirty="0"/>
              <a:t>need</a:t>
            </a:r>
            <a:r>
              <a:rPr spc="-200" dirty="0"/>
              <a:t> </a:t>
            </a:r>
            <a:r>
              <a:rPr spc="-229" dirty="0"/>
              <a:t>to</a:t>
            </a:r>
            <a:r>
              <a:rPr spc="-195" dirty="0"/>
              <a:t> </a:t>
            </a:r>
            <a:r>
              <a:rPr spc="-10" dirty="0"/>
              <a:t>decide?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22119"/>
            <a:ext cx="10198735" cy="423227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95" dirty="0">
                <a:latin typeface="Gill Sans MT"/>
                <a:cs typeface="Gill Sans MT"/>
              </a:rPr>
              <a:t>Look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back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to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allegations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listed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notice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investigation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ts val="3290"/>
              </a:lnSpc>
              <a:spcBef>
                <a:spcPts val="380"/>
              </a:spcBef>
              <a:buFont typeface="Arial"/>
              <a:buChar char="•"/>
              <a:tabLst>
                <a:tab pos="241300" algn="l"/>
                <a:tab pos="5048250" algn="l"/>
              </a:tabLst>
            </a:pPr>
            <a:r>
              <a:rPr sz="2750" spc="125" dirty="0">
                <a:latin typeface="Gill Sans MT"/>
                <a:cs typeface="Gill Sans MT"/>
              </a:rPr>
              <a:t>Break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each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down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by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element.</a:t>
            </a:r>
            <a:r>
              <a:rPr sz="2750" dirty="0">
                <a:latin typeface="Gill Sans MT"/>
                <a:cs typeface="Gill Sans MT"/>
              </a:rPr>
              <a:t>	</a:t>
            </a:r>
            <a:r>
              <a:rPr sz="2750" spc="150" dirty="0">
                <a:latin typeface="Gill Sans MT"/>
                <a:cs typeface="Gill Sans MT"/>
              </a:rPr>
              <a:t>Example: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ts val="2820"/>
              </a:lnSpc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Gill Sans MT"/>
                <a:cs typeface="Gill Sans MT"/>
              </a:rPr>
              <a:t>Did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respondent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touch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complainant's</a:t>
            </a:r>
            <a:r>
              <a:rPr sz="2400" spc="-10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private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body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part?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ts val="2780"/>
              </a:lnSpc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Gill Sans MT"/>
                <a:cs typeface="Gill Sans MT"/>
              </a:rPr>
              <a:t>Did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respondent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do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so</a:t>
            </a:r>
            <a:r>
              <a:rPr sz="2400" dirty="0">
                <a:latin typeface="Gill Sans MT"/>
                <a:cs typeface="Gill Sans MT"/>
              </a:rPr>
              <a:t> for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sexual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gratification?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ts val="2830"/>
              </a:lnSpc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Gill Sans MT"/>
                <a:cs typeface="Gill Sans MT"/>
              </a:rPr>
              <a:t>Did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respondent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do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so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50" dirty="0">
                <a:latin typeface="Gill Sans MT"/>
                <a:cs typeface="Gill Sans MT"/>
              </a:rPr>
              <a:t>without</a:t>
            </a:r>
            <a:r>
              <a:rPr sz="2400" spc="-10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consent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45" dirty="0">
                <a:latin typeface="Gill Sans MT"/>
                <a:cs typeface="Gill Sans MT"/>
              </a:rPr>
              <a:t>complainant?</a:t>
            </a:r>
            <a:endParaRPr sz="2400">
              <a:latin typeface="Gill Sans MT"/>
              <a:cs typeface="Gill Sans MT"/>
            </a:endParaRPr>
          </a:p>
          <a:p>
            <a:pPr marL="1155700" lvl="2" indent="-227965">
              <a:lnSpc>
                <a:spcPct val="100000"/>
              </a:lnSpc>
              <a:spcBef>
                <a:spcPts val="75"/>
              </a:spcBef>
              <a:buFont typeface="Wingdings"/>
              <a:buChar char=""/>
              <a:tabLst>
                <a:tab pos="1155700" algn="l"/>
              </a:tabLst>
            </a:pPr>
            <a:r>
              <a:rPr sz="2000" dirty="0">
                <a:latin typeface="Gill Sans MT"/>
                <a:cs typeface="Gill Sans MT"/>
              </a:rPr>
              <a:t>[Was</a:t>
            </a:r>
            <a:r>
              <a:rPr sz="2000" spc="-15" dirty="0">
                <a:latin typeface="Gill Sans MT"/>
                <a:cs typeface="Gill Sans MT"/>
              </a:rPr>
              <a:t> </a:t>
            </a:r>
            <a:r>
              <a:rPr sz="2000" spc="50" dirty="0">
                <a:latin typeface="Gill Sans MT"/>
                <a:cs typeface="Gill Sans MT"/>
              </a:rPr>
              <a:t>the</a:t>
            </a:r>
            <a:r>
              <a:rPr sz="2000" spc="-40" dirty="0">
                <a:latin typeface="Gill Sans MT"/>
                <a:cs typeface="Gill Sans MT"/>
              </a:rPr>
              <a:t> </a:t>
            </a:r>
            <a:r>
              <a:rPr sz="2000" spc="110" dirty="0">
                <a:latin typeface="Gill Sans MT"/>
                <a:cs typeface="Gill Sans MT"/>
              </a:rPr>
              <a:t>complainant</a:t>
            </a:r>
            <a:r>
              <a:rPr sz="2000" spc="-75" dirty="0">
                <a:latin typeface="Gill Sans MT"/>
                <a:cs typeface="Gill Sans MT"/>
              </a:rPr>
              <a:t> </a:t>
            </a:r>
            <a:r>
              <a:rPr sz="2000" spc="95" dirty="0">
                <a:latin typeface="Gill Sans MT"/>
                <a:cs typeface="Gill Sans MT"/>
              </a:rPr>
              <a:t>incapacitated?]</a:t>
            </a:r>
            <a:endParaRPr sz="2000">
              <a:latin typeface="Gill Sans MT"/>
              <a:cs typeface="Gill Sans MT"/>
            </a:endParaRPr>
          </a:p>
          <a:p>
            <a:pPr marL="1156335" lvl="2" indent="-22860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1156335" algn="l"/>
              </a:tabLst>
            </a:pPr>
            <a:r>
              <a:rPr sz="2000" dirty="0">
                <a:latin typeface="Gill Sans MT"/>
                <a:cs typeface="Gill Sans MT"/>
              </a:rPr>
              <a:t>[Was</a:t>
            </a:r>
            <a:r>
              <a:rPr sz="2000" spc="5" dirty="0">
                <a:latin typeface="Gill Sans MT"/>
                <a:cs typeface="Gill Sans MT"/>
              </a:rPr>
              <a:t> </a:t>
            </a:r>
            <a:r>
              <a:rPr sz="2000" spc="95" dirty="0">
                <a:latin typeface="Gill Sans MT"/>
                <a:cs typeface="Gill Sans MT"/>
              </a:rPr>
              <a:t>consent</a:t>
            </a:r>
            <a:r>
              <a:rPr sz="2000" spc="10" dirty="0">
                <a:latin typeface="Gill Sans MT"/>
                <a:cs typeface="Gill Sans MT"/>
              </a:rPr>
              <a:t> </a:t>
            </a:r>
            <a:r>
              <a:rPr sz="2000" spc="55" dirty="0">
                <a:latin typeface="Gill Sans MT"/>
                <a:cs typeface="Gill Sans MT"/>
              </a:rPr>
              <a:t>voluntary</a:t>
            </a:r>
            <a:r>
              <a:rPr sz="2000" spc="-65" dirty="0">
                <a:latin typeface="Gill Sans MT"/>
                <a:cs typeface="Gill Sans MT"/>
              </a:rPr>
              <a:t> </a:t>
            </a:r>
            <a:r>
              <a:rPr sz="2000" spc="95" dirty="0">
                <a:latin typeface="Gill Sans MT"/>
                <a:cs typeface="Gill Sans MT"/>
              </a:rPr>
              <a:t>in</a:t>
            </a:r>
            <a:r>
              <a:rPr sz="2000" spc="-75" dirty="0">
                <a:latin typeface="Gill Sans MT"/>
                <a:cs typeface="Gill Sans MT"/>
              </a:rPr>
              <a:t> </a:t>
            </a:r>
            <a:r>
              <a:rPr sz="2000" spc="75" dirty="0">
                <a:latin typeface="Gill Sans MT"/>
                <a:cs typeface="Gill Sans MT"/>
              </a:rPr>
              <a:t>that</a:t>
            </a:r>
            <a:r>
              <a:rPr sz="2000" spc="-70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it</a:t>
            </a:r>
            <a:r>
              <a:rPr sz="2000" spc="-70" dirty="0">
                <a:latin typeface="Gill Sans MT"/>
                <a:cs typeface="Gill Sans MT"/>
              </a:rPr>
              <a:t> </a:t>
            </a:r>
            <a:r>
              <a:rPr sz="2000" spc="165" dirty="0">
                <a:latin typeface="Gill Sans MT"/>
                <a:cs typeface="Gill Sans MT"/>
              </a:rPr>
              <a:t>was</a:t>
            </a:r>
            <a:r>
              <a:rPr sz="2000" spc="5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not</a:t>
            </a:r>
            <a:r>
              <a:rPr sz="2000" spc="-70" dirty="0">
                <a:latin typeface="Gill Sans MT"/>
                <a:cs typeface="Gill Sans MT"/>
              </a:rPr>
              <a:t> </a:t>
            </a:r>
            <a:r>
              <a:rPr sz="2000" spc="85" dirty="0">
                <a:latin typeface="Gill Sans MT"/>
                <a:cs typeface="Gill Sans MT"/>
              </a:rPr>
              <a:t>forced</a:t>
            </a:r>
            <a:r>
              <a:rPr sz="2000" spc="-95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or</a:t>
            </a:r>
            <a:r>
              <a:rPr sz="2000" spc="-90" dirty="0">
                <a:latin typeface="Gill Sans MT"/>
                <a:cs typeface="Gill Sans MT"/>
              </a:rPr>
              <a:t> </a:t>
            </a:r>
            <a:r>
              <a:rPr sz="2000" spc="60" dirty="0">
                <a:latin typeface="Gill Sans MT"/>
                <a:cs typeface="Gill Sans MT"/>
              </a:rPr>
              <a:t>coerced?]</a:t>
            </a:r>
            <a:endParaRPr sz="2000">
              <a:latin typeface="Gill Sans MT"/>
              <a:cs typeface="Gill Sans MT"/>
            </a:endParaRPr>
          </a:p>
          <a:p>
            <a:pPr marL="1156335" lvl="2" indent="-228600">
              <a:lnSpc>
                <a:spcPct val="100000"/>
              </a:lnSpc>
              <a:spcBef>
                <a:spcPts val="75"/>
              </a:spcBef>
              <a:buFont typeface="Wingdings"/>
              <a:buChar char=""/>
              <a:tabLst>
                <a:tab pos="1156335" algn="l"/>
              </a:tabLst>
            </a:pPr>
            <a:r>
              <a:rPr sz="2000" dirty="0">
                <a:latin typeface="Gill Sans MT"/>
                <a:cs typeface="Gill Sans MT"/>
              </a:rPr>
              <a:t>[Was</a:t>
            </a:r>
            <a:r>
              <a:rPr sz="2000" spc="-10" dirty="0">
                <a:latin typeface="Gill Sans MT"/>
                <a:cs typeface="Gill Sans MT"/>
              </a:rPr>
              <a:t> </a:t>
            </a:r>
            <a:r>
              <a:rPr sz="2000" spc="50" dirty="0">
                <a:latin typeface="Gill Sans MT"/>
                <a:cs typeface="Gill Sans MT"/>
              </a:rPr>
              <a:t>the</a:t>
            </a:r>
            <a:r>
              <a:rPr sz="2000" spc="-40" dirty="0">
                <a:latin typeface="Gill Sans MT"/>
                <a:cs typeface="Gill Sans MT"/>
              </a:rPr>
              <a:t> </a:t>
            </a:r>
            <a:r>
              <a:rPr sz="2000" spc="114" dirty="0">
                <a:latin typeface="Gill Sans MT"/>
                <a:cs typeface="Gill Sans MT"/>
              </a:rPr>
              <a:t>complainant</a:t>
            </a:r>
            <a:r>
              <a:rPr sz="2000" spc="-70" dirty="0">
                <a:latin typeface="Gill Sans MT"/>
                <a:cs typeface="Gill Sans MT"/>
              </a:rPr>
              <a:t> </a:t>
            </a:r>
            <a:r>
              <a:rPr sz="2000" spc="55" dirty="0">
                <a:latin typeface="Gill Sans MT"/>
                <a:cs typeface="Gill Sans MT"/>
              </a:rPr>
              <a:t>otherwise</a:t>
            </a:r>
            <a:r>
              <a:rPr sz="2000" spc="-35" dirty="0">
                <a:latin typeface="Gill Sans MT"/>
                <a:cs typeface="Gill Sans MT"/>
              </a:rPr>
              <a:t> </a:t>
            </a:r>
            <a:r>
              <a:rPr sz="2000" spc="135" dirty="0">
                <a:latin typeface="Gill Sans MT"/>
                <a:cs typeface="Gill Sans MT"/>
              </a:rPr>
              <a:t>capable</a:t>
            </a:r>
            <a:r>
              <a:rPr sz="2000" spc="-40" dirty="0">
                <a:latin typeface="Gill Sans MT"/>
                <a:cs typeface="Gill Sans MT"/>
              </a:rPr>
              <a:t> </a:t>
            </a:r>
            <a:r>
              <a:rPr sz="2000" spc="110" dirty="0">
                <a:latin typeface="Gill Sans MT"/>
                <a:cs typeface="Gill Sans MT"/>
              </a:rPr>
              <a:t>of</a:t>
            </a:r>
            <a:r>
              <a:rPr sz="2000" spc="-45" dirty="0">
                <a:latin typeface="Gill Sans MT"/>
                <a:cs typeface="Gill Sans MT"/>
              </a:rPr>
              <a:t> </a:t>
            </a:r>
            <a:r>
              <a:rPr sz="2000" spc="114" dirty="0">
                <a:latin typeface="Gill Sans MT"/>
                <a:cs typeface="Gill Sans MT"/>
              </a:rPr>
              <a:t>consenting</a:t>
            </a:r>
            <a:r>
              <a:rPr sz="2000" spc="-100" dirty="0">
                <a:latin typeface="Gill Sans MT"/>
                <a:cs typeface="Gill Sans MT"/>
              </a:rPr>
              <a:t> </a:t>
            </a:r>
            <a:r>
              <a:rPr sz="2000" spc="114" dirty="0">
                <a:latin typeface="Gill Sans MT"/>
                <a:cs typeface="Gill Sans MT"/>
              </a:rPr>
              <a:t>(age,</a:t>
            </a:r>
            <a:r>
              <a:rPr sz="2000" spc="-40" dirty="0">
                <a:latin typeface="Gill Sans MT"/>
                <a:cs typeface="Gill Sans MT"/>
              </a:rPr>
              <a:t> </a:t>
            </a:r>
            <a:r>
              <a:rPr sz="2000" spc="80" dirty="0">
                <a:latin typeface="Gill Sans MT"/>
                <a:cs typeface="Gill Sans MT"/>
              </a:rPr>
              <a:t>disability,</a:t>
            </a:r>
            <a:r>
              <a:rPr sz="2000" spc="-40" dirty="0">
                <a:latin typeface="Gill Sans MT"/>
                <a:cs typeface="Gill Sans MT"/>
              </a:rPr>
              <a:t> </a:t>
            </a:r>
            <a:r>
              <a:rPr sz="2000" spc="55" dirty="0">
                <a:latin typeface="Gill Sans MT"/>
                <a:cs typeface="Gill Sans MT"/>
              </a:rPr>
              <a:t>etc.)?]</a:t>
            </a:r>
            <a:endParaRPr sz="20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0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What </a:t>
            </a:r>
            <a:r>
              <a:rPr sz="2750" spc="160" dirty="0">
                <a:latin typeface="Gill Sans MT"/>
                <a:cs typeface="Gill Sans MT"/>
              </a:rPr>
              <a:t>undisputed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45" dirty="0">
                <a:latin typeface="Gill Sans MT"/>
                <a:cs typeface="Gill Sans MT"/>
              </a:rPr>
              <a:t>facts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fit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under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each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element?</a:t>
            </a:r>
            <a:endParaRPr sz="2750">
              <a:latin typeface="Gill Sans MT"/>
              <a:cs typeface="Gill Sans MT"/>
            </a:endParaRPr>
          </a:p>
          <a:p>
            <a:pPr marL="241300" marR="97155" indent="-229235">
              <a:lnSpc>
                <a:spcPts val="2710"/>
              </a:lnSpc>
              <a:spcBef>
                <a:spcPts val="96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What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disputed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must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resolve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before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can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analyze </a:t>
            </a:r>
            <a:r>
              <a:rPr sz="2750" spc="229" dirty="0">
                <a:latin typeface="Gill Sans MT"/>
                <a:cs typeface="Gill Sans MT"/>
              </a:rPr>
              <a:t>each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element?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65" dirty="0"/>
              <a:t>For</a:t>
            </a:r>
            <a:r>
              <a:rPr spc="-150" dirty="0"/>
              <a:t> </a:t>
            </a:r>
            <a:r>
              <a:rPr dirty="0"/>
              <a:t>each</a:t>
            </a:r>
            <a:r>
              <a:rPr spc="-250" dirty="0"/>
              <a:t> </a:t>
            </a:r>
            <a:r>
              <a:rPr spc="-35" dirty="0"/>
              <a:t>disputed</a:t>
            </a:r>
            <a:r>
              <a:rPr spc="-145" dirty="0"/>
              <a:t> </a:t>
            </a:r>
            <a:r>
              <a:rPr dirty="0"/>
              <a:t>fact</a:t>
            </a:r>
            <a:r>
              <a:rPr spc="-200" dirty="0"/>
              <a:t> </a:t>
            </a:r>
            <a:r>
              <a:rPr spc="-229" dirty="0"/>
              <a:t>to</a:t>
            </a:r>
            <a:r>
              <a:rPr spc="-195" dirty="0"/>
              <a:t> </a:t>
            </a:r>
            <a:r>
              <a:rPr spc="-10" dirty="0"/>
              <a:t>resolve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64437"/>
            <a:ext cx="9519285" cy="2233930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39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-55" dirty="0">
                <a:latin typeface="Gill Sans MT"/>
                <a:cs typeface="Gill Sans MT"/>
              </a:rPr>
              <a:t>Do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objective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evidence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which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rely?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ts val="2720"/>
              </a:lnSpc>
              <a:spcBef>
                <a:spcPts val="27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150" dirty="0">
                <a:latin typeface="Gill Sans MT"/>
                <a:cs typeface="Gill Sans MT"/>
              </a:rPr>
              <a:t>If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so,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does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party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-30" dirty="0">
                <a:latin typeface="Gill Sans MT"/>
                <a:cs typeface="Gill Sans MT"/>
              </a:rPr>
              <a:t>or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witness</a:t>
            </a:r>
            <a:r>
              <a:rPr sz="2400" spc="-11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contradict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that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evidence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85" dirty="0">
                <a:latin typeface="Gill Sans MT"/>
                <a:cs typeface="Gill Sans MT"/>
              </a:rPr>
              <a:t>such</a:t>
            </a:r>
            <a:r>
              <a:rPr sz="2400" spc="-120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that</a:t>
            </a:r>
            <a:r>
              <a:rPr sz="2400" spc="-105" dirty="0">
                <a:latin typeface="Gill Sans MT"/>
                <a:cs typeface="Gill Sans MT"/>
              </a:rPr>
              <a:t> </a:t>
            </a:r>
            <a:r>
              <a:rPr sz="2400" spc="-25" dirty="0">
                <a:latin typeface="Gill Sans MT"/>
                <a:cs typeface="Gill Sans MT"/>
              </a:rPr>
              <a:t>it</a:t>
            </a:r>
            <a:endParaRPr sz="2400">
              <a:latin typeface="Gill Sans MT"/>
              <a:cs typeface="Gill Sans MT"/>
            </a:endParaRPr>
          </a:p>
          <a:p>
            <a:pPr marL="699135">
              <a:lnSpc>
                <a:spcPts val="2720"/>
              </a:lnSpc>
            </a:pPr>
            <a:r>
              <a:rPr sz="2400" spc="190" dirty="0">
                <a:latin typeface="Gill Sans MT"/>
                <a:cs typeface="Gill Sans MT"/>
              </a:rPr>
              <a:t>affects</a:t>
            </a:r>
            <a:r>
              <a:rPr sz="2400" spc="3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their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credibility?</a:t>
            </a:r>
            <a:endParaRPr sz="240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Gill Sans MT"/>
                <a:cs typeface="Gill Sans MT"/>
              </a:rPr>
              <a:t>What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weighs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favor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fact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having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occurred?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What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weighs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against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fact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having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occurred?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10" dirty="0"/>
              <a:t>Standard</a:t>
            </a:r>
            <a:r>
              <a:rPr spc="-100" dirty="0"/>
              <a:t> </a:t>
            </a:r>
            <a:r>
              <a:rPr dirty="0"/>
              <a:t>of</a:t>
            </a:r>
            <a:r>
              <a:rPr spc="-165" dirty="0"/>
              <a:t> </a:t>
            </a:r>
            <a:r>
              <a:rPr spc="-50" dirty="0"/>
              <a:t>Evidence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241300" marR="5080" indent="-229235">
              <a:lnSpc>
                <a:spcPts val="2700"/>
              </a:lnSpc>
              <a:spcBef>
                <a:spcPts val="72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75" dirty="0"/>
              <a:t>Most</a:t>
            </a:r>
            <a:r>
              <a:rPr sz="2750" spc="-10" dirty="0"/>
              <a:t> </a:t>
            </a:r>
            <a:r>
              <a:rPr sz="2750" spc="120" dirty="0"/>
              <a:t>institutions</a:t>
            </a:r>
            <a:r>
              <a:rPr sz="2750" spc="-10" dirty="0"/>
              <a:t> </a:t>
            </a:r>
            <a:r>
              <a:rPr sz="2750" spc="210" dirty="0"/>
              <a:t>use</a:t>
            </a:r>
            <a:r>
              <a:rPr sz="2750" spc="20" dirty="0"/>
              <a:t> </a:t>
            </a:r>
            <a:r>
              <a:rPr sz="2750" spc="85" dirty="0"/>
              <a:t>the</a:t>
            </a:r>
            <a:r>
              <a:rPr sz="2750" spc="-50" dirty="0"/>
              <a:t> </a:t>
            </a:r>
            <a:r>
              <a:rPr sz="2750" spc="135" dirty="0"/>
              <a:t>preponderance</a:t>
            </a:r>
            <a:r>
              <a:rPr sz="2750" spc="-50" dirty="0"/>
              <a:t> </a:t>
            </a:r>
            <a:r>
              <a:rPr sz="2750" spc="160" dirty="0"/>
              <a:t>of</a:t>
            </a:r>
            <a:r>
              <a:rPr sz="2750" spc="10" dirty="0"/>
              <a:t> </a:t>
            </a:r>
            <a:r>
              <a:rPr sz="2750" spc="85" dirty="0"/>
              <a:t>the</a:t>
            </a:r>
            <a:r>
              <a:rPr sz="2750" spc="20" dirty="0"/>
              <a:t> </a:t>
            </a:r>
            <a:r>
              <a:rPr sz="2750" spc="130" dirty="0"/>
              <a:t>evidence,</a:t>
            </a:r>
            <a:r>
              <a:rPr sz="2750" spc="-25" dirty="0"/>
              <a:t> </a:t>
            </a:r>
            <a:r>
              <a:rPr sz="2750" spc="135" dirty="0"/>
              <a:t>which </a:t>
            </a:r>
            <a:r>
              <a:rPr sz="2750" spc="270" dirty="0"/>
              <a:t>means</a:t>
            </a:r>
            <a:r>
              <a:rPr sz="2750" spc="-80" dirty="0"/>
              <a:t> </a:t>
            </a:r>
            <a:r>
              <a:rPr sz="2750" spc="110" dirty="0"/>
              <a:t>"is</a:t>
            </a:r>
            <a:r>
              <a:rPr sz="2750" spc="-5" dirty="0"/>
              <a:t> </a:t>
            </a:r>
            <a:r>
              <a:rPr sz="2750" dirty="0"/>
              <a:t>it</a:t>
            </a:r>
            <a:r>
              <a:rPr sz="2750" spc="-80" dirty="0"/>
              <a:t> </a:t>
            </a:r>
            <a:r>
              <a:rPr sz="2750" spc="105" dirty="0"/>
              <a:t>more</a:t>
            </a:r>
            <a:r>
              <a:rPr sz="2750" spc="-45" dirty="0"/>
              <a:t> </a:t>
            </a:r>
            <a:r>
              <a:rPr sz="2750" spc="95" dirty="0"/>
              <a:t>likely</a:t>
            </a:r>
            <a:r>
              <a:rPr sz="2750" spc="-35" dirty="0"/>
              <a:t> </a:t>
            </a:r>
            <a:r>
              <a:rPr sz="2750" spc="155" dirty="0"/>
              <a:t>than</a:t>
            </a:r>
            <a:r>
              <a:rPr sz="2750" spc="-35" dirty="0"/>
              <a:t> </a:t>
            </a:r>
            <a:r>
              <a:rPr sz="2750" spc="-20" dirty="0"/>
              <a:t>not"</a:t>
            </a:r>
            <a:endParaRPr sz="2750"/>
          </a:p>
          <a:p>
            <a:pPr marL="240029" marR="649605" indent="-227965">
              <a:lnSpc>
                <a:spcPts val="2700"/>
              </a:lnSpc>
              <a:spcBef>
                <a:spcPts val="98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/>
              <a:t>A</a:t>
            </a:r>
            <a:r>
              <a:rPr sz="2750" spc="-20" dirty="0"/>
              <a:t> </a:t>
            </a:r>
            <a:r>
              <a:rPr sz="2750" spc="185" dirty="0"/>
              <a:t>few</a:t>
            </a:r>
            <a:r>
              <a:rPr sz="2750" spc="-70" dirty="0"/>
              <a:t> </a:t>
            </a:r>
            <a:r>
              <a:rPr sz="2750" spc="114" dirty="0"/>
              <a:t>institutions</a:t>
            </a:r>
            <a:r>
              <a:rPr sz="2750" spc="-20" dirty="0"/>
              <a:t> </a:t>
            </a:r>
            <a:r>
              <a:rPr sz="2750" spc="210" dirty="0"/>
              <a:t>use</a:t>
            </a:r>
            <a:r>
              <a:rPr sz="2750" spc="5" dirty="0"/>
              <a:t> </a:t>
            </a:r>
            <a:r>
              <a:rPr sz="2750" spc="125" dirty="0"/>
              <a:t>clear</a:t>
            </a:r>
            <a:r>
              <a:rPr sz="2750" spc="-50" dirty="0"/>
              <a:t> </a:t>
            </a:r>
            <a:r>
              <a:rPr sz="2750" spc="215" dirty="0"/>
              <a:t>and</a:t>
            </a:r>
            <a:r>
              <a:rPr sz="2750" spc="-5" dirty="0"/>
              <a:t> </a:t>
            </a:r>
            <a:r>
              <a:rPr sz="2750" spc="165" dirty="0"/>
              <a:t>convincing</a:t>
            </a:r>
            <a:r>
              <a:rPr sz="2750" spc="-70" dirty="0"/>
              <a:t> </a:t>
            </a:r>
            <a:r>
              <a:rPr sz="2750" spc="140" dirty="0"/>
              <a:t>evidence,</a:t>
            </a:r>
            <a:r>
              <a:rPr sz="2750" spc="-30" dirty="0"/>
              <a:t> </a:t>
            </a:r>
            <a:r>
              <a:rPr sz="2750" spc="135" dirty="0"/>
              <a:t>which 	</a:t>
            </a:r>
            <a:r>
              <a:rPr sz="2750" spc="140" dirty="0"/>
              <a:t>generally</a:t>
            </a:r>
            <a:r>
              <a:rPr sz="2750" spc="-35" dirty="0"/>
              <a:t> </a:t>
            </a:r>
            <a:r>
              <a:rPr sz="2750" spc="275" dirty="0"/>
              <a:t>means</a:t>
            </a:r>
            <a:r>
              <a:rPr sz="2750" spc="5" dirty="0"/>
              <a:t> </a:t>
            </a:r>
            <a:r>
              <a:rPr sz="2750" spc="110" dirty="0"/>
              <a:t>"is</a:t>
            </a:r>
            <a:r>
              <a:rPr sz="2750" spc="-70" dirty="0"/>
              <a:t> </a:t>
            </a:r>
            <a:r>
              <a:rPr sz="2750" dirty="0"/>
              <a:t>it</a:t>
            </a:r>
            <a:r>
              <a:rPr sz="2750" spc="5" dirty="0"/>
              <a:t> </a:t>
            </a:r>
            <a:r>
              <a:rPr sz="2750" spc="155" dirty="0"/>
              <a:t>highly</a:t>
            </a:r>
            <a:r>
              <a:rPr sz="2750" spc="-35" dirty="0"/>
              <a:t> </a:t>
            </a:r>
            <a:r>
              <a:rPr sz="2750" spc="95" dirty="0"/>
              <a:t>probable"</a:t>
            </a:r>
            <a:endParaRPr sz="2750"/>
          </a:p>
          <a:p>
            <a:pPr marL="241300" indent="-228600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00" dirty="0"/>
              <a:t>Check</a:t>
            </a:r>
            <a:r>
              <a:rPr sz="2750" spc="25" dirty="0"/>
              <a:t> </a:t>
            </a:r>
            <a:r>
              <a:rPr sz="2750" dirty="0"/>
              <a:t>your</a:t>
            </a:r>
            <a:r>
              <a:rPr sz="2750" spc="-25" dirty="0"/>
              <a:t> </a:t>
            </a:r>
            <a:r>
              <a:rPr sz="2750" spc="125" dirty="0"/>
              <a:t>policy</a:t>
            </a:r>
            <a:r>
              <a:rPr sz="2750" spc="-30" dirty="0"/>
              <a:t> </a:t>
            </a:r>
            <a:r>
              <a:rPr sz="2750" spc="250" dirty="0"/>
              <a:t>language</a:t>
            </a:r>
            <a:r>
              <a:rPr sz="2750" spc="-30" dirty="0"/>
              <a:t> </a:t>
            </a:r>
            <a:r>
              <a:rPr sz="2750" spc="65" dirty="0"/>
              <a:t>for</a:t>
            </a:r>
            <a:r>
              <a:rPr sz="2750" spc="-35" dirty="0"/>
              <a:t> </a:t>
            </a:r>
            <a:r>
              <a:rPr sz="2750" spc="210" dirty="0"/>
              <a:t>specific</a:t>
            </a:r>
            <a:r>
              <a:rPr sz="2750" spc="-5" dirty="0"/>
              <a:t> </a:t>
            </a:r>
            <a:r>
              <a:rPr sz="2750" spc="120" dirty="0"/>
              <a:t>definitions!</a:t>
            </a:r>
            <a:endParaRPr sz="2750"/>
          </a:p>
          <a:p>
            <a:pPr marL="241300" marR="179070" indent="-229235">
              <a:lnSpc>
                <a:spcPts val="2710"/>
              </a:lnSpc>
              <a:spcBef>
                <a:spcPts val="96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/>
              <a:t>Note</a:t>
            </a:r>
            <a:r>
              <a:rPr sz="2750" spc="-50" dirty="0"/>
              <a:t> </a:t>
            </a:r>
            <a:r>
              <a:rPr sz="2750" spc="114" dirty="0"/>
              <a:t>that</a:t>
            </a:r>
            <a:r>
              <a:rPr sz="2750" spc="-10" dirty="0"/>
              <a:t> </a:t>
            </a:r>
            <a:r>
              <a:rPr sz="2750" spc="145" dirty="0"/>
              <a:t>this</a:t>
            </a:r>
            <a:r>
              <a:rPr sz="2750" spc="-80" dirty="0"/>
              <a:t> </a:t>
            </a:r>
            <a:r>
              <a:rPr sz="2750" spc="175" dirty="0"/>
              <a:t>standard</a:t>
            </a:r>
            <a:r>
              <a:rPr sz="2750" spc="-60" dirty="0"/>
              <a:t> </a:t>
            </a:r>
            <a:r>
              <a:rPr sz="2750" spc="210" dirty="0"/>
              <a:t>is</a:t>
            </a:r>
            <a:r>
              <a:rPr sz="2750" spc="-20" dirty="0"/>
              <a:t> </a:t>
            </a:r>
            <a:r>
              <a:rPr sz="2750" spc="165" dirty="0"/>
              <a:t>applied</a:t>
            </a:r>
            <a:r>
              <a:rPr sz="2750" spc="-55" dirty="0"/>
              <a:t> </a:t>
            </a:r>
            <a:r>
              <a:rPr sz="2750" dirty="0"/>
              <a:t>to</a:t>
            </a:r>
            <a:r>
              <a:rPr sz="2750" spc="-15" dirty="0"/>
              <a:t> </a:t>
            </a:r>
            <a:r>
              <a:rPr sz="2750" spc="114" dirty="0"/>
              <a:t>determine</a:t>
            </a:r>
            <a:r>
              <a:rPr sz="2750" spc="-45" dirty="0"/>
              <a:t> </a:t>
            </a:r>
            <a:r>
              <a:rPr sz="2750" spc="110" dirty="0"/>
              <a:t>both</a:t>
            </a:r>
            <a:r>
              <a:rPr sz="2750" spc="-105" dirty="0"/>
              <a:t> </a:t>
            </a:r>
            <a:r>
              <a:rPr sz="2750" spc="55" dirty="0"/>
              <a:t>your</a:t>
            </a:r>
            <a:r>
              <a:rPr sz="2750" spc="-45" dirty="0"/>
              <a:t> </a:t>
            </a:r>
            <a:r>
              <a:rPr sz="2750" spc="235" dirty="0"/>
              <a:t>facts </a:t>
            </a:r>
            <a:r>
              <a:rPr sz="2750" spc="215" dirty="0"/>
              <a:t>and</a:t>
            </a:r>
            <a:r>
              <a:rPr sz="2750" spc="-75" dirty="0"/>
              <a:t> </a:t>
            </a:r>
            <a:r>
              <a:rPr sz="2750" spc="50" dirty="0"/>
              <a:t>your</a:t>
            </a:r>
            <a:r>
              <a:rPr sz="2750" spc="-50" dirty="0"/>
              <a:t> </a:t>
            </a:r>
            <a:r>
              <a:rPr sz="2750" spc="170" dirty="0"/>
              <a:t>conclusions</a:t>
            </a:r>
            <a:endParaRPr sz="2750"/>
          </a:p>
          <a:p>
            <a:pPr marL="697865" lvl="1" indent="-227965">
              <a:lnSpc>
                <a:spcPts val="2545"/>
              </a:lnSpc>
              <a:buFont typeface="Courier New"/>
              <a:buChar char="o"/>
              <a:tabLst>
                <a:tab pos="697865" algn="l"/>
                <a:tab pos="2088514" algn="l"/>
              </a:tabLst>
            </a:pPr>
            <a:r>
              <a:rPr sz="2400" spc="110" dirty="0">
                <a:latin typeface="Gill Sans MT"/>
                <a:cs typeface="Gill Sans MT"/>
              </a:rPr>
              <a:t>Example:</a:t>
            </a:r>
            <a:r>
              <a:rPr sz="2400" dirty="0">
                <a:latin typeface="Gill Sans MT"/>
                <a:cs typeface="Gill Sans MT"/>
              </a:rPr>
              <a:t>	</a:t>
            </a:r>
            <a:r>
              <a:rPr sz="2400" spc="195" dirty="0">
                <a:latin typeface="Gill Sans MT"/>
                <a:cs typeface="Gill Sans MT"/>
              </a:rPr>
              <a:t>Is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it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more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likely</a:t>
            </a:r>
            <a:r>
              <a:rPr sz="2400" spc="2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than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not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that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Complainant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175" dirty="0">
                <a:latin typeface="Gill Sans MT"/>
                <a:cs typeface="Gill Sans MT"/>
              </a:rPr>
              <a:t>said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45" dirty="0">
                <a:latin typeface="Gill Sans MT"/>
                <a:cs typeface="Gill Sans MT"/>
              </a:rPr>
              <a:t>words,</a:t>
            </a:r>
            <a:endParaRPr sz="2400">
              <a:latin typeface="Gill Sans MT"/>
              <a:cs typeface="Gill Sans MT"/>
            </a:endParaRPr>
          </a:p>
          <a:p>
            <a:pPr marL="699135">
              <a:lnSpc>
                <a:spcPts val="2555"/>
              </a:lnSpc>
            </a:pPr>
            <a:r>
              <a:rPr spc="-60" dirty="0"/>
              <a:t>"No,</a:t>
            </a:r>
            <a:r>
              <a:rPr spc="-90" dirty="0"/>
              <a:t> </a:t>
            </a:r>
            <a:r>
              <a:rPr spc="114" dirty="0"/>
              <a:t>stop?"</a:t>
            </a:r>
            <a:r>
              <a:rPr spc="-15" dirty="0"/>
              <a:t> </a:t>
            </a:r>
            <a:r>
              <a:rPr spc="95" dirty="0"/>
              <a:t>during</a:t>
            </a:r>
            <a:r>
              <a:rPr spc="-65" dirty="0"/>
              <a:t> </a:t>
            </a:r>
            <a:r>
              <a:rPr spc="65" dirty="0"/>
              <a:t>the</a:t>
            </a:r>
            <a:r>
              <a:rPr spc="-70" dirty="0"/>
              <a:t> </a:t>
            </a:r>
            <a:r>
              <a:rPr spc="85" dirty="0"/>
              <a:t>encounter?</a:t>
            </a:r>
          </a:p>
          <a:p>
            <a:pPr marL="697865" lvl="1" indent="-227965">
              <a:lnSpc>
                <a:spcPts val="2555"/>
              </a:lnSpc>
              <a:buFont typeface="Courier New"/>
              <a:buChar char="o"/>
              <a:tabLst>
                <a:tab pos="697865" algn="l"/>
                <a:tab pos="2088514" algn="l"/>
              </a:tabLst>
            </a:pPr>
            <a:r>
              <a:rPr sz="2400" spc="110" dirty="0">
                <a:latin typeface="Gill Sans MT"/>
                <a:cs typeface="Gill Sans MT"/>
              </a:rPr>
              <a:t>Example:</a:t>
            </a:r>
            <a:r>
              <a:rPr sz="2400" dirty="0">
                <a:latin typeface="Gill Sans MT"/>
                <a:cs typeface="Gill Sans MT"/>
              </a:rPr>
              <a:t>	</a:t>
            </a:r>
            <a:r>
              <a:rPr sz="2400" spc="195" dirty="0">
                <a:latin typeface="Gill Sans MT"/>
                <a:cs typeface="Gill Sans MT"/>
              </a:rPr>
              <a:t>Is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it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more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likely</a:t>
            </a:r>
            <a:r>
              <a:rPr sz="2400" spc="1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than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not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that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Respondent</a:t>
            </a:r>
            <a:r>
              <a:rPr sz="240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acted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40" dirty="0">
                <a:latin typeface="Gill Sans MT"/>
                <a:cs typeface="Gill Sans MT"/>
              </a:rPr>
              <a:t>without</a:t>
            </a:r>
            <a:endParaRPr sz="2400">
              <a:latin typeface="Gill Sans MT"/>
              <a:cs typeface="Gill Sans MT"/>
            </a:endParaRPr>
          </a:p>
          <a:p>
            <a:pPr marL="699135">
              <a:lnSpc>
                <a:spcPts val="2570"/>
              </a:lnSpc>
            </a:pPr>
            <a:r>
              <a:rPr spc="105" dirty="0"/>
              <a:t>Complainant's</a:t>
            </a:r>
            <a:r>
              <a:rPr spc="5" dirty="0"/>
              <a:t> </a:t>
            </a:r>
            <a:r>
              <a:rPr spc="135" dirty="0"/>
              <a:t>consent?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85" dirty="0"/>
              <a:t>Weighing</a:t>
            </a:r>
            <a:r>
              <a:rPr spc="-120" dirty="0"/>
              <a:t> </a:t>
            </a:r>
            <a:r>
              <a:rPr spc="-105" dirty="0"/>
              <a:t>Opposing</a:t>
            </a:r>
            <a:r>
              <a:rPr spc="-120" dirty="0"/>
              <a:t> </a:t>
            </a:r>
            <a:r>
              <a:rPr spc="-105" dirty="0"/>
              <a:t>Information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8309"/>
            <a:ext cx="10292080" cy="406019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500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80" dirty="0">
                <a:latin typeface="Gill Sans MT"/>
                <a:cs typeface="Gill Sans MT"/>
              </a:rPr>
              <a:t>Details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415" dirty="0">
                <a:latin typeface="Gill Sans MT"/>
                <a:cs typeface="Gill Sans MT"/>
              </a:rPr>
              <a:t>–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220" dirty="0">
                <a:latin typeface="Gill Sans MT"/>
                <a:cs typeface="Gill Sans MT"/>
              </a:rPr>
              <a:t>Is</a:t>
            </a:r>
            <a:r>
              <a:rPr sz="2600" spc="-120" dirty="0">
                <a:latin typeface="Gill Sans MT"/>
                <a:cs typeface="Gill Sans MT"/>
              </a:rPr>
              <a:t> </a:t>
            </a:r>
            <a:r>
              <a:rPr sz="2600" spc="95" dirty="0">
                <a:latin typeface="Gill Sans MT"/>
                <a:cs typeface="Gill Sans MT"/>
              </a:rPr>
              <a:t>one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story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75" dirty="0">
                <a:latin typeface="Gill Sans MT"/>
                <a:cs typeface="Gill Sans MT"/>
              </a:rPr>
              <a:t>more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detailed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130" dirty="0">
                <a:latin typeface="Gill Sans MT"/>
                <a:cs typeface="Gill Sans MT"/>
              </a:rPr>
              <a:t>than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another?</a:t>
            </a:r>
            <a:endParaRPr sz="26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Gill Sans MT"/>
                <a:cs typeface="Gill Sans MT"/>
              </a:rPr>
              <a:t>Corroboration</a:t>
            </a:r>
            <a:r>
              <a:rPr sz="2600" spc="-30" dirty="0">
                <a:latin typeface="Gill Sans MT"/>
                <a:cs typeface="Gill Sans MT"/>
              </a:rPr>
              <a:t> </a:t>
            </a:r>
            <a:r>
              <a:rPr sz="2600" spc="415" dirty="0">
                <a:latin typeface="Gill Sans MT"/>
                <a:cs typeface="Gill Sans MT"/>
              </a:rPr>
              <a:t>–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What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220" dirty="0">
                <a:latin typeface="Gill Sans MT"/>
                <a:cs typeface="Gill Sans MT"/>
              </a:rPr>
              <a:t>can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125" dirty="0">
                <a:latin typeface="Gill Sans MT"/>
                <a:cs typeface="Gill Sans MT"/>
              </a:rPr>
              <a:t>be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45" dirty="0">
                <a:latin typeface="Gill Sans MT"/>
                <a:cs typeface="Gill Sans MT"/>
              </a:rPr>
              <a:t>corroborated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40" dirty="0">
                <a:latin typeface="Gill Sans MT"/>
                <a:cs typeface="Gill Sans MT"/>
              </a:rPr>
              <a:t>by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other</a:t>
            </a:r>
            <a:r>
              <a:rPr sz="2600" spc="-5" dirty="0">
                <a:latin typeface="Gill Sans MT"/>
                <a:cs typeface="Gill Sans MT"/>
              </a:rPr>
              <a:t> </a:t>
            </a:r>
            <a:r>
              <a:rPr sz="2600" spc="135" dirty="0">
                <a:latin typeface="Gill Sans MT"/>
                <a:cs typeface="Gill Sans MT"/>
              </a:rPr>
              <a:t>evidence?</a:t>
            </a:r>
            <a:endParaRPr sz="26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3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55" dirty="0">
                <a:latin typeface="Gill Sans MT"/>
                <a:cs typeface="Gill Sans MT"/>
              </a:rPr>
              <a:t>Contradiction</a:t>
            </a:r>
            <a:r>
              <a:rPr sz="2600" spc="-25" dirty="0">
                <a:latin typeface="Gill Sans MT"/>
                <a:cs typeface="Gill Sans MT"/>
              </a:rPr>
              <a:t> </a:t>
            </a:r>
            <a:r>
              <a:rPr sz="2600" spc="415" dirty="0">
                <a:latin typeface="Gill Sans MT"/>
                <a:cs typeface="Gill Sans MT"/>
              </a:rPr>
              <a:t>–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What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spc="185" dirty="0">
                <a:latin typeface="Gill Sans MT"/>
                <a:cs typeface="Gill Sans MT"/>
              </a:rPr>
              <a:t>is</a:t>
            </a:r>
            <a:r>
              <a:rPr sz="2600" spc="-35" dirty="0">
                <a:latin typeface="Gill Sans MT"/>
                <a:cs typeface="Gill Sans MT"/>
              </a:rPr>
              <a:t> </a:t>
            </a:r>
            <a:r>
              <a:rPr sz="2600" spc="95" dirty="0">
                <a:latin typeface="Gill Sans MT"/>
                <a:cs typeface="Gill Sans MT"/>
              </a:rPr>
              <a:t>contradicted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by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other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evidence?</a:t>
            </a:r>
            <a:endParaRPr sz="26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114" dirty="0">
                <a:latin typeface="Gill Sans MT"/>
                <a:cs typeface="Gill Sans MT"/>
              </a:rPr>
              <a:t>Consistency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415" dirty="0">
                <a:latin typeface="Gill Sans MT"/>
                <a:cs typeface="Gill Sans MT"/>
              </a:rPr>
              <a:t>–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210" dirty="0">
                <a:latin typeface="Gill Sans MT"/>
                <a:cs typeface="Gill Sans MT"/>
              </a:rPr>
              <a:t>Has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spc="310" dirty="0">
                <a:latin typeface="Gill Sans MT"/>
                <a:cs typeface="Gill Sans MT"/>
              </a:rPr>
              <a:t>a</a:t>
            </a:r>
            <a:r>
              <a:rPr sz="2600" spc="-40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party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-10" dirty="0">
                <a:latin typeface="Gill Sans MT"/>
                <a:cs typeface="Gill Sans MT"/>
              </a:rPr>
              <a:t>or</a:t>
            </a:r>
            <a:r>
              <a:rPr sz="2600" spc="-95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witness</a:t>
            </a:r>
            <a:r>
              <a:rPr sz="2600" spc="-40" dirty="0">
                <a:latin typeface="Gill Sans MT"/>
                <a:cs typeface="Gill Sans MT"/>
              </a:rPr>
              <a:t> </a:t>
            </a:r>
            <a:r>
              <a:rPr sz="2600" spc="130" dirty="0">
                <a:latin typeface="Gill Sans MT"/>
                <a:cs typeface="Gill Sans MT"/>
              </a:rPr>
              <a:t>been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125" dirty="0">
                <a:latin typeface="Gill Sans MT"/>
                <a:cs typeface="Gill Sans MT"/>
              </a:rPr>
              <a:t>consistent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over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155" dirty="0">
                <a:latin typeface="Gill Sans MT"/>
                <a:cs typeface="Gill Sans MT"/>
              </a:rPr>
              <a:t>time?</a:t>
            </a:r>
            <a:endParaRPr sz="2600">
              <a:latin typeface="Gill Sans MT"/>
              <a:cs typeface="Gill Sans MT"/>
            </a:endParaRPr>
          </a:p>
          <a:p>
            <a:pPr marL="241300" marR="488950" indent="-229235">
              <a:lnSpc>
                <a:spcPts val="2550"/>
              </a:lnSpc>
              <a:spcBef>
                <a:spcPts val="894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Gill Sans MT"/>
                <a:cs typeface="Gill Sans MT"/>
              </a:rPr>
              <a:t>Credibility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415" dirty="0">
                <a:latin typeface="Gill Sans MT"/>
                <a:cs typeface="Gill Sans MT"/>
              </a:rPr>
              <a:t>–</a:t>
            </a:r>
            <a:r>
              <a:rPr sz="2600" spc="-50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Does</a:t>
            </a:r>
            <a:r>
              <a:rPr sz="2600" spc="-15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the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65" dirty="0">
                <a:latin typeface="Gill Sans MT"/>
                <a:cs typeface="Gill Sans MT"/>
              </a:rPr>
              <a:t>party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or </a:t>
            </a:r>
            <a:r>
              <a:rPr sz="2600" spc="145" dirty="0">
                <a:latin typeface="Gill Sans MT"/>
                <a:cs typeface="Gill Sans MT"/>
              </a:rPr>
              <a:t>witness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spc="175" dirty="0">
                <a:latin typeface="Gill Sans MT"/>
                <a:cs typeface="Gill Sans MT"/>
              </a:rPr>
              <a:t>have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310" dirty="0">
                <a:latin typeface="Gill Sans MT"/>
                <a:cs typeface="Gill Sans MT"/>
              </a:rPr>
              <a:t>a</a:t>
            </a:r>
            <a:r>
              <a:rPr sz="2600" spc="-20" dirty="0">
                <a:latin typeface="Gill Sans MT"/>
                <a:cs typeface="Gill Sans MT"/>
              </a:rPr>
              <a:t> </a:t>
            </a:r>
            <a:r>
              <a:rPr sz="2600" spc="85" dirty="0">
                <a:latin typeface="Gill Sans MT"/>
                <a:cs typeface="Gill Sans MT"/>
              </a:rPr>
              <a:t>particular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00" dirty="0">
                <a:latin typeface="Gill Sans MT"/>
                <a:cs typeface="Gill Sans MT"/>
              </a:rPr>
              <a:t>motive</a:t>
            </a:r>
            <a:r>
              <a:rPr sz="2600" spc="-60" dirty="0">
                <a:latin typeface="Gill Sans MT"/>
                <a:cs typeface="Gill Sans MT"/>
              </a:rPr>
              <a:t> </a:t>
            </a:r>
            <a:r>
              <a:rPr sz="2600" spc="-25" dirty="0">
                <a:latin typeface="Gill Sans MT"/>
                <a:cs typeface="Gill Sans MT"/>
              </a:rPr>
              <a:t>or </a:t>
            </a:r>
            <a:r>
              <a:rPr sz="2600" spc="229" dirty="0">
                <a:latin typeface="Gill Sans MT"/>
                <a:cs typeface="Gill Sans MT"/>
              </a:rPr>
              <a:t>bias?</a:t>
            </a:r>
            <a:endParaRPr sz="2600">
              <a:latin typeface="Gill Sans MT"/>
              <a:cs typeface="Gill Sans MT"/>
            </a:endParaRPr>
          </a:p>
          <a:p>
            <a:pPr marL="697865" marR="5080" lvl="1" indent="-227965">
              <a:lnSpc>
                <a:spcPts val="2100"/>
              </a:lnSpc>
              <a:spcBef>
                <a:spcPts val="520"/>
              </a:spcBef>
              <a:buFont typeface="Courier New"/>
              <a:buChar char="o"/>
              <a:tabLst>
                <a:tab pos="699135" algn="l"/>
                <a:tab pos="1507490" algn="l"/>
              </a:tabLst>
            </a:pPr>
            <a:r>
              <a:rPr sz="2150" spc="-10" dirty="0">
                <a:latin typeface="Gill Sans MT"/>
                <a:cs typeface="Gill Sans MT"/>
              </a:rPr>
              <a:t>Note:</a:t>
            </a:r>
            <a:r>
              <a:rPr sz="2150" dirty="0">
                <a:latin typeface="Gill Sans MT"/>
                <a:cs typeface="Gill Sans MT"/>
              </a:rPr>
              <a:t>	All</a:t>
            </a:r>
            <a:r>
              <a:rPr sz="2150" spc="20" dirty="0">
                <a:latin typeface="Gill Sans MT"/>
                <a:cs typeface="Gill Sans MT"/>
              </a:rPr>
              <a:t> </a:t>
            </a:r>
            <a:r>
              <a:rPr sz="2150" spc="105" dirty="0">
                <a:latin typeface="Gill Sans MT"/>
                <a:cs typeface="Gill Sans MT"/>
              </a:rPr>
              <a:t>parties</a:t>
            </a:r>
            <a:r>
              <a:rPr sz="2150" spc="30" dirty="0">
                <a:latin typeface="Gill Sans MT"/>
                <a:cs typeface="Gill Sans MT"/>
              </a:rPr>
              <a:t> </a:t>
            </a:r>
            <a:r>
              <a:rPr sz="2150" spc="150" dirty="0">
                <a:latin typeface="Gill Sans MT"/>
                <a:cs typeface="Gill Sans MT"/>
              </a:rPr>
              <a:t>have</a:t>
            </a:r>
            <a:r>
              <a:rPr sz="2150" spc="-5" dirty="0">
                <a:latin typeface="Gill Sans MT"/>
                <a:cs typeface="Gill Sans MT"/>
              </a:rPr>
              <a:t> </a:t>
            </a:r>
            <a:r>
              <a:rPr sz="2150" spc="260" dirty="0">
                <a:latin typeface="Gill Sans MT"/>
                <a:cs typeface="Gill Sans MT"/>
              </a:rPr>
              <a:t>a</a:t>
            </a:r>
            <a:r>
              <a:rPr sz="2150" spc="-35" dirty="0">
                <a:latin typeface="Gill Sans MT"/>
                <a:cs typeface="Gill Sans MT"/>
              </a:rPr>
              <a:t> </a:t>
            </a:r>
            <a:r>
              <a:rPr sz="2150" spc="105" dirty="0">
                <a:latin typeface="Gill Sans MT"/>
                <a:cs typeface="Gill Sans MT"/>
              </a:rPr>
              <a:t>motive</a:t>
            </a:r>
            <a:r>
              <a:rPr sz="2150" spc="-10" dirty="0">
                <a:latin typeface="Gill Sans MT"/>
                <a:cs typeface="Gill Sans MT"/>
              </a:rPr>
              <a:t> </a:t>
            </a:r>
            <a:r>
              <a:rPr sz="2150" dirty="0">
                <a:latin typeface="Gill Sans MT"/>
                <a:cs typeface="Gill Sans MT"/>
              </a:rPr>
              <a:t>to</a:t>
            </a:r>
            <a:r>
              <a:rPr sz="2150" spc="-15" dirty="0">
                <a:latin typeface="Gill Sans MT"/>
                <a:cs typeface="Gill Sans MT"/>
              </a:rPr>
              <a:t> </a:t>
            </a:r>
            <a:r>
              <a:rPr sz="2150" spc="95" dirty="0">
                <a:latin typeface="Gill Sans MT"/>
                <a:cs typeface="Gill Sans MT"/>
              </a:rPr>
              <a:t>lie</a:t>
            </a:r>
            <a:r>
              <a:rPr sz="2150" spc="-80" dirty="0">
                <a:latin typeface="Gill Sans MT"/>
                <a:cs typeface="Gill Sans MT"/>
              </a:rPr>
              <a:t> </a:t>
            </a:r>
            <a:r>
              <a:rPr sz="2150" dirty="0">
                <a:latin typeface="Gill Sans MT"/>
                <a:cs typeface="Gill Sans MT"/>
              </a:rPr>
              <a:t>to</a:t>
            </a:r>
            <a:r>
              <a:rPr sz="2150" spc="-20" dirty="0">
                <a:latin typeface="Gill Sans MT"/>
                <a:cs typeface="Gill Sans MT"/>
              </a:rPr>
              <a:t> </a:t>
            </a:r>
            <a:r>
              <a:rPr sz="2150" dirty="0">
                <a:latin typeface="Gill Sans MT"/>
                <a:cs typeface="Gill Sans MT"/>
              </a:rPr>
              <a:t>"win,"</a:t>
            </a:r>
            <a:r>
              <a:rPr sz="2150" spc="-70" dirty="0">
                <a:latin typeface="Gill Sans MT"/>
                <a:cs typeface="Gill Sans MT"/>
              </a:rPr>
              <a:t> </a:t>
            </a:r>
            <a:r>
              <a:rPr sz="2150" spc="100" dirty="0">
                <a:latin typeface="Gill Sans MT"/>
                <a:cs typeface="Gill Sans MT"/>
              </a:rPr>
              <a:t>but</a:t>
            </a:r>
            <a:r>
              <a:rPr sz="2150" spc="-10" dirty="0">
                <a:latin typeface="Gill Sans MT"/>
                <a:cs typeface="Gill Sans MT"/>
              </a:rPr>
              <a:t> </a:t>
            </a:r>
            <a:r>
              <a:rPr sz="2150" spc="100" dirty="0">
                <a:latin typeface="Gill Sans MT"/>
                <a:cs typeface="Gill Sans MT"/>
              </a:rPr>
              <a:t>that</a:t>
            </a:r>
            <a:r>
              <a:rPr sz="2150" spc="-15" dirty="0">
                <a:latin typeface="Gill Sans MT"/>
                <a:cs typeface="Gill Sans MT"/>
              </a:rPr>
              <a:t> </a:t>
            </a:r>
            <a:r>
              <a:rPr sz="2150" spc="80" dirty="0">
                <a:latin typeface="Gill Sans MT"/>
                <a:cs typeface="Gill Sans MT"/>
              </a:rPr>
              <a:t>isn't</a:t>
            </a:r>
            <a:r>
              <a:rPr sz="2150" spc="-15" dirty="0">
                <a:latin typeface="Gill Sans MT"/>
                <a:cs typeface="Gill Sans MT"/>
              </a:rPr>
              <a:t> </a:t>
            </a:r>
            <a:r>
              <a:rPr sz="2150" spc="150" dirty="0">
                <a:latin typeface="Gill Sans MT"/>
                <a:cs typeface="Gill Sans MT"/>
              </a:rPr>
              <a:t>usually</a:t>
            </a:r>
            <a:r>
              <a:rPr sz="2150" spc="-30" dirty="0">
                <a:latin typeface="Gill Sans MT"/>
                <a:cs typeface="Gill Sans MT"/>
              </a:rPr>
              <a:t> </a:t>
            </a:r>
            <a:r>
              <a:rPr sz="2150" spc="80" dirty="0">
                <a:latin typeface="Gill Sans MT"/>
                <a:cs typeface="Gill Sans MT"/>
              </a:rPr>
              <a:t>particularly 	</a:t>
            </a:r>
            <a:r>
              <a:rPr sz="2150" spc="125" dirty="0">
                <a:latin typeface="Gill Sans MT"/>
                <a:cs typeface="Gill Sans MT"/>
              </a:rPr>
              <a:t>helpful</a:t>
            </a:r>
            <a:r>
              <a:rPr sz="2150" spc="-65" dirty="0">
                <a:latin typeface="Gill Sans MT"/>
                <a:cs typeface="Gill Sans MT"/>
              </a:rPr>
              <a:t> </a:t>
            </a:r>
            <a:r>
              <a:rPr sz="2150" spc="80" dirty="0">
                <a:latin typeface="Gill Sans MT"/>
                <a:cs typeface="Gill Sans MT"/>
              </a:rPr>
              <a:t>in</a:t>
            </a:r>
            <a:r>
              <a:rPr sz="2150" spc="10" dirty="0">
                <a:latin typeface="Gill Sans MT"/>
                <a:cs typeface="Gill Sans MT"/>
              </a:rPr>
              <a:t> </a:t>
            </a:r>
            <a:r>
              <a:rPr sz="2150" spc="150" dirty="0">
                <a:latin typeface="Gill Sans MT"/>
                <a:cs typeface="Gill Sans MT"/>
              </a:rPr>
              <a:t>weighing</a:t>
            </a:r>
            <a:r>
              <a:rPr sz="2150" spc="-85" dirty="0">
                <a:latin typeface="Gill Sans MT"/>
                <a:cs typeface="Gill Sans MT"/>
              </a:rPr>
              <a:t> </a:t>
            </a:r>
            <a:r>
              <a:rPr sz="2150" spc="90" dirty="0">
                <a:latin typeface="Gill Sans MT"/>
                <a:cs typeface="Gill Sans MT"/>
              </a:rPr>
              <a:t>information.</a:t>
            </a:r>
            <a:endParaRPr sz="21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130" dirty="0">
                <a:latin typeface="Gill Sans MT"/>
                <a:cs typeface="Gill Sans MT"/>
              </a:rPr>
              <a:t>Plausibility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spc="415" dirty="0">
                <a:latin typeface="Gill Sans MT"/>
                <a:cs typeface="Gill Sans MT"/>
              </a:rPr>
              <a:t>–</a:t>
            </a:r>
            <a:r>
              <a:rPr sz="2600" spc="-75" dirty="0">
                <a:latin typeface="Gill Sans MT"/>
                <a:cs typeface="Gill Sans MT"/>
              </a:rPr>
              <a:t> </a:t>
            </a:r>
            <a:r>
              <a:rPr sz="2600" spc="215" dirty="0">
                <a:latin typeface="Gill Sans MT"/>
                <a:cs typeface="Gill Sans MT"/>
              </a:rPr>
              <a:t>Is</a:t>
            </a:r>
            <a:r>
              <a:rPr sz="2600" spc="-120" dirty="0">
                <a:latin typeface="Gill Sans MT"/>
                <a:cs typeface="Gill Sans MT"/>
              </a:rPr>
              <a:t> </a:t>
            </a:r>
            <a:r>
              <a:rPr sz="2600" spc="95" dirty="0">
                <a:latin typeface="Gill Sans MT"/>
                <a:cs typeface="Gill Sans MT"/>
              </a:rPr>
              <a:t>the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evidence</a:t>
            </a:r>
            <a:r>
              <a:rPr sz="2600" spc="-90" dirty="0">
                <a:latin typeface="Gill Sans MT"/>
                <a:cs typeface="Gill Sans MT"/>
              </a:rPr>
              <a:t> </a:t>
            </a:r>
            <a:r>
              <a:rPr sz="2600" spc="165" dirty="0">
                <a:latin typeface="Gill Sans MT"/>
                <a:cs typeface="Gill Sans MT"/>
              </a:rPr>
              <a:t>possible?</a:t>
            </a:r>
            <a:endParaRPr sz="26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85" dirty="0">
                <a:latin typeface="Gill Sans MT"/>
                <a:cs typeface="Gill Sans MT"/>
              </a:rPr>
              <a:t>Reliability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415" dirty="0">
                <a:latin typeface="Gill Sans MT"/>
                <a:cs typeface="Gill Sans MT"/>
              </a:rPr>
              <a:t>–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Was</a:t>
            </a:r>
            <a:r>
              <a:rPr sz="2600" spc="-120" dirty="0">
                <a:latin typeface="Gill Sans MT"/>
                <a:cs typeface="Gill Sans MT"/>
              </a:rPr>
              <a:t> </a:t>
            </a:r>
            <a:r>
              <a:rPr sz="2600" spc="90" dirty="0">
                <a:latin typeface="Gill Sans MT"/>
                <a:cs typeface="Gill Sans MT"/>
              </a:rPr>
              <a:t>the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145" dirty="0">
                <a:latin typeface="Gill Sans MT"/>
                <a:cs typeface="Gill Sans MT"/>
              </a:rPr>
              <a:t>witness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spc="114" dirty="0">
                <a:latin typeface="Gill Sans MT"/>
                <a:cs typeface="Gill Sans MT"/>
              </a:rPr>
              <a:t>in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the</a:t>
            </a:r>
            <a:r>
              <a:rPr sz="2600" spc="-80" dirty="0">
                <a:latin typeface="Gill Sans MT"/>
                <a:cs typeface="Gill Sans MT"/>
              </a:rPr>
              <a:t> </a:t>
            </a:r>
            <a:r>
              <a:rPr sz="2600" spc="105" dirty="0">
                <a:latin typeface="Gill Sans MT"/>
                <a:cs typeface="Gill Sans MT"/>
              </a:rPr>
              <a:t>position</a:t>
            </a:r>
            <a:r>
              <a:rPr sz="2600" spc="-12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to</a:t>
            </a:r>
            <a:r>
              <a:rPr sz="2600" spc="-105" dirty="0">
                <a:latin typeface="Gill Sans MT"/>
                <a:cs typeface="Gill Sans MT"/>
              </a:rPr>
              <a:t> </a:t>
            </a:r>
            <a:r>
              <a:rPr sz="2600" spc="130" dirty="0">
                <a:latin typeface="Gill Sans MT"/>
                <a:cs typeface="Gill Sans MT"/>
              </a:rPr>
              <a:t>observe?</a:t>
            </a:r>
            <a:endParaRPr sz="26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261493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10" dirty="0"/>
              <a:t>Demeanor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088880" cy="40741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179705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225" dirty="0">
                <a:latin typeface="Gill Sans MT"/>
                <a:cs typeface="Gill Sans MT"/>
              </a:rPr>
              <a:t>Some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individuals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try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45" dirty="0">
                <a:latin typeface="Gill Sans MT"/>
                <a:cs typeface="Gill Sans MT"/>
              </a:rPr>
              <a:t>interpret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non-</a:t>
            </a:r>
            <a:r>
              <a:rPr sz="2750" spc="125" dirty="0">
                <a:latin typeface="Gill Sans MT"/>
                <a:cs typeface="Gill Sans MT"/>
              </a:rPr>
              <a:t>verbal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cues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relation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to </a:t>
            </a:r>
            <a:r>
              <a:rPr sz="2750" spc="85" dirty="0">
                <a:latin typeface="Gill Sans MT"/>
                <a:cs typeface="Gill Sans MT"/>
              </a:rPr>
              <a:t>whether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their </a:t>
            </a:r>
            <a:r>
              <a:rPr sz="2750" spc="130" dirty="0">
                <a:latin typeface="Gill Sans MT"/>
                <a:cs typeface="Gill Sans MT"/>
              </a:rPr>
              <a:t>information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trustworthy</a:t>
            </a:r>
            <a:endParaRPr sz="2750">
              <a:latin typeface="Gill Sans MT"/>
              <a:cs typeface="Gill Sans MT"/>
            </a:endParaRPr>
          </a:p>
          <a:p>
            <a:pPr marL="241300" marR="5080" indent="-229235">
              <a:lnSpc>
                <a:spcPts val="301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-10" dirty="0">
                <a:latin typeface="Gill Sans MT"/>
                <a:cs typeface="Gill Sans MT"/>
              </a:rPr>
              <a:t>Non-</a:t>
            </a:r>
            <a:r>
              <a:rPr sz="2750" spc="125" dirty="0">
                <a:latin typeface="Gill Sans MT"/>
                <a:cs typeface="Gill Sans MT"/>
              </a:rPr>
              <a:t>verbal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cues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require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observer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85" dirty="0">
                <a:latin typeface="Gill Sans MT"/>
                <a:cs typeface="Gill Sans MT"/>
              </a:rPr>
              <a:t>assign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values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those </a:t>
            </a:r>
            <a:r>
              <a:rPr sz="2750" spc="215" dirty="0">
                <a:latin typeface="Gill Sans MT"/>
                <a:cs typeface="Gill Sans MT"/>
              </a:rPr>
              <a:t>cues.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Example: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ts val="2715"/>
              </a:lnSpc>
              <a:spcBef>
                <a:spcPts val="22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150" dirty="0">
                <a:latin typeface="Gill Sans MT"/>
                <a:cs typeface="Gill Sans MT"/>
              </a:rPr>
              <a:t>Lack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eye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contact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370" dirty="0">
                <a:latin typeface="Gill Sans MT"/>
                <a:cs typeface="Gill Sans MT"/>
              </a:rPr>
              <a:t>–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Lying,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deferential</a:t>
            </a:r>
            <a:r>
              <a:rPr sz="2400" spc="-114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45" dirty="0">
                <a:latin typeface="Gill Sans MT"/>
                <a:cs typeface="Gill Sans MT"/>
              </a:rPr>
              <a:t>authority,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on</a:t>
            </a:r>
            <a:r>
              <a:rPr sz="2400" spc="-105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the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autism</a:t>
            </a:r>
            <a:endParaRPr sz="2400">
              <a:latin typeface="Gill Sans MT"/>
              <a:cs typeface="Gill Sans MT"/>
            </a:endParaRPr>
          </a:p>
          <a:p>
            <a:pPr marL="699135">
              <a:lnSpc>
                <a:spcPts val="2715"/>
              </a:lnSpc>
            </a:pPr>
            <a:r>
              <a:rPr sz="2400" spc="130" dirty="0">
                <a:latin typeface="Gill Sans MT"/>
                <a:cs typeface="Gill Sans MT"/>
              </a:rPr>
              <a:t>spectrum?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ts val="2715"/>
              </a:lnSpc>
              <a:spcBef>
                <a:spcPts val="27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120" dirty="0">
                <a:latin typeface="Gill Sans MT"/>
                <a:cs typeface="Gill Sans MT"/>
              </a:rPr>
              <a:t>Fidgety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370" dirty="0">
                <a:latin typeface="Gill Sans MT"/>
                <a:cs typeface="Gill Sans MT"/>
              </a:rPr>
              <a:t>–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Lying,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physically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uncomfortable,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naturally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anxious,</a:t>
            </a:r>
            <a:endParaRPr sz="2400">
              <a:latin typeface="Gill Sans MT"/>
              <a:cs typeface="Gill Sans MT"/>
            </a:endParaRPr>
          </a:p>
          <a:p>
            <a:pPr marL="699135">
              <a:lnSpc>
                <a:spcPts val="2715"/>
              </a:lnSpc>
            </a:pPr>
            <a:r>
              <a:rPr sz="2400" spc="105" dirty="0">
                <a:latin typeface="Gill Sans MT"/>
                <a:cs typeface="Gill Sans MT"/>
              </a:rPr>
              <a:t>hyperactive?</a:t>
            </a:r>
            <a:endParaRPr sz="2400">
              <a:latin typeface="Gill Sans MT"/>
              <a:cs typeface="Gill Sans MT"/>
            </a:endParaRPr>
          </a:p>
          <a:p>
            <a:pPr marL="240029" marR="441325" indent="-227965">
              <a:lnSpc>
                <a:spcPts val="3000"/>
              </a:lnSpc>
              <a:spcBef>
                <a:spcPts val="110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60" dirty="0">
                <a:latin typeface="Gill Sans MT"/>
                <a:cs typeface="Gill Sans MT"/>
              </a:rPr>
              <a:t>How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confident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assigning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your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values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someone 	</a:t>
            </a:r>
            <a:r>
              <a:rPr sz="2750" spc="190" dirty="0">
                <a:latin typeface="Gill Sans MT"/>
                <a:cs typeface="Gill Sans MT"/>
              </a:rPr>
              <a:t>else's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non-</a:t>
            </a:r>
            <a:r>
              <a:rPr sz="2750" spc="125" dirty="0">
                <a:latin typeface="Gill Sans MT"/>
                <a:cs typeface="Gill Sans MT"/>
              </a:rPr>
              <a:t>verbal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behavior?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AC161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2217</Words>
  <Application>Microsoft Office PowerPoint</Application>
  <PresentationFormat>Widescreen</PresentationFormat>
  <Paragraphs>224</Paragraphs>
  <Slides>37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Aptos</vt:lpstr>
      <vt:lpstr>Arial</vt:lpstr>
      <vt:lpstr>Courier New</vt:lpstr>
      <vt:lpstr>Gill Sans MT</vt:lpstr>
      <vt:lpstr>Lucida Sans</vt:lpstr>
      <vt:lpstr>Wingdings</vt:lpstr>
      <vt:lpstr>Office Theme</vt:lpstr>
      <vt:lpstr>Title IX Coordinator Training</vt:lpstr>
      <vt:lpstr>Submodule 1 How do I make a decision?</vt:lpstr>
      <vt:lpstr>Congratulations!</vt:lpstr>
      <vt:lpstr>Know the File</vt:lpstr>
      <vt:lpstr>Next, what do you need to decide?</vt:lpstr>
      <vt:lpstr>For each disputed fact to resolve</vt:lpstr>
      <vt:lpstr>Standard of Evidence</vt:lpstr>
      <vt:lpstr>Weighing Opposing Information</vt:lpstr>
      <vt:lpstr>Demeanor</vt:lpstr>
      <vt:lpstr>The Role of Trauma in Deciding</vt:lpstr>
      <vt:lpstr>Fact by Fact</vt:lpstr>
      <vt:lpstr>Analysis</vt:lpstr>
      <vt:lpstr>Sanctioning</vt:lpstr>
      <vt:lpstr>Sanctioning Factors</vt:lpstr>
      <vt:lpstr>Remedies</vt:lpstr>
      <vt:lpstr>Most Important Things</vt:lpstr>
      <vt:lpstr>Submodule 2 What must be included in a written decision?</vt:lpstr>
      <vt:lpstr>2020 Regulations (1 of 2)</vt:lpstr>
      <vt:lpstr>2020 Regulations (2 of 2)</vt:lpstr>
      <vt:lpstr>2024 Regulations - 106.45</vt:lpstr>
      <vt:lpstr>2024 Regulations - 106.46 (1 of 2)</vt:lpstr>
      <vt:lpstr>2024 Regulations - 106.46 (2 of 2)</vt:lpstr>
      <vt:lpstr>Submodule 3 What are the best practices for writing a decision?</vt:lpstr>
      <vt:lpstr>Double Storytelling</vt:lpstr>
      <vt:lpstr>Connect the Dots</vt:lpstr>
      <vt:lpstr>My Typical Practice</vt:lpstr>
      <vt:lpstr>Heading</vt:lpstr>
      <vt:lpstr>Introduction/Allegations</vt:lpstr>
      <vt:lpstr>Procedural Steps</vt:lpstr>
      <vt:lpstr>Jurisdiction</vt:lpstr>
      <vt:lpstr>Applicable Policy Language</vt:lpstr>
      <vt:lpstr>Findings of Fact</vt:lpstr>
      <vt:lpstr>Findings of Fact - Tips</vt:lpstr>
      <vt:lpstr>Analysis</vt:lpstr>
      <vt:lpstr>Keep in Mind</vt:lpstr>
      <vt:lpstr>Tone Check</vt:lpstr>
      <vt:lpstr>Credits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Krissinda Ellen Slack</cp:lastModifiedBy>
  <cp:revision>1</cp:revision>
  <dcterms:created xsi:type="dcterms:W3CDTF">2026-03-04T14:24:34Z</dcterms:created>
  <dcterms:modified xsi:type="dcterms:W3CDTF">2026-04-14T15:40:35Z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2024-09-19T00:00:00Z</vt:filetime>
  </property>
  <property fmtid="{D5CDD505-2E9C-101B-9397-08002B2CF9AE}" pid="3" name="LastSaved">
    <vt:filetime>2026-03-04T00:00:00Z</vt:filetime>
  </property>
</Properties>
</file>