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A88D9B-C568-4537-BCE6-1A83B05B135B}" v="3" dt="2026-04-14T15:39:42.2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sinda Ellen Slack" userId="035b0176-46df-47b8-8ff0-87998234aaac" providerId="ADAL" clId="{9164848D-D209-4F48-9861-99881289926A}"/>
    <pc:docChg chg="modSld">
      <pc:chgData name="Krissinda Ellen Slack" userId="035b0176-46df-47b8-8ff0-87998234aaac" providerId="ADAL" clId="{9164848D-D209-4F48-9861-99881289926A}" dt="2026-04-14T15:39:41.760" v="0" actId="113"/>
      <pc:docMkLst>
        <pc:docMk/>
      </pc:docMkLst>
      <pc:sldChg chg="modNotesTx">
        <pc:chgData name="Krissinda Ellen Slack" userId="035b0176-46df-47b8-8ff0-87998234aaac" providerId="ADAL" clId="{9164848D-D209-4F48-9861-99881289926A}" dt="2026-04-14T15:39:41.760" v="0" actId="113"/>
        <pc:sldMkLst>
          <pc:docMk/>
          <pc:sldMk cId="0" sldId="3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E2CA4-8A90-40D2-905D-624C18348EC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64301-61AA-4498-A097-9889500AF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2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A64301-61AA-4498-A097-9889500AFD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62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A64301-61AA-4498-A097-9889500AFD5C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91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A64301-61AA-4498-A097-9889500AFD5C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41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23130" y="2081149"/>
            <a:ext cx="2745739" cy="575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799"/>
            <a:ext cx="12191999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317118"/>
            <a:ext cx="10125075" cy="130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575" y="1813305"/>
            <a:ext cx="10293985" cy="3520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8575"/>
            <a:chOff x="0" y="0"/>
            <a:chExt cx="12192000" cy="3838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3838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800"/>
              <a:ext cx="2743200" cy="447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21275" y="870902"/>
            <a:ext cx="19615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30220" y="1519491"/>
            <a:ext cx="7138670" cy="18567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337435">
              <a:lnSpc>
                <a:spcPct val="100000"/>
              </a:lnSpc>
              <a:spcBef>
                <a:spcPts val="105"/>
              </a:spcBef>
            </a:pPr>
            <a:r>
              <a:rPr sz="6000" spc="-250" dirty="0">
                <a:solidFill>
                  <a:srgbClr val="FFFFFF"/>
                </a:solidFill>
              </a:rPr>
              <a:t>Title</a:t>
            </a:r>
            <a:r>
              <a:rPr sz="6000" spc="-170" dirty="0">
                <a:solidFill>
                  <a:srgbClr val="FFFFFF"/>
                </a:solidFill>
              </a:rPr>
              <a:t> </a:t>
            </a:r>
            <a:r>
              <a:rPr sz="6000" spc="-710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135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8575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3555" y="3844607"/>
            <a:ext cx="11193145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10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6:</a:t>
            </a:r>
            <a:r>
              <a:rPr sz="2400" b="1" spc="-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35" dirty="0">
                <a:solidFill>
                  <a:srgbClr val="FFFFFF"/>
                </a:solidFill>
                <a:latin typeface="Gill Sans MT"/>
                <a:cs typeface="Gill Sans MT"/>
              </a:rPr>
              <a:t>Practical</a:t>
            </a:r>
            <a:r>
              <a:rPr sz="24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85" dirty="0">
                <a:solidFill>
                  <a:srgbClr val="FFFFFF"/>
                </a:solidFill>
                <a:latin typeface="Gill Sans MT"/>
                <a:cs typeface="Gill Sans MT"/>
              </a:rPr>
              <a:t>Hearing</a:t>
            </a:r>
            <a:r>
              <a:rPr sz="2400" b="1" spc="-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Skills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2750" b="1" spc="-45" dirty="0">
                <a:latin typeface="Gill Sans MT"/>
                <a:cs typeface="Gill Sans MT"/>
              </a:rPr>
              <a:t>Bindu</a:t>
            </a:r>
            <a:r>
              <a:rPr sz="2750" b="1" spc="-30" dirty="0">
                <a:latin typeface="Gill Sans MT"/>
                <a:cs typeface="Gill Sans MT"/>
              </a:rPr>
              <a:t> </a:t>
            </a:r>
            <a:r>
              <a:rPr sz="2750" b="1" spc="90" dirty="0">
                <a:latin typeface="Gill Sans MT"/>
                <a:cs typeface="Gill Sans MT"/>
              </a:rPr>
              <a:t>Jayne,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Coordinator,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Swarthmore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College</a:t>
            </a:r>
            <a:endParaRPr sz="2750">
              <a:latin typeface="Gill Sans MT"/>
              <a:cs typeface="Gill Sans MT"/>
            </a:endParaRPr>
          </a:p>
          <a:p>
            <a:pPr marR="5080" algn="ctr">
              <a:lnSpc>
                <a:spcPct val="100000"/>
              </a:lnSpc>
              <a:spcBef>
                <a:spcPts val="1430"/>
              </a:spcBef>
            </a:pPr>
            <a:r>
              <a:rPr sz="2750" b="1" dirty="0">
                <a:latin typeface="Gill Sans MT"/>
                <a:cs typeface="Gill Sans MT"/>
              </a:rPr>
              <a:t>Lucy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spc="-40" dirty="0">
                <a:latin typeface="Gill Sans MT"/>
                <a:cs typeface="Gill Sans MT"/>
              </a:rPr>
              <a:t>France,</a:t>
            </a:r>
            <a:r>
              <a:rPr sz="2750" b="1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General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Counsel,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University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Montana</a:t>
            </a:r>
            <a:endParaRPr sz="275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430"/>
              </a:spcBef>
            </a:pPr>
            <a:r>
              <a:rPr sz="2750" b="1" spc="65" dirty="0">
                <a:latin typeface="Gill Sans MT"/>
                <a:cs typeface="Gill Sans MT"/>
              </a:rPr>
              <a:t>Melissa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95" dirty="0">
                <a:latin typeface="Gill Sans MT"/>
                <a:cs typeface="Gill Sans MT"/>
              </a:rPr>
              <a:t>Carleton,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Partner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Higher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Co-</a:t>
            </a:r>
            <a:r>
              <a:rPr sz="2750" dirty="0">
                <a:latin typeface="Gill Sans MT"/>
                <a:cs typeface="Gill Sans MT"/>
              </a:rPr>
              <a:t>Chair,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Bricker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Graydon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LLP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064577" y="2456180"/>
            <a:ext cx="10062210" cy="18453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" algn="ctr">
              <a:lnSpc>
                <a:spcPts val="4475"/>
              </a:lnSpc>
              <a:spcBef>
                <a:spcPts val="130"/>
              </a:spcBef>
            </a:pPr>
            <a:r>
              <a:rPr sz="3950" spc="-75" dirty="0">
                <a:solidFill>
                  <a:srgbClr val="FFFFFF"/>
                </a:solidFill>
              </a:rPr>
              <a:t>Submodule</a:t>
            </a:r>
            <a:r>
              <a:rPr sz="3950" spc="-190" dirty="0">
                <a:solidFill>
                  <a:srgbClr val="FFFFFF"/>
                </a:solidFill>
              </a:rPr>
              <a:t> </a:t>
            </a:r>
            <a:r>
              <a:rPr sz="3950" spc="35" dirty="0">
                <a:solidFill>
                  <a:srgbClr val="FFFFFF"/>
                </a:solidFill>
              </a:rPr>
              <a:t>2</a:t>
            </a:r>
            <a:endParaRPr sz="3950"/>
          </a:p>
          <a:p>
            <a:pPr marL="12700" marR="5080" algn="ctr">
              <a:lnSpc>
                <a:spcPts val="4810"/>
              </a:lnSpc>
              <a:spcBef>
                <a:spcPts val="285"/>
              </a:spcBef>
            </a:pPr>
            <a:r>
              <a:rPr spc="-420" dirty="0">
                <a:solidFill>
                  <a:srgbClr val="FFFFFF"/>
                </a:solidFill>
              </a:rPr>
              <a:t>What</a:t>
            </a:r>
            <a:r>
              <a:rPr spc="-175" dirty="0">
                <a:solidFill>
                  <a:srgbClr val="FFFFFF"/>
                </a:solidFill>
              </a:rPr>
              <a:t> </a:t>
            </a:r>
            <a:r>
              <a:rPr spc="-130" dirty="0">
                <a:solidFill>
                  <a:srgbClr val="FFFFFF"/>
                </a:solidFill>
              </a:rPr>
              <a:t>procedural</a:t>
            </a:r>
            <a:r>
              <a:rPr spc="-180" dirty="0">
                <a:solidFill>
                  <a:srgbClr val="FFFFFF"/>
                </a:solidFill>
              </a:rPr>
              <a:t> </a:t>
            </a:r>
            <a:r>
              <a:rPr spc="-90" dirty="0">
                <a:solidFill>
                  <a:srgbClr val="FFFFFF"/>
                </a:solidFill>
              </a:rPr>
              <a:t>elements</a:t>
            </a:r>
            <a:r>
              <a:rPr spc="-160" dirty="0">
                <a:solidFill>
                  <a:srgbClr val="FFFFFF"/>
                </a:solidFill>
              </a:rPr>
              <a:t> </a:t>
            </a:r>
            <a:r>
              <a:rPr spc="-135" dirty="0">
                <a:solidFill>
                  <a:srgbClr val="FFFFFF"/>
                </a:solidFill>
              </a:rPr>
              <a:t>are</a:t>
            </a:r>
            <a:r>
              <a:rPr spc="-175" dirty="0">
                <a:solidFill>
                  <a:srgbClr val="FFFFFF"/>
                </a:solidFill>
              </a:rPr>
              <a:t> </a:t>
            </a:r>
            <a:r>
              <a:rPr spc="-20" dirty="0">
                <a:solidFill>
                  <a:srgbClr val="FFFFFF"/>
                </a:solidFill>
              </a:rPr>
              <a:t>helpful</a:t>
            </a:r>
            <a:r>
              <a:rPr spc="-165" dirty="0">
                <a:solidFill>
                  <a:srgbClr val="FFFFFF"/>
                </a:solidFill>
              </a:rPr>
              <a:t> </a:t>
            </a:r>
            <a:r>
              <a:rPr spc="-25" dirty="0">
                <a:solidFill>
                  <a:srgbClr val="FFFFFF"/>
                </a:solidFill>
              </a:rPr>
              <a:t>at </a:t>
            </a:r>
            <a:r>
              <a:rPr dirty="0">
                <a:solidFill>
                  <a:srgbClr val="FFFFFF"/>
                </a:solidFill>
              </a:rPr>
              <a:t>a</a:t>
            </a:r>
            <a:r>
              <a:rPr spc="-130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hearing?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In-</a:t>
            </a:r>
            <a:r>
              <a:rPr spc="-50" dirty="0"/>
              <a:t>Person</a:t>
            </a:r>
            <a:r>
              <a:rPr spc="-185" dirty="0"/>
              <a:t> </a:t>
            </a:r>
            <a:r>
              <a:rPr spc="-145" dirty="0"/>
              <a:t>Hearing</a:t>
            </a:r>
            <a:r>
              <a:rPr spc="-160" dirty="0"/>
              <a:t> </a:t>
            </a:r>
            <a:r>
              <a:rPr spc="-110" dirty="0"/>
              <a:t>Preparation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805670" cy="426148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wait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before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begins?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-10" dirty="0">
                <a:latin typeface="Gill Sans MT"/>
                <a:cs typeface="Gill Sans MT"/>
              </a:rPr>
              <a:t>Will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different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spaces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for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hearing?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100" dirty="0">
                <a:latin typeface="Gill Sans MT"/>
                <a:cs typeface="Gill Sans MT"/>
              </a:rPr>
              <a:t>Do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you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need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define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which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doors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will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use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enter/exit?</a:t>
            </a:r>
            <a:endParaRPr sz="240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go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breaks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confer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advisor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	</a:t>
            </a:r>
            <a:r>
              <a:rPr sz="2750" spc="120" dirty="0">
                <a:latin typeface="Gill Sans MT"/>
                <a:cs typeface="Gill Sans MT"/>
              </a:rPr>
              <a:t>support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person?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Where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witnesses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wait?</a:t>
            </a:r>
            <a:endParaRPr sz="2750">
              <a:latin typeface="Gill Sans MT"/>
              <a:cs typeface="Gill Sans MT"/>
            </a:endParaRPr>
          </a:p>
          <a:p>
            <a:pPr marL="240029" marR="389255" indent="-227965">
              <a:lnSpc>
                <a:spcPts val="3000"/>
              </a:lnSpc>
              <a:spcBef>
                <a:spcPts val="111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How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will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we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ensure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witnesses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do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speak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with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each 	</a:t>
            </a:r>
            <a:r>
              <a:rPr sz="2750" spc="100" dirty="0">
                <a:latin typeface="Gill Sans MT"/>
                <a:cs typeface="Gill Sans MT"/>
              </a:rPr>
              <a:t>other?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-55" dirty="0">
                <a:latin typeface="Gill Sans MT"/>
                <a:cs typeface="Gill Sans MT"/>
              </a:rPr>
              <a:t>Do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need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security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present?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70" dirty="0"/>
              <a:t>Virtual</a:t>
            </a:r>
            <a:r>
              <a:rPr spc="-114" dirty="0"/>
              <a:t> </a:t>
            </a:r>
            <a:r>
              <a:rPr spc="-140" dirty="0"/>
              <a:t>Hearing</a:t>
            </a:r>
            <a:r>
              <a:rPr spc="-130" dirty="0"/>
              <a:t> </a:t>
            </a:r>
            <a:r>
              <a:rPr spc="-125" dirty="0"/>
              <a:t>Preparation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05390" cy="39401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23952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Ensure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parties,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advisors,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witnesses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cannot automatically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enter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without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being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admitted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0" dirty="0">
                <a:latin typeface="Gill Sans MT"/>
                <a:cs typeface="Gill Sans MT"/>
              </a:rPr>
              <a:t>Admit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administrators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first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50" dirty="0">
                <a:latin typeface="Gill Sans MT"/>
                <a:cs typeface="Gill Sans MT"/>
              </a:rPr>
              <a:t>Tech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check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5" dirty="0">
                <a:latin typeface="Gill Sans MT"/>
                <a:cs typeface="Gill Sans MT"/>
              </a:rPr>
              <a:t>Admit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one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party,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advisor,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support</a:t>
            </a:r>
            <a:r>
              <a:rPr sz="2400" spc="3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person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100" dirty="0">
                <a:latin typeface="Gill Sans MT"/>
                <a:cs typeface="Gill Sans MT"/>
              </a:rPr>
              <a:t>Do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tech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checks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make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sure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everyone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can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see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hear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25" dirty="0">
                <a:latin typeface="Gill Sans MT"/>
                <a:cs typeface="Gill Sans MT"/>
              </a:rPr>
              <a:t>Put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party,</a:t>
            </a:r>
            <a:r>
              <a:rPr sz="2400" spc="4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advisor,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support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person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in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break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out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room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just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them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19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10" dirty="0">
                <a:latin typeface="Gill Sans MT"/>
                <a:cs typeface="Gill Sans MT"/>
              </a:rPr>
              <a:t>Repeat</a:t>
            </a:r>
            <a:r>
              <a:rPr sz="2400" spc="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1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dirty="0">
                <a:latin typeface="Gill Sans MT"/>
                <a:cs typeface="Gill Sans MT"/>
              </a:rPr>
              <a:t> other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party,</a:t>
            </a:r>
            <a:r>
              <a:rPr sz="2400" spc="55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advisor,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and</a:t>
            </a:r>
            <a:r>
              <a:rPr sz="2400" spc="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support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person</a:t>
            </a:r>
            <a:endParaRPr sz="240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30" dirty="0">
                <a:latin typeface="Gill Sans MT"/>
                <a:cs typeface="Gill Sans MT"/>
              </a:rPr>
              <a:t>Bring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everyone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together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begin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10" dirty="0"/>
              <a:t>Are</a:t>
            </a:r>
            <a:r>
              <a:rPr spc="-165" dirty="0"/>
              <a:t> </a:t>
            </a:r>
            <a:r>
              <a:rPr dirty="0"/>
              <a:t>these</a:t>
            </a:r>
            <a:r>
              <a:rPr spc="-310" dirty="0"/>
              <a:t> </a:t>
            </a:r>
            <a:r>
              <a:rPr dirty="0"/>
              <a:t>in</a:t>
            </a:r>
            <a:r>
              <a:rPr spc="-200" dirty="0"/>
              <a:t> </a:t>
            </a:r>
            <a:r>
              <a:rPr spc="-175" dirty="0"/>
              <a:t>your</a:t>
            </a:r>
            <a:r>
              <a:rPr spc="-155" dirty="0"/>
              <a:t> </a:t>
            </a:r>
            <a:r>
              <a:rPr spc="-10" dirty="0"/>
              <a:t>policy?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4209415" cy="15621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0" dirty="0">
                <a:latin typeface="Gill Sans MT"/>
                <a:cs typeface="Gill Sans MT"/>
              </a:rPr>
              <a:t>Opening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statements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10" dirty="0">
                <a:latin typeface="Gill Sans MT"/>
                <a:cs typeface="Gill Sans MT"/>
              </a:rPr>
              <a:t>Questioning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own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party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40" dirty="0">
                <a:latin typeface="Gill Sans MT"/>
                <a:cs typeface="Gill Sans MT"/>
              </a:rPr>
              <a:t>Closing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statements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181102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Scripts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641205" cy="245872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65" dirty="0">
                <a:latin typeface="Gill Sans MT"/>
                <a:cs typeface="Gill Sans MT"/>
              </a:rPr>
              <a:t>Scripts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incredibly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important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ensure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miss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nothing,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using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policy 	</a:t>
            </a:r>
            <a:r>
              <a:rPr sz="2750" spc="250" dirty="0">
                <a:latin typeface="Gill Sans MT"/>
                <a:cs typeface="Gill Sans MT"/>
              </a:rPr>
              <a:t>language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reflect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procedures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95" dirty="0">
                <a:latin typeface="Gill Sans MT"/>
                <a:cs typeface="Gill Sans MT"/>
              </a:rPr>
              <a:t>Does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your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institution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already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one?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  <a:tab pos="3438525" algn="l"/>
              </a:tabLst>
            </a:pPr>
            <a:r>
              <a:rPr sz="2750" spc="165" dirty="0">
                <a:latin typeface="Gill Sans MT"/>
                <a:cs typeface="Gill Sans MT"/>
              </a:rPr>
              <a:t>Put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right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top: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reminder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turn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recording!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295" dirty="0"/>
              <a:t>Welcome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241280" cy="259207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Date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time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starting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name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role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85" dirty="0">
                <a:latin typeface="Gill Sans MT"/>
                <a:cs typeface="Gill Sans MT"/>
              </a:rPr>
              <a:t>Case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number,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applicable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5" dirty="0">
                <a:latin typeface="Gill Sans MT"/>
                <a:cs typeface="Gill Sans MT"/>
              </a:rPr>
              <a:t>Introduce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other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people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room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Ensure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no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one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else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room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(if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attendees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virtual)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584454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0" dirty="0"/>
              <a:t>Role</a:t>
            </a:r>
            <a:r>
              <a:rPr spc="-114" dirty="0"/>
              <a:t> </a:t>
            </a:r>
            <a:r>
              <a:rPr dirty="0"/>
              <a:t>of</a:t>
            </a:r>
            <a:r>
              <a:rPr spc="-200" dirty="0"/>
              <a:t> </a:t>
            </a:r>
            <a:r>
              <a:rPr spc="-75" dirty="0"/>
              <a:t>Decision</a:t>
            </a:r>
            <a:r>
              <a:rPr spc="-195" dirty="0"/>
              <a:t> </a:t>
            </a:r>
            <a:r>
              <a:rPr spc="-50" dirty="0"/>
              <a:t>Maker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686290" cy="348869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Maintain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orderly,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respectful,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fair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70" dirty="0">
                <a:latin typeface="Gill Sans MT"/>
                <a:cs typeface="Gill Sans MT"/>
              </a:rPr>
              <a:t>Maintain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control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ensure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efficiency</a:t>
            </a:r>
            <a:endParaRPr sz="2750">
              <a:latin typeface="Gill Sans MT"/>
              <a:cs typeface="Gill Sans MT"/>
            </a:endParaRPr>
          </a:p>
          <a:p>
            <a:pPr marL="240029" marR="998219" indent="-227965">
              <a:lnSpc>
                <a:spcPts val="308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60" dirty="0">
                <a:latin typeface="Gill Sans MT"/>
                <a:cs typeface="Gill Sans MT"/>
              </a:rPr>
              <a:t>Respond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disruptive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behaviors,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including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removal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of 	</a:t>
            </a:r>
            <a:r>
              <a:rPr sz="2750" spc="150" dirty="0">
                <a:latin typeface="Gill Sans MT"/>
                <a:cs typeface="Gill Sans MT"/>
              </a:rPr>
              <a:t>individuals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215" dirty="0">
                <a:latin typeface="Gill Sans MT"/>
                <a:cs typeface="Gill Sans MT"/>
              </a:rPr>
              <a:t>Make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relevancy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determinations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80" dirty="0">
                <a:latin typeface="Gill Sans MT"/>
                <a:cs typeface="Gill Sans MT"/>
              </a:rPr>
              <a:t>Question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witnesses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Make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decision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using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appropriate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standard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evidence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882459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0" dirty="0"/>
              <a:t>Advisor</a:t>
            </a:r>
            <a:r>
              <a:rPr spc="-200" dirty="0"/>
              <a:t> </a:t>
            </a:r>
            <a:r>
              <a:rPr spc="-90" dirty="0"/>
              <a:t>Expectations</a:t>
            </a:r>
            <a:r>
              <a:rPr spc="-215" dirty="0"/>
              <a:t> </a:t>
            </a:r>
            <a:r>
              <a:rPr spc="-20" dirty="0"/>
              <a:t>and</a:t>
            </a:r>
            <a:r>
              <a:rPr spc="-245" dirty="0"/>
              <a:t> </a:t>
            </a:r>
            <a:r>
              <a:rPr spc="-175" dirty="0"/>
              <a:t>Decorum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22119"/>
            <a:ext cx="10057130" cy="420306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Remind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advisors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behavioral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expectations</a:t>
            </a:r>
            <a:endParaRPr sz="2750">
              <a:latin typeface="Gill Sans MT"/>
              <a:cs typeface="Gill Sans MT"/>
            </a:endParaRPr>
          </a:p>
          <a:p>
            <a:pPr marL="241300" marR="1649095" indent="-229235">
              <a:lnSpc>
                <a:spcPts val="271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procedure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requesting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break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hold </a:t>
            </a:r>
            <a:r>
              <a:rPr sz="2750" spc="210" dirty="0">
                <a:latin typeface="Gill Sans MT"/>
                <a:cs typeface="Gill Sans MT"/>
              </a:rPr>
              <a:t>discussions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270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virtual,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encourage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use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software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	</a:t>
            </a:r>
            <a:r>
              <a:rPr sz="2750" spc="175" dirty="0">
                <a:latin typeface="Gill Sans MT"/>
                <a:cs typeface="Gill Sans MT"/>
              </a:rPr>
              <a:t>communicate</a:t>
            </a:r>
            <a:endParaRPr sz="2750">
              <a:latin typeface="Gill Sans MT"/>
              <a:cs typeface="Gill Sans MT"/>
            </a:endParaRPr>
          </a:p>
          <a:p>
            <a:pPr marL="241300" marR="271780" indent="-229235">
              <a:lnSpc>
                <a:spcPct val="81900"/>
              </a:lnSpc>
              <a:spcBef>
                <a:spcPts val="99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same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location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40" dirty="0">
                <a:latin typeface="Gill Sans MT"/>
                <a:cs typeface="Gill Sans MT"/>
              </a:rPr>
              <a:t>as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advisor,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outline </a:t>
            </a:r>
            <a:r>
              <a:rPr sz="2750" spc="150" dirty="0">
                <a:latin typeface="Gill Sans MT"/>
                <a:cs typeface="Gill Sans MT"/>
              </a:rPr>
              <a:t>what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acceptable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communication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(and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when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is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25" dirty="0">
                <a:latin typeface="Gill Sans MT"/>
                <a:cs typeface="Gill Sans MT"/>
              </a:rPr>
              <a:t> OK)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What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they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objection?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20" dirty="0">
                <a:latin typeface="Gill Sans MT"/>
                <a:cs typeface="Gill Sans MT"/>
              </a:rPr>
              <a:t>Support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persons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active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role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163957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Rights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8957945" cy="438531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55" dirty="0">
                <a:latin typeface="Gill Sans MT"/>
                <a:cs typeface="Gill Sans MT"/>
              </a:rPr>
              <a:t>Notice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235" dirty="0">
                <a:latin typeface="Gill Sans MT"/>
                <a:cs typeface="Gill Sans MT"/>
              </a:rPr>
              <a:t>Access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files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60" dirty="0">
                <a:latin typeface="Gill Sans MT"/>
                <a:cs typeface="Gill Sans MT"/>
              </a:rPr>
              <a:t>Request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witnesses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10"/>
              </a:lnSpc>
              <a:spcBef>
                <a:spcPts val="109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Not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participate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(explain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consequences,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any,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not </a:t>
            </a:r>
            <a:r>
              <a:rPr sz="2750" spc="125" dirty="0">
                <a:latin typeface="Gill Sans MT"/>
                <a:cs typeface="Gill Sans MT"/>
              </a:rPr>
              <a:t>participating)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challenge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Decision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Maker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cause</a:t>
            </a:r>
            <a:endParaRPr sz="2750">
              <a:latin typeface="Gill Sans MT"/>
              <a:cs typeface="Gill Sans MT"/>
            </a:endParaRPr>
          </a:p>
          <a:p>
            <a:pPr marL="241300" marR="126364" indent="-229235">
              <a:lnSpc>
                <a:spcPts val="3010"/>
              </a:lnSpc>
              <a:spcBef>
                <a:spcPts val="109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submit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questions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advisor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ask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questions, </a:t>
            </a:r>
            <a:r>
              <a:rPr sz="2750" spc="175" dirty="0">
                <a:latin typeface="Gill Sans MT"/>
                <a:cs typeface="Gill Sans MT"/>
              </a:rPr>
              <a:t>depending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procedures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being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used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file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appeal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decision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Responsibilities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327005" cy="284924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5" dirty="0">
                <a:latin typeface="Gill Sans MT"/>
                <a:cs typeface="Gill Sans MT"/>
              </a:rPr>
              <a:t>Protect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integrity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confidentiality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20" dirty="0">
                <a:latin typeface="Gill Sans MT"/>
                <a:cs typeface="Gill Sans MT"/>
              </a:rPr>
              <a:t>Provide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truthful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information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extent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choose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answer 	</a:t>
            </a:r>
            <a:r>
              <a:rPr sz="2750" spc="165" dirty="0">
                <a:latin typeface="Gill Sans MT"/>
                <a:cs typeface="Gill Sans MT"/>
              </a:rPr>
              <a:t>questions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90" dirty="0">
                <a:latin typeface="Gill Sans MT"/>
                <a:cs typeface="Gill Sans MT"/>
              </a:rPr>
              <a:t>Failure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provide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truthful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information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will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subject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discipline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0" dirty="0">
                <a:latin typeface="Gill Sans MT"/>
                <a:cs typeface="Gill Sans MT"/>
              </a:rPr>
              <a:t>Communicate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respectful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manner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0" dirty="0">
                <a:latin typeface="Gill Sans MT"/>
                <a:cs typeface="Gill Sans MT"/>
              </a:rPr>
              <a:t>Abide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directions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Decision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Maker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285" dirty="0">
                <a:solidFill>
                  <a:srgbClr val="C12C2E"/>
                </a:solidFill>
              </a:rPr>
              <a:t>Welcome</a:t>
            </a:r>
            <a:r>
              <a:rPr spc="-170" dirty="0">
                <a:solidFill>
                  <a:srgbClr val="C12C2E"/>
                </a:solidFill>
              </a:rPr>
              <a:t> </a:t>
            </a:r>
            <a:r>
              <a:rPr spc="-229" dirty="0">
                <a:solidFill>
                  <a:srgbClr val="C12C2E"/>
                </a:solidFill>
              </a:rPr>
              <a:t>to</a:t>
            </a:r>
            <a:r>
              <a:rPr spc="-120" dirty="0">
                <a:solidFill>
                  <a:srgbClr val="C12C2E"/>
                </a:solidFill>
              </a:rPr>
              <a:t> </a:t>
            </a:r>
            <a:r>
              <a:rPr spc="-75" dirty="0">
                <a:solidFill>
                  <a:srgbClr val="C12C2E"/>
                </a:solidFill>
              </a:rPr>
              <a:t>Module</a:t>
            </a:r>
            <a:r>
              <a:rPr spc="-165" dirty="0">
                <a:solidFill>
                  <a:srgbClr val="C12C2E"/>
                </a:solidFill>
              </a:rPr>
              <a:t> </a:t>
            </a:r>
            <a:r>
              <a:rPr dirty="0">
                <a:solidFill>
                  <a:srgbClr val="C12C2E"/>
                </a:solidFill>
              </a:rPr>
              <a:t>6:</a:t>
            </a:r>
            <a:r>
              <a:rPr spc="-145" dirty="0">
                <a:solidFill>
                  <a:srgbClr val="C12C2E"/>
                </a:solidFill>
              </a:rPr>
              <a:t> </a:t>
            </a:r>
            <a:r>
              <a:rPr spc="-60" dirty="0">
                <a:solidFill>
                  <a:srgbClr val="C12C2E"/>
                </a:solidFill>
              </a:rPr>
              <a:t>Practical</a:t>
            </a:r>
            <a:r>
              <a:rPr spc="-140" dirty="0">
                <a:solidFill>
                  <a:srgbClr val="C12C2E"/>
                </a:solidFill>
              </a:rPr>
              <a:t> </a:t>
            </a:r>
            <a:r>
              <a:rPr spc="-85" dirty="0">
                <a:solidFill>
                  <a:srgbClr val="C12C2E"/>
                </a:solidFill>
              </a:rPr>
              <a:t>Hearing </a:t>
            </a:r>
            <a:r>
              <a:rPr spc="-10" dirty="0">
                <a:solidFill>
                  <a:srgbClr val="C12C2E"/>
                </a:solidFill>
              </a:rPr>
              <a:t>Skills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6456680" cy="259207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5" dirty="0">
                <a:latin typeface="Gill Sans MT"/>
                <a:cs typeface="Gill Sans MT"/>
              </a:rPr>
              <a:t>Pre-</a:t>
            </a:r>
            <a:r>
              <a:rPr sz="2750" spc="130" dirty="0">
                <a:latin typeface="Gill Sans MT"/>
                <a:cs typeface="Gill Sans MT"/>
              </a:rPr>
              <a:t>Hearing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Conferences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25" dirty="0">
                <a:latin typeface="Gill Sans MT"/>
                <a:cs typeface="Gill Sans MT"/>
              </a:rPr>
              <a:t>Procedural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Elements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45" dirty="0">
                <a:latin typeface="Gill Sans MT"/>
                <a:cs typeface="Gill Sans MT"/>
              </a:rPr>
              <a:t>Choosing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Questions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30" dirty="0">
                <a:latin typeface="Gill Sans MT"/>
                <a:cs typeface="Gill Sans MT"/>
              </a:rPr>
              <a:t>Deciding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Relevancy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80" dirty="0">
                <a:latin typeface="Gill Sans MT"/>
                <a:cs typeface="Gill Sans MT"/>
              </a:rPr>
              <a:t>Role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Advisor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Support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Person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0" dirty="0"/>
              <a:t>Allegations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050780" cy="30594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5" dirty="0">
                <a:latin typeface="Gill Sans MT"/>
                <a:cs typeface="Gill Sans MT"/>
              </a:rPr>
              <a:t>Read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allegations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into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record</a:t>
            </a:r>
            <a:endParaRPr sz="2750">
              <a:latin typeface="Gill Sans MT"/>
              <a:cs typeface="Gill Sans MT"/>
            </a:endParaRPr>
          </a:p>
          <a:p>
            <a:pPr marL="240029" marR="18161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Note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which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provisions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policy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violated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if 	</a:t>
            </a:r>
            <a:r>
              <a:rPr sz="2750" spc="170" dirty="0">
                <a:latin typeface="Gill Sans MT"/>
                <a:cs typeface="Gill Sans MT"/>
              </a:rPr>
              <a:t>these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allegations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true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25" dirty="0">
                <a:latin typeface="Gill Sans MT"/>
                <a:cs typeface="Gill Sans MT"/>
              </a:rPr>
              <a:t>Some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institutions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75" dirty="0">
                <a:latin typeface="Gill Sans MT"/>
                <a:cs typeface="Gill Sans MT"/>
              </a:rPr>
              <a:t>ask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Respondent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accept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responsibility 	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allegations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755"/>
              </a:lnSpc>
              <a:spcBef>
                <a:spcPts val="15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45" dirty="0">
                <a:latin typeface="Gill Sans MT"/>
                <a:cs typeface="Gill Sans MT"/>
              </a:rPr>
              <a:t>If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choose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do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so,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prepare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colloquy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ensure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understand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55"/>
              </a:lnSpc>
            </a:pP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impact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doing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so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Timing</a:t>
            </a:r>
            <a:r>
              <a:rPr spc="-135" dirty="0"/>
              <a:t> </a:t>
            </a:r>
            <a:r>
              <a:rPr dirty="0"/>
              <a:t>of</a:t>
            </a:r>
            <a:r>
              <a:rPr spc="-80" dirty="0"/>
              <a:t> </a:t>
            </a:r>
            <a:r>
              <a:rPr spc="-165" dirty="0"/>
              <a:t>the</a:t>
            </a:r>
            <a:r>
              <a:rPr spc="-65" dirty="0"/>
              <a:t> </a:t>
            </a:r>
            <a:r>
              <a:rPr spc="-110" dirty="0"/>
              <a:t>Hearing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054590" cy="245872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both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planning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answer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questions?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Which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witnesses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indicated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attend,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will 	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arrive?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Which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witnesses</a:t>
            </a:r>
            <a:r>
              <a:rPr sz="2750" spc="6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declined?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Which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witnesses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failed</a:t>
            </a:r>
            <a:r>
              <a:rPr sz="2750" spc="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respond?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70" dirty="0"/>
              <a:t>Opening</a:t>
            </a:r>
            <a:r>
              <a:rPr spc="-130" dirty="0"/>
              <a:t> </a:t>
            </a:r>
            <a:r>
              <a:rPr spc="-80" dirty="0"/>
              <a:t>Statement?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346055" cy="14376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These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required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by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regulations.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4" dirty="0">
                <a:latin typeface="Gill Sans MT"/>
                <a:cs typeface="Gill Sans MT"/>
              </a:rPr>
              <a:t>Institutions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who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allow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them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typically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require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them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given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by 	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themselves,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advisors.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40" dirty="0"/>
              <a:t>Order</a:t>
            </a:r>
            <a:r>
              <a:rPr spc="-95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120" dirty="0"/>
              <a:t>Questioning</a:t>
            </a:r>
            <a:r>
              <a:rPr spc="-114" dirty="0"/>
              <a:t> </a:t>
            </a:r>
            <a:r>
              <a:rPr dirty="0"/>
              <a:t>(1</a:t>
            </a:r>
            <a:r>
              <a:rPr spc="-125" dirty="0"/>
              <a:t> </a:t>
            </a:r>
            <a:r>
              <a:rPr dirty="0"/>
              <a:t>of</a:t>
            </a:r>
            <a:r>
              <a:rPr spc="-65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8489315" cy="25292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regulatory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requirement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380" dirty="0">
                <a:latin typeface="Gill Sans MT"/>
                <a:cs typeface="Gill Sans MT"/>
              </a:rPr>
              <a:t>as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order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of </a:t>
            </a:r>
            <a:r>
              <a:rPr sz="2750" spc="155" dirty="0">
                <a:latin typeface="Gill Sans MT"/>
                <a:cs typeface="Gill Sans MT"/>
              </a:rPr>
              <a:t>questioning.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At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typical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hearing,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most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choose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order: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90" dirty="0">
                <a:latin typeface="Gill Sans MT"/>
                <a:cs typeface="Gill Sans MT"/>
              </a:rPr>
              <a:t>Complainant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95" dirty="0">
                <a:latin typeface="Gill Sans MT"/>
                <a:cs typeface="Gill Sans MT"/>
              </a:rPr>
              <a:t>Respondent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00" dirty="0">
                <a:latin typeface="Gill Sans MT"/>
                <a:cs typeface="Gill Sans MT"/>
              </a:rPr>
              <a:t>Witnesses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according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availability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40" dirty="0"/>
              <a:t>Order</a:t>
            </a:r>
            <a:r>
              <a:rPr spc="-95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120" dirty="0"/>
              <a:t>Questioning</a:t>
            </a:r>
            <a:r>
              <a:rPr spc="-114" dirty="0"/>
              <a:t> </a:t>
            </a:r>
            <a:r>
              <a:rPr dirty="0"/>
              <a:t>(2</a:t>
            </a:r>
            <a:r>
              <a:rPr spc="-125" dirty="0"/>
              <a:t> </a:t>
            </a:r>
            <a:r>
              <a:rPr dirty="0"/>
              <a:t>of</a:t>
            </a:r>
            <a:r>
              <a:rPr spc="-65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659765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pc="175" dirty="0"/>
              <a:t>Encourage</a:t>
            </a:r>
            <a:r>
              <a:rPr spc="-45" dirty="0"/>
              <a:t> </a:t>
            </a:r>
            <a:r>
              <a:rPr spc="135" dirty="0"/>
              <a:t>parties</a:t>
            </a:r>
            <a:r>
              <a:rPr spc="-5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spc="170" dirty="0"/>
              <a:t>be</a:t>
            </a:r>
            <a:r>
              <a:rPr spc="-40" dirty="0"/>
              <a:t> </a:t>
            </a:r>
            <a:r>
              <a:rPr spc="120" dirty="0"/>
              <a:t>flexible.</a:t>
            </a:r>
            <a:r>
              <a:rPr spc="-55" dirty="0"/>
              <a:t> </a:t>
            </a:r>
            <a:r>
              <a:rPr spc="50" dirty="0"/>
              <a:t>Their</a:t>
            </a:r>
            <a:r>
              <a:rPr spc="-40" dirty="0"/>
              <a:t> </a:t>
            </a:r>
            <a:r>
              <a:rPr spc="135" dirty="0"/>
              <a:t>testimony</a:t>
            </a:r>
            <a:r>
              <a:rPr spc="-40" dirty="0"/>
              <a:t> </a:t>
            </a:r>
            <a:r>
              <a:rPr spc="250" dirty="0"/>
              <a:t>may</a:t>
            </a:r>
            <a:r>
              <a:rPr spc="-40" dirty="0"/>
              <a:t> </a:t>
            </a:r>
            <a:r>
              <a:rPr spc="155" dirty="0"/>
              <a:t>get </a:t>
            </a:r>
            <a:r>
              <a:rPr spc="170" dirty="0"/>
              <a:t>delayed</a:t>
            </a:r>
            <a:r>
              <a:rPr spc="-80" dirty="0"/>
              <a:t> </a:t>
            </a:r>
            <a:r>
              <a:rPr dirty="0"/>
              <a:t>or</a:t>
            </a:r>
            <a:r>
              <a:rPr spc="-60" dirty="0"/>
              <a:t> </a:t>
            </a:r>
            <a:r>
              <a:rPr spc="70" dirty="0"/>
              <a:t>interrupted</a:t>
            </a:r>
            <a:r>
              <a:rPr spc="-7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spc="204" dirty="0"/>
              <a:t>accommodate</a:t>
            </a:r>
            <a:r>
              <a:rPr spc="-65" dirty="0"/>
              <a:t> </a:t>
            </a:r>
            <a:r>
              <a:rPr spc="175" dirty="0"/>
              <a:t>witness</a:t>
            </a:r>
            <a:r>
              <a:rPr spc="-30" dirty="0"/>
              <a:t> </a:t>
            </a:r>
            <a:r>
              <a:rPr spc="140" dirty="0"/>
              <a:t>availability.</a:t>
            </a:r>
          </a:p>
          <a:p>
            <a:pPr marL="241300" marR="5080" indent="-229235">
              <a:lnSpc>
                <a:spcPct val="9220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pc="170" dirty="0"/>
              <a:t>If</a:t>
            </a:r>
            <a:r>
              <a:rPr spc="-10" dirty="0"/>
              <a:t> </a:t>
            </a:r>
            <a:r>
              <a:rPr spc="325" dirty="0"/>
              <a:t>a</a:t>
            </a:r>
            <a:r>
              <a:rPr spc="-90" dirty="0"/>
              <a:t> </a:t>
            </a:r>
            <a:r>
              <a:rPr spc="150" dirty="0"/>
              <a:t>Respondent</a:t>
            </a:r>
            <a:r>
              <a:rPr spc="-90" dirty="0"/>
              <a:t> </a:t>
            </a:r>
            <a:r>
              <a:rPr spc="210" dirty="0"/>
              <a:t>does</a:t>
            </a:r>
            <a:r>
              <a:rPr spc="-95" dirty="0"/>
              <a:t> </a:t>
            </a:r>
            <a:r>
              <a:rPr spc="75" dirty="0"/>
              <a:t>not</a:t>
            </a:r>
            <a:r>
              <a:rPr spc="-10" dirty="0"/>
              <a:t> </a:t>
            </a:r>
            <a:r>
              <a:rPr spc="130" dirty="0"/>
              <a:t>participate</a:t>
            </a:r>
            <a:r>
              <a:rPr spc="-55" dirty="0"/>
              <a:t> </a:t>
            </a:r>
            <a:r>
              <a:rPr spc="105" dirty="0"/>
              <a:t>in</a:t>
            </a:r>
            <a:r>
              <a:rPr spc="-45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30" dirty="0"/>
              <a:t>investigation, </a:t>
            </a:r>
            <a:r>
              <a:rPr spc="140" dirty="0"/>
              <a:t>consider</a:t>
            </a:r>
            <a:r>
              <a:rPr spc="-25" dirty="0"/>
              <a:t> </a:t>
            </a:r>
            <a:r>
              <a:rPr spc="200" dirty="0"/>
              <a:t>having</a:t>
            </a:r>
            <a:r>
              <a:rPr spc="30" dirty="0"/>
              <a:t> </a:t>
            </a:r>
            <a:r>
              <a:rPr spc="140" dirty="0"/>
              <a:t>them</a:t>
            </a:r>
            <a:r>
              <a:rPr spc="-20" dirty="0"/>
              <a:t> </a:t>
            </a:r>
            <a:r>
              <a:rPr spc="140" dirty="0"/>
              <a:t>testify</a:t>
            </a:r>
            <a:r>
              <a:rPr spc="-15" dirty="0"/>
              <a:t> </a:t>
            </a:r>
            <a:r>
              <a:rPr spc="110" dirty="0"/>
              <a:t>first</a:t>
            </a:r>
            <a:r>
              <a:rPr spc="-65" dirty="0"/>
              <a:t> </a:t>
            </a:r>
            <a:r>
              <a:rPr spc="245" dirty="0"/>
              <a:t>so</a:t>
            </a:r>
            <a:r>
              <a:rPr spc="-65" dirty="0"/>
              <a:t> </a:t>
            </a:r>
            <a:r>
              <a:rPr spc="114" dirty="0"/>
              <a:t>that</a:t>
            </a:r>
            <a:r>
              <a:rPr spc="10" dirty="0"/>
              <a:t> </a:t>
            </a:r>
            <a:r>
              <a:rPr dirty="0"/>
              <a:t>their</a:t>
            </a:r>
            <a:r>
              <a:rPr spc="-25" dirty="0"/>
              <a:t> </a:t>
            </a:r>
            <a:r>
              <a:rPr spc="85" dirty="0"/>
              <a:t>story</a:t>
            </a:r>
            <a:r>
              <a:rPr spc="-25" dirty="0"/>
              <a:t> </a:t>
            </a:r>
            <a:r>
              <a:rPr spc="210" dirty="0"/>
              <a:t>is</a:t>
            </a:r>
            <a:r>
              <a:rPr spc="-65" dirty="0"/>
              <a:t> </a:t>
            </a:r>
            <a:r>
              <a:rPr spc="135" dirty="0"/>
              <a:t>present</a:t>
            </a:r>
            <a:r>
              <a:rPr spc="-70" dirty="0"/>
              <a:t> </a:t>
            </a:r>
            <a:r>
              <a:rPr spc="75" dirty="0"/>
              <a:t>in </a:t>
            </a:r>
            <a:r>
              <a:rPr spc="105" dirty="0"/>
              <a:t>the</a:t>
            </a:r>
            <a:r>
              <a:rPr spc="-50" dirty="0"/>
              <a:t> </a:t>
            </a:r>
            <a:r>
              <a:rPr spc="60" dirty="0"/>
              <a:t>record</a:t>
            </a:r>
            <a:r>
              <a:rPr spc="-65" dirty="0"/>
              <a:t> </a:t>
            </a:r>
            <a:r>
              <a:rPr spc="120" dirty="0"/>
              <a:t>before</a:t>
            </a:r>
            <a:r>
              <a:rPr spc="-45" dirty="0"/>
              <a:t> </a:t>
            </a:r>
            <a:r>
              <a:rPr spc="105" dirty="0"/>
              <a:t>the</a:t>
            </a:r>
            <a:r>
              <a:rPr spc="-45" dirty="0"/>
              <a:t> </a:t>
            </a:r>
            <a:r>
              <a:rPr spc="135" dirty="0"/>
              <a:t>Complainant</a:t>
            </a:r>
            <a:r>
              <a:rPr spc="-15" dirty="0"/>
              <a:t> </a:t>
            </a:r>
            <a:r>
              <a:rPr spc="210" dirty="0"/>
              <a:t>is</a:t>
            </a:r>
            <a:r>
              <a:rPr spc="-10" dirty="0"/>
              <a:t> </a:t>
            </a:r>
            <a:r>
              <a:rPr spc="130" dirty="0"/>
              <a:t>questioned.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20" dirty="0"/>
              <a:t>Who</a:t>
            </a:r>
            <a:r>
              <a:rPr spc="-120" dirty="0"/>
              <a:t> </a:t>
            </a:r>
            <a:r>
              <a:rPr spc="170" dirty="0"/>
              <a:t>asks</a:t>
            </a:r>
            <a:r>
              <a:rPr spc="-185" dirty="0"/>
              <a:t> </a:t>
            </a:r>
            <a:r>
              <a:rPr spc="60" dirty="0"/>
              <a:t>first?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47300" cy="401701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advisors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asking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questions,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regulations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do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not </a:t>
            </a:r>
            <a:r>
              <a:rPr sz="2750" spc="90" dirty="0">
                <a:latin typeface="Gill Sans MT"/>
                <a:cs typeface="Gill Sans MT"/>
              </a:rPr>
              <a:t>provide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who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goes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first.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5" dirty="0">
                <a:latin typeface="Gill Sans MT"/>
                <a:cs typeface="Gill Sans MT"/>
              </a:rPr>
              <a:t>Decision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Maker</a:t>
            </a:r>
            <a:r>
              <a:rPr sz="2400" spc="-12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could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go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first,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set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neutral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tone.</a:t>
            </a:r>
            <a:endParaRPr sz="2400">
              <a:latin typeface="Gill Sans MT"/>
              <a:cs typeface="Gill Sans MT"/>
            </a:endParaRPr>
          </a:p>
          <a:p>
            <a:pPr marL="697865" marR="255270" lvl="1" indent="-227965">
              <a:lnSpc>
                <a:spcPts val="2630"/>
              </a:lnSpc>
              <a:spcBef>
                <a:spcPts val="495"/>
              </a:spcBef>
              <a:buFont typeface="Courier New"/>
              <a:buChar char="o"/>
              <a:tabLst>
                <a:tab pos="699135" algn="l"/>
              </a:tabLst>
            </a:pPr>
            <a:r>
              <a:rPr sz="2400" spc="90" dirty="0">
                <a:latin typeface="Gill Sans MT"/>
                <a:cs typeface="Gill Sans MT"/>
              </a:rPr>
              <a:t>Advisors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could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go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first,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ensure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can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ask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questions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they 	</a:t>
            </a:r>
            <a:r>
              <a:rPr sz="2400" spc="105" dirty="0">
                <a:latin typeface="Gill Sans MT"/>
                <a:cs typeface="Gill Sans MT"/>
              </a:rPr>
              <a:t>want.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15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There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are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no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right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-30" dirty="0">
                <a:latin typeface="Gill Sans MT"/>
                <a:cs typeface="Gill Sans MT"/>
              </a:rPr>
              <a:t>or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80" dirty="0">
                <a:latin typeface="Gill Sans MT"/>
                <a:cs typeface="Gill Sans MT"/>
              </a:rPr>
              <a:t>wrong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answers,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but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be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consistent.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Which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order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do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you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want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the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advisors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70" dirty="0">
                <a:latin typeface="Gill Sans MT"/>
                <a:cs typeface="Gill Sans MT"/>
              </a:rPr>
              <a:t>go</a:t>
            </a:r>
            <a:r>
              <a:rPr sz="2400" spc="2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in?</a:t>
            </a:r>
            <a:endParaRPr sz="2400">
              <a:latin typeface="Gill Sans MT"/>
              <a:cs typeface="Gill Sans MT"/>
            </a:endParaRPr>
          </a:p>
          <a:p>
            <a:pPr marL="240029" marR="51435" indent="-227965">
              <a:lnSpc>
                <a:spcPct val="92200"/>
              </a:lnSpc>
              <a:spcBef>
                <a:spcPts val="93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Decision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Maker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80" dirty="0">
                <a:latin typeface="Gill Sans MT"/>
                <a:cs typeface="Gill Sans MT"/>
              </a:rPr>
              <a:t>asks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all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questions,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consider 	</a:t>
            </a:r>
            <a:r>
              <a:rPr sz="2750" spc="215" dirty="0">
                <a:latin typeface="Gill Sans MT"/>
                <a:cs typeface="Gill Sans MT"/>
              </a:rPr>
              <a:t>having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them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ask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own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questions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before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submit 	</a:t>
            </a:r>
            <a:r>
              <a:rPr sz="2750" spc="150" dirty="0">
                <a:latin typeface="Gill Sans MT"/>
                <a:cs typeface="Gill Sans MT"/>
              </a:rPr>
              <a:t>questions,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114" dirty="0">
                <a:latin typeface="Gill Sans MT"/>
                <a:cs typeface="Gill Sans MT"/>
              </a:rPr>
              <a:t>improve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efficiency.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627380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95" dirty="0"/>
              <a:t>When</a:t>
            </a:r>
            <a:r>
              <a:rPr spc="-160" dirty="0"/>
              <a:t> </a:t>
            </a:r>
            <a:r>
              <a:rPr spc="-114" dirty="0"/>
              <a:t>Questioning</a:t>
            </a:r>
            <a:r>
              <a:rPr spc="-140" dirty="0"/>
              <a:t> </a:t>
            </a:r>
            <a:r>
              <a:rPr spc="-35" dirty="0"/>
              <a:t>Starts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941560" cy="41275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testimony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voluntary?</a:t>
            </a:r>
            <a:endParaRPr sz="2750">
              <a:latin typeface="Gill Sans MT"/>
              <a:cs typeface="Gill Sans MT"/>
            </a:endParaRPr>
          </a:p>
          <a:p>
            <a:pPr marL="240029" marR="321945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55" dirty="0">
                <a:latin typeface="Gill Sans MT"/>
                <a:cs typeface="Gill Sans MT"/>
              </a:rPr>
              <a:t>Do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understand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choose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answer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some,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all,</a:t>
            </a:r>
            <a:r>
              <a:rPr sz="2750" spc="-25" dirty="0">
                <a:latin typeface="Gill Sans MT"/>
                <a:cs typeface="Gill Sans MT"/>
              </a:rPr>
              <a:t> or 	</a:t>
            </a:r>
            <a:r>
              <a:rPr sz="2750" spc="145" dirty="0">
                <a:latin typeface="Gill Sans MT"/>
                <a:cs typeface="Gill Sans MT"/>
              </a:rPr>
              <a:t>none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questions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posed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them?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55" dirty="0">
                <a:latin typeface="Gill Sans MT"/>
                <a:cs typeface="Gill Sans MT"/>
              </a:rPr>
              <a:t>Have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pressured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coerced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into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participating?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ct val="92200"/>
              </a:lnSpc>
              <a:spcBef>
                <a:spcPts val="93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55" dirty="0">
                <a:latin typeface="Gill Sans MT"/>
                <a:cs typeface="Gill Sans MT"/>
              </a:rPr>
              <a:t>Do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understand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extent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choose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answer 	</a:t>
            </a:r>
            <a:r>
              <a:rPr sz="2750" spc="150" dirty="0">
                <a:latin typeface="Gill Sans MT"/>
                <a:cs typeface="Gill Sans MT"/>
              </a:rPr>
              <a:t>questions,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subject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disciplinary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action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failure 	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90" dirty="0">
                <a:latin typeface="Gill Sans MT"/>
                <a:cs typeface="Gill Sans MT"/>
              </a:rPr>
              <a:t>provide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truthful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information?</a:t>
            </a:r>
            <a:endParaRPr sz="2750">
              <a:latin typeface="Gill Sans MT"/>
              <a:cs typeface="Gill Sans MT"/>
            </a:endParaRPr>
          </a:p>
          <a:p>
            <a:pPr marL="241300" marR="175260" indent="-229235">
              <a:lnSpc>
                <a:spcPts val="301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witnesses: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anyone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else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present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room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them? </a:t>
            </a:r>
            <a:r>
              <a:rPr sz="2750" dirty="0">
                <a:latin typeface="Gill Sans MT"/>
                <a:cs typeface="Gill Sans MT"/>
              </a:rPr>
              <a:t>Are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recording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livestreaming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hearing?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0" dirty="0"/>
              <a:t>Closing</a:t>
            </a:r>
            <a:r>
              <a:rPr spc="-270" dirty="0"/>
              <a:t> </a:t>
            </a:r>
            <a:r>
              <a:rPr spc="-75" dirty="0"/>
              <a:t>Statement?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30872"/>
            <a:ext cx="10275570" cy="141859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These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are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not</a:t>
            </a:r>
            <a:r>
              <a:rPr sz="2750" spc="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required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by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regulations.</a:t>
            </a:r>
            <a:endParaRPr sz="2750">
              <a:latin typeface="Arial"/>
              <a:cs typeface="Arial"/>
            </a:endParaRPr>
          </a:p>
          <a:p>
            <a:pPr marL="240029" marR="5080" indent="-227965">
              <a:lnSpc>
                <a:spcPts val="3000"/>
              </a:lnSpc>
              <a:spcBef>
                <a:spcPts val="103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Institutions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who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allow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them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typically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require</a:t>
            </a:r>
            <a:r>
              <a:rPr sz="2750" spc="1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them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be</a:t>
            </a:r>
            <a:r>
              <a:rPr sz="2750" spc="1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given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by 	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parties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themselves,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not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20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advisors.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5" dirty="0"/>
              <a:t>Conclusion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30872"/>
            <a:ext cx="10246360" cy="257302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Thank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everyone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for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their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participation</a:t>
            </a:r>
            <a:endParaRPr sz="275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Char char="•"/>
              <a:tabLst>
                <a:tab pos="240665" algn="l"/>
              </a:tabLst>
            </a:pPr>
            <a:r>
              <a:rPr sz="2750" dirty="0">
                <a:latin typeface="Arial"/>
                <a:cs typeface="Arial"/>
              </a:rPr>
              <a:t>Remind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about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retaliation</a:t>
            </a:r>
            <a:endParaRPr sz="275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Char char="•"/>
              <a:tabLst>
                <a:tab pos="240665" algn="l"/>
              </a:tabLst>
            </a:pPr>
            <a:r>
              <a:rPr sz="2750" dirty="0">
                <a:latin typeface="Arial"/>
                <a:cs typeface="Arial"/>
              </a:rPr>
              <a:t>Remind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about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continued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availability</a:t>
            </a:r>
            <a:r>
              <a:rPr sz="2750" spc="1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supportive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measures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If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there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contact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order,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it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continues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until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further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notice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When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can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expect</a:t>
            </a:r>
            <a:r>
              <a:rPr sz="2750" spc="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9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decision?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70" dirty="0"/>
              <a:t>Transcripts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13305"/>
            <a:ext cx="9437370" cy="23952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 algn="just">
              <a:lnSpc>
                <a:spcPts val="3000"/>
              </a:lnSpc>
              <a:spcBef>
                <a:spcPts val="4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Decision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Maker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will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need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access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recording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dirty="0">
                <a:latin typeface="Arial"/>
                <a:cs typeface="Arial"/>
              </a:rPr>
              <a:t>transcript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order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properly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cite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evidence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obtained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at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dirty="0">
                <a:latin typeface="Arial"/>
                <a:cs typeface="Arial"/>
              </a:rPr>
              <a:t>hearing.</a:t>
            </a:r>
            <a:r>
              <a:rPr sz="2750" spc="70" dirty="0">
                <a:latin typeface="Arial"/>
                <a:cs typeface="Arial"/>
              </a:rPr>
              <a:t>  </a:t>
            </a:r>
            <a:r>
              <a:rPr sz="2750" dirty="0">
                <a:latin typeface="Arial"/>
                <a:cs typeface="Arial"/>
              </a:rPr>
              <a:t>Which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right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for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you?</a:t>
            </a:r>
            <a:endParaRPr sz="275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4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Public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records?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19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Time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review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versus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review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transcript?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Appeals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officer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time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review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versus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transcript?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1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95997" y="3082607"/>
            <a:ext cx="10205720" cy="15938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194050" marR="5080" indent="-3181985">
              <a:lnSpc>
                <a:spcPts val="5860"/>
              </a:lnSpc>
              <a:spcBef>
                <a:spcPts val="820"/>
              </a:spcBef>
            </a:pPr>
            <a:r>
              <a:rPr sz="5400" b="1" spc="120" dirty="0">
                <a:solidFill>
                  <a:srgbClr val="FFFFFF"/>
                </a:solidFill>
                <a:latin typeface="Gill Sans MT"/>
                <a:cs typeface="Gill Sans MT"/>
              </a:rPr>
              <a:t>Is</a:t>
            </a:r>
            <a:r>
              <a:rPr sz="5400" b="1" spc="-30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10" dirty="0">
                <a:solidFill>
                  <a:srgbClr val="FFFFFF"/>
                </a:solidFill>
                <a:latin typeface="Gill Sans MT"/>
                <a:cs typeface="Gill Sans MT"/>
              </a:rPr>
              <a:t>it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helpful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85" dirty="0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sz="5400" b="1" spc="-1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have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5400" b="1" spc="-23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95" dirty="0">
                <a:solidFill>
                  <a:srgbClr val="FFFFFF"/>
                </a:solidFill>
                <a:latin typeface="Gill Sans MT"/>
                <a:cs typeface="Gill Sans MT"/>
              </a:rPr>
              <a:t>pre-</a:t>
            </a:r>
            <a:r>
              <a:rPr sz="5400" b="1" spc="-70" dirty="0">
                <a:solidFill>
                  <a:srgbClr val="FFFFFF"/>
                </a:solidFill>
                <a:latin typeface="Gill Sans MT"/>
                <a:cs typeface="Gill Sans MT"/>
              </a:rPr>
              <a:t>hearing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conference?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133475" y="2758439"/>
            <a:ext cx="9931400" cy="12350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ts val="4475"/>
              </a:lnSpc>
              <a:spcBef>
                <a:spcPts val="130"/>
              </a:spcBef>
            </a:pPr>
            <a:r>
              <a:rPr sz="3950" spc="-75" dirty="0">
                <a:solidFill>
                  <a:srgbClr val="FFFFFF"/>
                </a:solidFill>
              </a:rPr>
              <a:t>Submodule</a:t>
            </a:r>
            <a:r>
              <a:rPr sz="3950" spc="-190" dirty="0">
                <a:solidFill>
                  <a:srgbClr val="FFFFFF"/>
                </a:solidFill>
              </a:rPr>
              <a:t> </a:t>
            </a:r>
            <a:r>
              <a:rPr sz="3950" spc="35" dirty="0">
                <a:solidFill>
                  <a:srgbClr val="FFFFFF"/>
                </a:solidFill>
              </a:rPr>
              <a:t>3</a:t>
            </a:r>
            <a:endParaRPr sz="3950"/>
          </a:p>
          <a:p>
            <a:pPr algn="ctr">
              <a:lnSpc>
                <a:spcPts val="5015"/>
              </a:lnSpc>
            </a:pPr>
            <a:r>
              <a:rPr spc="-300" dirty="0">
                <a:solidFill>
                  <a:srgbClr val="FFFFFF"/>
                </a:solidFill>
              </a:rPr>
              <a:t>How</a:t>
            </a:r>
            <a:r>
              <a:rPr spc="-204" dirty="0">
                <a:solidFill>
                  <a:srgbClr val="FFFFFF"/>
                </a:solidFill>
              </a:rPr>
              <a:t> </a:t>
            </a:r>
            <a:r>
              <a:rPr spc="-55" dirty="0">
                <a:solidFill>
                  <a:srgbClr val="FFFFFF"/>
                </a:solidFill>
              </a:rPr>
              <a:t>do</a:t>
            </a:r>
            <a:r>
              <a:rPr spc="-254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I</a:t>
            </a:r>
            <a:r>
              <a:rPr spc="-305" dirty="0">
                <a:solidFill>
                  <a:srgbClr val="FFFFFF"/>
                </a:solidFill>
              </a:rPr>
              <a:t> </a:t>
            </a:r>
            <a:r>
              <a:rPr spc="-30" dirty="0">
                <a:solidFill>
                  <a:srgbClr val="FFFFFF"/>
                </a:solidFill>
              </a:rPr>
              <a:t>decide</a:t>
            </a:r>
            <a:r>
              <a:rPr spc="-235" dirty="0">
                <a:solidFill>
                  <a:srgbClr val="FFFFFF"/>
                </a:solidFill>
              </a:rPr>
              <a:t> </a:t>
            </a:r>
            <a:r>
              <a:rPr spc="-165" dirty="0">
                <a:solidFill>
                  <a:srgbClr val="FFFFFF"/>
                </a:solidFill>
              </a:rPr>
              <a:t>what</a:t>
            </a:r>
            <a:r>
              <a:rPr spc="-17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questions</a:t>
            </a:r>
            <a:r>
              <a:rPr spc="-204" dirty="0">
                <a:solidFill>
                  <a:srgbClr val="FFFFFF"/>
                </a:solidFill>
              </a:rPr>
              <a:t> </a:t>
            </a:r>
            <a:r>
              <a:rPr spc="-229" dirty="0">
                <a:solidFill>
                  <a:srgbClr val="FFFFFF"/>
                </a:solidFill>
              </a:rPr>
              <a:t>to</a:t>
            </a:r>
            <a:r>
              <a:rPr spc="-125" dirty="0">
                <a:solidFill>
                  <a:srgbClr val="FFFFFF"/>
                </a:solidFill>
              </a:rPr>
              <a:t> </a:t>
            </a:r>
            <a:r>
              <a:rPr spc="170" dirty="0">
                <a:solidFill>
                  <a:srgbClr val="FFFFFF"/>
                </a:solidFill>
              </a:rPr>
              <a:t>ask?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0" dirty="0"/>
              <a:t>Disputed</a:t>
            </a:r>
            <a:r>
              <a:rPr spc="-105" dirty="0"/>
              <a:t> </a:t>
            </a:r>
            <a:r>
              <a:rPr spc="150" dirty="0"/>
              <a:t>vs.</a:t>
            </a:r>
            <a:r>
              <a:rPr spc="-165" dirty="0"/>
              <a:t> </a:t>
            </a:r>
            <a:r>
              <a:rPr spc="-125" dirty="0"/>
              <a:t>Undisputed</a:t>
            </a:r>
            <a:r>
              <a:rPr spc="-165" dirty="0"/>
              <a:t> </a:t>
            </a:r>
            <a:r>
              <a:rPr spc="-10" dirty="0"/>
              <a:t>Facts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30872"/>
            <a:ext cx="7635875" cy="360299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275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Undisputed</a:t>
            </a:r>
            <a:r>
              <a:rPr sz="2750" u="sng" spc="2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75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Facts</a:t>
            </a:r>
            <a:endParaRPr sz="2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750" dirty="0">
                <a:latin typeface="Arial"/>
                <a:cs typeface="Arial"/>
              </a:rPr>
              <a:t>What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1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parties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agree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on?</a:t>
            </a:r>
            <a:endParaRPr sz="2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750" dirty="0">
                <a:latin typeface="Arial"/>
                <a:cs typeface="Arial"/>
              </a:rPr>
              <a:t>What</a:t>
            </a:r>
            <a:r>
              <a:rPr sz="2750" spc="1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does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objective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evidence</a:t>
            </a:r>
            <a:r>
              <a:rPr sz="2750" spc="22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demonstrate?</a:t>
            </a:r>
            <a:endParaRPr sz="2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70"/>
              </a:spcBef>
            </a:pPr>
            <a:endParaRPr sz="2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75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Disputed</a:t>
            </a:r>
            <a:r>
              <a:rPr sz="2750" u="sng" spc="1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750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Facts</a:t>
            </a:r>
            <a:endParaRPr sz="2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2750" dirty="0">
                <a:latin typeface="Arial"/>
                <a:cs typeface="Arial"/>
              </a:rPr>
              <a:t>What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key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facts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parties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disagree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about?</a:t>
            </a:r>
            <a:endParaRPr sz="2750">
              <a:latin typeface="Arial"/>
              <a:cs typeface="Arial"/>
            </a:endParaRPr>
          </a:p>
          <a:p>
            <a:pPr marL="368300">
              <a:lnSpc>
                <a:spcPct val="100000"/>
              </a:lnSpc>
              <a:spcBef>
                <a:spcPts val="755"/>
              </a:spcBef>
            </a:pPr>
            <a:r>
              <a:rPr sz="2750" dirty="0">
                <a:latin typeface="Arial"/>
                <a:cs typeface="Arial"/>
              </a:rPr>
              <a:t>Do</a:t>
            </a:r>
            <a:r>
              <a:rPr sz="2750" spc="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go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credibility,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facts,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both?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426021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Pieces</a:t>
            </a:r>
            <a:r>
              <a:rPr spc="-120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35" dirty="0"/>
              <a:t>Parts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30872"/>
            <a:ext cx="10332085" cy="360299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Focus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on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your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disputed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facts!</a:t>
            </a:r>
            <a:endParaRPr sz="2750">
              <a:latin typeface="Arial"/>
              <a:cs typeface="Arial"/>
            </a:endParaRPr>
          </a:p>
          <a:p>
            <a:pPr marL="240029" marR="985519" indent="-227965">
              <a:lnSpc>
                <a:spcPts val="3080"/>
              </a:lnSpc>
              <a:spcBef>
                <a:spcPts val="96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What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facts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are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necessary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resolve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determine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whether 	</a:t>
            </a:r>
            <a:r>
              <a:rPr sz="2750" dirty="0">
                <a:latin typeface="Arial"/>
                <a:cs typeface="Arial"/>
              </a:rPr>
              <a:t>each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element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alleged</a:t>
            </a:r>
            <a:r>
              <a:rPr sz="2750" spc="1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prohibited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conduct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met?</a:t>
            </a:r>
            <a:endParaRPr sz="2750">
              <a:latin typeface="Arial"/>
              <a:cs typeface="Arial"/>
            </a:endParaRPr>
          </a:p>
          <a:p>
            <a:pPr marL="240029" marR="955675" indent="-227965">
              <a:lnSpc>
                <a:spcPts val="3080"/>
              </a:lnSpc>
              <a:spcBef>
                <a:spcPts val="90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What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facts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are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necessary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resolve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because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are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key 	</a:t>
            </a:r>
            <a:r>
              <a:rPr sz="2750" dirty="0">
                <a:latin typeface="Arial"/>
                <a:cs typeface="Arial"/>
              </a:rPr>
              <a:t>credibility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issues?</a:t>
            </a:r>
            <a:endParaRPr sz="2750">
              <a:latin typeface="Arial"/>
              <a:cs typeface="Arial"/>
            </a:endParaRPr>
          </a:p>
          <a:p>
            <a:pPr marL="241300" marR="5080" indent="-229235">
              <a:lnSpc>
                <a:spcPct val="92200"/>
              </a:lnSpc>
              <a:spcBef>
                <a:spcPts val="869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What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information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need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ask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about</a:t>
            </a:r>
            <a:r>
              <a:rPr sz="2750" spc="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make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spc="-50" dirty="0">
                <a:latin typeface="Arial"/>
                <a:cs typeface="Arial"/>
              </a:rPr>
              <a:t>a </a:t>
            </a:r>
            <a:r>
              <a:rPr sz="2750" dirty="0">
                <a:latin typeface="Arial"/>
                <a:cs typeface="Arial"/>
              </a:rPr>
              <a:t>determination,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using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appropriate</a:t>
            </a:r>
            <a:r>
              <a:rPr sz="2750" spc="2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standard</a:t>
            </a:r>
            <a:r>
              <a:rPr sz="2750" spc="2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evidence,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as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to </a:t>
            </a:r>
            <a:r>
              <a:rPr sz="2750" dirty="0">
                <a:latin typeface="Arial"/>
                <a:cs typeface="Arial"/>
              </a:rPr>
              <a:t>whether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each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these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facts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occur?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15" dirty="0"/>
              <a:t>Don't</a:t>
            </a:r>
            <a:r>
              <a:rPr spc="-170" dirty="0"/>
              <a:t> </a:t>
            </a:r>
            <a:r>
              <a:rPr dirty="0"/>
              <a:t>Skip</a:t>
            </a:r>
            <a:r>
              <a:rPr spc="-265" dirty="0"/>
              <a:t> </a:t>
            </a:r>
            <a:r>
              <a:rPr spc="-125" dirty="0"/>
              <a:t>Consent</a:t>
            </a:r>
            <a:r>
              <a:rPr spc="-180" dirty="0"/>
              <a:t> </a:t>
            </a:r>
            <a:r>
              <a:rPr spc="-60" dirty="0"/>
              <a:t>Questions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506095" indent="-229235">
              <a:lnSpc>
                <a:spcPts val="2930"/>
              </a:lnSpc>
              <a:spcBef>
                <a:spcPts val="535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Consent</a:t>
            </a:r>
            <a:r>
              <a:rPr spc="15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often</a:t>
            </a:r>
            <a:r>
              <a:rPr spc="1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requires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1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very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nuanced</a:t>
            </a:r>
            <a:r>
              <a:rPr spc="1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consideration</a:t>
            </a:r>
            <a:r>
              <a:rPr spc="1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170" dirty="0">
                <a:latin typeface="Arial"/>
                <a:cs typeface="Arial"/>
              </a:rPr>
              <a:t> </a:t>
            </a:r>
            <a:r>
              <a:rPr spc="-20" dirty="0">
                <a:latin typeface="Arial"/>
                <a:cs typeface="Arial"/>
              </a:rPr>
              <a:t>both </a:t>
            </a:r>
            <a:r>
              <a:rPr dirty="0">
                <a:latin typeface="Arial"/>
                <a:cs typeface="Arial"/>
              </a:rPr>
              <a:t>verbal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spc="2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non-verbal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communication</a:t>
            </a:r>
            <a:r>
              <a:rPr spc="2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spc="20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actions</a:t>
            </a:r>
          </a:p>
          <a:p>
            <a:pPr marL="241300" marR="68580" indent="-229235">
              <a:lnSpc>
                <a:spcPts val="3010"/>
              </a:lnSpc>
              <a:spcBef>
                <a:spcPts val="1135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It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is</a:t>
            </a:r>
            <a:r>
              <a:rPr spc="8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difficult</a:t>
            </a:r>
            <a:r>
              <a:rPr spc="2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to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be</a:t>
            </a:r>
            <a:r>
              <a:rPr spc="8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asked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nuanced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questions,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so</a:t>
            </a:r>
            <a:r>
              <a:rPr spc="16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we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ask</a:t>
            </a:r>
            <a:r>
              <a:rPr spc="9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carefully </a:t>
            </a:r>
            <a:r>
              <a:rPr dirty="0">
                <a:latin typeface="Arial"/>
                <a:cs typeface="Arial"/>
              </a:rPr>
              <a:t>and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frame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our</a:t>
            </a:r>
            <a:r>
              <a:rPr spc="6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questions</a:t>
            </a:r>
            <a:r>
              <a:rPr spc="13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to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be</a:t>
            </a:r>
            <a:r>
              <a:rPr spc="12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respectful</a:t>
            </a:r>
            <a:r>
              <a:rPr spc="15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6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</a:t>
            </a:r>
            <a:r>
              <a:rPr spc="12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individuals</a:t>
            </a:r>
            <a:r>
              <a:rPr spc="130" dirty="0">
                <a:latin typeface="Arial"/>
                <a:cs typeface="Arial"/>
              </a:rPr>
              <a:t> </a:t>
            </a:r>
            <a:r>
              <a:rPr spc="-25" dirty="0">
                <a:latin typeface="Arial"/>
                <a:cs typeface="Arial"/>
              </a:rPr>
              <a:t>we </a:t>
            </a:r>
            <a:r>
              <a:rPr dirty="0">
                <a:latin typeface="Arial"/>
                <a:cs typeface="Arial"/>
              </a:rPr>
              <a:t>are</a:t>
            </a:r>
            <a:r>
              <a:rPr spc="114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questioning</a:t>
            </a:r>
          </a:p>
          <a:p>
            <a:pPr marL="241300" marR="5080" indent="-229235">
              <a:lnSpc>
                <a:spcPct val="92200"/>
              </a:lnSpc>
              <a:spcBef>
                <a:spcPts val="950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If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we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don't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ask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difficult</a:t>
            </a:r>
            <a:r>
              <a:rPr spc="4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questions,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how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can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we</a:t>
            </a:r>
            <a:r>
              <a:rPr spc="9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conduct</a:t>
            </a:r>
            <a:r>
              <a:rPr spc="4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9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full, </a:t>
            </a:r>
            <a:r>
              <a:rPr dirty="0">
                <a:latin typeface="Arial"/>
                <a:cs typeface="Arial"/>
              </a:rPr>
              <a:t>robust</a:t>
            </a:r>
            <a:r>
              <a:rPr spc="6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analysis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ensure</a:t>
            </a:r>
            <a:r>
              <a:rPr spc="2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we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are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using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best</a:t>
            </a:r>
            <a:r>
              <a:rPr spc="6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evidence</a:t>
            </a:r>
            <a:r>
              <a:rPr spc="200" dirty="0">
                <a:latin typeface="Arial"/>
                <a:cs typeface="Arial"/>
              </a:rPr>
              <a:t> </a:t>
            </a:r>
            <a:r>
              <a:rPr spc="-25" dirty="0">
                <a:latin typeface="Arial"/>
                <a:cs typeface="Arial"/>
              </a:rPr>
              <a:t>to </a:t>
            </a:r>
            <a:r>
              <a:rPr dirty="0">
                <a:latin typeface="Arial"/>
                <a:cs typeface="Arial"/>
              </a:rPr>
              <a:t>reach</a:t>
            </a:r>
            <a:r>
              <a:rPr spc="125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decisions?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35" dirty="0"/>
              <a:t>Consent</a:t>
            </a:r>
            <a:r>
              <a:rPr spc="-180" dirty="0"/>
              <a:t> </a:t>
            </a:r>
            <a:r>
              <a:rPr spc="-80" dirty="0"/>
              <a:t>Questions:</a:t>
            </a:r>
            <a:r>
              <a:rPr spc="-150" dirty="0"/>
              <a:t> </a:t>
            </a:r>
            <a:r>
              <a:rPr spc="-90" dirty="0"/>
              <a:t>Examples</a:t>
            </a:r>
            <a:r>
              <a:rPr spc="-130" dirty="0"/>
              <a:t> </a:t>
            </a:r>
            <a:r>
              <a:rPr dirty="0"/>
              <a:t>(1</a:t>
            </a:r>
            <a:r>
              <a:rPr spc="-95" dirty="0"/>
              <a:t> </a:t>
            </a:r>
            <a:r>
              <a:rPr dirty="0"/>
              <a:t>of</a:t>
            </a:r>
            <a:r>
              <a:rPr spc="-185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30872"/>
            <a:ext cx="10057130" cy="386080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Where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were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touching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your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body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at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3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moment?</a:t>
            </a:r>
            <a:endParaRPr sz="275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Char char="•"/>
              <a:tabLst>
                <a:tab pos="240665" algn="l"/>
                <a:tab pos="5206365" algn="l"/>
              </a:tabLst>
            </a:pPr>
            <a:r>
              <a:rPr sz="2750" dirty="0">
                <a:latin typeface="Arial"/>
                <a:cs typeface="Arial"/>
              </a:rPr>
              <a:t>Where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was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their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body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weight?</a:t>
            </a:r>
            <a:r>
              <a:rPr sz="2750" dirty="0">
                <a:latin typeface="Arial"/>
                <a:cs typeface="Arial"/>
              </a:rPr>
              <a:t>	Where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was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yours?</a:t>
            </a:r>
            <a:endParaRPr sz="275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Char char="•"/>
              <a:tabLst>
                <a:tab pos="240665" algn="l"/>
              </a:tabLst>
            </a:pPr>
            <a:r>
              <a:rPr sz="2750" dirty="0">
                <a:latin typeface="Arial"/>
                <a:cs typeface="Arial"/>
              </a:rPr>
              <a:t>How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transition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from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position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this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other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position?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How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2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person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transition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between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these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positions?</a:t>
            </a:r>
            <a:endParaRPr sz="2750">
              <a:latin typeface="Arial"/>
              <a:cs typeface="Arial"/>
            </a:endParaRPr>
          </a:p>
          <a:p>
            <a:pPr marL="241300" marR="247650" indent="-229235">
              <a:lnSpc>
                <a:spcPts val="3080"/>
              </a:lnSpc>
              <a:spcBef>
                <a:spcPts val="965"/>
              </a:spcBef>
              <a:buChar char="•"/>
              <a:tabLst>
                <a:tab pos="241300" algn="l"/>
                <a:tab pos="7723505" algn="l"/>
              </a:tabLst>
            </a:pPr>
            <a:r>
              <a:rPr sz="2750" spc="-20" dirty="0">
                <a:latin typeface="Arial"/>
                <a:cs typeface="Arial"/>
              </a:rPr>
              <a:t>You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indicated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removed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your</a:t>
            </a:r>
            <a:r>
              <a:rPr sz="2750" spc="3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clothing.</a:t>
            </a:r>
            <a:r>
              <a:rPr sz="2750" dirty="0">
                <a:latin typeface="Arial"/>
                <a:cs typeface="Arial"/>
              </a:rPr>
              <a:t>	Do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3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recall </a:t>
            </a:r>
            <a:r>
              <a:rPr sz="2750" dirty="0">
                <a:latin typeface="Arial"/>
                <a:cs typeface="Arial"/>
              </a:rPr>
              <a:t>how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that?</a:t>
            </a:r>
            <a:endParaRPr sz="2750">
              <a:latin typeface="Arial"/>
              <a:cs typeface="Arial"/>
            </a:endParaRPr>
          </a:p>
          <a:p>
            <a:pPr marL="241300" marR="254635" indent="-229235">
              <a:lnSpc>
                <a:spcPts val="3080"/>
              </a:lnSpc>
              <a:spcBef>
                <a:spcPts val="900"/>
              </a:spcBef>
              <a:buChar char="•"/>
              <a:tabLst>
                <a:tab pos="241300" algn="l"/>
                <a:tab pos="6294755" algn="l"/>
              </a:tabLst>
            </a:pPr>
            <a:r>
              <a:rPr sz="2750" dirty="0">
                <a:latin typeface="Arial"/>
                <a:cs typeface="Arial"/>
              </a:rPr>
              <a:t>How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respond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that,</a:t>
            </a:r>
            <a:r>
              <a:rPr sz="2750" spc="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if</a:t>
            </a:r>
            <a:r>
              <a:rPr sz="2750" spc="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at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all?</a:t>
            </a:r>
            <a:r>
              <a:rPr sz="2750" dirty="0">
                <a:latin typeface="Arial"/>
                <a:cs typeface="Arial"/>
              </a:rPr>
              <a:t>	Did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say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anything?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move</a:t>
            </a:r>
            <a:r>
              <a:rPr sz="2750" spc="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any</a:t>
            </a:r>
            <a:r>
              <a:rPr sz="2750" spc="50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way?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35" dirty="0"/>
              <a:t>Consent</a:t>
            </a:r>
            <a:r>
              <a:rPr spc="-180" dirty="0"/>
              <a:t> </a:t>
            </a:r>
            <a:r>
              <a:rPr spc="-80" dirty="0"/>
              <a:t>Questions:</a:t>
            </a:r>
            <a:r>
              <a:rPr spc="-150" dirty="0"/>
              <a:t> </a:t>
            </a:r>
            <a:r>
              <a:rPr spc="-90" dirty="0"/>
              <a:t>Examples</a:t>
            </a:r>
            <a:r>
              <a:rPr spc="-130" dirty="0"/>
              <a:t> </a:t>
            </a:r>
            <a:r>
              <a:rPr dirty="0"/>
              <a:t>(2</a:t>
            </a:r>
            <a:r>
              <a:rPr spc="-95" dirty="0"/>
              <a:t> </a:t>
            </a:r>
            <a:r>
              <a:rPr dirty="0"/>
              <a:t>of</a:t>
            </a:r>
            <a:r>
              <a:rPr spc="-185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13305"/>
            <a:ext cx="9556750" cy="381635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374015" indent="-229235">
              <a:lnSpc>
                <a:spcPts val="3000"/>
              </a:lnSpc>
              <a:spcBef>
                <a:spcPts val="4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How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know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were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"into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it"</a:t>
            </a:r>
            <a:r>
              <a:rPr sz="2750" spc="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(reflecting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back </a:t>
            </a:r>
            <a:r>
              <a:rPr sz="2750" dirty="0">
                <a:latin typeface="Arial"/>
                <a:cs typeface="Arial"/>
              </a:rPr>
              <a:t>whatever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phrase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had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used)?</a:t>
            </a:r>
            <a:endParaRPr sz="275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3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Did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say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anything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moment?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Did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make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noises?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19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Did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move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their body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way?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Arial"/>
                <a:cs typeface="Arial"/>
              </a:rPr>
              <a:t>Did they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help you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way?</a:t>
            </a:r>
            <a:endParaRPr sz="24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75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Did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kiss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them</a:t>
            </a:r>
            <a:r>
              <a:rPr sz="2750" spc="3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back?</a:t>
            </a:r>
            <a:endParaRPr sz="2750">
              <a:latin typeface="Arial"/>
              <a:cs typeface="Arial"/>
            </a:endParaRPr>
          </a:p>
          <a:p>
            <a:pPr marL="241300" marR="5080" indent="-229235">
              <a:lnSpc>
                <a:spcPts val="3080"/>
              </a:lnSpc>
              <a:spcBef>
                <a:spcPts val="96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How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situation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transition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from</a:t>
            </a:r>
            <a:r>
              <a:rPr sz="2750" spc="1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conversation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sexual contact?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8696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Impact</a:t>
            </a:r>
            <a:r>
              <a:rPr spc="-140" dirty="0"/>
              <a:t> </a:t>
            </a:r>
            <a:r>
              <a:rPr spc="-70" dirty="0"/>
              <a:t>Matters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5080" indent="-229235">
              <a:lnSpc>
                <a:spcPts val="2930"/>
              </a:lnSpc>
              <a:spcBef>
                <a:spcPts val="535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The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impact</a:t>
            </a:r>
            <a:r>
              <a:rPr spc="5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respondent's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conduct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may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be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element</a:t>
            </a:r>
            <a:r>
              <a:rPr spc="6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140" dirty="0">
                <a:latin typeface="Arial"/>
                <a:cs typeface="Arial"/>
              </a:rPr>
              <a:t> </a:t>
            </a:r>
            <a:r>
              <a:rPr spc="-25" dirty="0">
                <a:latin typeface="Arial"/>
                <a:cs typeface="Arial"/>
              </a:rPr>
              <a:t>the </a:t>
            </a:r>
            <a:r>
              <a:rPr dirty="0">
                <a:latin typeface="Arial"/>
                <a:cs typeface="Arial"/>
              </a:rPr>
              <a:t>prohibited</a:t>
            </a:r>
            <a:r>
              <a:rPr spc="1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conduct</a:t>
            </a:r>
            <a:r>
              <a:rPr spc="1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(e.g.</a:t>
            </a:r>
            <a:r>
              <a:rPr spc="14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hostile</a:t>
            </a:r>
            <a:r>
              <a:rPr spc="20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environment,</a:t>
            </a:r>
            <a:r>
              <a:rPr spc="24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stalking)</a:t>
            </a:r>
          </a:p>
          <a:p>
            <a:pPr marL="241300" marR="737870" indent="-229235">
              <a:lnSpc>
                <a:spcPts val="3010"/>
              </a:lnSpc>
              <a:spcBef>
                <a:spcPts val="1135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The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impact</a:t>
            </a:r>
            <a:r>
              <a:rPr spc="5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on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19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respondent</a:t>
            </a:r>
            <a:r>
              <a:rPr spc="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is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not</a:t>
            </a:r>
            <a:r>
              <a:rPr spc="1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element</a:t>
            </a:r>
            <a:r>
              <a:rPr spc="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13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prohibited </a:t>
            </a:r>
            <a:r>
              <a:rPr dirty="0">
                <a:latin typeface="Arial"/>
                <a:cs typeface="Arial"/>
              </a:rPr>
              <a:t>conduct</a:t>
            </a:r>
            <a:r>
              <a:rPr spc="4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(unless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they</a:t>
            </a:r>
            <a:r>
              <a:rPr spc="12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are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also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</a:t>
            </a:r>
            <a:r>
              <a:rPr spc="114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complainant...)</a:t>
            </a: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All</a:t>
            </a:r>
            <a:r>
              <a:rPr spc="13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parties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and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witnesses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may</a:t>
            </a:r>
            <a:r>
              <a:rPr spc="114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have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impact</a:t>
            </a:r>
            <a:r>
              <a:rPr spc="14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information</a:t>
            </a:r>
          </a:p>
          <a:p>
            <a:pPr marL="241300" marR="220979" indent="-229235">
              <a:lnSpc>
                <a:spcPct val="92200"/>
              </a:lnSpc>
              <a:spcBef>
                <a:spcPts val="935"/>
              </a:spcBef>
              <a:buChar char="•"/>
              <a:tabLst>
                <a:tab pos="241300" algn="l"/>
              </a:tabLst>
            </a:pPr>
            <a:r>
              <a:rPr dirty="0">
                <a:latin typeface="Arial"/>
                <a:cs typeface="Arial"/>
              </a:rPr>
              <a:t>Help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parties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understand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that</a:t>
            </a:r>
            <a:r>
              <a:rPr spc="13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when</a:t>
            </a:r>
            <a:r>
              <a:rPr spc="19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you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ask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about</a:t>
            </a:r>
            <a:r>
              <a:rPr spc="135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impact, </a:t>
            </a:r>
            <a:r>
              <a:rPr dirty="0">
                <a:latin typeface="Arial"/>
                <a:cs typeface="Arial"/>
              </a:rPr>
              <a:t>this</a:t>
            </a:r>
            <a:r>
              <a:rPr spc="7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is</a:t>
            </a:r>
            <a:r>
              <a:rPr spc="8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because</a:t>
            </a:r>
            <a:r>
              <a:rPr spc="7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it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is</a:t>
            </a:r>
            <a:r>
              <a:rPr spc="8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part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of</a:t>
            </a:r>
            <a:r>
              <a:rPr spc="2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</a:t>
            </a:r>
            <a:r>
              <a:rPr spc="8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required</a:t>
            </a:r>
            <a:r>
              <a:rPr spc="16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analysis</a:t>
            </a:r>
            <a:r>
              <a:rPr spc="17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–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not</a:t>
            </a:r>
            <a:r>
              <a:rPr spc="25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because </a:t>
            </a:r>
            <a:r>
              <a:rPr dirty="0">
                <a:latin typeface="Arial"/>
                <a:cs typeface="Arial"/>
              </a:rPr>
              <a:t>you</a:t>
            </a:r>
            <a:r>
              <a:rPr spc="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are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more</a:t>
            </a:r>
            <a:r>
              <a:rPr spc="10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sympathetic</a:t>
            </a:r>
            <a:r>
              <a:rPr spc="11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to</a:t>
            </a:r>
            <a:r>
              <a:rPr spc="10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the</a:t>
            </a:r>
            <a:r>
              <a:rPr spc="19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complainant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75" dirty="0"/>
              <a:t>Difficult</a:t>
            </a:r>
            <a:r>
              <a:rPr spc="-165" dirty="0"/>
              <a:t> </a:t>
            </a:r>
            <a:r>
              <a:rPr spc="-60" dirty="0"/>
              <a:t>Questions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13305"/>
            <a:ext cx="10209530" cy="332994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155575" indent="-229235">
              <a:lnSpc>
                <a:spcPts val="2930"/>
              </a:lnSpc>
              <a:spcBef>
                <a:spcPts val="53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"Help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me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understand"</a:t>
            </a:r>
            <a:r>
              <a:rPr sz="2750" spc="1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-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use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evaluate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evidence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appears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conflict</a:t>
            </a:r>
            <a:endParaRPr sz="2750">
              <a:latin typeface="Arial"/>
              <a:cs typeface="Arial"/>
            </a:endParaRPr>
          </a:p>
          <a:p>
            <a:pPr marL="697865" lvl="1" indent="-227965">
              <a:lnSpc>
                <a:spcPts val="2715"/>
              </a:lnSpc>
              <a:spcBef>
                <a:spcPts val="32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50" dirty="0">
                <a:latin typeface="Arial"/>
                <a:cs typeface="Arial"/>
              </a:rPr>
              <a:t>You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told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police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X,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investigators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"not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X"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can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you</a:t>
            </a:r>
            <a:endParaRPr sz="2400">
              <a:latin typeface="Arial"/>
              <a:cs typeface="Arial"/>
            </a:endParaRPr>
          </a:p>
          <a:p>
            <a:pPr marL="699135">
              <a:lnSpc>
                <a:spcPts val="2715"/>
              </a:lnSpc>
            </a:pPr>
            <a:r>
              <a:rPr sz="2400" dirty="0">
                <a:latin typeface="Arial"/>
                <a:cs typeface="Arial"/>
              </a:rPr>
              <a:t>help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understand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what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correct?</a:t>
            </a:r>
            <a:endParaRPr sz="2400">
              <a:latin typeface="Arial"/>
              <a:cs typeface="Arial"/>
            </a:endParaRPr>
          </a:p>
          <a:p>
            <a:pPr marL="697865" lvl="1" indent="-227965">
              <a:lnSpc>
                <a:spcPts val="2755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50" dirty="0">
                <a:latin typeface="Arial"/>
                <a:cs typeface="Arial"/>
              </a:rPr>
              <a:t>You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told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0" dirty="0">
                <a:latin typeface="Arial"/>
                <a:cs typeface="Arial"/>
              </a:rPr>
              <a:t> investigators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X,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but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text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message,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say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25" dirty="0">
                <a:latin typeface="Arial"/>
                <a:cs typeface="Arial"/>
              </a:rPr>
              <a:t> can</a:t>
            </a:r>
            <a:endParaRPr sz="2400">
              <a:latin typeface="Arial"/>
              <a:cs typeface="Arial"/>
            </a:endParaRPr>
          </a:p>
          <a:p>
            <a:pPr marL="699135">
              <a:lnSpc>
                <a:spcPts val="2755"/>
              </a:lnSpc>
            </a:pPr>
            <a:r>
              <a:rPr sz="2400" dirty="0">
                <a:latin typeface="Arial"/>
                <a:cs typeface="Arial"/>
              </a:rPr>
              <a:t>you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help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understand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why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that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is?</a:t>
            </a:r>
            <a:endParaRPr sz="2400">
              <a:latin typeface="Arial"/>
              <a:cs typeface="Arial"/>
            </a:endParaRPr>
          </a:p>
          <a:p>
            <a:pPr marL="697865" marR="5080" lvl="1" indent="-227965">
              <a:lnSpc>
                <a:spcPct val="90000"/>
              </a:lnSpc>
              <a:spcBef>
                <a:spcPts val="484"/>
              </a:spcBef>
              <a:buFont typeface="Courier New"/>
              <a:buChar char="o"/>
              <a:tabLst>
                <a:tab pos="699135" algn="l"/>
                <a:tab pos="1574800" algn="l"/>
              </a:tabLst>
            </a:pPr>
            <a:r>
              <a:rPr sz="2400" spc="-40" dirty="0">
                <a:latin typeface="Arial"/>
                <a:cs typeface="Arial"/>
              </a:rPr>
              <a:t>You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told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police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ABC,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investigators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BCD,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your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best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friend 	</a:t>
            </a:r>
            <a:r>
              <a:rPr sz="2400" spc="-20" dirty="0">
                <a:latin typeface="Arial"/>
                <a:cs typeface="Arial"/>
              </a:rPr>
              <a:t>ACE.</a:t>
            </a:r>
            <a:r>
              <a:rPr sz="2400" dirty="0">
                <a:latin typeface="Arial"/>
                <a:cs typeface="Arial"/>
              </a:rPr>
              <a:t>	Can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you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help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understand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reasons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these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statements 	differed?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Tricky</a:t>
            </a:r>
            <a:r>
              <a:rPr spc="-135" dirty="0"/>
              <a:t> </a:t>
            </a:r>
            <a:r>
              <a:rPr spc="-65" dirty="0"/>
              <a:t>Questions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7529195" cy="259207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"Why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that?"</a:t>
            </a:r>
            <a:endParaRPr sz="275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Char char="•"/>
              <a:tabLst>
                <a:tab pos="240665" algn="l"/>
              </a:tabLst>
            </a:pPr>
            <a:r>
              <a:rPr sz="2750" dirty="0">
                <a:latin typeface="Arial"/>
                <a:cs typeface="Arial"/>
              </a:rPr>
              <a:t>"Why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didn't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that?"</a:t>
            </a:r>
            <a:endParaRPr sz="275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Char char="•"/>
              <a:tabLst>
                <a:tab pos="240665" algn="l"/>
              </a:tabLst>
            </a:pPr>
            <a:r>
              <a:rPr sz="2750" dirty="0">
                <a:latin typeface="Arial"/>
                <a:cs typeface="Arial"/>
              </a:rPr>
              <a:t>"What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were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thinking?"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"What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reason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asked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for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break?"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"Why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did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refuse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answer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question?"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95" dirty="0"/>
              <a:t>Remember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13305"/>
            <a:ext cx="10283825" cy="31388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Your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"gut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feeling"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isn't</a:t>
            </a:r>
            <a:r>
              <a:rPr sz="2750" spc="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evidence,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but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can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help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point</a:t>
            </a:r>
            <a:r>
              <a:rPr sz="2750" spc="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areas </a:t>
            </a:r>
            <a:r>
              <a:rPr sz="2750" dirty="0">
                <a:latin typeface="Arial"/>
                <a:cs typeface="Arial"/>
              </a:rPr>
              <a:t>where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need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ask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more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questions.</a:t>
            </a:r>
            <a:endParaRPr sz="2750">
              <a:latin typeface="Arial"/>
              <a:cs typeface="Arial"/>
            </a:endParaRPr>
          </a:p>
          <a:p>
            <a:pPr marL="241300" marR="397510" indent="-229235">
              <a:lnSpc>
                <a:spcPts val="3010"/>
              </a:lnSpc>
              <a:spcBef>
                <a:spcPts val="105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Under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all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versions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regulations,</a:t>
            </a:r>
            <a:r>
              <a:rPr sz="2750" spc="1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institution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has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dirty="0">
                <a:latin typeface="Arial"/>
                <a:cs typeface="Arial"/>
              </a:rPr>
              <a:t>burden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gather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best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evidence,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and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your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Decision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Maker </a:t>
            </a:r>
            <a:r>
              <a:rPr sz="2750" dirty="0">
                <a:latin typeface="Arial"/>
                <a:cs typeface="Arial"/>
              </a:rPr>
              <a:t>has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last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opportunity</a:t>
            </a:r>
            <a:r>
              <a:rPr sz="2750" spc="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so.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69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If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they</a:t>
            </a:r>
            <a:r>
              <a:rPr sz="2750" spc="10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don't</a:t>
            </a:r>
            <a:r>
              <a:rPr sz="2750" spc="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ask,</a:t>
            </a:r>
            <a:r>
              <a:rPr sz="2750" spc="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answer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never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gets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included.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Ask</a:t>
            </a:r>
            <a:r>
              <a:rPr sz="2750" spc="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questions!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2020</a:t>
            </a:r>
            <a:r>
              <a:rPr spc="-155" dirty="0"/>
              <a:t> </a:t>
            </a:r>
            <a:r>
              <a:rPr spc="145" dirty="0"/>
              <a:t>vs.</a:t>
            </a:r>
            <a:r>
              <a:rPr spc="-100" dirty="0"/>
              <a:t> </a:t>
            </a:r>
            <a:r>
              <a:rPr spc="60" dirty="0"/>
              <a:t>2024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925685" cy="284924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85" dirty="0">
                <a:latin typeface="Gill Sans MT"/>
                <a:cs typeface="Gill Sans MT"/>
              </a:rPr>
              <a:t>2020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regulations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live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required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85" dirty="0">
                <a:latin typeface="Gill Sans MT"/>
                <a:cs typeface="Gill Sans MT"/>
              </a:rPr>
              <a:t>2024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regulations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live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hearing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always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required</a:t>
            </a:r>
            <a:endParaRPr sz="27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sz="2750">
              <a:latin typeface="Gill Sans MT"/>
              <a:cs typeface="Gill Sans MT"/>
            </a:endParaRPr>
          </a:p>
          <a:p>
            <a:pPr marL="12700" marR="5080">
              <a:lnSpc>
                <a:spcPct val="92200"/>
              </a:lnSpc>
              <a:spcBef>
                <a:spcPts val="5"/>
              </a:spcBef>
            </a:pPr>
            <a:r>
              <a:rPr sz="2750" spc="204" dirty="0">
                <a:latin typeface="Gill Sans MT"/>
                <a:cs typeface="Gill Sans MT"/>
              </a:rPr>
              <a:t>My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take: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pre-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conferences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best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used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procedures </a:t>
            </a:r>
            <a:r>
              <a:rPr sz="2750" spc="85" dirty="0">
                <a:latin typeface="Gill Sans MT"/>
                <a:cs typeface="Gill Sans MT"/>
              </a:rPr>
              <a:t>where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parties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be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same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physical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electronic </a:t>
            </a:r>
            <a:r>
              <a:rPr sz="2750" spc="130" dirty="0">
                <a:latin typeface="Gill Sans MT"/>
                <a:cs typeface="Gill Sans MT"/>
              </a:rPr>
              <a:t>location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305" dirty="0">
                <a:latin typeface="Gill Sans MT"/>
                <a:cs typeface="Gill Sans MT"/>
              </a:rPr>
              <a:t>same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time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questioning.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502028" y="2456180"/>
            <a:ext cx="9204325" cy="18453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8890" algn="ctr">
              <a:lnSpc>
                <a:spcPts val="4475"/>
              </a:lnSpc>
              <a:spcBef>
                <a:spcPts val="130"/>
              </a:spcBef>
            </a:pPr>
            <a:r>
              <a:rPr sz="3950" spc="-75" dirty="0">
                <a:solidFill>
                  <a:srgbClr val="FFFFFF"/>
                </a:solidFill>
              </a:rPr>
              <a:t>Submodule</a:t>
            </a:r>
            <a:r>
              <a:rPr sz="3950" spc="-190" dirty="0">
                <a:solidFill>
                  <a:srgbClr val="FFFFFF"/>
                </a:solidFill>
              </a:rPr>
              <a:t> </a:t>
            </a:r>
            <a:r>
              <a:rPr sz="3950" spc="35" dirty="0">
                <a:solidFill>
                  <a:srgbClr val="FFFFFF"/>
                </a:solidFill>
              </a:rPr>
              <a:t>4</a:t>
            </a:r>
            <a:endParaRPr sz="3950"/>
          </a:p>
          <a:p>
            <a:pPr marL="12065" marR="5080" algn="ctr">
              <a:lnSpc>
                <a:spcPts val="4810"/>
              </a:lnSpc>
              <a:spcBef>
                <a:spcPts val="285"/>
              </a:spcBef>
            </a:pPr>
            <a:r>
              <a:rPr spc="-300" dirty="0">
                <a:solidFill>
                  <a:srgbClr val="FFFFFF"/>
                </a:solidFill>
              </a:rPr>
              <a:t>How</a:t>
            </a:r>
            <a:r>
              <a:rPr spc="-195" dirty="0">
                <a:solidFill>
                  <a:srgbClr val="FFFFFF"/>
                </a:solidFill>
              </a:rPr>
              <a:t> </a:t>
            </a:r>
            <a:r>
              <a:rPr spc="-50" dirty="0">
                <a:solidFill>
                  <a:srgbClr val="FFFFFF"/>
                </a:solidFill>
              </a:rPr>
              <a:t>do</a:t>
            </a:r>
            <a:r>
              <a:rPr spc="-26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I</a:t>
            </a:r>
            <a:r>
              <a:rPr spc="-305" dirty="0">
                <a:solidFill>
                  <a:srgbClr val="FFFFFF"/>
                </a:solidFill>
              </a:rPr>
              <a:t> </a:t>
            </a:r>
            <a:r>
              <a:rPr spc="-25" dirty="0">
                <a:solidFill>
                  <a:srgbClr val="FFFFFF"/>
                </a:solidFill>
              </a:rPr>
              <a:t>decide</a:t>
            </a:r>
            <a:r>
              <a:rPr spc="-200" dirty="0">
                <a:solidFill>
                  <a:srgbClr val="FFFFFF"/>
                </a:solidFill>
              </a:rPr>
              <a:t> </a:t>
            </a:r>
            <a:r>
              <a:rPr spc="-70" dirty="0">
                <a:solidFill>
                  <a:srgbClr val="FFFFFF"/>
                </a:solidFill>
              </a:rPr>
              <a:t>which</a:t>
            </a:r>
            <a:r>
              <a:rPr spc="-24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questions</a:t>
            </a:r>
            <a:r>
              <a:rPr spc="-225" dirty="0">
                <a:solidFill>
                  <a:srgbClr val="FFFFFF"/>
                </a:solidFill>
              </a:rPr>
              <a:t> </a:t>
            </a:r>
            <a:r>
              <a:rPr spc="-25" dirty="0">
                <a:solidFill>
                  <a:srgbClr val="FFFFFF"/>
                </a:solidFill>
              </a:rPr>
              <a:t>are </a:t>
            </a:r>
            <a:r>
              <a:rPr spc="-10" dirty="0">
                <a:solidFill>
                  <a:srgbClr val="FFFFFF"/>
                </a:solidFill>
              </a:rPr>
              <a:t>relevant?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215836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00" dirty="0"/>
              <a:t>Strategy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166860" cy="252920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  <a:tab pos="5238750" algn="l"/>
              </a:tabLst>
            </a:pP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question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impermissible?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yes,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permit </a:t>
            </a:r>
            <a:r>
              <a:rPr sz="2750" spc="140" dirty="0">
                <a:latin typeface="Gill Sans MT"/>
                <a:cs typeface="Gill Sans MT"/>
              </a:rPr>
              <a:t>question.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question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relevant?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8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14" dirty="0">
                <a:latin typeface="Gill Sans MT"/>
                <a:cs typeface="Gill Sans MT"/>
              </a:rPr>
              <a:t>Relating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allegation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misconduct?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14" dirty="0">
                <a:latin typeface="Gill Sans MT"/>
                <a:cs typeface="Gill Sans MT"/>
              </a:rPr>
              <a:t>Relating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context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allegation?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14" dirty="0">
                <a:latin typeface="Gill Sans MT"/>
                <a:cs typeface="Gill Sans MT"/>
              </a:rPr>
              <a:t>Relating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credibility?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602170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80" dirty="0"/>
              <a:t>Impermissible</a:t>
            </a:r>
            <a:r>
              <a:rPr spc="-185" dirty="0"/>
              <a:t> </a:t>
            </a:r>
            <a:r>
              <a:rPr spc="-40" dirty="0"/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133330" cy="26244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73406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55" dirty="0">
                <a:latin typeface="Gill Sans MT"/>
                <a:cs typeface="Gill Sans MT"/>
              </a:rPr>
              <a:t>Evidence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protected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privilege,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unless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person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who </a:t>
            </a:r>
            <a:r>
              <a:rPr sz="2750" spc="165" dirty="0">
                <a:latin typeface="Gill Sans MT"/>
                <a:cs typeface="Gill Sans MT"/>
              </a:rPr>
              <a:t>holds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privilege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waived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privilege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ct val="9220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85" dirty="0">
                <a:latin typeface="Gill Sans MT"/>
                <a:cs typeface="Gill Sans MT"/>
              </a:rPr>
              <a:t>Medical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psychological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records,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unless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patient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gives </a:t>
            </a:r>
            <a:r>
              <a:rPr sz="2750" spc="100" dirty="0">
                <a:latin typeface="Gill Sans MT"/>
                <a:cs typeface="Gill Sans MT"/>
              </a:rPr>
              <a:t>voluntary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45" dirty="0">
                <a:latin typeface="Gill Sans MT"/>
                <a:cs typeface="Gill Sans MT"/>
              </a:rPr>
              <a:t>written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consent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inclusion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records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70" dirty="0">
                <a:latin typeface="Gill Sans MT"/>
                <a:cs typeface="Gill Sans MT"/>
              </a:rPr>
              <a:t>process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20" dirty="0">
                <a:latin typeface="Gill Sans MT"/>
                <a:cs typeface="Gill Sans MT"/>
              </a:rPr>
              <a:t>"Rape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shield"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see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next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slides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74771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2020</a:t>
            </a:r>
            <a:r>
              <a:rPr spc="-180" dirty="0"/>
              <a:t> </a:t>
            </a:r>
            <a:r>
              <a:rPr spc="590" dirty="0"/>
              <a:t>–</a:t>
            </a:r>
            <a:r>
              <a:rPr spc="-185" dirty="0"/>
              <a:t> </a:t>
            </a:r>
            <a:r>
              <a:rPr spc="-55" dirty="0"/>
              <a:t>Rape</a:t>
            </a:r>
            <a:r>
              <a:rPr spc="-195" dirty="0"/>
              <a:t> </a:t>
            </a:r>
            <a:r>
              <a:rPr spc="-35" dirty="0"/>
              <a:t>Shield</a:t>
            </a:r>
            <a:r>
              <a:rPr spc="-220" dirty="0"/>
              <a:t> </a:t>
            </a:r>
            <a:r>
              <a:rPr spc="-10" dirty="0"/>
              <a:t>Exclusion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043795" cy="313880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41300" marR="5080" indent="-229235">
              <a:lnSpc>
                <a:spcPct val="91700"/>
              </a:lnSpc>
              <a:spcBef>
                <a:spcPts val="400"/>
              </a:spcBef>
              <a:buFont typeface="Arial"/>
              <a:buChar char="•"/>
              <a:tabLst>
                <a:tab pos="241300" algn="l"/>
                <a:tab pos="7561580" algn="l"/>
              </a:tabLst>
            </a:pPr>
            <a:r>
              <a:rPr sz="2750" spc="114" dirty="0">
                <a:latin typeface="Gill Sans MT"/>
                <a:cs typeface="Gill Sans MT"/>
              </a:rPr>
              <a:t>Questions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i="1" spc="200" dirty="0">
                <a:latin typeface="Gill Sans MT"/>
                <a:cs typeface="Gill Sans MT"/>
              </a:rPr>
              <a:t>complainant's</a:t>
            </a:r>
            <a:r>
              <a:rPr sz="2750" i="1" spc="-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sexual </a:t>
            </a:r>
            <a:r>
              <a:rPr sz="2750" spc="130" dirty="0">
                <a:latin typeface="Gill Sans MT"/>
                <a:cs typeface="Gill Sans MT"/>
              </a:rPr>
              <a:t>predisposition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behavior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relevant,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unless </a:t>
            </a:r>
            <a:r>
              <a:rPr sz="2750" spc="225" dirty="0">
                <a:latin typeface="Gill Sans MT"/>
                <a:cs typeface="Gill Sans MT"/>
              </a:rPr>
              <a:t>such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questions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about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behavior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are </a:t>
            </a:r>
            <a:r>
              <a:rPr sz="2750" spc="140" dirty="0">
                <a:latin typeface="Gill Sans MT"/>
                <a:cs typeface="Gill Sans MT"/>
              </a:rPr>
              <a:t>offered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prove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someone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other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than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respondent </a:t>
            </a:r>
            <a:r>
              <a:rPr sz="2750" spc="140" dirty="0">
                <a:latin typeface="Gill Sans MT"/>
                <a:cs typeface="Gill Sans MT"/>
              </a:rPr>
              <a:t>committed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conduct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by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complainant,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 </a:t>
            </a:r>
            <a:r>
              <a:rPr sz="2750" spc="170" dirty="0">
                <a:latin typeface="Gill Sans MT"/>
                <a:cs typeface="Gill Sans MT"/>
              </a:rPr>
              <a:t>questions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concern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specific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incidents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75" dirty="0">
                <a:latin typeface="Gill Sans MT"/>
                <a:cs typeface="Gill Sans MT"/>
              </a:rPr>
              <a:t>complainant's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sexual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behavior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respect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offered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prove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consent.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25" dirty="0">
                <a:latin typeface="Gill Sans MT"/>
                <a:cs typeface="Gill Sans MT"/>
              </a:rPr>
              <a:t>106.45(b)(6)(i).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74771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80" dirty="0"/>
              <a:t>2024</a:t>
            </a:r>
            <a:r>
              <a:rPr spc="-180" dirty="0"/>
              <a:t> </a:t>
            </a:r>
            <a:r>
              <a:rPr spc="590" dirty="0"/>
              <a:t>–</a:t>
            </a:r>
            <a:r>
              <a:rPr spc="-185" dirty="0"/>
              <a:t> </a:t>
            </a:r>
            <a:r>
              <a:rPr spc="-55" dirty="0"/>
              <a:t>Rape</a:t>
            </a:r>
            <a:r>
              <a:rPr spc="-195" dirty="0"/>
              <a:t> </a:t>
            </a:r>
            <a:r>
              <a:rPr spc="-35" dirty="0"/>
              <a:t>Shield</a:t>
            </a:r>
            <a:r>
              <a:rPr spc="-220" dirty="0"/>
              <a:t> </a:t>
            </a:r>
            <a:r>
              <a:rPr spc="-10" dirty="0"/>
              <a:t>Exclusion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5680"/>
            <a:ext cx="10244455" cy="420751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241300" marR="5080" indent="-229235">
              <a:lnSpc>
                <a:spcPct val="81500"/>
              </a:lnSpc>
              <a:spcBef>
                <a:spcPts val="740"/>
              </a:spcBef>
              <a:buFont typeface="Arial"/>
              <a:buChar char="•"/>
              <a:tabLst>
                <a:tab pos="241300" algn="l"/>
                <a:tab pos="7690484" algn="l"/>
              </a:tabLst>
            </a:pPr>
            <a:r>
              <a:rPr sz="2750" spc="155" dirty="0">
                <a:latin typeface="Gill Sans MT"/>
                <a:cs typeface="Gill Sans MT"/>
              </a:rPr>
              <a:t>Evidence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relates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i="1" spc="204" dirty="0">
                <a:latin typeface="Gill Sans MT"/>
                <a:cs typeface="Gill Sans MT"/>
              </a:rPr>
              <a:t>complainant's</a:t>
            </a:r>
            <a:r>
              <a:rPr sz="2750" i="1" spc="-2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interests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or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conduct,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unless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about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complainant's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conduct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offered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prove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someone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other </a:t>
            </a:r>
            <a:r>
              <a:rPr sz="2750" spc="155" dirty="0">
                <a:latin typeface="Gill Sans MT"/>
                <a:cs typeface="Gill Sans MT"/>
              </a:rPr>
              <a:t>than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committed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conduct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is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specific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incidents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complainant's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prior </a:t>
            </a:r>
            <a:r>
              <a:rPr sz="2750" spc="190" dirty="0">
                <a:latin typeface="Gill Sans MT"/>
                <a:cs typeface="Gill Sans MT"/>
              </a:rPr>
              <a:t>sexual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conduct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offered</a:t>
            </a:r>
            <a:r>
              <a:rPr sz="2750" dirty="0">
                <a:latin typeface="Gill Sans MT"/>
                <a:cs typeface="Gill Sans MT"/>
              </a:rPr>
              <a:t> to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prove </a:t>
            </a:r>
            <a:r>
              <a:rPr sz="2750" spc="165" dirty="0">
                <a:latin typeface="Gill Sans MT"/>
                <a:cs typeface="Gill Sans MT"/>
              </a:rPr>
              <a:t>consent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sex-</a:t>
            </a:r>
            <a:r>
              <a:rPr sz="2750" spc="250" dirty="0">
                <a:latin typeface="Gill Sans MT"/>
                <a:cs typeface="Gill Sans MT"/>
              </a:rPr>
              <a:t>based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harassment.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fact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prior </a:t>
            </a:r>
            <a:r>
              <a:rPr sz="2750" spc="215" dirty="0">
                <a:latin typeface="Gill Sans MT"/>
                <a:cs typeface="Gill Sans MT"/>
              </a:rPr>
              <a:t>consensual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sexual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conduct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between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complainant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and </a:t>
            </a:r>
            <a:r>
              <a:rPr sz="2750" spc="125" dirty="0">
                <a:latin typeface="Gill Sans MT"/>
                <a:cs typeface="Gill Sans MT"/>
              </a:rPr>
              <a:t>respondent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does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itself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demonstrate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imply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75" dirty="0">
                <a:latin typeface="Gill Sans MT"/>
                <a:cs typeface="Gill Sans MT"/>
              </a:rPr>
              <a:t>complainant's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consent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sex-</a:t>
            </a:r>
            <a:r>
              <a:rPr sz="2750" spc="250" dirty="0">
                <a:latin typeface="Gill Sans MT"/>
                <a:cs typeface="Gill Sans MT"/>
              </a:rPr>
              <a:t>based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harassment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or </a:t>
            </a:r>
            <a:r>
              <a:rPr sz="2750" spc="125" dirty="0">
                <a:latin typeface="Gill Sans MT"/>
                <a:cs typeface="Gill Sans MT"/>
              </a:rPr>
              <a:t>preclude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determination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sex-</a:t>
            </a:r>
            <a:r>
              <a:rPr sz="2750" spc="250" dirty="0">
                <a:latin typeface="Gill Sans MT"/>
                <a:cs typeface="Gill Sans MT"/>
              </a:rPr>
              <a:t>based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harassment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occurred. </a:t>
            </a:r>
            <a:r>
              <a:rPr sz="2750" spc="120" dirty="0">
                <a:latin typeface="Gill Sans MT"/>
                <a:cs typeface="Gill Sans MT"/>
              </a:rPr>
              <a:t>106.45(a)(7)(iii).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585851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Definition</a:t>
            </a:r>
            <a:r>
              <a:rPr spc="-80" dirty="0"/>
              <a:t> </a:t>
            </a:r>
            <a:r>
              <a:rPr dirty="0"/>
              <a:t>of</a:t>
            </a:r>
            <a:r>
              <a:rPr spc="-155" dirty="0"/>
              <a:t> </a:t>
            </a:r>
            <a:r>
              <a:rPr spc="-10" dirty="0"/>
              <a:t>Relevance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204450" cy="33648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85" dirty="0">
                <a:latin typeface="Gill Sans MT"/>
                <a:cs typeface="Gill Sans MT"/>
              </a:rPr>
              <a:t>2020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No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definition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given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ct val="9180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  <a:tab pos="4086860" algn="l"/>
              </a:tabLst>
            </a:pPr>
            <a:r>
              <a:rPr sz="2750" spc="185" dirty="0">
                <a:latin typeface="Gill Sans MT"/>
                <a:cs typeface="Gill Sans MT"/>
              </a:rPr>
              <a:t>2024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-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"Related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allegations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discrimination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under 	</a:t>
            </a:r>
            <a:r>
              <a:rPr sz="2750" spc="155" dirty="0">
                <a:latin typeface="Gill Sans MT"/>
                <a:cs typeface="Gill Sans MT"/>
              </a:rPr>
              <a:t>investigation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40" dirty="0">
                <a:latin typeface="Gill Sans MT"/>
                <a:cs typeface="Gill Sans MT"/>
              </a:rPr>
              <a:t>as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part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grievance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procedures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under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106.45, 	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applicable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106.6.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114" dirty="0">
                <a:latin typeface="Gill Sans MT"/>
                <a:cs typeface="Gill Sans MT"/>
              </a:rPr>
              <a:t>Questions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relevant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seek 	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aid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showing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whether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sex 	</a:t>
            </a:r>
            <a:r>
              <a:rPr sz="2750" spc="140" dirty="0">
                <a:latin typeface="Gill Sans MT"/>
                <a:cs typeface="Gill Sans MT"/>
              </a:rPr>
              <a:t>discrimination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occurred,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relevant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may 	</a:t>
            </a:r>
            <a:r>
              <a:rPr sz="2750" spc="180" dirty="0">
                <a:latin typeface="Gill Sans MT"/>
                <a:cs typeface="Gill Sans MT"/>
              </a:rPr>
              <a:t>aid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decisionmaker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determining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whether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alleged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sex 	</a:t>
            </a:r>
            <a:r>
              <a:rPr sz="2750" spc="140" dirty="0">
                <a:latin typeface="Gill Sans MT"/>
                <a:cs typeface="Gill Sans MT"/>
              </a:rPr>
              <a:t>discrimination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70" dirty="0">
                <a:latin typeface="Gill Sans MT"/>
                <a:cs typeface="Gill Sans MT"/>
              </a:rPr>
              <a:t>occurred."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5" dirty="0"/>
              <a:t>Relevance</a:t>
            </a:r>
            <a:r>
              <a:rPr spc="-180" dirty="0"/>
              <a:t> </a:t>
            </a:r>
            <a:r>
              <a:rPr spc="195" dirty="0"/>
              <a:t>is</a:t>
            </a:r>
            <a:r>
              <a:rPr spc="-204" dirty="0"/>
              <a:t> </a:t>
            </a:r>
            <a:r>
              <a:rPr dirty="0"/>
              <a:t>a</a:t>
            </a:r>
            <a:r>
              <a:rPr spc="-155" dirty="0"/>
              <a:t> </a:t>
            </a:r>
            <a:r>
              <a:rPr spc="-175" dirty="0"/>
              <a:t>Broad</a:t>
            </a:r>
            <a:r>
              <a:rPr spc="-190" dirty="0"/>
              <a:t> </a:t>
            </a:r>
            <a:r>
              <a:rPr spc="-105" dirty="0"/>
              <a:t>Concept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464040" cy="181991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ballpark?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ct val="9100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more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tailgate,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balance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 	</a:t>
            </a:r>
            <a:r>
              <a:rPr sz="2750" spc="175" dirty="0">
                <a:latin typeface="Gill Sans MT"/>
                <a:cs typeface="Gill Sans MT"/>
              </a:rPr>
              <a:t>efficiency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with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making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feel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their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evidence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90" dirty="0">
                <a:latin typeface="Gill Sans MT"/>
                <a:cs typeface="Gill Sans MT"/>
              </a:rPr>
              <a:t>has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been 	</a:t>
            </a:r>
            <a:r>
              <a:rPr sz="2750" spc="120" dirty="0">
                <a:latin typeface="Gill Sans MT"/>
                <a:cs typeface="Gill Sans MT"/>
              </a:rPr>
              <a:t>heard.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5" dirty="0"/>
              <a:t>Hypothetical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761855" cy="15621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35" dirty="0">
                <a:latin typeface="Gill Sans MT"/>
                <a:cs typeface="Gill Sans MT"/>
              </a:rPr>
              <a:t>Complainant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alleging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dating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violence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against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Respondent.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05" dirty="0">
                <a:latin typeface="Gill Sans MT"/>
                <a:cs typeface="Gill Sans MT"/>
              </a:rPr>
              <a:t>They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dating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six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months.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One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incident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could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also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constitute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sexual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assault.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Example</a:t>
            </a:r>
            <a:r>
              <a:rPr spc="-135" dirty="0"/>
              <a:t> </a:t>
            </a:r>
            <a:r>
              <a:rPr spc="-25" dirty="0"/>
              <a:t>#1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770745" cy="12217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5080" indent="-229235">
              <a:lnSpc>
                <a:spcPct val="922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30" dirty="0">
                <a:latin typeface="Gill Sans MT"/>
                <a:cs typeface="Gill Sans MT"/>
              </a:rPr>
              <a:t>Respondent,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why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didn't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participate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investigative </a:t>
            </a:r>
            <a:r>
              <a:rPr sz="2750" spc="75" dirty="0">
                <a:latin typeface="Gill Sans MT"/>
                <a:cs typeface="Gill Sans MT"/>
              </a:rPr>
              <a:t>interview</a:t>
            </a:r>
            <a:r>
              <a:rPr sz="2750" spc="4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instead</a:t>
            </a:r>
            <a:r>
              <a:rPr sz="2750" spc="4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had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attorney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write</a:t>
            </a:r>
            <a:r>
              <a:rPr sz="2750" spc="6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letter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on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your </a:t>
            </a:r>
            <a:r>
              <a:rPr sz="2750" spc="220" dirty="0">
                <a:latin typeface="Gill Sans MT"/>
                <a:cs typeface="Gill Sans MT"/>
              </a:rPr>
              <a:t>behalf?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Example</a:t>
            </a:r>
            <a:r>
              <a:rPr spc="-135" dirty="0"/>
              <a:t> </a:t>
            </a:r>
            <a:r>
              <a:rPr spc="-25" dirty="0"/>
              <a:t>#2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8475980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3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25" dirty="0">
                <a:latin typeface="Gill Sans MT"/>
                <a:cs typeface="Gill Sans MT"/>
              </a:rPr>
              <a:t>Complainant,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ever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had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Witness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65" dirty="0">
                <a:latin typeface="Gill Sans MT"/>
                <a:cs typeface="Gill Sans MT"/>
              </a:rPr>
              <a:t>1?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0" dirty="0"/>
              <a:t>Pre-</a:t>
            </a:r>
            <a:r>
              <a:rPr spc="-155" dirty="0"/>
              <a:t>Hearing</a:t>
            </a:r>
            <a:r>
              <a:rPr spc="-114" dirty="0"/>
              <a:t> </a:t>
            </a:r>
            <a:r>
              <a:rPr spc="-40" dirty="0"/>
              <a:t>Conferences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10332085" cy="42932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145415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These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required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version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Title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IX </a:t>
            </a:r>
            <a:r>
              <a:rPr sz="2750" spc="140" dirty="0">
                <a:latin typeface="Gill Sans MT"/>
                <a:cs typeface="Gill Sans MT"/>
              </a:rPr>
              <a:t>regulations.</a:t>
            </a:r>
            <a:endParaRPr sz="2750">
              <a:latin typeface="Gill Sans MT"/>
              <a:cs typeface="Gill Sans MT"/>
            </a:endParaRPr>
          </a:p>
          <a:p>
            <a:pPr marL="241300" marR="1167130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These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prohibited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under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version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Title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IX </a:t>
            </a:r>
            <a:r>
              <a:rPr sz="2750" spc="140" dirty="0">
                <a:latin typeface="Gill Sans MT"/>
                <a:cs typeface="Gill Sans MT"/>
              </a:rPr>
              <a:t>regulations.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ct val="91800"/>
              </a:lnSpc>
              <a:spcBef>
                <a:spcPts val="97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5" dirty="0">
                <a:latin typeface="Gill Sans MT"/>
                <a:cs typeface="Gill Sans MT"/>
              </a:rPr>
              <a:t>Pre-</a:t>
            </a:r>
            <a:r>
              <a:rPr sz="2750" spc="160" dirty="0">
                <a:latin typeface="Gill Sans MT"/>
                <a:cs typeface="Gill Sans MT"/>
              </a:rPr>
              <a:t>hearing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conferences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generally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held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ensure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parties </a:t>
            </a:r>
            <a:r>
              <a:rPr sz="2750" spc="180" dirty="0">
                <a:latin typeface="Gill Sans MT"/>
                <a:cs typeface="Gill Sans MT"/>
              </a:rPr>
              <a:t>(and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their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advisors)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understand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purpose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hearing,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10" dirty="0">
                <a:latin typeface="Gill Sans MT"/>
                <a:cs typeface="Gill Sans MT"/>
              </a:rPr>
              <a:t>their </a:t>
            </a:r>
            <a:r>
              <a:rPr sz="2750" spc="130" dirty="0">
                <a:latin typeface="Gill Sans MT"/>
                <a:cs typeface="Gill Sans MT"/>
              </a:rPr>
              <a:t>rights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responsibilities,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order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hearing,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decorum </a:t>
            </a:r>
            <a:r>
              <a:rPr sz="2750" spc="135" dirty="0">
                <a:latin typeface="Gill Sans MT"/>
                <a:cs typeface="Gill Sans MT"/>
              </a:rPr>
              <a:t>expectations,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7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other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procedural</a:t>
            </a:r>
            <a:r>
              <a:rPr sz="2750" spc="7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details.</a:t>
            </a:r>
            <a:endParaRPr sz="2750">
              <a:latin typeface="Gill Sans MT"/>
              <a:cs typeface="Gill Sans MT"/>
            </a:endParaRPr>
          </a:p>
          <a:p>
            <a:pPr marL="241300" marR="315595" indent="-229235">
              <a:lnSpc>
                <a:spcPts val="3010"/>
              </a:lnSpc>
              <a:spcBef>
                <a:spcPts val="109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5" dirty="0">
                <a:latin typeface="Gill Sans MT"/>
                <a:cs typeface="Gill Sans MT"/>
              </a:rPr>
              <a:t>Pre-</a:t>
            </a:r>
            <a:r>
              <a:rPr sz="2750" spc="160" dirty="0">
                <a:latin typeface="Gill Sans MT"/>
                <a:cs typeface="Gill Sans MT"/>
              </a:rPr>
              <a:t>hearing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conferences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also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allow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decision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maker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get </a:t>
            </a:r>
            <a:r>
              <a:rPr sz="2750" spc="100" dirty="0">
                <a:latin typeface="Gill Sans MT"/>
                <a:cs typeface="Gill Sans MT"/>
              </a:rPr>
              <a:t>more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information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about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witnesses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evidentiary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issues.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Example</a:t>
            </a:r>
            <a:r>
              <a:rPr spc="-135" dirty="0"/>
              <a:t> </a:t>
            </a:r>
            <a:r>
              <a:rPr spc="-25" dirty="0"/>
              <a:t>#2a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277985" cy="83058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25" dirty="0">
                <a:latin typeface="Gill Sans MT"/>
                <a:cs typeface="Gill Sans MT"/>
              </a:rPr>
              <a:t>Complainant,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did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1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also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Witness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1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 </a:t>
            </a:r>
            <a:r>
              <a:rPr sz="2750" spc="175" dirty="0">
                <a:latin typeface="Gill Sans MT"/>
                <a:cs typeface="Gill Sans MT"/>
              </a:rPr>
              <a:t>evening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question?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9084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60" dirty="0"/>
              <a:t>More </a:t>
            </a:r>
            <a:r>
              <a:rPr spc="-70" dirty="0"/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9809480" cy="207708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When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did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start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dating?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Where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did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go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dinner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evening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question?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55" dirty="0">
                <a:latin typeface="Gill Sans MT"/>
                <a:cs typeface="Gill Sans MT"/>
              </a:rPr>
              <a:t>Have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ever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heard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person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named</a:t>
            </a:r>
            <a:r>
              <a:rPr sz="2750" spc="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Notta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Witness?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215" dirty="0">
                <a:latin typeface="Gill Sans MT"/>
                <a:cs typeface="Gill Sans MT"/>
              </a:rPr>
              <a:t>Is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this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first</a:t>
            </a:r>
            <a:r>
              <a:rPr sz="2750" dirty="0">
                <a:latin typeface="Gill Sans MT"/>
                <a:cs typeface="Gill Sans MT"/>
              </a:rPr>
              <a:t> Title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claim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you've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had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brought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against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you?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0" dirty="0"/>
              <a:t>Relevancy</a:t>
            </a:r>
            <a:r>
              <a:rPr spc="-254" dirty="0"/>
              <a:t> </a:t>
            </a:r>
            <a:r>
              <a:rPr spc="-10" dirty="0"/>
              <a:t>Rulings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1300" marR="50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spc="110" dirty="0"/>
              <a:t>In</a:t>
            </a:r>
            <a:r>
              <a:rPr spc="-50" dirty="0"/>
              <a:t> </a:t>
            </a:r>
            <a:r>
              <a:rPr spc="105" dirty="0"/>
              <a:t>live</a:t>
            </a:r>
            <a:r>
              <a:rPr spc="20" dirty="0"/>
              <a:t> </a:t>
            </a:r>
            <a:r>
              <a:rPr spc="175" dirty="0"/>
              <a:t>cross</a:t>
            </a:r>
            <a:r>
              <a:rPr spc="-10" dirty="0"/>
              <a:t> </a:t>
            </a:r>
            <a:r>
              <a:rPr spc="185" dirty="0"/>
              <a:t>hearings</a:t>
            </a:r>
            <a:r>
              <a:rPr spc="-5" dirty="0"/>
              <a:t> </a:t>
            </a:r>
            <a:r>
              <a:rPr spc="440" dirty="0"/>
              <a:t>–</a:t>
            </a:r>
            <a:r>
              <a:rPr spc="-40" dirty="0"/>
              <a:t> </a:t>
            </a:r>
            <a:r>
              <a:rPr spc="220" dirty="0"/>
              <a:t>my</a:t>
            </a:r>
            <a:r>
              <a:rPr spc="-50" dirty="0"/>
              <a:t> </a:t>
            </a:r>
            <a:r>
              <a:rPr spc="125" dirty="0"/>
              <a:t>verbal</a:t>
            </a:r>
            <a:r>
              <a:rPr spc="-80" dirty="0"/>
              <a:t> </a:t>
            </a:r>
            <a:r>
              <a:rPr spc="114" dirty="0"/>
              <a:t>ruling</a:t>
            </a:r>
            <a:r>
              <a:rPr spc="-65" dirty="0"/>
              <a:t> </a:t>
            </a:r>
            <a:r>
              <a:rPr spc="210" dirty="0"/>
              <a:t>is</a:t>
            </a:r>
            <a:r>
              <a:rPr spc="-20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45" dirty="0"/>
              <a:t>question</a:t>
            </a:r>
            <a:r>
              <a:rPr spc="-45" dirty="0"/>
              <a:t> </a:t>
            </a:r>
            <a:r>
              <a:rPr spc="150" dirty="0"/>
              <a:t>mark</a:t>
            </a:r>
            <a:r>
              <a:rPr spc="-60" dirty="0"/>
              <a:t> </a:t>
            </a:r>
            <a:r>
              <a:rPr spc="75" dirty="0"/>
              <a:t>on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45" dirty="0"/>
              <a:t>end</a:t>
            </a:r>
            <a:r>
              <a:rPr dirty="0"/>
              <a:t> </a:t>
            </a:r>
            <a:r>
              <a:rPr spc="160" dirty="0"/>
              <a:t>of</a:t>
            </a:r>
            <a:r>
              <a:rPr spc="-65" dirty="0"/>
              <a:t> </a:t>
            </a:r>
            <a:r>
              <a:rPr spc="105" dirty="0"/>
              <a:t>the</a:t>
            </a:r>
            <a:r>
              <a:rPr spc="-50" dirty="0"/>
              <a:t> </a:t>
            </a:r>
            <a:r>
              <a:rPr spc="155" dirty="0"/>
              <a:t>advisor's</a:t>
            </a:r>
            <a:r>
              <a:rPr spc="-85" dirty="0"/>
              <a:t> </a:t>
            </a:r>
            <a:r>
              <a:rPr spc="145" dirty="0"/>
              <a:t>question</a:t>
            </a:r>
          </a:p>
          <a:p>
            <a:pPr marL="241300" marR="1067435" indent="-229235">
              <a:lnSpc>
                <a:spcPct val="9220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pc="110" dirty="0"/>
              <a:t>In</a:t>
            </a:r>
            <a:r>
              <a:rPr spc="-30" dirty="0"/>
              <a:t> </a:t>
            </a:r>
            <a:r>
              <a:rPr dirty="0"/>
              <a:t>other</a:t>
            </a:r>
            <a:r>
              <a:rPr spc="-25" dirty="0"/>
              <a:t> </a:t>
            </a:r>
            <a:r>
              <a:rPr spc="185" dirty="0"/>
              <a:t>hearings</a:t>
            </a:r>
            <a:r>
              <a:rPr spc="10" dirty="0"/>
              <a:t> </a:t>
            </a:r>
            <a:r>
              <a:rPr spc="440" dirty="0"/>
              <a:t>–</a:t>
            </a:r>
            <a:r>
              <a:rPr spc="-15" dirty="0"/>
              <a:t> </a:t>
            </a:r>
            <a:r>
              <a:rPr spc="140" dirty="0"/>
              <a:t>relevancy</a:t>
            </a:r>
            <a:r>
              <a:rPr spc="-25" dirty="0"/>
              <a:t> </a:t>
            </a:r>
            <a:r>
              <a:rPr spc="155" dirty="0"/>
              <a:t>rulings</a:t>
            </a:r>
            <a:r>
              <a:rPr spc="10" dirty="0"/>
              <a:t> </a:t>
            </a:r>
            <a:r>
              <a:rPr spc="225" dirty="0"/>
              <a:t>can</a:t>
            </a:r>
            <a:r>
              <a:rPr spc="-20" dirty="0"/>
              <a:t> </a:t>
            </a:r>
            <a:r>
              <a:rPr spc="170" dirty="0"/>
              <a:t>be</a:t>
            </a:r>
            <a:r>
              <a:rPr spc="45" dirty="0"/>
              <a:t> </a:t>
            </a:r>
            <a:r>
              <a:rPr spc="240" dirty="0"/>
              <a:t>made</a:t>
            </a:r>
            <a:r>
              <a:rPr spc="-30" dirty="0"/>
              <a:t> </a:t>
            </a:r>
            <a:r>
              <a:rPr spc="114" dirty="0"/>
              <a:t>before </a:t>
            </a:r>
            <a:r>
              <a:rPr spc="155" dirty="0"/>
              <a:t>submitted</a:t>
            </a:r>
            <a:r>
              <a:rPr spc="-70" dirty="0"/>
              <a:t> </a:t>
            </a:r>
            <a:r>
              <a:rPr spc="175" dirty="0"/>
              <a:t>questions</a:t>
            </a:r>
            <a:r>
              <a:rPr spc="-10" dirty="0"/>
              <a:t> </a:t>
            </a:r>
            <a:r>
              <a:rPr spc="114" dirty="0"/>
              <a:t>are</a:t>
            </a:r>
            <a:r>
              <a:rPr spc="-60" dirty="0"/>
              <a:t> </a:t>
            </a:r>
            <a:r>
              <a:rPr spc="175" dirty="0"/>
              <a:t>asked,</a:t>
            </a:r>
            <a:r>
              <a:rPr spc="-20" dirty="0"/>
              <a:t> </a:t>
            </a:r>
            <a:r>
              <a:rPr spc="215" dirty="0"/>
              <a:t>and</a:t>
            </a:r>
            <a:r>
              <a:rPr spc="-70" dirty="0"/>
              <a:t> </a:t>
            </a:r>
            <a:r>
              <a:rPr spc="245" dirty="0"/>
              <a:t>may</a:t>
            </a:r>
            <a:r>
              <a:rPr spc="-50" dirty="0"/>
              <a:t> </a:t>
            </a:r>
            <a:r>
              <a:rPr spc="170" dirty="0"/>
              <a:t>be</a:t>
            </a:r>
            <a:r>
              <a:rPr spc="20" dirty="0"/>
              <a:t> </a:t>
            </a:r>
            <a:r>
              <a:rPr spc="145" dirty="0"/>
              <a:t>explained</a:t>
            </a:r>
            <a:r>
              <a:rPr spc="-65" dirty="0"/>
              <a:t> </a:t>
            </a:r>
            <a:r>
              <a:rPr spc="75" dirty="0"/>
              <a:t>in </a:t>
            </a:r>
            <a:r>
              <a:rPr spc="145" dirty="0"/>
              <a:t>"batches"</a:t>
            </a:r>
            <a:r>
              <a:rPr spc="-75" dirty="0"/>
              <a:t> </a:t>
            </a:r>
            <a:r>
              <a:rPr spc="145" dirty="0"/>
              <a:t>by</a:t>
            </a:r>
            <a:r>
              <a:rPr spc="-45" dirty="0"/>
              <a:t> </a:t>
            </a:r>
            <a:r>
              <a:rPr spc="105" dirty="0"/>
              <a:t>topic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95" dirty="0"/>
              <a:t>Objection?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180320" cy="266827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right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object,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unless</a:t>
            </a:r>
            <a:r>
              <a:rPr sz="2750" dirty="0">
                <a:latin typeface="Gill Sans MT"/>
                <a:cs typeface="Gill Sans MT"/>
              </a:rPr>
              <a:t> your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grants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right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your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relevancy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determinations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record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ts val="2755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55" dirty="0">
                <a:latin typeface="Gill Sans MT"/>
                <a:cs typeface="Gill Sans MT"/>
              </a:rPr>
              <a:t>Consider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more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detailed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written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determinations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where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145" dirty="0">
                <a:latin typeface="Gill Sans MT"/>
                <a:cs typeface="Gill Sans MT"/>
              </a:rPr>
              <a:t>necessary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(such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55"/>
              </a:lnSpc>
            </a:pPr>
            <a:r>
              <a:rPr sz="2400" spc="275" dirty="0">
                <a:latin typeface="Gill Sans MT"/>
                <a:cs typeface="Gill Sans MT"/>
              </a:rPr>
              <a:t>as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pattern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evidence)</a:t>
            </a:r>
            <a:endParaRPr sz="2400">
              <a:latin typeface="Gill Sans MT"/>
              <a:cs typeface="Gill Sans MT"/>
            </a:endParaRPr>
          </a:p>
          <a:p>
            <a:pPr marL="241300" marR="769620" indent="-229235">
              <a:lnSpc>
                <a:spcPts val="3010"/>
              </a:lnSpc>
              <a:spcBef>
                <a:spcPts val="102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easier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130" dirty="0">
                <a:latin typeface="Gill Sans MT"/>
                <a:cs typeface="Gill Sans MT"/>
              </a:rPr>
              <a:t>listen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something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reject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later,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than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30" dirty="0">
                <a:latin typeface="Gill Sans MT"/>
                <a:cs typeface="Gill Sans MT"/>
              </a:rPr>
              <a:t>to </a:t>
            </a:r>
            <a:r>
              <a:rPr sz="2750" spc="85" dirty="0">
                <a:latin typeface="Gill Sans MT"/>
                <a:cs typeface="Gill Sans MT"/>
              </a:rPr>
              <a:t>reject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it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now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never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listen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it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804670" y="2456180"/>
            <a:ext cx="8599805" cy="18453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8255" algn="ctr">
              <a:lnSpc>
                <a:spcPts val="4475"/>
              </a:lnSpc>
              <a:spcBef>
                <a:spcPts val="130"/>
              </a:spcBef>
            </a:pPr>
            <a:r>
              <a:rPr sz="3950" spc="-75" dirty="0">
                <a:solidFill>
                  <a:srgbClr val="FFFFFF"/>
                </a:solidFill>
              </a:rPr>
              <a:t>Submodule</a:t>
            </a:r>
            <a:r>
              <a:rPr sz="3950" spc="-190" dirty="0">
                <a:solidFill>
                  <a:srgbClr val="FFFFFF"/>
                </a:solidFill>
              </a:rPr>
              <a:t> </a:t>
            </a:r>
            <a:r>
              <a:rPr sz="3950" spc="35" dirty="0">
                <a:solidFill>
                  <a:srgbClr val="FFFFFF"/>
                </a:solidFill>
              </a:rPr>
              <a:t>5</a:t>
            </a:r>
            <a:endParaRPr sz="3950"/>
          </a:p>
          <a:p>
            <a:pPr marL="12700" marR="5080" algn="ctr">
              <a:lnSpc>
                <a:spcPts val="4810"/>
              </a:lnSpc>
              <a:spcBef>
                <a:spcPts val="285"/>
              </a:spcBef>
            </a:pPr>
            <a:r>
              <a:rPr spc="-420" dirty="0">
                <a:solidFill>
                  <a:srgbClr val="FFFFFF"/>
                </a:solidFill>
              </a:rPr>
              <a:t>What</a:t>
            </a:r>
            <a:r>
              <a:rPr spc="-170" dirty="0">
                <a:solidFill>
                  <a:srgbClr val="FFFFFF"/>
                </a:solidFill>
              </a:rPr>
              <a:t> </a:t>
            </a:r>
            <a:r>
              <a:rPr spc="160" dirty="0">
                <a:solidFill>
                  <a:srgbClr val="FFFFFF"/>
                </a:solidFill>
              </a:rPr>
              <a:t>is</a:t>
            </a:r>
            <a:r>
              <a:rPr spc="-120" dirty="0">
                <a:solidFill>
                  <a:srgbClr val="FFFFFF"/>
                </a:solidFill>
              </a:rPr>
              <a:t> </a:t>
            </a:r>
            <a:r>
              <a:rPr spc="-140" dirty="0">
                <a:solidFill>
                  <a:srgbClr val="FFFFFF"/>
                </a:solidFill>
              </a:rPr>
              <a:t>the</a:t>
            </a:r>
            <a:r>
              <a:rPr spc="-155" dirty="0">
                <a:solidFill>
                  <a:srgbClr val="FFFFFF"/>
                </a:solidFill>
              </a:rPr>
              <a:t> </a:t>
            </a:r>
            <a:r>
              <a:rPr spc="-160" dirty="0">
                <a:solidFill>
                  <a:srgbClr val="FFFFFF"/>
                </a:solidFill>
              </a:rPr>
              <a:t>role</a:t>
            </a:r>
            <a:r>
              <a:rPr spc="-15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of</a:t>
            </a:r>
            <a:r>
              <a:rPr spc="-105" dirty="0">
                <a:solidFill>
                  <a:srgbClr val="FFFFFF"/>
                </a:solidFill>
              </a:rPr>
              <a:t> </a:t>
            </a:r>
            <a:r>
              <a:rPr spc="-140" dirty="0">
                <a:solidFill>
                  <a:srgbClr val="FFFFFF"/>
                </a:solidFill>
              </a:rPr>
              <a:t>the</a:t>
            </a:r>
            <a:r>
              <a:rPr spc="-155" dirty="0">
                <a:solidFill>
                  <a:srgbClr val="FFFFFF"/>
                </a:solidFill>
              </a:rPr>
              <a:t> </a:t>
            </a:r>
            <a:r>
              <a:rPr spc="-20" dirty="0">
                <a:solidFill>
                  <a:srgbClr val="FFFFFF"/>
                </a:solidFill>
              </a:rPr>
              <a:t>advisor</a:t>
            </a:r>
            <a:r>
              <a:rPr spc="-140" dirty="0">
                <a:solidFill>
                  <a:srgbClr val="FFFFFF"/>
                </a:solidFill>
              </a:rPr>
              <a:t> </a:t>
            </a:r>
            <a:r>
              <a:rPr spc="-25" dirty="0">
                <a:solidFill>
                  <a:srgbClr val="FFFFFF"/>
                </a:solidFill>
              </a:rPr>
              <a:t>and </a:t>
            </a:r>
            <a:r>
              <a:rPr spc="-100" dirty="0">
                <a:solidFill>
                  <a:srgbClr val="FFFFFF"/>
                </a:solidFill>
              </a:rPr>
              <a:t>support</a:t>
            </a:r>
            <a:r>
              <a:rPr spc="-210" dirty="0">
                <a:solidFill>
                  <a:srgbClr val="FFFFFF"/>
                </a:solidFill>
              </a:rPr>
              <a:t> </a:t>
            </a:r>
            <a:r>
              <a:rPr spc="-50" dirty="0">
                <a:solidFill>
                  <a:srgbClr val="FFFFFF"/>
                </a:solidFill>
              </a:rPr>
              <a:t>person</a:t>
            </a:r>
            <a:r>
              <a:rPr spc="-240" dirty="0">
                <a:solidFill>
                  <a:srgbClr val="FFFFFF"/>
                </a:solidFill>
              </a:rPr>
              <a:t> </a:t>
            </a:r>
            <a:r>
              <a:rPr spc="-120" dirty="0">
                <a:solidFill>
                  <a:srgbClr val="FFFFFF"/>
                </a:solidFill>
              </a:rPr>
              <a:t>at</a:t>
            </a:r>
            <a:r>
              <a:rPr spc="-130" dirty="0">
                <a:solidFill>
                  <a:srgbClr val="FFFFFF"/>
                </a:solidFill>
              </a:rPr>
              <a:t> </a:t>
            </a:r>
            <a:r>
              <a:rPr spc="-185" dirty="0">
                <a:solidFill>
                  <a:srgbClr val="FFFFFF"/>
                </a:solidFill>
              </a:rPr>
              <a:t>the</a:t>
            </a:r>
            <a:r>
              <a:rPr spc="-170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hearing?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945254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55" dirty="0"/>
              <a:t>Support</a:t>
            </a:r>
            <a:r>
              <a:rPr spc="-125" dirty="0"/>
              <a:t> </a:t>
            </a:r>
            <a:r>
              <a:rPr spc="-35" dirty="0"/>
              <a:t>Person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6226810" cy="105664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no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role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05" dirty="0">
                <a:latin typeface="Gill Sans MT"/>
                <a:cs typeface="Gill Sans MT"/>
              </a:rPr>
              <a:t>They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silent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supportive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presence.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5" dirty="0"/>
              <a:t>Advisors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4437"/>
            <a:ext cx="10113645" cy="368363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228600" marR="819785" indent="-228600" algn="r">
              <a:lnSpc>
                <a:spcPct val="100000"/>
              </a:lnSpc>
              <a:spcBef>
                <a:spcPts val="439"/>
              </a:spcBef>
              <a:buFont typeface="Arial"/>
              <a:buChar char="•"/>
              <a:tabLst>
                <a:tab pos="228600" algn="l"/>
              </a:tabLst>
            </a:pPr>
            <a:r>
              <a:rPr sz="2750" spc="114" dirty="0">
                <a:latin typeface="Gill Sans MT"/>
                <a:cs typeface="Gill Sans MT"/>
              </a:rPr>
              <a:t>Live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cross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examination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ask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questions</a:t>
            </a:r>
            <a:endParaRPr sz="2750">
              <a:latin typeface="Gill Sans MT"/>
              <a:cs typeface="Gill Sans MT"/>
            </a:endParaRPr>
          </a:p>
          <a:p>
            <a:pPr marL="227965" marR="753745" lvl="1" indent="-227965" algn="r">
              <a:lnSpc>
                <a:spcPts val="2720"/>
              </a:lnSpc>
              <a:spcBef>
                <a:spcPts val="275"/>
              </a:spcBef>
              <a:buFont typeface="Courier New"/>
              <a:buChar char="o"/>
              <a:tabLst>
                <a:tab pos="227965" algn="l"/>
              </a:tabLst>
            </a:pP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ask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60" dirty="0">
                <a:latin typeface="Gill Sans MT"/>
                <a:cs typeface="Gill Sans MT"/>
              </a:rPr>
              <a:t>relevant,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permissible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questions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that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meet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decorum</a:t>
            </a:r>
            <a:endParaRPr sz="2400">
              <a:latin typeface="Gill Sans MT"/>
              <a:cs typeface="Gill Sans MT"/>
            </a:endParaRPr>
          </a:p>
          <a:p>
            <a:pPr marL="699135">
              <a:lnSpc>
                <a:spcPts val="2720"/>
              </a:lnSpc>
            </a:pPr>
            <a:r>
              <a:rPr sz="2400" spc="135" dirty="0">
                <a:latin typeface="Gill Sans MT"/>
                <a:cs typeface="Gill Sans MT"/>
              </a:rPr>
              <a:t>standards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do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30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otherwise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65" dirty="0">
                <a:latin typeface="Gill Sans MT"/>
                <a:cs typeface="Gill Sans MT"/>
              </a:rPr>
              <a:t>speak</a:t>
            </a:r>
            <a:r>
              <a:rPr sz="2400" spc="4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party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do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1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answer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questions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party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can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quietly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provide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advice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party</a:t>
            </a:r>
            <a:endParaRPr sz="240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0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20" dirty="0">
                <a:latin typeface="Gill Sans MT"/>
                <a:cs typeface="Gill Sans MT"/>
              </a:rPr>
              <a:t>Other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contexts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440" dirty="0">
                <a:latin typeface="Gill Sans MT"/>
                <a:cs typeface="Gill Sans MT"/>
              </a:rPr>
              <a:t>–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have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no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speaking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role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unless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policy </a:t>
            </a:r>
            <a:r>
              <a:rPr sz="2750" spc="185" dirty="0">
                <a:latin typeface="Gill Sans MT"/>
                <a:cs typeface="Gill Sans MT"/>
              </a:rPr>
              <a:t>grants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them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one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0" dirty="0">
                <a:latin typeface="Gill Sans MT"/>
                <a:cs typeface="Gill Sans MT"/>
              </a:rPr>
              <a:t>They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can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75" dirty="0">
                <a:latin typeface="Gill Sans MT"/>
                <a:cs typeface="Gill Sans MT"/>
              </a:rPr>
              <a:t>quietly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provide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advice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their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45" dirty="0">
                <a:latin typeface="Gill Sans MT"/>
                <a:cs typeface="Gill Sans MT"/>
              </a:rPr>
              <a:t>party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390" dirty="0"/>
              <a:t>No</a:t>
            </a:r>
            <a:r>
              <a:rPr spc="-130" dirty="0"/>
              <a:t> </a:t>
            </a:r>
            <a:r>
              <a:rPr spc="-10" dirty="0"/>
              <a:t>Advisors?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03780"/>
            <a:ext cx="9970770" cy="379730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118745" indent="-229235">
              <a:lnSpc>
                <a:spcPct val="92200"/>
              </a:lnSpc>
              <a:spcBef>
                <a:spcPts val="385"/>
              </a:spcBef>
              <a:buFont typeface="Arial"/>
              <a:buChar char="•"/>
              <a:tabLst>
                <a:tab pos="241300" algn="l"/>
                <a:tab pos="3935095" algn="l"/>
              </a:tabLst>
            </a:pPr>
            <a:r>
              <a:rPr sz="2750" dirty="0">
                <a:latin typeface="Gill Sans MT"/>
                <a:cs typeface="Gill Sans MT"/>
              </a:rPr>
              <a:t>Where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live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cross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examination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held,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party </a:t>
            </a:r>
            <a:r>
              <a:rPr sz="2750" spc="215" dirty="0">
                <a:latin typeface="Gill Sans MT"/>
                <a:cs typeface="Gill Sans MT"/>
              </a:rPr>
              <a:t>must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bring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advisor.</a:t>
            </a:r>
            <a:r>
              <a:rPr sz="2750" dirty="0">
                <a:latin typeface="Gill Sans MT"/>
                <a:cs typeface="Gill Sans MT"/>
              </a:rPr>
              <a:t>	</a:t>
            </a:r>
            <a:r>
              <a:rPr sz="2750" spc="200" dirty="0">
                <a:latin typeface="Gill Sans MT"/>
                <a:cs typeface="Gill Sans MT"/>
              </a:rPr>
              <a:t>If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they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do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not,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institution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must </a:t>
            </a:r>
            <a:r>
              <a:rPr sz="2750" spc="140" dirty="0">
                <a:latin typeface="Gill Sans MT"/>
                <a:cs typeface="Gill Sans MT"/>
              </a:rPr>
              <a:t>appoint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one.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20" dirty="0">
                <a:latin typeface="Gill Sans MT"/>
                <a:cs typeface="Gill Sans MT"/>
              </a:rPr>
              <a:t>This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is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true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even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if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party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does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wish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participate.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120" dirty="0">
                <a:latin typeface="Gill Sans MT"/>
                <a:cs typeface="Gill Sans MT"/>
              </a:rPr>
              <a:t>This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is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true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even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if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party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35" dirty="0">
                <a:latin typeface="Gill Sans MT"/>
                <a:cs typeface="Gill Sans MT"/>
              </a:rPr>
              <a:t>does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not</a:t>
            </a:r>
            <a:r>
              <a:rPr sz="2400" spc="-85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wish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have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215" dirty="0">
                <a:latin typeface="Gill Sans MT"/>
                <a:cs typeface="Gill Sans MT"/>
              </a:rPr>
              <a:t>an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advisor.</a:t>
            </a:r>
            <a:endParaRPr sz="240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10"/>
              </a:lnSpc>
              <a:spcBef>
                <a:spcPts val="109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presence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229" dirty="0">
                <a:latin typeface="Gill Sans MT"/>
                <a:cs typeface="Gill Sans MT"/>
              </a:rPr>
              <a:t>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advisor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required,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but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permitted,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in </a:t>
            </a:r>
            <a:r>
              <a:rPr sz="2750" spc="95" dirty="0">
                <a:latin typeface="Gill Sans MT"/>
                <a:cs typeface="Gill Sans MT"/>
              </a:rPr>
              <a:t>every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other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7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type.</a:t>
            </a:r>
            <a:endParaRPr sz="2750">
              <a:latin typeface="Gill Sans MT"/>
              <a:cs typeface="Gill Sans MT"/>
            </a:endParaRPr>
          </a:p>
          <a:p>
            <a:pPr marL="241300" marR="163195" indent="-229235">
              <a:lnSpc>
                <a:spcPts val="301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What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you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strongly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suspect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advisor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show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up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required?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0" dirty="0"/>
              <a:t>Advisor</a:t>
            </a:r>
            <a:r>
              <a:rPr spc="-165" dirty="0"/>
              <a:t> </a:t>
            </a:r>
            <a:r>
              <a:rPr spc="-100" dirty="0"/>
              <a:t>Behavior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315575" cy="284924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Remind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them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policy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regarding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"objections"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14" dirty="0">
                <a:latin typeface="Gill Sans MT"/>
                <a:cs typeface="Gill Sans MT"/>
              </a:rPr>
              <a:t>Decision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Maker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responsible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for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enforcing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decorum</a:t>
            </a:r>
            <a:endParaRPr sz="2750">
              <a:latin typeface="Gill Sans MT"/>
              <a:cs typeface="Gill Sans MT"/>
            </a:endParaRPr>
          </a:p>
          <a:p>
            <a:pPr marL="240029" marR="243204" indent="-227965">
              <a:lnSpc>
                <a:spcPts val="308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90" dirty="0">
                <a:latin typeface="Gill Sans MT"/>
                <a:cs typeface="Gill Sans MT"/>
              </a:rPr>
              <a:t>Consider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whether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warning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appropriate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before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removing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an 	</a:t>
            </a:r>
            <a:r>
              <a:rPr sz="2750" spc="135" dirty="0">
                <a:latin typeface="Gill Sans MT"/>
                <a:cs typeface="Gill Sans MT"/>
              </a:rPr>
              <a:t>advisor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80"/>
              </a:lnSpc>
              <a:spcBef>
                <a:spcPts val="90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appropriate,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remind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them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there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no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need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"preserve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an 	</a:t>
            </a:r>
            <a:r>
              <a:rPr sz="2750" spc="170" dirty="0">
                <a:latin typeface="Gill Sans MT"/>
                <a:cs typeface="Gill Sans MT"/>
              </a:rPr>
              <a:t>argument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for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appeal"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under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procedures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882900" y="2524696"/>
            <a:ext cx="6434455" cy="1547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950" spc="-25" dirty="0">
                <a:solidFill>
                  <a:srgbClr val="FFFFFF"/>
                </a:solidFill>
              </a:rPr>
              <a:t>Questions?</a:t>
            </a:r>
            <a:endParaRPr sz="99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429133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480" dirty="0"/>
              <a:t>Why</a:t>
            </a:r>
            <a:r>
              <a:rPr spc="-145" dirty="0"/>
              <a:t> </a:t>
            </a:r>
            <a:r>
              <a:rPr spc="-220" dirty="0"/>
              <a:t>Hold</a:t>
            </a:r>
            <a:r>
              <a:rPr spc="-100" dirty="0"/>
              <a:t> </a:t>
            </a:r>
            <a:r>
              <a:rPr spc="-50" dirty="0"/>
              <a:t>Them?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10171430" cy="387032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0" dirty="0">
                <a:latin typeface="Gill Sans MT"/>
                <a:cs typeface="Gill Sans MT"/>
              </a:rPr>
              <a:t>Keep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emotional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temperature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turned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down.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00" dirty="0">
                <a:latin typeface="Gill Sans MT"/>
                <a:cs typeface="Gill Sans MT"/>
              </a:rPr>
              <a:t>Answer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procedural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questions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parties/advisors.</a:t>
            </a:r>
            <a:endParaRPr sz="2750">
              <a:latin typeface="Gill Sans MT"/>
              <a:cs typeface="Gill Sans MT"/>
            </a:endParaRPr>
          </a:p>
          <a:p>
            <a:pPr marL="240029" marR="902969" indent="-227965">
              <a:lnSpc>
                <a:spcPts val="308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Get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preview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what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to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expect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at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terms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of 	</a:t>
            </a:r>
            <a:r>
              <a:rPr sz="2750" spc="155" dirty="0">
                <a:latin typeface="Gill Sans MT"/>
                <a:cs typeface="Gill Sans MT"/>
              </a:rPr>
              <a:t>concerns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parties/advisors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have.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Get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witness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lists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discuss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dates.</a:t>
            </a:r>
            <a:endParaRPr sz="2750">
              <a:latin typeface="Gill Sans MT"/>
              <a:cs typeface="Gill Sans MT"/>
            </a:endParaRPr>
          </a:p>
          <a:p>
            <a:pPr marL="241300" marR="5080" indent="-22923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90" dirty="0">
                <a:latin typeface="Gill Sans MT"/>
                <a:cs typeface="Gill Sans MT"/>
              </a:rPr>
              <a:t>Begin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building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rapport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parties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so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feel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comfortable </a:t>
            </a:r>
            <a:r>
              <a:rPr sz="2750" spc="180" dirty="0">
                <a:latin typeface="Gill Sans MT"/>
                <a:cs typeface="Gill Sans MT"/>
              </a:rPr>
              <a:t>answering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questions.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35" dirty="0">
                <a:latin typeface="Gill Sans MT"/>
                <a:cs typeface="Gill Sans MT"/>
              </a:rPr>
              <a:t>Typically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54" dirty="0">
                <a:latin typeface="Gill Sans MT"/>
                <a:cs typeface="Gill Sans MT"/>
              </a:rPr>
              <a:t>makes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more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efficient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hearing.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E73A6D-6CCE-3E3E-28D2-B17D4938FA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7575" y="-677108"/>
            <a:ext cx="10125075" cy="677108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780" y="617855"/>
            <a:ext cx="10102215" cy="55429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ct val="93900"/>
              </a:lnSpc>
              <a:spcBef>
                <a:spcPts val="280"/>
              </a:spcBef>
            </a:pP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40970">
              <a:lnSpc>
                <a:spcPct val="939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advice.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 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  <a:spcBef>
                <a:spcPts val="253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re-use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materials,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u="sng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dirty="0">
                <a:latin typeface="Arial"/>
                <a:cs typeface="Arial"/>
              </a:rPr>
              <a:t>)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4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6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8807"/>
            <a:ext cx="331914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520" dirty="0"/>
              <a:t>Who</a:t>
            </a:r>
            <a:r>
              <a:rPr spc="-120" dirty="0"/>
              <a:t> </a:t>
            </a:r>
            <a:r>
              <a:rPr spc="-10" dirty="0"/>
              <a:t>Comes?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64437"/>
            <a:ext cx="9832340" cy="347408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9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4" dirty="0">
                <a:latin typeface="Gill Sans MT"/>
                <a:cs typeface="Gill Sans MT"/>
              </a:rPr>
              <a:t>Multiple</a:t>
            </a:r>
            <a:r>
              <a:rPr sz="2750" spc="3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models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-10" dirty="0">
                <a:latin typeface="Gill Sans MT"/>
                <a:cs typeface="Gill Sans MT"/>
              </a:rPr>
              <a:t>One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175" dirty="0">
                <a:latin typeface="Gill Sans MT"/>
                <a:cs typeface="Gill Sans MT"/>
              </a:rPr>
              <a:t>big</a:t>
            </a:r>
            <a:r>
              <a:rPr sz="2400" spc="-10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conference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0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Two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conferences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370" dirty="0">
                <a:latin typeface="Gill Sans MT"/>
                <a:cs typeface="Gill Sans MT"/>
              </a:rPr>
              <a:t>–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one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120" dirty="0">
                <a:latin typeface="Gill Sans MT"/>
                <a:cs typeface="Gill Sans MT"/>
              </a:rPr>
              <a:t> </a:t>
            </a:r>
            <a:r>
              <a:rPr sz="2400" spc="190" dirty="0">
                <a:latin typeface="Gill Sans MT"/>
                <a:cs typeface="Gill Sans MT"/>
              </a:rPr>
              <a:t>each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party</a:t>
            </a:r>
            <a:endParaRPr sz="240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-35" dirty="0">
                <a:latin typeface="Gill Sans MT"/>
                <a:cs typeface="Gill Sans MT"/>
              </a:rPr>
              <a:t>Who</a:t>
            </a:r>
            <a:r>
              <a:rPr sz="2750" spc="-114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runs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them?</a:t>
            </a:r>
            <a:endParaRPr sz="275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75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-50" dirty="0">
                <a:latin typeface="Gill Sans MT"/>
                <a:cs typeface="Gill Sans MT"/>
              </a:rPr>
              <a:t>IX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Coordinator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-30" dirty="0">
                <a:latin typeface="Gill Sans MT"/>
                <a:cs typeface="Gill Sans MT"/>
              </a:rPr>
              <a:t>or</a:t>
            </a:r>
            <a:r>
              <a:rPr sz="2400" spc="-10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Hearing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Coordinator</a:t>
            </a:r>
            <a:endParaRPr sz="2400">
              <a:latin typeface="Gill Sans MT"/>
              <a:cs typeface="Gill Sans MT"/>
            </a:endParaRPr>
          </a:p>
          <a:p>
            <a:pPr marL="697865" lvl="1" indent="-227965">
              <a:lnSpc>
                <a:spcPct val="100000"/>
              </a:lnSpc>
              <a:spcBef>
                <a:spcPts val="204"/>
              </a:spcBef>
              <a:buFont typeface="Courier New"/>
              <a:buChar char="o"/>
              <a:tabLst>
                <a:tab pos="697865" algn="l"/>
              </a:tabLst>
            </a:pPr>
            <a:r>
              <a:rPr sz="2400" spc="75" dirty="0">
                <a:latin typeface="Gill Sans MT"/>
                <a:cs typeface="Gill Sans MT"/>
              </a:rPr>
              <a:t>Decision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Maker</a:t>
            </a:r>
            <a:endParaRPr sz="240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8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25" dirty="0">
                <a:latin typeface="Gill Sans MT"/>
                <a:cs typeface="Gill Sans MT"/>
              </a:rPr>
              <a:t>Can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55" dirty="0">
                <a:latin typeface="Gill Sans MT"/>
                <a:cs typeface="Gill Sans MT"/>
              </a:rPr>
              <a:t>require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party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and/or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advisor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participate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35" dirty="0">
                <a:latin typeface="Gill Sans MT"/>
                <a:cs typeface="Gill Sans MT"/>
              </a:rPr>
              <a:t>pre-	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conference?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0" dirty="0"/>
              <a:t>To-</a:t>
            </a:r>
            <a:r>
              <a:rPr spc="-420" dirty="0"/>
              <a:t>Do</a:t>
            </a:r>
            <a:r>
              <a:rPr spc="-130" dirty="0"/>
              <a:t> </a:t>
            </a:r>
            <a:r>
              <a:rPr spc="-50" dirty="0"/>
              <a:t>List</a:t>
            </a:r>
            <a:r>
              <a:rPr spc="-165" dirty="0"/>
              <a:t> </a:t>
            </a:r>
            <a:r>
              <a:rPr dirty="0"/>
              <a:t>(1</a:t>
            </a:r>
            <a:r>
              <a:rPr spc="-190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8957310" cy="348869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nature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pre-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conference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dirty="0">
                <a:latin typeface="Gill Sans MT"/>
                <a:cs typeface="Gill Sans MT"/>
              </a:rPr>
              <a:t>Outline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goals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  <a:p>
            <a:pPr marL="240029" marR="5080" indent="-227965">
              <a:lnSpc>
                <a:spcPts val="308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45" dirty="0">
                <a:latin typeface="Gill Sans MT"/>
                <a:cs typeface="Gill Sans MT"/>
              </a:rPr>
              <a:t>Explain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roles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attendees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at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hearing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determine 	</a:t>
            </a:r>
            <a:r>
              <a:rPr sz="2750" spc="120" dirty="0">
                <a:latin typeface="Gill Sans MT"/>
                <a:cs typeface="Gill Sans MT"/>
              </a:rPr>
              <a:t>identities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who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will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attend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90" dirty="0">
                <a:latin typeface="Gill Sans MT"/>
                <a:cs typeface="Gill Sans MT"/>
              </a:rPr>
              <a:t>Discuss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logistics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(e.g.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using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Zoom,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breaks)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No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contact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orders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vs.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Protection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orders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90" dirty="0">
                <a:latin typeface="Gill Sans MT"/>
                <a:cs typeface="Gill Sans MT"/>
              </a:rPr>
              <a:t>Discuss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prohibited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questions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relevancy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9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0" dirty="0"/>
              <a:t>To-</a:t>
            </a:r>
            <a:r>
              <a:rPr spc="-420" dirty="0"/>
              <a:t>Do</a:t>
            </a:r>
            <a:r>
              <a:rPr spc="-130" dirty="0"/>
              <a:t> </a:t>
            </a:r>
            <a:r>
              <a:rPr spc="-50" dirty="0"/>
              <a:t>List</a:t>
            </a:r>
            <a:r>
              <a:rPr spc="-165" dirty="0"/>
              <a:t> </a:t>
            </a:r>
            <a:r>
              <a:rPr dirty="0"/>
              <a:t>(2</a:t>
            </a:r>
            <a:r>
              <a:rPr spc="-190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spc="-25" dirty="0"/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1813"/>
            <a:ext cx="8849995" cy="259207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dirty="0">
                <a:latin typeface="Gill Sans MT"/>
                <a:cs typeface="Gill Sans MT"/>
              </a:rPr>
              <a:t>Outline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order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of</a:t>
            </a:r>
            <a:r>
              <a:rPr sz="2750" spc="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200" dirty="0">
                <a:latin typeface="Gill Sans MT"/>
                <a:cs typeface="Gill Sans MT"/>
              </a:rPr>
              <a:t>Effect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decision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not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participate</a:t>
            </a:r>
            <a:endParaRPr sz="2750">
              <a:latin typeface="Gill Sans MT"/>
              <a:cs typeface="Gill Sans MT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sz="2750" spc="135" dirty="0">
                <a:latin typeface="Gill Sans MT"/>
                <a:cs typeface="Gill Sans MT"/>
              </a:rPr>
              <a:t>Witnesses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called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10" dirty="0">
                <a:latin typeface="Gill Sans MT"/>
                <a:cs typeface="Gill Sans MT"/>
              </a:rPr>
              <a:t>Evidentiary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questions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be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considered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prior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hearing</a:t>
            </a:r>
            <a:endParaRPr sz="2750">
              <a:latin typeface="Gill Sans MT"/>
              <a:cs typeface="Gill Sans MT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sz="2750" spc="100" dirty="0">
                <a:latin typeface="Gill Sans MT"/>
                <a:cs typeface="Gill Sans MT"/>
              </a:rPr>
              <a:t>Answer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any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procedural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questions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have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3172</Words>
  <Application>Microsoft Office PowerPoint</Application>
  <PresentationFormat>Widescreen</PresentationFormat>
  <Paragraphs>305</Paragraphs>
  <Slides>60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Aptos</vt:lpstr>
      <vt:lpstr>Arial</vt:lpstr>
      <vt:lpstr>Courier New</vt:lpstr>
      <vt:lpstr>Gill Sans MT</vt:lpstr>
      <vt:lpstr>Office Theme</vt:lpstr>
      <vt:lpstr>Title IX Coordinator Training</vt:lpstr>
      <vt:lpstr>Welcome to Module 6: Practical Hearing Skills</vt:lpstr>
      <vt:lpstr>Submodule 1</vt:lpstr>
      <vt:lpstr>2020 vs. 2024</vt:lpstr>
      <vt:lpstr>Pre-Hearing Conferences</vt:lpstr>
      <vt:lpstr>Why Hold Them?</vt:lpstr>
      <vt:lpstr>Who Comes?</vt:lpstr>
      <vt:lpstr>To-Do List (1 of 2)</vt:lpstr>
      <vt:lpstr>To-Do List (2 of 2)</vt:lpstr>
      <vt:lpstr>Submodule 2 What procedural elements are helpful at a hearing?</vt:lpstr>
      <vt:lpstr>In-Person Hearing Preparation</vt:lpstr>
      <vt:lpstr>Virtual Hearing Preparation</vt:lpstr>
      <vt:lpstr>Are these in your policy?</vt:lpstr>
      <vt:lpstr>Scripts</vt:lpstr>
      <vt:lpstr>Welcome</vt:lpstr>
      <vt:lpstr>Role of Decision Maker</vt:lpstr>
      <vt:lpstr>Advisor Expectations and Decorum</vt:lpstr>
      <vt:lpstr>Rights</vt:lpstr>
      <vt:lpstr>Responsibilities</vt:lpstr>
      <vt:lpstr>Allegations</vt:lpstr>
      <vt:lpstr>Timing of the Hearing</vt:lpstr>
      <vt:lpstr>Opening Statement?</vt:lpstr>
      <vt:lpstr>Order of Questioning (1 of 2)</vt:lpstr>
      <vt:lpstr>Order of Questioning (2 of 2)</vt:lpstr>
      <vt:lpstr>Who asks first?</vt:lpstr>
      <vt:lpstr>When Questioning Starts</vt:lpstr>
      <vt:lpstr>Closing Statement?</vt:lpstr>
      <vt:lpstr>Conclusion</vt:lpstr>
      <vt:lpstr>Transcripts</vt:lpstr>
      <vt:lpstr>Submodule 3 How do I decide what questions to ask?</vt:lpstr>
      <vt:lpstr>Disputed vs. Undisputed Facts</vt:lpstr>
      <vt:lpstr>Pieces and Parts</vt:lpstr>
      <vt:lpstr>Don't Skip Consent Questions</vt:lpstr>
      <vt:lpstr>Consent Questions: Examples (1 of 2)</vt:lpstr>
      <vt:lpstr>Consent Questions: Examples (2 of 2)</vt:lpstr>
      <vt:lpstr>Impact Matters</vt:lpstr>
      <vt:lpstr>Difficult Questions</vt:lpstr>
      <vt:lpstr>Tricky Questions</vt:lpstr>
      <vt:lpstr>Remember</vt:lpstr>
      <vt:lpstr>Submodule 4 How do I decide which questions are relevant?</vt:lpstr>
      <vt:lpstr>Strategy</vt:lpstr>
      <vt:lpstr>Impermissible Evidence</vt:lpstr>
      <vt:lpstr>2020 – Rape Shield Exclusion</vt:lpstr>
      <vt:lpstr>2024 – Rape Shield Exclusion</vt:lpstr>
      <vt:lpstr>Definition of Relevance</vt:lpstr>
      <vt:lpstr>Relevance is a Broad Concept</vt:lpstr>
      <vt:lpstr>Hypothetical</vt:lpstr>
      <vt:lpstr>Example #1</vt:lpstr>
      <vt:lpstr>Example #2</vt:lpstr>
      <vt:lpstr>Example #2a</vt:lpstr>
      <vt:lpstr>More Examples</vt:lpstr>
      <vt:lpstr>Relevancy Rulings</vt:lpstr>
      <vt:lpstr>Objection?</vt:lpstr>
      <vt:lpstr>Submodule 5 What is the role of the advisor and support person at the hearing?</vt:lpstr>
      <vt:lpstr>Support Person</vt:lpstr>
      <vt:lpstr>Advisors</vt:lpstr>
      <vt:lpstr>No Advisors?</vt:lpstr>
      <vt:lpstr>Advisor Behavior</vt:lpstr>
      <vt:lpstr>Questions?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1</cp:revision>
  <dcterms:created xsi:type="dcterms:W3CDTF">2026-03-04T14:16:42Z</dcterms:created>
  <dcterms:modified xsi:type="dcterms:W3CDTF">2026-04-14T15:39:47Z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2026-03-04T00:00:00Z</vt:filetime>
  </property>
</Properties>
</file>