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7575" y="1794573"/>
            <a:ext cx="4993640" cy="3598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5765" y="2031830"/>
            <a:ext cx="5010784" cy="4112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00799"/>
            <a:ext cx="12191999" cy="457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25075" y="6467473"/>
            <a:ext cx="1971675" cy="323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095" y="618807"/>
            <a:ext cx="7877809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711813"/>
            <a:ext cx="10332085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nacua@nacua.or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3838575"/>
            <a:chOff x="0" y="0"/>
            <a:chExt cx="12192000" cy="3838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8385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304800"/>
              <a:ext cx="2743200" cy="4476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21275" y="870902"/>
            <a:ext cx="19615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FFFFFF"/>
                </a:solidFill>
                <a:latin typeface="Gill Sans MT"/>
                <a:cs typeface="Gill Sans MT"/>
              </a:rPr>
              <a:t>Online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Gill Sans MT"/>
                <a:cs typeface="Gill Sans MT"/>
              </a:rPr>
              <a:t>Course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530220" y="1519491"/>
            <a:ext cx="7138670" cy="1856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37435">
              <a:lnSpc>
                <a:spcPct val="100000"/>
              </a:lnSpc>
              <a:spcBef>
                <a:spcPts val="105"/>
              </a:spcBef>
            </a:pPr>
            <a:r>
              <a:rPr sz="6000" spc="-250" dirty="0">
                <a:solidFill>
                  <a:srgbClr val="FFFFFF"/>
                </a:solidFill>
              </a:rPr>
              <a:t>Title</a:t>
            </a:r>
            <a:r>
              <a:rPr sz="6000" spc="-170" dirty="0">
                <a:solidFill>
                  <a:srgbClr val="FFFFFF"/>
                </a:solidFill>
              </a:rPr>
              <a:t> </a:t>
            </a:r>
            <a:r>
              <a:rPr sz="6000" spc="-710" dirty="0">
                <a:solidFill>
                  <a:srgbClr val="FFFFFF"/>
                </a:solidFill>
              </a:rPr>
              <a:t>IX </a:t>
            </a:r>
            <a:r>
              <a:rPr sz="6000" spc="-280" dirty="0">
                <a:solidFill>
                  <a:srgbClr val="FFFFFF"/>
                </a:solidFill>
              </a:rPr>
              <a:t>Coordinator</a:t>
            </a:r>
            <a:r>
              <a:rPr sz="6000" spc="-160" dirty="0">
                <a:solidFill>
                  <a:srgbClr val="FFFFFF"/>
                </a:solidFill>
              </a:rPr>
              <a:t> </a:t>
            </a:r>
            <a:r>
              <a:rPr sz="6000" spc="-135" dirty="0">
                <a:solidFill>
                  <a:srgbClr val="FFFFFF"/>
                </a:solidFill>
              </a:rPr>
              <a:t>Training</a:t>
            </a:r>
            <a:endParaRPr sz="600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38575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16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555" y="3844607"/>
            <a:ext cx="11193145" cy="244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FFFF"/>
                </a:solidFill>
                <a:latin typeface="Gill Sans MT"/>
                <a:cs typeface="Gill Sans MT"/>
              </a:rPr>
              <a:t>Module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5:</a:t>
            </a:r>
            <a:r>
              <a:rPr sz="24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Gill Sans MT"/>
                <a:cs typeface="Gill Sans MT"/>
              </a:rPr>
              <a:t>Investigative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Skills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400">
              <a:latin typeface="Gill Sans MT"/>
              <a:cs typeface="Gill Sans MT"/>
            </a:endParaRPr>
          </a:p>
          <a:p>
            <a:pPr marR="1270" algn="ctr">
              <a:lnSpc>
                <a:spcPct val="100000"/>
              </a:lnSpc>
              <a:spcBef>
                <a:spcPts val="5"/>
              </a:spcBef>
            </a:pPr>
            <a:r>
              <a:rPr sz="2750" b="1" spc="-45" dirty="0">
                <a:latin typeface="Gill Sans MT"/>
                <a:cs typeface="Gill Sans MT"/>
              </a:rPr>
              <a:t>Bindu</a:t>
            </a:r>
            <a:r>
              <a:rPr sz="2750" b="1" spc="-30" dirty="0">
                <a:latin typeface="Gill Sans MT"/>
                <a:cs typeface="Gill Sans MT"/>
              </a:rPr>
              <a:t> </a:t>
            </a:r>
            <a:r>
              <a:rPr sz="2750" b="1" spc="90" dirty="0">
                <a:latin typeface="Gill Sans MT"/>
                <a:cs typeface="Gill Sans MT"/>
              </a:rPr>
              <a:t>Jayne,</a:t>
            </a:r>
            <a:r>
              <a:rPr sz="2750" b="1" spc="-10" dirty="0">
                <a:latin typeface="Gill Sans MT"/>
                <a:cs typeface="Gill Sans MT"/>
              </a:rPr>
              <a:t> </a:t>
            </a:r>
            <a:r>
              <a:rPr sz="2750" spc="60" dirty="0">
                <a:latin typeface="Gill Sans MT"/>
                <a:cs typeface="Gill Sans MT"/>
              </a:rPr>
              <a:t>Title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-20" dirty="0">
                <a:latin typeface="Gill Sans MT"/>
                <a:cs typeface="Gill Sans MT"/>
              </a:rPr>
              <a:t>IX</a:t>
            </a:r>
            <a:r>
              <a:rPr sz="2750" spc="10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Coordinator,</a:t>
            </a:r>
            <a:r>
              <a:rPr sz="2750" spc="5" dirty="0">
                <a:latin typeface="Gill Sans MT"/>
                <a:cs typeface="Gill Sans MT"/>
              </a:rPr>
              <a:t> </a:t>
            </a:r>
            <a:r>
              <a:rPr sz="2750" spc="125" dirty="0">
                <a:latin typeface="Gill Sans MT"/>
                <a:cs typeface="Gill Sans MT"/>
              </a:rPr>
              <a:t>Swarthmore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95" dirty="0">
                <a:latin typeface="Gill Sans MT"/>
                <a:cs typeface="Gill Sans MT"/>
              </a:rPr>
              <a:t>College</a:t>
            </a:r>
            <a:endParaRPr sz="2750">
              <a:latin typeface="Gill Sans MT"/>
              <a:cs typeface="Gill Sans MT"/>
            </a:endParaRPr>
          </a:p>
          <a:p>
            <a:pPr marR="5080" algn="ctr">
              <a:lnSpc>
                <a:spcPct val="100000"/>
              </a:lnSpc>
              <a:spcBef>
                <a:spcPts val="1430"/>
              </a:spcBef>
            </a:pPr>
            <a:r>
              <a:rPr sz="2750" b="1" dirty="0">
                <a:latin typeface="Gill Sans MT"/>
                <a:cs typeface="Gill Sans MT"/>
              </a:rPr>
              <a:t>Lucy</a:t>
            </a:r>
            <a:r>
              <a:rPr sz="2750" b="1" spc="-85" dirty="0">
                <a:latin typeface="Gill Sans MT"/>
                <a:cs typeface="Gill Sans MT"/>
              </a:rPr>
              <a:t> </a:t>
            </a:r>
            <a:r>
              <a:rPr sz="2750" b="1" spc="-40" dirty="0">
                <a:latin typeface="Gill Sans MT"/>
                <a:cs typeface="Gill Sans MT"/>
              </a:rPr>
              <a:t>France,</a:t>
            </a:r>
            <a:r>
              <a:rPr sz="2750" b="1" spc="-75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General</a:t>
            </a:r>
            <a:r>
              <a:rPr sz="2750" spc="-105" dirty="0">
                <a:latin typeface="Gill Sans MT"/>
                <a:cs typeface="Gill Sans MT"/>
              </a:rPr>
              <a:t> </a:t>
            </a:r>
            <a:r>
              <a:rPr sz="2750" spc="95" dirty="0">
                <a:latin typeface="Gill Sans MT"/>
                <a:cs typeface="Gill Sans MT"/>
              </a:rPr>
              <a:t>Counsel,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University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165" dirty="0">
                <a:latin typeface="Gill Sans MT"/>
                <a:cs typeface="Gill Sans MT"/>
              </a:rPr>
              <a:t>of</a:t>
            </a:r>
            <a:r>
              <a:rPr sz="2750" spc="-35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Montana</a:t>
            </a:r>
            <a:endParaRPr sz="275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30"/>
              </a:spcBef>
            </a:pPr>
            <a:r>
              <a:rPr sz="2750" b="1" spc="65" dirty="0">
                <a:latin typeface="Gill Sans MT"/>
                <a:cs typeface="Gill Sans MT"/>
              </a:rPr>
              <a:t>Melissa</a:t>
            </a:r>
            <a:r>
              <a:rPr sz="2750" b="1" spc="-55" dirty="0">
                <a:latin typeface="Gill Sans MT"/>
                <a:cs typeface="Gill Sans MT"/>
              </a:rPr>
              <a:t> </a:t>
            </a:r>
            <a:r>
              <a:rPr sz="2750" b="1" spc="-95" dirty="0">
                <a:latin typeface="Gill Sans MT"/>
                <a:cs typeface="Gill Sans MT"/>
              </a:rPr>
              <a:t>Carleton,</a:t>
            </a:r>
            <a:r>
              <a:rPr sz="2750" b="1" spc="-10" dirty="0">
                <a:latin typeface="Gill Sans MT"/>
                <a:cs typeface="Gill Sans MT"/>
              </a:rPr>
              <a:t> </a:t>
            </a:r>
            <a:r>
              <a:rPr sz="2750" spc="100" dirty="0">
                <a:latin typeface="Gill Sans MT"/>
                <a:cs typeface="Gill Sans MT"/>
              </a:rPr>
              <a:t>Partner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215" dirty="0">
                <a:latin typeface="Gill Sans MT"/>
                <a:cs typeface="Gill Sans MT"/>
              </a:rPr>
              <a:t>and</a:t>
            </a:r>
            <a:r>
              <a:rPr sz="2750" spc="25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Higher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180" dirty="0">
                <a:latin typeface="Gill Sans MT"/>
                <a:cs typeface="Gill Sans MT"/>
              </a:rPr>
              <a:t>Ed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-65" dirty="0">
                <a:latin typeface="Gill Sans MT"/>
                <a:cs typeface="Gill Sans MT"/>
              </a:rPr>
              <a:t>Co-</a:t>
            </a:r>
            <a:r>
              <a:rPr sz="2750" dirty="0">
                <a:latin typeface="Gill Sans MT"/>
                <a:cs typeface="Gill Sans MT"/>
              </a:rPr>
              <a:t>Chair,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Bricker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Graydon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210" dirty="0">
                <a:latin typeface="Gill Sans MT"/>
                <a:cs typeface="Gill Sans MT"/>
              </a:rPr>
              <a:t>LLP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6807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Investigation</a:t>
            </a:r>
            <a:r>
              <a:rPr spc="-190" dirty="0"/>
              <a:t> </a:t>
            </a:r>
            <a:r>
              <a:rPr spc="-55" dirty="0"/>
              <a:t>Checklist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ts val="1885"/>
              </a:lnSpc>
              <a:spcBef>
                <a:spcPts val="125"/>
              </a:spcBef>
              <a:buFont typeface="Wingdings"/>
              <a:buChar char=""/>
              <a:tabLst>
                <a:tab pos="240665" algn="l"/>
              </a:tabLst>
            </a:pPr>
            <a:r>
              <a:rPr spc="45" dirty="0"/>
              <a:t>Survivor’s</a:t>
            </a:r>
            <a:r>
              <a:rPr spc="-5" dirty="0"/>
              <a:t> </a:t>
            </a:r>
            <a:r>
              <a:rPr spc="120" dirty="0"/>
              <a:t>name</a:t>
            </a:r>
            <a:r>
              <a:rPr spc="-35" dirty="0"/>
              <a:t> or</a:t>
            </a:r>
            <a:r>
              <a:rPr spc="-75" dirty="0"/>
              <a:t> </a:t>
            </a:r>
            <a:r>
              <a:rPr spc="75" dirty="0"/>
              <a:t>anonymity</a:t>
            </a:r>
            <a:r>
              <a:rPr spc="-80" dirty="0"/>
              <a:t> </a:t>
            </a:r>
            <a:r>
              <a:rPr spc="55" dirty="0"/>
              <a:t>requested</a:t>
            </a:r>
          </a:p>
          <a:p>
            <a:pPr marL="240665" indent="-227965">
              <a:lnSpc>
                <a:spcPts val="1764"/>
              </a:lnSpc>
              <a:buFont typeface="Wingdings"/>
              <a:buChar char=""/>
              <a:tabLst>
                <a:tab pos="240665" algn="l"/>
              </a:tabLst>
            </a:pPr>
            <a:r>
              <a:rPr spc="130" dirty="0"/>
              <a:t>Place</a:t>
            </a:r>
            <a:r>
              <a:rPr spc="-35" dirty="0"/>
              <a:t> </a:t>
            </a:r>
            <a:r>
              <a:rPr spc="100" dirty="0"/>
              <a:t>of</a:t>
            </a:r>
            <a:r>
              <a:rPr spc="-85" dirty="0"/>
              <a:t> </a:t>
            </a:r>
            <a:r>
              <a:rPr spc="45" dirty="0"/>
              <a:t>occurrence</a:t>
            </a:r>
          </a:p>
          <a:p>
            <a:pPr marL="240665" indent="-227965">
              <a:lnSpc>
                <a:spcPts val="1764"/>
              </a:lnSpc>
              <a:buFont typeface="Wingdings"/>
              <a:buChar char=""/>
              <a:tabLst>
                <a:tab pos="240665" algn="l"/>
              </a:tabLst>
            </a:pPr>
            <a:r>
              <a:rPr dirty="0"/>
              <a:t>Nature</a:t>
            </a:r>
            <a:r>
              <a:rPr spc="25" dirty="0"/>
              <a:t> </a:t>
            </a:r>
            <a:r>
              <a:rPr spc="100" dirty="0"/>
              <a:t>of</a:t>
            </a:r>
            <a:r>
              <a:rPr spc="-35" dirty="0"/>
              <a:t> </a:t>
            </a:r>
            <a:r>
              <a:rPr spc="45" dirty="0"/>
              <a:t>occurrence</a:t>
            </a:r>
          </a:p>
          <a:p>
            <a:pPr marL="240665" indent="-227965">
              <a:lnSpc>
                <a:spcPts val="1730"/>
              </a:lnSpc>
              <a:buFont typeface="Wingdings"/>
              <a:buChar char=""/>
              <a:tabLst>
                <a:tab pos="240665" algn="l"/>
              </a:tabLst>
            </a:pPr>
            <a:r>
              <a:rPr spc="70" dirty="0"/>
              <a:t>Time</a:t>
            </a:r>
            <a:r>
              <a:rPr spc="-40" dirty="0"/>
              <a:t> </a:t>
            </a:r>
            <a:r>
              <a:rPr spc="100" dirty="0"/>
              <a:t>of</a:t>
            </a:r>
            <a:r>
              <a:rPr spc="-100" dirty="0"/>
              <a:t> </a:t>
            </a:r>
            <a:r>
              <a:rPr spc="45" dirty="0"/>
              <a:t>occurrence</a:t>
            </a:r>
          </a:p>
          <a:p>
            <a:pPr marL="240665" indent="-227965">
              <a:lnSpc>
                <a:spcPts val="1730"/>
              </a:lnSpc>
              <a:buFont typeface="Wingdings"/>
              <a:buChar char=""/>
              <a:tabLst>
                <a:tab pos="240665" algn="l"/>
              </a:tabLst>
            </a:pPr>
            <a:r>
              <a:rPr spc="70" dirty="0"/>
              <a:t>Time</a:t>
            </a:r>
            <a:r>
              <a:rPr spc="-40" dirty="0"/>
              <a:t> </a:t>
            </a:r>
            <a:r>
              <a:rPr spc="100" dirty="0"/>
              <a:t>of</a:t>
            </a:r>
            <a:r>
              <a:rPr spc="-100" dirty="0"/>
              <a:t> </a:t>
            </a:r>
            <a:r>
              <a:rPr spc="-10" dirty="0"/>
              <a:t>reporting</a:t>
            </a:r>
          </a:p>
          <a:p>
            <a:pPr marL="240665" indent="-227965">
              <a:lnSpc>
                <a:spcPts val="1730"/>
              </a:lnSpc>
              <a:buFont typeface="Wingdings"/>
              <a:buChar char=""/>
              <a:tabLst>
                <a:tab pos="240665" algn="l"/>
              </a:tabLst>
            </a:pPr>
            <a:r>
              <a:rPr spc="45" dirty="0"/>
              <a:t>Alcohol</a:t>
            </a:r>
            <a:r>
              <a:rPr spc="-70" dirty="0"/>
              <a:t> </a:t>
            </a:r>
            <a:r>
              <a:rPr spc="55" dirty="0"/>
              <a:t>involved:</a:t>
            </a:r>
            <a:r>
              <a:rPr spc="-65" dirty="0"/>
              <a:t> </a:t>
            </a:r>
            <a:r>
              <a:rPr spc="55" dirty="0"/>
              <a:t>Drugs</a:t>
            </a:r>
            <a:r>
              <a:rPr spc="-85" dirty="0"/>
              <a:t> </a:t>
            </a:r>
            <a:r>
              <a:rPr spc="55" dirty="0"/>
              <a:t>involved</a:t>
            </a:r>
          </a:p>
          <a:p>
            <a:pPr marL="240665" indent="-227965">
              <a:lnSpc>
                <a:spcPts val="1725"/>
              </a:lnSpc>
              <a:buFont typeface="Wingdings"/>
              <a:buChar char=""/>
              <a:tabLst>
                <a:tab pos="240665" algn="l"/>
              </a:tabLst>
            </a:pPr>
            <a:r>
              <a:rPr spc="120" dirty="0"/>
              <a:t>Physical</a:t>
            </a:r>
            <a:r>
              <a:rPr spc="-65" dirty="0"/>
              <a:t> </a:t>
            </a:r>
            <a:r>
              <a:rPr spc="-10" dirty="0"/>
              <a:t>Injury</a:t>
            </a:r>
          </a:p>
          <a:p>
            <a:pPr marL="241300" indent="-228600">
              <a:lnSpc>
                <a:spcPts val="1725"/>
              </a:lnSpc>
              <a:buFont typeface="Wingdings"/>
              <a:buChar char=""/>
              <a:tabLst>
                <a:tab pos="241300" algn="l"/>
              </a:tabLst>
            </a:pPr>
            <a:r>
              <a:rPr spc="75" dirty="0"/>
              <a:t>Name</a:t>
            </a:r>
            <a:r>
              <a:rPr spc="-45" dirty="0"/>
              <a:t> </a:t>
            </a:r>
            <a:r>
              <a:rPr spc="100" dirty="0"/>
              <a:t>of</a:t>
            </a:r>
            <a:r>
              <a:rPr spc="-30" dirty="0"/>
              <a:t> </a:t>
            </a:r>
            <a:r>
              <a:rPr spc="110" dirty="0"/>
              <a:t>accused;</a:t>
            </a:r>
            <a:r>
              <a:rPr spc="-95" dirty="0"/>
              <a:t> </a:t>
            </a:r>
            <a:r>
              <a:rPr spc="55" dirty="0"/>
              <a:t>known</a:t>
            </a:r>
            <a:r>
              <a:rPr spc="-8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spc="55" dirty="0"/>
              <a:t>unknown</a:t>
            </a:r>
          </a:p>
          <a:p>
            <a:pPr marL="241300" indent="-228600">
              <a:lnSpc>
                <a:spcPts val="1725"/>
              </a:lnSpc>
              <a:buFont typeface="Wingdings"/>
              <a:buChar char=""/>
              <a:tabLst>
                <a:tab pos="241300" algn="l"/>
              </a:tabLst>
            </a:pPr>
            <a:r>
              <a:rPr spc="-30" dirty="0"/>
              <a:t>Other</a:t>
            </a:r>
            <a:r>
              <a:rPr spc="-80" dirty="0"/>
              <a:t> </a:t>
            </a:r>
            <a:r>
              <a:rPr spc="90" dirty="0"/>
              <a:t>crimes</a:t>
            </a:r>
            <a:r>
              <a:rPr spc="-85" dirty="0"/>
              <a:t> </a:t>
            </a:r>
            <a:r>
              <a:rPr spc="60" dirty="0"/>
              <a:t>evidence/priors</a:t>
            </a:r>
          </a:p>
          <a:p>
            <a:pPr marL="240665" indent="-227965">
              <a:lnSpc>
                <a:spcPts val="1764"/>
              </a:lnSpc>
              <a:buFont typeface="Wingdings"/>
              <a:buChar char=""/>
              <a:tabLst>
                <a:tab pos="240665" algn="l"/>
              </a:tabLst>
            </a:pPr>
            <a:r>
              <a:rPr spc="75" dirty="0"/>
              <a:t>Complainant’s</a:t>
            </a:r>
            <a:r>
              <a:rPr spc="-75" dirty="0"/>
              <a:t> </a:t>
            </a:r>
            <a:r>
              <a:rPr spc="60" dirty="0"/>
              <a:t>description</a:t>
            </a:r>
            <a:r>
              <a:rPr spc="-60" dirty="0"/>
              <a:t> </a:t>
            </a:r>
            <a:r>
              <a:rPr spc="100" dirty="0"/>
              <a:t>of</a:t>
            </a:r>
            <a:r>
              <a:rPr spc="5" dirty="0"/>
              <a:t> </a:t>
            </a:r>
            <a:r>
              <a:rPr spc="40" dirty="0"/>
              <a:t>event</a:t>
            </a:r>
          </a:p>
          <a:p>
            <a:pPr marL="240665" indent="-227965">
              <a:lnSpc>
                <a:spcPts val="1764"/>
              </a:lnSpc>
              <a:buFont typeface="Wingdings"/>
              <a:buChar char=""/>
              <a:tabLst>
                <a:tab pos="240665" algn="l"/>
              </a:tabLst>
            </a:pPr>
            <a:r>
              <a:rPr spc="105" dirty="0"/>
              <a:t>Names</a:t>
            </a:r>
            <a:r>
              <a:rPr spc="-10" dirty="0"/>
              <a:t> </a:t>
            </a:r>
            <a:r>
              <a:rPr spc="100" dirty="0"/>
              <a:t>of</a:t>
            </a:r>
            <a:r>
              <a:rPr spc="-95" dirty="0"/>
              <a:t> </a:t>
            </a:r>
            <a:r>
              <a:rPr spc="100" dirty="0"/>
              <a:t>witnesses</a:t>
            </a:r>
          </a:p>
          <a:p>
            <a:pPr marL="240665" indent="-227965">
              <a:lnSpc>
                <a:spcPts val="1730"/>
              </a:lnSpc>
              <a:buFont typeface="Wingdings"/>
              <a:buChar char=""/>
              <a:tabLst>
                <a:tab pos="240665" algn="l"/>
              </a:tabLst>
            </a:pPr>
            <a:r>
              <a:rPr spc="50" dirty="0"/>
              <a:t>Interviews</a:t>
            </a:r>
            <a:r>
              <a:rPr spc="-20" dirty="0"/>
              <a:t> </a:t>
            </a:r>
            <a:r>
              <a:rPr spc="100" dirty="0"/>
              <a:t>of</a:t>
            </a:r>
            <a:r>
              <a:rPr spc="-100" dirty="0"/>
              <a:t> </a:t>
            </a:r>
            <a:r>
              <a:rPr spc="95" dirty="0"/>
              <a:t>all</a:t>
            </a:r>
            <a:r>
              <a:rPr spc="-70" dirty="0"/>
              <a:t> </a:t>
            </a:r>
            <a:r>
              <a:rPr spc="65" dirty="0"/>
              <a:t>parties</a:t>
            </a:r>
          </a:p>
          <a:p>
            <a:pPr marL="240665" indent="-227965">
              <a:lnSpc>
                <a:spcPts val="1725"/>
              </a:lnSpc>
              <a:buFont typeface="Wingdings"/>
              <a:buChar char=""/>
              <a:tabLst>
                <a:tab pos="240665" algn="l"/>
              </a:tabLst>
            </a:pPr>
            <a:r>
              <a:rPr dirty="0"/>
              <a:t>Prior</a:t>
            </a:r>
            <a:r>
              <a:rPr spc="-55" dirty="0"/>
              <a:t> </a:t>
            </a:r>
            <a:r>
              <a:rPr spc="90" dirty="0"/>
              <a:t>contacts</a:t>
            </a:r>
            <a:r>
              <a:rPr spc="-55" dirty="0"/>
              <a:t> </a:t>
            </a:r>
            <a:r>
              <a:rPr spc="60" dirty="0"/>
              <a:t>between</a:t>
            </a:r>
            <a:r>
              <a:rPr spc="35" dirty="0"/>
              <a:t> </a:t>
            </a:r>
            <a:r>
              <a:rPr spc="90" dirty="0"/>
              <a:t>complainant</a:t>
            </a:r>
            <a:r>
              <a:rPr spc="-25" dirty="0"/>
              <a:t> </a:t>
            </a:r>
            <a:r>
              <a:rPr spc="105" dirty="0"/>
              <a:t>and</a:t>
            </a:r>
            <a:r>
              <a:rPr spc="20" dirty="0"/>
              <a:t> </a:t>
            </a:r>
            <a:r>
              <a:rPr spc="120" dirty="0"/>
              <a:t>accused</a:t>
            </a:r>
          </a:p>
          <a:p>
            <a:pPr marL="240665" indent="-227965">
              <a:lnSpc>
                <a:spcPts val="1725"/>
              </a:lnSpc>
              <a:buFont typeface="Wingdings"/>
              <a:buChar char=""/>
              <a:tabLst>
                <a:tab pos="240665" algn="l"/>
              </a:tabLst>
            </a:pPr>
            <a:r>
              <a:rPr spc="90" dirty="0"/>
              <a:t>School</a:t>
            </a:r>
            <a:r>
              <a:rPr spc="-55" dirty="0"/>
              <a:t> </a:t>
            </a:r>
            <a:r>
              <a:rPr spc="-10" dirty="0"/>
              <a:t>records</a:t>
            </a:r>
          </a:p>
          <a:p>
            <a:pPr marL="240665" indent="-227965">
              <a:lnSpc>
                <a:spcPts val="1730"/>
              </a:lnSpc>
              <a:buFont typeface="Wingdings"/>
              <a:buChar char=""/>
              <a:tabLst>
                <a:tab pos="240665" algn="l"/>
              </a:tabLst>
            </a:pPr>
            <a:r>
              <a:rPr spc="65" dirty="0"/>
              <a:t>Intimidation</a:t>
            </a:r>
            <a:r>
              <a:rPr spc="-80" dirty="0"/>
              <a:t> </a:t>
            </a:r>
            <a:r>
              <a:rPr spc="80" dirty="0"/>
              <a:t>attempts</a:t>
            </a:r>
          </a:p>
          <a:p>
            <a:pPr marL="240665" indent="-227965">
              <a:lnSpc>
                <a:spcPts val="1885"/>
              </a:lnSpc>
              <a:buFont typeface="Wingdings"/>
              <a:buChar char=""/>
              <a:tabLst>
                <a:tab pos="240665" algn="l"/>
              </a:tabLst>
            </a:pPr>
            <a:r>
              <a:rPr spc="-20" dirty="0"/>
              <a:t>Court</a:t>
            </a:r>
            <a:r>
              <a:rPr spc="-60" dirty="0"/>
              <a:t> </a:t>
            </a:r>
            <a:r>
              <a:rPr spc="235" dirty="0"/>
              <a:t>/</a:t>
            </a:r>
            <a:r>
              <a:rPr spc="-55" dirty="0"/>
              <a:t> </a:t>
            </a:r>
            <a:r>
              <a:rPr spc="100" dirty="0"/>
              <a:t>Cease</a:t>
            </a:r>
            <a:r>
              <a:rPr spc="-40" dirty="0"/>
              <a:t> </a:t>
            </a:r>
            <a:r>
              <a:rPr dirty="0"/>
              <a:t>&amp;</a:t>
            </a:r>
            <a:r>
              <a:rPr spc="-120" dirty="0"/>
              <a:t> </a:t>
            </a:r>
            <a:r>
              <a:rPr spc="65" dirty="0"/>
              <a:t>Desist</a:t>
            </a:r>
            <a:r>
              <a:rPr spc="-55" dirty="0"/>
              <a:t> </a:t>
            </a:r>
            <a:r>
              <a:rPr spc="-10" dirty="0"/>
              <a:t>Orders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5765" y="1794573"/>
            <a:ext cx="4966335" cy="42373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>
              <a:lnSpc>
                <a:spcPts val="1960"/>
              </a:lnSpc>
              <a:spcBef>
                <a:spcPts val="125"/>
              </a:spcBef>
            </a:pPr>
            <a:r>
              <a:rPr sz="1700" spc="120" dirty="0">
                <a:latin typeface="Gill Sans MT"/>
                <a:cs typeface="Gill Sans MT"/>
              </a:rPr>
              <a:t>Physical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70" dirty="0">
                <a:latin typeface="Gill Sans MT"/>
                <a:cs typeface="Gill Sans MT"/>
              </a:rPr>
              <a:t>Evidence:</a:t>
            </a:r>
            <a:endParaRPr sz="1700">
              <a:latin typeface="Gill Sans MT"/>
              <a:cs typeface="Gill Sans MT"/>
            </a:endParaRPr>
          </a:p>
          <a:p>
            <a:pPr marL="751840" indent="-281940">
              <a:lnSpc>
                <a:spcPts val="1839"/>
              </a:lnSpc>
              <a:buFont typeface="Wingdings"/>
              <a:buChar char=""/>
              <a:tabLst>
                <a:tab pos="751840" algn="l"/>
              </a:tabLst>
            </a:pPr>
            <a:r>
              <a:rPr sz="1700" dirty="0">
                <a:latin typeface="Gill Sans MT"/>
                <a:cs typeface="Gill Sans MT"/>
              </a:rPr>
              <a:t>Injury</a:t>
            </a:r>
            <a:r>
              <a:rPr sz="1700" spc="15" dirty="0">
                <a:latin typeface="Gill Sans MT"/>
                <a:cs typeface="Gill Sans MT"/>
              </a:rPr>
              <a:t> </a:t>
            </a:r>
            <a:r>
              <a:rPr sz="1700" spc="235" dirty="0">
                <a:latin typeface="Gill Sans MT"/>
                <a:cs typeface="Gill Sans MT"/>
              </a:rPr>
              <a:t>/</a:t>
            </a:r>
            <a:r>
              <a:rPr sz="1700" spc="-35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Medical</a:t>
            </a:r>
            <a:r>
              <a:rPr sz="1700" spc="-40" dirty="0">
                <a:latin typeface="Gill Sans MT"/>
                <a:cs typeface="Gill Sans MT"/>
              </a:rPr>
              <a:t> </a:t>
            </a:r>
            <a:r>
              <a:rPr sz="1700" spc="90" dirty="0">
                <a:latin typeface="Gill Sans MT"/>
                <a:cs typeface="Gill Sans MT"/>
              </a:rPr>
              <a:t>Evidence</a:t>
            </a:r>
            <a:r>
              <a:rPr sz="1700" spc="-25" dirty="0">
                <a:latin typeface="Gill Sans MT"/>
                <a:cs typeface="Gill Sans MT"/>
              </a:rPr>
              <a:t> </a:t>
            </a:r>
            <a:r>
              <a:rPr sz="1700" spc="-80" dirty="0">
                <a:latin typeface="Gill Sans MT"/>
                <a:cs typeface="Gill Sans MT"/>
              </a:rPr>
              <a:t>-</a:t>
            </a:r>
            <a:r>
              <a:rPr sz="1700" spc="-1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records</a:t>
            </a:r>
            <a:endParaRPr sz="1700">
              <a:latin typeface="Gill Sans MT"/>
              <a:cs typeface="Gill Sans MT"/>
            </a:endParaRPr>
          </a:p>
          <a:p>
            <a:pPr marL="699135" marR="5080" indent="-229235">
              <a:lnSpc>
                <a:spcPts val="1650"/>
              </a:lnSpc>
              <a:spcBef>
                <a:spcPts val="260"/>
              </a:spcBef>
              <a:buFont typeface="Wingdings"/>
              <a:buChar char=""/>
              <a:tabLst>
                <a:tab pos="699135" algn="l"/>
                <a:tab pos="751840" algn="l"/>
              </a:tabLst>
            </a:pPr>
            <a:r>
              <a:rPr sz="1700" dirty="0">
                <a:latin typeface="Gill Sans MT"/>
                <a:cs typeface="Gill Sans MT"/>
              </a:rPr>
              <a:t>	</a:t>
            </a:r>
            <a:r>
              <a:rPr sz="1700" spc="55" dirty="0">
                <a:latin typeface="Gill Sans MT"/>
                <a:cs typeface="Gill Sans MT"/>
              </a:rPr>
              <a:t>Security</a:t>
            </a:r>
            <a:r>
              <a:rPr sz="1700" spc="35" dirty="0">
                <a:latin typeface="Gill Sans MT"/>
                <a:cs typeface="Gill Sans MT"/>
              </a:rPr>
              <a:t> </a:t>
            </a:r>
            <a:r>
              <a:rPr sz="1700" spc="55" dirty="0">
                <a:latin typeface="Gill Sans MT"/>
                <a:cs typeface="Gill Sans MT"/>
              </a:rPr>
              <a:t>Monitoring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60" dirty="0">
                <a:latin typeface="Gill Sans MT"/>
                <a:cs typeface="Gill Sans MT"/>
              </a:rPr>
              <a:t>Records</a:t>
            </a:r>
            <a:r>
              <a:rPr sz="1700" spc="40" dirty="0">
                <a:latin typeface="Gill Sans MT"/>
                <a:cs typeface="Gill Sans MT"/>
              </a:rPr>
              <a:t> </a:t>
            </a:r>
            <a:r>
              <a:rPr sz="1700" spc="235" dirty="0">
                <a:latin typeface="Gill Sans MT"/>
                <a:cs typeface="Gill Sans MT"/>
              </a:rPr>
              <a:t>/</a:t>
            </a:r>
            <a:r>
              <a:rPr sz="1700" spc="-1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Visitor</a:t>
            </a:r>
            <a:r>
              <a:rPr sz="1700" spc="-45" dirty="0">
                <a:latin typeface="Gill Sans MT"/>
                <a:cs typeface="Gill Sans MT"/>
              </a:rPr>
              <a:t> </a:t>
            </a:r>
            <a:r>
              <a:rPr sz="1700" spc="140" dirty="0">
                <a:latin typeface="Gill Sans MT"/>
                <a:cs typeface="Gill Sans MT"/>
              </a:rPr>
              <a:t>Logs</a:t>
            </a:r>
            <a:r>
              <a:rPr sz="1700" spc="40" dirty="0">
                <a:latin typeface="Gill Sans MT"/>
                <a:cs typeface="Gill Sans MT"/>
              </a:rPr>
              <a:t> </a:t>
            </a:r>
            <a:r>
              <a:rPr sz="1700" spc="185" dirty="0">
                <a:latin typeface="Gill Sans MT"/>
                <a:cs typeface="Gill Sans MT"/>
              </a:rPr>
              <a:t>/ </a:t>
            </a:r>
            <a:r>
              <a:rPr sz="1700" dirty="0">
                <a:latin typeface="Gill Sans MT"/>
                <a:cs typeface="Gill Sans MT"/>
              </a:rPr>
              <a:t>Audio-</a:t>
            </a:r>
            <a:r>
              <a:rPr sz="1700" spc="60" dirty="0">
                <a:latin typeface="Gill Sans MT"/>
                <a:cs typeface="Gill Sans MT"/>
              </a:rPr>
              <a:t>Video</a:t>
            </a:r>
            <a:r>
              <a:rPr sz="1700" spc="10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recordings</a:t>
            </a:r>
            <a:endParaRPr sz="1700">
              <a:latin typeface="Gill Sans MT"/>
              <a:cs typeface="Gill Sans MT"/>
            </a:endParaRPr>
          </a:p>
          <a:p>
            <a:pPr marL="697865" indent="-227965">
              <a:lnSpc>
                <a:spcPts val="1770"/>
              </a:lnSpc>
              <a:buFont typeface="Wingdings"/>
              <a:buChar char=""/>
              <a:tabLst>
                <a:tab pos="697865" algn="l"/>
              </a:tabLst>
            </a:pPr>
            <a:r>
              <a:rPr sz="1700" spc="60" dirty="0">
                <a:latin typeface="Gill Sans MT"/>
                <a:cs typeface="Gill Sans MT"/>
              </a:rPr>
              <a:t>Telephone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35" dirty="0">
                <a:latin typeface="Gill Sans MT"/>
                <a:cs typeface="Gill Sans MT"/>
              </a:rPr>
              <a:t>records</a:t>
            </a:r>
            <a:endParaRPr sz="1700">
              <a:latin typeface="Gill Sans MT"/>
              <a:cs typeface="Gill Sans MT"/>
            </a:endParaRPr>
          </a:p>
          <a:p>
            <a:pPr marL="697865" indent="-227965">
              <a:lnSpc>
                <a:spcPts val="1805"/>
              </a:lnSpc>
              <a:buFont typeface="Wingdings"/>
              <a:buChar char=""/>
              <a:tabLst>
                <a:tab pos="697865" algn="l"/>
              </a:tabLst>
            </a:pPr>
            <a:r>
              <a:rPr sz="1700" spc="75" dirty="0">
                <a:latin typeface="Gill Sans MT"/>
                <a:cs typeface="Gill Sans MT"/>
              </a:rPr>
              <a:t>Voicemail</a:t>
            </a:r>
            <a:endParaRPr sz="1700">
              <a:latin typeface="Gill Sans MT"/>
              <a:cs typeface="Gill Sans MT"/>
            </a:endParaRPr>
          </a:p>
          <a:p>
            <a:pPr marL="751840" indent="-281940">
              <a:lnSpc>
                <a:spcPts val="1839"/>
              </a:lnSpc>
              <a:buFont typeface="Wingdings"/>
              <a:buChar char=""/>
              <a:tabLst>
                <a:tab pos="751840" algn="l"/>
              </a:tabLst>
            </a:pPr>
            <a:r>
              <a:rPr sz="1700" dirty="0">
                <a:latin typeface="Gill Sans MT"/>
                <a:cs typeface="Gill Sans MT"/>
              </a:rPr>
              <a:t>Text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235" dirty="0">
                <a:latin typeface="Gill Sans MT"/>
                <a:cs typeface="Gill Sans MT"/>
              </a:rPr>
              <a:t>/</a:t>
            </a:r>
            <a:r>
              <a:rPr sz="1700" spc="-4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E-</a:t>
            </a:r>
            <a:r>
              <a:rPr sz="1700" spc="114" dirty="0">
                <a:latin typeface="Gill Sans MT"/>
                <a:cs typeface="Gill Sans MT"/>
              </a:rPr>
              <a:t>mail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235" dirty="0">
                <a:latin typeface="Gill Sans MT"/>
                <a:cs typeface="Gill Sans MT"/>
              </a:rPr>
              <a:t>/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105" dirty="0">
                <a:latin typeface="Gill Sans MT"/>
                <a:cs typeface="Gill Sans MT"/>
              </a:rPr>
              <a:t>Social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95" dirty="0">
                <a:latin typeface="Gill Sans MT"/>
                <a:cs typeface="Gill Sans MT"/>
              </a:rPr>
              <a:t>Media</a:t>
            </a:r>
            <a:endParaRPr sz="1700">
              <a:latin typeface="Gill Sans MT"/>
              <a:cs typeface="Gill Sans MT"/>
            </a:endParaRPr>
          </a:p>
          <a:p>
            <a:pPr marL="751840" indent="-281940">
              <a:lnSpc>
                <a:spcPts val="1839"/>
              </a:lnSpc>
              <a:buFont typeface="Wingdings"/>
              <a:buChar char=""/>
              <a:tabLst>
                <a:tab pos="751840" algn="l"/>
              </a:tabLst>
            </a:pPr>
            <a:r>
              <a:rPr sz="1700" spc="45" dirty="0">
                <a:latin typeface="Gill Sans MT"/>
                <a:cs typeface="Gill Sans MT"/>
              </a:rPr>
              <a:t>Clothing</a:t>
            </a:r>
            <a:r>
              <a:rPr sz="1700" spc="-5" dirty="0">
                <a:latin typeface="Gill Sans MT"/>
                <a:cs typeface="Gill Sans MT"/>
              </a:rPr>
              <a:t> </a:t>
            </a:r>
            <a:r>
              <a:rPr sz="1700" spc="235" dirty="0">
                <a:latin typeface="Gill Sans MT"/>
                <a:cs typeface="Gill Sans MT"/>
              </a:rPr>
              <a:t>/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80" dirty="0">
                <a:latin typeface="Gill Sans MT"/>
                <a:cs typeface="Gill Sans MT"/>
              </a:rPr>
              <a:t>Tangible</a:t>
            </a:r>
            <a:r>
              <a:rPr sz="1700" spc="-30" dirty="0">
                <a:latin typeface="Gill Sans MT"/>
                <a:cs typeface="Gill Sans MT"/>
              </a:rPr>
              <a:t> </a:t>
            </a:r>
            <a:r>
              <a:rPr sz="1700" spc="35" dirty="0">
                <a:latin typeface="Gill Sans MT"/>
                <a:cs typeface="Gill Sans MT"/>
              </a:rPr>
              <a:t>Objects</a:t>
            </a:r>
            <a:endParaRPr sz="1700">
              <a:latin typeface="Gill Sans MT"/>
              <a:cs typeface="Gill Sans MT"/>
            </a:endParaRPr>
          </a:p>
          <a:p>
            <a:pPr marL="697865" indent="-227965">
              <a:lnSpc>
                <a:spcPts val="1839"/>
              </a:lnSpc>
              <a:buFont typeface="Wingdings"/>
              <a:buChar char=""/>
              <a:tabLst>
                <a:tab pos="697865" algn="l"/>
              </a:tabLst>
            </a:pP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2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other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105" dirty="0">
                <a:latin typeface="Gill Sans MT"/>
                <a:cs typeface="Gill Sans MT"/>
              </a:rPr>
              <a:t>physical</a:t>
            </a:r>
            <a:r>
              <a:rPr sz="1700" spc="-35" dirty="0">
                <a:latin typeface="Gill Sans MT"/>
                <a:cs typeface="Gill Sans MT"/>
              </a:rPr>
              <a:t> </a:t>
            </a:r>
            <a:r>
              <a:rPr sz="1700" spc="235" dirty="0">
                <a:latin typeface="Gill Sans MT"/>
                <a:cs typeface="Gill Sans MT"/>
              </a:rPr>
              <a:t>/</a:t>
            </a:r>
            <a:r>
              <a:rPr sz="1700" spc="-25" dirty="0">
                <a:latin typeface="Gill Sans MT"/>
                <a:cs typeface="Gill Sans MT"/>
              </a:rPr>
              <a:t> </a:t>
            </a:r>
            <a:r>
              <a:rPr sz="1700" spc="75" dirty="0">
                <a:latin typeface="Gill Sans MT"/>
                <a:cs typeface="Gill Sans MT"/>
              </a:rPr>
              <a:t>forensic</a:t>
            </a:r>
            <a:r>
              <a:rPr sz="1700" spc="10" dirty="0">
                <a:latin typeface="Gill Sans MT"/>
                <a:cs typeface="Gill Sans MT"/>
              </a:rPr>
              <a:t> </a:t>
            </a:r>
            <a:r>
              <a:rPr sz="1700" spc="70" dirty="0">
                <a:latin typeface="Gill Sans MT"/>
                <a:cs typeface="Gill Sans MT"/>
              </a:rPr>
              <a:t>evidence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95" dirty="0">
                <a:latin typeface="Gill Sans MT"/>
                <a:cs typeface="Gill Sans MT"/>
              </a:rPr>
              <a:t>911</a:t>
            </a:r>
            <a:r>
              <a:rPr sz="1700" spc="-20" dirty="0">
                <a:latin typeface="Gill Sans MT"/>
                <a:cs typeface="Gill Sans MT"/>
              </a:rPr>
              <a:t> </a:t>
            </a:r>
            <a:r>
              <a:rPr sz="1700" spc="60" dirty="0">
                <a:latin typeface="Gill Sans MT"/>
                <a:cs typeface="Gill Sans MT"/>
              </a:rPr>
              <a:t>Tape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95" dirty="0">
                <a:latin typeface="Gill Sans MT"/>
                <a:cs typeface="Gill Sans MT"/>
              </a:rPr>
              <a:t>Photographs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of</a:t>
            </a:r>
            <a:r>
              <a:rPr sz="1700" spc="-10" dirty="0">
                <a:latin typeface="Gill Sans MT"/>
                <a:cs typeface="Gill Sans MT"/>
              </a:rPr>
              <a:t> </a:t>
            </a:r>
            <a:r>
              <a:rPr sz="1700" spc="55" dirty="0">
                <a:latin typeface="Gill Sans MT"/>
                <a:cs typeface="Gill Sans MT"/>
              </a:rPr>
              <a:t>the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scene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95" dirty="0">
                <a:latin typeface="Gill Sans MT"/>
                <a:cs typeface="Gill Sans MT"/>
              </a:rPr>
              <a:t>Photographs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of</a:t>
            </a:r>
            <a:r>
              <a:rPr sz="1700" spc="-10" dirty="0">
                <a:latin typeface="Gill Sans MT"/>
                <a:cs typeface="Gill Sans MT"/>
              </a:rPr>
              <a:t> </a:t>
            </a:r>
            <a:r>
              <a:rPr sz="1700" spc="45" dirty="0">
                <a:latin typeface="Gill Sans MT"/>
                <a:cs typeface="Gill Sans MT"/>
              </a:rPr>
              <a:t>injuries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80" dirty="0">
                <a:latin typeface="Gill Sans MT"/>
                <a:cs typeface="Gill Sans MT"/>
              </a:rPr>
              <a:t>Advised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re: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law</a:t>
            </a:r>
            <a:r>
              <a:rPr sz="1700" spc="-30" dirty="0">
                <a:latin typeface="Gill Sans MT"/>
                <a:cs typeface="Gill Sans MT"/>
              </a:rPr>
              <a:t> </a:t>
            </a:r>
            <a:r>
              <a:rPr sz="1700" spc="65" dirty="0">
                <a:latin typeface="Gill Sans MT"/>
                <a:cs typeface="Gill Sans MT"/>
              </a:rPr>
              <a:t>enforcement</a:t>
            </a:r>
            <a:r>
              <a:rPr sz="1700" spc="-4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report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80" dirty="0">
                <a:latin typeface="Gill Sans MT"/>
                <a:cs typeface="Gill Sans MT"/>
              </a:rPr>
              <a:t>Advised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re: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55" dirty="0">
                <a:latin typeface="Gill Sans MT"/>
                <a:cs typeface="Gill Sans MT"/>
              </a:rPr>
              <a:t>preservation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130" dirty="0">
                <a:latin typeface="Gill Sans MT"/>
                <a:cs typeface="Gill Sans MT"/>
              </a:rPr>
              <a:t>and</a:t>
            </a:r>
            <a:r>
              <a:rPr sz="1700" spc="-10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medical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40" dirty="0">
                <a:latin typeface="Gill Sans MT"/>
                <a:cs typeface="Gill Sans MT"/>
              </a:rPr>
              <a:t>treatment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80" dirty="0">
                <a:latin typeface="Gill Sans MT"/>
                <a:cs typeface="Gill Sans MT"/>
              </a:rPr>
              <a:t>Advised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re: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90" dirty="0">
                <a:latin typeface="Gill Sans MT"/>
                <a:cs typeface="Gill Sans MT"/>
              </a:rPr>
              <a:t>counseling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50" dirty="0">
                <a:latin typeface="Gill Sans MT"/>
                <a:cs typeface="Gill Sans MT"/>
              </a:rPr>
              <a:t>Concerns</a:t>
            </a:r>
            <a:r>
              <a:rPr sz="1700" spc="-5" dirty="0">
                <a:latin typeface="Gill Sans MT"/>
                <a:cs typeface="Gill Sans MT"/>
              </a:rPr>
              <a:t> </a:t>
            </a:r>
            <a:r>
              <a:rPr sz="1700" spc="75" dirty="0">
                <a:latin typeface="Gill Sans MT"/>
                <a:cs typeface="Gill Sans MT"/>
              </a:rPr>
              <a:t>regarding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110" dirty="0">
                <a:latin typeface="Gill Sans MT"/>
                <a:cs typeface="Gill Sans MT"/>
              </a:rPr>
              <a:t>safety</a:t>
            </a:r>
            <a:r>
              <a:rPr sz="1700" spc="-5" dirty="0">
                <a:latin typeface="Gill Sans MT"/>
                <a:cs typeface="Gill Sans MT"/>
              </a:rPr>
              <a:t> </a:t>
            </a:r>
            <a:r>
              <a:rPr sz="1700" spc="100" dirty="0">
                <a:latin typeface="Gill Sans MT"/>
                <a:cs typeface="Gill Sans MT"/>
              </a:rPr>
              <a:t>of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75" dirty="0">
                <a:latin typeface="Gill Sans MT"/>
                <a:cs typeface="Gill Sans MT"/>
              </a:rPr>
              <a:t>community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839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75" dirty="0">
                <a:latin typeface="Gill Sans MT"/>
                <a:cs typeface="Gill Sans MT"/>
              </a:rPr>
              <a:t>Discharge</a:t>
            </a:r>
            <a:r>
              <a:rPr sz="1700" spc="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Title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IX</a:t>
            </a:r>
            <a:r>
              <a:rPr sz="1700" spc="-10" dirty="0">
                <a:latin typeface="Gill Sans MT"/>
                <a:cs typeface="Gill Sans MT"/>
              </a:rPr>
              <a:t> </a:t>
            </a:r>
            <a:r>
              <a:rPr sz="1700" spc="60" dirty="0">
                <a:latin typeface="Gill Sans MT"/>
                <a:cs typeface="Gill Sans MT"/>
              </a:rPr>
              <a:t>responsibilities</a:t>
            </a:r>
            <a:endParaRPr sz="1700">
              <a:latin typeface="Gill Sans MT"/>
              <a:cs typeface="Gill Sans MT"/>
            </a:endParaRPr>
          </a:p>
          <a:p>
            <a:pPr marL="240665" indent="-227965">
              <a:lnSpc>
                <a:spcPts val="1960"/>
              </a:lnSpc>
              <a:buFont typeface="Wingdings"/>
              <a:buChar char=""/>
              <a:tabLst>
                <a:tab pos="240665" algn="l"/>
              </a:tabLst>
            </a:pPr>
            <a:r>
              <a:rPr sz="1700" spc="75" dirty="0">
                <a:latin typeface="Gill Sans MT"/>
                <a:cs typeface="Gill Sans MT"/>
              </a:rPr>
              <a:t>Discharge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Clery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65" dirty="0">
                <a:latin typeface="Gill Sans MT"/>
                <a:cs typeface="Gill Sans MT"/>
              </a:rPr>
              <a:t>responsibilities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59050">
              <a:lnSpc>
                <a:spcPct val="100000"/>
              </a:lnSpc>
              <a:spcBef>
                <a:spcPts val="130"/>
              </a:spcBef>
            </a:pPr>
            <a:r>
              <a:rPr spc="-220" dirty="0"/>
              <a:t>The</a:t>
            </a:r>
            <a:r>
              <a:rPr spc="-155" dirty="0"/>
              <a:t> </a:t>
            </a:r>
            <a:r>
              <a:rPr spc="70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03780"/>
            <a:ext cx="10328275" cy="42932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64465" indent="-229235">
              <a:lnSpc>
                <a:spcPct val="922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55" dirty="0">
                <a:latin typeface="Gill Sans MT"/>
                <a:cs typeface="Gill Sans MT"/>
              </a:rPr>
              <a:t>Presumption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14" dirty="0">
                <a:latin typeface="Gill Sans MT"/>
                <a:cs typeface="Gill Sans MT"/>
              </a:rPr>
              <a:t>that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125" dirty="0">
                <a:latin typeface="Gill Sans MT"/>
                <a:cs typeface="Gill Sans MT"/>
              </a:rPr>
              <a:t>respondent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210" dirty="0">
                <a:latin typeface="Gill Sans MT"/>
                <a:cs typeface="Gill Sans MT"/>
              </a:rPr>
              <a:t>is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not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responsible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for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90" dirty="0">
                <a:latin typeface="Gill Sans MT"/>
                <a:cs typeface="Gill Sans MT"/>
              </a:rPr>
              <a:t>alleged</a:t>
            </a:r>
            <a:r>
              <a:rPr sz="275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sex </a:t>
            </a:r>
            <a:r>
              <a:rPr sz="2750" spc="140" dirty="0">
                <a:latin typeface="Gill Sans MT"/>
                <a:cs typeface="Gill Sans MT"/>
              </a:rPr>
              <a:t>discrimination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80" dirty="0">
                <a:latin typeface="Gill Sans MT"/>
                <a:cs typeface="Gill Sans MT"/>
              </a:rPr>
              <a:t>until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114" dirty="0">
                <a:latin typeface="Gill Sans MT"/>
                <a:cs typeface="Gill Sans MT"/>
              </a:rPr>
              <a:t>determination</a:t>
            </a:r>
            <a:r>
              <a:rPr sz="2750" spc="-35" dirty="0">
                <a:latin typeface="Gill Sans MT"/>
                <a:cs typeface="Gill Sans MT"/>
              </a:rPr>
              <a:t> </a:t>
            </a:r>
            <a:r>
              <a:rPr sz="2750" spc="210" dirty="0">
                <a:latin typeface="Gill Sans MT"/>
                <a:cs typeface="Gill Sans MT"/>
              </a:rPr>
              <a:t>is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240" dirty="0">
                <a:latin typeface="Gill Sans MT"/>
                <a:cs typeface="Gill Sans MT"/>
              </a:rPr>
              <a:t>made</a:t>
            </a:r>
            <a:r>
              <a:rPr sz="2750" spc="3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at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conclusion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of </a:t>
            </a:r>
            <a:r>
              <a:rPr sz="2750" spc="170" dirty="0">
                <a:latin typeface="Gill Sans MT"/>
                <a:cs typeface="Gill Sans MT"/>
              </a:rPr>
              <a:t>grievance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14" dirty="0">
                <a:latin typeface="Gill Sans MT"/>
                <a:cs typeface="Gill Sans MT"/>
              </a:rPr>
              <a:t>procedures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05" dirty="0">
                <a:latin typeface="Gill Sans MT"/>
                <a:cs typeface="Gill Sans MT"/>
              </a:rPr>
              <a:t>Burden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on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the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school,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not</a:t>
            </a:r>
            <a:r>
              <a:rPr sz="2750" spc="-90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the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25" dirty="0">
                <a:latin typeface="Gill Sans MT"/>
                <a:cs typeface="Gill Sans MT"/>
              </a:rPr>
              <a:t>parties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85" dirty="0">
                <a:latin typeface="Gill Sans MT"/>
                <a:cs typeface="Gill Sans MT"/>
              </a:rPr>
              <a:t>Equal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70" dirty="0">
                <a:latin typeface="Gill Sans MT"/>
                <a:cs typeface="Gill Sans MT"/>
              </a:rPr>
              <a:t>opportunity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for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parties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55" dirty="0">
                <a:latin typeface="Gill Sans MT"/>
                <a:cs typeface="Gill Sans MT"/>
              </a:rPr>
              <a:t>to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present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195" dirty="0">
                <a:latin typeface="Gill Sans MT"/>
                <a:cs typeface="Gill Sans MT"/>
              </a:rPr>
              <a:t>witnesses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215" dirty="0">
                <a:latin typeface="Gill Sans MT"/>
                <a:cs typeface="Gill Sans MT"/>
              </a:rPr>
              <a:t>and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evidence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85" dirty="0">
                <a:latin typeface="Gill Sans MT"/>
                <a:cs typeface="Gill Sans MT"/>
              </a:rPr>
              <a:t>Equal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100" dirty="0">
                <a:latin typeface="Gill Sans MT"/>
                <a:cs typeface="Gill Sans MT"/>
              </a:rPr>
              <a:t>opportunities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for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parties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review</a:t>
            </a:r>
            <a:r>
              <a:rPr sz="2750" spc="1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evidence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85" dirty="0">
                <a:latin typeface="Gill Sans MT"/>
                <a:cs typeface="Gill Sans MT"/>
              </a:rPr>
              <a:t>Equal</a:t>
            </a:r>
            <a:r>
              <a:rPr sz="2750" spc="5" dirty="0">
                <a:latin typeface="Gill Sans MT"/>
                <a:cs typeface="Gill Sans MT"/>
              </a:rPr>
              <a:t> </a:t>
            </a:r>
            <a:r>
              <a:rPr sz="2750" spc="95" dirty="0">
                <a:latin typeface="Gill Sans MT"/>
                <a:cs typeface="Gill Sans MT"/>
              </a:rPr>
              <a:t>opportunities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for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parties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be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204" dirty="0">
                <a:latin typeface="Gill Sans MT"/>
                <a:cs typeface="Gill Sans MT"/>
              </a:rPr>
              <a:t>accompanied</a:t>
            </a:r>
            <a:r>
              <a:rPr sz="2750" spc="-65" dirty="0">
                <a:latin typeface="Gill Sans MT"/>
                <a:cs typeface="Gill Sans MT"/>
              </a:rPr>
              <a:t> </a:t>
            </a:r>
            <a:r>
              <a:rPr sz="2750" spc="145" dirty="0">
                <a:latin typeface="Gill Sans MT"/>
                <a:cs typeface="Gill Sans MT"/>
              </a:rPr>
              <a:t>by</a:t>
            </a:r>
            <a:r>
              <a:rPr sz="2750" spc="-35" dirty="0">
                <a:latin typeface="Gill Sans MT"/>
                <a:cs typeface="Gill Sans MT"/>
              </a:rPr>
              <a:t> </a:t>
            </a:r>
            <a:r>
              <a:rPr sz="2750" spc="270" dirty="0">
                <a:latin typeface="Gill Sans MT"/>
                <a:cs typeface="Gill Sans MT"/>
              </a:rPr>
              <a:t>an</a:t>
            </a:r>
            <a:r>
              <a:rPr sz="2750" spc="-3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advisor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70" dirty="0">
                <a:latin typeface="Gill Sans MT"/>
                <a:cs typeface="Gill Sans MT"/>
              </a:rPr>
              <a:t>Objective</a:t>
            </a:r>
            <a:r>
              <a:rPr sz="2750" spc="25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evaluation</a:t>
            </a:r>
            <a:r>
              <a:rPr sz="2750" spc="-30" dirty="0">
                <a:latin typeface="Gill Sans MT"/>
                <a:cs typeface="Gill Sans MT"/>
              </a:rPr>
              <a:t> </a:t>
            </a:r>
            <a:r>
              <a:rPr sz="2750" spc="195" dirty="0">
                <a:latin typeface="Gill Sans MT"/>
                <a:cs typeface="Gill Sans MT"/>
              </a:rPr>
              <a:t>of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all</a:t>
            </a:r>
            <a:r>
              <a:rPr sz="2750" spc="10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relevant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evidence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00" dirty="0">
                <a:latin typeface="Gill Sans MT"/>
                <a:cs typeface="Gill Sans MT"/>
              </a:rPr>
              <a:t>Apply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175" dirty="0">
                <a:latin typeface="Gill Sans MT"/>
                <a:cs typeface="Gill Sans MT"/>
              </a:rPr>
              <a:t>standard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90" dirty="0">
                <a:latin typeface="Gill Sans MT"/>
                <a:cs typeface="Gill Sans MT"/>
              </a:rPr>
              <a:t>of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evidence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evaluation</a:t>
            </a:r>
            <a:r>
              <a:rPr sz="2750" spc="-35" dirty="0">
                <a:latin typeface="Gill Sans MT"/>
                <a:cs typeface="Gill Sans MT"/>
              </a:rPr>
              <a:t> </a:t>
            </a:r>
            <a:r>
              <a:rPr sz="2750" spc="235" dirty="0">
                <a:latin typeface="Gill Sans MT"/>
                <a:cs typeface="Gill Sans MT"/>
              </a:rPr>
              <a:t>facts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Impermissible</a:t>
            </a:r>
            <a:r>
              <a:rPr spc="-185" dirty="0"/>
              <a:t> </a:t>
            </a:r>
            <a:r>
              <a:rPr spc="-45" dirty="0"/>
              <a:t>Evidence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9162" y="2031830"/>
            <a:ext cx="4664075" cy="3377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425"/>
              </a:spcBef>
            </a:pPr>
            <a:r>
              <a:rPr sz="2400" b="1" dirty="0">
                <a:latin typeface="Gill Sans MT"/>
                <a:cs typeface="Gill Sans MT"/>
              </a:rPr>
              <a:t>2020</a:t>
            </a:r>
            <a:r>
              <a:rPr sz="2400" b="1" spc="9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1300" marR="5080" indent="-229235">
              <a:lnSpc>
                <a:spcPct val="901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10" dirty="0">
                <a:latin typeface="Gill Sans MT"/>
                <a:cs typeface="Gill Sans MT"/>
              </a:rPr>
              <a:t>Party’s</a:t>
            </a:r>
            <a:r>
              <a:rPr sz="2600" spc="-40" dirty="0">
                <a:latin typeface="Gill Sans MT"/>
                <a:cs typeface="Gill Sans MT"/>
              </a:rPr>
              <a:t> </a:t>
            </a:r>
            <a:r>
              <a:rPr sz="2600" spc="70" dirty="0">
                <a:latin typeface="Gill Sans MT"/>
                <a:cs typeface="Gill Sans MT"/>
              </a:rPr>
              <a:t>records</a:t>
            </a:r>
            <a:r>
              <a:rPr sz="2600" spc="-120" dirty="0">
                <a:latin typeface="Gill Sans MT"/>
                <a:cs typeface="Gill Sans MT"/>
              </a:rPr>
              <a:t> </a:t>
            </a:r>
            <a:r>
              <a:rPr sz="2600" spc="204" dirty="0">
                <a:latin typeface="Gill Sans MT"/>
                <a:cs typeface="Gill Sans MT"/>
              </a:rPr>
              <a:t>made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or </a:t>
            </a:r>
            <a:r>
              <a:rPr sz="2600" spc="140" dirty="0">
                <a:latin typeface="Gill Sans MT"/>
                <a:cs typeface="Gill Sans MT"/>
              </a:rPr>
              <a:t>maintained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145" dirty="0">
                <a:latin typeface="Gill Sans MT"/>
                <a:cs typeface="Gill Sans MT"/>
              </a:rPr>
              <a:t>by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310" dirty="0">
                <a:latin typeface="Gill Sans MT"/>
                <a:cs typeface="Gill Sans MT"/>
              </a:rPr>
              <a:t>a</a:t>
            </a:r>
            <a:r>
              <a:rPr sz="2600" spc="-110" dirty="0">
                <a:latin typeface="Gill Sans MT"/>
                <a:cs typeface="Gill Sans MT"/>
              </a:rPr>
              <a:t> </a:t>
            </a:r>
            <a:r>
              <a:rPr sz="2600" spc="125" dirty="0">
                <a:latin typeface="Gill Sans MT"/>
                <a:cs typeface="Gill Sans MT"/>
              </a:rPr>
              <a:t>physician, </a:t>
            </a:r>
            <a:r>
              <a:rPr sz="2600" spc="105" dirty="0">
                <a:latin typeface="Gill Sans MT"/>
                <a:cs typeface="Gill Sans MT"/>
              </a:rPr>
              <a:t>psychiatrist,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125" dirty="0">
                <a:latin typeface="Gill Sans MT"/>
                <a:cs typeface="Gill Sans MT"/>
              </a:rPr>
              <a:t>psychologist,</a:t>
            </a:r>
            <a:r>
              <a:rPr sz="2600" spc="-90" dirty="0">
                <a:latin typeface="Gill Sans MT"/>
                <a:cs typeface="Gill Sans MT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or </a:t>
            </a:r>
            <a:r>
              <a:rPr sz="2600" dirty="0">
                <a:latin typeface="Gill Sans MT"/>
                <a:cs typeface="Gill Sans MT"/>
              </a:rPr>
              <a:t>other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120" dirty="0">
                <a:latin typeface="Gill Sans MT"/>
                <a:cs typeface="Gill Sans MT"/>
              </a:rPr>
              <a:t>recognized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spc="120" dirty="0">
                <a:latin typeface="Gill Sans MT"/>
                <a:cs typeface="Gill Sans MT"/>
              </a:rPr>
              <a:t>professional </a:t>
            </a:r>
            <a:r>
              <a:rPr sz="2600" spc="-20" dirty="0">
                <a:latin typeface="Gill Sans MT"/>
                <a:cs typeface="Gill Sans MT"/>
              </a:rPr>
              <a:t>or</a:t>
            </a:r>
            <a:r>
              <a:rPr sz="2600" spc="-130" dirty="0">
                <a:latin typeface="Gill Sans MT"/>
                <a:cs typeface="Gill Sans MT"/>
              </a:rPr>
              <a:t> </a:t>
            </a:r>
            <a:r>
              <a:rPr sz="2600" spc="80" dirty="0">
                <a:latin typeface="Gill Sans MT"/>
                <a:cs typeface="Gill Sans MT"/>
              </a:rPr>
              <a:t>paraprofessional…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195" dirty="0">
                <a:latin typeface="Gill Sans MT"/>
                <a:cs typeface="Gill Sans MT"/>
              </a:rPr>
              <a:t>made</a:t>
            </a:r>
            <a:r>
              <a:rPr sz="2600" spc="-105" dirty="0">
                <a:latin typeface="Gill Sans MT"/>
                <a:cs typeface="Gill Sans MT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or </a:t>
            </a:r>
            <a:r>
              <a:rPr sz="2600" spc="140" dirty="0">
                <a:latin typeface="Gill Sans MT"/>
                <a:cs typeface="Gill Sans MT"/>
              </a:rPr>
              <a:t>maintained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114" dirty="0">
                <a:latin typeface="Gill Sans MT"/>
                <a:cs typeface="Gill Sans MT"/>
              </a:rPr>
              <a:t>in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100" dirty="0">
                <a:latin typeface="Gill Sans MT"/>
                <a:cs typeface="Gill Sans MT"/>
              </a:rPr>
              <a:t>connection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40" dirty="0">
                <a:latin typeface="Gill Sans MT"/>
                <a:cs typeface="Gill Sans MT"/>
              </a:rPr>
              <a:t>with </a:t>
            </a:r>
            <a:r>
              <a:rPr sz="2600" spc="70" dirty="0">
                <a:latin typeface="Gill Sans MT"/>
                <a:cs typeface="Gill Sans MT"/>
              </a:rPr>
              <a:t>treatment</a:t>
            </a:r>
            <a:r>
              <a:rPr sz="2600" spc="-5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310" dirty="0">
                <a:latin typeface="Gill Sans MT"/>
                <a:cs typeface="Gill Sans MT"/>
              </a:rPr>
              <a:t>a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65" dirty="0">
                <a:latin typeface="Gill Sans MT"/>
                <a:cs typeface="Gill Sans MT"/>
              </a:rPr>
              <a:t>party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45" dirty="0">
                <a:latin typeface="Gill Sans MT"/>
                <a:cs typeface="Gill Sans MT"/>
              </a:rPr>
              <a:t>without </a:t>
            </a:r>
            <a:r>
              <a:rPr sz="2600" spc="90" dirty="0">
                <a:latin typeface="Gill Sans MT"/>
                <a:cs typeface="Gill Sans MT"/>
              </a:rPr>
              <a:t>party’s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written</a:t>
            </a:r>
            <a:r>
              <a:rPr sz="2600" spc="15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consent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80539">
              <a:lnSpc>
                <a:spcPct val="100000"/>
              </a:lnSpc>
              <a:spcBef>
                <a:spcPts val="425"/>
              </a:spcBef>
            </a:pPr>
            <a:r>
              <a:rPr dirty="0"/>
              <a:t>2024</a:t>
            </a:r>
            <a:r>
              <a:rPr spc="90" dirty="0"/>
              <a:t> </a:t>
            </a:r>
            <a:r>
              <a:rPr spc="-20" dirty="0"/>
              <a:t>Regs</a:t>
            </a: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0" spc="80" dirty="0">
                <a:latin typeface="Gill Sans MT"/>
                <a:cs typeface="Gill Sans MT"/>
              </a:rPr>
              <a:t>Protected</a:t>
            </a:r>
            <a:r>
              <a:rPr sz="2600" b="0" spc="-100" dirty="0">
                <a:latin typeface="Gill Sans MT"/>
                <a:cs typeface="Gill Sans MT"/>
              </a:rPr>
              <a:t> </a:t>
            </a:r>
            <a:r>
              <a:rPr sz="2600" b="0" spc="140" dirty="0">
                <a:latin typeface="Gill Sans MT"/>
                <a:cs typeface="Gill Sans MT"/>
              </a:rPr>
              <a:t>by</a:t>
            </a:r>
            <a:r>
              <a:rPr sz="2600" b="0" spc="-80" dirty="0">
                <a:latin typeface="Gill Sans MT"/>
                <a:cs typeface="Gill Sans MT"/>
              </a:rPr>
              <a:t> </a:t>
            </a:r>
            <a:r>
              <a:rPr sz="2600" b="0" spc="310" dirty="0">
                <a:latin typeface="Gill Sans MT"/>
                <a:cs typeface="Gill Sans MT"/>
              </a:rPr>
              <a:t>a</a:t>
            </a:r>
            <a:r>
              <a:rPr sz="2600" b="0" spc="-125" dirty="0">
                <a:latin typeface="Gill Sans MT"/>
                <a:cs typeface="Gill Sans MT"/>
              </a:rPr>
              <a:t> </a:t>
            </a:r>
            <a:r>
              <a:rPr sz="2600" b="0" spc="165" dirty="0">
                <a:latin typeface="Gill Sans MT"/>
                <a:cs typeface="Gill Sans MT"/>
              </a:rPr>
              <a:t>legal</a:t>
            </a:r>
            <a:r>
              <a:rPr sz="2600" b="0" spc="-85" dirty="0">
                <a:latin typeface="Gill Sans MT"/>
                <a:cs typeface="Gill Sans MT"/>
              </a:rPr>
              <a:t> </a:t>
            </a:r>
            <a:r>
              <a:rPr sz="2600" b="0" spc="90" dirty="0">
                <a:latin typeface="Gill Sans MT"/>
                <a:cs typeface="Gill Sans MT"/>
              </a:rPr>
              <a:t>privilege</a:t>
            </a:r>
            <a:endParaRPr sz="2600">
              <a:latin typeface="Gill Sans MT"/>
              <a:cs typeface="Gill Sans MT"/>
            </a:endParaRPr>
          </a:p>
          <a:p>
            <a:pPr marL="241300" marR="1015365" indent="-229235">
              <a:lnSpc>
                <a:spcPts val="2780"/>
              </a:lnSpc>
              <a:spcBef>
                <a:spcPts val="10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0" spc="95" dirty="0">
                <a:latin typeface="Gill Sans MT"/>
                <a:cs typeface="Gill Sans MT"/>
              </a:rPr>
              <a:t>Provided</a:t>
            </a:r>
            <a:r>
              <a:rPr sz="2600" b="0" spc="-105" dirty="0">
                <a:latin typeface="Gill Sans MT"/>
                <a:cs typeface="Gill Sans MT"/>
              </a:rPr>
              <a:t> </a:t>
            </a:r>
            <a:r>
              <a:rPr sz="2600" b="0" dirty="0">
                <a:latin typeface="Gill Sans MT"/>
                <a:cs typeface="Gill Sans MT"/>
              </a:rPr>
              <a:t>to</a:t>
            </a:r>
            <a:r>
              <a:rPr sz="2600" b="0" spc="-40" dirty="0">
                <a:latin typeface="Gill Sans MT"/>
                <a:cs typeface="Gill Sans MT"/>
              </a:rPr>
              <a:t> </a:t>
            </a:r>
            <a:r>
              <a:rPr sz="2600" b="0" spc="310" dirty="0">
                <a:latin typeface="Gill Sans MT"/>
                <a:cs typeface="Gill Sans MT"/>
              </a:rPr>
              <a:t>a</a:t>
            </a:r>
            <a:r>
              <a:rPr sz="2600" b="0" spc="-130" dirty="0">
                <a:latin typeface="Gill Sans MT"/>
                <a:cs typeface="Gill Sans MT"/>
              </a:rPr>
              <a:t> </a:t>
            </a:r>
            <a:r>
              <a:rPr sz="2600" b="0" spc="105" dirty="0">
                <a:latin typeface="Gill Sans MT"/>
                <a:cs typeface="Gill Sans MT"/>
              </a:rPr>
              <a:t>confidential employee</a:t>
            </a:r>
            <a:endParaRPr sz="2600">
              <a:latin typeface="Gill Sans MT"/>
              <a:cs typeface="Gill Sans MT"/>
            </a:endParaRPr>
          </a:p>
          <a:p>
            <a:pPr marL="241300" marR="1143635" indent="-229235">
              <a:lnSpc>
                <a:spcPct val="903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0" spc="100" dirty="0">
                <a:latin typeface="Gill Sans MT"/>
                <a:cs typeface="Gill Sans MT"/>
              </a:rPr>
              <a:t>Records</a:t>
            </a:r>
            <a:r>
              <a:rPr sz="2600" b="0" spc="-120" dirty="0">
                <a:latin typeface="Gill Sans MT"/>
                <a:cs typeface="Gill Sans MT"/>
              </a:rPr>
              <a:t> </a:t>
            </a:r>
            <a:r>
              <a:rPr sz="2600" b="0" spc="140" dirty="0">
                <a:latin typeface="Gill Sans MT"/>
                <a:cs typeface="Gill Sans MT"/>
              </a:rPr>
              <a:t>maintained</a:t>
            </a:r>
            <a:r>
              <a:rPr sz="2600" b="0" spc="-20" dirty="0">
                <a:latin typeface="Gill Sans MT"/>
                <a:cs typeface="Gill Sans MT"/>
              </a:rPr>
              <a:t> </a:t>
            </a:r>
            <a:r>
              <a:rPr sz="2600" b="0" spc="105" dirty="0">
                <a:latin typeface="Gill Sans MT"/>
                <a:cs typeface="Gill Sans MT"/>
              </a:rPr>
              <a:t>by</a:t>
            </a:r>
            <a:r>
              <a:rPr sz="2600" b="0" spc="-75" dirty="0">
                <a:latin typeface="Gill Sans MT"/>
                <a:cs typeface="Gill Sans MT"/>
              </a:rPr>
              <a:t> </a:t>
            </a:r>
            <a:r>
              <a:rPr sz="2600" b="0" spc="260" dirty="0">
                <a:latin typeface="Gill Sans MT"/>
                <a:cs typeface="Gill Sans MT"/>
              </a:rPr>
              <a:t>a </a:t>
            </a:r>
            <a:r>
              <a:rPr sz="2600" b="0" spc="120" dirty="0">
                <a:latin typeface="Gill Sans MT"/>
                <a:cs typeface="Gill Sans MT"/>
              </a:rPr>
              <a:t>recognized</a:t>
            </a:r>
            <a:r>
              <a:rPr sz="2600" b="0" spc="-105" dirty="0">
                <a:latin typeface="Gill Sans MT"/>
                <a:cs typeface="Gill Sans MT"/>
              </a:rPr>
              <a:t> </a:t>
            </a:r>
            <a:r>
              <a:rPr sz="2600" b="0" spc="150" dirty="0">
                <a:latin typeface="Gill Sans MT"/>
                <a:cs typeface="Gill Sans MT"/>
              </a:rPr>
              <a:t>medical </a:t>
            </a:r>
            <a:r>
              <a:rPr sz="2600" b="0" spc="120" dirty="0">
                <a:latin typeface="Gill Sans MT"/>
                <a:cs typeface="Gill Sans MT"/>
              </a:rPr>
              <a:t>professional</a:t>
            </a:r>
            <a:endParaRPr sz="2600">
              <a:latin typeface="Gill Sans MT"/>
              <a:cs typeface="Gill Sans MT"/>
            </a:endParaRPr>
          </a:p>
          <a:p>
            <a:pPr marL="241300" marR="5080" indent="-229235" algn="just">
              <a:lnSpc>
                <a:spcPct val="903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0" spc="120" dirty="0">
                <a:latin typeface="Gill Sans MT"/>
                <a:cs typeface="Gill Sans MT"/>
              </a:rPr>
              <a:t>Relating</a:t>
            </a:r>
            <a:r>
              <a:rPr sz="2600" b="0" spc="-55" dirty="0">
                <a:latin typeface="Gill Sans MT"/>
                <a:cs typeface="Gill Sans MT"/>
              </a:rPr>
              <a:t> </a:t>
            </a:r>
            <a:r>
              <a:rPr sz="2600" b="0" dirty="0">
                <a:latin typeface="Gill Sans MT"/>
                <a:cs typeface="Gill Sans MT"/>
              </a:rPr>
              <a:t>to</a:t>
            </a:r>
            <a:r>
              <a:rPr sz="2600" b="0" spc="-75" dirty="0">
                <a:latin typeface="Gill Sans MT"/>
                <a:cs typeface="Gill Sans MT"/>
              </a:rPr>
              <a:t> </a:t>
            </a:r>
            <a:r>
              <a:rPr sz="2600" b="0" spc="140" dirty="0">
                <a:latin typeface="Gill Sans MT"/>
                <a:cs typeface="Gill Sans MT"/>
              </a:rPr>
              <a:t>complainant’s</a:t>
            </a:r>
            <a:r>
              <a:rPr sz="2600" b="0" spc="-5" dirty="0">
                <a:latin typeface="Gill Sans MT"/>
                <a:cs typeface="Gill Sans MT"/>
              </a:rPr>
              <a:t> </a:t>
            </a:r>
            <a:r>
              <a:rPr sz="2600" b="0" spc="135" dirty="0">
                <a:latin typeface="Gill Sans MT"/>
                <a:cs typeface="Gill Sans MT"/>
              </a:rPr>
              <a:t>sexual </a:t>
            </a:r>
            <a:r>
              <a:rPr sz="2600" b="0" spc="100" dirty="0">
                <a:latin typeface="Gill Sans MT"/>
                <a:cs typeface="Gill Sans MT"/>
              </a:rPr>
              <a:t>interests</a:t>
            </a:r>
            <a:r>
              <a:rPr sz="2600" b="0" spc="-135" dirty="0">
                <a:latin typeface="Gill Sans MT"/>
                <a:cs typeface="Gill Sans MT"/>
              </a:rPr>
              <a:t> </a:t>
            </a:r>
            <a:r>
              <a:rPr sz="2600" b="0" spc="-20" dirty="0">
                <a:latin typeface="Gill Sans MT"/>
                <a:cs typeface="Gill Sans MT"/>
              </a:rPr>
              <a:t>or</a:t>
            </a:r>
            <a:r>
              <a:rPr sz="2600" b="0" spc="-120" dirty="0">
                <a:latin typeface="Gill Sans MT"/>
                <a:cs typeface="Gill Sans MT"/>
              </a:rPr>
              <a:t> </a:t>
            </a:r>
            <a:r>
              <a:rPr sz="2600" b="0" dirty="0">
                <a:latin typeface="Gill Sans MT"/>
                <a:cs typeface="Gill Sans MT"/>
              </a:rPr>
              <a:t>prior</a:t>
            </a:r>
            <a:r>
              <a:rPr sz="2600" b="0" spc="-114" dirty="0">
                <a:latin typeface="Gill Sans MT"/>
                <a:cs typeface="Gill Sans MT"/>
              </a:rPr>
              <a:t> </a:t>
            </a:r>
            <a:r>
              <a:rPr sz="2600" b="0" spc="145" dirty="0">
                <a:latin typeface="Gill Sans MT"/>
                <a:cs typeface="Gill Sans MT"/>
              </a:rPr>
              <a:t>sexual</a:t>
            </a:r>
            <a:r>
              <a:rPr sz="2600" b="0" spc="-20" dirty="0">
                <a:latin typeface="Gill Sans MT"/>
                <a:cs typeface="Gill Sans MT"/>
              </a:rPr>
              <a:t> </a:t>
            </a:r>
            <a:r>
              <a:rPr sz="2600" b="0" spc="105" dirty="0">
                <a:latin typeface="Gill Sans MT"/>
                <a:cs typeface="Gill Sans MT"/>
              </a:rPr>
              <a:t>conduct </a:t>
            </a:r>
            <a:r>
              <a:rPr sz="2600" b="0" spc="85" dirty="0">
                <a:latin typeface="Gill Sans MT"/>
                <a:cs typeface="Gill Sans MT"/>
              </a:rPr>
              <a:t>(limited</a:t>
            </a:r>
            <a:r>
              <a:rPr sz="2600" b="0" spc="-25" dirty="0">
                <a:latin typeface="Gill Sans MT"/>
                <a:cs typeface="Gill Sans MT"/>
              </a:rPr>
              <a:t> </a:t>
            </a:r>
            <a:r>
              <a:rPr sz="2600" b="0" spc="70" dirty="0">
                <a:latin typeface="Gill Sans MT"/>
                <a:cs typeface="Gill Sans MT"/>
              </a:rPr>
              <a:t>exception)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97305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Details</a:t>
            </a:r>
            <a:r>
              <a:rPr spc="-190" dirty="0"/>
              <a:t> </a:t>
            </a:r>
            <a:r>
              <a:rPr spc="-135" dirty="0"/>
              <a:t>are</a:t>
            </a:r>
            <a:r>
              <a:rPr spc="-170" dirty="0"/>
              <a:t> </a:t>
            </a:r>
            <a:r>
              <a:rPr spc="-190" dirty="0"/>
              <a:t>Important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11813"/>
            <a:ext cx="9019540" cy="30975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Gill Sans MT"/>
                <a:cs typeface="Gill Sans MT"/>
              </a:rPr>
              <a:t>What,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When,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45" dirty="0">
                <a:latin typeface="Gill Sans MT"/>
                <a:cs typeface="Gill Sans MT"/>
              </a:rPr>
              <a:t>Where?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60" dirty="0">
                <a:latin typeface="Gill Sans MT"/>
                <a:cs typeface="Gill Sans MT"/>
              </a:rPr>
              <a:t>How</a:t>
            </a:r>
            <a:r>
              <a:rPr sz="2750" spc="-6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did</a:t>
            </a:r>
            <a:r>
              <a:rPr sz="2750" dirty="0">
                <a:latin typeface="Gill Sans MT"/>
                <a:cs typeface="Gill Sans MT"/>
              </a:rPr>
              <a:t> it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225" dirty="0">
                <a:latin typeface="Gill Sans MT"/>
                <a:cs typeface="Gill Sans MT"/>
              </a:rPr>
              <a:t>make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10" dirty="0">
                <a:latin typeface="Gill Sans MT"/>
                <a:cs typeface="Gill Sans MT"/>
              </a:rPr>
              <a:t>you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200" dirty="0">
                <a:latin typeface="Gill Sans MT"/>
                <a:cs typeface="Gill Sans MT"/>
              </a:rPr>
              <a:t>feel?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-25" dirty="0">
                <a:latin typeface="Gill Sans MT"/>
                <a:cs typeface="Gill Sans MT"/>
              </a:rPr>
              <a:t>Who</a:t>
            </a:r>
            <a:r>
              <a:rPr sz="2750" spc="-90" dirty="0">
                <a:latin typeface="Gill Sans MT"/>
                <a:cs typeface="Gill Sans MT"/>
              </a:rPr>
              <a:t> </a:t>
            </a:r>
            <a:r>
              <a:rPr sz="2750" spc="280" dirty="0">
                <a:latin typeface="Gill Sans MT"/>
                <a:cs typeface="Gill Sans MT"/>
              </a:rPr>
              <a:t>was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120" dirty="0">
                <a:latin typeface="Gill Sans MT"/>
                <a:cs typeface="Gill Sans MT"/>
              </a:rPr>
              <a:t>there?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What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did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110" dirty="0">
                <a:latin typeface="Gill Sans MT"/>
                <a:cs typeface="Gill Sans MT"/>
              </a:rPr>
              <a:t>they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254" dirty="0">
                <a:latin typeface="Gill Sans MT"/>
                <a:cs typeface="Gill Sans MT"/>
              </a:rPr>
              <a:t>see?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80" dirty="0">
                <a:latin typeface="Gill Sans MT"/>
                <a:cs typeface="Gill Sans MT"/>
              </a:rPr>
              <a:t>Any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55" dirty="0">
                <a:latin typeface="Gill Sans MT"/>
                <a:cs typeface="Gill Sans MT"/>
              </a:rPr>
              <a:t>recordings?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Contemporaneous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80" dirty="0">
                <a:latin typeface="Gill Sans MT"/>
                <a:cs typeface="Gill Sans MT"/>
              </a:rPr>
              <a:t>texts,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204" dirty="0">
                <a:latin typeface="Gill Sans MT"/>
                <a:cs typeface="Gill Sans MT"/>
              </a:rPr>
              <a:t>social</a:t>
            </a:r>
            <a:r>
              <a:rPr sz="2750" spc="-75" dirty="0">
                <a:latin typeface="Gill Sans MT"/>
                <a:cs typeface="Gill Sans MT"/>
              </a:rPr>
              <a:t> </a:t>
            </a:r>
            <a:r>
              <a:rPr sz="2750" spc="229" dirty="0">
                <a:latin typeface="Gill Sans MT"/>
                <a:cs typeface="Gill Sans MT"/>
              </a:rPr>
              <a:t>media?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Gill Sans MT"/>
                <a:cs typeface="Gill Sans MT"/>
              </a:rPr>
              <a:t>What</a:t>
            </a:r>
            <a:r>
              <a:rPr sz="2750" spc="20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words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were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204" dirty="0">
                <a:latin typeface="Gill Sans MT"/>
                <a:cs typeface="Gill Sans MT"/>
              </a:rPr>
              <a:t>exchanged?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50" dirty="0">
                <a:latin typeface="Gill Sans MT"/>
                <a:cs typeface="Gill Sans MT"/>
              </a:rPr>
              <a:t>Nature</a:t>
            </a:r>
            <a:r>
              <a:rPr sz="2750" spc="15" dirty="0">
                <a:latin typeface="Gill Sans MT"/>
                <a:cs typeface="Gill Sans MT"/>
              </a:rPr>
              <a:t> </a:t>
            </a:r>
            <a:r>
              <a:rPr sz="2750" spc="165" dirty="0">
                <a:latin typeface="Gill Sans MT"/>
                <a:cs typeface="Gill Sans MT"/>
              </a:rPr>
              <a:t>of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125" dirty="0">
                <a:latin typeface="Gill Sans MT"/>
                <a:cs typeface="Gill Sans MT"/>
              </a:rPr>
              <a:t>relationship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between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parties?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5151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Establish</a:t>
            </a:r>
            <a:r>
              <a:rPr spc="-235" dirty="0"/>
              <a:t> </a:t>
            </a:r>
            <a:r>
              <a:rPr spc="-120" dirty="0"/>
              <a:t>Rapport/Rhythm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11813"/>
            <a:ext cx="7489190" cy="30975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25" dirty="0">
                <a:latin typeface="Gill Sans MT"/>
                <a:cs typeface="Gill Sans MT"/>
              </a:rPr>
              <a:t>Prompt</a:t>
            </a:r>
            <a:r>
              <a:rPr sz="2750" spc="25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with</a:t>
            </a:r>
            <a:r>
              <a:rPr sz="275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questions;</a:t>
            </a:r>
            <a:r>
              <a:rPr sz="2750" spc="-35" dirty="0">
                <a:latin typeface="Gill Sans MT"/>
                <a:cs typeface="Gill Sans MT"/>
              </a:rPr>
              <a:t> </a:t>
            </a:r>
            <a:r>
              <a:rPr sz="2750" spc="114" dirty="0">
                <a:latin typeface="Gill Sans MT"/>
                <a:cs typeface="Gill Sans MT"/>
              </a:rPr>
              <a:t>Follow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their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70" dirty="0">
                <a:latin typeface="Gill Sans MT"/>
                <a:cs typeface="Gill Sans MT"/>
              </a:rPr>
              <a:t>train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50" dirty="0">
                <a:latin typeface="Gill Sans MT"/>
                <a:cs typeface="Gill Sans MT"/>
              </a:rPr>
              <a:t>Ask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clarifying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questions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30" dirty="0">
                <a:latin typeface="Gill Sans MT"/>
                <a:cs typeface="Gill Sans MT"/>
              </a:rPr>
              <a:t>Probe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for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details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95" dirty="0">
                <a:latin typeface="Gill Sans MT"/>
                <a:cs typeface="Gill Sans MT"/>
              </a:rPr>
              <a:t>Worry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45" dirty="0">
                <a:latin typeface="Gill Sans MT"/>
                <a:cs typeface="Gill Sans MT"/>
              </a:rPr>
              <a:t>about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relevancy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later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215" dirty="0">
                <a:latin typeface="Gill Sans MT"/>
                <a:cs typeface="Gill Sans MT"/>
              </a:rPr>
              <a:t>Balance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45" dirty="0">
                <a:latin typeface="Gill Sans MT"/>
                <a:cs typeface="Gill Sans MT"/>
              </a:rPr>
              <a:t>tracking</a:t>
            </a:r>
            <a:r>
              <a:rPr sz="2750" spc="-65" dirty="0">
                <a:latin typeface="Gill Sans MT"/>
                <a:cs typeface="Gill Sans MT"/>
              </a:rPr>
              <a:t> </a:t>
            </a:r>
            <a:r>
              <a:rPr sz="2750" spc="215" dirty="0">
                <a:latin typeface="Gill Sans MT"/>
                <a:cs typeface="Gill Sans MT"/>
              </a:rPr>
              <a:t>and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90" dirty="0">
                <a:latin typeface="Gill Sans MT"/>
                <a:cs typeface="Gill Sans MT"/>
              </a:rPr>
              <a:t>being</a:t>
            </a:r>
            <a:r>
              <a:rPr sz="2750" spc="-65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open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55" dirty="0">
                <a:latin typeface="Gill Sans MT"/>
                <a:cs typeface="Gill Sans MT"/>
              </a:rPr>
              <a:t>to</a:t>
            </a:r>
            <a:r>
              <a:rPr sz="2750" spc="-9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new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200" dirty="0">
                <a:latin typeface="Gill Sans MT"/>
                <a:cs typeface="Gill Sans MT"/>
              </a:rPr>
              <a:t>leads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50" dirty="0">
                <a:latin typeface="Gill Sans MT"/>
                <a:cs typeface="Gill Sans MT"/>
              </a:rPr>
              <a:t>Be</a:t>
            </a:r>
            <a:r>
              <a:rPr sz="2750" spc="10" dirty="0">
                <a:latin typeface="Gill Sans MT"/>
                <a:cs typeface="Gill Sans MT"/>
              </a:rPr>
              <a:t> </a:t>
            </a:r>
            <a:r>
              <a:rPr sz="2750" spc="145" dirty="0">
                <a:latin typeface="Gill Sans MT"/>
                <a:cs typeface="Gill Sans MT"/>
              </a:rPr>
              <a:t>comfortable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with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65" dirty="0">
                <a:latin typeface="Gill Sans MT"/>
                <a:cs typeface="Gill Sans MT"/>
              </a:rPr>
              <a:t>silence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30"/>
              </a:spcBef>
            </a:pPr>
            <a:r>
              <a:rPr spc="-160" dirty="0"/>
              <a:t>Credibility</a:t>
            </a:r>
            <a:r>
              <a:rPr spc="-65" dirty="0"/>
              <a:t> </a:t>
            </a:r>
            <a:r>
              <a:rPr spc="-10" dirty="0"/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26471"/>
            <a:ext cx="9377680" cy="43268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175" dirty="0">
                <a:latin typeface="Gill Sans MT"/>
                <a:cs typeface="Gill Sans MT"/>
              </a:rPr>
              <a:t>Is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the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spc="135" dirty="0">
                <a:latin typeface="Gill Sans MT"/>
                <a:cs typeface="Gill Sans MT"/>
              </a:rPr>
              <a:t>witness’s</a:t>
            </a:r>
            <a:r>
              <a:rPr sz="2150" spc="25" dirty="0">
                <a:latin typeface="Gill Sans MT"/>
                <a:cs typeface="Gill Sans MT"/>
              </a:rPr>
              <a:t> </a:t>
            </a:r>
            <a:r>
              <a:rPr sz="2150" spc="80" dirty="0">
                <a:latin typeface="Gill Sans MT"/>
                <a:cs typeface="Gill Sans MT"/>
              </a:rPr>
              <a:t>narrative</a:t>
            </a:r>
            <a:r>
              <a:rPr sz="2150" spc="-15" dirty="0">
                <a:latin typeface="Gill Sans MT"/>
                <a:cs typeface="Gill Sans MT"/>
              </a:rPr>
              <a:t> </a:t>
            </a:r>
            <a:r>
              <a:rPr sz="2150" spc="155" dirty="0">
                <a:latin typeface="Gill Sans MT"/>
                <a:cs typeface="Gill Sans MT"/>
              </a:rPr>
              <a:t>logical?</a:t>
            </a:r>
            <a:endParaRPr sz="21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175" dirty="0">
                <a:latin typeface="Gill Sans MT"/>
                <a:cs typeface="Gill Sans MT"/>
              </a:rPr>
              <a:t>Is</a:t>
            </a:r>
            <a:r>
              <a:rPr sz="2150" spc="30" dirty="0">
                <a:latin typeface="Gill Sans MT"/>
                <a:cs typeface="Gill Sans MT"/>
              </a:rPr>
              <a:t> </a:t>
            </a:r>
            <a:r>
              <a:rPr sz="2150" spc="50" dirty="0">
                <a:latin typeface="Gill Sans MT"/>
                <a:cs typeface="Gill Sans MT"/>
              </a:rPr>
              <a:t>there</a:t>
            </a:r>
            <a:r>
              <a:rPr sz="2150" dirty="0">
                <a:latin typeface="Gill Sans MT"/>
                <a:cs typeface="Gill Sans MT"/>
              </a:rPr>
              <a:t> </a:t>
            </a:r>
            <a:r>
              <a:rPr sz="2150" spc="260" dirty="0">
                <a:latin typeface="Gill Sans MT"/>
                <a:cs typeface="Gill Sans MT"/>
              </a:rPr>
              <a:t>a</a:t>
            </a:r>
            <a:r>
              <a:rPr sz="2150" spc="-30" dirty="0">
                <a:latin typeface="Gill Sans MT"/>
                <a:cs typeface="Gill Sans MT"/>
              </a:rPr>
              <a:t> </a:t>
            </a:r>
            <a:r>
              <a:rPr sz="2150" spc="95" dirty="0">
                <a:latin typeface="Gill Sans MT"/>
                <a:cs typeface="Gill Sans MT"/>
              </a:rPr>
              <a:t>motive</a:t>
            </a:r>
            <a:r>
              <a:rPr sz="2150" dirty="0">
                <a:latin typeface="Gill Sans MT"/>
                <a:cs typeface="Gill Sans MT"/>
              </a:rPr>
              <a:t> to</a:t>
            </a:r>
            <a:r>
              <a:rPr sz="2150" spc="-5" dirty="0">
                <a:latin typeface="Gill Sans MT"/>
                <a:cs typeface="Gill Sans MT"/>
              </a:rPr>
              <a:t> </a:t>
            </a:r>
            <a:r>
              <a:rPr sz="2150" spc="195" dirty="0">
                <a:latin typeface="Gill Sans MT"/>
                <a:cs typeface="Gill Sans MT"/>
              </a:rPr>
              <a:t>falsify?</a:t>
            </a:r>
            <a:r>
              <a:rPr sz="2150" spc="-30" dirty="0">
                <a:latin typeface="Gill Sans MT"/>
                <a:cs typeface="Gill Sans MT"/>
              </a:rPr>
              <a:t> </a:t>
            </a:r>
            <a:r>
              <a:rPr sz="2150" spc="135" dirty="0">
                <a:latin typeface="Gill Sans MT"/>
                <a:cs typeface="Gill Sans MT"/>
              </a:rPr>
              <a:t>(bias,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spc="65" dirty="0">
                <a:latin typeface="Gill Sans MT"/>
                <a:cs typeface="Gill Sans MT"/>
              </a:rPr>
              <a:t>interest,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other</a:t>
            </a:r>
            <a:r>
              <a:rPr sz="2150" spc="-30" dirty="0">
                <a:latin typeface="Gill Sans MT"/>
                <a:cs typeface="Gill Sans MT"/>
              </a:rPr>
              <a:t> </a:t>
            </a:r>
            <a:r>
              <a:rPr sz="2150" spc="85" dirty="0">
                <a:latin typeface="Gill Sans MT"/>
                <a:cs typeface="Gill Sans MT"/>
              </a:rPr>
              <a:t>motive)</a:t>
            </a:r>
            <a:endParaRPr sz="21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175" dirty="0">
                <a:latin typeface="Gill Sans MT"/>
                <a:cs typeface="Gill Sans MT"/>
              </a:rPr>
              <a:t>Is</a:t>
            </a:r>
            <a:r>
              <a:rPr sz="2150" spc="5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there</a:t>
            </a:r>
            <a:r>
              <a:rPr sz="2150" spc="25" dirty="0">
                <a:latin typeface="Gill Sans MT"/>
                <a:cs typeface="Gill Sans MT"/>
              </a:rPr>
              <a:t> </a:t>
            </a:r>
            <a:r>
              <a:rPr sz="2150" spc="260" dirty="0">
                <a:latin typeface="Gill Sans MT"/>
                <a:cs typeface="Gill Sans MT"/>
              </a:rPr>
              <a:t>a</a:t>
            </a:r>
            <a:r>
              <a:rPr sz="2150" spc="-5" dirty="0">
                <a:latin typeface="Gill Sans MT"/>
                <a:cs typeface="Gill Sans MT"/>
              </a:rPr>
              <a:t> </a:t>
            </a:r>
            <a:r>
              <a:rPr sz="2150" spc="145" dirty="0">
                <a:latin typeface="Gill Sans MT"/>
                <a:cs typeface="Gill Sans MT"/>
              </a:rPr>
              <a:t>witness</a:t>
            </a:r>
            <a:r>
              <a:rPr sz="2150" spc="-2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or</a:t>
            </a:r>
            <a:r>
              <a:rPr sz="2150" spc="-1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other</a:t>
            </a:r>
            <a:r>
              <a:rPr sz="2150" spc="70" dirty="0">
                <a:latin typeface="Gill Sans MT"/>
                <a:cs typeface="Gill Sans MT"/>
              </a:rPr>
              <a:t> </a:t>
            </a:r>
            <a:r>
              <a:rPr sz="2150" spc="125" dirty="0">
                <a:latin typeface="Gill Sans MT"/>
                <a:cs typeface="Gill Sans MT"/>
              </a:rPr>
              <a:t>evidence</a:t>
            </a:r>
            <a:r>
              <a:rPr sz="2150" spc="2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to</a:t>
            </a:r>
            <a:r>
              <a:rPr sz="2150" spc="10" dirty="0">
                <a:latin typeface="Gill Sans MT"/>
                <a:cs typeface="Gill Sans MT"/>
              </a:rPr>
              <a:t> </a:t>
            </a:r>
            <a:r>
              <a:rPr sz="2150" spc="60" dirty="0">
                <a:latin typeface="Gill Sans MT"/>
                <a:cs typeface="Gill Sans MT"/>
              </a:rPr>
              <a:t>corroborate?</a:t>
            </a:r>
            <a:endParaRPr sz="2150">
              <a:latin typeface="Gill Sans MT"/>
              <a:cs typeface="Gill Sans MT"/>
            </a:endParaRPr>
          </a:p>
          <a:p>
            <a:pPr marL="241300" indent="-228600">
              <a:lnSpc>
                <a:spcPts val="253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175" dirty="0">
                <a:latin typeface="Gill Sans MT"/>
                <a:cs typeface="Gill Sans MT"/>
              </a:rPr>
              <a:t>Is</a:t>
            </a:r>
            <a:r>
              <a:rPr sz="2150" spc="4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there</a:t>
            </a:r>
            <a:r>
              <a:rPr sz="2150" spc="15" dirty="0">
                <a:latin typeface="Gill Sans MT"/>
                <a:cs typeface="Gill Sans MT"/>
              </a:rPr>
              <a:t> </a:t>
            </a:r>
            <a:r>
              <a:rPr sz="2150" spc="120" dirty="0">
                <a:latin typeface="Gill Sans MT"/>
                <a:cs typeface="Gill Sans MT"/>
              </a:rPr>
              <a:t>evidence</a:t>
            </a:r>
            <a:r>
              <a:rPr sz="2150" spc="10" dirty="0">
                <a:latin typeface="Gill Sans MT"/>
                <a:cs typeface="Gill Sans MT"/>
              </a:rPr>
              <a:t> </a:t>
            </a:r>
            <a:r>
              <a:rPr sz="2150" spc="100" dirty="0">
                <a:latin typeface="Gill Sans MT"/>
                <a:cs typeface="Gill Sans MT"/>
              </a:rPr>
              <a:t>that</a:t>
            </a:r>
            <a:r>
              <a:rPr sz="2150" spc="5" dirty="0">
                <a:latin typeface="Gill Sans MT"/>
                <a:cs typeface="Gill Sans MT"/>
              </a:rPr>
              <a:t> </a:t>
            </a:r>
            <a:r>
              <a:rPr sz="2150" spc="170" dirty="0">
                <a:latin typeface="Gill Sans MT"/>
                <a:cs typeface="Gill Sans MT"/>
              </a:rPr>
              <a:t>is</a:t>
            </a:r>
            <a:r>
              <a:rPr sz="2150" spc="-35" dirty="0">
                <a:latin typeface="Gill Sans MT"/>
                <a:cs typeface="Gill Sans MT"/>
              </a:rPr>
              <a:t> </a:t>
            </a:r>
            <a:r>
              <a:rPr sz="2150" spc="125" dirty="0">
                <a:latin typeface="Gill Sans MT"/>
                <a:cs typeface="Gill Sans MT"/>
              </a:rPr>
              <a:t>inconsistent</a:t>
            </a:r>
            <a:r>
              <a:rPr sz="2150" spc="5" dirty="0">
                <a:latin typeface="Gill Sans MT"/>
                <a:cs typeface="Gill Sans MT"/>
              </a:rPr>
              <a:t> </a:t>
            </a:r>
            <a:r>
              <a:rPr sz="2150" spc="65" dirty="0">
                <a:latin typeface="Gill Sans MT"/>
                <a:cs typeface="Gill Sans MT"/>
              </a:rPr>
              <a:t>with</a:t>
            </a:r>
            <a:r>
              <a:rPr sz="2150" spc="-35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the</a:t>
            </a:r>
            <a:r>
              <a:rPr sz="2150" spc="15" dirty="0">
                <a:latin typeface="Gill Sans MT"/>
                <a:cs typeface="Gill Sans MT"/>
              </a:rPr>
              <a:t> </a:t>
            </a:r>
            <a:r>
              <a:rPr sz="2150" spc="60" dirty="0">
                <a:latin typeface="Gill Sans MT"/>
                <a:cs typeface="Gill Sans MT"/>
              </a:rPr>
              <a:t>interview</a:t>
            </a:r>
            <a:r>
              <a:rPr sz="2150" spc="-25" dirty="0">
                <a:latin typeface="Gill Sans MT"/>
                <a:cs typeface="Gill Sans MT"/>
              </a:rPr>
              <a:t> </a:t>
            </a:r>
            <a:r>
              <a:rPr sz="2150" spc="140" dirty="0">
                <a:latin typeface="Gill Sans MT"/>
                <a:cs typeface="Gill Sans MT"/>
              </a:rPr>
              <a:t>statement?</a:t>
            </a:r>
            <a:endParaRPr sz="2150">
              <a:latin typeface="Gill Sans MT"/>
              <a:cs typeface="Gill Sans MT"/>
            </a:endParaRPr>
          </a:p>
          <a:p>
            <a:pPr marL="698500" lvl="1" indent="-228600">
              <a:lnSpc>
                <a:spcPts val="2110"/>
              </a:lnSpc>
              <a:buFont typeface="Arial"/>
              <a:buChar char="•"/>
              <a:tabLst>
                <a:tab pos="698500" algn="l"/>
              </a:tabLst>
            </a:pPr>
            <a:r>
              <a:rPr sz="1850" spc="50" dirty="0">
                <a:latin typeface="Gill Sans MT"/>
                <a:cs typeface="Gill Sans MT"/>
              </a:rPr>
              <a:t>How</a:t>
            </a:r>
            <a:r>
              <a:rPr sz="1850" spc="-50" dirty="0">
                <a:latin typeface="Gill Sans MT"/>
                <a:cs typeface="Gill Sans MT"/>
              </a:rPr>
              <a:t> </a:t>
            </a:r>
            <a:r>
              <a:rPr sz="1850" spc="85" dirty="0">
                <a:latin typeface="Gill Sans MT"/>
                <a:cs typeface="Gill Sans MT"/>
              </a:rPr>
              <a:t>major</a:t>
            </a:r>
            <a:r>
              <a:rPr sz="1850" spc="-25" dirty="0">
                <a:latin typeface="Gill Sans MT"/>
                <a:cs typeface="Gill Sans MT"/>
              </a:rPr>
              <a:t> </a:t>
            </a:r>
            <a:r>
              <a:rPr sz="1850" dirty="0">
                <a:latin typeface="Gill Sans MT"/>
                <a:cs typeface="Gill Sans MT"/>
              </a:rPr>
              <a:t>or</a:t>
            </a:r>
            <a:r>
              <a:rPr sz="1850" spc="-25" dirty="0">
                <a:latin typeface="Gill Sans MT"/>
                <a:cs typeface="Gill Sans MT"/>
              </a:rPr>
              <a:t> </a:t>
            </a:r>
            <a:r>
              <a:rPr sz="1850" spc="70" dirty="0">
                <a:latin typeface="Gill Sans MT"/>
                <a:cs typeface="Gill Sans MT"/>
              </a:rPr>
              <a:t>minor</a:t>
            </a:r>
            <a:r>
              <a:rPr sz="1850" spc="-25" dirty="0">
                <a:latin typeface="Gill Sans MT"/>
                <a:cs typeface="Gill Sans MT"/>
              </a:rPr>
              <a:t> </a:t>
            </a:r>
            <a:r>
              <a:rPr sz="1850" spc="70" dirty="0">
                <a:latin typeface="Gill Sans MT"/>
                <a:cs typeface="Gill Sans MT"/>
              </a:rPr>
              <a:t>are</a:t>
            </a:r>
            <a:r>
              <a:rPr sz="1850" spc="-5" dirty="0">
                <a:latin typeface="Gill Sans MT"/>
                <a:cs typeface="Gill Sans MT"/>
              </a:rPr>
              <a:t> </a:t>
            </a:r>
            <a:r>
              <a:rPr sz="1850" spc="65" dirty="0">
                <a:latin typeface="Gill Sans MT"/>
                <a:cs typeface="Gill Sans MT"/>
              </a:rPr>
              <a:t>the</a:t>
            </a:r>
            <a:r>
              <a:rPr sz="1850" spc="-10" dirty="0">
                <a:latin typeface="Gill Sans MT"/>
                <a:cs typeface="Gill Sans MT"/>
              </a:rPr>
              <a:t> </a:t>
            </a:r>
            <a:r>
              <a:rPr sz="1850" spc="120" dirty="0">
                <a:latin typeface="Gill Sans MT"/>
                <a:cs typeface="Gill Sans MT"/>
              </a:rPr>
              <a:t>inconsistencies</a:t>
            </a:r>
            <a:endParaRPr sz="1850">
              <a:latin typeface="Gill Sans MT"/>
              <a:cs typeface="Gill Sans MT"/>
            </a:endParaRPr>
          </a:p>
          <a:p>
            <a:pPr marL="698500" lvl="1" indent="-228600">
              <a:lnSpc>
                <a:spcPts val="2160"/>
              </a:lnSpc>
              <a:buFont typeface="Arial"/>
              <a:buChar char="•"/>
              <a:tabLst>
                <a:tab pos="698500" algn="l"/>
              </a:tabLst>
            </a:pPr>
            <a:r>
              <a:rPr sz="1850" spc="155" dirty="0">
                <a:latin typeface="Gill Sans MT"/>
                <a:cs typeface="Gill Sans MT"/>
              </a:rPr>
              <a:t>Is</a:t>
            </a:r>
            <a:r>
              <a:rPr sz="1850" spc="-35" dirty="0">
                <a:latin typeface="Gill Sans MT"/>
                <a:cs typeface="Gill Sans MT"/>
              </a:rPr>
              <a:t> </a:t>
            </a:r>
            <a:r>
              <a:rPr sz="1850" spc="55" dirty="0">
                <a:latin typeface="Gill Sans MT"/>
                <a:cs typeface="Gill Sans MT"/>
              </a:rPr>
              <a:t>there</a:t>
            </a:r>
            <a:r>
              <a:rPr sz="1850" spc="20" dirty="0">
                <a:latin typeface="Gill Sans MT"/>
                <a:cs typeface="Gill Sans MT"/>
              </a:rPr>
              <a:t> </a:t>
            </a:r>
            <a:r>
              <a:rPr sz="1850" spc="225" dirty="0">
                <a:latin typeface="Gill Sans MT"/>
                <a:cs typeface="Gill Sans MT"/>
              </a:rPr>
              <a:t>a</a:t>
            </a:r>
            <a:r>
              <a:rPr sz="1850" spc="-10" dirty="0">
                <a:latin typeface="Gill Sans MT"/>
                <a:cs typeface="Gill Sans MT"/>
              </a:rPr>
              <a:t> </a:t>
            </a:r>
            <a:r>
              <a:rPr sz="1850" spc="114" dirty="0">
                <a:latin typeface="Gill Sans MT"/>
                <a:cs typeface="Gill Sans MT"/>
              </a:rPr>
              <a:t>reasonable</a:t>
            </a:r>
            <a:r>
              <a:rPr sz="1850" spc="20" dirty="0">
                <a:latin typeface="Gill Sans MT"/>
                <a:cs typeface="Gill Sans MT"/>
              </a:rPr>
              <a:t> </a:t>
            </a:r>
            <a:r>
              <a:rPr sz="1850" spc="100" dirty="0">
                <a:latin typeface="Gill Sans MT"/>
                <a:cs typeface="Gill Sans MT"/>
              </a:rPr>
              <a:t>explanation</a:t>
            </a:r>
            <a:r>
              <a:rPr sz="1850" spc="55" dirty="0">
                <a:latin typeface="Gill Sans MT"/>
                <a:cs typeface="Gill Sans MT"/>
              </a:rPr>
              <a:t> </a:t>
            </a:r>
            <a:r>
              <a:rPr sz="1850" dirty="0">
                <a:latin typeface="Gill Sans MT"/>
                <a:cs typeface="Gill Sans MT"/>
              </a:rPr>
              <a:t>for </a:t>
            </a:r>
            <a:r>
              <a:rPr sz="1850" spc="65" dirty="0">
                <a:latin typeface="Gill Sans MT"/>
                <a:cs typeface="Gill Sans MT"/>
              </a:rPr>
              <a:t>the</a:t>
            </a:r>
            <a:r>
              <a:rPr sz="1850" spc="20" dirty="0">
                <a:latin typeface="Gill Sans MT"/>
                <a:cs typeface="Gill Sans MT"/>
              </a:rPr>
              <a:t> </a:t>
            </a:r>
            <a:r>
              <a:rPr sz="1850" spc="125" dirty="0">
                <a:latin typeface="Gill Sans MT"/>
                <a:cs typeface="Gill Sans MT"/>
              </a:rPr>
              <a:t>inconsistencies?</a:t>
            </a:r>
            <a:endParaRPr sz="185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215"/>
              </a:spcBef>
              <a:buFont typeface="Arial"/>
              <a:buChar char="•"/>
            </a:pPr>
            <a:endParaRPr sz="18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150" spc="175" dirty="0">
                <a:latin typeface="Gill Sans MT"/>
                <a:cs typeface="Gill Sans MT"/>
              </a:rPr>
              <a:t>Is</a:t>
            </a:r>
            <a:r>
              <a:rPr sz="2150" spc="7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there</a:t>
            </a:r>
            <a:r>
              <a:rPr sz="2150" spc="45" dirty="0">
                <a:latin typeface="Gill Sans MT"/>
                <a:cs typeface="Gill Sans MT"/>
              </a:rPr>
              <a:t> </a:t>
            </a:r>
            <a:r>
              <a:rPr sz="2150" spc="114" dirty="0">
                <a:latin typeface="Gill Sans MT"/>
                <a:cs typeface="Gill Sans MT"/>
              </a:rPr>
              <a:t>continuing</a:t>
            </a:r>
            <a:r>
              <a:rPr sz="2150" spc="50" dirty="0">
                <a:latin typeface="Gill Sans MT"/>
                <a:cs typeface="Gill Sans MT"/>
              </a:rPr>
              <a:t> </a:t>
            </a:r>
            <a:r>
              <a:rPr sz="2150" spc="185" dirty="0">
                <a:latin typeface="Gill Sans MT"/>
                <a:cs typeface="Gill Sans MT"/>
              </a:rPr>
              <a:t>harassing</a:t>
            </a:r>
            <a:r>
              <a:rPr sz="2150" spc="45" dirty="0">
                <a:latin typeface="Gill Sans MT"/>
                <a:cs typeface="Gill Sans MT"/>
              </a:rPr>
              <a:t> </a:t>
            </a:r>
            <a:r>
              <a:rPr sz="2150" spc="110" dirty="0">
                <a:latin typeface="Gill Sans MT"/>
                <a:cs typeface="Gill Sans MT"/>
              </a:rPr>
              <a:t>behavior?</a:t>
            </a:r>
            <a:endParaRPr sz="21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85" dirty="0">
                <a:latin typeface="Gill Sans MT"/>
                <a:cs typeface="Gill Sans MT"/>
              </a:rPr>
              <a:t>Does</a:t>
            </a:r>
            <a:r>
              <a:rPr sz="2150" spc="-65" dirty="0">
                <a:latin typeface="Gill Sans MT"/>
                <a:cs typeface="Gill Sans MT"/>
              </a:rPr>
              <a:t> </a:t>
            </a:r>
            <a:r>
              <a:rPr sz="2150" spc="50" dirty="0">
                <a:latin typeface="Gill Sans MT"/>
                <a:cs typeface="Gill Sans MT"/>
              </a:rPr>
              <a:t>either</a:t>
            </a:r>
            <a:r>
              <a:rPr sz="2150" spc="-55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party</a:t>
            </a:r>
            <a:r>
              <a:rPr sz="2150" spc="-40" dirty="0">
                <a:latin typeface="Gill Sans MT"/>
                <a:cs typeface="Gill Sans MT"/>
              </a:rPr>
              <a:t> </a:t>
            </a:r>
            <a:r>
              <a:rPr sz="2150" spc="150" dirty="0">
                <a:latin typeface="Gill Sans MT"/>
                <a:cs typeface="Gill Sans MT"/>
              </a:rPr>
              <a:t>have</a:t>
            </a:r>
            <a:r>
              <a:rPr sz="2150" spc="-25" dirty="0">
                <a:latin typeface="Gill Sans MT"/>
                <a:cs typeface="Gill Sans MT"/>
              </a:rPr>
              <a:t> </a:t>
            </a:r>
            <a:r>
              <a:rPr sz="2150" spc="260" dirty="0">
                <a:latin typeface="Gill Sans MT"/>
                <a:cs typeface="Gill Sans MT"/>
              </a:rPr>
              <a:t>a</a:t>
            </a:r>
            <a:r>
              <a:rPr sz="2150" spc="-50" dirty="0">
                <a:latin typeface="Gill Sans MT"/>
                <a:cs typeface="Gill Sans MT"/>
              </a:rPr>
              <a:t> </a:t>
            </a:r>
            <a:r>
              <a:rPr sz="2150" spc="85" dirty="0">
                <a:latin typeface="Gill Sans MT"/>
                <a:cs typeface="Gill Sans MT"/>
              </a:rPr>
              <a:t>pattern</a:t>
            </a:r>
            <a:r>
              <a:rPr sz="2150" spc="-65" dirty="0">
                <a:latin typeface="Gill Sans MT"/>
                <a:cs typeface="Gill Sans MT"/>
              </a:rPr>
              <a:t> </a:t>
            </a:r>
            <a:r>
              <a:rPr sz="2150" spc="145" dirty="0">
                <a:latin typeface="Gill Sans MT"/>
                <a:cs typeface="Gill Sans MT"/>
              </a:rPr>
              <a:t>of</a:t>
            </a:r>
            <a:r>
              <a:rPr sz="2150" spc="-75" dirty="0">
                <a:latin typeface="Gill Sans MT"/>
                <a:cs typeface="Gill Sans MT"/>
              </a:rPr>
              <a:t> </a:t>
            </a:r>
            <a:r>
              <a:rPr sz="2150" spc="185" dirty="0">
                <a:latin typeface="Gill Sans MT"/>
                <a:cs typeface="Gill Sans MT"/>
              </a:rPr>
              <a:t>past</a:t>
            </a:r>
            <a:r>
              <a:rPr sz="2150" spc="-30" dirty="0">
                <a:latin typeface="Gill Sans MT"/>
                <a:cs typeface="Gill Sans MT"/>
              </a:rPr>
              <a:t> </a:t>
            </a:r>
            <a:r>
              <a:rPr sz="2150" spc="120" dirty="0">
                <a:latin typeface="Gill Sans MT"/>
                <a:cs typeface="Gill Sans MT"/>
              </a:rPr>
              <a:t>similar</a:t>
            </a:r>
            <a:r>
              <a:rPr sz="2150" spc="25" dirty="0">
                <a:latin typeface="Gill Sans MT"/>
                <a:cs typeface="Gill Sans MT"/>
              </a:rPr>
              <a:t> </a:t>
            </a:r>
            <a:r>
              <a:rPr sz="2150" spc="110" dirty="0">
                <a:latin typeface="Gill Sans MT"/>
                <a:cs typeface="Gill Sans MT"/>
              </a:rPr>
              <a:t>behavior?</a:t>
            </a:r>
            <a:endParaRPr sz="2150">
              <a:latin typeface="Gill Sans MT"/>
              <a:cs typeface="Gill Sans MT"/>
            </a:endParaRPr>
          </a:p>
          <a:p>
            <a:pPr marL="241300" marR="5080" indent="-229235">
              <a:lnSpc>
                <a:spcPct val="728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90" dirty="0">
                <a:latin typeface="Gill Sans MT"/>
                <a:cs typeface="Gill Sans MT"/>
              </a:rPr>
              <a:t>Was</a:t>
            </a:r>
            <a:r>
              <a:rPr sz="2150" spc="20" dirty="0">
                <a:latin typeface="Gill Sans MT"/>
                <a:cs typeface="Gill Sans MT"/>
              </a:rPr>
              <a:t> </a:t>
            </a:r>
            <a:r>
              <a:rPr sz="2150" spc="65" dirty="0">
                <a:latin typeface="Gill Sans MT"/>
                <a:cs typeface="Gill Sans MT"/>
              </a:rPr>
              <a:t>the</a:t>
            </a:r>
            <a:r>
              <a:rPr sz="2150" spc="-10" dirty="0">
                <a:latin typeface="Gill Sans MT"/>
                <a:cs typeface="Gill Sans MT"/>
              </a:rPr>
              <a:t> </a:t>
            </a:r>
            <a:r>
              <a:rPr sz="2150" spc="145" dirty="0">
                <a:latin typeface="Gill Sans MT"/>
                <a:cs typeface="Gill Sans MT"/>
              </a:rPr>
              <a:t>witness</a:t>
            </a:r>
            <a:r>
              <a:rPr sz="2150" spc="-60" dirty="0">
                <a:latin typeface="Gill Sans MT"/>
                <a:cs typeface="Gill Sans MT"/>
              </a:rPr>
              <a:t> </a:t>
            </a:r>
            <a:r>
              <a:rPr sz="2150" spc="114" dirty="0">
                <a:latin typeface="Gill Sans MT"/>
                <a:cs typeface="Gill Sans MT"/>
              </a:rPr>
              <a:t>in</a:t>
            </a:r>
            <a:r>
              <a:rPr sz="2150" spc="-60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the</a:t>
            </a:r>
            <a:r>
              <a:rPr sz="2150" spc="-10" dirty="0">
                <a:latin typeface="Gill Sans MT"/>
                <a:cs typeface="Gill Sans MT"/>
              </a:rPr>
              <a:t> </a:t>
            </a:r>
            <a:r>
              <a:rPr sz="2150" spc="140" dirty="0">
                <a:latin typeface="Gill Sans MT"/>
                <a:cs typeface="Gill Sans MT"/>
              </a:rPr>
              <a:t>best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spc="95" dirty="0">
                <a:latin typeface="Gill Sans MT"/>
                <a:cs typeface="Gill Sans MT"/>
              </a:rPr>
              <a:t>position</a:t>
            </a:r>
            <a:r>
              <a:rPr sz="2150" spc="-6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to</a:t>
            </a:r>
            <a:r>
              <a:rPr sz="2150" spc="-25" dirty="0">
                <a:latin typeface="Gill Sans MT"/>
                <a:cs typeface="Gill Sans MT"/>
              </a:rPr>
              <a:t> </a:t>
            </a:r>
            <a:r>
              <a:rPr sz="2150" spc="95" dirty="0">
                <a:latin typeface="Gill Sans MT"/>
                <a:cs typeface="Gill Sans MT"/>
              </a:rPr>
              <a:t>perceive</a:t>
            </a:r>
            <a:r>
              <a:rPr sz="2150" spc="-10" dirty="0">
                <a:latin typeface="Gill Sans MT"/>
                <a:cs typeface="Gill Sans MT"/>
              </a:rPr>
              <a:t> </a:t>
            </a:r>
            <a:r>
              <a:rPr sz="2150" spc="120" dirty="0">
                <a:latin typeface="Gill Sans MT"/>
                <a:cs typeface="Gill Sans MT"/>
              </a:rPr>
              <a:t>matters</a:t>
            </a:r>
            <a:r>
              <a:rPr sz="2150" spc="-55" dirty="0">
                <a:latin typeface="Gill Sans MT"/>
                <a:cs typeface="Gill Sans MT"/>
              </a:rPr>
              <a:t> </a:t>
            </a:r>
            <a:r>
              <a:rPr sz="2150" spc="114" dirty="0">
                <a:latin typeface="Gill Sans MT"/>
                <a:cs typeface="Gill Sans MT"/>
              </a:rPr>
              <a:t>about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spc="120" dirty="0">
                <a:latin typeface="Gill Sans MT"/>
                <a:cs typeface="Gill Sans MT"/>
              </a:rPr>
              <a:t>which</a:t>
            </a:r>
            <a:r>
              <a:rPr sz="2150" spc="20" dirty="0">
                <a:latin typeface="Gill Sans MT"/>
                <a:cs typeface="Gill Sans MT"/>
              </a:rPr>
              <a:t> </a:t>
            </a:r>
            <a:r>
              <a:rPr sz="2150" spc="60" dirty="0">
                <a:latin typeface="Gill Sans MT"/>
                <a:cs typeface="Gill Sans MT"/>
              </a:rPr>
              <a:t>they </a:t>
            </a:r>
            <a:r>
              <a:rPr sz="2150" spc="125" dirty="0">
                <a:latin typeface="Gill Sans MT"/>
                <a:cs typeface="Gill Sans MT"/>
              </a:rPr>
              <a:t>testified?</a:t>
            </a:r>
            <a:endParaRPr sz="21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Gill Sans MT"/>
                <a:cs typeface="Gill Sans MT"/>
              </a:rPr>
              <a:t>Did</a:t>
            </a:r>
            <a:r>
              <a:rPr sz="2150" spc="-85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the</a:t>
            </a:r>
            <a:r>
              <a:rPr sz="2150" spc="-10" dirty="0">
                <a:latin typeface="Gill Sans MT"/>
                <a:cs typeface="Gill Sans MT"/>
              </a:rPr>
              <a:t> </a:t>
            </a:r>
            <a:r>
              <a:rPr sz="2150" spc="105" dirty="0">
                <a:latin typeface="Gill Sans MT"/>
                <a:cs typeface="Gill Sans MT"/>
              </a:rPr>
              <a:t>person</a:t>
            </a:r>
            <a:r>
              <a:rPr sz="2150" spc="-55" dirty="0">
                <a:latin typeface="Gill Sans MT"/>
                <a:cs typeface="Gill Sans MT"/>
              </a:rPr>
              <a:t> </a:t>
            </a:r>
            <a:r>
              <a:rPr sz="2150" spc="210" dirty="0">
                <a:latin typeface="Gill Sans MT"/>
                <a:cs typeface="Gill Sans MT"/>
              </a:rPr>
              <a:t>seem</a:t>
            </a:r>
            <a:r>
              <a:rPr sz="2150" spc="-1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to</a:t>
            </a:r>
            <a:r>
              <a:rPr sz="2150" spc="-20" dirty="0">
                <a:latin typeface="Gill Sans MT"/>
                <a:cs typeface="Gill Sans MT"/>
              </a:rPr>
              <a:t> </a:t>
            </a:r>
            <a:r>
              <a:rPr sz="2150" spc="150" dirty="0">
                <a:latin typeface="Gill Sans MT"/>
                <a:cs typeface="Gill Sans MT"/>
              </a:rPr>
              <a:t>be</a:t>
            </a:r>
            <a:r>
              <a:rPr sz="2150" spc="-10" dirty="0">
                <a:latin typeface="Gill Sans MT"/>
                <a:cs typeface="Gill Sans MT"/>
              </a:rPr>
              <a:t> </a:t>
            </a:r>
            <a:r>
              <a:rPr sz="2150" spc="95" dirty="0">
                <a:latin typeface="Gill Sans MT"/>
                <a:cs typeface="Gill Sans MT"/>
              </a:rPr>
              <a:t>telling</a:t>
            </a:r>
            <a:r>
              <a:rPr sz="2150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the</a:t>
            </a:r>
            <a:r>
              <a:rPr sz="2150" spc="-10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truth:</a:t>
            </a:r>
            <a:r>
              <a:rPr sz="2150" spc="-50" dirty="0">
                <a:latin typeface="Gill Sans MT"/>
                <a:cs typeface="Gill Sans MT"/>
              </a:rPr>
              <a:t> </a:t>
            </a:r>
            <a:r>
              <a:rPr sz="2150" spc="90" dirty="0">
                <a:latin typeface="Gill Sans MT"/>
                <a:cs typeface="Gill Sans MT"/>
              </a:rPr>
              <a:t>why</a:t>
            </a:r>
            <a:r>
              <a:rPr sz="2150" spc="-3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or</a:t>
            </a:r>
            <a:r>
              <a:rPr sz="2150" spc="-40" dirty="0">
                <a:latin typeface="Gill Sans MT"/>
                <a:cs typeface="Gill Sans MT"/>
              </a:rPr>
              <a:t> </a:t>
            </a:r>
            <a:r>
              <a:rPr sz="2150" spc="120" dirty="0">
                <a:latin typeface="Gill Sans MT"/>
                <a:cs typeface="Gill Sans MT"/>
              </a:rPr>
              <a:t>why</a:t>
            </a:r>
            <a:r>
              <a:rPr sz="2150" spc="-35" dirty="0">
                <a:latin typeface="Gill Sans MT"/>
                <a:cs typeface="Gill Sans MT"/>
              </a:rPr>
              <a:t> </a:t>
            </a:r>
            <a:r>
              <a:rPr sz="2150" spc="95" dirty="0">
                <a:latin typeface="Gill Sans MT"/>
                <a:cs typeface="Gill Sans MT"/>
              </a:rPr>
              <a:t>not?</a:t>
            </a:r>
            <a:endParaRPr sz="21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65" dirty="0">
                <a:latin typeface="Gill Sans MT"/>
                <a:cs typeface="Gill Sans MT"/>
              </a:rPr>
              <a:t>Consider</a:t>
            </a:r>
            <a:r>
              <a:rPr sz="2150" spc="25" dirty="0">
                <a:latin typeface="Gill Sans MT"/>
                <a:cs typeface="Gill Sans MT"/>
              </a:rPr>
              <a:t> </a:t>
            </a:r>
            <a:r>
              <a:rPr sz="2150" spc="85" dirty="0">
                <a:latin typeface="Gill Sans MT"/>
                <a:cs typeface="Gill Sans MT"/>
              </a:rPr>
              <a:t>the</a:t>
            </a:r>
            <a:r>
              <a:rPr sz="2150" spc="-85" dirty="0">
                <a:latin typeface="Gill Sans MT"/>
                <a:cs typeface="Gill Sans MT"/>
              </a:rPr>
              <a:t> </a:t>
            </a:r>
            <a:r>
              <a:rPr sz="2150" spc="155" dirty="0">
                <a:latin typeface="Gill Sans MT"/>
                <a:cs typeface="Gill Sans MT"/>
              </a:rPr>
              <a:t>impact</a:t>
            </a:r>
            <a:r>
              <a:rPr sz="2150" spc="-25" dirty="0">
                <a:latin typeface="Gill Sans MT"/>
                <a:cs typeface="Gill Sans MT"/>
              </a:rPr>
              <a:t> </a:t>
            </a:r>
            <a:r>
              <a:rPr sz="2150" spc="145" dirty="0">
                <a:latin typeface="Gill Sans MT"/>
                <a:cs typeface="Gill Sans MT"/>
              </a:rPr>
              <a:t>of</a:t>
            </a:r>
            <a:r>
              <a:rPr sz="2150" spc="-65" dirty="0">
                <a:latin typeface="Gill Sans MT"/>
                <a:cs typeface="Gill Sans MT"/>
              </a:rPr>
              <a:t> </a:t>
            </a:r>
            <a:r>
              <a:rPr sz="2150" spc="155" dirty="0">
                <a:latin typeface="Gill Sans MT"/>
                <a:cs typeface="Gill Sans MT"/>
              </a:rPr>
              <a:t>trauma?</a:t>
            </a:r>
            <a:endParaRPr sz="21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5537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Asking</a:t>
            </a:r>
            <a:r>
              <a:rPr spc="-215" dirty="0"/>
              <a:t> </a:t>
            </a:r>
            <a:r>
              <a:rPr spc="-250" dirty="0"/>
              <a:t>Hard</a:t>
            </a:r>
            <a:r>
              <a:rPr spc="-190" dirty="0"/>
              <a:t> </a:t>
            </a:r>
            <a:r>
              <a:rPr spc="-60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11813"/>
            <a:ext cx="7070725" cy="41656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200" dirty="0">
                <a:latin typeface="Gill Sans MT"/>
                <a:cs typeface="Gill Sans MT"/>
              </a:rPr>
              <a:t>Preface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hard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65" dirty="0">
                <a:latin typeface="Gill Sans MT"/>
                <a:cs typeface="Gill Sans MT"/>
              </a:rPr>
              <a:t>questions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25" dirty="0">
                <a:latin typeface="Gill Sans MT"/>
                <a:cs typeface="Gill Sans MT"/>
              </a:rPr>
              <a:t>Break</a:t>
            </a:r>
            <a:r>
              <a:rPr sz="2750" spc="5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them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00" dirty="0">
                <a:latin typeface="Gill Sans MT"/>
                <a:cs typeface="Gill Sans MT"/>
              </a:rPr>
              <a:t>down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85" dirty="0">
                <a:latin typeface="Gill Sans MT"/>
                <a:cs typeface="Gill Sans MT"/>
              </a:rPr>
              <a:t>Avoid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questions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implying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judgment: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-10" dirty="0">
                <a:latin typeface="Gill Sans MT"/>
                <a:cs typeface="Gill Sans MT"/>
              </a:rPr>
              <a:t>“Why?”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220" dirty="0">
                <a:latin typeface="Gill Sans MT"/>
                <a:cs typeface="Gill Sans MT"/>
              </a:rPr>
              <a:t>Focus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00" dirty="0">
                <a:latin typeface="Gill Sans MT"/>
                <a:cs typeface="Gill Sans MT"/>
              </a:rPr>
              <a:t>on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details</a:t>
            </a:r>
            <a:endParaRPr sz="275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195" dirty="0">
                <a:latin typeface="Gill Sans MT"/>
                <a:cs typeface="Gill Sans MT"/>
              </a:rPr>
              <a:t>Senses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Gill Sans MT"/>
                <a:cs typeface="Gill Sans MT"/>
              </a:rPr>
              <a:t>What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were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70" dirty="0">
                <a:latin typeface="Gill Sans MT"/>
                <a:cs typeface="Gill Sans MT"/>
              </a:rPr>
              <a:t>they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thinking</a:t>
            </a:r>
            <a:endParaRPr sz="24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Gill Sans MT"/>
                <a:cs typeface="Gill Sans MT"/>
              </a:rPr>
              <a:t>How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95" dirty="0">
                <a:latin typeface="Gill Sans MT"/>
                <a:cs typeface="Gill Sans MT"/>
              </a:rPr>
              <a:t>did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they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120" dirty="0">
                <a:latin typeface="Gill Sans MT"/>
                <a:cs typeface="Gill Sans MT"/>
              </a:rPr>
              <a:t>feel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150" dirty="0">
                <a:latin typeface="Gill Sans MT"/>
                <a:cs typeface="Gill Sans MT"/>
              </a:rPr>
              <a:t>Facts,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40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explanation</a:t>
            </a:r>
            <a:endParaRPr sz="24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80" dirty="0">
                <a:latin typeface="Gill Sans MT"/>
                <a:cs typeface="Gill Sans MT"/>
              </a:rPr>
              <a:t>Reestablish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175" dirty="0">
                <a:latin typeface="Gill Sans MT"/>
                <a:cs typeface="Gill Sans MT"/>
              </a:rPr>
              <a:t>witness</a:t>
            </a:r>
            <a:r>
              <a:rPr sz="2750" spc="-90" dirty="0">
                <a:latin typeface="Gill Sans MT"/>
                <a:cs typeface="Gill Sans MT"/>
              </a:rPr>
              <a:t> </a:t>
            </a:r>
            <a:r>
              <a:rPr sz="2750" spc="229" dirty="0">
                <a:latin typeface="Gill Sans MT"/>
                <a:cs typeface="Gill Sans MT"/>
              </a:rPr>
              <a:t>agency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224526" y="618807"/>
            <a:ext cx="175831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Motive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03780"/>
            <a:ext cx="10044430" cy="4036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81330" indent="-229235">
              <a:lnSpc>
                <a:spcPts val="3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80" dirty="0">
                <a:latin typeface="Gill Sans MT"/>
                <a:cs typeface="Gill Sans MT"/>
              </a:rPr>
              <a:t>You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250" dirty="0">
                <a:latin typeface="Gill Sans MT"/>
                <a:cs typeface="Gill Sans MT"/>
              </a:rPr>
              <a:t>may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consider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whether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spc="-30" dirty="0">
                <a:latin typeface="Gill Sans MT"/>
                <a:cs typeface="Gill Sans MT"/>
              </a:rPr>
              <a:t> </a:t>
            </a:r>
            <a:r>
              <a:rPr sz="2750" spc="175" dirty="0">
                <a:latin typeface="Gill Sans MT"/>
                <a:cs typeface="Gill Sans MT"/>
              </a:rPr>
              <a:t>witness</a:t>
            </a:r>
            <a:r>
              <a:rPr sz="2750" spc="-30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had,</a:t>
            </a:r>
            <a:r>
              <a:rPr sz="2750" spc="-3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or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did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not</a:t>
            </a:r>
            <a:r>
              <a:rPr sz="2750" spc="-10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have,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275" dirty="0">
                <a:latin typeface="Gill Sans MT"/>
                <a:cs typeface="Gill Sans MT"/>
              </a:rPr>
              <a:t>a </a:t>
            </a:r>
            <a:r>
              <a:rPr sz="2750" spc="120" dirty="0">
                <a:latin typeface="Gill Sans MT"/>
                <a:cs typeface="Gill Sans MT"/>
              </a:rPr>
              <a:t>motive</a:t>
            </a:r>
            <a:r>
              <a:rPr sz="2750" spc="3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90" dirty="0">
                <a:latin typeface="Gill Sans MT"/>
                <a:cs typeface="Gill Sans MT"/>
              </a:rPr>
              <a:t>lie.</a:t>
            </a:r>
            <a:endParaRPr sz="27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870"/>
              </a:spcBef>
              <a:buFont typeface="Arial"/>
              <a:buChar char="•"/>
            </a:pPr>
            <a:endParaRPr sz="2750">
              <a:latin typeface="Gill Sans MT"/>
              <a:cs typeface="Gill Sans MT"/>
            </a:endParaRPr>
          </a:p>
          <a:p>
            <a:pPr marL="240029" marR="22860" indent="-227965">
              <a:lnSpc>
                <a:spcPct val="91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70" dirty="0">
                <a:latin typeface="Gill Sans MT"/>
                <a:cs typeface="Gill Sans MT"/>
              </a:rPr>
              <a:t>If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spc="-90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witness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220" dirty="0">
                <a:latin typeface="Gill Sans MT"/>
                <a:cs typeface="Gill Sans MT"/>
              </a:rPr>
              <a:t>had</a:t>
            </a:r>
            <a:r>
              <a:rPr sz="2750" spc="-75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120" dirty="0">
                <a:latin typeface="Gill Sans MT"/>
                <a:cs typeface="Gill Sans MT"/>
              </a:rPr>
              <a:t>motive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60" dirty="0">
                <a:latin typeface="Gill Sans MT"/>
                <a:cs typeface="Gill Sans MT"/>
              </a:rPr>
              <a:t>lie,</a:t>
            </a:r>
            <a:r>
              <a:rPr sz="2750" spc="-30" dirty="0">
                <a:latin typeface="Gill Sans MT"/>
                <a:cs typeface="Gill Sans MT"/>
              </a:rPr>
              <a:t> </a:t>
            </a:r>
            <a:r>
              <a:rPr sz="2750" spc="110" dirty="0">
                <a:latin typeface="Gill Sans MT"/>
                <a:cs typeface="Gill Sans MT"/>
              </a:rPr>
              <a:t>you</a:t>
            </a:r>
            <a:r>
              <a:rPr sz="2750" spc="-110" dirty="0">
                <a:latin typeface="Gill Sans MT"/>
                <a:cs typeface="Gill Sans MT"/>
              </a:rPr>
              <a:t> </a:t>
            </a:r>
            <a:r>
              <a:rPr sz="2750" spc="250" dirty="0">
                <a:latin typeface="Gill Sans MT"/>
                <a:cs typeface="Gill Sans MT"/>
              </a:rPr>
              <a:t>may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consider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whether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90" dirty="0">
                <a:latin typeface="Gill Sans MT"/>
                <a:cs typeface="Gill Sans MT"/>
              </a:rPr>
              <a:t>and 	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what</a:t>
            </a:r>
            <a:r>
              <a:rPr sz="2750" spc="-80" dirty="0">
                <a:latin typeface="Gill Sans MT"/>
                <a:cs typeface="Gill Sans MT"/>
              </a:rPr>
              <a:t> </a:t>
            </a:r>
            <a:r>
              <a:rPr sz="2750" spc="55" dirty="0">
                <a:latin typeface="Gill Sans MT"/>
                <a:cs typeface="Gill Sans MT"/>
              </a:rPr>
              <a:t>extent,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70" dirty="0">
                <a:latin typeface="Gill Sans MT"/>
                <a:cs typeface="Gill Sans MT"/>
              </a:rPr>
              <a:t>if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any,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20" dirty="0">
                <a:latin typeface="Gill Sans MT"/>
                <a:cs typeface="Gill Sans MT"/>
              </a:rPr>
              <a:t>that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motive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95" dirty="0">
                <a:latin typeface="Gill Sans MT"/>
                <a:cs typeface="Gill Sans MT"/>
              </a:rPr>
              <a:t>affected</a:t>
            </a:r>
            <a:r>
              <a:rPr sz="2750" spc="5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the</a:t>
            </a:r>
            <a:r>
              <a:rPr sz="2750" spc="25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truthfulness</a:t>
            </a:r>
            <a:r>
              <a:rPr sz="2750" spc="-5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of 	</a:t>
            </a:r>
            <a:r>
              <a:rPr sz="2750" spc="114" dirty="0">
                <a:latin typeface="Gill Sans MT"/>
                <a:cs typeface="Gill Sans MT"/>
              </a:rPr>
              <a:t>that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65" dirty="0">
                <a:latin typeface="Gill Sans MT"/>
                <a:cs typeface="Gill Sans MT"/>
              </a:rPr>
              <a:t>witness's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testimony.</a:t>
            </a:r>
            <a:endParaRPr sz="27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960"/>
              </a:spcBef>
              <a:buFont typeface="Arial"/>
              <a:buChar char="•"/>
            </a:pPr>
            <a:endParaRPr sz="2750">
              <a:latin typeface="Gill Sans MT"/>
              <a:cs typeface="Gill Sans MT"/>
            </a:endParaRPr>
          </a:p>
          <a:p>
            <a:pPr marL="241300" marR="5080" indent="-229235">
              <a:lnSpc>
                <a:spcPts val="3010"/>
              </a:lnSpc>
              <a:buFont typeface="Arial"/>
              <a:buChar char="•"/>
              <a:tabLst>
                <a:tab pos="241300" algn="l"/>
              </a:tabLst>
            </a:pPr>
            <a:r>
              <a:rPr sz="2750" spc="170" dirty="0">
                <a:latin typeface="Gill Sans MT"/>
                <a:cs typeface="Gill Sans MT"/>
              </a:rPr>
              <a:t>If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spc="-90" dirty="0">
                <a:latin typeface="Gill Sans MT"/>
                <a:cs typeface="Gill Sans MT"/>
              </a:rPr>
              <a:t> </a:t>
            </a:r>
            <a:r>
              <a:rPr sz="2750" spc="175" dirty="0">
                <a:latin typeface="Gill Sans MT"/>
                <a:cs typeface="Gill Sans MT"/>
              </a:rPr>
              <a:t>witness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did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75" dirty="0">
                <a:latin typeface="Gill Sans MT"/>
                <a:cs typeface="Gill Sans MT"/>
              </a:rPr>
              <a:t>not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200" dirty="0">
                <a:latin typeface="Gill Sans MT"/>
                <a:cs typeface="Gill Sans MT"/>
              </a:rPr>
              <a:t>have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20" dirty="0">
                <a:latin typeface="Gill Sans MT"/>
                <a:cs typeface="Gill Sans MT"/>
              </a:rPr>
              <a:t>motive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60" dirty="0">
                <a:latin typeface="Gill Sans MT"/>
                <a:cs typeface="Gill Sans MT"/>
              </a:rPr>
              <a:t>lie,</a:t>
            </a:r>
            <a:r>
              <a:rPr sz="2750" spc="-105" dirty="0">
                <a:latin typeface="Gill Sans MT"/>
                <a:cs typeface="Gill Sans MT"/>
              </a:rPr>
              <a:t> </a:t>
            </a:r>
            <a:r>
              <a:rPr sz="2750" spc="110" dirty="0">
                <a:latin typeface="Gill Sans MT"/>
                <a:cs typeface="Gill Sans MT"/>
              </a:rPr>
              <a:t>you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250" dirty="0">
                <a:latin typeface="Gill Sans MT"/>
                <a:cs typeface="Gill Sans MT"/>
              </a:rPr>
              <a:t>may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140" dirty="0">
                <a:latin typeface="Gill Sans MT"/>
                <a:cs typeface="Gill Sans MT"/>
              </a:rPr>
              <a:t>consider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95" dirty="0">
                <a:latin typeface="Gill Sans MT"/>
                <a:cs typeface="Gill Sans MT"/>
              </a:rPr>
              <a:t>that </a:t>
            </a:r>
            <a:r>
              <a:rPr sz="2750" spc="340" dirty="0">
                <a:latin typeface="Gill Sans MT"/>
                <a:cs typeface="Gill Sans MT"/>
              </a:rPr>
              <a:t>as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well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in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80" dirty="0">
                <a:latin typeface="Gill Sans MT"/>
                <a:cs typeface="Gill Sans MT"/>
              </a:rPr>
              <a:t>evaluating</a:t>
            </a:r>
            <a:r>
              <a:rPr sz="2750" spc="5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the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75" dirty="0">
                <a:latin typeface="Gill Sans MT"/>
                <a:cs typeface="Gill Sans MT"/>
              </a:rPr>
              <a:t>witness's</a:t>
            </a:r>
            <a:r>
              <a:rPr sz="2750" spc="-2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truthfulness.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30"/>
              </a:spcBef>
            </a:pPr>
            <a:r>
              <a:rPr spc="-114" dirty="0"/>
              <a:t>Preponderance</a:t>
            </a:r>
            <a:r>
              <a:rPr spc="-12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65" dirty="0"/>
              <a:t>the</a:t>
            </a:r>
            <a:r>
              <a:rPr spc="-55" dirty="0"/>
              <a:t> </a:t>
            </a:r>
            <a:r>
              <a:rPr spc="-40" dirty="0"/>
              <a:t>Evidence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4437"/>
            <a:ext cx="7620000" cy="33597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Gill Sans MT"/>
                <a:cs typeface="Gill Sans MT"/>
              </a:rPr>
              <a:t>What </a:t>
            </a:r>
            <a:r>
              <a:rPr sz="2750" spc="114" dirty="0">
                <a:latin typeface="Gill Sans MT"/>
                <a:cs typeface="Gill Sans MT"/>
              </a:rPr>
              <a:t>are</a:t>
            </a:r>
            <a:r>
              <a:rPr sz="2750" spc="-40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the</a:t>
            </a:r>
            <a:r>
              <a:rPr sz="2750" spc="35" dirty="0">
                <a:latin typeface="Gill Sans MT"/>
                <a:cs typeface="Gill Sans MT"/>
              </a:rPr>
              <a:t> </a:t>
            </a:r>
            <a:r>
              <a:rPr sz="2750" spc="175" dirty="0">
                <a:latin typeface="Gill Sans MT"/>
                <a:cs typeface="Gill Sans MT"/>
              </a:rPr>
              <a:t>elements</a:t>
            </a:r>
            <a:r>
              <a:rPr sz="2750" spc="-75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 </a:t>
            </a:r>
            <a:r>
              <a:rPr sz="2750" spc="190" dirty="0">
                <a:latin typeface="Gill Sans MT"/>
                <a:cs typeface="Gill Sans MT"/>
              </a:rPr>
              <a:t>establish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325" dirty="0">
                <a:latin typeface="Gill Sans MT"/>
                <a:cs typeface="Gill Sans MT"/>
              </a:rPr>
              <a:t>a</a:t>
            </a:r>
            <a:r>
              <a:rPr sz="2750" dirty="0">
                <a:latin typeface="Gill Sans MT"/>
                <a:cs typeface="Gill Sans MT"/>
              </a:rPr>
              <a:t> </a:t>
            </a:r>
            <a:r>
              <a:rPr sz="2750" spc="125" dirty="0">
                <a:latin typeface="Gill Sans MT"/>
                <a:cs typeface="Gill Sans MT"/>
              </a:rPr>
              <a:t>violation?</a:t>
            </a:r>
            <a:endParaRPr sz="275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40" dirty="0">
                <a:latin typeface="Gill Sans MT"/>
                <a:cs typeface="Gill Sans MT"/>
              </a:rPr>
              <a:t>Sexual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110" dirty="0">
                <a:latin typeface="Gill Sans MT"/>
                <a:cs typeface="Gill Sans MT"/>
              </a:rPr>
              <a:t>contact/conduct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100" dirty="0">
                <a:latin typeface="Gill Sans MT"/>
                <a:cs typeface="Gill Sans MT"/>
              </a:rPr>
              <a:t>Welcome/unwelcome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or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120" dirty="0">
                <a:latin typeface="Gill Sans MT"/>
                <a:cs typeface="Gill Sans MT"/>
              </a:rPr>
              <a:t>consent/unconsented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100" dirty="0">
                <a:latin typeface="Gill Sans MT"/>
                <a:cs typeface="Gill Sans MT"/>
              </a:rPr>
              <a:t>Differences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for</a:t>
            </a:r>
            <a:r>
              <a:rPr sz="2400" spc="-125" dirty="0">
                <a:latin typeface="Gill Sans MT"/>
                <a:cs typeface="Gill Sans MT"/>
              </a:rPr>
              <a:t> </a:t>
            </a:r>
            <a:r>
              <a:rPr sz="2400" spc="100" dirty="0">
                <a:latin typeface="Gill Sans MT"/>
                <a:cs typeface="Gill Sans MT"/>
              </a:rPr>
              <a:t>hostile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70" dirty="0">
                <a:latin typeface="Gill Sans MT"/>
                <a:cs typeface="Gill Sans MT"/>
              </a:rPr>
              <a:t>environment</a:t>
            </a:r>
            <a:endParaRPr sz="24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55" dirty="0">
                <a:latin typeface="Gill Sans MT"/>
                <a:cs typeface="Gill Sans MT"/>
              </a:rPr>
              <a:t>Other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spc="90" dirty="0">
                <a:latin typeface="Gill Sans MT"/>
                <a:cs typeface="Gill Sans MT"/>
              </a:rPr>
              <a:t>discrimination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50" dirty="0">
                <a:latin typeface="Gill Sans MT"/>
                <a:cs typeface="Gill Sans MT"/>
              </a:rPr>
              <a:t>As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to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229" dirty="0">
                <a:latin typeface="Gill Sans MT"/>
                <a:cs typeface="Gill Sans MT"/>
              </a:rPr>
              <a:t>each</a:t>
            </a:r>
            <a:r>
              <a:rPr sz="2750" spc="-100" dirty="0">
                <a:latin typeface="Gill Sans MT"/>
                <a:cs typeface="Gill Sans MT"/>
              </a:rPr>
              <a:t> </a:t>
            </a:r>
            <a:r>
              <a:rPr sz="2750" spc="135" dirty="0">
                <a:latin typeface="Gill Sans MT"/>
                <a:cs typeface="Gill Sans MT"/>
              </a:rPr>
              <a:t>element</a:t>
            </a:r>
            <a:endParaRPr sz="275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65" dirty="0">
                <a:latin typeface="Gill Sans MT"/>
                <a:cs typeface="Gill Sans MT"/>
              </a:rPr>
              <a:t>Balance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125" dirty="0">
                <a:latin typeface="Gill Sans MT"/>
                <a:cs typeface="Gill Sans MT"/>
              </a:rPr>
              <a:t>of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probabilities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50" dirty="0">
                <a:latin typeface="Gill Sans MT"/>
                <a:cs typeface="Gill Sans MT"/>
              </a:rPr>
              <a:t>More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70" dirty="0">
                <a:latin typeface="Gill Sans MT"/>
                <a:cs typeface="Gill Sans MT"/>
              </a:rPr>
              <a:t>likely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than</a:t>
            </a:r>
            <a:r>
              <a:rPr sz="2400" spc="-114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not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33195">
              <a:lnSpc>
                <a:spcPct val="100000"/>
              </a:lnSpc>
              <a:spcBef>
                <a:spcPts val="130"/>
              </a:spcBef>
            </a:pPr>
            <a:r>
              <a:rPr spc="-105" dirty="0"/>
              <a:t>Matters</a:t>
            </a:r>
            <a:r>
              <a:rPr spc="-15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50" dirty="0"/>
              <a:t>Evidence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03780"/>
            <a:ext cx="9931400" cy="2414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99695" indent="-229235">
              <a:lnSpc>
                <a:spcPts val="3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45" dirty="0">
                <a:latin typeface="Gill Sans MT"/>
                <a:cs typeface="Gill Sans MT"/>
              </a:rPr>
              <a:t>Preponderance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95" dirty="0">
                <a:latin typeface="Gill Sans MT"/>
                <a:cs typeface="Gill Sans MT"/>
              </a:rPr>
              <a:t>of</a:t>
            </a:r>
            <a:r>
              <a:rPr sz="2750" spc="-60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the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evidence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210" dirty="0">
                <a:latin typeface="Gill Sans MT"/>
                <a:cs typeface="Gill Sans MT"/>
              </a:rPr>
              <a:t>is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110" dirty="0">
                <a:latin typeface="Gill Sans MT"/>
                <a:cs typeface="Gill Sans MT"/>
              </a:rPr>
              <a:t>determined</a:t>
            </a:r>
            <a:r>
              <a:rPr sz="2750" spc="5" dirty="0">
                <a:latin typeface="Gill Sans MT"/>
                <a:cs typeface="Gill Sans MT"/>
              </a:rPr>
              <a:t> </a:t>
            </a:r>
            <a:r>
              <a:rPr sz="2750" spc="145" dirty="0">
                <a:latin typeface="Gill Sans MT"/>
                <a:cs typeface="Gill Sans MT"/>
              </a:rPr>
              <a:t>by</a:t>
            </a:r>
            <a:r>
              <a:rPr sz="2750" spc="-45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the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superior </a:t>
            </a:r>
            <a:r>
              <a:rPr sz="2750" spc="140" dirty="0">
                <a:latin typeface="Gill Sans MT"/>
                <a:cs typeface="Gill Sans MT"/>
              </a:rPr>
              <a:t>weight</a:t>
            </a:r>
            <a:r>
              <a:rPr sz="2750" spc="-15" dirty="0">
                <a:latin typeface="Gill Sans MT"/>
                <a:cs typeface="Gill Sans MT"/>
              </a:rPr>
              <a:t> </a:t>
            </a:r>
            <a:r>
              <a:rPr sz="2750" spc="160" dirty="0">
                <a:latin typeface="Gill Sans MT"/>
                <a:cs typeface="Gill Sans MT"/>
              </a:rPr>
              <a:t>of</a:t>
            </a:r>
            <a:r>
              <a:rPr sz="2750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all</a:t>
            </a:r>
            <a:r>
              <a:rPr sz="2750" spc="-85" dirty="0">
                <a:latin typeface="Gill Sans MT"/>
                <a:cs typeface="Gill Sans MT"/>
              </a:rPr>
              <a:t> </a:t>
            </a:r>
            <a:r>
              <a:rPr sz="2750" spc="105" dirty="0">
                <a:latin typeface="Gill Sans MT"/>
                <a:cs typeface="Gill Sans MT"/>
              </a:rPr>
              <a:t>the</a:t>
            </a:r>
            <a:r>
              <a:rPr sz="2750" spc="-55" dirty="0">
                <a:latin typeface="Gill Sans MT"/>
                <a:cs typeface="Gill Sans MT"/>
              </a:rPr>
              <a:t> </a:t>
            </a:r>
            <a:r>
              <a:rPr sz="2750" spc="150" dirty="0">
                <a:latin typeface="Gill Sans MT"/>
                <a:cs typeface="Gill Sans MT"/>
              </a:rPr>
              <a:t>evidence</a:t>
            </a:r>
            <a:endParaRPr sz="275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120" dirty="0">
                <a:latin typeface="Gill Sans MT"/>
                <a:cs typeface="Gill Sans MT"/>
              </a:rPr>
              <a:t>This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spc="190" dirty="0">
                <a:latin typeface="Gill Sans MT"/>
                <a:cs typeface="Gill Sans MT"/>
              </a:rPr>
              <a:t>is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necessarily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75" dirty="0">
                <a:latin typeface="Gill Sans MT"/>
                <a:cs typeface="Gill Sans MT"/>
              </a:rPr>
              <a:t>determined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10" dirty="0">
                <a:latin typeface="Gill Sans MT"/>
                <a:cs typeface="Gill Sans MT"/>
              </a:rPr>
              <a:t>by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275" dirty="0">
                <a:latin typeface="Gill Sans MT"/>
                <a:cs typeface="Gill Sans MT"/>
              </a:rPr>
              <a:t>a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75" dirty="0">
                <a:latin typeface="Gill Sans MT"/>
                <a:cs typeface="Gill Sans MT"/>
              </a:rPr>
              <a:t>greater</a:t>
            </a:r>
            <a:r>
              <a:rPr sz="2400" spc="-110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number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25" dirty="0">
                <a:latin typeface="Gill Sans MT"/>
                <a:cs typeface="Gill Sans MT"/>
              </a:rPr>
              <a:t>of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140" dirty="0">
                <a:latin typeface="Gill Sans MT"/>
                <a:cs typeface="Gill Sans MT"/>
              </a:rPr>
              <a:t>witnesses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55" dirty="0">
                <a:latin typeface="Gill Sans MT"/>
                <a:cs typeface="Gill Sans MT"/>
              </a:rPr>
              <a:t>Consider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95" dirty="0">
                <a:latin typeface="Gill Sans MT"/>
                <a:cs typeface="Gill Sans MT"/>
              </a:rPr>
              <a:t>quality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125" dirty="0">
                <a:latin typeface="Gill Sans MT"/>
                <a:cs typeface="Gill Sans MT"/>
              </a:rPr>
              <a:t>of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the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evidence</a:t>
            </a:r>
            <a:endParaRPr sz="24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55" dirty="0">
                <a:latin typeface="Gill Sans MT"/>
                <a:cs typeface="Gill Sans MT"/>
              </a:rPr>
              <a:t>Consider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opportunity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95" dirty="0">
                <a:latin typeface="Gill Sans MT"/>
                <a:cs typeface="Gill Sans MT"/>
              </a:rPr>
              <a:t>knowledge,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information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180" dirty="0">
                <a:latin typeface="Gill Sans MT"/>
                <a:cs typeface="Gill Sans MT"/>
              </a:rPr>
              <a:t>possessed</a:t>
            </a:r>
            <a:endParaRPr sz="240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55" dirty="0">
                <a:latin typeface="Gill Sans MT"/>
                <a:cs typeface="Gill Sans MT"/>
              </a:rPr>
              <a:t>Consider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credibility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(with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90" dirty="0">
                <a:latin typeface="Gill Sans MT"/>
                <a:cs typeface="Gill Sans MT"/>
              </a:rPr>
              <a:t>caution)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446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Investigation</a:t>
            </a:r>
            <a:r>
              <a:rPr spc="-215" dirty="0"/>
              <a:t> </a:t>
            </a:r>
            <a:r>
              <a:rPr spc="-10" dirty="0"/>
              <a:t>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11813"/>
            <a:ext cx="5165725" cy="30975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05" dirty="0">
                <a:latin typeface="Gill Sans MT"/>
                <a:cs typeface="Gill Sans MT"/>
              </a:rPr>
              <a:t>Neutral/Impartial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00" dirty="0">
                <a:latin typeface="Gill Sans MT"/>
                <a:cs typeface="Gill Sans MT"/>
              </a:rPr>
              <a:t>Free</a:t>
            </a:r>
            <a:r>
              <a:rPr sz="2750" spc="-70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From</a:t>
            </a:r>
            <a:r>
              <a:rPr sz="2750" spc="-65" dirty="0">
                <a:latin typeface="Gill Sans MT"/>
                <a:cs typeface="Gill Sans MT"/>
              </a:rPr>
              <a:t> </a:t>
            </a:r>
            <a:r>
              <a:rPr sz="2750" spc="245" dirty="0">
                <a:latin typeface="Gill Sans MT"/>
                <a:cs typeface="Gill Sans MT"/>
              </a:rPr>
              <a:t>Bias</a:t>
            </a:r>
            <a:r>
              <a:rPr sz="2750" spc="-100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or</a:t>
            </a:r>
            <a:r>
              <a:rPr sz="2750" spc="-65" dirty="0">
                <a:latin typeface="Gill Sans MT"/>
                <a:cs typeface="Gill Sans MT"/>
              </a:rPr>
              <a:t> </a:t>
            </a:r>
            <a:r>
              <a:rPr sz="2750" spc="145" dirty="0">
                <a:latin typeface="Gill Sans MT"/>
                <a:cs typeface="Gill Sans MT"/>
              </a:rPr>
              <a:t>Prejudgment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95" dirty="0">
                <a:latin typeface="Gill Sans MT"/>
                <a:cs typeface="Gill Sans MT"/>
              </a:rPr>
              <a:t>Thorough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55" dirty="0">
                <a:latin typeface="Gill Sans MT"/>
                <a:cs typeface="Gill Sans MT"/>
              </a:rPr>
              <a:t>Do</a:t>
            </a:r>
            <a:r>
              <a:rPr sz="2750" spc="-140" dirty="0">
                <a:latin typeface="Gill Sans MT"/>
                <a:cs typeface="Gill Sans MT"/>
              </a:rPr>
              <a:t> </a:t>
            </a:r>
            <a:r>
              <a:rPr sz="2750" dirty="0">
                <a:latin typeface="Gill Sans MT"/>
                <a:cs typeface="Gill Sans MT"/>
              </a:rPr>
              <a:t>No</a:t>
            </a:r>
            <a:r>
              <a:rPr sz="2750" spc="-100" dirty="0">
                <a:latin typeface="Gill Sans MT"/>
                <a:cs typeface="Gill Sans MT"/>
              </a:rPr>
              <a:t> </a:t>
            </a:r>
            <a:r>
              <a:rPr sz="2750" spc="85" dirty="0">
                <a:latin typeface="Gill Sans MT"/>
                <a:cs typeface="Gill Sans MT"/>
              </a:rPr>
              <a:t>Harm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65" dirty="0">
                <a:latin typeface="Gill Sans MT"/>
                <a:cs typeface="Gill Sans MT"/>
              </a:rPr>
              <a:t>Trauma</a:t>
            </a:r>
            <a:r>
              <a:rPr sz="2750" spc="-75" dirty="0">
                <a:latin typeface="Gill Sans MT"/>
                <a:cs typeface="Gill Sans MT"/>
              </a:rPr>
              <a:t> </a:t>
            </a:r>
            <a:r>
              <a:rPr sz="2750" spc="130" dirty="0">
                <a:latin typeface="Gill Sans MT"/>
                <a:cs typeface="Gill Sans MT"/>
              </a:rPr>
              <a:t>Informed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14" dirty="0">
                <a:latin typeface="Gill Sans MT"/>
                <a:cs typeface="Gill Sans MT"/>
              </a:rPr>
              <a:t>Accurately</a:t>
            </a:r>
            <a:r>
              <a:rPr sz="2750" spc="-25" dirty="0">
                <a:latin typeface="Gill Sans MT"/>
                <a:cs typeface="Gill Sans MT"/>
              </a:rPr>
              <a:t> </a:t>
            </a:r>
            <a:r>
              <a:rPr sz="2750" spc="110" dirty="0">
                <a:latin typeface="Gill Sans MT"/>
                <a:cs typeface="Gill Sans MT"/>
              </a:rPr>
              <a:t>Documented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92220" y="618807"/>
            <a:ext cx="46202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Types</a:t>
            </a:r>
            <a:r>
              <a:rPr spc="-18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50" dirty="0"/>
              <a:t>Evidence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4437"/>
            <a:ext cx="10234930" cy="33502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latin typeface="Gill Sans MT"/>
                <a:cs typeface="Gill Sans MT"/>
              </a:rPr>
              <a:t>Direct</a:t>
            </a:r>
            <a:endParaRPr sz="2750">
              <a:latin typeface="Gill Sans MT"/>
              <a:cs typeface="Gill Sans MT"/>
            </a:endParaRPr>
          </a:p>
          <a:p>
            <a:pPr marL="697230" lvl="1" indent="-227329">
              <a:lnSpc>
                <a:spcPts val="2720"/>
              </a:lnSpc>
              <a:spcBef>
                <a:spcPts val="27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90" dirty="0">
                <a:latin typeface="Gill Sans MT"/>
                <a:cs typeface="Gill Sans MT"/>
              </a:rPr>
              <a:t>Based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on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personal</a:t>
            </a:r>
            <a:r>
              <a:rPr sz="2400" spc="-125" dirty="0">
                <a:latin typeface="Gill Sans MT"/>
                <a:cs typeface="Gill Sans MT"/>
              </a:rPr>
              <a:t> </a:t>
            </a:r>
            <a:r>
              <a:rPr sz="2400" spc="110" dirty="0">
                <a:latin typeface="Gill Sans MT"/>
                <a:cs typeface="Gill Sans MT"/>
              </a:rPr>
              <a:t>knowledge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70" dirty="0">
                <a:latin typeface="Gill Sans MT"/>
                <a:cs typeface="Gill Sans MT"/>
              </a:rPr>
              <a:t>observation,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75" dirty="0">
                <a:latin typeface="Gill Sans MT"/>
                <a:cs typeface="Gill Sans MT"/>
              </a:rPr>
              <a:t>that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150" dirty="0">
                <a:latin typeface="Gill Sans MT"/>
                <a:cs typeface="Gill Sans MT"/>
              </a:rPr>
              <a:t>if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true,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95" dirty="0">
                <a:latin typeface="Gill Sans MT"/>
                <a:cs typeface="Gill Sans MT"/>
              </a:rPr>
              <a:t>proves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spc="27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140" dirty="0">
                <a:latin typeface="Gill Sans MT"/>
                <a:cs typeface="Gill Sans MT"/>
              </a:rPr>
              <a:t>fact</a:t>
            </a:r>
            <a:endParaRPr sz="2400">
              <a:latin typeface="Gill Sans MT"/>
              <a:cs typeface="Gill Sans MT"/>
            </a:endParaRPr>
          </a:p>
          <a:p>
            <a:pPr marL="699135">
              <a:lnSpc>
                <a:spcPts val="2720"/>
              </a:lnSpc>
            </a:pPr>
            <a:r>
              <a:rPr sz="2400" spc="50" dirty="0">
                <a:latin typeface="Gill Sans MT"/>
                <a:cs typeface="Gill Sans MT"/>
              </a:rPr>
              <a:t>without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100" dirty="0">
                <a:latin typeface="Gill Sans MT"/>
                <a:cs typeface="Gill Sans MT"/>
              </a:rPr>
              <a:t>inference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or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90" dirty="0">
                <a:latin typeface="Gill Sans MT"/>
                <a:cs typeface="Gill Sans MT"/>
              </a:rPr>
              <a:t>presumption.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25" dirty="0">
                <a:latin typeface="Gill Sans MT"/>
                <a:cs typeface="Gill Sans MT"/>
              </a:rPr>
              <a:t>Circumstantial</a:t>
            </a:r>
            <a:endParaRPr sz="2750">
              <a:latin typeface="Gill Sans MT"/>
              <a:cs typeface="Gill Sans MT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195" dirty="0">
                <a:latin typeface="Gill Sans MT"/>
                <a:cs typeface="Gill Sans MT"/>
              </a:rPr>
              <a:t>Based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on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00" dirty="0">
                <a:latin typeface="Gill Sans MT"/>
                <a:cs typeface="Gill Sans MT"/>
              </a:rPr>
              <a:t>inference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165" dirty="0">
                <a:latin typeface="Gill Sans MT"/>
                <a:cs typeface="Gill Sans MT"/>
              </a:rPr>
              <a:t>and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on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personal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110" dirty="0">
                <a:latin typeface="Gill Sans MT"/>
                <a:cs typeface="Gill Sans MT"/>
              </a:rPr>
              <a:t>knowledge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or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observation.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45" dirty="0">
                <a:latin typeface="Gill Sans MT"/>
                <a:cs typeface="Gill Sans MT"/>
              </a:rPr>
              <a:t>Corroborating</a:t>
            </a:r>
            <a:endParaRPr sz="2750">
              <a:latin typeface="Gill Sans MT"/>
              <a:cs typeface="Gill Sans MT"/>
            </a:endParaRPr>
          </a:p>
          <a:p>
            <a:pPr marL="697865" marR="648970" lvl="1" indent="-227965">
              <a:lnSpc>
                <a:spcPts val="2550"/>
              </a:lnSpc>
              <a:spcBef>
                <a:spcPts val="64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114" dirty="0">
                <a:latin typeface="Gill Sans MT"/>
                <a:cs typeface="Gill Sans MT"/>
              </a:rPr>
              <a:t>Evidence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95" dirty="0">
                <a:latin typeface="Gill Sans MT"/>
                <a:cs typeface="Gill Sans MT"/>
              </a:rPr>
              <a:t>that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differs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from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but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strengthens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or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confirms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what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other 	</a:t>
            </a:r>
            <a:r>
              <a:rPr sz="2400" spc="114" dirty="0">
                <a:latin typeface="Gill Sans MT"/>
                <a:cs typeface="Gill Sans MT"/>
              </a:rPr>
              <a:t>evidence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145" dirty="0">
                <a:latin typeface="Gill Sans MT"/>
                <a:cs typeface="Gill Sans MT"/>
              </a:rPr>
              <a:t>shows.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88409" y="618807"/>
            <a:ext cx="46183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25" dirty="0"/>
              <a:t>Alcohol</a:t>
            </a:r>
            <a:r>
              <a:rPr spc="-180" dirty="0"/>
              <a:t> </a:t>
            </a:r>
            <a:r>
              <a:rPr spc="-40" dirty="0"/>
              <a:t>and</a:t>
            </a:r>
            <a:r>
              <a:rPr spc="-229" dirty="0"/>
              <a:t> </a:t>
            </a:r>
            <a:r>
              <a:rPr spc="-90" dirty="0"/>
              <a:t>Drugs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75523"/>
            <a:ext cx="10166350" cy="432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25" dirty="0">
                <a:latin typeface="Gill Sans MT"/>
                <a:cs typeface="Gill Sans MT"/>
              </a:rPr>
              <a:t>BAC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Font typeface="Arial"/>
              <a:buChar char="•"/>
            </a:pPr>
            <a:endParaRPr sz="18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800" spc="75" dirty="0">
                <a:latin typeface="Gill Sans MT"/>
                <a:cs typeface="Gill Sans MT"/>
              </a:rPr>
              <a:t>Strength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114" dirty="0">
                <a:latin typeface="Gill Sans MT"/>
                <a:cs typeface="Gill Sans MT"/>
              </a:rPr>
              <a:t>of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Drink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Font typeface="Arial"/>
              <a:buChar char="•"/>
            </a:pPr>
            <a:endParaRPr sz="18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Gill Sans MT"/>
                <a:cs typeface="Gill Sans MT"/>
              </a:rPr>
              <a:t>Weight,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gender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120" dirty="0">
                <a:latin typeface="Gill Sans MT"/>
                <a:cs typeface="Gill Sans MT"/>
              </a:rPr>
              <a:t>and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50" dirty="0">
                <a:latin typeface="Gill Sans MT"/>
                <a:cs typeface="Gill Sans MT"/>
              </a:rPr>
              <a:t>food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buFont typeface="Arial"/>
              <a:buChar char="•"/>
            </a:pPr>
            <a:endParaRPr sz="1800">
              <a:latin typeface="Gill Sans MT"/>
              <a:cs typeface="Gill Sans MT"/>
            </a:endParaRPr>
          </a:p>
          <a:p>
            <a:pPr marL="241300" marR="5080" indent="-229235">
              <a:lnSpc>
                <a:spcPct val="69600"/>
              </a:lnSpc>
              <a:buFont typeface="Arial"/>
              <a:buChar char="•"/>
              <a:tabLst>
                <a:tab pos="241300" algn="l"/>
              </a:tabLst>
            </a:pPr>
            <a:r>
              <a:rPr sz="1800" spc="75" dirty="0">
                <a:latin typeface="Gill Sans MT"/>
                <a:cs typeface="Gill Sans MT"/>
              </a:rPr>
              <a:t>Rate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114" dirty="0">
                <a:latin typeface="Gill Sans MT"/>
                <a:cs typeface="Gill Sans MT"/>
              </a:rPr>
              <a:t>of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Consumption.</a:t>
            </a:r>
            <a:r>
              <a:rPr sz="1800" spc="405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Studies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114" dirty="0">
                <a:latin typeface="Gill Sans MT"/>
                <a:cs typeface="Gill Sans MT"/>
              </a:rPr>
              <a:t>have</a:t>
            </a:r>
            <a:r>
              <a:rPr sz="1800" spc="-90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shown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that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145" dirty="0">
                <a:latin typeface="Gill Sans MT"/>
                <a:cs typeface="Gill Sans MT"/>
              </a:rPr>
              <a:t>an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adult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male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can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metabolize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one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drink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(1.5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oz.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of </a:t>
            </a:r>
            <a:r>
              <a:rPr sz="1800" spc="125" dirty="0">
                <a:latin typeface="Gill Sans MT"/>
                <a:cs typeface="Gill Sans MT"/>
              </a:rPr>
              <a:t>80</a:t>
            </a:r>
            <a:r>
              <a:rPr sz="1800" spc="-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proof)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in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about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105" dirty="0">
                <a:latin typeface="Gill Sans MT"/>
                <a:cs typeface="Gill Sans MT"/>
              </a:rPr>
              <a:t>2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hours.</a:t>
            </a:r>
            <a:r>
              <a:rPr sz="1800" spc="409" dirty="0">
                <a:latin typeface="Gill Sans MT"/>
                <a:cs typeface="Gill Sans MT"/>
              </a:rPr>
              <a:t> </a:t>
            </a:r>
            <a:r>
              <a:rPr sz="1800" spc="105" dirty="0">
                <a:latin typeface="Gill Sans MT"/>
                <a:cs typeface="Gill Sans MT"/>
              </a:rPr>
              <a:t>4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drinks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in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about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105" dirty="0">
                <a:latin typeface="Gill Sans MT"/>
                <a:cs typeface="Gill Sans MT"/>
              </a:rPr>
              <a:t>7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hours</a:t>
            </a:r>
            <a:r>
              <a:rPr sz="1800" spc="35" dirty="0">
                <a:latin typeface="Gill Sans MT"/>
                <a:cs typeface="Gill Sans MT"/>
              </a:rPr>
              <a:t> </a:t>
            </a:r>
            <a:r>
              <a:rPr sz="1800" spc="275" dirty="0">
                <a:latin typeface="Gill Sans MT"/>
                <a:cs typeface="Gill Sans MT"/>
              </a:rPr>
              <a:t>–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resulting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in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BAC</a:t>
            </a:r>
            <a:r>
              <a:rPr sz="1800" spc="-85" dirty="0">
                <a:latin typeface="Gill Sans MT"/>
                <a:cs typeface="Gill Sans MT"/>
              </a:rPr>
              <a:t> </a:t>
            </a:r>
            <a:r>
              <a:rPr sz="1800" spc="120" dirty="0">
                <a:latin typeface="Gill Sans MT"/>
                <a:cs typeface="Gill Sans MT"/>
              </a:rPr>
              <a:t>of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0.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Font typeface="Arial"/>
              <a:buChar char="•"/>
            </a:pPr>
            <a:endParaRPr sz="18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800" spc="75" dirty="0">
                <a:latin typeface="Gill Sans MT"/>
                <a:cs typeface="Gill Sans MT"/>
              </a:rPr>
              <a:t>Medication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85"/>
              </a:spcBef>
              <a:buFont typeface="Arial"/>
              <a:buChar char="•"/>
            </a:pPr>
            <a:endParaRPr sz="18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800" spc="100" dirty="0">
                <a:latin typeface="Gill Sans MT"/>
                <a:cs typeface="Gill Sans MT"/>
              </a:rPr>
              <a:t>Fatigue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How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114" dirty="0">
                <a:latin typeface="Gill Sans MT"/>
                <a:cs typeface="Gill Sans MT"/>
              </a:rPr>
              <a:t>does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consumption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20" dirty="0">
                <a:latin typeface="Gill Sans MT"/>
                <a:cs typeface="Gill Sans MT"/>
              </a:rPr>
              <a:t>of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alcohol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125" dirty="0">
                <a:latin typeface="Gill Sans MT"/>
                <a:cs typeface="Gill Sans MT"/>
              </a:rPr>
              <a:t>affect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witness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evidence?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30"/>
              </a:spcBef>
            </a:pPr>
            <a:r>
              <a:rPr spc="-229" dirty="0"/>
              <a:t>Trauma</a:t>
            </a:r>
            <a:r>
              <a:rPr spc="-95" dirty="0"/>
              <a:t> </a:t>
            </a:r>
            <a:r>
              <a:rPr spc="-155" dirty="0"/>
              <a:t>Informed</a:t>
            </a:r>
            <a:r>
              <a:rPr spc="-145" dirty="0"/>
              <a:t> </a:t>
            </a:r>
            <a:r>
              <a:rPr spc="-65" dirty="0"/>
              <a:t>Interviews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5680"/>
            <a:ext cx="10082530" cy="4277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ts val="28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60" dirty="0">
                <a:latin typeface="Gill Sans MT"/>
                <a:cs typeface="Gill Sans MT"/>
              </a:rPr>
              <a:t>Consider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that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spc="140" dirty="0">
                <a:latin typeface="Gill Sans MT"/>
                <a:cs typeface="Gill Sans MT"/>
              </a:rPr>
              <a:t>trauma</a:t>
            </a:r>
            <a:r>
              <a:rPr sz="2600" spc="-110" dirty="0">
                <a:latin typeface="Gill Sans MT"/>
                <a:cs typeface="Gill Sans MT"/>
              </a:rPr>
              <a:t> </a:t>
            </a:r>
            <a:r>
              <a:rPr sz="2600" spc="160" dirty="0">
                <a:latin typeface="Gill Sans MT"/>
                <a:cs typeface="Gill Sans MT"/>
              </a:rPr>
              <a:t>might</a:t>
            </a:r>
            <a:r>
              <a:rPr sz="2600" spc="-65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influence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spc="225" dirty="0">
                <a:latin typeface="Gill Sans MT"/>
                <a:cs typeface="Gill Sans MT"/>
              </a:rPr>
              <a:t>an</a:t>
            </a:r>
            <a:r>
              <a:rPr sz="2600" spc="-135" dirty="0">
                <a:latin typeface="Gill Sans MT"/>
                <a:cs typeface="Gill Sans MT"/>
              </a:rPr>
              <a:t> </a:t>
            </a:r>
            <a:r>
              <a:rPr sz="2600" spc="114" dirty="0">
                <a:latin typeface="Gill Sans MT"/>
                <a:cs typeface="Gill Sans MT"/>
              </a:rPr>
              <a:t>individual’s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spc="95" dirty="0">
                <a:latin typeface="Gill Sans MT"/>
                <a:cs typeface="Gill Sans MT"/>
              </a:rPr>
              <a:t>ability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-30" dirty="0">
                <a:latin typeface="Gill Sans MT"/>
                <a:cs typeface="Gill Sans MT"/>
              </a:rPr>
              <a:t> </a:t>
            </a:r>
            <a:r>
              <a:rPr sz="2600" spc="75" dirty="0">
                <a:latin typeface="Gill Sans MT"/>
                <a:cs typeface="Gill Sans MT"/>
              </a:rPr>
              <a:t>recall</a:t>
            </a:r>
            <a:endParaRPr sz="2600">
              <a:latin typeface="Gill Sans MT"/>
              <a:cs typeface="Gill Sans MT"/>
            </a:endParaRPr>
          </a:p>
          <a:p>
            <a:pPr marL="241300">
              <a:lnSpc>
                <a:spcPts val="2800"/>
              </a:lnSpc>
            </a:pPr>
            <a:r>
              <a:rPr sz="2600" spc="225" dirty="0">
                <a:latin typeface="Gill Sans MT"/>
                <a:cs typeface="Gill Sans MT"/>
              </a:rPr>
              <a:t>an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80" dirty="0">
                <a:latin typeface="Gill Sans MT"/>
                <a:cs typeface="Gill Sans MT"/>
              </a:rPr>
              <a:t>event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or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95" dirty="0">
                <a:latin typeface="Gill Sans MT"/>
                <a:cs typeface="Gill Sans MT"/>
              </a:rPr>
              <a:t>information</a:t>
            </a:r>
            <a:r>
              <a:rPr sz="2600" spc="-150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about</a:t>
            </a:r>
            <a:r>
              <a:rPr sz="2600" spc="-90" dirty="0">
                <a:latin typeface="Gill Sans MT"/>
                <a:cs typeface="Gill Sans MT"/>
              </a:rPr>
              <a:t> </a:t>
            </a:r>
            <a:r>
              <a:rPr sz="2600" spc="225" dirty="0">
                <a:latin typeface="Gill Sans MT"/>
                <a:cs typeface="Gill Sans MT"/>
              </a:rPr>
              <a:t>an</a:t>
            </a:r>
            <a:r>
              <a:rPr sz="2600" spc="-155" dirty="0">
                <a:latin typeface="Gill Sans MT"/>
                <a:cs typeface="Gill Sans MT"/>
              </a:rPr>
              <a:t> </a:t>
            </a:r>
            <a:r>
              <a:rPr sz="2600" spc="75" dirty="0">
                <a:latin typeface="Gill Sans MT"/>
                <a:cs typeface="Gill Sans MT"/>
              </a:rPr>
              <a:t>event</a:t>
            </a:r>
            <a:endParaRPr sz="2600">
              <a:latin typeface="Gill Sans MT"/>
              <a:cs typeface="Gill Sans MT"/>
            </a:endParaRPr>
          </a:p>
          <a:p>
            <a:pPr marL="241300" marR="1160780" indent="-229235">
              <a:lnSpc>
                <a:spcPct val="794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35" dirty="0">
                <a:latin typeface="Gill Sans MT"/>
                <a:cs typeface="Gill Sans MT"/>
              </a:rPr>
              <a:t>Trauma</a:t>
            </a:r>
            <a:r>
              <a:rPr sz="2600" spc="-120" dirty="0">
                <a:latin typeface="Gill Sans MT"/>
                <a:cs typeface="Gill Sans MT"/>
              </a:rPr>
              <a:t> </a:t>
            </a:r>
            <a:r>
              <a:rPr sz="2600" spc="165" dirty="0">
                <a:latin typeface="Gill Sans MT"/>
                <a:cs typeface="Gill Sans MT"/>
              </a:rPr>
              <a:t>might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influence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80" dirty="0">
                <a:latin typeface="Gill Sans MT"/>
                <a:cs typeface="Gill Sans MT"/>
              </a:rPr>
              <a:t>how</a:t>
            </a:r>
            <a:r>
              <a:rPr sz="2600" spc="-135" dirty="0">
                <a:latin typeface="Gill Sans MT"/>
                <a:cs typeface="Gill Sans MT"/>
              </a:rPr>
              <a:t> </a:t>
            </a:r>
            <a:r>
              <a:rPr sz="2600" spc="185" dirty="0">
                <a:latin typeface="Gill Sans MT"/>
                <a:cs typeface="Gill Sans MT"/>
              </a:rPr>
              <a:t>and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105" dirty="0">
                <a:latin typeface="Gill Sans MT"/>
                <a:cs typeface="Gill Sans MT"/>
              </a:rPr>
              <a:t>when</a:t>
            </a:r>
            <a:r>
              <a:rPr sz="2600" spc="-65" dirty="0">
                <a:latin typeface="Gill Sans MT"/>
                <a:cs typeface="Gill Sans MT"/>
              </a:rPr>
              <a:t> </a:t>
            </a:r>
            <a:r>
              <a:rPr sz="2600" spc="225" dirty="0">
                <a:latin typeface="Gill Sans MT"/>
                <a:cs typeface="Gill Sans MT"/>
              </a:rPr>
              <a:t>an</a:t>
            </a:r>
            <a:r>
              <a:rPr sz="2600" spc="-65" dirty="0">
                <a:latin typeface="Gill Sans MT"/>
                <a:cs typeface="Gill Sans MT"/>
              </a:rPr>
              <a:t> </a:t>
            </a:r>
            <a:r>
              <a:rPr sz="2600" spc="110" dirty="0">
                <a:latin typeface="Gill Sans MT"/>
                <a:cs typeface="Gill Sans MT"/>
              </a:rPr>
              <a:t>individual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120" dirty="0">
                <a:latin typeface="Gill Sans MT"/>
                <a:cs typeface="Gill Sans MT"/>
              </a:rPr>
              <a:t>recalls </a:t>
            </a:r>
            <a:r>
              <a:rPr sz="2600" spc="100" dirty="0">
                <a:latin typeface="Gill Sans MT"/>
                <a:cs typeface="Gill Sans MT"/>
              </a:rPr>
              <a:t>information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spc="114" dirty="0">
                <a:latin typeface="Gill Sans MT"/>
                <a:cs typeface="Gill Sans MT"/>
              </a:rPr>
              <a:t>about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225" dirty="0">
                <a:latin typeface="Gill Sans MT"/>
                <a:cs typeface="Gill Sans MT"/>
              </a:rPr>
              <a:t>an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75" dirty="0">
                <a:latin typeface="Gill Sans MT"/>
                <a:cs typeface="Gill Sans MT"/>
              </a:rPr>
              <a:t>event</a:t>
            </a:r>
            <a:endParaRPr sz="26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50" dirty="0">
                <a:latin typeface="Gill Sans MT"/>
                <a:cs typeface="Gill Sans MT"/>
              </a:rPr>
              <a:t>Be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sure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-110" dirty="0">
                <a:latin typeface="Gill Sans MT"/>
                <a:cs typeface="Gill Sans MT"/>
              </a:rPr>
              <a:t> </a:t>
            </a:r>
            <a:r>
              <a:rPr sz="2600" spc="95" dirty="0">
                <a:latin typeface="Gill Sans MT"/>
                <a:cs typeface="Gill Sans MT"/>
              </a:rPr>
              <a:t>offer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65" dirty="0">
                <a:latin typeface="Gill Sans MT"/>
                <a:cs typeface="Gill Sans MT"/>
              </a:rPr>
              <a:t>interviewee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70" dirty="0">
                <a:latin typeface="Gill Sans MT"/>
                <a:cs typeface="Gill Sans MT"/>
              </a:rPr>
              <a:t>the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70" dirty="0">
                <a:latin typeface="Gill Sans MT"/>
                <a:cs typeface="Gill Sans MT"/>
              </a:rPr>
              <a:t>right</a:t>
            </a:r>
            <a:r>
              <a:rPr sz="2600" spc="-6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spc="175" dirty="0">
                <a:latin typeface="Gill Sans MT"/>
                <a:cs typeface="Gill Sans MT"/>
              </a:rPr>
              <a:t>have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310" dirty="0">
                <a:latin typeface="Gill Sans MT"/>
                <a:cs typeface="Gill Sans MT"/>
              </a:rPr>
              <a:t>a</a:t>
            </a:r>
            <a:r>
              <a:rPr sz="2600" spc="-114" dirty="0">
                <a:latin typeface="Gill Sans MT"/>
                <a:cs typeface="Gill Sans MT"/>
              </a:rPr>
              <a:t> </a:t>
            </a:r>
            <a:r>
              <a:rPr sz="2600" spc="95" dirty="0">
                <a:latin typeface="Gill Sans MT"/>
                <a:cs typeface="Gill Sans MT"/>
              </a:rPr>
              <a:t>support</a:t>
            </a:r>
            <a:r>
              <a:rPr sz="2600" spc="-65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person</a:t>
            </a:r>
            <a:endParaRPr sz="26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25" dirty="0">
                <a:latin typeface="Gill Sans MT"/>
                <a:cs typeface="Gill Sans MT"/>
              </a:rPr>
              <a:t>Calm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185" dirty="0">
                <a:latin typeface="Gill Sans MT"/>
                <a:cs typeface="Gill Sans MT"/>
              </a:rPr>
              <a:t>and</a:t>
            </a:r>
            <a:r>
              <a:rPr sz="2600" spc="-100" dirty="0">
                <a:latin typeface="Gill Sans MT"/>
                <a:cs typeface="Gill Sans MT"/>
              </a:rPr>
              <a:t> </a:t>
            </a:r>
            <a:r>
              <a:rPr sz="2600" spc="145" dirty="0">
                <a:latin typeface="Gill Sans MT"/>
                <a:cs typeface="Gill Sans MT"/>
              </a:rPr>
              <a:t>caring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105" dirty="0">
                <a:latin typeface="Gill Sans MT"/>
                <a:cs typeface="Gill Sans MT"/>
              </a:rPr>
              <a:t>atmosphere;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spc="50" dirty="0">
                <a:latin typeface="Gill Sans MT"/>
                <a:cs typeface="Gill Sans MT"/>
              </a:rPr>
              <a:t>not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spc="100" dirty="0">
                <a:latin typeface="Gill Sans MT"/>
                <a:cs typeface="Gill Sans MT"/>
              </a:rPr>
              <a:t>rushed</a:t>
            </a:r>
            <a:endParaRPr sz="26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20" dirty="0">
                <a:latin typeface="Gill Sans MT"/>
                <a:cs typeface="Gill Sans MT"/>
              </a:rPr>
              <a:t>Address</a:t>
            </a:r>
            <a:r>
              <a:rPr sz="2600" spc="-125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concerns</a:t>
            </a:r>
            <a:r>
              <a:rPr sz="2600" spc="-120" dirty="0">
                <a:latin typeface="Gill Sans MT"/>
                <a:cs typeface="Gill Sans MT"/>
              </a:rPr>
              <a:t> </a:t>
            </a:r>
            <a:r>
              <a:rPr sz="2600" spc="70" dirty="0">
                <a:latin typeface="Gill Sans MT"/>
                <a:cs typeface="Gill Sans MT"/>
              </a:rPr>
              <a:t>first</a:t>
            </a:r>
            <a:endParaRPr sz="26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80" dirty="0">
                <a:latin typeface="Gill Sans MT"/>
                <a:cs typeface="Gill Sans MT"/>
              </a:rPr>
              <a:t>Organize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40" dirty="0">
                <a:latin typeface="Gill Sans MT"/>
                <a:cs typeface="Gill Sans MT"/>
              </a:rPr>
              <a:t>interview</a:t>
            </a:r>
            <a:endParaRPr sz="2600">
              <a:latin typeface="Gill Sans MT"/>
              <a:cs typeface="Gill Sans MT"/>
            </a:endParaRPr>
          </a:p>
          <a:p>
            <a:pPr marL="698500" lvl="1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698500" algn="l"/>
              </a:tabLst>
            </a:pPr>
            <a:r>
              <a:rPr sz="2150" spc="170" dirty="0">
                <a:latin typeface="Gill Sans MT"/>
                <a:cs typeface="Gill Sans MT"/>
              </a:rPr>
              <a:t>Safety</a:t>
            </a:r>
            <a:r>
              <a:rPr sz="2150" spc="-50" dirty="0">
                <a:latin typeface="Gill Sans MT"/>
                <a:cs typeface="Gill Sans MT"/>
              </a:rPr>
              <a:t> </a:t>
            </a:r>
            <a:r>
              <a:rPr sz="2150" spc="170" dirty="0">
                <a:latin typeface="Gill Sans MT"/>
                <a:cs typeface="Gill Sans MT"/>
              </a:rPr>
              <a:t>concerns/assessment</a:t>
            </a:r>
            <a:endParaRPr sz="2150">
              <a:latin typeface="Gill Sans MT"/>
              <a:cs typeface="Gill Sans MT"/>
            </a:endParaRPr>
          </a:p>
          <a:p>
            <a:pPr marL="698500" lvl="1" indent="-228600">
              <a:lnSpc>
                <a:spcPts val="2565"/>
              </a:lnSpc>
              <a:spcBef>
                <a:spcPts val="50"/>
              </a:spcBef>
              <a:buFont typeface="Arial"/>
              <a:buChar char="•"/>
              <a:tabLst>
                <a:tab pos="698500" algn="l"/>
              </a:tabLst>
            </a:pPr>
            <a:r>
              <a:rPr sz="2150" spc="90" dirty="0">
                <a:latin typeface="Gill Sans MT"/>
                <a:cs typeface="Gill Sans MT"/>
              </a:rPr>
              <a:t>Support</a:t>
            </a:r>
            <a:r>
              <a:rPr sz="2150" spc="-15" dirty="0">
                <a:latin typeface="Gill Sans MT"/>
                <a:cs typeface="Gill Sans MT"/>
              </a:rPr>
              <a:t> </a:t>
            </a:r>
            <a:r>
              <a:rPr sz="2150" spc="165" dirty="0">
                <a:latin typeface="Gill Sans MT"/>
                <a:cs typeface="Gill Sans MT"/>
              </a:rPr>
              <a:t>measures</a:t>
            </a:r>
            <a:endParaRPr sz="2150">
              <a:latin typeface="Gill Sans MT"/>
              <a:cs typeface="Gill Sans MT"/>
            </a:endParaRPr>
          </a:p>
          <a:p>
            <a:pPr marL="698500" lvl="1" indent="-228600">
              <a:lnSpc>
                <a:spcPts val="2565"/>
              </a:lnSpc>
              <a:buFont typeface="Arial"/>
              <a:buChar char="•"/>
              <a:tabLst>
                <a:tab pos="698500" algn="l"/>
              </a:tabLst>
            </a:pPr>
            <a:r>
              <a:rPr sz="2150" spc="135" dirty="0">
                <a:latin typeface="Gill Sans MT"/>
                <a:cs typeface="Gill Sans MT"/>
              </a:rPr>
              <a:t>Evidence</a:t>
            </a:r>
            <a:r>
              <a:rPr sz="2150" spc="-85" dirty="0">
                <a:latin typeface="Gill Sans MT"/>
                <a:cs typeface="Gill Sans MT"/>
              </a:rPr>
              <a:t> </a:t>
            </a:r>
            <a:r>
              <a:rPr sz="2150" spc="85" dirty="0">
                <a:latin typeface="Gill Sans MT"/>
                <a:cs typeface="Gill Sans MT"/>
              </a:rPr>
              <a:t>preservation</a:t>
            </a:r>
            <a:endParaRPr sz="21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30"/>
              </a:spcBef>
            </a:pPr>
            <a:r>
              <a:rPr spc="-229" dirty="0"/>
              <a:t>Trauma</a:t>
            </a:r>
            <a:r>
              <a:rPr spc="-95" dirty="0"/>
              <a:t> </a:t>
            </a:r>
            <a:r>
              <a:rPr spc="-155" dirty="0"/>
              <a:t>Informed</a:t>
            </a:r>
            <a:r>
              <a:rPr spc="-145" dirty="0"/>
              <a:t> </a:t>
            </a:r>
            <a:r>
              <a:rPr spc="-65" dirty="0"/>
              <a:t>Interviews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pc="60" dirty="0"/>
              <a:t>Allow</a:t>
            </a:r>
            <a:r>
              <a:rPr spc="-75" dirty="0"/>
              <a:t> </a:t>
            </a:r>
            <a:r>
              <a:rPr spc="175" dirty="0"/>
              <a:t>witness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175" dirty="0"/>
              <a:t>begin</a:t>
            </a:r>
            <a:r>
              <a:rPr spc="-40" dirty="0"/>
              <a:t> </a:t>
            </a:r>
            <a:r>
              <a:rPr spc="85" dirty="0"/>
              <a:t>where</a:t>
            </a:r>
            <a:r>
              <a:rPr spc="20" dirty="0"/>
              <a:t> </a:t>
            </a:r>
            <a:r>
              <a:rPr spc="95" dirty="0"/>
              <a:t>they</a:t>
            </a:r>
            <a:r>
              <a:rPr spc="-45" dirty="0"/>
              <a:t> </a:t>
            </a:r>
            <a:r>
              <a:rPr spc="175" dirty="0"/>
              <a:t>feel</a:t>
            </a:r>
            <a:r>
              <a:rPr spc="-75" dirty="0"/>
              <a:t> </a:t>
            </a:r>
            <a:r>
              <a:rPr spc="145" dirty="0"/>
              <a:t>comfortable</a:t>
            </a:r>
            <a:r>
              <a:rPr spc="-60" dirty="0"/>
              <a:t> </a:t>
            </a:r>
            <a:r>
              <a:rPr spc="215" dirty="0"/>
              <a:t>and</a:t>
            </a:r>
            <a:r>
              <a:rPr spc="5" dirty="0"/>
              <a:t> </a:t>
            </a:r>
            <a:r>
              <a:rPr spc="114" dirty="0"/>
              <a:t>are</a:t>
            </a:r>
            <a:r>
              <a:rPr spc="-50" dirty="0"/>
              <a:t> </a:t>
            </a:r>
            <a:r>
              <a:rPr spc="160" dirty="0"/>
              <a:t>able</a:t>
            </a: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pc="85" dirty="0"/>
              <a:t>Avoid</a:t>
            </a:r>
            <a:r>
              <a:rPr spc="-75" dirty="0"/>
              <a:t> </a:t>
            </a:r>
            <a:r>
              <a:rPr spc="185" dirty="0"/>
              <a:t>blaming,</a:t>
            </a:r>
            <a:r>
              <a:rPr spc="-20" dirty="0"/>
              <a:t> </a:t>
            </a:r>
            <a:r>
              <a:rPr spc="150" dirty="0"/>
              <a:t>leading,</a:t>
            </a:r>
            <a:r>
              <a:rPr spc="-20" dirty="0"/>
              <a:t> </a:t>
            </a:r>
            <a:r>
              <a:rPr spc="170" dirty="0"/>
              <a:t>implying</a:t>
            </a:r>
            <a:r>
              <a:rPr spc="-60" dirty="0"/>
              <a:t> </a:t>
            </a:r>
            <a:r>
              <a:rPr spc="95" dirty="0"/>
              <a:t>doubt</a:t>
            </a: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pc="215" dirty="0"/>
              <a:t>Focus</a:t>
            </a:r>
            <a:r>
              <a:rPr spc="-15" dirty="0"/>
              <a:t> </a:t>
            </a:r>
            <a:r>
              <a:rPr spc="95" dirty="0"/>
              <a:t>on</a:t>
            </a:r>
            <a:r>
              <a:rPr spc="-50" dirty="0"/>
              <a:t> </a:t>
            </a:r>
            <a:r>
              <a:rPr spc="150" dirty="0"/>
              <a:t>what</a:t>
            </a:r>
            <a:r>
              <a:rPr spc="-85" dirty="0"/>
              <a:t> </a:t>
            </a:r>
            <a:r>
              <a:rPr spc="175" dirty="0"/>
              <a:t>witness</a:t>
            </a:r>
            <a:r>
              <a:rPr spc="-20" dirty="0"/>
              <a:t> </a:t>
            </a:r>
            <a:r>
              <a:rPr spc="155" dirty="0"/>
              <a:t>recalls</a:t>
            </a:r>
            <a:r>
              <a:rPr spc="-15" dirty="0"/>
              <a:t> </a:t>
            </a:r>
            <a:r>
              <a:rPr spc="95" dirty="0"/>
              <a:t>(before,</a:t>
            </a:r>
            <a:r>
              <a:rPr spc="-100" dirty="0"/>
              <a:t> </a:t>
            </a:r>
            <a:r>
              <a:rPr spc="100" dirty="0"/>
              <a:t>during,</a:t>
            </a:r>
            <a:r>
              <a:rPr spc="-25" dirty="0"/>
              <a:t> </a:t>
            </a:r>
            <a:r>
              <a:rPr spc="105" dirty="0"/>
              <a:t>after)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25014">
              <a:lnSpc>
                <a:spcPct val="100000"/>
              </a:lnSpc>
              <a:spcBef>
                <a:spcPts val="130"/>
              </a:spcBef>
            </a:pPr>
            <a:r>
              <a:rPr spc="-170" dirty="0"/>
              <a:t>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11813"/>
            <a:ext cx="3215640" cy="25920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75" dirty="0">
                <a:latin typeface="Gill Sans MT"/>
                <a:cs typeface="Gill Sans MT"/>
              </a:rPr>
              <a:t>Notes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204" dirty="0">
                <a:latin typeface="Gill Sans MT"/>
                <a:cs typeface="Gill Sans MT"/>
              </a:rPr>
              <a:t>Summary</a:t>
            </a:r>
            <a:r>
              <a:rPr sz="2750" spc="-50" dirty="0">
                <a:latin typeface="Gill Sans MT"/>
                <a:cs typeface="Gill Sans MT"/>
              </a:rPr>
              <a:t> </a:t>
            </a:r>
            <a:r>
              <a:rPr sz="2750" spc="165" dirty="0">
                <a:latin typeface="Gill Sans MT"/>
                <a:cs typeface="Gill Sans MT"/>
              </a:rPr>
              <a:t>of</a:t>
            </a:r>
            <a:r>
              <a:rPr sz="2750" spc="-10" dirty="0">
                <a:latin typeface="Gill Sans MT"/>
                <a:cs typeface="Gill Sans MT"/>
              </a:rPr>
              <a:t> </a:t>
            </a:r>
            <a:r>
              <a:rPr sz="2750" spc="65" dirty="0">
                <a:latin typeface="Gill Sans MT"/>
                <a:cs typeface="Gill Sans MT"/>
              </a:rPr>
              <a:t>Notes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00" dirty="0">
                <a:latin typeface="Gill Sans MT"/>
                <a:cs typeface="Gill Sans MT"/>
              </a:rPr>
              <a:t>Inculpatory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00" dirty="0">
                <a:latin typeface="Gill Sans MT"/>
                <a:cs typeface="Gill Sans MT"/>
              </a:rPr>
              <a:t>Exculpatory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70" dirty="0">
                <a:latin typeface="Gill Sans MT"/>
                <a:cs typeface="Gill Sans MT"/>
              </a:rPr>
              <a:t>Irrelevant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70678" y="618807"/>
            <a:ext cx="28663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5" dirty="0"/>
              <a:t>Thank</a:t>
            </a:r>
            <a:r>
              <a:rPr spc="-105" dirty="0"/>
              <a:t> </a:t>
            </a:r>
            <a:r>
              <a:rPr spc="-110" dirty="0"/>
              <a:t>You!</a:t>
            </a:r>
          </a:p>
        </p:txBody>
      </p:sp>
      <p:pic>
        <p:nvPicPr>
          <p:cNvPr id="3" name="object 3" descr="A painting of a river in a fores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9425" y="1828800"/>
            <a:ext cx="615315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885FF8-9A11-C430-ED56-8EE214FB97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7095" y="-701040"/>
            <a:ext cx="7877809" cy="70104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Credits Slide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33780" y="617855"/>
            <a:ext cx="10102215" cy="55429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3900"/>
              </a:lnSpc>
              <a:spcBef>
                <a:spcPts val="280"/>
              </a:spcBef>
            </a:pPr>
            <a:r>
              <a:rPr sz="2400" spc="-20" dirty="0">
                <a:latin typeface="Arial"/>
                <a:cs typeface="Arial"/>
              </a:rPr>
              <a:t>NACUA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PowerPoint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recordings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available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offered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educational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education </a:t>
            </a:r>
            <a:r>
              <a:rPr sz="2400" dirty="0">
                <a:latin typeface="Arial"/>
                <a:cs typeface="Arial"/>
              </a:rPr>
              <a:t>lawyers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administrators.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prepared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presenters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not </a:t>
            </a:r>
            <a:r>
              <a:rPr sz="2400" dirty="0">
                <a:latin typeface="Arial"/>
                <a:cs typeface="Arial"/>
              </a:rPr>
              <a:t>reviewed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NACUA.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express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opinions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interpretations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authors.</a:t>
            </a:r>
            <a:endParaRPr sz="2400">
              <a:latin typeface="Arial"/>
              <a:cs typeface="Arial"/>
            </a:endParaRPr>
          </a:p>
          <a:p>
            <a:pPr marL="12700" marR="140970">
              <a:lnSpc>
                <a:spcPct val="93900"/>
              </a:lnSpc>
              <a:spcBef>
                <a:spcPts val="2700"/>
              </a:spcBef>
            </a:pPr>
            <a:r>
              <a:rPr sz="2400" dirty="0">
                <a:latin typeface="Arial"/>
                <a:cs typeface="Arial"/>
              </a:rPr>
              <a:t>Answers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questions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local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laws,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well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institutional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policies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materials, </a:t>
            </a:r>
            <a:r>
              <a:rPr sz="2400" dirty="0">
                <a:latin typeface="Arial"/>
                <a:cs typeface="Arial"/>
              </a:rPr>
              <a:t>PowerPoint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comments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presenters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advice.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hypothetical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scenarios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fictional </a:t>
            </a:r>
            <a:r>
              <a:rPr sz="2400" dirty="0">
                <a:latin typeface="Arial"/>
                <a:cs typeface="Arial"/>
              </a:rPr>
              <a:t>facts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persons.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hypothetical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scenarios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fictional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persons. Legal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questions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institutional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counsel.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95"/>
              </a:lnSpc>
              <a:spcBef>
                <a:spcPts val="2530"/>
              </a:spcBef>
            </a:pPr>
            <a:r>
              <a:rPr sz="2400" dirty="0">
                <a:latin typeface="Arial"/>
                <a:cs typeface="Arial"/>
              </a:rPr>
              <a:t>Those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wishing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re-use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materials,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PowerPoint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recordings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95"/>
              </a:lnSpc>
            </a:pPr>
            <a:r>
              <a:rPr sz="2400" dirty="0">
                <a:latin typeface="Arial"/>
                <a:cs typeface="Arial"/>
              </a:rPr>
              <a:t>should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contact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NACUA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u="sng" dirty="0">
                <a:solidFill>
                  <a:srgbClr val="AC161B"/>
                </a:solidFill>
                <a:uFill>
                  <a:solidFill>
                    <a:srgbClr val="AC161B"/>
                  </a:solidFill>
                </a:uFill>
                <a:latin typeface="Arial"/>
                <a:cs typeface="Arial"/>
                <a:hlinkClick r:id="rId2"/>
              </a:rPr>
              <a:t>nacua@nacua.org</a:t>
            </a:r>
            <a:r>
              <a:rPr sz="2400" u="none" dirty="0">
                <a:latin typeface="Arial"/>
                <a:cs typeface="Arial"/>
              </a:rPr>
              <a:t>)</a:t>
            </a:r>
            <a:r>
              <a:rPr sz="2400" u="none" spc="-35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prior</a:t>
            </a:r>
            <a:r>
              <a:rPr sz="2400" u="none" spc="-40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to</a:t>
            </a:r>
            <a:r>
              <a:rPr sz="2400" u="none" spc="-45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any</a:t>
            </a:r>
            <a:r>
              <a:rPr sz="2400" u="none" spc="-60" dirty="0"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re-</a:t>
            </a:r>
            <a:r>
              <a:rPr sz="2400" u="none" spc="-20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06487" y="606805"/>
            <a:ext cx="3402329" cy="14046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080" algn="ctr">
              <a:lnSpc>
                <a:spcPct val="90900"/>
              </a:lnSpc>
              <a:spcBef>
                <a:spcPts val="480"/>
              </a:spcBef>
            </a:pPr>
            <a:r>
              <a:rPr sz="3200" spc="-240" dirty="0"/>
              <a:t>How</a:t>
            </a:r>
            <a:r>
              <a:rPr sz="3200" spc="-105" dirty="0"/>
              <a:t> </a:t>
            </a:r>
            <a:r>
              <a:rPr sz="3200" dirty="0"/>
              <a:t>can</a:t>
            </a:r>
            <a:r>
              <a:rPr sz="3200" spc="-65" dirty="0"/>
              <a:t> </a:t>
            </a:r>
            <a:r>
              <a:rPr sz="3200" spc="-130" dirty="0"/>
              <a:t>I</a:t>
            </a:r>
            <a:r>
              <a:rPr sz="3200" spc="-100" dirty="0"/>
              <a:t> </a:t>
            </a:r>
            <a:r>
              <a:rPr sz="3200" spc="-20" dirty="0"/>
              <a:t>make </a:t>
            </a:r>
            <a:r>
              <a:rPr sz="3200" spc="-55" dirty="0"/>
              <a:t>interviewees</a:t>
            </a:r>
            <a:r>
              <a:rPr sz="3200" spc="-150" dirty="0"/>
              <a:t> more </a:t>
            </a:r>
            <a:r>
              <a:rPr sz="3200" spc="-10" dirty="0"/>
              <a:t>comfortable?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77455" y="945514"/>
            <a:ext cx="13957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Agency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054" y="2080513"/>
            <a:ext cx="5895975" cy="9569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</a:pPr>
            <a:r>
              <a:rPr sz="3200" dirty="0">
                <a:latin typeface="Gill Sans MT"/>
                <a:cs typeface="Gill Sans MT"/>
              </a:rPr>
              <a:t>“The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160" dirty="0">
                <a:latin typeface="Gill Sans MT"/>
                <a:cs typeface="Gill Sans MT"/>
              </a:rPr>
              <a:t>capacity,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spc="85" dirty="0">
                <a:latin typeface="Gill Sans MT"/>
                <a:cs typeface="Gill Sans MT"/>
              </a:rPr>
              <a:t>condition,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spc="-50" dirty="0">
                <a:latin typeface="Gill Sans MT"/>
                <a:cs typeface="Gill Sans MT"/>
              </a:rPr>
              <a:t>or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spc="165" dirty="0">
                <a:latin typeface="Gill Sans MT"/>
                <a:cs typeface="Gill Sans MT"/>
              </a:rPr>
              <a:t>state </a:t>
            </a:r>
            <a:r>
              <a:rPr sz="3200" spc="170" dirty="0">
                <a:latin typeface="Gill Sans MT"/>
                <a:cs typeface="Gill Sans MT"/>
              </a:rPr>
              <a:t>of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204" dirty="0">
                <a:latin typeface="Gill Sans MT"/>
                <a:cs typeface="Gill Sans MT"/>
              </a:rPr>
              <a:t>acting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50" dirty="0">
                <a:latin typeface="Gill Sans MT"/>
                <a:cs typeface="Gill Sans MT"/>
              </a:rPr>
              <a:t>or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spc="204" dirty="0">
                <a:latin typeface="Gill Sans MT"/>
                <a:cs typeface="Gill Sans MT"/>
              </a:rPr>
              <a:t>of</a:t>
            </a:r>
            <a:r>
              <a:rPr sz="3200" spc="-140" dirty="0">
                <a:latin typeface="Gill Sans MT"/>
                <a:cs typeface="Gill Sans MT"/>
              </a:rPr>
              <a:t> </a:t>
            </a:r>
            <a:r>
              <a:rPr sz="3200" spc="90" dirty="0">
                <a:latin typeface="Gill Sans MT"/>
                <a:cs typeface="Gill Sans MT"/>
              </a:rPr>
              <a:t>exerting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power”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5" name="object 5" descr="Two people walking on a mountain with a dog 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275" y="3333750"/>
            <a:ext cx="609600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15135" y="1485899"/>
            <a:ext cx="2188210" cy="5181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65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65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Checking</a:t>
            </a:r>
            <a:r>
              <a:rPr kumimoji="0" lang="en-US" sz="3200" b="1" i="0" u="none" strike="noStrike" kern="0" cap="none" spc="-100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 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6054" y="865632"/>
            <a:ext cx="3946525" cy="173291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85" dirty="0">
                <a:latin typeface="Gill Sans MT"/>
                <a:cs typeface="Gill Sans MT"/>
              </a:rPr>
              <a:t>Be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spc="180" dirty="0">
                <a:latin typeface="Gill Sans MT"/>
                <a:cs typeface="Gill Sans MT"/>
              </a:rPr>
              <a:t>genuine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45" dirty="0">
                <a:latin typeface="Gill Sans MT"/>
                <a:cs typeface="Gill Sans MT"/>
              </a:rPr>
              <a:t>Acknowledge</a:t>
            </a:r>
            <a:r>
              <a:rPr sz="3200" spc="-125" dirty="0">
                <a:latin typeface="Gill Sans MT"/>
                <a:cs typeface="Gill Sans MT"/>
              </a:rPr>
              <a:t> </a:t>
            </a:r>
            <a:r>
              <a:rPr sz="3200" spc="195" dirty="0">
                <a:latin typeface="Gill Sans MT"/>
                <a:cs typeface="Gill Sans MT"/>
              </a:rPr>
              <a:t>Stress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Gill Sans MT"/>
                <a:cs typeface="Gill Sans MT"/>
              </a:rPr>
              <a:t>Warm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135" dirty="0">
                <a:latin typeface="Gill Sans MT"/>
                <a:cs typeface="Gill Sans MT"/>
              </a:rPr>
              <a:t>up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4" name="object 4" descr="A drawing of two women sitting at a tab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775" y="2552700"/>
            <a:ext cx="387667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67422" y="1485899"/>
            <a:ext cx="3687445" cy="5181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65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85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Provide</a:t>
            </a:r>
            <a:r>
              <a:rPr kumimoji="0" lang="en-US" sz="3200" b="1" i="0" u="none" strike="noStrike" kern="0" cap="none" spc="-90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 </a:t>
            </a:r>
            <a:r>
              <a:rPr kumimoji="0" lang="en-US" sz="3200" b="1" i="0" u="none" strike="noStrike" kern="0" cap="none" spc="-80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Information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6054" y="865632"/>
            <a:ext cx="5888990" cy="4565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50" dirty="0">
                <a:latin typeface="Gill Sans MT"/>
                <a:cs typeface="Gill Sans MT"/>
              </a:rPr>
              <a:t>Explain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your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role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385" dirty="0">
                <a:latin typeface="Gill Sans MT"/>
                <a:cs typeface="Gill Sans MT"/>
              </a:rPr>
              <a:t>as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380" dirty="0">
                <a:latin typeface="Gill Sans MT"/>
                <a:cs typeface="Gill Sans MT"/>
              </a:rPr>
              <a:t>a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85" dirty="0">
                <a:latin typeface="Gill Sans MT"/>
                <a:cs typeface="Gill Sans MT"/>
              </a:rPr>
              <a:t>neutral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50" dirty="0">
                <a:latin typeface="Gill Sans MT"/>
                <a:cs typeface="Gill Sans MT"/>
              </a:rPr>
              <a:t>Explain</a:t>
            </a:r>
            <a:r>
              <a:rPr sz="3200" spc="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their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role</a:t>
            </a:r>
            <a:r>
              <a:rPr sz="3200" spc="15" dirty="0">
                <a:latin typeface="Gill Sans MT"/>
                <a:cs typeface="Gill Sans MT"/>
              </a:rPr>
              <a:t> </a:t>
            </a:r>
            <a:r>
              <a:rPr sz="3200" spc="160" dirty="0">
                <a:latin typeface="Gill Sans MT"/>
                <a:cs typeface="Gill Sans MT"/>
              </a:rPr>
              <a:t>(puzzle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140" dirty="0">
                <a:latin typeface="Gill Sans MT"/>
                <a:cs typeface="Gill Sans MT"/>
              </a:rPr>
              <a:t>piece)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Gill Sans MT"/>
                <a:cs typeface="Gill Sans MT"/>
              </a:rPr>
              <a:t>Note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spc="145" dirty="0">
                <a:latin typeface="Gill Sans MT"/>
                <a:cs typeface="Gill Sans MT"/>
              </a:rPr>
              <a:t>taking/recording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20" dirty="0">
                <a:latin typeface="Gill Sans MT"/>
                <a:cs typeface="Gill Sans MT"/>
              </a:rPr>
              <a:t>Anticipated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155" dirty="0">
                <a:latin typeface="Gill Sans MT"/>
                <a:cs typeface="Gill Sans MT"/>
              </a:rPr>
              <a:t>length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spc="175" dirty="0">
                <a:latin typeface="Gill Sans MT"/>
                <a:cs typeface="Gill Sans MT"/>
              </a:rPr>
              <a:t>of</a:t>
            </a:r>
            <a:r>
              <a:rPr sz="3200" spc="-125" dirty="0">
                <a:latin typeface="Gill Sans MT"/>
                <a:cs typeface="Gill Sans MT"/>
              </a:rPr>
              <a:t> </a:t>
            </a:r>
            <a:r>
              <a:rPr sz="3200" spc="60" dirty="0">
                <a:latin typeface="Gill Sans MT"/>
                <a:cs typeface="Gill Sans MT"/>
              </a:rPr>
              <a:t>interview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40" dirty="0">
                <a:latin typeface="Gill Sans MT"/>
                <a:cs typeface="Gill Sans MT"/>
              </a:rPr>
              <a:t>Rest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175" dirty="0">
                <a:latin typeface="Gill Sans MT"/>
                <a:cs typeface="Gill Sans MT"/>
              </a:rPr>
              <a:t>of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165" dirty="0">
                <a:latin typeface="Gill Sans MT"/>
                <a:cs typeface="Gill Sans MT"/>
              </a:rPr>
              <a:t>process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30" dirty="0">
                <a:latin typeface="Gill Sans MT"/>
                <a:cs typeface="Gill Sans MT"/>
              </a:rPr>
              <a:t>Right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spc="90" dirty="0">
                <a:latin typeface="Gill Sans MT"/>
                <a:cs typeface="Gill Sans MT"/>
              </a:rPr>
              <a:t>representation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50" dirty="0">
                <a:latin typeface="Gill Sans MT"/>
                <a:cs typeface="Gill Sans MT"/>
              </a:rPr>
              <a:t>Advise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spc="150" dirty="0">
                <a:latin typeface="Gill Sans MT"/>
                <a:cs typeface="Gill Sans MT"/>
              </a:rPr>
              <a:t>about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90" dirty="0">
                <a:latin typeface="Gill Sans MT"/>
                <a:cs typeface="Gill Sans MT"/>
              </a:rPr>
              <a:t>retaliation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-125" dirty="0">
                <a:latin typeface="Gill Sans MT"/>
                <a:cs typeface="Gill Sans MT"/>
              </a:rPr>
              <a:t>Do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spc="100" dirty="0">
                <a:latin typeface="Gill Sans MT"/>
                <a:cs typeface="Gill Sans MT"/>
              </a:rPr>
              <a:t>they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200" dirty="0">
                <a:latin typeface="Gill Sans MT"/>
                <a:cs typeface="Gill Sans MT"/>
              </a:rPr>
              <a:t>have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160" dirty="0">
                <a:latin typeface="Gill Sans MT"/>
                <a:cs typeface="Gill Sans MT"/>
              </a:rPr>
              <a:t>questions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4" name="object 4" descr="A group of people sitting at a table  writing togethe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725" y="2276475"/>
            <a:ext cx="3924300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319530" y="1485899"/>
            <a:ext cx="2973070" cy="5181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65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10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Active</a:t>
            </a:r>
            <a:r>
              <a:rPr kumimoji="0" lang="en-US" sz="3200" b="1" i="0" u="none" strike="noStrike" kern="0" cap="none" spc="-85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 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Listening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6054" y="865632"/>
            <a:ext cx="4323715" cy="23050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90" dirty="0">
                <a:latin typeface="Gill Sans MT"/>
                <a:cs typeface="Gill Sans MT"/>
              </a:rPr>
              <a:t>100%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spc="175" dirty="0">
                <a:latin typeface="Gill Sans MT"/>
                <a:cs typeface="Gill Sans MT"/>
              </a:rPr>
              <a:t>of</a:t>
            </a:r>
            <a:r>
              <a:rPr sz="3200" spc="-1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your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90" dirty="0">
                <a:latin typeface="Gill Sans MT"/>
                <a:cs typeface="Gill Sans MT"/>
              </a:rPr>
              <a:t>attention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60" dirty="0">
                <a:latin typeface="Gill Sans MT"/>
                <a:cs typeface="Gill Sans MT"/>
              </a:rPr>
              <a:t>Eliminate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spc="130" dirty="0">
                <a:latin typeface="Gill Sans MT"/>
                <a:cs typeface="Gill Sans MT"/>
              </a:rPr>
              <a:t>distractions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45" dirty="0">
                <a:latin typeface="Gill Sans MT"/>
                <a:cs typeface="Gill Sans MT"/>
              </a:rPr>
              <a:t>Ask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spc="50" dirty="0">
                <a:latin typeface="Gill Sans MT"/>
                <a:cs typeface="Gill Sans MT"/>
              </a:rPr>
              <a:t>for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145" dirty="0">
                <a:latin typeface="Gill Sans MT"/>
                <a:cs typeface="Gill Sans MT"/>
              </a:rPr>
              <a:t>clarifications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45" dirty="0">
                <a:latin typeface="Gill Sans MT"/>
                <a:cs typeface="Gill Sans MT"/>
              </a:rPr>
              <a:t>Ask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spc="50" dirty="0">
                <a:latin typeface="Gill Sans MT"/>
                <a:cs typeface="Gill Sans MT"/>
              </a:rPr>
              <a:t>for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160" dirty="0">
                <a:latin typeface="Gill Sans MT"/>
                <a:cs typeface="Gill Sans MT"/>
              </a:rPr>
              <a:t>details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4" name="object 4" descr="A drawing of a group of people sitting at a tab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620" y="2438400"/>
            <a:ext cx="3925404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79296" y="1046797"/>
            <a:ext cx="2660650" cy="956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175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93370" marR="5080" lvl="0" indent="-281305" defTabSz="914400" eaLnBrk="1" fontAlgn="auto" latinLnBrk="0" hangingPunct="1">
              <a:lnSpc>
                <a:spcPts val="345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0" normalizeH="0" baseline="0" noProof="0" dirty="0">
                <a:ln>
                  <a:noFill/>
                </a:ln>
                <a:solidFill>
                  <a:srgbClr val="AC161B"/>
                </a:solidFill>
                <a:effectLst/>
                <a:uLnTx/>
                <a:uFillTx/>
                <a:latin typeface="Gill Sans MT"/>
                <a:cs typeface="Gill Sans MT"/>
              </a:rPr>
              <a:t>Professionally Empathetic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6054" y="865632"/>
            <a:ext cx="4422775" cy="34302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20" dirty="0">
                <a:latin typeface="Gill Sans MT"/>
                <a:cs typeface="Gill Sans MT"/>
              </a:rPr>
              <a:t>Moderate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spc="229" dirty="0">
                <a:latin typeface="Gill Sans MT"/>
                <a:cs typeface="Gill Sans MT"/>
              </a:rPr>
              <a:t>Pace/Breaks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20" dirty="0">
                <a:latin typeface="Gill Sans MT"/>
                <a:cs typeface="Gill Sans MT"/>
              </a:rPr>
              <a:t>Limit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140" dirty="0">
                <a:latin typeface="Gill Sans MT"/>
                <a:cs typeface="Gill Sans MT"/>
              </a:rPr>
              <a:t>Comments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-20" dirty="0">
                <a:latin typeface="Gill Sans MT"/>
                <a:cs typeface="Gill Sans MT"/>
              </a:rPr>
              <a:t>Don’t</a:t>
            </a:r>
            <a:r>
              <a:rPr sz="3200" spc="-170" dirty="0">
                <a:latin typeface="Gill Sans MT"/>
                <a:cs typeface="Gill Sans MT"/>
              </a:rPr>
              <a:t> </a:t>
            </a:r>
            <a:r>
              <a:rPr sz="3200" spc="170" dirty="0">
                <a:latin typeface="Gill Sans MT"/>
                <a:cs typeface="Gill Sans MT"/>
              </a:rPr>
              <a:t>share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-20" dirty="0">
                <a:latin typeface="Gill Sans MT"/>
                <a:cs typeface="Gill Sans MT"/>
              </a:rPr>
              <a:t>Don’t</a:t>
            </a:r>
            <a:r>
              <a:rPr sz="3200" spc="-170" dirty="0">
                <a:latin typeface="Gill Sans MT"/>
                <a:cs typeface="Gill Sans MT"/>
              </a:rPr>
              <a:t> </a:t>
            </a:r>
            <a:r>
              <a:rPr sz="3200" spc="190" dirty="0">
                <a:latin typeface="Gill Sans MT"/>
                <a:cs typeface="Gill Sans MT"/>
              </a:rPr>
              <a:t>judge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45" dirty="0">
                <a:latin typeface="Gill Sans MT"/>
                <a:cs typeface="Gill Sans MT"/>
              </a:rPr>
              <a:t>Acknowledge</a:t>
            </a:r>
            <a:r>
              <a:rPr sz="3200" spc="-125" dirty="0">
                <a:latin typeface="Gill Sans MT"/>
                <a:cs typeface="Gill Sans MT"/>
              </a:rPr>
              <a:t> </a:t>
            </a:r>
            <a:r>
              <a:rPr sz="3200" spc="140" dirty="0">
                <a:latin typeface="Gill Sans MT"/>
                <a:cs typeface="Gill Sans MT"/>
              </a:rPr>
              <a:t>difficulty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190" dirty="0">
                <a:latin typeface="Gill Sans MT"/>
                <a:cs typeface="Gill Sans MT"/>
              </a:rPr>
              <a:t>Set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70" dirty="0">
                <a:latin typeface="Gill Sans MT"/>
                <a:cs typeface="Gill Sans MT"/>
              </a:rPr>
              <a:t>tone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4" name="object 4" descr="A drawing of two men sitting at a tab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2486025"/>
            <a:ext cx="4114419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82039" y="740473"/>
            <a:ext cx="3454400" cy="12731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065" marR="5080" indent="-3810" algn="ctr">
              <a:lnSpc>
                <a:spcPct val="90600"/>
              </a:lnSpc>
              <a:spcBef>
                <a:spcPts val="455"/>
              </a:spcBef>
            </a:pPr>
            <a:r>
              <a:rPr sz="2900" spc="-225" dirty="0"/>
              <a:t>Get</a:t>
            </a:r>
            <a:r>
              <a:rPr sz="2900" spc="-45" dirty="0"/>
              <a:t> </a:t>
            </a:r>
            <a:r>
              <a:rPr sz="2900" spc="-140" dirty="0"/>
              <a:t>All</a:t>
            </a:r>
            <a:r>
              <a:rPr sz="2900" spc="-45" dirty="0"/>
              <a:t> </a:t>
            </a:r>
            <a:r>
              <a:rPr sz="2900" dirty="0"/>
              <a:t>of</a:t>
            </a:r>
            <a:r>
              <a:rPr sz="2900" spc="-95" dirty="0"/>
              <a:t> </a:t>
            </a:r>
            <a:r>
              <a:rPr sz="2900" spc="-25" dirty="0"/>
              <a:t>the </a:t>
            </a:r>
            <a:r>
              <a:rPr sz="2900" spc="-100" dirty="0"/>
              <a:t>Information</a:t>
            </a:r>
            <a:r>
              <a:rPr sz="2900" spc="-15" dirty="0"/>
              <a:t> </a:t>
            </a:r>
            <a:r>
              <a:rPr sz="2900" spc="-25" dirty="0"/>
              <a:t>to </a:t>
            </a:r>
            <a:r>
              <a:rPr sz="2900" spc="-145" dirty="0"/>
              <a:t>Complete</a:t>
            </a:r>
            <a:r>
              <a:rPr sz="2900" spc="-120" dirty="0"/>
              <a:t> </a:t>
            </a:r>
            <a:r>
              <a:rPr sz="2900" spc="-85" dirty="0"/>
              <a:t>the</a:t>
            </a:r>
            <a:r>
              <a:rPr sz="2900" spc="-40" dirty="0"/>
              <a:t> </a:t>
            </a:r>
            <a:r>
              <a:rPr sz="2900" spc="-25" dirty="0"/>
              <a:t>Puzzle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9162" y="1961959"/>
            <a:ext cx="2493010" cy="34550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8450" algn="l"/>
              </a:tabLst>
            </a:pPr>
            <a:r>
              <a:rPr sz="1550" spc="135" dirty="0">
                <a:latin typeface="Gill Sans MT"/>
                <a:cs typeface="Gill Sans MT"/>
              </a:rPr>
              <a:t>Physical</a:t>
            </a:r>
            <a:r>
              <a:rPr sz="1550" spc="-35" dirty="0">
                <a:latin typeface="Gill Sans MT"/>
                <a:cs typeface="Gill Sans MT"/>
              </a:rPr>
              <a:t> </a:t>
            </a:r>
            <a:r>
              <a:rPr sz="1550" spc="90" dirty="0">
                <a:latin typeface="Gill Sans MT"/>
                <a:cs typeface="Gill Sans MT"/>
              </a:rPr>
              <a:t>Evidence</a:t>
            </a:r>
            <a:endParaRPr sz="1550">
              <a:latin typeface="Gill Sans MT"/>
              <a:cs typeface="Gill Sans MT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8450" algn="l"/>
              </a:tabLst>
            </a:pPr>
            <a:r>
              <a:rPr sz="1550" spc="70" dirty="0">
                <a:latin typeface="Gill Sans MT"/>
                <a:cs typeface="Gill Sans MT"/>
              </a:rPr>
              <a:t>Documentary</a:t>
            </a:r>
            <a:r>
              <a:rPr sz="1550" spc="-25" dirty="0">
                <a:latin typeface="Gill Sans MT"/>
                <a:cs typeface="Gill Sans MT"/>
              </a:rPr>
              <a:t> </a:t>
            </a:r>
            <a:r>
              <a:rPr sz="1550" spc="90" dirty="0">
                <a:latin typeface="Gill Sans MT"/>
                <a:cs typeface="Gill Sans MT"/>
              </a:rPr>
              <a:t>Evidence</a:t>
            </a:r>
            <a:endParaRPr sz="155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80" dirty="0">
                <a:latin typeface="Gill Sans MT"/>
                <a:cs typeface="Gill Sans MT"/>
              </a:rPr>
              <a:t>Social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media</a:t>
            </a:r>
            <a:endParaRPr sz="14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65" dirty="0">
                <a:latin typeface="Gill Sans MT"/>
                <a:cs typeface="Gill Sans MT"/>
              </a:rPr>
              <a:t>Police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reports</a:t>
            </a:r>
            <a:endParaRPr sz="14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756285" algn="l"/>
              </a:tabLst>
            </a:pPr>
            <a:r>
              <a:rPr sz="1400" dirty="0">
                <a:latin typeface="Gill Sans MT"/>
                <a:cs typeface="Gill Sans MT"/>
              </a:rPr>
              <a:t>Diary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entry</a:t>
            </a:r>
            <a:endParaRPr sz="1400">
              <a:latin typeface="Gill Sans MT"/>
              <a:cs typeface="Gill Sans MT"/>
            </a:endParaRPr>
          </a:p>
          <a:p>
            <a:pPr marL="298450" indent="-28575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98450" algn="l"/>
              </a:tabLst>
            </a:pPr>
            <a:r>
              <a:rPr sz="1550" spc="65" dirty="0">
                <a:latin typeface="Gill Sans MT"/>
                <a:cs typeface="Gill Sans MT"/>
              </a:rPr>
              <a:t>Demonstrative</a:t>
            </a:r>
            <a:r>
              <a:rPr sz="1550" spc="55" dirty="0">
                <a:latin typeface="Gill Sans MT"/>
                <a:cs typeface="Gill Sans MT"/>
              </a:rPr>
              <a:t> </a:t>
            </a:r>
            <a:r>
              <a:rPr sz="1550" spc="90" dirty="0">
                <a:latin typeface="Gill Sans MT"/>
                <a:cs typeface="Gill Sans MT"/>
              </a:rPr>
              <a:t>Evidence</a:t>
            </a:r>
            <a:endParaRPr sz="155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70" dirty="0">
                <a:latin typeface="Gill Sans MT"/>
                <a:cs typeface="Gill Sans MT"/>
              </a:rPr>
              <a:t>Photos</a:t>
            </a:r>
            <a:endParaRPr sz="14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45" dirty="0">
                <a:latin typeface="Gill Sans MT"/>
                <a:cs typeface="Gill Sans MT"/>
              </a:rPr>
              <a:t>Videos</a:t>
            </a:r>
            <a:endParaRPr sz="14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120" dirty="0">
                <a:latin typeface="Gill Sans MT"/>
                <a:cs typeface="Gill Sans MT"/>
              </a:rPr>
              <a:t>Maps</a:t>
            </a:r>
            <a:endParaRPr sz="14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50" dirty="0">
                <a:latin typeface="Gill Sans MT"/>
                <a:cs typeface="Gill Sans MT"/>
              </a:rPr>
              <a:t>Security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footage</a:t>
            </a:r>
            <a:endParaRPr sz="1400">
              <a:latin typeface="Gill Sans MT"/>
              <a:cs typeface="Gill Sans MT"/>
            </a:endParaRPr>
          </a:p>
          <a:p>
            <a:pPr marL="298450" indent="-28575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8450" algn="l"/>
              </a:tabLst>
            </a:pPr>
            <a:r>
              <a:rPr sz="1550" spc="80" dirty="0">
                <a:latin typeface="Gill Sans MT"/>
                <a:cs typeface="Gill Sans MT"/>
              </a:rPr>
              <a:t>Verbal</a:t>
            </a:r>
            <a:r>
              <a:rPr sz="1550" spc="-55" dirty="0">
                <a:latin typeface="Gill Sans MT"/>
                <a:cs typeface="Gill Sans MT"/>
              </a:rPr>
              <a:t> </a:t>
            </a:r>
            <a:r>
              <a:rPr sz="1550" spc="90" dirty="0">
                <a:latin typeface="Gill Sans MT"/>
                <a:cs typeface="Gill Sans MT"/>
              </a:rPr>
              <a:t>Evidence</a:t>
            </a:r>
            <a:endParaRPr sz="155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56285" algn="l"/>
              </a:tabLst>
            </a:pPr>
            <a:r>
              <a:rPr sz="1400" dirty="0">
                <a:latin typeface="Gill Sans MT"/>
                <a:cs typeface="Gill Sans MT"/>
              </a:rPr>
              <a:t>Witness</a:t>
            </a:r>
            <a:r>
              <a:rPr sz="1400" spc="204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Statements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4" name="object 4" descr="A close-up picture of a puzz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990600"/>
            <a:ext cx="6172200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77925">
              <a:lnSpc>
                <a:spcPct val="100000"/>
              </a:lnSpc>
              <a:spcBef>
                <a:spcPts val="130"/>
              </a:spcBef>
            </a:pPr>
            <a:r>
              <a:rPr spc="-170" dirty="0"/>
              <a:t>Thorough</a:t>
            </a:r>
            <a:r>
              <a:rPr spc="-114" dirty="0"/>
              <a:t> </a:t>
            </a:r>
            <a:r>
              <a:rPr spc="-125" dirty="0"/>
              <a:t>Preparation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11813"/>
            <a:ext cx="2065020" cy="25920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70" dirty="0">
                <a:latin typeface="Gill Sans MT"/>
                <a:cs typeface="Gill Sans MT"/>
              </a:rPr>
              <a:t>Chronology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-10" dirty="0">
                <a:latin typeface="Gill Sans MT"/>
                <a:cs typeface="Gill Sans MT"/>
              </a:rPr>
              <a:t>Outline</a:t>
            </a:r>
            <a:endParaRPr sz="275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110" dirty="0">
                <a:latin typeface="Gill Sans MT"/>
                <a:cs typeface="Gill Sans MT"/>
              </a:rPr>
              <a:t>Checklist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25" dirty="0">
                <a:latin typeface="Gill Sans MT"/>
                <a:cs typeface="Gill Sans MT"/>
              </a:rPr>
              <a:t>Documents</a:t>
            </a:r>
            <a:endParaRPr sz="27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75" dirty="0">
                <a:latin typeface="Gill Sans MT"/>
                <a:cs typeface="Gill Sans MT"/>
              </a:rPr>
              <a:t>Structure</a:t>
            </a:r>
            <a:endParaRPr sz="27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16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1242</Words>
  <Application>Microsoft Office PowerPoint</Application>
  <PresentationFormat>Widescreen</PresentationFormat>
  <Paragraphs>218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Wingdings</vt:lpstr>
      <vt:lpstr>Office Theme</vt:lpstr>
      <vt:lpstr>Title IX Coordinator Training</vt:lpstr>
      <vt:lpstr>Investigation Mission</vt:lpstr>
      <vt:lpstr>How can I make interviewees more comfortable?</vt:lpstr>
      <vt:lpstr>Checking In</vt:lpstr>
      <vt:lpstr>Provide Information</vt:lpstr>
      <vt:lpstr>Active Listening</vt:lpstr>
      <vt:lpstr>Professionally Empathetic</vt:lpstr>
      <vt:lpstr>Get All of the Information to Complete the Puzzle</vt:lpstr>
      <vt:lpstr>Thorough Preparation</vt:lpstr>
      <vt:lpstr>Investigation Checklist</vt:lpstr>
      <vt:lpstr>The Basics</vt:lpstr>
      <vt:lpstr>Impermissible Evidence</vt:lpstr>
      <vt:lpstr>Details are Important</vt:lpstr>
      <vt:lpstr>Establish Rapport/Rhythm</vt:lpstr>
      <vt:lpstr>Credibility Assessments</vt:lpstr>
      <vt:lpstr>Asking Hard Questions</vt:lpstr>
      <vt:lpstr>Motive</vt:lpstr>
      <vt:lpstr>Preponderance of the Evidence</vt:lpstr>
      <vt:lpstr>Matters of Evidence</vt:lpstr>
      <vt:lpstr>Types of Evidence</vt:lpstr>
      <vt:lpstr>Alcohol and Drugs</vt:lpstr>
      <vt:lpstr>Trauma Informed Interviews</vt:lpstr>
      <vt:lpstr>Trauma Informed Interviews</vt:lpstr>
      <vt:lpstr>Documentation</vt:lpstr>
      <vt:lpstr>Thank You!</vt:lpstr>
      <vt:lpstr>Credits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Krissinda Ellen Slack</cp:lastModifiedBy>
  <cp:revision>1</cp:revision>
  <dcterms:created xsi:type="dcterms:W3CDTF">2026-03-04T14:11:35Z</dcterms:created>
  <dcterms:modified xsi:type="dcterms:W3CDTF">2026-03-04T14:15:47Z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2024-09-19T00:00:00Z</vt:filetime>
  </property>
  <property fmtid="{D5CDD505-2E9C-101B-9397-08002B2CF9AE}" pid="3" name="LastSaved">
    <vt:filetime>2026-03-04T00:00:00Z</vt:filetime>
  </property>
</Properties>
</file>