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D9209E-BA7A-4C76-A7AF-D58082DCD782}" v="39" dt="2026-04-14T15:38:16.40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F9003-41EA-4B87-BA37-250162311B71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E10F0-54F9-44C3-9916-1103E46E8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0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09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74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593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91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33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210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160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82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052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61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63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72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38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251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347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283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753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875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209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126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504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69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368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653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642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370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24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3833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715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39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2451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395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240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67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58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05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0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2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E10F0-54F9-44C3-9916-1103E46E8BA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8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12185648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8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9765" y="6467841"/>
            <a:ext cx="1963081" cy="3231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33441" y="2178811"/>
            <a:ext cx="3325116" cy="936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12C2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0214" y="3567176"/>
            <a:ext cx="9771570" cy="696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12C2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12C2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12185648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8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9765" y="6467841"/>
            <a:ext cx="1963081" cy="3231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12C2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12191998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9765" y="6467841"/>
            <a:ext cx="1963081" cy="3231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4182" y="315690"/>
            <a:ext cx="11368405" cy="13136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12C2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14474"/>
            <a:ext cx="10316845" cy="4102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5400"/>
            <a:chOff x="0" y="0"/>
            <a:chExt cx="12192000" cy="38354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7" cy="38354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927"/>
              <a:ext cx="2743196" cy="44991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16225" y="873290"/>
            <a:ext cx="1958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5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28474" y="1520990"/>
            <a:ext cx="713359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32990">
              <a:lnSpc>
                <a:spcPct val="100000"/>
              </a:lnSpc>
              <a:spcBef>
                <a:spcPts val="100"/>
              </a:spcBef>
            </a:pPr>
            <a:r>
              <a:rPr sz="6000" spc="-240" dirty="0">
                <a:solidFill>
                  <a:srgbClr val="FFFFFF"/>
                </a:solidFill>
              </a:rPr>
              <a:t>Title</a:t>
            </a:r>
            <a:r>
              <a:rPr sz="6000" spc="-180" dirty="0">
                <a:solidFill>
                  <a:srgbClr val="FFFFFF"/>
                </a:solidFill>
              </a:rPr>
              <a:t> </a:t>
            </a:r>
            <a:r>
              <a:rPr sz="6000" spc="-695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200" dirty="0">
                <a:solidFill>
                  <a:srgbClr val="FFFFFF"/>
                </a:solidFill>
              </a:rPr>
              <a:t> </a:t>
            </a:r>
            <a:r>
              <a:rPr sz="6000" spc="-140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5400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5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0437" y="3834892"/>
            <a:ext cx="11171555" cy="2452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40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4:</a:t>
            </a:r>
            <a:r>
              <a:rPr sz="2400" b="1" spc="-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5" dirty="0">
                <a:solidFill>
                  <a:srgbClr val="FFFFFF"/>
                </a:solidFill>
                <a:latin typeface="Gill Sans MT"/>
                <a:cs typeface="Gill Sans MT"/>
              </a:rPr>
              <a:t>Handling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400" b="1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Complaint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L="1905" algn="ctr">
              <a:lnSpc>
                <a:spcPct val="100000"/>
              </a:lnSpc>
            </a:pPr>
            <a:r>
              <a:rPr sz="2800" b="1" spc="-85" dirty="0">
                <a:latin typeface="Gill Sans MT"/>
                <a:cs typeface="Gill Sans MT"/>
              </a:rPr>
              <a:t>Bindu</a:t>
            </a:r>
            <a:r>
              <a:rPr sz="2800" b="1" spc="-50" dirty="0">
                <a:latin typeface="Gill Sans MT"/>
                <a:cs typeface="Gill Sans MT"/>
              </a:rPr>
              <a:t> </a:t>
            </a:r>
            <a:r>
              <a:rPr sz="2800" b="1" spc="60" dirty="0">
                <a:latin typeface="Gill Sans MT"/>
                <a:cs typeface="Gill Sans MT"/>
              </a:rPr>
              <a:t>Jayne,</a:t>
            </a:r>
            <a:r>
              <a:rPr sz="2800" b="1" spc="-2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-90" dirty="0">
                <a:latin typeface="Gill Sans MT"/>
                <a:cs typeface="Gill Sans MT"/>
              </a:rPr>
              <a:t>IX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Coordinator,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Swarthmore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College</a:t>
            </a:r>
            <a:endParaRPr sz="280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370"/>
              </a:spcBef>
            </a:pPr>
            <a:r>
              <a:rPr sz="2800" b="1" spc="-60" dirty="0">
                <a:latin typeface="Gill Sans MT"/>
                <a:cs typeface="Gill Sans MT"/>
              </a:rPr>
              <a:t>Lucy</a:t>
            </a:r>
            <a:r>
              <a:rPr sz="2800" b="1" spc="-85" dirty="0">
                <a:latin typeface="Gill Sans MT"/>
                <a:cs typeface="Gill Sans MT"/>
              </a:rPr>
              <a:t> </a:t>
            </a:r>
            <a:r>
              <a:rPr sz="2800" b="1" spc="-80" dirty="0">
                <a:latin typeface="Gill Sans MT"/>
                <a:cs typeface="Gill Sans MT"/>
              </a:rPr>
              <a:t>France, </a:t>
            </a:r>
            <a:r>
              <a:rPr sz="2800" spc="60" dirty="0">
                <a:latin typeface="Gill Sans MT"/>
                <a:cs typeface="Gill Sans MT"/>
              </a:rPr>
              <a:t>General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Counsel,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University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Montana</a:t>
            </a:r>
            <a:endParaRPr sz="280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370"/>
              </a:spcBef>
            </a:pPr>
            <a:r>
              <a:rPr sz="2800" b="1" dirty="0">
                <a:latin typeface="Gill Sans MT"/>
                <a:cs typeface="Gill Sans MT"/>
              </a:rPr>
              <a:t>Melissa </a:t>
            </a:r>
            <a:r>
              <a:rPr sz="2800" b="1" spc="-130" dirty="0">
                <a:latin typeface="Gill Sans MT"/>
                <a:cs typeface="Gill Sans MT"/>
              </a:rPr>
              <a:t>Carleton,</a:t>
            </a:r>
            <a:r>
              <a:rPr sz="2800" b="1" spc="3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Partner</a:t>
            </a:r>
            <a:r>
              <a:rPr sz="2800" spc="3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1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Higher</a:t>
            </a:r>
            <a:r>
              <a:rPr sz="2800" spc="3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Ed</a:t>
            </a:r>
            <a:r>
              <a:rPr sz="2800" dirty="0">
                <a:latin typeface="Gill Sans MT"/>
                <a:cs typeface="Gill Sans MT"/>
              </a:rPr>
              <a:t> </a:t>
            </a:r>
            <a:r>
              <a:rPr sz="2800" spc="-100" dirty="0">
                <a:latin typeface="Gill Sans MT"/>
                <a:cs typeface="Gill Sans MT"/>
              </a:rPr>
              <a:t>Co-</a:t>
            </a:r>
            <a:r>
              <a:rPr sz="2800" dirty="0">
                <a:latin typeface="Gill Sans MT"/>
                <a:cs typeface="Gill Sans MT"/>
              </a:rPr>
              <a:t>Chair,</a:t>
            </a:r>
            <a:r>
              <a:rPr sz="2800" spc="2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Bricker</a:t>
            </a:r>
            <a:r>
              <a:rPr sz="2800" spc="3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Graydon</a:t>
            </a:r>
            <a:r>
              <a:rPr sz="2800" spc="4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LLP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50" dirty="0"/>
              <a:t> </a:t>
            </a:r>
            <a:r>
              <a:rPr spc="-120" dirty="0"/>
              <a:t>Definition</a:t>
            </a:r>
            <a:r>
              <a:rPr spc="-130" dirty="0"/>
              <a:t> </a:t>
            </a:r>
            <a:r>
              <a:rPr spc="60" dirty="0"/>
              <a:t>of</a:t>
            </a:r>
            <a:r>
              <a:rPr spc="-155" dirty="0"/>
              <a:t> </a:t>
            </a:r>
            <a:r>
              <a:rPr dirty="0"/>
              <a:t>a</a:t>
            </a:r>
            <a:r>
              <a:rPr spc="-105" dirty="0"/>
              <a:t> </a:t>
            </a:r>
            <a:r>
              <a:rPr spc="-155" dirty="0"/>
              <a:t>Complaint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349865" cy="2226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65" dirty="0">
                <a:latin typeface="Gill Sans MT"/>
                <a:cs typeface="Gill Sans MT"/>
              </a:rPr>
              <a:t>34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CFR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106.2:</a:t>
            </a:r>
            <a:endParaRPr sz="28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2800">
              <a:latin typeface="Gill Sans MT"/>
              <a:cs typeface="Gill Sans MT"/>
            </a:endParaRPr>
          </a:p>
          <a:p>
            <a:pPr marL="469265" marR="5080">
              <a:lnSpc>
                <a:spcPts val="2590"/>
              </a:lnSpc>
            </a:pPr>
            <a:r>
              <a:rPr sz="2400" spc="100" dirty="0">
                <a:latin typeface="Gill Sans MT"/>
                <a:cs typeface="Gill Sans MT"/>
              </a:rPr>
              <a:t>"</a:t>
            </a:r>
            <a:r>
              <a:rPr sz="2500" i="1" spc="100" dirty="0">
                <a:latin typeface="Gill Sans MT"/>
                <a:cs typeface="Gill Sans MT"/>
              </a:rPr>
              <a:t>Complaint</a:t>
            </a:r>
            <a:r>
              <a:rPr sz="2400" spc="100" dirty="0">
                <a:latin typeface="Gill Sans MT"/>
                <a:cs typeface="Gill Sans MT"/>
              </a:rPr>
              <a:t>"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204" dirty="0">
                <a:latin typeface="Gill Sans MT"/>
                <a:cs typeface="Gill Sans MT"/>
              </a:rPr>
              <a:t>means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oral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or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written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request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recipient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that </a:t>
            </a:r>
            <a:r>
              <a:rPr sz="2400" spc="80" dirty="0">
                <a:latin typeface="Gill Sans MT"/>
                <a:cs typeface="Gill Sans MT"/>
              </a:rPr>
              <a:t>objectively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understood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290" dirty="0">
                <a:latin typeface="Gill Sans MT"/>
                <a:cs typeface="Gill Sans MT"/>
              </a:rPr>
              <a:t>as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request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recipient</a:t>
            </a:r>
            <a:r>
              <a:rPr sz="2400" spc="-25" dirty="0">
                <a:latin typeface="Gill Sans MT"/>
                <a:cs typeface="Gill Sans MT"/>
              </a:rPr>
              <a:t> to</a:t>
            </a:r>
            <a:r>
              <a:rPr sz="2400" spc="60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investigate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make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determination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about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discrimination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under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-85" dirty="0">
                <a:latin typeface="Gill Sans MT"/>
                <a:cs typeface="Gill Sans MT"/>
              </a:rPr>
              <a:t>IX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or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this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part."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Considerations</a:t>
            </a:r>
            <a:r>
              <a:rPr spc="-215" dirty="0"/>
              <a:t> </a:t>
            </a:r>
            <a:r>
              <a:rPr spc="-45" dirty="0"/>
              <a:t>for</a:t>
            </a:r>
            <a:r>
              <a:rPr spc="-195" dirty="0"/>
              <a:t> </a:t>
            </a:r>
            <a:r>
              <a:rPr dirty="0"/>
              <a:t>Single</a:t>
            </a:r>
            <a:r>
              <a:rPr spc="-200" dirty="0"/>
              <a:t> </a:t>
            </a:r>
            <a:r>
              <a:rPr spc="-90" dirty="0"/>
              <a:t>Investigator</a:t>
            </a:r>
            <a:r>
              <a:rPr spc="-195" dirty="0"/>
              <a:t> </a:t>
            </a:r>
            <a:r>
              <a:rPr spc="-1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10197465" cy="3986529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Objectivity?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Reduction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bias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concerns?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Consideration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multiple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perspectives?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Efficiency?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Effectiveness?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Use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resources?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1300" algn="l"/>
                <a:tab pos="2299970" algn="l"/>
              </a:tabLst>
            </a:pPr>
            <a:r>
              <a:rPr sz="2800" spc="-10" dirty="0">
                <a:latin typeface="Arial"/>
                <a:cs typeface="Arial"/>
              </a:rPr>
              <a:t>Remember:</a:t>
            </a:r>
            <a:r>
              <a:rPr sz="2800" dirty="0">
                <a:latin typeface="Arial"/>
                <a:cs typeface="Arial"/>
              </a:rPr>
              <a:t>	Regardless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model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SHOW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YOUR 	</a:t>
            </a:r>
            <a:r>
              <a:rPr sz="2800" spc="-10" dirty="0">
                <a:latin typeface="Arial"/>
                <a:cs typeface="Arial"/>
              </a:rPr>
              <a:t>WORK.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35" dirty="0">
                <a:solidFill>
                  <a:srgbClr val="FFFFFF"/>
                </a:solidFill>
              </a:rPr>
              <a:t>12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202594" y="3265423"/>
            <a:ext cx="978789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625215" marR="5080" indent="-3613150">
              <a:lnSpc>
                <a:spcPts val="4750"/>
              </a:lnSpc>
              <a:spcBef>
                <a:spcPts val="705"/>
              </a:spcBef>
            </a:pPr>
            <a:r>
              <a:rPr sz="4400" b="1" spc="-440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25" dirty="0">
                <a:solidFill>
                  <a:srgbClr val="FFFFFF"/>
                </a:solidFill>
                <a:latin typeface="Gill Sans MT"/>
                <a:cs typeface="Gill Sans MT"/>
              </a:rPr>
              <a:t>are</a:t>
            </a:r>
            <a:r>
              <a:rPr sz="4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4400" b="1" spc="-1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best</a:t>
            </a:r>
            <a:r>
              <a:rPr sz="4400" b="1" spc="-3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Gill Sans MT"/>
                <a:cs typeface="Gill Sans MT"/>
              </a:rPr>
              <a:t>practices</a:t>
            </a:r>
            <a:r>
              <a:rPr sz="4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45" dirty="0">
                <a:solidFill>
                  <a:srgbClr val="FFFFFF"/>
                </a:solidFill>
                <a:latin typeface="Gill Sans MT"/>
                <a:cs typeface="Gill Sans MT"/>
              </a:rPr>
              <a:t>for</a:t>
            </a:r>
            <a:r>
              <a:rPr sz="4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sharing evidence?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Sharing</a:t>
            </a:r>
            <a:r>
              <a:rPr spc="-250" dirty="0"/>
              <a:t> </a:t>
            </a:r>
            <a:r>
              <a:rPr spc="-55" dirty="0"/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919335" cy="17303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  <a:tab pos="1330960" algn="l"/>
              </a:tabLst>
            </a:pPr>
            <a:r>
              <a:rPr sz="2800" spc="-10" dirty="0">
                <a:latin typeface="Arial"/>
                <a:cs typeface="Arial"/>
              </a:rPr>
              <a:t>2020:</a:t>
            </a:r>
            <a:r>
              <a:rPr sz="2800" dirty="0">
                <a:latin typeface="Arial"/>
                <a:cs typeface="Arial"/>
              </a:rPr>
              <a:t>	Must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before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report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finalized,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again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after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report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finalized</a:t>
            </a:r>
            <a:endParaRPr sz="2800">
              <a:latin typeface="Arial"/>
              <a:cs typeface="Arial"/>
            </a:endParaRPr>
          </a:p>
          <a:p>
            <a:pPr marL="240029" marR="24130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  <a:tab pos="1330960" algn="l"/>
              </a:tabLst>
            </a:pPr>
            <a:r>
              <a:rPr sz="2800" spc="-10" dirty="0">
                <a:latin typeface="Arial"/>
                <a:cs typeface="Arial"/>
              </a:rPr>
              <a:t>2024:</a:t>
            </a:r>
            <a:r>
              <a:rPr sz="2800" dirty="0">
                <a:latin typeface="Arial"/>
                <a:cs typeface="Arial"/>
              </a:rPr>
              <a:t>	Same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106.46;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only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before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report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is 	</a:t>
            </a:r>
            <a:r>
              <a:rPr sz="2800" dirty="0">
                <a:latin typeface="Arial"/>
                <a:cs typeface="Arial"/>
              </a:rPr>
              <a:t>finalized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106.46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Privacy</a:t>
            </a:r>
            <a:r>
              <a:rPr spc="-240" dirty="0"/>
              <a:t> </a:t>
            </a:r>
            <a:r>
              <a:rPr spc="-75" dirty="0"/>
              <a:t>Protections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10086340" cy="293116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  <a:tab pos="2400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2020: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0" dirty="0">
                <a:latin typeface="Arial"/>
                <a:cs typeface="Arial"/>
              </a:rPr>
              <a:t>Nothing</a:t>
            </a:r>
            <a:endParaRPr sz="2800">
              <a:latin typeface="Arial"/>
              <a:cs typeface="Arial"/>
            </a:endParaRPr>
          </a:p>
          <a:p>
            <a:pPr marL="240029" marR="5334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1300" algn="l"/>
                <a:tab pos="1330960" algn="l"/>
              </a:tabLst>
            </a:pPr>
            <a:r>
              <a:rPr sz="2800" spc="-10" dirty="0">
                <a:latin typeface="Arial"/>
                <a:cs typeface="Arial"/>
              </a:rPr>
              <a:t>2024:</a:t>
            </a:r>
            <a:r>
              <a:rPr sz="2800" dirty="0">
                <a:latin typeface="Arial"/>
                <a:cs typeface="Arial"/>
              </a:rPr>
              <a:t>	Must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take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reasonable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steps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prevent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address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parties'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unauthorized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disclosure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 	</a:t>
            </a:r>
            <a:r>
              <a:rPr sz="2800" dirty="0">
                <a:latin typeface="Arial"/>
                <a:cs typeface="Arial"/>
              </a:rPr>
              <a:t>obtained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solely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through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50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Does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include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disclosure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purposes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litigation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administrative 	</a:t>
            </a:r>
            <a:r>
              <a:rPr sz="2400" dirty="0">
                <a:latin typeface="Arial"/>
                <a:cs typeface="Arial"/>
              </a:rPr>
              <a:t>proceedings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related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complaint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7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See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106.45(f)(4)(iii)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106.46(e)(6)(iii)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Sharing:</a:t>
            </a:r>
            <a:r>
              <a:rPr spc="-260" dirty="0"/>
              <a:t> </a:t>
            </a:r>
            <a:r>
              <a:rPr spc="-20" dirty="0"/>
              <a:t>Practices</a:t>
            </a:r>
            <a:r>
              <a:rPr spc="-180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75" dirty="0"/>
              <a:t>Consider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50805" cy="339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19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Some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schools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virtual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platform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that</a:t>
            </a:r>
            <a:endParaRPr sz="2800">
              <a:latin typeface="Arial"/>
              <a:cs typeface="Arial"/>
            </a:endParaRPr>
          </a:p>
          <a:p>
            <a:pPr marL="241300" marR="609600">
              <a:lnSpc>
                <a:spcPts val="2970"/>
              </a:lnSpc>
              <a:spcBef>
                <a:spcPts val="254"/>
              </a:spcBef>
            </a:pPr>
            <a:r>
              <a:rPr sz="2800" dirty="0">
                <a:latin typeface="Arial"/>
                <a:cs typeface="Arial"/>
              </a:rPr>
              <a:t>restricts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printing,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downloading,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sharing,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screenshotting, </a:t>
            </a:r>
            <a:r>
              <a:rPr sz="2800" dirty="0">
                <a:latin typeface="Arial"/>
                <a:cs typeface="Arial"/>
              </a:rPr>
              <a:t>then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remind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obligations</a:t>
            </a:r>
            <a:endParaRPr sz="2800">
              <a:latin typeface="Arial"/>
              <a:cs typeface="Arial"/>
            </a:endParaRPr>
          </a:p>
          <a:p>
            <a:pPr marL="239395" marR="1167765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Some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schools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allow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in-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only,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require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signing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non-</a:t>
            </a:r>
            <a:r>
              <a:rPr sz="2800" dirty="0">
                <a:latin typeface="Arial"/>
                <a:cs typeface="Arial"/>
              </a:rPr>
              <a:t>disclosure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access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documents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through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virtual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platform</a:t>
            </a:r>
            <a:endParaRPr sz="2800">
              <a:latin typeface="Arial"/>
              <a:cs typeface="Arial"/>
            </a:endParaRPr>
          </a:p>
          <a:p>
            <a:pPr marL="239395" marR="5080" indent="-227329">
              <a:lnSpc>
                <a:spcPts val="3030"/>
              </a:lnSpc>
              <a:spcBef>
                <a:spcPts val="99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Some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schools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watermark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document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shared, 	</a:t>
            </a:r>
            <a:r>
              <a:rPr sz="2800" dirty="0">
                <a:latin typeface="Arial"/>
                <a:cs typeface="Arial"/>
              </a:rPr>
              <a:t>they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determine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shared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423539" y="2480563"/>
            <a:ext cx="9343390" cy="178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35" dirty="0">
                <a:solidFill>
                  <a:srgbClr val="FFFFFF"/>
                </a:solidFill>
              </a:rPr>
              <a:t>13</a:t>
            </a:r>
            <a:endParaRPr sz="4000"/>
          </a:p>
          <a:p>
            <a:pPr marL="12700" marR="5080" algn="ctr">
              <a:lnSpc>
                <a:spcPts val="4640"/>
              </a:lnSpc>
              <a:spcBef>
                <a:spcPts val="45"/>
              </a:spcBef>
            </a:pPr>
            <a:r>
              <a:rPr sz="4000" spc="-405" dirty="0">
                <a:solidFill>
                  <a:srgbClr val="FFFFFF"/>
                </a:solidFill>
              </a:rPr>
              <a:t>What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150" dirty="0">
                <a:solidFill>
                  <a:srgbClr val="FFFFFF"/>
                </a:solidFill>
              </a:rPr>
              <a:t>is</a:t>
            </a:r>
            <a:r>
              <a:rPr sz="4000" spc="-105" dirty="0">
                <a:solidFill>
                  <a:srgbClr val="FFFFFF"/>
                </a:solidFill>
              </a:rPr>
              <a:t> </a:t>
            </a:r>
            <a:r>
              <a:rPr sz="4000" spc="-150" dirty="0">
                <a:solidFill>
                  <a:srgbClr val="FFFFFF"/>
                </a:solidFill>
              </a:rPr>
              <a:t>required</a:t>
            </a:r>
            <a:r>
              <a:rPr sz="4000" spc="-80" dirty="0">
                <a:solidFill>
                  <a:srgbClr val="FFFFFF"/>
                </a:solidFill>
              </a:rPr>
              <a:t> </a:t>
            </a:r>
            <a:r>
              <a:rPr sz="4000" spc="-50" dirty="0">
                <a:solidFill>
                  <a:srgbClr val="FFFFFF"/>
                </a:solidFill>
              </a:rPr>
              <a:t>for</a:t>
            </a:r>
            <a:r>
              <a:rPr sz="4000" spc="-90" dirty="0">
                <a:solidFill>
                  <a:srgbClr val="FFFFFF"/>
                </a:solidFill>
              </a:rPr>
              <a:t> </a:t>
            </a:r>
            <a:r>
              <a:rPr sz="4000" spc="-160" dirty="0">
                <a:solidFill>
                  <a:srgbClr val="FFFFFF"/>
                </a:solidFill>
              </a:rPr>
              <a:t>the</a:t>
            </a:r>
            <a:r>
              <a:rPr sz="4000" spc="-120" dirty="0">
                <a:solidFill>
                  <a:srgbClr val="FFFFFF"/>
                </a:solidFill>
              </a:rPr>
              <a:t> </a:t>
            </a:r>
            <a:r>
              <a:rPr sz="4000" dirty="0">
                <a:solidFill>
                  <a:srgbClr val="FFFFFF"/>
                </a:solidFill>
              </a:rPr>
              <a:t>decision-</a:t>
            </a:r>
            <a:r>
              <a:rPr sz="4000" spc="-10" dirty="0">
                <a:solidFill>
                  <a:srgbClr val="FFFFFF"/>
                </a:solidFill>
              </a:rPr>
              <a:t>making </a:t>
            </a:r>
            <a:r>
              <a:rPr sz="4000" spc="60" dirty="0">
                <a:solidFill>
                  <a:srgbClr val="FFFFFF"/>
                </a:solidFill>
              </a:rPr>
              <a:t>process</a:t>
            </a:r>
            <a:r>
              <a:rPr spc="60" dirty="0">
                <a:solidFill>
                  <a:srgbClr val="FFFFFF"/>
                </a:solidFill>
              </a:rPr>
              <a:t>?</a:t>
            </a:r>
            <a:endParaRPr sz="400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51898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00" dirty="0"/>
              <a:t>Live</a:t>
            </a:r>
            <a:r>
              <a:rPr spc="-200" dirty="0"/>
              <a:t> </a:t>
            </a:r>
            <a:r>
              <a:rPr spc="-60" dirty="0"/>
              <a:t>Hearings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81590" cy="361442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39395" marR="5080" indent="-227329">
              <a:lnSpc>
                <a:spcPct val="89300"/>
              </a:lnSpc>
              <a:spcBef>
                <a:spcPts val="45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permit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each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party's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ask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any 	</a:t>
            </a:r>
            <a:r>
              <a:rPr sz="2800" dirty="0">
                <a:latin typeface="Arial"/>
                <a:cs typeface="Arial"/>
              </a:rPr>
              <a:t>witnesses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follow-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questions, 	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those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challenging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credibility</a:t>
            </a:r>
            <a:endParaRPr sz="2800">
              <a:latin typeface="Arial"/>
              <a:cs typeface="Arial"/>
            </a:endParaRPr>
          </a:p>
          <a:p>
            <a:pPr marL="696595" marR="546100" lvl="1" indent="-227329">
              <a:lnSpc>
                <a:spcPts val="2590"/>
              </a:lnSpc>
              <a:spcBef>
                <a:spcPts val="59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Conducted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directly,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orally,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party's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	</a:t>
            </a:r>
            <a:r>
              <a:rPr sz="2400" dirty="0">
                <a:latin typeface="Arial"/>
                <a:cs typeface="Arial"/>
              </a:rPr>
              <a:t>choice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never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personally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Is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subject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decorum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standards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institution</a:t>
            </a:r>
            <a:endParaRPr sz="2400">
              <a:latin typeface="Arial"/>
              <a:cs typeface="Arial"/>
            </a:endParaRPr>
          </a:p>
          <a:p>
            <a:pPr marL="239395" marR="505459" indent="-227329" algn="just">
              <a:lnSpc>
                <a:spcPts val="3030"/>
              </a:lnSpc>
              <a:spcBef>
                <a:spcPts val="103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Hearings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virtual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decision-maker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able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answer 	questions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43205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35" dirty="0"/>
              <a:t>Relevancy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156"/>
            <a:ext cx="10081895" cy="434784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0029" marR="247015" indent="-227329">
              <a:lnSpc>
                <a:spcPct val="80000"/>
              </a:lnSpc>
              <a:spcBef>
                <a:spcPts val="76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After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each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advisor,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decisionmaker 	</a:t>
            </a:r>
            <a:r>
              <a:rPr sz="2800" dirty="0">
                <a:latin typeface="Arial"/>
                <a:cs typeface="Arial"/>
              </a:rPr>
              <a:t>determines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relevancy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explains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exclude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a 	</a:t>
            </a:r>
            <a:r>
              <a:rPr sz="2800" dirty="0">
                <a:latin typeface="Arial"/>
                <a:cs typeface="Arial"/>
              </a:rPr>
              <a:t>question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relevant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1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Preamble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indicates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determination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made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verbally</a:t>
            </a:r>
            <a:endParaRPr sz="2400">
              <a:latin typeface="Arial"/>
              <a:cs typeface="Arial"/>
            </a:endParaRPr>
          </a:p>
          <a:p>
            <a:pPr marL="240029" marR="5080" indent="-227329">
              <a:lnSpc>
                <a:spcPct val="8000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about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complainant's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sexual 	</a:t>
            </a:r>
            <a:r>
              <a:rPr sz="2800" dirty="0">
                <a:latin typeface="Arial"/>
                <a:cs typeface="Arial"/>
              </a:rPr>
              <a:t>predisposition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prior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sexual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behavior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relevant,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unless 	</a:t>
            </a:r>
            <a:r>
              <a:rPr sz="2800" dirty="0">
                <a:latin typeface="Arial"/>
                <a:cs typeface="Arial"/>
              </a:rPr>
              <a:t>such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that 	</a:t>
            </a:r>
            <a:r>
              <a:rPr sz="2800" dirty="0">
                <a:latin typeface="Arial"/>
                <a:cs typeface="Arial"/>
              </a:rPr>
              <a:t>someone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respondent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committed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conduct 	</a:t>
            </a:r>
            <a:r>
              <a:rPr sz="2800" dirty="0">
                <a:latin typeface="Arial"/>
                <a:cs typeface="Arial"/>
              </a:rPr>
              <a:t>alleged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complainant,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 	</a:t>
            </a:r>
            <a:r>
              <a:rPr sz="2800" dirty="0">
                <a:latin typeface="Arial"/>
                <a:cs typeface="Arial"/>
              </a:rPr>
              <a:t>concern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specific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incidents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complainant's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prior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sexual 	</a:t>
            </a:r>
            <a:r>
              <a:rPr sz="2800" dirty="0">
                <a:latin typeface="Arial"/>
                <a:cs typeface="Arial"/>
              </a:rPr>
              <a:t>behavior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respect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respondent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to 	</a:t>
            </a:r>
            <a:r>
              <a:rPr sz="2800" dirty="0">
                <a:latin typeface="Arial"/>
                <a:cs typeface="Arial"/>
              </a:rPr>
              <a:t>prove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consent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69977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20" dirty="0"/>
              <a:t>Failure</a:t>
            </a:r>
            <a:r>
              <a:rPr spc="-145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90" dirty="0"/>
              <a:t>Participate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091420" cy="262636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38735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  <a:tab pos="3430904" algn="l"/>
              </a:tabLst>
            </a:pPr>
            <a:r>
              <a:rPr sz="2800" dirty="0">
                <a:latin typeface="Arial"/>
                <a:cs typeface="Arial"/>
              </a:rPr>
              <a:t>Original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regulation:</a:t>
            </a:r>
            <a:r>
              <a:rPr sz="2800" dirty="0">
                <a:latin typeface="Arial"/>
                <a:cs typeface="Arial"/>
              </a:rPr>
              <a:t>	If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don't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answer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cross-	</a:t>
            </a:r>
            <a:r>
              <a:rPr sz="2800" dirty="0">
                <a:latin typeface="Arial"/>
                <a:cs typeface="Arial"/>
              </a:rPr>
              <a:t>examination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questions,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statements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can't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considered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ts val="3195"/>
              </a:lnSpc>
              <a:spcBef>
                <a:spcPts val="68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This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vacated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court.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July</a:t>
            </a:r>
            <a:endParaRPr sz="2800">
              <a:latin typeface="Arial"/>
              <a:cs typeface="Arial"/>
            </a:endParaRPr>
          </a:p>
          <a:p>
            <a:pPr marL="240665" marR="5080">
              <a:lnSpc>
                <a:spcPts val="3030"/>
              </a:lnSpc>
              <a:spcBef>
                <a:spcPts val="204"/>
              </a:spcBef>
            </a:pPr>
            <a:r>
              <a:rPr sz="2800" dirty="0">
                <a:latin typeface="Arial"/>
                <a:cs typeface="Arial"/>
              </a:rPr>
              <a:t>2021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Q&amp;A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U.S.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Department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Education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(as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updated </a:t>
            </a:r>
            <a:r>
              <a:rPr sz="2800" dirty="0">
                <a:latin typeface="Arial"/>
                <a:cs typeface="Arial"/>
              </a:rPr>
              <a:t>June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28,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2022)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Check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jurisdiction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87287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215" dirty="0"/>
              <a:t>Three</a:t>
            </a:r>
            <a:r>
              <a:rPr spc="-135" dirty="0"/>
              <a:t> </a:t>
            </a:r>
            <a:r>
              <a:rPr spc="-45" dirty="0"/>
              <a:t>options</a:t>
            </a:r>
            <a:r>
              <a:rPr spc="-185" dirty="0"/>
              <a:t> </a:t>
            </a:r>
            <a:r>
              <a:rPr spc="-145" dirty="0"/>
              <a:t>under</a:t>
            </a:r>
            <a:r>
              <a:rPr spc="-155" dirty="0"/>
              <a:t> </a:t>
            </a:r>
            <a:r>
              <a:rPr spc="80" dirty="0"/>
              <a:t>106.46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029700" cy="252666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106.45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Single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model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(decisionmaker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must 	</a:t>
            </a:r>
            <a:r>
              <a:rPr sz="2800" dirty="0">
                <a:latin typeface="Arial"/>
                <a:cs typeface="Arial"/>
              </a:rPr>
              <a:t>question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parties/witnesses)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5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106.46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-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Asynchronous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hearing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5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-25" dirty="0">
                <a:latin typeface="Arial"/>
                <a:cs typeface="Arial"/>
              </a:rPr>
              <a:t>Hearing-</a:t>
            </a:r>
            <a:r>
              <a:rPr sz="2400" dirty="0">
                <a:latin typeface="Arial"/>
                <a:cs typeface="Arial"/>
              </a:rPr>
              <a:t>officer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led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hearing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Live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cross-</a:t>
            </a:r>
            <a:r>
              <a:rPr sz="2400" dirty="0">
                <a:latin typeface="Arial"/>
                <a:cs typeface="Arial"/>
              </a:rPr>
              <a:t>examination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hearing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(same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2020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regulations)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45" dirty="0"/>
              <a:t> </a:t>
            </a:r>
            <a:r>
              <a:rPr spc="-310" dirty="0"/>
              <a:t>Oral</a:t>
            </a:r>
            <a:r>
              <a:rPr spc="-125" dirty="0"/>
              <a:t> </a:t>
            </a:r>
            <a:r>
              <a:rPr spc="-105" dirty="0"/>
              <a:t>Complaints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9897110" cy="215519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60" dirty="0">
                <a:latin typeface="Gill Sans MT"/>
                <a:cs typeface="Gill Sans MT"/>
              </a:rPr>
              <a:t>Document,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document,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document!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60" dirty="0">
                <a:latin typeface="Gill Sans MT"/>
                <a:cs typeface="Gill Sans MT"/>
              </a:rPr>
              <a:t>Consider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sending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documentation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allow 	</a:t>
            </a:r>
            <a:r>
              <a:rPr sz="2800" spc="120" dirty="0">
                <a:latin typeface="Gill Sans MT"/>
                <a:cs typeface="Gill Sans MT"/>
              </a:rPr>
              <a:t>them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revise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completeness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accuracy.</a:t>
            </a:r>
            <a:endParaRPr sz="2800">
              <a:latin typeface="Gill Sans MT"/>
              <a:cs typeface="Gill Sans MT"/>
            </a:endParaRPr>
          </a:p>
          <a:p>
            <a:pPr marL="696595" marR="403225" lvl="1" indent="-227329">
              <a:lnSpc>
                <a:spcPts val="2590"/>
              </a:lnSpc>
              <a:spcBef>
                <a:spcPts val="509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55" dirty="0">
                <a:latin typeface="Gill Sans MT"/>
                <a:cs typeface="Gill Sans MT"/>
              </a:rPr>
              <a:t>Consider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putting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deadline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on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such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review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so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that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you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move 	</a:t>
            </a:r>
            <a:r>
              <a:rPr sz="2400" spc="60" dirty="0">
                <a:latin typeface="Gill Sans MT"/>
                <a:cs typeface="Gill Sans MT"/>
              </a:rPr>
              <a:t>forward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appropriate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timeframe.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0669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60" dirty="0"/>
              <a:t>Asynchronous</a:t>
            </a:r>
            <a:r>
              <a:rPr spc="-195" dirty="0"/>
              <a:t> </a:t>
            </a:r>
            <a:r>
              <a:rPr spc="-3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813" y="1710207"/>
            <a:ext cx="10042525" cy="425640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Interview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witnesses;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interviews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ts val="3030"/>
              </a:lnSpc>
              <a:spcBef>
                <a:spcPts val="108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Provide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recordings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transcripts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solicit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follow-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questions</a:t>
            </a:r>
            <a:endParaRPr sz="2800">
              <a:latin typeface="Arial"/>
              <a:cs typeface="Arial"/>
            </a:endParaRPr>
          </a:p>
          <a:p>
            <a:pPr marL="527685" marR="78105" indent="-515620">
              <a:lnSpc>
                <a:spcPts val="3030"/>
              </a:lnSpc>
              <a:spcBef>
                <a:spcPts val="994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Determine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which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these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necessary;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conduct </a:t>
            </a:r>
            <a:r>
              <a:rPr sz="2800" spc="-20" dirty="0">
                <a:latin typeface="Arial"/>
                <a:cs typeface="Arial"/>
              </a:rPr>
              <a:t>follow-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interviews;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return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step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1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Make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determination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50"/>
              </a:spcBef>
            </a:pPr>
            <a:endParaRPr sz="2800">
              <a:latin typeface="Arial"/>
              <a:cs typeface="Arial"/>
            </a:endParaRPr>
          </a:p>
          <a:p>
            <a:pPr marL="12700" marR="535940">
              <a:lnSpc>
                <a:spcPts val="3030"/>
              </a:lnSpc>
              <a:tabLst>
                <a:tab pos="1052830" algn="l"/>
              </a:tabLst>
            </a:pPr>
            <a:r>
              <a:rPr sz="2800" spc="-10" dirty="0">
                <a:latin typeface="Arial"/>
                <a:cs typeface="Arial"/>
              </a:rPr>
              <a:t>Note: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65" dirty="0">
                <a:latin typeface="Arial"/>
                <a:cs typeface="Arial"/>
              </a:rPr>
              <a:t>You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could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between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or </a:t>
            </a:r>
            <a:r>
              <a:rPr sz="2800" dirty="0">
                <a:latin typeface="Arial"/>
                <a:cs typeface="Arial"/>
              </a:rPr>
              <a:t>between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4.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87763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45" dirty="0"/>
              <a:t>Hearing</a:t>
            </a:r>
            <a:r>
              <a:rPr spc="-140" dirty="0"/>
              <a:t> </a:t>
            </a:r>
            <a:r>
              <a:rPr spc="-100" dirty="0"/>
              <a:t>Officer</a:t>
            </a:r>
            <a:r>
              <a:rPr spc="-140" dirty="0"/>
              <a:t> </a:t>
            </a:r>
            <a:r>
              <a:rPr spc="-175" dirty="0"/>
              <a:t>Led</a:t>
            </a:r>
            <a:r>
              <a:rPr spc="-130" dirty="0"/>
              <a:t> </a:t>
            </a:r>
            <a:r>
              <a:rPr spc="-105" dirty="0"/>
              <a:t>Hearing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10237470" cy="3488054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After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review,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allow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response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1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All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gather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(advisors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optional)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asks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questions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ts val="3030"/>
              </a:lnSpc>
              <a:spcBef>
                <a:spcPts val="104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solicits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follow-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during break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asks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follow-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questions;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repeat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step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ends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7076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00" dirty="0"/>
              <a:t>Live</a:t>
            </a:r>
            <a:r>
              <a:rPr spc="-180" dirty="0"/>
              <a:t> </a:t>
            </a:r>
            <a:r>
              <a:rPr spc="-10" dirty="0"/>
              <a:t>Cross-</a:t>
            </a:r>
            <a:r>
              <a:rPr spc="-130" dirty="0"/>
              <a:t>Examination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9465310" cy="246570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After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review,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allow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response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1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All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gather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(advisors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mandatory)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ts val="3030"/>
              </a:lnSpc>
              <a:spcBef>
                <a:spcPts val="105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ask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follow-</a:t>
            </a:r>
            <a:r>
              <a:rPr sz="2800" spc="-25" dirty="0">
                <a:latin typeface="Arial"/>
                <a:cs typeface="Arial"/>
              </a:rPr>
              <a:t>up </a:t>
            </a:r>
            <a:r>
              <a:rPr sz="2800" spc="-10" dirty="0">
                <a:latin typeface="Arial"/>
                <a:cs typeface="Arial"/>
              </a:rPr>
              <a:t>questions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Hearing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ends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45553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90" dirty="0"/>
              <a:t>106.46</a:t>
            </a:r>
            <a:r>
              <a:rPr spc="-130" dirty="0"/>
              <a:t> </a:t>
            </a:r>
            <a:r>
              <a:rPr spc="-70" dirty="0"/>
              <a:t>Considerations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9272905" cy="336042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805"/>
              </a:spcBef>
              <a:buAutoNum type="arabicPeriod"/>
              <a:tabLst>
                <a:tab pos="527685" algn="l"/>
              </a:tabLst>
            </a:pPr>
            <a:r>
              <a:rPr sz="2800" spc="-10" dirty="0">
                <a:latin typeface="Arial"/>
                <a:cs typeface="Arial"/>
              </a:rPr>
              <a:t>Retraumatization?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71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Efficiency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timelines?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ts val="3030"/>
              </a:lnSpc>
              <a:spcBef>
                <a:spcPts val="1050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Patience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multiple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rounds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of </a:t>
            </a:r>
            <a:r>
              <a:rPr sz="2800" spc="-20" dirty="0">
                <a:latin typeface="Arial"/>
                <a:cs typeface="Arial"/>
              </a:rPr>
              <a:t>follow-</a:t>
            </a:r>
            <a:r>
              <a:rPr sz="2800" spc="-25" dirty="0">
                <a:latin typeface="Arial"/>
                <a:cs typeface="Arial"/>
              </a:rPr>
              <a:t>up?</a:t>
            </a:r>
            <a:endParaRPr sz="28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Skill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decision-makers?</a:t>
            </a:r>
            <a:endParaRPr sz="2800">
              <a:latin typeface="Arial"/>
              <a:cs typeface="Arial"/>
            </a:endParaRPr>
          </a:p>
          <a:p>
            <a:pPr marL="527685" marR="145415" indent="-515620">
              <a:lnSpc>
                <a:spcPts val="3030"/>
              </a:lnSpc>
              <a:spcBef>
                <a:spcPts val="1035"/>
              </a:spcBef>
              <a:buAutoNum type="arabicPeriod"/>
              <a:tabLst>
                <a:tab pos="527685" algn="l"/>
              </a:tabLst>
            </a:pPr>
            <a:r>
              <a:rPr sz="2800" dirty="0">
                <a:latin typeface="Arial"/>
                <a:cs typeface="Arial"/>
              </a:rPr>
              <a:t>Anxiety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undergo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cross-examination?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37687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45" dirty="0"/>
              <a:t>Choices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72395" cy="415988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377825" algn="just">
              <a:lnSpc>
                <a:spcPct val="89300"/>
              </a:lnSpc>
              <a:spcBef>
                <a:spcPts val="455"/>
              </a:spcBef>
            </a:pPr>
            <a:r>
              <a:rPr sz="2800" spc="-45" dirty="0">
                <a:latin typeface="Arial"/>
                <a:cs typeface="Arial"/>
              </a:rPr>
              <a:t>You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select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options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situations,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long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policy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clear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criteria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regarding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when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each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will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used.</a:t>
            </a:r>
            <a:r>
              <a:rPr sz="2800" spc="-30" dirty="0">
                <a:latin typeface="Arial"/>
                <a:cs typeface="Arial"/>
              </a:rPr>
              <a:t>  </a:t>
            </a:r>
            <a:r>
              <a:rPr sz="2800" spc="-10" dirty="0">
                <a:latin typeface="Arial"/>
                <a:cs typeface="Arial"/>
              </a:rPr>
              <a:t>Consider: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0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Nature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Whether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participating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Whether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respondent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wishes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accept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responsibility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Due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(as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apply 	them)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State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(if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protective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federal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law)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0" dirty="0"/>
              <a:t>2020:</a:t>
            </a:r>
            <a:r>
              <a:rPr spc="-220" dirty="0"/>
              <a:t> </a:t>
            </a:r>
            <a:r>
              <a:rPr spc="-360" dirty="0"/>
              <a:t>Written</a:t>
            </a:r>
            <a:r>
              <a:rPr spc="-140" dirty="0"/>
              <a:t> </a:t>
            </a:r>
            <a:r>
              <a:rPr spc="-60" dirty="0"/>
              <a:t>Decision</a:t>
            </a:r>
            <a:r>
              <a:rPr spc="-165" dirty="0"/>
              <a:t> </a:t>
            </a:r>
            <a:r>
              <a:rPr spc="-95" dirty="0"/>
              <a:t>Requirements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3255"/>
            <a:ext cx="10201910" cy="40824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59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Apply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standard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</a:t>
            </a:r>
            <a:endParaRPr sz="2800">
              <a:latin typeface="Arial"/>
              <a:cs typeface="Arial"/>
            </a:endParaRPr>
          </a:p>
          <a:p>
            <a:pPr marL="240029" marR="1673225" indent="-227329">
              <a:lnSpc>
                <a:spcPct val="80000"/>
              </a:lnSpc>
              <a:spcBef>
                <a:spcPts val="103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Identify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potentially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constituting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sexual 	harassment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ct val="8000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Describe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procedural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steps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taken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receipt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formal 	</a:t>
            </a:r>
            <a:r>
              <a:rPr sz="2800" dirty="0">
                <a:latin typeface="Arial"/>
                <a:cs typeface="Arial"/>
              </a:rPr>
              <a:t>complaint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through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determination,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notifications 	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interviews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witnesses,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site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visits, 	</a:t>
            </a:r>
            <a:r>
              <a:rPr sz="2800" dirty="0">
                <a:latin typeface="Arial"/>
                <a:cs typeface="Arial"/>
              </a:rPr>
              <a:t>methods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gather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hearings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held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Findings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fact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supporting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determination</a:t>
            </a:r>
            <a:endParaRPr sz="2800">
              <a:latin typeface="Arial"/>
              <a:cs typeface="Arial"/>
            </a:endParaRPr>
          </a:p>
          <a:p>
            <a:pPr marL="240029" marR="57150" indent="-227329">
              <a:lnSpc>
                <a:spcPct val="8000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Conclusions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regarding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application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recipient's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of 	</a:t>
            </a:r>
            <a:r>
              <a:rPr sz="2800" dirty="0">
                <a:latin typeface="Arial"/>
                <a:cs typeface="Arial"/>
              </a:rPr>
              <a:t>conduct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facts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112058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70" dirty="0"/>
              <a:t> </a:t>
            </a:r>
            <a:r>
              <a:rPr spc="-360" dirty="0"/>
              <a:t>Written</a:t>
            </a:r>
            <a:r>
              <a:rPr spc="-140" dirty="0"/>
              <a:t> </a:t>
            </a:r>
            <a:r>
              <a:rPr spc="-60" dirty="0"/>
              <a:t>Decision</a:t>
            </a:r>
            <a:r>
              <a:rPr spc="-140" dirty="0"/>
              <a:t> </a:t>
            </a:r>
            <a:r>
              <a:rPr spc="-120" dirty="0"/>
              <a:t>Requirements</a:t>
            </a:r>
            <a:r>
              <a:rPr spc="-140" dirty="0"/>
              <a:t> </a:t>
            </a:r>
            <a:r>
              <a:rPr spc="-40"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58730" cy="326707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40029" marR="5080" indent="-227329">
              <a:lnSpc>
                <a:spcPct val="89700"/>
              </a:lnSpc>
              <a:spcBef>
                <a:spcPts val="44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Statement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rationale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result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each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allegation, 	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determination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regarding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responsibility,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any 	</a:t>
            </a:r>
            <a:r>
              <a:rPr sz="2800" dirty="0">
                <a:latin typeface="Arial"/>
                <a:cs typeface="Arial"/>
              </a:rPr>
              <a:t>disciplinary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sanctions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imposes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respondent,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remedies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designed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restore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preserve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equal 	</a:t>
            </a:r>
            <a:r>
              <a:rPr sz="2800" dirty="0">
                <a:latin typeface="Arial"/>
                <a:cs typeface="Arial"/>
              </a:rPr>
              <a:t>access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recipient's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education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program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activity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be 	</a:t>
            </a: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complainant</a:t>
            </a:r>
            <a:endParaRPr sz="2800">
              <a:latin typeface="Arial"/>
              <a:cs typeface="Arial"/>
            </a:endParaRPr>
          </a:p>
          <a:p>
            <a:pPr marL="240029" marR="965200" indent="-227329">
              <a:lnSpc>
                <a:spcPts val="3030"/>
              </a:lnSpc>
              <a:spcBef>
                <a:spcPts val="108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recipient's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procedures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permissible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bases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complainant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respondent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appeal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80" dirty="0"/>
              <a:t> </a:t>
            </a:r>
            <a:r>
              <a:rPr spc="-360" dirty="0"/>
              <a:t>Written</a:t>
            </a:r>
            <a:r>
              <a:rPr spc="-140" dirty="0"/>
              <a:t> </a:t>
            </a:r>
            <a:r>
              <a:rPr spc="-60" dirty="0"/>
              <a:t>Decision</a:t>
            </a:r>
            <a:r>
              <a:rPr spc="-145" dirty="0"/>
              <a:t> </a:t>
            </a:r>
            <a:r>
              <a:rPr spc="-140" dirty="0"/>
              <a:t>under</a:t>
            </a:r>
            <a:r>
              <a:rPr spc="-160" dirty="0"/>
              <a:t> </a:t>
            </a:r>
            <a:r>
              <a:rPr spc="80" dirty="0"/>
              <a:t>106.45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</a:tabLst>
            </a:pPr>
            <a:r>
              <a:rPr dirty="0"/>
              <a:t>Use</a:t>
            </a:r>
            <a:r>
              <a:rPr spc="-5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appropriate</a:t>
            </a:r>
            <a:r>
              <a:rPr spc="-35" dirty="0"/>
              <a:t> </a:t>
            </a:r>
            <a:r>
              <a:rPr dirty="0"/>
              <a:t>standard</a:t>
            </a:r>
            <a:r>
              <a:rPr spc="-4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spc="-10" dirty="0"/>
              <a:t>evidence</a:t>
            </a:r>
          </a:p>
          <a:p>
            <a:pPr marL="239395" marR="508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0665" algn="l"/>
              </a:tabLst>
            </a:pPr>
            <a:r>
              <a:rPr dirty="0"/>
              <a:t>Evaluate</a:t>
            </a:r>
            <a:r>
              <a:rPr spc="-6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relevant</a:t>
            </a:r>
            <a:r>
              <a:rPr spc="-80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dirty="0"/>
              <a:t>not</a:t>
            </a:r>
            <a:r>
              <a:rPr spc="-80" dirty="0"/>
              <a:t> </a:t>
            </a:r>
            <a:r>
              <a:rPr dirty="0"/>
              <a:t>otherwise</a:t>
            </a:r>
            <a:r>
              <a:rPr spc="-55" dirty="0"/>
              <a:t> </a:t>
            </a:r>
            <a:r>
              <a:rPr dirty="0"/>
              <a:t>impermissible</a:t>
            </a:r>
            <a:r>
              <a:rPr spc="-40" dirty="0"/>
              <a:t> </a:t>
            </a:r>
            <a:r>
              <a:rPr spc="-10" dirty="0"/>
              <a:t>evidence 	</a:t>
            </a:r>
            <a:r>
              <a:rPr dirty="0"/>
              <a:t>for</a:t>
            </a:r>
            <a:r>
              <a:rPr spc="-30" dirty="0"/>
              <a:t> </a:t>
            </a:r>
            <a:r>
              <a:rPr dirty="0"/>
              <a:t>its</a:t>
            </a:r>
            <a:r>
              <a:rPr spc="-25" dirty="0"/>
              <a:t> </a:t>
            </a:r>
            <a:r>
              <a:rPr spc="-10" dirty="0"/>
              <a:t>persuasiveness</a:t>
            </a:r>
          </a:p>
          <a:p>
            <a:pPr marL="240029" marR="24765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dirty="0"/>
              <a:t>Notify</a:t>
            </a:r>
            <a:r>
              <a:rPr spc="-65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parties</a:t>
            </a:r>
            <a:r>
              <a:rPr spc="-55" dirty="0"/>
              <a:t> </a:t>
            </a:r>
            <a:r>
              <a:rPr dirty="0"/>
              <a:t>in</a:t>
            </a:r>
            <a:r>
              <a:rPr spc="-50" dirty="0"/>
              <a:t> </a:t>
            </a:r>
            <a:r>
              <a:rPr dirty="0"/>
              <a:t>writing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determination</a:t>
            </a:r>
            <a:r>
              <a:rPr spc="-45" dirty="0"/>
              <a:t> </a:t>
            </a:r>
            <a:r>
              <a:rPr dirty="0"/>
              <a:t>whether</a:t>
            </a:r>
            <a:r>
              <a:rPr spc="-40" dirty="0"/>
              <a:t> </a:t>
            </a:r>
            <a:r>
              <a:rPr spc="-25" dirty="0"/>
              <a:t>sex 	</a:t>
            </a:r>
            <a:r>
              <a:rPr dirty="0"/>
              <a:t>discrimination</a:t>
            </a:r>
            <a:r>
              <a:rPr spc="-70" dirty="0"/>
              <a:t> </a:t>
            </a:r>
            <a:r>
              <a:rPr dirty="0"/>
              <a:t>occurred</a:t>
            </a:r>
            <a:r>
              <a:rPr spc="-70" dirty="0"/>
              <a:t> </a:t>
            </a:r>
            <a:r>
              <a:rPr dirty="0"/>
              <a:t>under</a:t>
            </a:r>
            <a:r>
              <a:rPr spc="-120" dirty="0"/>
              <a:t> </a:t>
            </a:r>
            <a:r>
              <a:rPr dirty="0"/>
              <a:t>Title</a:t>
            </a:r>
            <a:r>
              <a:rPr spc="-65" dirty="0"/>
              <a:t> </a:t>
            </a:r>
            <a:r>
              <a:rPr dirty="0"/>
              <a:t>IX,</a:t>
            </a:r>
            <a:r>
              <a:rPr spc="-90" dirty="0"/>
              <a:t> </a:t>
            </a:r>
            <a:r>
              <a:rPr dirty="0"/>
              <a:t>including</a:t>
            </a:r>
            <a:r>
              <a:rPr spc="-70" dirty="0"/>
              <a:t> </a:t>
            </a:r>
            <a:r>
              <a:rPr dirty="0"/>
              <a:t>the</a:t>
            </a:r>
            <a:r>
              <a:rPr spc="-75" dirty="0"/>
              <a:t> </a:t>
            </a:r>
            <a:r>
              <a:rPr dirty="0"/>
              <a:t>rationale</a:t>
            </a:r>
            <a:r>
              <a:rPr spc="-75" dirty="0"/>
              <a:t> </a:t>
            </a:r>
            <a:r>
              <a:rPr spc="-25" dirty="0"/>
              <a:t>for 	</a:t>
            </a:r>
            <a:r>
              <a:rPr dirty="0"/>
              <a:t>such</a:t>
            </a:r>
            <a:r>
              <a:rPr spc="-80" dirty="0"/>
              <a:t> </a:t>
            </a:r>
            <a:r>
              <a:rPr dirty="0"/>
              <a:t>determination,</a:t>
            </a:r>
            <a:r>
              <a:rPr spc="-55" dirty="0"/>
              <a:t> </a:t>
            </a:r>
            <a:r>
              <a:rPr dirty="0"/>
              <a:t>and</a:t>
            </a:r>
            <a:r>
              <a:rPr spc="-6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procedures</a:t>
            </a:r>
            <a:r>
              <a:rPr spc="-70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dirty="0"/>
              <a:t>permissible</a:t>
            </a:r>
            <a:r>
              <a:rPr spc="-55" dirty="0"/>
              <a:t> </a:t>
            </a:r>
            <a:r>
              <a:rPr spc="-10" dirty="0"/>
              <a:t>basis 	</a:t>
            </a:r>
            <a:r>
              <a:rPr dirty="0"/>
              <a:t>for</a:t>
            </a:r>
            <a:r>
              <a:rPr spc="-5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complainant</a:t>
            </a:r>
            <a:r>
              <a:rPr spc="-3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respondent</a:t>
            </a:r>
            <a:r>
              <a:rPr spc="-30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appeal,</a:t>
            </a:r>
            <a:r>
              <a:rPr spc="-40" dirty="0"/>
              <a:t> </a:t>
            </a:r>
            <a:r>
              <a:rPr dirty="0"/>
              <a:t>if</a:t>
            </a:r>
            <a:r>
              <a:rPr spc="-45" dirty="0"/>
              <a:t> </a:t>
            </a:r>
            <a:r>
              <a:rPr spc="-10" dirty="0"/>
              <a:t>applicable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110413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75" dirty="0"/>
              <a:t> </a:t>
            </a:r>
            <a:r>
              <a:rPr spc="-360" dirty="0"/>
              <a:t>Written</a:t>
            </a:r>
            <a:r>
              <a:rPr spc="-140" dirty="0"/>
              <a:t> </a:t>
            </a:r>
            <a:r>
              <a:rPr spc="-60" dirty="0"/>
              <a:t>Decision</a:t>
            </a:r>
            <a:r>
              <a:rPr spc="-140" dirty="0"/>
              <a:t> under</a:t>
            </a:r>
            <a:r>
              <a:rPr spc="-160" dirty="0"/>
              <a:t> </a:t>
            </a:r>
            <a:r>
              <a:rPr spc="90" dirty="0"/>
              <a:t>106.45</a:t>
            </a:r>
            <a:r>
              <a:rPr spc="-165" dirty="0"/>
              <a:t> </a:t>
            </a:r>
            <a:r>
              <a:rPr spc="-45"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11740" cy="432054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1574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there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determination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sex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discrimination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occurred,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as 	</a:t>
            </a:r>
            <a:r>
              <a:rPr sz="2800" dirty="0">
                <a:latin typeface="Arial"/>
                <a:cs typeface="Arial"/>
              </a:rPr>
              <a:t>appropriate,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Coordinator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to:</a:t>
            </a:r>
            <a:endParaRPr sz="2800">
              <a:latin typeface="Arial"/>
              <a:cs typeface="Arial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49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Coordinate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provision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implementation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remedies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 	</a:t>
            </a:r>
            <a:r>
              <a:rPr sz="2400" dirty="0">
                <a:latin typeface="Arial"/>
                <a:cs typeface="Arial"/>
              </a:rPr>
              <a:t>complainant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recipient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identifies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having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had 	</a:t>
            </a:r>
            <a:r>
              <a:rPr sz="2400" dirty="0">
                <a:latin typeface="Arial"/>
                <a:cs typeface="Arial"/>
              </a:rPr>
              <a:t>equal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access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recipient's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education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activity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limited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or 	</a:t>
            </a:r>
            <a:r>
              <a:rPr sz="2400" dirty="0">
                <a:latin typeface="Arial"/>
                <a:cs typeface="Arial"/>
              </a:rPr>
              <a:t>denied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sex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discrimination,</a:t>
            </a:r>
            <a:endParaRPr sz="2400">
              <a:latin typeface="Arial"/>
              <a:cs typeface="Arial"/>
            </a:endParaRPr>
          </a:p>
          <a:p>
            <a:pPr marL="697230" marR="739140" lvl="1" indent="-227329">
              <a:lnSpc>
                <a:spcPct val="89200"/>
              </a:lnSpc>
              <a:spcBef>
                <a:spcPts val="49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Coordinate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imposition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disciplinary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sanctions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 	</a:t>
            </a:r>
            <a:r>
              <a:rPr sz="2400" dirty="0">
                <a:latin typeface="Arial"/>
                <a:cs typeface="Arial"/>
              </a:rPr>
              <a:t>respondent,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including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notification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complainant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such 	</a:t>
            </a:r>
            <a:r>
              <a:rPr sz="2400" dirty="0">
                <a:latin typeface="Arial"/>
                <a:cs typeface="Arial"/>
              </a:rPr>
              <a:t>disciplinary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sanctions,</a:t>
            </a:r>
            <a:endParaRPr sz="2400">
              <a:latin typeface="Arial"/>
              <a:cs typeface="Arial"/>
            </a:endParaRPr>
          </a:p>
          <a:p>
            <a:pPr marL="697230" marR="191135" lvl="1" indent="-227329">
              <a:lnSpc>
                <a:spcPts val="2590"/>
              </a:lnSpc>
              <a:spcBef>
                <a:spcPts val="59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-50" dirty="0">
                <a:latin typeface="Arial"/>
                <a:cs typeface="Arial"/>
              </a:rPr>
              <a:t>Take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appropriate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prompt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effective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steps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ensure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sex 	</a:t>
            </a:r>
            <a:r>
              <a:rPr sz="2400" dirty="0">
                <a:latin typeface="Arial"/>
                <a:cs typeface="Arial"/>
              </a:rPr>
              <a:t>discrimination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does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continue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recur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institution's 	</a:t>
            </a:r>
            <a:r>
              <a:rPr sz="2400" dirty="0">
                <a:latin typeface="Arial"/>
                <a:cs typeface="Arial"/>
              </a:rPr>
              <a:t>education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activity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80" dirty="0"/>
              <a:t> </a:t>
            </a:r>
            <a:r>
              <a:rPr spc="-360" dirty="0"/>
              <a:t>Written</a:t>
            </a:r>
            <a:r>
              <a:rPr spc="-140" dirty="0"/>
              <a:t> </a:t>
            </a:r>
            <a:r>
              <a:rPr spc="-60" dirty="0"/>
              <a:t>Decision</a:t>
            </a:r>
            <a:r>
              <a:rPr spc="-145" dirty="0"/>
              <a:t> </a:t>
            </a:r>
            <a:r>
              <a:rPr spc="-140" dirty="0"/>
              <a:t>under</a:t>
            </a:r>
            <a:r>
              <a:rPr spc="-160" dirty="0"/>
              <a:t> </a:t>
            </a:r>
            <a:r>
              <a:rPr spc="80" dirty="0"/>
              <a:t>106.46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10323830" cy="4286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34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Everything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under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106.45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plus: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3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Description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alleged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harassment</a:t>
            </a:r>
            <a:endParaRPr sz="2400">
              <a:latin typeface="Arial"/>
              <a:cs typeface="Arial"/>
            </a:endParaRPr>
          </a:p>
          <a:p>
            <a:pPr marL="696595" marR="596265" lvl="1" indent="-227329">
              <a:lnSpc>
                <a:spcPts val="2300"/>
              </a:lnSpc>
              <a:spcBef>
                <a:spcPts val="52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about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procedures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evaluate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spc="-10" dirty="0">
                <a:latin typeface="Arial"/>
                <a:cs typeface="Arial"/>
              </a:rPr>
              <a:t>allegations</a:t>
            </a:r>
            <a:endParaRPr sz="2400">
              <a:latin typeface="Arial"/>
              <a:cs typeface="Arial"/>
            </a:endParaRPr>
          </a:p>
          <a:p>
            <a:pPr marL="697230" marR="429259" lvl="1" indent="-227329">
              <a:lnSpc>
                <a:spcPts val="2300"/>
              </a:lnSpc>
              <a:spcBef>
                <a:spcPts val="509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Evaluation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relevant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otherwise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impermissible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evidence 	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determination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whether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harassment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occurred</a:t>
            </a:r>
            <a:endParaRPr sz="2400">
              <a:latin typeface="Arial"/>
              <a:cs typeface="Arial"/>
            </a:endParaRPr>
          </a:p>
          <a:p>
            <a:pPr marL="697230" marR="461645" lvl="1" indent="-227329">
              <a:lnSpc>
                <a:spcPts val="2300"/>
              </a:lnSpc>
              <a:spcBef>
                <a:spcPts val="50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When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decisionmaker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finds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harassment</a:t>
            </a:r>
            <a:r>
              <a:rPr sz="2400" spc="600" dirty="0">
                <a:latin typeface="Arial"/>
                <a:cs typeface="Arial"/>
              </a:rPr>
              <a:t> 	</a:t>
            </a:r>
            <a:r>
              <a:rPr sz="2400" dirty="0">
                <a:latin typeface="Arial"/>
                <a:cs typeface="Arial"/>
              </a:rPr>
              <a:t>occurred,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disciplinary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sanctions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imposed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respondent, 	</a:t>
            </a:r>
            <a:r>
              <a:rPr sz="2400" dirty="0">
                <a:latin typeface="Arial"/>
                <a:cs typeface="Arial"/>
              </a:rPr>
              <a:t>whether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remedies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imposition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disciplinary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sanctions</a:t>
            </a:r>
            <a:endParaRPr sz="2400">
              <a:latin typeface="Arial"/>
              <a:cs typeface="Arial"/>
            </a:endParaRPr>
          </a:p>
          <a:p>
            <a:pPr marL="698500" marR="5080">
              <a:lnSpc>
                <a:spcPts val="2300"/>
              </a:lnSpc>
              <a:spcBef>
                <a:spcPts val="10"/>
              </a:spcBef>
            </a:pPr>
            <a:r>
              <a:rPr sz="2400" dirty="0">
                <a:latin typeface="Arial"/>
                <a:cs typeface="Arial"/>
              </a:rPr>
              <a:t>will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provided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complainant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extent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appropriate,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other </a:t>
            </a:r>
            <a:r>
              <a:rPr sz="2400" dirty="0">
                <a:latin typeface="Arial"/>
                <a:cs typeface="Arial"/>
              </a:rPr>
              <a:t>students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identified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experiencing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effects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</a:t>
            </a:r>
            <a:r>
              <a:rPr sz="2400" spc="6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10" dirty="0">
                <a:latin typeface="Arial"/>
                <a:cs typeface="Arial"/>
              </a:rPr>
              <a:t> harassment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3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Procures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appeal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74955" marR="5080">
              <a:lnSpc>
                <a:spcPts val="4750"/>
              </a:lnSpc>
              <a:spcBef>
                <a:spcPts val="700"/>
              </a:spcBef>
            </a:pPr>
            <a:r>
              <a:rPr spc="85" dirty="0"/>
              <a:t>2024:</a:t>
            </a:r>
            <a:r>
              <a:rPr spc="-175" dirty="0"/>
              <a:t> </a:t>
            </a:r>
            <a:r>
              <a:rPr spc="-400" dirty="0"/>
              <a:t>When</a:t>
            </a:r>
            <a:r>
              <a:rPr spc="-130" dirty="0"/>
              <a:t> </a:t>
            </a:r>
            <a:r>
              <a:rPr spc="-204" dirty="0"/>
              <a:t>Coordinator</a:t>
            </a:r>
            <a:r>
              <a:rPr spc="-165" dirty="0"/>
              <a:t> </a:t>
            </a:r>
            <a:r>
              <a:rPr spc="-40" dirty="0"/>
              <a:t>initiates</a:t>
            </a:r>
            <a:r>
              <a:rPr spc="-145" dirty="0"/>
              <a:t> </a:t>
            </a:r>
            <a:r>
              <a:rPr spc="-50" dirty="0"/>
              <a:t>a </a:t>
            </a:r>
            <a:r>
              <a:rPr spc="-10" dirty="0"/>
              <a:t>complaint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9998075" cy="12204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Gill Sans MT"/>
                <a:cs typeface="Gill Sans MT"/>
              </a:rPr>
              <a:t>Coordinator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notify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prior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doing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so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and 	</a:t>
            </a:r>
            <a:r>
              <a:rPr sz="2800" spc="185" dirty="0">
                <a:latin typeface="Gill Sans MT"/>
                <a:cs typeface="Gill Sans MT"/>
              </a:rPr>
              <a:t>address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reasonable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safety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concerns,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including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by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providing 	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measures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57800" y="2782316"/>
            <a:ext cx="7474584" cy="1183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35" dirty="0">
                <a:solidFill>
                  <a:srgbClr val="FFFFFF"/>
                </a:solidFill>
              </a:rPr>
              <a:t>14</a:t>
            </a:r>
            <a:endParaRPr sz="4000"/>
          </a:p>
          <a:p>
            <a:pPr algn="ctr">
              <a:lnSpc>
                <a:spcPts val="4560"/>
              </a:lnSpc>
            </a:pPr>
            <a:r>
              <a:rPr sz="4000" spc="-405" dirty="0">
                <a:solidFill>
                  <a:srgbClr val="FFFFFF"/>
                </a:solidFill>
              </a:rPr>
              <a:t>What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150" dirty="0">
                <a:solidFill>
                  <a:srgbClr val="FFFFFF"/>
                </a:solidFill>
              </a:rPr>
              <a:t>is</a:t>
            </a:r>
            <a:r>
              <a:rPr sz="4000" spc="-95" dirty="0">
                <a:solidFill>
                  <a:srgbClr val="FFFFFF"/>
                </a:solidFill>
              </a:rPr>
              <a:t> </a:t>
            </a:r>
            <a:r>
              <a:rPr sz="4000" spc="-160" dirty="0">
                <a:solidFill>
                  <a:srgbClr val="FFFFFF"/>
                </a:solidFill>
              </a:rPr>
              <a:t>the</a:t>
            </a:r>
            <a:r>
              <a:rPr sz="4000" spc="-114" dirty="0">
                <a:solidFill>
                  <a:srgbClr val="FFFFFF"/>
                </a:solidFill>
              </a:rPr>
              <a:t> </a:t>
            </a:r>
            <a:r>
              <a:rPr sz="4000" dirty="0">
                <a:solidFill>
                  <a:srgbClr val="FFFFFF"/>
                </a:solidFill>
              </a:rPr>
              <a:t>process</a:t>
            </a:r>
            <a:r>
              <a:rPr sz="4000" spc="-55" dirty="0">
                <a:solidFill>
                  <a:srgbClr val="FFFFFF"/>
                </a:solidFill>
              </a:rPr>
              <a:t> </a:t>
            </a:r>
            <a:r>
              <a:rPr sz="4000" spc="-60" dirty="0">
                <a:solidFill>
                  <a:srgbClr val="FFFFFF"/>
                </a:solidFill>
              </a:rPr>
              <a:t>for</a:t>
            </a:r>
            <a:r>
              <a:rPr sz="4000" spc="-95" dirty="0">
                <a:solidFill>
                  <a:srgbClr val="FFFFFF"/>
                </a:solidFill>
              </a:rPr>
              <a:t> </a:t>
            </a:r>
            <a:r>
              <a:rPr sz="4000" spc="45" dirty="0">
                <a:solidFill>
                  <a:srgbClr val="FFFFFF"/>
                </a:solidFill>
              </a:rPr>
              <a:t>appeals?</a:t>
            </a:r>
            <a:endParaRPr sz="400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55" dirty="0"/>
              <a:t> </a:t>
            </a:r>
            <a:r>
              <a:rPr spc="-35" dirty="0"/>
              <a:t>Appeals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9876"/>
            <a:ext cx="10300335" cy="392176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41300" marR="214629" indent="-228600">
              <a:lnSpc>
                <a:spcPct val="89200"/>
              </a:lnSpc>
              <a:spcBef>
                <a:spcPts val="440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Must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offer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both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parties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appeal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from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determination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regarding responsibility,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from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recipient's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dismissal</a:t>
            </a:r>
            <a:r>
              <a:rPr sz="2600" spc="-7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formal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complaint </a:t>
            </a:r>
            <a:r>
              <a:rPr sz="2600" dirty="0">
                <a:latin typeface="Arial"/>
                <a:cs typeface="Arial"/>
              </a:rPr>
              <a:t>or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any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allegations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therein,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on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following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bases:</a:t>
            </a:r>
            <a:endParaRPr sz="2600">
              <a:latin typeface="Arial"/>
              <a:cs typeface="Arial"/>
            </a:endParaRPr>
          </a:p>
          <a:p>
            <a:pPr marL="698500" lvl="1" indent="-228600" algn="just">
              <a:lnSpc>
                <a:spcPct val="100000"/>
              </a:lnSpc>
              <a:spcBef>
                <a:spcPts val="290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Arial"/>
                <a:cs typeface="Arial"/>
              </a:rPr>
              <a:t>Procedural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irregularity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affected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outcome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matter</a:t>
            </a:r>
            <a:endParaRPr sz="2200">
              <a:latin typeface="Arial"/>
              <a:cs typeface="Arial"/>
            </a:endParaRPr>
          </a:p>
          <a:p>
            <a:pPr marL="698500" marR="5080" lvl="1" indent="-228600" algn="just">
              <a:lnSpc>
                <a:spcPts val="2380"/>
              </a:lnSpc>
              <a:spcBef>
                <a:spcPts val="540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Arial"/>
                <a:cs typeface="Arial"/>
              </a:rPr>
              <a:t>New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evidence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was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not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reasonably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available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time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determination </a:t>
            </a:r>
            <a:r>
              <a:rPr sz="2200" dirty="0">
                <a:latin typeface="Arial"/>
                <a:cs typeface="Arial"/>
              </a:rPr>
              <a:t>regarding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responsibility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dismissal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was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made,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could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affect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outcome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matter</a:t>
            </a:r>
            <a:endParaRPr sz="2200">
              <a:latin typeface="Arial"/>
              <a:cs typeface="Arial"/>
            </a:endParaRPr>
          </a:p>
          <a:p>
            <a:pPr marL="698500" marR="372110" lvl="1" indent="-228600">
              <a:lnSpc>
                <a:spcPts val="2380"/>
              </a:lnSpc>
              <a:spcBef>
                <a:spcPts val="480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Arial"/>
                <a:cs typeface="Arial"/>
              </a:rPr>
              <a:t>Title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IX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Coordinator,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investigator(s),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decision-</a:t>
            </a:r>
            <a:r>
              <a:rPr sz="2200" dirty="0">
                <a:latin typeface="Arial"/>
                <a:cs typeface="Arial"/>
              </a:rPr>
              <a:t>maker(s)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conflict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of </a:t>
            </a:r>
            <a:r>
              <a:rPr sz="2200" dirty="0">
                <a:latin typeface="Arial"/>
                <a:cs typeface="Arial"/>
              </a:rPr>
              <a:t>interest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bias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against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complainants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respondents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generally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individual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complainant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respondent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affect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outcome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of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matter</a:t>
            </a:r>
            <a:endParaRPr sz="22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35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Institutions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can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provide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other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bases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both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parties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equally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235" dirty="0"/>
              <a:t> </a:t>
            </a:r>
            <a:r>
              <a:rPr spc="-30" dirty="0"/>
              <a:t>Appeals</a:t>
            </a:r>
            <a:r>
              <a:rPr spc="-180" dirty="0"/>
              <a:t> </a:t>
            </a:r>
            <a:r>
              <a:rPr spc="-140" dirty="0"/>
              <a:t>under</a:t>
            </a:r>
            <a:r>
              <a:rPr spc="-165" dirty="0"/>
              <a:t> </a:t>
            </a:r>
            <a:r>
              <a:rPr spc="80" dirty="0"/>
              <a:t>106.45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07625" cy="21145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11620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appeals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other 	</a:t>
            </a:r>
            <a:r>
              <a:rPr sz="2800" dirty="0">
                <a:latin typeface="Arial"/>
                <a:cs typeface="Arial"/>
              </a:rPr>
              <a:t>comparable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proceedings,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any,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proceedings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relating 	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discrimination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complaints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8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applies,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appeal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bases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forth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in 	</a:t>
            </a:r>
            <a:r>
              <a:rPr sz="2800" spc="-10" dirty="0">
                <a:latin typeface="Arial"/>
                <a:cs typeface="Arial"/>
              </a:rPr>
              <a:t>106.46(i)(1)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235" dirty="0"/>
              <a:t> </a:t>
            </a:r>
            <a:r>
              <a:rPr spc="-30" dirty="0"/>
              <a:t>Appeals</a:t>
            </a:r>
            <a:r>
              <a:rPr spc="-180" dirty="0"/>
              <a:t> </a:t>
            </a:r>
            <a:r>
              <a:rPr spc="-140" dirty="0"/>
              <a:t>under</a:t>
            </a:r>
            <a:r>
              <a:rPr spc="-165" dirty="0"/>
              <a:t> </a:t>
            </a:r>
            <a:r>
              <a:rPr spc="80" dirty="0"/>
              <a:t>106.46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156"/>
            <a:ext cx="10339070" cy="431546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40029" marR="172720" indent="-227329">
              <a:lnSpc>
                <a:spcPct val="79500"/>
              </a:lnSpc>
              <a:spcBef>
                <a:spcPts val="7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appeal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determination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sex-	</a:t>
            </a:r>
            <a:r>
              <a:rPr sz="2800" dirty="0">
                <a:latin typeface="Arial"/>
                <a:cs typeface="Arial"/>
              </a:rPr>
              <a:t>based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harassment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occurred,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dismissal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a 	</a:t>
            </a:r>
            <a:r>
              <a:rPr sz="2800" dirty="0">
                <a:latin typeface="Arial"/>
                <a:cs typeface="Arial"/>
              </a:rPr>
              <a:t>complaint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therein,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following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bases: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Procedural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irregularity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would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change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outcome</a:t>
            </a:r>
            <a:endParaRPr sz="2400">
              <a:latin typeface="Arial"/>
              <a:cs typeface="Arial"/>
            </a:endParaRPr>
          </a:p>
          <a:p>
            <a:pPr marL="696595" marR="934719" lvl="1" indent="-227329">
              <a:lnSpc>
                <a:spcPts val="2300"/>
              </a:lnSpc>
              <a:spcBef>
                <a:spcPts val="52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New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evidence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would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change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outcome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	</a:t>
            </a:r>
            <a:r>
              <a:rPr sz="2400" dirty="0">
                <a:latin typeface="Arial"/>
                <a:cs typeface="Arial"/>
              </a:rPr>
              <a:t>reasonably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when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determination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whether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spc="-10" dirty="0">
                <a:latin typeface="Arial"/>
                <a:cs typeface="Arial"/>
              </a:rPr>
              <a:t>based 	</a:t>
            </a:r>
            <a:r>
              <a:rPr sz="2400" dirty="0">
                <a:latin typeface="Arial"/>
                <a:cs typeface="Arial"/>
              </a:rPr>
              <a:t>harassment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occurred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dismissal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was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made</a:t>
            </a:r>
            <a:endParaRPr sz="2400">
              <a:latin typeface="Arial"/>
              <a:cs typeface="Arial"/>
            </a:endParaRPr>
          </a:p>
          <a:p>
            <a:pPr marL="697230" marR="5080" lvl="1" indent="-227329">
              <a:lnSpc>
                <a:spcPts val="2300"/>
              </a:lnSpc>
              <a:spcBef>
                <a:spcPts val="52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Title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IX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Coordinator,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investigator,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decisionmaker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conflict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	</a:t>
            </a:r>
            <a:r>
              <a:rPr sz="2400" dirty="0">
                <a:latin typeface="Arial"/>
                <a:cs typeface="Arial"/>
              </a:rPr>
              <a:t>interest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bias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against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complainant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respondents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generally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or 	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individual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complainant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respondent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would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change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spc="-10" dirty="0">
                <a:latin typeface="Arial"/>
                <a:cs typeface="Arial"/>
              </a:rPr>
              <a:t>outcome</a:t>
            </a:r>
            <a:endParaRPr sz="2400">
              <a:latin typeface="Arial"/>
              <a:cs typeface="Arial"/>
            </a:endParaRPr>
          </a:p>
          <a:p>
            <a:pPr marL="696595" marR="481330" lvl="1" indent="-227329">
              <a:lnSpc>
                <a:spcPts val="2300"/>
              </a:lnSpc>
              <a:spcBef>
                <a:spcPts val="50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Any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additional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wishes,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be 	</a:t>
            </a:r>
            <a:r>
              <a:rPr sz="2400" dirty="0">
                <a:latin typeface="Arial"/>
                <a:cs typeface="Arial"/>
              </a:rPr>
              <a:t>provided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equally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parties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Appeal</a:t>
            </a:r>
            <a:r>
              <a:rPr spc="-175" dirty="0"/>
              <a:t> </a:t>
            </a:r>
            <a:r>
              <a:rPr spc="-65" dirty="0"/>
              <a:t>Procedures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91115" cy="39020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Appeals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should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been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previously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involved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meaningful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manner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No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conflict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interest/bias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Set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reasonable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deadline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appeal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Allow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non-</a:t>
            </a:r>
            <a:r>
              <a:rPr sz="2800" dirty="0">
                <a:latin typeface="Arial"/>
                <a:cs typeface="Arial"/>
              </a:rPr>
              <a:t>appealing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reasonable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deadline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Set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timeline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allows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entire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record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Decision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explain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rationale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result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Decision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both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simultaneously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40" dirty="0"/>
              <a:t>Other</a:t>
            </a:r>
            <a:r>
              <a:rPr spc="-130" dirty="0"/>
              <a:t> </a:t>
            </a:r>
            <a:r>
              <a:rPr spc="85" dirty="0"/>
              <a:t>Bases</a:t>
            </a:r>
            <a:r>
              <a:rPr spc="-200" dirty="0"/>
              <a:t> </a:t>
            </a:r>
            <a:r>
              <a:rPr spc="-45" dirty="0"/>
              <a:t>for</a:t>
            </a:r>
            <a:r>
              <a:rPr spc="-180" dirty="0"/>
              <a:t> </a:t>
            </a:r>
            <a:r>
              <a:rPr spc="-85" dirty="0"/>
              <a:t>Appeal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35235" cy="252476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want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bases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appeal,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required,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but 	</a:t>
            </a:r>
            <a:r>
              <a:rPr sz="2800" dirty="0">
                <a:latin typeface="Arial"/>
                <a:cs typeface="Arial"/>
              </a:rPr>
              <a:t>here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some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often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used: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7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Sanction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proportionate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conduct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Decision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was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clearly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erroneous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evidentiary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Written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decision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was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arbitrary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capricious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4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Check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law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3A6DD4-97C7-5D0C-6FD5-DDB4AA1681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54182" y="-677108"/>
            <a:ext cx="11368405" cy="67710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2896" y="615383"/>
            <a:ext cx="10107930" cy="553466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</a:pPr>
            <a:r>
              <a:rPr sz="2400" spc="-10" dirty="0">
                <a:latin typeface="Arial"/>
                <a:cs typeface="Arial"/>
              </a:rPr>
              <a:t>NACUA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educational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administrators.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35890">
              <a:lnSpc>
                <a:spcPts val="27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advice.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persons.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 marR="561340">
              <a:lnSpc>
                <a:spcPts val="27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re-</a:t>
            </a:r>
            <a:r>
              <a:rPr sz="2400" dirty="0">
                <a:latin typeface="Arial"/>
                <a:cs typeface="Arial"/>
              </a:rPr>
              <a:t>use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NACUA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u="sng" spc="-10" dirty="0">
                <a:solidFill>
                  <a:srgbClr val="AC151B"/>
                </a:solidFill>
                <a:uFill>
                  <a:solidFill>
                    <a:srgbClr val="AC15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spc="-10" dirty="0">
                <a:latin typeface="Arial"/>
                <a:cs typeface="Arial"/>
              </a:rPr>
              <a:t>)</a:t>
            </a:r>
            <a:r>
              <a:rPr sz="2400" u="none" spc="-2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6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spc="-20" dirty="0">
                <a:latin typeface="Arial"/>
                <a:cs typeface="Arial"/>
              </a:rPr>
              <a:t>re-use.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275" dirty="0"/>
              <a:t> </a:t>
            </a:r>
            <a:r>
              <a:rPr spc="-325" dirty="0"/>
              <a:t>Now</a:t>
            </a:r>
            <a:r>
              <a:rPr spc="-114" dirty="0"/>
              <a:t> </a:t>
            </a:r>
            <a:r>
              <a:rPr spc="-180" dirty="0"/>
              <a:t>that</a:t>
            </a:r>
            <a:r>
              <a:rPr spc="-135" dirty="0"/>
              <a:t> </a:t>
            </a:r>
            <a:r>
              <a:rPr spc="-50" dirty="0"/>
              <a:t>you</a:t>
            </a:r>
            <a:r>
              <a:rPr spc="-165" dirty="0"/>
              <a:t> </a:t>
            </a:r>
            <a:r>
              <a:rPr dirty="0"/>
              <a:t>have</a:t>
            </a:r>
            <a:r>
              <a:rPr spc="-160" dirty="0"/>
              <a:t> </a:t>
            </a:r>
            <a:r>
              <a:rPr dirty="0"/>
              <a:t>a</a:t>
            </a:r>
            <a:r>
              <a:rPr spc="-170" dirty="0"/>
              <a:t> </a:t>
            </a:r>
            <a:r>
              <a:rPr spc="-40" dirty="0"/>
              <a:t>complaint...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44594"/>
            <a:ext cx="7853680" cy="274193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50"/>
              </a:spcBef>
              <a:buFont typeface="Arial"/>
              <a:buChar char="•"/>
              <a:tabLst>
                <a:tab pos="240029" algn="l"/>
              </a:tabLst>
            </a:pPr>
            <a:r>
              <a:rPr sz="3200" spc="55" dirty="0">
                <a:latin typeface="Gill Sans MT"/>
                <a:cs typeface="Gill Sans MT"/>
              </a:rPr>
              <a:t>You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have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the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following</a:t>
            </a:r>
            <a:r>
              <a:rPr sz="3200" spc="-125" dirty="0">
                <a:latin typeface="Gill Sans MT"/>
                <a:cs typeface="Gill Sans MT"/>
              </a:rPr>
              <a:t> </a:t>
            </a:r>
            <a:r>
              <a:rPr sz="3200" spc="105" dirty="0">
                <a:latin typeface="Gill Sans MT"/>
                <a:cs typeface="Gill Sans MT"/>
              </a:rPr>
              <a:t>options:</a:t>
            </a:r>
            <a:endParaRPr sz="32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6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50" dirty="0">
                <a:latin typeface="Gill Sans MT"/>
                <a:cs typeface="Gill Sans MT"/>
              </a:rPr>
              <a:t>Discretionary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dismissal;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14" dirty="0">
                <a:latin typeface="Gill Sans MT"/>
                <a:cs typeface="Gill Sans MT"/>
              </a:rPr>
              <a:t>Investigation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Decision-</a:t>
            </a:r>
            <a:r>
              <a:rPr sz="2400" spc="130" dirty="0">
                <a:latin typeface="Gill Sans MT"/>
                <a:cs typeface="Gill Sans MT"/>
              </a:rPr>
              <a:t>Making;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00" dirty="0">
                <a:latin typeface="Gill Sans MT"/>
                <a:cs typeface="Gill Sans MT"/>
              </a:rPr>
              <a:t>Informal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Resolution</a:t>
            </a:r>
            <a:endParaRPr sz="24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46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3200" spc="-180" dirty="0">
                <a:latin typeface="Gill Sans MT"/>
                <a:cs typeface="Gill Sans MT"/>
              </a:rPr>
              <a:t>We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80" dirty="0">
                <a:latin typeface="Gill Sans MT"/>
                <a:cs typeface="Gill Sans MT"/>
              </a:rPr>
              <a:t>will</a:t>
            </a:r>
            <a:r>
              <a:rPr sz="3200" spc="-130" dirty="0">
                <a:latin typeface="Gill Sans MT"/>
                <a:cs typeface="Gill Sans MT"/>
              </a:rPr>
              <a:t> </a:t>
            </a:r>
            <a:r>
              <a:rPr sz="3200" spc="125" dirty="0">
                <a:latin typeface="Gill Sans MT"/>
                <a:cs typeface="Gill Sans MT"/>
              </a:rPr>
              <a:t>talk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45" dirty="0">
                <a:latin typeface="Gill Sans MT"/>
                <a:cs typeface="Gill Sans MT"/>
              </a:rPr>
              <a:t>about</a:t>
            </a:r>
            <a:r>
              <a:rPr sz="3200" spc="-95" dirty="0">
                <a:latin typeface="Gill Sans MT"/>
                <a:cs typeface="Gill Sans MT"/>
              </a:rPr>
              <a:t> </a:t>
            </a:r>
            <a:r>
              <a:rPr sz="3200" spc="229" dirty="0">
                <a:latin typeface="Gill Sans MT"/>
                <a:cs typeface="Gill Sans MT"/>
              </a:rPr>
              <a:t>each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75" dirty="0">
                <a:latin typeface="Gill Sans MT"/>
                <a:cs typeface="Gill Sans MT"/>
              </a:rPr>
              <a:t>of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165" dirty="0">
                <a:latin typeface="Gill Sans MT"/>
                <a:cs typeface="Gill Sans MT"/>
              </a:rPr>
              <a:t>these</a:t>
            </a:r>
            <a:r>
              <a:rPr sz="3200" spc="-90" dirty="0">
                <a:latin typeface="Gill Sans MT"/>
                <a:cs typeface="Gill Sans MT"/>
              </a:rPr>
              <a:t> </a:t>
            </a:r>
            <a:r>
              <a:rPr sz="3200" spc="130" dirty="0">
                <a:latin typeface="Gill Sans MT"/>
                <a:cs typeface="Gill Sans MT"/>
              </a:rPr>
              <a:t>options</a:t>
            </a:r>
            <a:r>
              <a:rPr sz="3200" spc="-100" dirty="0">
                <a:latin typeface="Gill Sans MT"/>
                <a:cs typeface="Gill Sans MT"/>
              </a:rPr>
              <a:t> </a:t>
            </a:r>
            <a:r>
              <a:rPr sz="3200" spc="90" dirty="0">
                <a:latin typeface="Gill Sans MT"/>
                <a:cs typeface="Gill Sans MT"/>
              </a:rPr>
              <a:t>in 	the</a:t>
            </a:r>
            <a:r>
              <a:rPr sz="3200" spc="-85" dirty="0">
                <a:latin typeface="Gill Sans MT"/>
                <a:cs typeface="Gill Sans MT"/>
              </a:rPr>
              <a:t> </a:t>
            </a:r>
            <a:r>
              <a:rPr sz="3200" spc="204" dirty="0">
                <a:latin typeface="Gill Sans MT"/>
                <a:cs typeface="Gill Sans MT"/>
              </a:rPr>
              <a:t>upcoming</a:t>
            </a:r>
            <a:r>
              <a:rPr sz="3200" spc="-110" dirty="0">
                <a:latin typeface="Gill Sans MT"/>
                <a:cs typeface="Gill Sans MT"/>
              </a:rPr>
              <a:t> </a:t>
            </a:r>
            <a:r>
              <a:rPr sz="3200" spc="190" dirty="0">
                <a:latin typeface="Gill Sans MT"/>
                <a:cs typeface="Gill Sans MT"/>
              </a:rPr>
              <a:t>submodules.</a:t>
            </a:r>
            <a:endParaRPr sz="3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315690"/>
            <a:ext cx="7339965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spc="85" dirty="0"/>
              <a:t>2024:</a:t>
            </a:r>
            <a:r>
              <a:rPr spc="-185" dirty="0"/>
              <a:t> </a:t>
            </a:r>
            <a:r>
              <a:rPr spc="-105" dirty="0"/>
              <a:t>Reluctant</a:t>
            </a:r>
            <a:r>
              <a:rPr spc="-140" dirty="0"/>
              <a:t> </a:t>
            </a:r>
            <a:r>
              <a:rPr spc="-145" dirty="0"/>
              <a:t>Complainant </a:t>
            </a:r>
            <a:r>
              <a:rPr spc="-50" dirty="0"/>
              <a:t>Hypothetical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160635" cy="262509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8420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14" dirty="0">
                <a:latin typeface="Gill Sans MT"/>
                <a:cs typeface="Gill Sans MT"/>
              </a:rPr>
              <a:t>Complainant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reports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Respondent,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athletic 	</a:t>
            </a:r>
            <a:r>
              <a:rPr sz="2800" spc="140" dirty="0">
                <a:latin typeface="Gill Sans MT"/>
                <a:cs typeface="Gill Sans MT"/>
              </a:rPr>
              <a:t>coach,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sexually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harassed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them.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20" dirty="0">
                <a:latin typeface="Gill Sans MT"/>
                <a:cs typeface="Gill Sans MT"/>
              </a:rPr>
              <a:t>Complainant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concerned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about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filing</a:t>
            </a:r>
            <a:r>
              <a:rPr sz="2800" spc="-11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formal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due 	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potential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retaliation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other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team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members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coaches.</a:t>
            </a:r>
            <a:endParaRPr sz="2800">
              <a:latin typeface="Gill Sans MT"/>
              <a:cs typeface="Gill Sans MT"/>
            </a:endParaRPr>
          </a:p>
          <a:p>
            <a:pPr marL="239395" marR="296545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20" dirty="0">
                <a:latin typeface="Gill Sans MT"/>
                <a:cs typeface="Gill Sans MT"/>
              </a:rPr>
              <a:t>Complainant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expresses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they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wish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coach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be 	</a:t>
            </a:r>
            <a:r>
              <a:rPr sz="2800" spc="60" dirty="0">
                <a:latin typeface="Gill Sans MT"/>
                <a:cs typeface="Gill Sans MT"/>
              </a:rPr>
              <a:t>fired,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but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only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stop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behavior.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624380" y="3632570"/>
            <a:ext cx="6939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000" b="1" spc="-1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150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40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an</a:t>
            </a:r>
            <a:r>
              <a:rPr sz="4000" b="1" spc="-1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60" dirty="0">
                <a:solidFill>
                  <a:srgbClr val="FFFFFF"/>
                </a:solidFill>
                <a:latin typeface="Gill Sans MT"/>
                <a:cs typeface="Gill Sans MT"/>
              </a:rPr>
              <a:t>initial</a:t>
            </a:r>
            <a:r>
              <a:rPr sz="40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70" dirty="0">
                <a:solidFill>
                  <a:srgbClr val="FFFFFF"/>
                </a:solidFill>
                <a:latin typeface="Gill Sans MT"/>
                <a:cs typeface="Gill Sans MT"/>
              </a:rPr>
              <a:t>assessment?</a:t>
            </a:r>
            <a:endParaRPr sz="4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85" dirty="0"/>
              <a:t>Initial</a:t>
            </a:r>
            <a:r>
              <a:rPr spc="-125" dirty="0"/>
              <a:t> </a:t>
            </a:r>
            <a:r>
              <a:rPr dirty="0"/>
              <a:t>Assessment:</a:t>
            </a:r>
            <a:r>
              <a:rPr spc="-145" dirty="0"/>
              <a:t> </a:t>
            </a:r>
            <a:r>
              <a:rPr spc="-105" dirty="0"/>
              <a:t>Hypothetical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10221595" cy="403161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39395" marR="768985" indent="-227329">
              <a:lnSpc>
                <a:spcPct val="80000"/>
              </a:lnSpc>
              <a:spcBef>
                <a:spcPts val="76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14" dirty="0">
                <a:latin typeface="Gill Sans MT"/>
                <a:cs typeface="Gill Sans MT"/>
              </a:rPr>
              <a:t>Bob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employee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calls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your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office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indicate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40" dirty="0">
                <a:latin typeface="Gill Sans MT"/>
                <a:cs typeface="Gill Sans MT"/>
              </a:rPr>
              <a:t>has 	</a:t>
            </a:r>
            <a:r>
              <a:rPr sz="2800" spc="95" dirty="0">
                <a:latin typeface="Gill Sans MT"/>
                <a:cs typeface="Gill Sans MT"/>
              </a:rPr>
              <a:t>received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report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student,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Kai,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experienced 	</a:t>
            </a:r>
            <a:r>
              <a:rPr sz="2800" spc="160" dirty="0">
                <a:latin typeface="Gill Sans MT"/>
                <a:cs typeface="Gill Sans MT"/>
              </a:rPr>
              <a:t>sexual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misconduct.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55" dirty="0">
                <a:latin typeface="Gill Sans MT"/>
                <a:cs typeface="Gill Sans MT"/>
              </a:rPr>
              <a:t>You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reach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out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Kai,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agrees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come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in.</a:t>
            </a:r>
            <a:endParaRPr sz="2800">
              <a:latin typeface="Gill Sans MT"/>
              <a:cs typeface="Gill Sans MT"/>
            </a:endParaRPr>
          </a:p>
          <a:p>
            <a:pPr marL="239395" marR="143510" indent="-227329">
              <a:lnSpc>
                <a:spcPct val="80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accepts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measures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verbally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indicates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they 	</a:t>
            </a:r>
            <a:r>
              <a:rPr sz="2800" spc="90" dirty="0">
                <a:latin typeface="Gill Sans MT"/>
                <a:cs typeface="Gill Sans MT"/>
              </a:rPr>
              <a:t>would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like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proceed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investigation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into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whether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Leslie, 	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partner,</a:t>
            </a:r>
            <a:r>
              <a:rPr sz="2800" spc="5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sexually</a:t>
            </a:r>
            <a:r>
              <a:rPr sz="2800" spc="4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assaulted</a:t>
            </a:r>
            <a:r>
              <a:rPr sz="2800" spc="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them.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highly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emotional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unable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communicate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specifics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of 	</a:t>
            </a:r>
            <a:r>
              <a:rPr sz="2800" spc="75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sexual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assault.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What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you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do?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617442"/>
            <a:ext cx="59759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Initial</a:t>
            </a:r>
            <a:r>
              <a:rPr spc="-135" dirty="0"/>
              <a:t> </a:t>
            </a:r>
            <a:r>
              <a:rPr dirty="0"/>
              <a:t>Assessment</a:t>
            </a:r>
            <a:r>
              <a:rPr spc="-150" dirty="0"/>
              <a:t> </a:t>
            </a:r>
            <a:r>
              <a:rPr spc="-110" dirty="0"/>
              <a:t>Goal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765"/>
            <a:ext cx="10126980" cy="304736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Get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sufficient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information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determine: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45" dirty="0">
                <a:latin typeface="Gill Sans MT"/>
                <a:cs typeface="Gill Sans MT"/>
              </a:rPr>
              <a:t>Appropriate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supportive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measures</a:t>
            </a:r>
            <a:endParaRPr sz="2400">
              <a:latin typeface="Gill Sans MT"/>
              <a:cs typeface="Gill Sans MT"/>
            </a:endParaRPr>
          </a:p>
          <a:p>
            <a:pPr marL="696595" marR="5080" lvl="1" indent="-227329">
              <a:lnSpc>
                <a:spcPts val="2590"/>
              </a:lnSpc>
              <a:spcBef>
                <a:spcPts val="53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Whether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there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are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steps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that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taken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now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eliminate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or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prevent 	</a:t>
            </a:r>
            <a:r>
              <a:rPr sz="2400" spc="105" dirty="0">
                <a:latin typeface="Gill Sans MT"/>
                <a:cs typeface="Gill Sans MT"/>
              </a:rPr>
              <a:t>additional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concerns</a:t>
            </a:r>
            <a:endParaRPr sz="2400">
              <a:latin typeface="Gill Sans MT"/>
              <a:cs typeface="Gill Sans MT"/>
            </a:endParaRPr>
          </a:p>
          <a:p>
            <a:pPr marL="697230" marR="493395" lvl="1" indent="-227329">
              <a:lnSpc>
                <a:spcPts val="2590"/>
              </a:lnSpc>
              <a:spcBef>
                <a:spcPts val="509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Gill Sans MT"/>
                <a:cs typeface="Gill Sans MT"/>
              </a:rPr>
              <a:t>Whether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policy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applies,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whether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220" dirty="0">
                <a:latin typeface="Gill Sans MT"/>
                <a:cs typeface="Gill Sans MT"/>
              </a:rPr>
              <a:t>case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should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referred 	</a:t>
            </a:r>
            <a:r>
              <a:rPr sz="2400" spc="80" dirty="0">
                <a:latin typeface="Gill Sans MT"/>
                <a:cs typeface="Gill Sans MT"/>
              </a:rPr>
              <a:t>elsewhere</a:t>
            </a:r>
            <a:endParaRPr sz="2400">
              <a:latin typeface="Gill Sans MT"/>
              <a:cs typeface="Gill Sans MT"/>
            </a:endParaRPr>
          </a:p>
          <a:p>
            <a:pPr marL="697230" marR="977900" lvl="1" indent="-227329">
              <a:lnSpc>
                <a:spcPts val="2590"/>
              </a:lnSpc>
              <a:spcBef>
                <a:spcPts val="50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necessary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details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share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with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parties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Notice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of 	Allegations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Initial</a:t>
            </a:r>
            <a:r>
              <a:rPr spc="-110" dirty="0"/>
              <a:t> </a:t>
            </a:r>
            <a:r>
              <a:rPr dirty="0"/>
              <a:t>Assessment:</a:t>
            </a:r>
            <a:r>
              <a:rPr spc="-135" dirty="0"/>
              <a:t> </a:t>
            </a:r>
            <a:r>
              <a:rPr spc="-60" dirty="0"/>
              <a:t>Considerations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pc="60" dirty="0">
                <a:latin typeface="Gill Sans MT"/>
                <a:cs typeface="Gill Sans MT"/>
              </a:rPr>
              <a:t>Does</a:t>
            </a:r>
            <a:r>
              <a:rPr spc="-20" dirty="0">
                <a:latin typeface="Gill Sans MT"/>
                <a:cs typeface="Gill Sans MT"/>
              </a:rPr>
              <a:t> </a:t>
            </a:r>
            <a:r>
              <a:rPr spc="125" dirty="0">
                <a:latin typeface="Gill Sans MT"/>
                <a:cs typeface="Gill Sans MT"/>
              </a:rPr>
              <a:t>this</a:t>
            </a:r>
            <a:r>
              <a:rPr spc="-55" dirty="0">
                <a:latin typeface="Gill Sans MT"/>
                <a:cs typeface="Gill Sans MT"/>
              </a:rPr>
              <a:t> </a:t>
            </a:r>
            <a:r>
              <a:rPr spc="114" dirty="0">
                <a:latin typeface="Gill Sans MT"/>
                <a:cs typeface="Gill Sans MT"/>
              </a:rPr>
              <a:t>situation</a:t>
            </a:r>
            <a:r>
              <a:rPr spc="-40" dirty="0">
                <a:latin typeface="Gill Sans MT"/>
                <a:cs typeface="Gill Sans MT"/>
              </a:rPr>
              <a:t> </a:t>
            </a:r>
            <a:r>
              <a:rPr spc="175" dirty="0">
                <a:latin typeface="Gill Sans MT"/>
                <a:cs typeface="Gill Sans MT"/>
              </a:rPr>
              <a:t>fall</a:t>
            </a:r>
            <a:r>
              <a:rPr spc="-65" dirty="0">
                <a:latin typeface="Gill Sans MT"/>
                <a:cs typeface="Gill Sans MT"/>
              </a:rPr>
              <a:t> </a:t>
            </a:r>
            <a:r>
              <a:rPr spc="70" dirty="0">
                <a:latin typeface="Gill Sans MT"/>
                <a:cs typeface="Gill Sans MT"/>
              </a:rPr>
              <a:t>under</a:t>
            </a:r>
            <a:r>
              <a:rPr spc="-30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your</a:t>
            </a:r>
            <a:r>
              <a:rPr spc="-40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Title</a:t>
            </a:r>
            <a:r>
              <a:rPr spc="-60" dirty="0">
                <a:latin typeface="Gill Sans MT"/>
                <a:cs typeface="Gill Sans MT"/>
              </a:rPr>
              <a:t> </a:t>
            </a:r>
            <a:r>
              <a:rPr spc="-85" dirty="0">
                <a:latin typeface="Gill Sans MT"/>
                <a:cs typeface="Gill Sans MT"/>
              </a:rPr>
              <a:t>IX</a:t>
            </a:r>
            <a:r>
              <a:rPr spc="-45" dirty="0">
                <a:latin typeface="Gill Sans MT"/>
                <a:cs typeface="Gill Sans MT"/>
              </a:rPr>
              <a:t> </a:t>
            </a:r>
            <a:r>
              <a:rPr spc="130" dirty="0">
                <a:latin typeface="Gill Sans MT"/>
                <a:cs typeface="Gill Sans MT"/>
              </a:rPr>
              <a:t>policy?</a:t>
            </a: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pc="60" dirty="0">
                <a:latin typeface="Gill Sans MT"/>
                <a:cs typeface="Gill Sans MT"/>
              </a:rPr>
              <a:t>Does</a:t>
            </a:r>
            <a:r>
              <a:rPr spc="-40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it</a:t>
            </a:r>
            <a:r>
              <a:rPr spc="-90" dirty="0">
                <a:latin typeface="Gill Sans MT"/>
                <a:cs typeface="Gill Sans MT"/>
              </a:rPr>
              <a:t> </a:t>
            </a:r>
            <a:r>
              <a:rPr spc="175" dirty="0">
                <a:latin typeface="Gill Sans MT"/>
                <a:cs typeface="Gill Sans MT"/>
              </a:rPr>
              <a:t>fall</a:t>
            </a:r>
            <a:r>
              <a:rPr spc="-80" dirty="0">
                <a:latin typeface="Gill Sans MT"/>
                <a:cs typeface="Gill Sans MT"/>
              </a:rPr>
              <a:t> </a:t>
            </a:r>
            <a:r>
              <a:rPr spc="70" dirty="0">
                <a:latin typeface="Gill Sans MT"/>
                <a:cs typeface="Gill Sans MT"/>
              </a:rPr>
              <a:t>under</a:t>
            </a:r>
            <a:r>
              <a:rPr spc="-50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other</a:t>
            </a:r>
            <a:r>
              <a:rPr spc="-50" dirty="0">
                <a:latin typeface="Gill Sans MT"/>
                <a:cs typeface="Gill Sans MT"/>
              </a:rPr>
              <a:t> </a:t>
            </a:r>
            <a:r>
              <a:rPr spc="140" dirty="0">
                <a:latin typeface="Gill Sans MT"/>
                <a:cs typeface="Gill Sans MT"/>
              </a:rPr>
              <a:t>policies</a:t>
            </a:r>
            <a:r>
              <a:rPr spc="-80" dirty="0">
                <a:latin typeface="Gill Sans MT"/>
                <a:cs typeface="Gill Sans MT"/>
              </a:rPr>
              <a:t> </a:t>
            </a:r>
            <a:r>
              <a:rPr spc="140" dirty="0">
                <a:latin typeface="Gill Sans MT"/>
                <a:cs typeface="Gill Sans MT"/>
              </a:rPr>
              <a:t>at</a:t>
            </a:r>
            <a:r>
              <a:rPr spc="-65" dirty="0">
                <a:latin typeface="Gill Sans MT"/>
                <a:cs typeface="Gill Sans MT"/>
              </a:rPr>
              <a:t> </a:t>
            </a:r>
            <a:r>
              <a:rPr spc="70" dirty="0">
                <a:latin typeface="Gill Sans MT"/>
                <a:cs typeface="Gill Sans MT"/>
              </a:rPr>
              <a:t>the</a:t>
            </a:r>
            <a:r>
              <a:rPr spc="-70" dirty="0">
                <a:latin typeface="Gill Sans MT"/>
                <a:cs typeface="Gill Sans MT"/>
              </a:rPr>
              <a:t> </a:t>
            </a:r>
            <a:r>
              <a:rPr spc="95" dirty="0">
                <a:latin typeface="Gill Sans MT"/>
                <a:cs typeface="Gill Sans MT"/>
              </a:rPr>
              <a:t>institution?</a:t>
            </a:r>
          </a:p>
          <a:p>
            <a:pPr marL="240029" marR="1931035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Gill Sans MT"/>
                <a:cs typeface="Gill Sans MT"/>
              </a:rPr>
              <a:t>What</a:t>
            </a:r>
            <a:r>
              <a:rPr spc="-95" dirty="0">
                <a:latin typeface="Gill Sans MT"/>
                <a:cs typeface="Gill Sans MT"/>
              </a:rPr>
              <a:t> </a:t>
            </a:r>
            <a:r>
              <a:rPr spc="125" dirty="0">
                <a:latin typeface="Gill Sans MT"/>
                <a:cs typeface="Gill Sans MT"/>
              </a:rPr>
              <a:t>additional</a:t>
            </a:r>
            <a:r>
              <a:rPr spc="-100" dirty="0">
                <a:latin typeface="Gill Sans MT"/>
                <a:cs typeface="Gill Sans MT"/>
              </a:rPr>
              <a:t> </a:t>
            </a:r>
            <a:r>
              <a:rPr spc="100" dirty="0">
                <a:latin typeface="Gill Sans MT"/>
                <a:cs typeface="Gill Sans MT"/>
              </a:rPr>
              <a:t>information</a:t>
            </a:r>
            <a:r>
              <a:rPr spc="-80" dirty="0">
                <a:latin typeface="Gill Sans MT"/>
                <a:cs typeface="Gill Sans MT"/>
              </a:rPr>
              <a:t> </a:t>
            </a:r>
            <a:r>
              <a:rPr spc="80" dirty="0">
                <a:latin typeface="Gill Sans MT"/>
                <a:cs typeface="Gill Sans MT"/>
              </a:rPr>
              <a:t>do</a:t>
            </a:r>
            <a:r>
              <a:rPr spc="-90" dirty="0">
                <a:latin typeface="Gill Sans MT"/>
                <a:cs typeface="Gill Sans MT"/>
              </a:rPr>
              <a:t> </a:t>
            </a:r>
            <a:r>
              <a:rPr spc="55" dirty="0">
                <a:latin typeface="Gill Sans MT"/>
                <a:cs typeface="Gill Sans MT"/>
              </a:rPr>
              <a:t>I</a:t>
            </a:r>
            <a:r>
              <a:rPr spc="-85" dirty="0">
                <a:latin typeface="Gill Sans MT"/>
                <a:cs typeface="Gill Sans MT"/>
              </a:rPr>
              <a:t> </a:t>
            </a:r>
            <a:r>
              <a:rPr spc="130" dirty="0">
                <a:latin typeface="Gill Sans MT"/>
                <a:cs typeface="Gill Sans MT"/>
              </a:rPr>
              <a:t>need</a:t>
            </a:r>
            <a:r>
              <a:rPr spc="-65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to</a:t>
            </a:r>
            <a:r>
              <a:rPr spc="-75" dirty="0">
                <a:latin typeface="Gill Sans MT"/>
                <a:cs typeface="Gill Sans MT"/>
              </a:rPr>
              <a:t> </a:t>
            </a:r>
            <a:r>
              <a:rPr spc="195" dirty="0">
                <a:latin typeface="Gill Sans MT"/>
                <a:cs typeface="Gill Sans MT"/>
              </a:rPr>
              <a:t>make</a:t>
            </a:r>
            <a:r>
              <a:rPr spc="-75" dirty="0">
                <a:latin typeface="Gill Sans MT"/>
                <a:cs typeface="Gill Sans MT"/>
              </a:rPr>
              <a:t> </a:t>
            </a:r>
            <a:r>
              <a:rPr spc="190" dirty="0">
                <a:latin typeface="Gill Sans MT"/>
                <a:cs typeface="Gill Sans MT"/>
              </a:rPr>
              <a:t>such 	</a:t>
            </a:r>
            <a:r>
              <a:rPr spc="114" dirty="0">
                <a:latin typeface="Gill Sans MT"/>
                <a:cs typeface="Gill Sans MT"/>
              </a:rPr>
              <a:t>determinations?</a:t>
            </a: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dirty="0">
                <a:latin typeface="Gill Sans MT"/>
                <a:cs typeface="Gill Sans MT"/>
              </a:rPr>
              <a:t>Note:</a:t>
            </a:r>
            <a:r>
              <a:rPr spc="-55" dirty="0">
                <a:latin typeface="Gill Sans MT"/>
                <a:cs typeface="Gill Sans MT"/>
              </a:rPr>
              <a:t> </a:t>
            </a:r>
            <a:r>
              <a:rPr spc="125" dirty="0">
                <a:latin typeface="Gill Sans MT"/>
                <a:cs typeface="Gill Sans MT"/>
              </a:rPr>
              <a:t>This</a:t>
            </a:r>
            <a:r>
              <a:rPr spc="-70" dirty="0">
                <a:latin typeface="Gill Sans MT"/>
                <a:cs typeface="Gill Sans MT"/>
              </a:rPr>
              <a:t> </a:t>
            </a:r>
            <a:r>
              <a:rPr spc="220" dirty="0">
                <a:latin typeface="Gill Sans MT"/>
                <a:cs typeface="Gill Sans MT"/>
              </a:rPr>
              <a:t>phase</a:t>
            </a:r>
            <a:r>
              <a:rPr spc="-70" dirty="0">
                <a:latin typeface="Gill Sans MT"/>
                <a:cs typeface="Gill Sans MT"/>
              </a:rPr>
              <a:t> </a:t>
            </a:r>
            <a:r>
              <a:rPr spc="114" dirty="0">
                <a:latin typeface="Gill Sans MT"/>
                <a:cs typeface="Gill Sans MT"/>
              </a:rPr>
              <a:t>typically</a:t>
            </a:r>
            <a:r>
              <a:rPr spc="-95" dirty="0">
                <a:latin typeface="Gill Sans MT"/>
                <a:cs typeface="Gill Sans MT"/>
              </a:rPr>
              <a:t> </a:t>
            </a:r>
            <a:r>
              <a:rPr spc="135" dirty="0">
                <a:latin typeface="Gill Sans MT"/>
                <a:cs typeface="Gill Sans MT"/>
              </a:rPr>
              <a:t>occurs</a:t>
            </a:r>
            <a:r>
              <a:rPr spc="-65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prior</a:t>
            </a:r>
            <a:r>
              <a:rPr spc="-80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to</a:t>
            </a:r>
            <a:r>
              <a:rPr spc="-70" dirty="0">
                <a:latin typeface="Gill Sans MT"/>
                <a:cs typeface="Gill Sans MT"/>
              </a:rPr>
              <a:t> </a:t>
            </a:r>
            <a:r>
              <a:rPr spc="190" dirty="0">
                <a:latin typeface="Gill Sans MT"/>
                <a:cs typeface="Gill Sans MT"/>
              </a:rPr>
              <a:t>sending</a:t>
            </a:r>
            <a:r>
              <a:rPr spc="-55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out</a:t>
            </a:r>
            <a:r>
              <a:rPr spc="-75" dirty="0">
                <a:latin typeface="Gill Sans MT"/>
                <a:cs typeface="Gill Sans MT"/>
              </a:rPr>
              <a:t> </a:t>
            </a:r>
            <a:r>
              <a:rPr spc="70" dirty="0">
                <a:latin typeface="Gill Sans MT"/>
                <a:cs typeface="Gill Sans MT"/>
              </a:rPr>
              <a:t>the</a:t>
            </a:r>
            <a:r>
              <a:rPr spc="-90" dirty="0">
                <a:latin typeface="Gill Sans MT"/>
                <a:cs typeface="Gill Sans MT"/>
              </a:rPr>
              <a:t> </a:t>
            </a:r>
            <a:r>
              <a:rPr spc="-10" dirty="0">
                <a:latin typeface="Gill Sans MT"/>
                <a:cs typeface="Gill Sans MT"/>
              </a:rPr>
              <a:t>Notice 	</a:t>
            </a:r>
            <a:r>
              <a:rPr spc="155" dirty="0">
                <a:latin typeface="Gill Sans MT"/>
                <a:cs typeface="Gill Sans MT"/>
              </a:rPr>
              <a:t>of</a:t>
            </a:r>
            <a:r>
              <a:rPr spc="-80" dirty="0">
                <a:latin typeface="Gill Sans MT"/>
                <a:cs typeface="Gill Sans MT"/>
              </a:rPr>
              <a:t> </a:t>
            </a:r>
            <a:r>
              <a:rPr spc="120" dirty="0">
                <a:latin typeface="Gill Sans MT"/>
                <a:cs typeface="Gill Sans MT"/>
              </a:rPr>
              <a:t>Allegations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Initial</a:t>
            </a:r>
            <a:r>
              <a:rPr spc="-110" dirty="0"/>
              <a:t> </a:t>
            </a:r>
            <a:r>
              <a:rPr dirty="0"/>
              <a:t>Assessment:</a:t>
            </a:r>
            <a:r>
              <a:rPr spc="-135" dirty="0"/>
              <a:t> </a:t>
            </a:r>
            <a:r>
              <a:rPr spc="-55" dirty="0"/>
              <a:t>Approaches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9897745" cy="143129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85" dirty="0">
                <a:latin typeface="Gill Sans MT"/>
                <a:cs typeface="Gill Sans MT"/>
              </a:rPr>
              <a:t>Additional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intake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meeting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get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necessary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details?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75" dirty="0">
                <a:latin typeface="Gill Sans MT"/>
                <a:cs typeface="Gill Sans MT"/>
              </a:rPr>
              <a:t>Refer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an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initial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interview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investigator 	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minimize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repetition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information?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315690"/>
            <a:ext cx="8468995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spc="-280" dirty="0"/>
              <a:t>Welcome</a:t>
            </a:r>
            <a:r>
              <a:rPr spc="-135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75" dirty="0"/>
              <a:t>Module</a:t>
            </a:r>
            <a:r>
              <a:rPr spc="-160" dirty="0"/>
              <a:t> </a:t>
            </a:r>
            <a:r>
              <a:rPr spc="70" dirty="0"/>
              <a:t>4:</a:t>
            </a:r>
            <a:r>
              <a:rPr spc="-145" dirty="0"/>
              <a:t> </a:t>
            </a:r>
            <a:r>
              <a:rPr spc="-95" dirty="0"/>
              <a:t>Handling</a:t>
            </a:r>
            <a:r>
              <a:rPr spc="-155" dirty="0"/>
              <a:t> </a:t>
            </a:r>
            <a:r>
              <a:rPr spc="-50" dirty="0"/>
              <a:t>a </a:t>
            </a:r>
            <a:r>
              <a:rPr spc="-70" dirty="0"/>
              <a:t>Complaint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7827"/>
            <a:ext cx="7553325" cy="424116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0" dirty="0">
                <a:latin typeface="Gill Sans MT"/>
                <a:cs typeface="Gill Sans MT"/>
              </a:rPr>
              <a:t>Report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95" dirty="0">
                <a:latin typeface="Gill Sans MT"/>
                <a:cs typeface="Gill Sans MT"/>
              </a:rPr>
              <a:t>Initial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Assessment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85" dirty="0">
                <a:latin typeface="Gill Sans MT"/>
                <a:cs typeface="Gill Sans MT"/>
              </a:rPr>
              <a:t>Complaint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50" dirty="0">
                <a:latin typeface="Gill Sans MT"/>
                <a:cs typeface="Gill Sans MT"/>
              </a:rPr>
              <a:t>Emergency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Removal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Administrative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Leave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Notice</a:t>
            </a:r>
            <a:r>
              <a:rPr sz="2800" spc="2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4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Allegations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20" dirty="0">
                <a:latin typeface="Gill Sans MT"/>
                <a:cs typeface="Gill Sans MT"/>
              </a:rPr>
              <a:t>Investigation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65" dirty="0">
                <a:latin typeface="Gill Sans MT"/>
                <a:cs typeface="Gill Sans MT"/>
              </a:rPr>
              <a:t>Decision-</a:t>
            </a:r>
            <a:r>
              <a:rPr sz="2800" spc="190" dirty="0">
                <a:latin typeface="Gill Sans MT"/>
                <a:cs typeface="Gill Sans MT"/>
              </a:rPr>
              <a:t>Making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Process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50" dirty="0">
                <a:latin typeface="Gill Sans MT"/>
                <a:cs typeface="Gill Sans MT"/>
              </a:rPr>
              <a:t>Appeals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14" dirty="0">
                <a:latin typeface="Gill Sans MT"/>
                <a:cs typeface="Gill Sans MT"/>
              </a:rPr>
              <a:t>Informal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Resolution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Initial</a:t>
            </a:r>
            <a:r>
              <a:rPr spc="-185" dirty="0"/>
              <a:t> </a:t>
            </a:r>
            <a:r>
              <a:rPr dirty="0"/>
              <a:t>Assessment:</a:t>
            </a:r>
            <a:r>
              <a:rPr spc="-190" dirty="0"/>
              <a:t> </a:t>
            </a:r>
            <a:r>
              <a:rPr spc="-25" dirty="0"/>
              <a:t>Back</a:t>
            </a:r>
            <a:r>
              <a:rPr spc="-135" dirty="0"/>
              <a:t> </a:t>
            </a:r>
            <a:r>
              <a:rPr spc="-225" dirty="0"/>
              <a:t>to</a:t>
            </a:r>
            <a:r>
              <a:rPr spc="-135" dirty="0"/>
              <a:t> </a:t>
            </a:r>
            <a:r>
              <a:rPr spc="-25" dirty="0"/>
              <a:t>Kai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765"/>
            <a:ext cx="10187940" cy="406844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0029" algn="l"/>
                <a:tab pos="1546860" algn="l"/>
              </a:tabLst>
            </a:pPr>
            <a:r>
              <a:rPr sz="2800" spc="-10" dirty="0">
                <a:latin typeface="Gill Sans MT"/>
                <a:cs typeface="Gill Sans MT"/>
              </a:rPr>
              <a:t>Option: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25" dirty="0">
                <a:latin typeface="Gill Sans MT"/>
                <a:cs typeface="Gill Sans MT"/>
              </a:rPr>
              <a:t>Ask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come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back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meeting.</a:t>
            </a:r>
            <a:endParaRPr sz="2800">
              <a:latin typeface="Gill Sans MT"/>
              <a:cs typeface="Gill Sans MT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56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80" dirty="0">
                <a:latin typeface="Gill Sans MT"/>
                <a:cs typeface="Gill Sans MT"/>
              </a:rPr>
              <a:t>Kai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tells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you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that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they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were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raped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on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September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1st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residence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hall 	</a:t>
            </a:r>
            <a:r>
              <a:rPr sz="2400" spc="40" dirty="0">
                <a:latin typeface="Gill Sans MT"/>
                <a:cs typeface="Gill Sans MT"/>
              </a:rPr>
              <a:t>room.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17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Notice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Allegations</a:t>
            </a:r>
            <a:r>
              <a:rPr sz="2400" spc="15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is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sent.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85" dirty="0">
                <a:latin typeface="Gill Sans MT"/>
                <a:cs typeface="Gill Sans MT"/>
              </a:rPr>
              <a:t>Kai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sits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interview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reveals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multiple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incidents.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Notice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1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Allegations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is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amended.</a:t>
            </a:r>
            <a:endParaRPr sz="2400">
              <a:latin typeface="Gill Sans MT"/>
              <a:cs typeface="Gill Sans MT"/>
            </a:endParaRPr>
          </a:p>
          <a:p>
            <a:pPr marL="239395" marR="592455" indent="-227329">
              <a:lnSpc>
                <a:spcPts val="3030"/>
              </a:lnSpc>
              <a:spcBef>
                <a:spcPts val="1019"/>
              </a:spcBef>
              <a:buFont typeface="Arial"/>
              <a:buChar char="•"/>
              <a:tabLst>
                <a:tab pos="240665" algn="l"/>
                <a:tab pos="1546860" algn="l"/>
              </a:tabLst>
            </a:pPr>
            <a:r>
              <a:rPr sz="2800" spc="-10" dirty="0">
                <a:latin typeface="Gill Sans MT"/>
                <a:cs typeface="Gill Sans MT"/>
              </a:rPr>
              <a:t>Option: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90" dirty="0">
                <a:latin typeface="Gill Sans MT"/>
                <a:cs typeface="Gill Sans MT"/>
              </a:rPr>
              <a:t>Send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investigative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interview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340" dirty="0">
                <a:latin typeface="Gill Sans MT"/>
                <a:cs typeface="Gill Sans MT"/>
              </a:rPr>
              <a:t>as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part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 	</a:t>
            </a:r>
            <a:r>
              <a:rPr sz="2800" spc="100" dirty="0">
                <a:latin typeface="Gill Sans MT"/>
                <a:cs typeface="Gill Sans MT"/>
              </a:rPr>
              <a:t>initial</a:t>
            </a:r>
            <a:r>
              <a:rPr sz="2800" spc="-11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assessment.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80" dirty="0">
                <a:latin typeface="Gill Sans MT"/>
                <a:cs typeface="Gill Sans MT"/>
              </a:rPr>
              <a:t>Kai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sits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interview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reveals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multiple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incidents.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Notice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Allegations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is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sent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containing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allegations.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Referring</a:t>
            </a:r>
            <a:r>
              <a:rPr spc="-170" dirty="0"/>
              <a:t> </a:t>
            </a:r>
            <a:r>
              <a:rPr spc="-75" dirty="0"/>
              <a:t>Elsewhere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132695" cy="262509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310515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What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tells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you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Leslie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is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completely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unrelated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the 	</a:t>
            </a:r>
            <a:r>
              <a:rPr sz="2800" spc="95" dirty="0">
                <a:latin typeface="Gill Sans MT"/>
                <a:cs typeface="Gill Sans MT"/>
              </a:rPr>
              <a:t>institution?</a:t>
            </a:r>
            <a:endParaRPr sz="2800">
              <a:latin typeface="Gill Sans MT"/>
              <a:cs typeface="Gill Sans MT"/>
            </a:endParaRPr>
          </a:p>
          <a:p>
            <a:pPr marL="239395" marR="335915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Gill Sans MT"/>
                <a:cs typeface="Gill Sans MT"/>
              </a:rPr>
              <a:t>What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11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tells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you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this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sexual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assault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occurred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prior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dirty="0">
                <a:latin typeface="Gill Sans MT"/>
                <a:cs typeface="Gill Sans MT"/>
              </a:rPr>
              <a:t>either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-30" dirty="0">
                <a:latin typeface="Gill Sans MT"/>
                <a:cs typeface="Gill Sans MT"/>
              </a:rPr>
              <a:t>or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Leslie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arrived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at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institution?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dirty="0">
                <a:latin typeface="Gill Sans MT"/>
                <a:cs typeface="Gill Sans MT"/>
              </a:rPr>
              <a:t>What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Kai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describes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sexual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assault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occurred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study 	</a:t>
            </a:r>
            <a:r>
              <a:rPr sz="2800" spc="130" dirty="0">
                <a:latin typeface="Gill Sans MT"/>
                <a:cs typeface="Gill Sans MT"/>
              </a:rPr>
              <a:t>abroad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trip?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Combining</a:t>
            </a:r>
            <a:r>
              <a:rPr spc="-95" dirty="0"/>
              <a:t> </a:t>
            </a:r>
            <a:r>
              <a:rPr spc="-10" dirty="0"/>
              <a:t>Cases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092690" cy="28829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00" dirty="0">
                <a:latin typeface="Gill Sans MT"/>
                <a:cs typeface="Gill Sans MT"/>
              </a:rPr>
              <a:t>Recipient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may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consolidate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75" dirty="0">
                <a:latin typeface="Gill Sans MT"/>
                <a:cs typeface="Gill Sans MT"/>
              </a:rPr>
              <a:t>cases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more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than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one 	</a:t>
            </a:r>
            <a:r>
              <a:rPr sz="2800" spc="85" dirty="0">
                <a:latin typeface="Gill Sans MT"/>
                <a:cs typeface="Gill Sans MT"/>
              </a:rPr>
              <a:t>respondent,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by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more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than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one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one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or 	</a:t>
            </a:r>
            <a:r>
              <a:rPr sz="2800" spc="65" dirty="0">
                <a:latin typeface="Gill Sans MT"/>
                <a:cs typeface="Gill Sans MT"/>
              </a:rPr>
              <a:t>more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respondents,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by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one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party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another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party,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when 	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arise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out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70" dirty="0">
                <a:latin typeface="Gill Sans MT"/>
                <a:cs typeface="Gill Sans MT"/>
              </a:rPr>
              <a:t>same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facts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circumstances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ts val="3195"/>
              </a:lnSpc>
              <a:spcBef>
                <a:spcPts val="5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Under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2024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regulations,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part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</a:t>
            </a:r>
            <a:endParaRPr sz="2800">
              <a:latin typeface="Gill Sans MT"/>
              <a:cs typeface="Gill Sans MT"/>
            </a:endParaRPr>
          </a:p>
          <a:p>
            <a:pPr marL="241300" marR="429259">
              <a:lnSpc>
                <a:spcPts val="3030"/>
              </a:lnSpc>
              <a:spcBef>
                <a:spcPts val="210"/>
              </a:spcBef>
            </a:pPr>
            <a:r>
              <a:rPr sz="2800" spc="135" dirty="0">
                <a:latin typeface="Gill Sans MT"/>
                <a:cs typeface="Gill Sans MT"/>
              </a:rPr>
              <a:t>consolidated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case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qualifies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106.46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process,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 </a:t>
            </a:r>
            <a:r>
              <a:rPr sz="2800" dirty="0">
                <a:latin typeface="Gill Sans MT"/>
                <a:cs typeface="Gill Sans MT"/>
              </a:rPr>
              <a:t>entire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consolidated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54" dirty="0">
                <a:latin typeface="Gill Sans MT"/>
                <a:cs typeface="Gill Sans MT"/>
              </a:rPr>
              <a:t>case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use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process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3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50140" y="3358249"/>
            <a:ext cx="10089515" cy="11830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110865" marR="5080" indent="-3098800">
              <a:lnSpc>
                <a:spcPts val="4320"/>
              </a:lnSpc>
              <a:spcBef>
                <a:spcPts val="640"/>
              </a:spcBef>
            </a:pPr>
            <a:r>
              <a:rPr sz="4000" b="1" spc="-385" dirty="0">
                <a:solidFill>
                  <a:srgbClr val="FFFFFF"/>
                </a:solidFill>
                <a:latin typeface="Gill Sans MT"/>
                <a:cs typeface="Gill Sans MT"/>
              </a:rPr>
              <a:t>When</a:t>
            </a:r>
            <a:r>
              <a:rPr sz="4000" b="1" spc="-1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can</a:t>
            </a:r>
            <a:r>
              <a:rPr sz="40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65" dirty="0">
                <a:solidFill>
                  <a:srgbClr val="FFFFFF"/>
                </a:solidFill>
                <a:latin typeface="Gill Sans MT"/>
                <a:cs typeface="Gill Sans MT"/>
              </a:rPr>
              <a:t>you</a:t>
            </a:r>
            <a:r>
              <a:rPr sz="4000" b="1" spc="-1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55" dirty="0">
                <a:solidFill>
                  <a:srgbClr val="FFFFFF"/>
                </a:solidFill>
                <a:latin typeface="Gill Sans MT"/>
                <a:cs typeface="Gill Sans MT"/>
              </a:rPr>
              <a:t>dismiss</a:t>
            </a:r>
            <a:r>
              <a:rPr sz="40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4000" b="1" spc="-1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114" dirty="0">
                <a:solidFill>
                  <a:srgbClr val="FFFFFF"/>
                </a:solidFill>
                <a:latin typeface="Gill Sans MT"/>
                <a:cs typeface="Gill Sans MT"/>
              </a:rPr>
              <a:t>complaint,</a:t>
            </a:r>
            <a:r>
              <a:rPr sz="4000" b="1" spc="-1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40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Gill Sans MT"/>
                <a:cs typeface="Gill Sans MT"/>
              </a:rPr>
              <a:t>who </a:t>
            </a:r>
            <a:r>
              <a:rPr sz="4000" b="1" spc="-10" dirty="0">
                <a:solidFill>
                  <a:srgbClr val="FFFFFF"/>
                </a:solidFill>
                <a:latin typeface="Gill Sans MT"/>
                <a:cs typeface="Gill Sans MT"/>
              </a:rPr>
              <a:t>hears</a:t>
            </a:r>
            <a:r>
              <a:rPr sz="4000" b="1" spc="-2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an</a:t>
            </a:r>
            <a:r>
              <a:rPr sz="4000" b="1" spc="-2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Gill Sans MT"/>
                <a:cs typeface="Gill Sans MT"/>
              </a:rPr>
              <a:t>appeal?</a:t>
            </a:r>
            <a:endParaRPr sz="4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55" dirty="0"/>
              <a:t> </a:t>
            </a:r>
            <a:r>
              <a:rPr spc="-10" dirty="0"/>
              <a:t>Dismissals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10244455" cy="272796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65" dirty="0">
                <a:latin typeface="Gill Sans MT"/>
                <a:cs typeface="Gill Sans MT"/>
              </a:rPr>
              <a:t>2020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regulations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specific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340" dirty="0">
                <a:latin typeface="Gill Sans MT"/>
                <a:cs typeface="Gill Sans MT"/>
              </a:rPr>
              <a:t>as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jurisdiction</a:t>
            </a:r>
            <a:endParaRPr sz="2800">
              <a:latin typeface="Gill Sans MT"/>
              <a:cs typeface="Gill Sans MT"/>
            </a:endParaRPr>
          </a:p>
          <a:p>
            <a:pPr marL="239395" marR="1223645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formal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complaint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does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meet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strict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threshold 	</a:t>
            </a:r>
            <a:r>
              <a:rPr sz="2800" spc="85" dirty="0">
                <a:latin typeface="Gill Sans MT"/>
                <a:cs typeface="Gill Sans MT"/>
              </a:rPr>
              <a:t>requirements,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there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mandatory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dismissal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provisions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process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which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you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dismiss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allegations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differs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institution.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It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identical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your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-80" dirty="0">
                <a:latin typeface="Gill Sans MT"/>
                <a:cs typeface="Gill Sans MT"/>
              </a:rPr>
              <a:t>IX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procedure,</a:t>
            </a:r>
            <a:r>
              <a:rPr sz="2400" spc="-10" dirty="0">
                <a:latin typeface="Gill Sans MT"/>
                <a:cs typeface="Gill Sans MT"/>
              </a:rPr>
              <a:t> or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it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very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different.</a:t>
            </a:r>
            <a:endParaRPr sz="24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00" dirty="0">
                <a:latin typeface="Gill Sans MT"/>
                <a:cs typeface="Gill Sans MT"/>
              </a:rPr>
              <a:t>Institutions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can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also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exercise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discretionary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dismissals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75" dirty="0"/>
              <a:t> </a:t>
            </a:r>
            <a:r>
              <a:rPr spc="-120" dirty="0"/>
              <a:t>Mandatory</a:t>
            </a:r>
            <a:r>
              <a:rPr spc="-170" dirty="0"/>
              <a:t> </a:t>
            </a:r>
            <a:r>
              <a:rPr dirty="0"/>
              <a:t>Dismissal</a:t>
            </a:r>
            <a:r>
              <a:rPr spc="-170" dirty="0"/>
              <a:t> </a:t>
            </a:r>
            <a:r>
              <a:rPr spc="229" dirty="0"/>
              <a:t>-</a:t>
            </a:r>
            <a:r>
              <a:rPr spc="-135" dirty="0"/>
              <a:t> </a:t>
            </a:r>
            <a:r>
              <a:rPr spc="-10" dirty="0"/>
              <a:t>106.45(b)(3)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9626600" cy="4241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329"/>
              </a:lnSpc>
              <a:spcBef>
                <a:spcPts val="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An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institution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u="sng" spc="18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must</a:t>
            </a:r>
            <a:r>
              <a:rPr sz="2800" u="none" spc="-50" dirty="0">
                <a:latin typeface="Gill Sans MT"/>
                <a:cs typeface="Gill Sans MT"/>
              </a:rPr>
              <a:t> </a:t>
            </a:r>
            <a:r>
              <a:rPr sz="2800" u="none" spc="229" dirty="0">
                <a:latin typeface="Gill Sans MT"/>
                <a:cs typeface="Gill Sans MT"/>
              </a:rPr>
              <a:t>dismiss</a:t>
            </a:r>
            <a:r>
              <a:rPr sz="2800" u="none" spc="-50" dirty="0">
                <a:latin typeface="Gill Sans MT"/>
                <a:cs typeface="Gill Sans MT"/>
              </a:rPr>
              <a:t> </a:t>
            </a:r>
            <a:r>
              <a:rPr sz="2800" u="none" spc="310" dirty="0">
                <a:latin typeface="Gill Sans MT"/>
                <a:cs typeface="Gill Sans MT"/>
              </a:rPr>
              <a:t>a</a:t>
            </a:r>
            <a:r>
              <a:rPr sz="2800" u="none" spc="-65" dirty="0">
                <a:latin typeface="Gill Sans MT"/>
                <a:cs typeface="Gill Sans MT"/>
              </a:rPr>
              <a:t> </a:t>
            </a:r>
            <a:r>
              <a:rPr sz="2800" u="none" spc="125" dirty="0">
                <a:latin typeface="Gill Sans MT"/>
                <a:cs typeface="Gill Sans MT"/>
              </a:rPr>
              <a:t>formal</a:t>
            </a:r>
            <a:r>
              <a:rPr sz="2800" u="none" spc="-70" dirty="0">
                <a:latin typeface="Gill Sans MT"/>
                <a:cs typeface="Gill Sans MT"/>
              </a:rPr>
              <a:t> </a:t>
            </a:r>
            <a:r>
              <a:rPr sz="2800" u="none" spc="140" dirty="0">
                <a:latin typeface="Gill Sans MT"/>
                <a:cs typeface="Gill Sans MT"/>
              </a:rPr>
              <a:t>complaint</a:t>
            </a:r>
            <a:r>
              <a:rPr sz="2800" u="none" spc="-70" dirty="0">
                <a:latin typeface="Gill Sans MT"/>
                <a:cs typeface="Gill Sans MT"/>
              </a:rPr>
              <a:t> </a:t>
            </a:r>
            <a:r>
              <a:rPr sz="2800" u="none" spc="105" dirty="0">
                <a:latin typeface="Gill Sans MT"/>
                <a:cs typeface="Gill Sans MT"/>
              </a:rPr>
              <a:t>if:</a:t>
            </a:r>
            <a:endParaRPr sz="2800">
              <a:latin typeface="Gill Sans MT"/>
              <a:cs typeface="Gill Sans MT"/>
            </a:endParaRPr>
          </a:p>
          <a:p>
            <a:pPr marL="697230" marR="98425" lvl="1" indent="-227329">
              <a:lnSpc>
                <a:spcPts val="2300"/>
              </a:lnSpc>
              <a:spcBef>
                <a:spcPts val="53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60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conduct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formal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complaint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would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constitute 	</a:t>
            </a:r>
            <a:r>
              <a:rPr sz="2400" spc="135" dirty="0">
                <a:latin typeface="Gill Sans MT"/>
                <a:cs typeface="Gill Sans MT"/>
              </a:rPr>
              <a:t>sexual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harassment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290" dirty="0">
                <a:latin typeface="Gill Sans MT"/>
                <a:cs typeface="Gill Sans MT"/>
              </a:rPr>
              <a:t>as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defined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484" dirty="0">
                <a:solidFill>
                  <a:srgbClr val="1F2023"/>
                </a:solidFill>
                <a:latin typeface="Gill Sans MT"/>
                <a:cs typeface="Gill Sans MT"/>
              </a:rPr>
              <a:t>§</a:t>
            </a:r>
            <a:r>
              <a:rPr sz="24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30" dirty="0">
                <a:solidFill>
                  <a:srgbClr val="1F2023"/>
                </a:solidFill>
                <a:latin typeface="Gill Sans MT"/>
                <a:cs typeface="Gill Sans MT"/>
              </a:rPr>
              <a:t>106.30</a:t>
            </a:r>
            <a:r>
              <a:rPr sz="2400" spc="-3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1F2023"/>
                </a:solidFill>
                <a:latin typeface="Gill Sans MT"/>
                <a:cs typeface="Gill Sans MT"/>
              </a:rPr>
              <a:t>even</a:t>
            </a:r>
            <a:r>
              <a:rPr sz="24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40" dirty="0">
                <a:solidFill>
                  <a:srgbClr val="1F2023"/>
                </a:solidFill>
                <a:latin typeface="Gill Sans MT"/>
                <a:cs typeface="Gill Sans MT"/>
              </a:rPr>
              <a:t>if</a:t>
            </a:r>
            <a:r>
              <a:rPr sz="24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50" dirty="0">
                <a:solidFill>
                  <a:srgbClr val="1F2023"/>
                </a:solidFill>
                <a:latin typeface="Gill Sans MT"/>
                <a:cs typeface="Gill Sans MT"/>
              </a:rPr>
              <a:t>proved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ts val="278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65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4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10" dirty="0">
                <a:solidFill>
                  <a:srgbClr val="1F2023"/>
                </a:solidFill>
                <a:latin typeface="Gill Sans MT"/>
                <a:cs typeface="Gill Sans MT"/>
              </a:rPr>
              <a:t>conduct</a:t>
            </a:r>
            <a:r>
              <a:rPr sz="24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95" dirty="0">
                <a:solidFill>
                  <a:srgbClr val="1F2023"/>
                </a:solidFill>
                <a:latin typeface="Gill Sans MT"/>
                <a:cs typeface="Gill Sans MT"/>
              </a:rPr>
              <a:t>did</a:t>
            </a:r>
            <a:r>
              <a:rPr sz="2400" spc="-7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1F2023"/>
                </a:solidFill>
                <a:latin typeface="Gill Sans MT"/>
                <a:cs typeface="Gill Sans MT"/>
              </a:rPr>
              <a:t>not</a:t>
            </a:r>
            <a:r>
              <a:rPr sz="24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1F2023"/>
                </a:solidFill>
                <a:latin typeface="Gill Sans MT"/>
                <a:cs typeface="Gill Sans MT"/>
              </a:rPr>
              <a:t>occur</a:t>
            </a:r>
            <a:r>
              <a:rPr sz="24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85" dirty="0">
                <a:solidFill>
                  <a:srgbClr val="1F2023"/>
                </a:solidFill>
                <a:latin typeface="Gill Sans MT"/>
                <a:cs typeface="Gill Sans MT"/>
              </a:rPr>
              <a:t>in</a:t>
            </a:r>
            <a:r>
              <a:rPr sz="24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65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4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1F2023"/>
                </a:solidFill>
                <a:latin typeface="Gill Sans MT"/>
                <a:cs typeface="Gill Sans MT"/>
              </a:rPr>
              <a:t>recipient's</a:t>
            </a:r>
            <a:r>
              <a:rPr sz="24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00" dirty="0">
                <a:solidFill>
                  <a:srgbClr val="1F2023"/>
                </a:solidFill>
                <a:latin typeface="Gill Sans MT"/>
                <a:cs typeface="Gill Sans MT"/>
              </a:rPr>
              <a:t>program</a:t>
            </a:r>
            <a:r>
              <a:rPr sz="24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-10" dirty="0">
                <a:solidFill>
                  <a:srgbClr val="1F2023"/>
                </a:solidFill>
                <a:latin typeface="Gill Sans MT"/>
                <a:cs typeface="Gill Sans MT"/>
              </a:rPr>
              <a:t>or</a:t>
            </a:r>
            <a:r>
              <a:rPr sz="2400" spc="-5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80" dirty="0">
                <a:solidFill>
                  <a:srgbClr val="1F2023"/>
                </a:solidFill>
                <a:latin typeface="Gill Sans MT"/>
                <a:cs typeface="Gill Sans MT"/>
              </a:rPr>
              <a:t>activity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ts val="284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60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400" spc="-1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05" dirty="0">
                <a:solidFill>
                  <a:srgbClr val="1F2023"/>
                </a:solidFill>
                <a:latin typeface="Gill Sans MT"/>
                <a:cs typeface="Gill Sans MT"/>
              </a:rPr>
              <a:t>conduct</a:t>
            </a:r>
            <a:r>
              <a:rPr sz="2400" spc="-1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00" dirty="0">
                <a:solidFill>
                  <a:srgbClr val="1F2023"/>
                </a:solidFill>
                <a:latin typeface="Gill Sans MT"/>
                <a:cs typeface="Gill Sans MT"/>
              </a:rPr>
              <a:t>did</a:t>
            </a:r>
            <a:r>
              <a:rPr sz="24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1F2023"/>
                </a:solidFill>
                <a:latin typeface="Gill Sans MT"/>
                <a:cs typeface="Gill Sans MT"/>
              </a:rPr>
              <a:t>not </a:t>
            </a:r>
            <a:r>
              <a:rPr sz="2400" spc="80" dirty="0">
                <a:solidFill>
                  <a:srgbClr val="1F2023"/>
                </a:solidFill>
                <a:latin typeface="Gill Sans MT"/>
                <a:cs typeface="Gill Sans MT"/>
              </a:rPr>
              <a:t>occur</a:t>
            </a:r>
            <a:r>
              <a:rPr sz="2400" spc="-1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85" dirty="0">
                <a:solidFill>
                  <a:srgbClr val="1F2023"/>
                </a:solidFill>
                <a:latin typeface="Gill Sans MT"/>
                <a:cs typeface="Gill Sans MT"/>
              </a:rPr>
              <a:t>against</a:t>
            </a:r>
            <a:r>
              <a:rPr sz="2400" spc="-3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275" dirty="0">
                <a:solidFill>
                  <a:srgbClr val="1F2023"/>
                </a:solidFill>
                <a:latin typeface="Gill Sans MT"/>
                <a:cs typeface="Gill Sans MT"/>
              </a:rPr>
              <a:t>a</a:t>
            </a:r>
            <a:r>
              <a:rPr sz="2400" spc="-2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90" dirty="0">
                <a:solidFill>
                  <a:srgbClr val="1F2023"/>
                </a:solidFill>
                <a:latin typeface="Gill Sans MT"/>
                <a:cs typeface="Gill Sans MT"/>
              </a:rPr>
              <a:t>person</a:t>
            </a:r>
            <a:r>
              <a:rPr sz="2400" spc="-2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85" dirty="0">
                <a:solidFill>
                  <a:srgbClr val="1F2023"/>
                </a:solidFill>
                <a:latin typeface="Gill Sans MT"/>
                <a:cs typeface="Gill Sans MT"/>
              </a:rPr>
              <a:t>in</a:t>
            </a:r>
            <a:r>
              <a:rPr sz="2400" spc="-1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65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400" spc="-1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dirty="0">
                <a:solidFill>
                  <a:srgbClr val="1F2023"/>
                </a:solidFill>
                <a:latin typeface="Gill Sans MT"/>
                <a:cs typeface="Gill Sans MT"/>
              </a:rPr>
              <a:t>United</a:t>
            </a:r>
            <a:r>
              <a:rPr sz="2400" spc="-1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400" spc="150" dirty="0">
                <a:solidFill>
                  <a:srgbClr val="1F2023"/>
                </a:solidFill>
                <a:latin typeface="Gill Sans MT"/>
                <a:cs typeface="Gill Sans MT"/>
              </a:rPr>
              <a:t>States</a:t>
            </a:r>
            <a:endParaRPr sz="2400">
              <a:latin typeface="Gill Sans MT"/>
              <a:cs typeface="Gill Sans MT"/>
            </a:endParaRPr>
          </a:p>
          <a:p>
            <a:pPr marL="240029" marR="901700" indent="-227329">
              <a:lnSpc>
                <a:spcPct val="800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14" dirty="0">
                <a:solidFill>
                  <a:srgbClr val="1F2023"/>
                </a:solidFill>
                <a:latin typeface="Gill Sans MT"/>
                <a:cs typeface="Gill Sans MT"/>
              </a:rPr>
              <a:t>Mandatory</a:t>
            </a:r>
            <a:r>
              <a:rPr sz="2800" spc="-3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220" dirty="0">
                <a:solidFill>
                  <a:srgbClr val="1F2023"/>
                </a:solidFill>
                <a:latin typeface="Gill Sans MT"/>
                <a:cs typeface="Gill Sans MT"/>
              </a:rPr>
              <a:t>dismissal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65" dirty="0">
                <a:solidFill>
                  <a:srgbClr val="1F2023"/>
                </a:solidFill>
                <a:latin typeface="Gill Sans MT"/>
                <a:cs typeface="Gill Sans MT"/>
              </a:rPr>
              <a:t>does</a:t>
            </a:r>
            <a:r>
              <a:rPr sz="2800" spc="-2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not</a:t>
            </a:r>
            <a:r>
              <a:rPr sz="28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00" dirty="0">
                <a:solidFill>
                  <a:srgbClr val="1F2023"/>
                </a:solidFill>
                <a:latin typeface="Gill Sans MT"/>
                <a:cs typeface="Gill Sans MT"/>
              </a:rPr>
              <a:t>preclude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210" dirty="0">
                <a:solidFill>
                  <a:srgbClr val="1F2023"/>
                </a:solidFill>
                <a:latin typeface="Gill Sans MT"/>
                <a:cs typeface="Gill Sans MT"/>
              </a:rPr>
              <a:t>using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60" dirty="0">
                <a:solidFill>
                  <a:srgbClr val="1F2023"/>
                </a:solidFill>
                <a:latin typeface="Gill Sans MT"/>
                <a:cs typeface="Gill Sans MT"/>
              </a:rPr>
              <a:t>another 	</a:t>
            </a:r>
            <a:r>
              <a:rPr sz="2800" spc="95" dirty="0">
                <a:solidFill>
                  <a:srgbClr val="1F2023"/>
                </a:solidFill>
                <a:latin typeface="Gill Sans MT"/>
                <a:cs typeface="Gill Sans MT"/>
              </a:rPr>
              <a:t>institutional</a:t>
            </a:r>
            <a:r>
              <a:rPr sz="2800" spc="-8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05" dirty="0">
                <a:solidFill>
                  <a:srgbClr val="1F2023"/>
                </a:solidFill>
                <a:latin typeface="Gill Sans MT"/>
                <a:cs typeface="Gill Sans MT"/>
              </a:rPr>
              <a:t>policy</a:t>
            </a:r>
            <a:r>
              <a:rPr sz="2800" spc="-8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to</a:t>
            </a:r>
            <a:r>
              <a:rPr sz="2800" spc="-8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80" dirty="0">
                <a:solidFill>
                  <a:srgbClr val="1F2023"/>
                </a:solidFill>
                <a:latin typeface="Gill Sans MT"/>
                <a:cs typeface="Gill Sans MT"/>
              </a:rPr>
              <a:t>address</a:t>
            </a:r>
            <a:r>
              <a:rPr sz="2800" spc="-3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70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800" spc="-7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14" dirty="0">
                <a:solidFill>
                  <a:srgbClr val="1F2023"/>
                </a:solidFill>
                <a:latin typeface="Gill Sans MT"/>
                <a:cs typeface="Gill Sans MT"/>
              </a:rPr>
              <a:t>conduct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ct val="8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80" dirty="0">
                <a:solidFill>
                  <a:srgbClr val="1F2023"/>
                </a:solidFill>
                <a:latin typeface="Gill Sans MT"/>
                <a:cs typeface="Gill Sans MT"/>
              </a:rPr>
              <a:t>Institution</a:t>
            </a:r>
            <a:r>
              <a:rPr sz="28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80" dirty="0">
                <a:solidFill>
                  <a:srgbClr val="1F2023"/>
                </a:solidFill>
                <a:latin typeface="Gill Sans MT"/>
                <a:cs typeface="Gill Sans MT"/>
              </a:rPr>
              <a:t>must</a:t>
            </a:r>
            <a:r>
              <a:rPr sz="28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70" dirty="0">
                <a:solidFill>
                  <a:srgbClr val="1F2023"/>
                </a:solidFill>
                <a:latin typeface="Gill Sans MT"/>
                <a:cs typeface="Gill Sans MT"/>
              </a:rPr>
              <a:t>provide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written</a:t>
            </a:r>
            <a:r>
              <a:rPr sz="28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90" dirty="0">
                <a:solidFill>
                  <a:srgbClr val="1F2023"/>
                </a:solidFill>
                <a:latin typeface="Gill Sans MT"/>
                <a:cs typeface="Gill Sans MT"/>
              </a:rPr>
              <a:t>notice</a:t>
            </a:r>
            <a:r>
              <a:rPr sz="2800" spc="-6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to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65" dirty="0">
                <a:solidFill>
                  <a:srgbClr val="1F2023"/>
                </a:solidFill>
                <a:latin typeface="Gill Sans MT"/>
                <a:cs typeface="Gill Sans MT"/>
              </a:rPr>
              <a:t>both</a:t>
            </a:r>
            <a:r>
              <a:rPr sz="2800" spc="-6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14" dirty="0">
                <a:solidFill>
                  <a:srgbClr val="1F2023"/>
                </a:solidFill>
                <a:latin typeface="Gill Sans MT"/>
                <a:cs typeface="Gill Sans MT"/>
              </a:rPr>
              <a:t>parties</a:t>
            </a:r>
            <a:r>
              <a:rPr sz="2800" spc="-6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55" dirty="0">
                <a:solidFill>
                  <a:srgbClr val="1F2023"/>
                </a:solidFill>
                <a:latin typeface="Gill Sans MT"/>
                <a:cs typeface="Gill Sans MT"/>
              </a:rPr>
              <a:t>of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45" dirty="0">
                <a:solidFill>
                  <a:srgbClr val="1F2023"/>
                </a:solidFill>
                <a:latin typeface="Gill Sans MT"/>
                <a:cs typeface="Gill Sans MT"/>
              </a:rPr>
              <a:t>the 	</a:t>
            </a:r>
            <a:r>
              <a:rPr sz="2800" spc="220" dirty="0">
                <a:solidFill>
                  <a:srgbClr val="1F2023"/>
                </a:solidFill>
                <a:latin typeface="Gill Sans MT"/>
                <a:cs typeface="Gill Sans MT"/>
              </a:rPr>
              <a:t>dismissal</a:t>
            </a:r>
            <a:r>
              <a:rPr sz="2800" spc="-7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95" dirty="0">
                <a:solidFill>
                  <a:srgbClr val="1F2023"/>
                </a:solidFill>
                <a:latin typeface="Gill Sans MT"/>
                <a:cs typeface="Gill Sans MT"/>
              </a:rPr>
              <a:t>and</a:t>
            </a:r>
            <a:r>
              <a:rPr sz="2800" spc="-7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70" dirty="0">
                <a:solidFill>
                  <a:srgbClr val="1F2023"/>
                </a:solidFill>
                <a:latin typeface="Gill Sans MT"/>
                <a:cs typeface="Gill Sans MT"/>
              </a:rPr>
              <a:t>the</a:t>
            </a:r>
            <a:r>
              <a:rPr sz="2800" spc="-8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55" dirty="0">
                <a:solidFill>
                  <a:srgbClr val="1F2023"/>
                </a:solidFill>
                <a:latin typeface="Gill Sans MT"/>
                <a:cs typeface="Gill Sans MT"/>
              </a:rPr>
              <a:t>reasons</a:t>
            </a:r>
            <a:endParaRPr sz="2800">
              <a:latin typeface="Gill Sans MT"/>
              <a:cs typeface="Gill Sans MT"/>
            </a:endParaRPr>
          </a:p>
          <a:p>
            <a:pPr marL="240029" marR="207010" indent="-227329">
              <a:lnSpc>
                <a:spcPct val="8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60" dirty="0">
                <a:solidFill>
                  <a:srgbClr val="1F2023"/>
                </a:solidFill>
                <a:latin typeface="Gill Sans MT"/>
                <a:cs typeface="Gill Sans MT"/>
              </a:rPr>
              <a:t>No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95" dirty="0">
                <a:solidFill>
                  <a:srgbClr val="1F2023"/>
                </a:solidFill>
                <a:latin typeface="Gill Sans MT"/>
                <a:cs typeface="Gill Sans MT"/>
              </a:rPr>
              <a:t>appeal</a:t>
            </a:r>
            <a:r>
              <a:rPr sz="28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95" dirty="0">
                <a:solidFill>
                  <a:srgbClr val="1F2023"/>
                </a:solidFill>
                <a:latin typeface="Gill Sans MT"/>
                <a:cs typeface="Gill Sans MT"/>
              </a:rPr>
              <a:t>from</a:t>
            </a:r>
            <a:r>
              <a:rPr sz="28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220" dirty="0">
                <a:solidFill>
                  <a:srgbClr val="1F2023"/>
                </a:solidFill>
                <a:latin typeface="Gill Sans MT"/>
                <a:cs typeface="Gill Sans MT"/>
              </a:rPr>
              <a:t>dismissal</a:t>
            </a:r>
            <a:r>
              <a:rPr sz="28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215" dirty="0">
                <a:solidFill>
                  <a:srgbClr val="1F2023"/>
                </a:solidFill>
                <a:latin typeface="Gill Sans MT"/>
                <a:cs typeface="Gill Sans MT"/>
              </a:rPr>
              <a:t>is</a:t>
            </a:r>
            <a:r>
              <a:rPr sz="2800" spc="-6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required,</a:t>
            </a:r>
            <a:r>
              <a:rPr sz="2800" spc="-3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90" dirty="0">
                <a:solidFill>
                  <a:srgbClr val="1F2023"/>
                </a:solidFill>
                <a:latin typeface="Gill Sans MT"/>
                <a:cs typeface="Gill Sans MT"/>
              </a:rPr>
              <a:t>but</a:t>
            </a:r>
            <a:r>
              <a:rPr sz="2800" spc="-5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dirty="0">
                <a:solidFill>
                  <a:srgbClr val="1F2023"/>
                </a:solidFill>
                <a:latin typeface="Gill Sans MT"/>
                <a:cs typeface="Gill Sans MT"/>
              </a:rPr>
              <a:t>it</a:t>
            </a:r>
            <a:r>
              <a:rPr sz="2800" spc="-6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225" dirty="0">
                <a:solidFill>
                  <a:srgbClr val="1F2023"/>
                </a:solidFill>
                <a:latin typeface="Gill Sans MT"/>
                <a:cs typeface="Gill Sans MT"/>
              </a:rPr>
              <a:t>may</a:t>
            </a:r>
            <a:r>
              <a:rPr sz="2800" spc="-4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50" dirty="0">
                <a:solidFill>
                  <a:srgbClr val="1F2023"/>
                </a:solidFill>
                <a:latin typeface="Gill Sans MT"/>
                <a:cs typeface="Gill Sans MT"/>
              </a:rPr>
              <a:t>be</a:t>
            </a:r>
            <a:r>
              <a:rPr sz="2800" spc="-55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310" dirty="0">
                <a:solidFill>
                  <a:srgbClr val="1F2023"/>
                </a:solidFill>
                <a:latin typeface="Gill Sans MT"/>
                <a:cs typeface="Gill Sans MT"/>
              </a:rPr>
              <a:t>a</a:t>
            </a:r>
            <a:r>
              <a:rPr sz="2800" spc="-40" dirty="0">
                <a:solidFill>
                  <a:srgbClr val="1F2023"/>
                </a:solidFill>
                <a:latin typeface="Gill Sans MT"/>
                <a:cs typeface="Gill Sans MT"/>
              </a:rPr>
              <a:t> </a:t>
            </a:r>
            <a:r>
              <a:rPr sz="2800" spc="120" dirty="0">
                <a:solidFill>
                  <a:srgbClr val="1F2023"/>
                </a:solidFill>
                <a:latin typeface="Gill Sans MT"/>
                <a:cs typeface="Gill Sans MT"/>
              </a:rPr>
              <a:t>good 	</a:t>
            </a:r>
            <a:r>
              <a:rPr sz="2800" spc="105" dirty="0">
                <a:solidFill>
                  <a:srgbClr val="1F2023"/>
                </a:solidFill>
                <a:latin typeface="Gill Sans MT"/>
                <a:cs typeface="Gill Sans MT"/>
              </a:rPr>
              <a:t>practice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60" dirty="0"/>
              <a:t> </a:t>
            </a:r>
            <a:r>
              <a:rPr spc="-135" dirty="0"/>
              <a:t>Discretionary</a:t>
            </a:r>
            <a:r>
              <a:rPr spc="-155" dirty="0"/>
              <a:t> </a:t>
            </a:r>
            <a:r>
              <a:rPr dirty="0"/>
              <a:t>Dismissal</a:t>
            </a:r>
            <a:r>
              <a:rPr spc="-145" dirty="0"/>
              <a:t> </a:t>
            </a:r>
            <a:r>
              <a:rPr spc="229" dirty="0"/>
              <a:t>-</a:t>
            </a:r>
            <a:r>
              <a:rPr spc="-130" dirty="0"/>
              <a:t> </a:t>
            </a:r>
            <a:r>
              <a:rPr spc="-10" dirty="0"/>
              <a:t>106.45(b)(3)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5681"/>
            <a:ext cx="10281920" cy="4188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3115"/>
              </a:lnSpc>
              <a:spcBef>
                <a:spcPts val="1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An</a:t>
            </a:r>
            <a:r>
              <a:rPr sz="2600" spc="-65" dirty="0">
                <a:latin typeface="Gill Sans MT"/>
                <a:cs typeface="Gill Sans MT"/>
              </a:rPr>
              <a:t> </a:t>
            </a:r>
            <a:r>
              <a:rPr sz="2600" spc="75" dirty="0">
                <a:latin typeface="Gill Sans MT"/>
                <a:cs typeface="Gill Sans MT"/>
              </a:rPr>
              <a:t>institution</a:t>
            </a:r>
            <a:r>
              <a:rPr sz="2600" spc="-100" dirty="0">
                <a:latin typeface="Gill Sans MT"/>
                <a:cs typeface="Gill Sans MT"/>
              </a:rPr>
              <a:t> </a:t>
            </a:r>
            <a:r>
              <a:rPr sz="2600" u="sng" spc="22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may</a:t>
            </a:r>
            <a:r>
              <a:rPr sz="2600" u="none" spc="-75" dirty="0">
                <a:latin typeface="Gill Sans MT"/>
                <a:cs typeface="Gill Sans MT"/>
              </a:rPr>
              <a:t> </a:t>
            </a:r>
            <a:r>
              <a:rPr sz="2600" u="none" spc="215" dirty="0">
                <a:latin typeface="Gill Sans MT"/>
                <a:cs typeface="Gill Sans MT"/>
              </a:rPr>
              <a:t>dismiss</a:t>
            </a:r>
            <a:r>
              <a:rPr sz="2600" u="none" spc="-105" dirty="0">
                <a:latin typeface="Gill Sans MT"/>
                <a:cs typeface="Gill Sans MT"/>
              </a:rPr>
              <a:t> </a:t>
            </a:r>
            <a:r>
              <a:rPr sz="2600" u="none" spc="300" dirty="0">
                <a:latin typeface="Gill Sans MT"/>
                <a:cs typeface="Gill Sans MT"/>
              </a:rPr>
              <a:t>a</a:t>
            </a:r>
            <a:r>
              <a:rPr sz="2600" u="none" spc="-70" dirty="0">
                <a:latin typeface="Gill Sans MT"/>
                <a:cs typeface="Gill Sans MT"/>
              </a:rPr>
              <a:t> </a:t>
            </a:r>
            <a:r>
              <a:rPr sz="2600" u="none" spc="125" dirty="0">
                <a:latin typeface="Gill Sans MT"/>
                <a:cs typeface="Gill Sans MT"/>
              </a:rPr>
              <a:t>formal</a:t>
            </a:r>
            <a:r>
              <a:rPr sz="2600" u="none" spc="-85" dirty="0">
                <a:latin typeface="Gill Sans MT"/>
                <a:cs typeface="Gill Sans MT"/>
              </a:rPr>
              <a:t> </a:t>
            </a:r>
            <a:r>
              <a:rPr sz="2600" u="none" spc="130" dirty="0">
                <a:latin typeface="Gill Sans MT"/>
                <a:cs typeface="Gill Sans MT"/>
              </a:rPr>
              <a:t>complaint</a:t>
            </a:r>
            <a:r>
              <a:rPr sz="2600" u="none" spc="-105" dirty="0">
                <a:latin typeface="Gill Sans MT"/>
                <a:cs typeface="Gill Sans MT"/>
              </a:rPr>
              <a:t> </a:t>
            </a:r>
            <a:r>
              <a:rPr sz="2600" u="none" spc="90" dirty="0">
                <a:latin typeface="Gill Sans MT"/>
                <a:cs typeface="Gill Sans MT"/>
              </a:rPr>
              <a:t>if:</a:t>
            </a:r>
            <a:endParaRPr sz="2600">
              <a:latin typeface="Gill Sans MT"/>
              <a:cs typeface="Gill Sans MT"/>
            </a:endParaRPr>
          </a:p>
          <a:p>
            <a:pPr marL="698500" marR="5080" lvl="1" indent="-228600">
              <a:lnSpc>
                <a:spcPts val="2110"/>
              </a:lnSpc>
              <a:spcBef>
                <a:spcPts val="505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dirty="0">
                <a:latin typeface="Gill Sans MT"/>
                <a:cs typeface="Gill Sans MT"/>
              </a:rPr>
              <a:t>A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complainant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notifies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Title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-55" dirty="0">
                <a:latin typeface="Gill Sans MT"/>
                <a:cs typeface="Gill Sans MT"/>
              </a:rPr>
              <a:t>IX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Coordinator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in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50" dirty="0">
                <a:latin typeface="Gill Sans MT"/>
                <a:cs typeface="Gill Sans MT"/>
              </a:rPr>
              <a:t>writing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that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10" dirty="0">
                <a:latin typeface="Gill Sans MT"/>
                <a:cs typeface="Gill Sans MT"/>
              </a:rPr>
              <a:t>complainant </a:t>
            </a:r>
            <a:r>
              <a:rPr sz="2200" spc="65" dirty="0">
                <a:latin typeface="Gill Sans MT"/>
                <a:cs typeface="Gill Sans MT"/>
              </a:rPr>
              <a:t>would</a:t>
            </a:r>
            <a:r>
              <a:rPr sz="2200" spc="-6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like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withdraw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75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formal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05" dirty="0">
                <a:latin typeface="Gill Sans MT"/>
                <a:cs typeface="Gill Sans MT"/>
              </a:rPr>
              <a:t>complaint</a:t>
            </a:r>
            <a:r>
              <a:rPr sz="2200" spc="-40" dirty="0">
                <a:latin typeface="Gill Sans MT"/>
                <a:cs typeface="Gill Sans MT"/>
              </a:rPr>
              <a:t> </a:t>
            </a:r>
            <a:r>
              <a:rPr sz="2200" spc="-20" dirty="0">
                <a:latin typeface="Gill Sans MT"/>
                <a:cs typeface="Gill Sans MT"/>
              </a:rPr>
              <a:t>or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145" dirty="0">
                <a:latin typeface="Gill Sans MT"/>
                <a:cs typeface="Gill Sans MT"/>
              </a:rPr>
              <a:t>any</a:t>
            </a:r>
            <a:r>
              <a:rPr sz="2200" spc="-70" dirty="0">
                <a:latin typeface="Gill Sans MT"/>
                <a:cs typeface="Gill Sans MT"/>
              </a:rPr>
              <a:t> </a:t>
            </a:r>
            <a:r>
              <a:rPr sz="2200" spc="125" dirty="0">
                <a:latin typeface="Gill Sans MT"/>
                <a:cs typeface="Gill Sans MT"/>
              </a:rPr>
              <a:t>allegations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-10" dirty="0">
                <a:latin typeface="Gill Sans MT"/>
                <a:cs typeface="Gill Sans MT"/>
              </a:rPr>
              <a:t>therein</a:t>
            </a:r>
            <a:endParaRPr sz="2200">
              <a:latin typeface="Gill Sans MT"/>
              <a:cs typeface="Gill Sans MT"/>
            </a:endParaRPr>
          </a:p>
          <a:p>
            <a:pPr marL="698500" lvl="1" indent="-228600">
              <a:lnSpc>
                <a:spcPts val="2610"/>
              </a:lnSpc>
              <a:buFont typeface="Courier New"/>
              <a:buChar char="o"/>
              <a:tabLst>
                <a:tab pos="698500" algn="l"/>
              </a:tabLst>
            </a:pPr>
            <a:r>
              <a:rPr sz="2200" spc="55" dirty="0">
                <a:latin typeface="Gill Sans MT"/>
                <a:cs typeface="Gill Sans MT"/>
              </a:rPr>
              <a:t>The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respondent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155" dirty="0">
                <a:latin typeface="Gill Sans MT"/>
                <a:cs typeface="Gill Sans MT"/>
              </a:rPr>
              <a:t>is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65" dirty="0">
                <a:latin typeface="Gill Sans MT"/>
                <a:cs typeface="Gill Sans MT"/>
              </a:rPr>
              <a:t>no</a:t>
            </a:r>
            <a:r>
              <a:rPr sz="2200" spc="-6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longer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50" dirty="0">
                <a:latin typeface="Gill Sans MT"/>
                <a:cs typeface="Gill Sans MT"/>
              </a:rPr>
              <a:t>enrolled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-20" dirty="0">
                <a:latin typeface="Gill Sans MT"/>
                <a:cs typeface="Gill Sans MT"/>
              </a:rPr>
              <a:t>or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employed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by</a:t>
            </a:r>
            <a:r>
              <a:rPr sz="2200" spc="-7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75" dirty="0">
                <a:latin typeface="Gill Sans MT"/>
                <a:cs typeface="Gill Sans MT"/>
              </a:rPr>
              <a:t> </a:t>
            </a:r>
            <a:r>
              <a:rPr sz="2200" spc="50" dirty="0">
                <a:latin typeface="Gill Sans MT"/>
                <a:cs typeface="Gill Sans MT"/>
              </a:rPr>
              <a:t>recipient</a:t>
            </a:r>
            <a:endParaRPr sz="2200">
              <a:latin typeface="Gill Sans MT"/>
              <a:cs typeface="Gill Sans MT"/>
            </a:endParaRPr>
          </a:p>
          <a:p>
            <a:pPr marL="698500" marR="208279" lvl="1" indent="-228600">
              <a:lnSpc>
                <a:spcPts val="2110"/>
              </a:lnSpc>
              <a:spcBef>
                <a:spcPts val="500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spc="145" dirty="0">
                <a:latin typeface="Gill Sans MT"/>
                <a:cs typeface="Gill Sans MT"/>
              </a:rPr>
              <a:t>Specific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circumstances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prevent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6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recipient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from</a:t>
            </a:r>
            <a:r>
              <a:rPr sz="2200" spc="-40" dirty="0">
                <a:latin typeface="Gill Sans MT"/>
                <a:cs typeface="Gill Sans MT"/>
              </a:rPr>
              <a:t> </a:t>
            </a:r>
            <a:r>
              <a:rPr sz="2200" spc="110" dirty="0">
                <a:latin typeface="Gill Sans MT"/>
                <a:cs typeface="Gill Sans MT"/>
              </a:rPr>
              <a:t>gathering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evidence </a:t>
            </a:r>
            <a:r>
              <a:rPr sz="2200" spc="125" dirty="0">
                <a:latin typeface="Gill Sans MT"/>
                <a:cs typeface="Gill Sans MT"/>
              </a:rPr>
              <a:t>sufficient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reach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250" dirty="0">
                <a:latin typeface="Gill Sans MT"/>
                <a:cs typeface="Gill Sans MT"/>
              </a:rPr>
              <a:t>a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determination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265" dirty="0">
                <a:latin typeface="Gill Sans MT"/>
                <a:cs typeface="Gill Sans MT"/>
              </a:rPr>
              <a:t>as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7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70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formal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05" dirty="0">
                <a:latin typeface="Gill Sans MT"/>
                <a:cs typeface="Gill Sans MT"/>
              </a:rPr>
              <a:t>complaint</a:t>
            </a:r>
            <a:r>
              <a:rPr sz="2200" spc="-30" dirty="0">
                <a:latin typeface="Gill Sans MT"/>
                <a:cs typeface="Gill Sans MT"/>
              </a:rPr>
              <a:t> or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14" dirty="0">
                <a:latin typeface="Gill Sans MT"/>
                <a:cs typeface="Gill Sans MT"/>
              </a:rPr>
              <a:t>allegations </a:t>
            </a:r>
            <a:r>
              <a:rPr sz="2200" spc="-10" dirty="0">
                <a:latin typeface="Gill Sans MT"/>
                <a:cs typeface="Gill Sans MT"/>
              </a:rPr>
              <a:t>therein</a:t>
            </a:r>
            <a:endParaRPr sz="2200">
              <a:latin typeface="Gill Sans MT"/>
              <a:cs typeface="Gill Sans MT"/>
            </a:endParaRPr>
          </a:p>
          <a:p>
            <a:pPr marL="241300" marR="83820" indent="-228600">
              <a:lnSpc>
                <a:spcPts val="2500"/>
              </a:lnSpc>
              <a:spcBef>
                <a:spcPts val="1015"/>
              </a:spcBef>
              <a:buChar char="•"/>
              <a:tabLst>
                <a:tab pos="241300" algn="l"/>
              </a:tabLst>
            </a:pP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Discretionary</a:t>
            </a:r>
            <a:r>
              <a:rPr sz="2600" spc="-8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dismissal</a:t>
            </a:r>
            <a:r>
              <a:rPr sz="2600" spc="-8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does</a:t>
            </a:r>
            <a:r>
              <a:rPr sz="2600" spc="-5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not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preclude</a:t>
            </a:r>
            <a:r>
              <a:rPr sz="2600" spc="-5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using</a:t>
            </a:r>
            <a:r>
              <a:rPr sz="2600" spc="-5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another</a:t>
            </a:r>
            <a:r>
              <a:rPr sz="2600" spc="-5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1F2023"/>
                </a:solidFill>
                <a:latin typeface="Arial"/>
                <a:cs typeface="Arial"/>
              </a:rPr>
              <a:t>institutional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policy</a:t>
            </a:r>
            <a:r>
              <a:rPr sz="2600" spc="-4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to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address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the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1F2023"/>
                </a:solidFill>
                <a:latin typeface="Arial"/>
                <a:cs typeface="Arial"/>
              </a:rPr>
              <a:t>conduct</a:t>
            </a:r>
            <a:endParaRPr sz="2600">
              <a:latin typeface="Arial"/>
              <a:cs typeface="Arial"/>
            </a:endParaRPr>
          </a:p>
          <a:p>
            <a:pPr marL="241300" marR="26034" indent="-228600">
              <a:lnSpc>
                <a:spcPts val="250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Institution</a:t>
            </a:r>
            <a:r>
              <a:rPr sz="2600" spc="-3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must</a:t>
            </a:r>
            <a:r>
              <a:rPr sz="2600" spc="-6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provide</a:t>
            </a:r>
            <a:r>
              <a:rPr sz="2600" spc="-5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written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notice</a:t>
            </a:r>
            <a:r>
              <a:rPr sz="2600" spc="-5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to</a:t>
            </a:r>
            <a:r>
              <a:rPr sz="2600" spc="-3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both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parties</a:t>
            </a:r>
            <a:r>
              <a:rPr sz="2600" spc="-6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of</a:t>
            </a:r>
            <a:r>
              <a:rPr sz="2600" spc="-5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the</a:t>
            </a:r>
            <a:r>
              <a:rPr sz="2600" spc="-3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1F2023"/>
                </a:solidFill>
                <a:latin typeface="Arial"/>
                <a:cs typeface="Arial"/>
              </a:rPr>
              <a:t>dismissal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and</a:t>
            </a:r>
            <a:r>
              <a:rPr sz="2600" spc="-4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the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1F2023"/>
                </a:solidFill>
                <a:latin typeface="Arial"/>
                <a:cs typeface="Arial"/>
              </a:rPr>
              <a:t>reasons</a:t>
            </a:r>
            <a:endParaRPr sz="26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365"/>
              </a:spcBef>
              <a:buChar char="•"/>
              <a:tabLst>
                <a:tab pos="241300" algn="l"/>
              </a:tabLst>
            </a:pP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No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appeal</a:t>
            </a:r>
            <a:r>
              <a:rPr sz="2600" spc="-3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from</a:t>
            </a:r>
            <a:r>
              <a:rPr sz="2600" spc="-2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dismissal</a:t>
            </a:r>
            <a:r>
              <a:rPr sz="2600" spc="-5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is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required,</a:t>
            </a:r>
            <a:r>
              <a:rPr sz="2600" spc="-3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but</a:t>
            </a:r>
            <a:r>
              <a:rPr sz="2600" spc="-2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it</a:t>
            </a:r>
            <a:r>
              <a:rPr sz="2600" spc="-35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may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be</a:t>
            </a:r>
            <a:r>
              <a:rPr sz="2600" spc="-3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a</a:t>
            </a:r>
            <a:r>
              <a:rPr sz="2600" spc="-3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1F2023"/>
                </a:solidFill>
                <a:latin typeface="Arial"/>
                <a:cs typeface="Arial"/>
              </a:rPr>
              <a:t>good</a:t>
            </a:r>
            <a:r>
              <a:rPr sz="2600" spc="-40" dirty="0">
                <a:solidFill>
                  <a:srgbClr val="1F2023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1F2023"/>
                </a:solidFill>
                <a:latin typeface="Arial"/>
                <a:cs typeface="Arial"/>
              </a:rPr>
              <a:t>practice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204" dirty="0"/>
              <a:t> </a:t>
            </a:r>
            <a:r>
              <a:rPr spc="-45" dirty="0"/>
              <a:t>Exercising</a:t>
            </a:r>
            <a:r>
              <a:rPr spc="-180" dirty="0"/>
              <a:t> </a:t>
            </a:r>
            <a:r>
              <a:rPr spc="-105" dirty="0"/>
              <a:t>Discretion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059035" cy="341376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34163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wishes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withdraw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complaint,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should 	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-90" dirty="0">
                <a:latin typeface="Gill Sans MT"/>
                <a:cs typeface="Gill Sans MT"/>
              </a:rPr>
              <a:t>IX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elect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continue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complaint?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disaffiliates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institution:</a:t>
            </a:r>
            <a:endParaRPr sz="280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165"/>
              </a:spcBef>
            </a:pPr>
            <a:r>
              <a:rPr sz="2800" spc="75" dirty="0">
                <a:latin typeface="Courier New"/>
                <a:cs typeface="Courier New"/>
              </a:rPr>
              <a:t>o</a:t>
            </a:r>
            <a:r>
              <a:rPr sz="2800" spc="75" dirty="0">
                <a:latin typeface="Gill Sans MT"/>
                <a:cs typeface="Gill Sans MT"/>
              </a:rPr>
              <a:t>Does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wish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go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forward?</a:t>
            </a:r>
            <a:endParaRPr sz="2800">
              <a:latin typeface="Gill Sans MT"/>
              <a:cs typeface="Gill Sans MT"/>
            </a:endParaRPr>
          </a:p>
          <a:p>
            <a:pPr marL="698500" marR="5080" indent="-228600">
              <a:lnSpc>
                <a:spcPts val="3030"/>
              </a:lnSpc>
              <a:spcBef>
                <a:spcPts val="535"/>
              </a:spcBef>
            </a:pPr>
            <a:r>
              <a:rPr sz="2800" spc="75" dirty="0">
                <a:latin typeface="Courier New"/>
                <a:cs typeface="Courier New"/>
              </a:rPr>
              <a:t>o</a:t>
            </a:r>
            <a:r>
              <a:rPr sz="2800" spc="75" dirty="0">
                <a:latin typeface="Gill Sans MT"/>
                <a:cs typeface="Gill Sans MT"/>
              </a:rPr>
              <a:t>Does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institution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have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any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disciplinary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action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can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be </a:t>
            </a:r>
            <a:r>
              <a:rPr sz="2800" spc="120" dirty="0">
                <a:latin typeface="Gill Sans MT"/>
                <a:cs typeface="Gill Sans MT"/>
              </a:rPr>
              <a:t>taken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respondent?</a:t>
            </a:r>
            <a:endParaRPr sz="2800">
              <a:latin typeface="Gill Sans MT"/>
              <a:cs typeface="Gill Sans MT"/>
            </a:endParaRPr>
          </a:p>
          <a:p>
            <a:pPr marL="1154430" lvl="1" indent="-227965">
              <a:lnSpc>
                <a:spcPct val="100000"/>
              </a:lnSpc>
              <a:spcBef>
                <a:spcPts val="180"/>
              </a:spcBef>
              <a:buFont typeface="Wingdings"/>
              <a:buChar char=""/>
              <a:tabLst>
                <a:tab pos="1154430" algn="l"/>
              </a:tabLst>
            </a:pPr>
            <a:r>
              <a:rPr sz="2400" spc="-30" dirty="0">
                <a:latin typeface="Gill Sans MT"/>
                <a:cs typeface="Gill Sans MT"/>
              </a:rPr>
              <a:t>No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trespass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orders</a:t>
            </a:r>
            <a:endParaRPr sz="2400">
              <a:latin typeface="Gill Sans MT"/>
              <a:cs typeface="Gill Sans MT"/>
            </a:endParaRPr>
          </a:p>
          <a:p>
            <a:pPr marL="1154430" lvl="1" indent="-227965">
              <a:lnSpc>
                <a:spcPct val="100000"/>
              </a:lnSpc>
              <a:spcBef>
                <a:spcPts val="215"/>
              </a:spcBef>
              <a:buFont typeface="Wingdings"/>
              <a:buChar char=""/>
              <a:tabLst>
                <a:tab pos="1154430" algn="l"/>
              </a:tabLst>
            </a:pPr>
            <a:r>
              <a:rPr sz="2400" spc="-35" dirty="0">
                <a:latin typeface="Gill Sans MT"/>
                <a:cs typeface="Gill Sans MT"/>
              </a:rPr>
              <a:t>No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-55" dirty="0">
                <a:latin typeface="Gill Sans MT"/>
                <a:cs typeface="Gill Sans MT"/>
              </a:rPr>
              <a:t>re-</a:t>
            </a:r>
            <a:r>
              <a:rPr sz="2400" spc="55" dirty="0">
                <a:latin typeface="Gill Sans MT"/>
                <a:cs typeface="Gill Sans MT"/>
              </a:rPr>
              <a:t>enrollment/re-</a:t>
            </a:r>
            <a:r>
              <a:rPr sz="2400" spc="100" dirty="0">
                <a:latin typeface="Gill Sans MT"/>
                <a:cs typeface="Gill Sans MT"/>
              </a:rPr>
              <a:t>employment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40" dirty="0"/>
              <a:t> </a:t>
            </a:r>
            <a:r>
              <a:rPr spc="-160" dirty="0"/>
              <a:t>Communicating</a:t>
            </a:r>
            <a:r>
              <a:rPr spc="-125" dirty="0"/>
              <a:t> </a:t>
            </a:r>
            <a:r>
              <a:rPr spc="-120" dirty="0"/>
              <a:t>about</a:t>
            </a:r>
            <a:r>
              <a:rPr spc="-105" dirty="0"/>
              <a:t> </a:t>
            </a:r>
            <a:r>
              <a:rPr spc="-10" dirty="0"/>
              <a:t>Dismissal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10185400" cy="283781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you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dismissing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case,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what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are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next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steps?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204" dirty="0">
                <a:latin typeface="Gill Sans MT"/>
                <a:cs typeface="Gill Sans MT"/>
              </a:rPr>
              <a:t>Is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dismissal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"the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end"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of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this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matter,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it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merely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shift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70" dirty="0">
                <a:latin typeface="Gill Sans MT"/>
                <a:cs typeface="Gill Sans MT"/>
              </a:rPr>
              <a:t>another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process?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Are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parties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still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entitled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measures?</a:t>
            </a:r>
            <a:endParaRPr sz="2800">
              <a:latin typeface="Gill Sans MT"/>
              <a:cs typeface="Gill Sans MT"/>
            </a:endParaRPr>
          </a:p>
          <a:p>
            <a:pPr marL="239395" marR="734060" indent="-227329">
              <a:lnSpc>
                <a:spcPts val="3030"/>
              </a:lnSpc>
              <a:spcBef>
                <a:spcPts val="1045"/>
              </a:spcBef>
              <a:buFont typeface="Arial"/>
              <a:buChar char="•"/>
              <a:tabLst>
                <a:tab pos="241300" algn="l"/>
                <a:tab pos="4418330" algn="l"/>
              </a:tabLst>
            </a:pPr>
            <a:r>
              <a:rPr sz="2800" spc="-60" dirty="0">
                <a:latin typeface="Gill Sans MT"/>
                <a:cs typeface="Gill Sans MT"/>
              </a:rPr>
              <a:t>Will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you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allow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appeal?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10" dirty="0">
                <a:latin typeface="Gill Sans MT"/>
                <a:cs typeface="Gill Sans MT"/>
              </a:rPr>
              <a:t>(This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u="sng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not</a:t>
            </a:r>
            <a:r>
              <a:rPr sz="2800" u="none" spc="-55" dirty="0">
                <a:latin typeface="Gill Sans MT"/>
                <a:cs typeface="Gill Sans MT"/>
              </a:rPr>
              <a:t> </a:t>
            </a:r>
            <a:r>
              <a:rPr sz="2800" u="none" spc="55" dirty="0">
                <a:latin typeface="Gill Sans MT"/>
                <a:cs typeface="Gill Sans MT"/>
              </a:rPr>
              <a:t>required</a:t>
            </a:r>
            <a:r>
              <a:rPr sz="2800" u="none" spc="-30" dirty="0">
                <a:latin typeface="Gill Sans MT"/>
                <a:cs typeface="Gill Sans MT"/>
              </a:rPr>
              <a:t> </a:t>
            </a:r>
            <a:r>
              <a:rPr sz="2800" u="none" spc="75" dirty="0">
                <a:latin typeface="Gill Sans MT"/>
                <a:cs typeface="Gill Sans MT"/>
              </a:rPr>
              <a:t>under</a:t>
            </a:r>
            <a:r>
              <a:rPr sz="2800" u="none" spc="-35" dirty="0">
                <a:latin typeface="Gill Sans MT"/>
                <a:cs typeface="Gill Sans MT"/>
              </a:rPr>
              <a:t> </a:t>
            </a:r>
            <a:r>
              <a:rPr sz="2800" u="none" spc="145" dirty="0">
                <a:latin typeface="Gill Sans MT"/>
                <a:cs typeface="Gill Sans MT"/>
              </a:rPr>
              <a:t>2020 	</a:t>
            </a:r>
            <a:r>
              <a:rPr sz="2800" u="none" spc="110" dirty="0">
                <a:latin typeface="Gill Sans MT"/>
                <a:cs typeface="Gill Sans MT"/>
              </a:rPr>
              <a:t>regulations.)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60" dirty="0"/>
              <a:t> </a:t>
            </a:r>
            <a:r>
              <a:rPr spc="-135" dirty="0"/>
              <a:t>Discretionary</a:t>
            </a:r>
            <a:r>
              <a:rPr spc="-155" dirty="0"/>
              <a:t> </a:t>
            </a:r>
            <a:r>
              <a:rPr dirty="0"/>
              <a:t>Dismissal</a:t>
            </a:r>
            <a:r>
              <a:rPr spc="-145" dirty="0"/>
              <a:t> </a:t>
            </a:r>
            <a:r>
              <a:rPr spc="570" dirty="0"/>
              <a:t>–</a:t>
            </a:r>
            <a:r>
              <a:rPr spc="-125" dirty="0"/>
              <a:t> </a:t>
            </a:r>
            <a:r>
              <a:rPr spc="-10" dirty="0"/>
              <a:t>106.45(d)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2257"/>
            <a:ext cx="10004425" cy="417195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597535" indent="-228600">
              <a:lnSpc>
                <a:spcPts val="2810"/>
              </a:lnSpc>
              <a:spcBef>
                <a:spcPts val="4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dirty="0">
                <a:latin typeface="Gill Sans MT"/>
                <a:cs typeface="Gill Sans MT"/>
              </a:rPr>
              <a:t>Under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spc="80" dirty="0">
                <a:latin typeface="Gill Sans MT"/>
                <a:cs typeface="Gill Sans MT"/>
              </a:rPr>
              <a:t>the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55" dirty="0">
                <a:latin typeface="Gill Sans MT"/>
                <a:cs typeface="Gill Sans MT"/>
              </a:rPr>
              <a:t>2024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100" dirty="0">
                <a:latin typeface="Gill Sans MT"/>
                <a:cs typeface="Gill Sans MT"/>
              </a:rPr>
              <a:t>regulations,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there</a:t>
            </a:r>
            <a:r>
              <a:rPr sz="2600" spc="-45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is</a:t>
            </a:r>
            <a:r>
              <a:rPr sz="2600" spc="-55" dirty="0">
                <a:latin typeface="Gill Sans MT"/>
                <a:cs typeface="Gill Sans MT"/>
              </a:rPr>
              <a:t> </a:t>
            </a:r>
            <a:r>
              <a:rPr sz="2600" dirty="0">
                <a:latin typeface="Gill Sans MT"/>
                <a:cs typeface="Gill Sans MT"/>
              </a:rPr>
              <a:t>not</a:t>
            </a:r>
            <a:r>
              <a:rPr sz="2600" spc="-30" dirty="0">
                <a:latin typeface="Gill Sans MT"/>
                <a:cs typeface="Gill Sans MT"/>
              </a:rPr>
              <a:t> </a:t>
            </a:r>
            <a:r>
              <a:rPr sz="2600" spc="300" dirty="0">
                <a:latin typeface="Gill Sans MT"/>
                <a:cs typeface="Gill Sans MT"/>
              </a:rPr>
              <a:t>a</a:t>
            </a:r>
            <a:r>
              <a:rPr sz="2600" spc="-35" dirty="0">
                <a:latin typeface="Gill Sans MT"/>
                <a:cs typeface="Gill Sans MT"/>
              </a:rPr>
              <a:t> </a:t>
            </a:r>
            <a:r>
              <a:rPr sz="2600" spc="120" dirty="0">
                <a:latin typeface="Gill Sans MT"/>
                <a:cs typeface="Gill Sans MT"/>
              </a:rPr>
              <a:t>mandatory</a:t>
            </a:r>
            <a:r>
              <a:rPr sz="2600" spc="-70" dirty="0">
                <a:latin typeface="Gill Sans MT"/>
                <a:cs typeface="Gill Sans MT"/>
              </a:rPr>
              <a:t> </a:t>
            </a:r>
            <a:r>
              <a:rPr sz="2600" spc="195" dirty="0">
                <a:latin typeface="Gill Sans MT"/>
                <a:cs typeface="Gill Sans MT"/>
              </a:rPr>
              <a:t>dismissal </a:t>
            </a:r>
            <a:r>
              <a:rPr sz="2600" spc="70" dirty="0">
                <a:latin typeface="Gill Sans MT"/>
                <a:cs typeface="Gill Sans MT"/>
              </a:rPr>
              <a:t>requirement</a:t>
            </a:r>
            <a:r>
              <a:rPr sz="2600" spc="-125" dirty="0">
                <a:latin typeface="Gill Sans MT"/>
                <a:cs typeface="Gill Sans MT"/>
              </a:rPr>
              <a:t> </a:t>
            </a:r>
            <a:r>
              <a:rPr sz="2750" i="1" spc="95" dirty="0">
                <a:latin typeface="Gill Sans MT"/>
                <a:cs typeface="Gill Sans MT"/>
              </a:rPr>
              <a:t>per</a:t>
            </a:r>
            <a:r>
              <a:rPr sz="2750" i="1" spc="-145" dirty="0">
                <a:latin typeface="Gill Sans MT"/>
                <a:cs typeface="Gill Sans MT"/>
              </a:rPr>
              <a:t> </a:t>
            </a:r>
            <a:r>
              <a:rPr sz="2750" i="1" spc="235" dirty="0">
                <a:latin typeface="Gill Sans MT"/>
                <a:cs typeface="Gill Sans MT"/>
              </a:rPr>
              <a:t>se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40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70" dirty="0">
                <a:latin typeface="Gill Sans MT"/>
                <a:cs typeface="Gill Sans MT"/>
              </a:rPr>
              <a:t>The</a:t>
            </a:r>
            <a:r>
              <a:rPr sz="2600" spc="-85" dirty="0">
                <a:latin typeface="Gill Sans MT"/>
                <a:cs typeface="Gill Sans MT"/>
              </a:rPr>
              <a:t> </a:t>
            </a:r>
            <a:r>
              <a:rPr sz="2600" spc="70" dirty="0">
                <a:latin typeface="Gill Sans MT"/>
                <a:cs typeface="Gill Sans MT"/>
              </a:rPr>
              <a:t>recipient</a:t>
            </a:r>
            <a:r>
              <a:rPr sz="2600" spc="-114" dirty="0">
                <a:latin typeface="Gill Sans MT"/>
                <a:cs typeface="Gill Sans MT"/>
              </a:rPr>
              <a:t> </a:t>
            </a:r>
            <a:r>
              <a:rPr sz="2600" u="sng" spc="220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may</a:t>
            </a:r>
            <a:r>
              <a:rPr sz="2600" u="none" spc="-85" dirty="0">
                <a:latin typeface="Gill Sans MT"/>
                <a:cs typeface="Gill Sans MT"/>
              </a:rPr>
              <a:t> </a:t>
            </a:r>
            <a:r>
              <a:rPr sz="2600" u="none" spc="215" dirty="0">
                <a:latin typeface="Gill Sans MT"/>
                <a:cs typeface="Gill Sans MT"/>
              </a:rPr>
              <a:t>dismiss</a:t>
            </a:r>
            <a:r>
              <a:rPr sz="2600" u="none" spc="-114" dirty="0">
                <a:latin typeface="Gill Sans MT"/>
                <a:cs typeface="Gill Sans MT"/>
              </a:rPr>
              <a:t> </a:t>
            </a:r>
            <a:r>
              <a:rPr sz="2600" u="none" spc="300" dirty="0">
                <a:latin typeface="Gill Sans MT"/>
                <a:cs typeface="Gill Sans MT"/>
              </a:rPr>
              <a:t>a</a:t>
            </a:r>
            <a:r>
              <a:rPr sz="2600" u="none" spc="-80" dirty="0">
                <a:latin typeface="Gill Sans MT"/>
                <a:cs typeface="Gill Sans MT"/>
              </a:rPr>
              <a:t> </a:t>
            </a:r>
            <a:r>
              <a:rPr sz="2600" u="none" spc="130" dirty="0">
                <a:latin typeface="Gill Sans MT"/>
                <a:cs typeface="Gill Sans MT"/>
              </a:rPr>
              <a:t>complaint</a:t>
            </a:r>
            <a:r>
              <a:rPr sz="2600" u="none" spc="-114" dirty="0">
                <a:latin typeface="Gill Sans MT"/>
                <a:cs typeface="Gill Sans MT"/>
              </a:rPr>
              <a:t> </a:t>
            </a:r>
            <a:r>
              <a:rPr sz="2600" u="none" spc="145" dirty="0">
                <a:latin typeface="Gill Sans MT"/>
                <a:cs typeface="Gill Sans MT"/>
              </a:rPr>
              <a:t>of</a:t>
            </a:r>
            <a:r>
              <a:rPr sz="2600" u="none" spc="-75" dirty="0">
                <a:latin typeface="Gill Sans MT"/>
                <a:cs typeface="Gill Sans MT"/>
              </a:rPr>
              <a:t> </a:t>
            </a:r>
            <a:r>
              <a:rPr sz="2600" u="none" spc="150" dirty="0">
                <a:latin typeface="Gill Sans MT"/>
                <a:cs typeface="Gill Sans MT"/>
              </a:rPr>
              <a:t>sex</a:t>
            </a:r>
            <a:r>
              <a:rPr sz="2600" u="none" spc="-85" dirty="0">
                <a:latin typeface="Gill Sans MT"/>
                <a:cs typeface="Gill Sans MT"/>
              </a:rPr>
              <a:t> </a:t>
            </a:r>
            <a:r>
              <a:rPr sz="2600" u="none" spc="110" dirty="0">
                <a:latin typeface="Gill Sans MT"/>
                <a:cs typeface="Gill Sans MT"/>
              </a:rPr>
              <a:t>discrimination</a:t>
            </a:r>
            <a:r>
              <a:rPr sz="2600" u="none" spc="-110" dirty="0">
                <a:latin typeface="Gill Sans MT"/>
                <a:cs typeface="Gill Sans MT"/>
              </a:rPr>
              <a:t> </a:t>
            </a:r>
            <a:r>
              <a:rPr sz="2600" u="none" spc="90" dirty="0">
                <a:latin typeface="Gill Sans MT"/>
                <a:cs typeface="Gill Sans MT"/>
              </a:rPr>
              <a:t>if:</a:t>
            </a:r>
            <a:endParaRPr sz="2600">
              <a:latin typeface="Gill Sans MT"/>
              <a:cs typeface="Gill Sans MT"/>
            </a:endParaRPr>
          </a:p>
          <a:p>
            <a:pPr marL="698500" marR="327660" lvl="1" indent="-228600">
              <a:lnSpc>
                <a:spcPts val="2380"/>
              </a:lnSpc>
              <a:spcBef>
                <a:spcPts val="550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spc="55" dirty="0">
                <a:latin typeface="Gill Sans MT"/>
                <a:cs typeface="Gill Sans MT"/>
              </a:rPr>
              <a:t>The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recipient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155" dirty="0">
                <a:latin typeface="Gill Sans MT"/>
                <a:cs typeface="Gill Sans MT"/>
              </a:rPr>
              <a:t>is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25" dirty="0">
                <a:latin typeface="Gill Sans MT"/>
                <a:cs typeface="Gill Sans MT"/>
              </a:rPr>
              <a:t>unable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identify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65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respondent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85" dirty="0">
                <a:latin typeface="Gill Sans MT"/>
                <a:cs typeface="Gill Sans MT"/>
              </a:rPr>
              <a:t>after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taking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105" dirty="0">
                <a:latin typeface="Gill Sans MT"/>
                <a:cs typeface="Gill Sans MT"/>
              </a:rPr>
              <a:t>reasonable </a:t>
            </a:r>
            <a:r>
              <a:rPr sz="2200" spc="150" dirty="0">
                <a:latin typeface="Gill Sans MT"/>
                <a:cs typeface="Gill Sans MT"/>
              </a:rPr>
              <a:t>steps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70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do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so;</a:t>
            </a:r>
            <a:endParaRPr sz="2200">
              <a:latin typeface="Gill Sans MT"/>
              <a:cs typeface="Gill Sans MT"/>
            </a:endParaRPr>
          </a:p>
          <a:p>
            <a:pPr marL="698500" marR="126364" lvl="1" indent="-228600">
              <a:lnSpc>
                <a:spcPts val="2380"/>
              </a:lnSpc>
              <a:spcBef>
                <a:spcPts val="495"/>
              </a:spcBef>
              <a:buFont typeface="Courier New"/>
              <a:buChar char="o"/>
              <a:tabLst>
                <a:tab pos="698500" algn="l"/>
              </a:tabLst>
            </a:pPr>
            <a:r>
              <a:rPr sz="2200" spc="55" dirty="0">
                <a:latin typeface="Gill Sans MT"/>
                <a:cs typeface="Gill Sans MT"/>
              </a:rPr>
              <a:t>The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respondent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155" dirty="0">
                <a:latin typeface="Gill Sans MT"/>
                <a:cs typeface="Gill Sans MT"/>
              </a:rPr>
              <a:t>is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not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participating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in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recipient's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education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90" dirty="0">
                <a:latin typeface="Gill Sans MT"/>
                <a:cs typeface="Gill Sans MT"/>
              </a:rPr>
              <a:t>program</a:t>
            </a:r>
            <a:r>
              <a:rPr sz="2200" spc="-10" dirty="0">
                <a:latin typeface="Gill Sans MT"/>
                <a:cs typeface="Gill Sans MT"/>
              </a:rPr>
              <a:t> </a:t>
            </a:r>
            <a:r>
              <a:rPr sz="2200" spc="-25" dirty="0">
                <a:latin typeface="Gill Sans MT"/>
                <a:cs typeface="Gill Sans MT"/>
              </a:rPr>
              <a:t>or </a:t>
            </a:r>
            <a:r>
              <a:rPr sz="2200" spc="75" dirty="0">
                <a:latin typeface="Gill Sans MT"/>
                <a:cs typeface="Gill Sans MT"/>
              </a:rPr>
              <a:t>activity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160" dirty="0">
                <a:latin typeface="Gill Sans MT"/>
                <a:cs typeface="Gill Sans MT"/>
              </a:rPr>
              <a:t>and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155" dirty="0">
                <a:latin typeface="Gill Sans MT"/>
                <a:cs typeface="Gill Sans MT"/>
              </a:rPr>
              <a:t>is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not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employed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by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40" dirty="0">
                <a:latin typeface="Gill Sans MT"/>
                <a:cs typeface="Gill Sans MT"/>
              </a:rPr>
              <a:t>recipient;</a:t>
            </a:r>
            <a:endParaRPr sz="2200">
              <a:latin typeface="Gill Sans MT"/>
              <a:cs typeface="Gill Sans MT"/>
            </a:endParaRPr>
          </a:p>
          <a:p>
            <a:pPr marL="697865" marR="5080" lvl="1" indent="-228600">
              <a:lnSpc>
                <a:spcPts val="2380"/>
              </a:lnSpc>
              <a:spcBef>
                <a:spcPts val="500"/>
              </a:spcBef>
              <a:buFont typeface="Courier New"/>
              <a:buChar char="o"/>
              <a:tabLst>
                <a:tab pos="697865" algn="l"/>
              </a:tabLst>
            </a:pPr>
            <a:r>
              <a:rPr sz="2200" spc="55" dirty="0">
                <a:latin typeface="Gill Sans MT"/>
                <a:cs typeface="Gill Sans MT"/>
              </a:rPr>
              <a:t>The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complainant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voluntarily</a:t>
            </a:r>
            <a:r>
              <a:rPr sz="2200" spc="-40" dirty="0">
                <a:latin typeface="Gill Sans MT"/>
                <a:cs typeface="Gill Sans MT"/>
              </a:rPr>
              <a:t> </a:t>
            </a:r>
            <a:r>
              <a:rPr sz="2200" spc="80" dirty="0">
                <a:latin typeface="Gill Sans MT"/>
                <a:cs typeface="Gill Sans MT"/>
              </a:rPr>
              <a:t>withdraws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145" dirty="0">
                <a:latin typeface="Gill Sans MT"/>
                <a:cs typeface="Gill Sans MT"/>
              </a:rPr>
              <a:t>any</a:t>
            </a:r>
            <a:r>
              <a:rPr sz="2200" spc="-50" dirty="0">
                <a:latin typeface="Gill Sans MT"/>
                <a:cs typeface="Gill Sans MT"/>
              </a:rPr>
              <a:t> </a:t>
            </a:r>
            <a:r>
              <a:rPr sz="2200" spc="-30" dirty="0">
                <a:latin typeface="Gill Sans MT"/>
                <a:cs typeface="Gill Sans MT"/>
              </a:rPr>
              <a:t>or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10" dirty="0">
                <a:latin typeface="Gill Sans MT"/>
                <a:cs typeface="Gill Sans MT"/>
              </a:rPr>
              <a:t>all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of</a:t>
            </a:r>
            <a:r>
              <a:rPr sz="2200" spc="-6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70" dirty="0">
                <a:latin typeface="Gill Sans MT"/>
                <a:cs typeface="Gill Sans MT"/>
              </a:rPr>
              <a:t> </a:t>
            </a:r>
            <a:r>
              <a:rPr sz="2200" spc="125" dirty="0">
                <a:latin typeface="Gill Sans MT"/>
                <a:cs typeface="Gill Sans MT"/>
              </a:rPr>
              <a:t>allegations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in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35" dirty="0">
                <a:latin typeface="Gill Sans MT"/>
                <a:cs typeface="Gill Sans MT"/>
              </a:rPr>
              <a:t>the </a:t>
            </a:r>
            <a:r>
              <a:rPr sz="2200" spc="105" dirty="0">
                <a:latin typeface="Gill Sans MT"/>
                <a:cs typeface="Gill Sans MT"/>
              </a:rPr>
              <a:t>complaint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160" dirty="0">
                <a:latin typeface="Gill Sans MT"/>
                <a:cs typeface="Gill Sans MT"/>
              </a:rPr>
              <a:t>and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Title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-65" dirty="0">
                <a:latin typeface="Gill Sans MT"/>
                <a:cs typeface="Gill Sans MT"/>
              </a:rPr>
              <a:t>IX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Coordinator </a:t>
            </a:r>
            <a:r>
              <a:rPr sz="2200" spc="120" dirty="0">
                <a:latin typeface="Gill Sans MT"/>
                <a:cs typeface="Gill Sans MT"/>
              </a:rPr>
              <a:t>declines</a:t>
            </a:r>
            <a:r>
              <a:rPr sz="2200" spc="-5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to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65" dirty="0">
                <a:latin typeface="Gill Sans MT"/>
                <a:cs typeface="Gill Sans MT"/>
              </a:rPr>
              <a:t>initiate</a:t>
            </a:r>
            <a:r>
              <a:rPr sz="2200" spc="-15" dirty="0">
                <a:latin typeface="Gill Sans MT"/>
                <a:cs typeface="Gill Sans MT"/>
              </a:rPr>
              <a:t> </a:t>
            </a:r>
            <a:r>
              <a:rPr sz="2200" spc="250" dirty="0">
                <a:latin typeface="Gill Sans MT"/>
                <a:cs typeface="Gill Sans MT"/>
              </a:rPr>
              <a:t>a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85" dirty="0">
                <a:latin typeface="Gill Sans MT"/>
                <a:cs typeface="Gill Sans MT"/>
              </a:rPr>
              <a:t>complaint,</a:t>
            </a:r>
            <a:r>
              <a:rPr sz="2200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and </a:t>
            </a:r>
            <a:r>
              <a:rPr sz="2200" spc="65" dirty="0">
                <a:latin typeface="Gill Sans MT"/>
                <a:cs typeface="Gill Sans MT"/>
              </a:rPr>
              <a:t>the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recipient</a:t>
            </a:r>
            <a:r>
              <a:rPr sz="2200" spc="5" dirty="0">
                <a:latin typeface="Gill Sans MT"/>
                <a:cs typeface="Gill Sans MT"/>
              </a:rPr>
              <a:t> </a:t>
            </a:r>
            <a:r>
              <a:rPr sz="2200" spc="90" dirty="0">
                <a:latin typeface="Gill Sans MT"/>
                <a:cs typeface="Gill Sans MT"/>
              </a:rPr>
              <a:t>determines</a:t>
            </a:r>
            <a:r>
              <a:rPr sz="2200" spc="15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that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dirty="0">
                <a:latin typeface="Gill Sans MT"/>
                <a:cs typeface="Gill Sans MT"/>
              </a:rPr>
              <a:t>without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65" dirty="0">
                <a:latin typeface="Gill Sans MT"/>
                <a:cs typeface="Gill Sans MT"/>
              </a:rPr>
              <a:t>the</a:t>
            </a:r>
            <a:r>
              <a:rPr sz="2200" spc="-1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complainant's</a:t>
            </a:r>
            <a:r>
              <a:rPr sz="2200" spc="15" dirty="0">
                <a:latin typeface="Gill Sans MT"/>
                <a:cs typeface="Gill Sans MT"/>
              </a:rPr>
              <a:t> </a:t>
            </a:r>
            <a:r>
              <a:rPr sz="2200" spc="50" dirty="0">
                <a:latin typeface="Gill Sans MT"/>
                <a:cs typeface="Gill Sans MT"/>
              </a:rPr>
              <a:t>withdrawn </a:t>
            </a:r>
            <a:r>
              <a:rPr sz="2200" spc="110" dirty="0">
                <a:latin typeface="Gill Sans MT"/>
                <a:cs typeface="Gill Sans MT"/>
              </a:rPr>
              <a:t>allegations,</a:t>
            </a:r>
            <a:r>
              <a:rPr sz="2200" spc="-10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60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conduct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that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remains</a:t>
            </a:r>
            <a:r>
              <a:rPr sz="2200" spc="-20" dirty="0">
                <a:latin typeface="Gill Sans MT"/>
                <a:cs typeface="Gill Sans MT"/>
              </a:rPr>
              <a:t> </a:t>
            </a:r>
            <a:r>
              <a:rPr sz="2200" spc="135" dirty="0">
                <a:latin typeface="Gill Sans MT"/>
                <a:cs typeface="Gill Sans MT"/>
              </a:rPr>
              <a:t>alleged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70" dirty="0">
                <a:latin typeface="Gill Sans MT"/>
                <a:cs typeface="Gill Sans MT"/>
              </a:rPr>
              <a:t>in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60" dirty="0">
                <a:latin typeface="Gill Sans MT"/>
                <a:cs typeface="Gill Sans MT"/>
              </a:rPr>
              <a:t>the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85" dirty="0">
                <a:latin typeface="Gill Sans MT"/>
                <a:cs typeface="Gill Sans MT"/>
              </a:rPr>
              <a:t>complaint,</a:t>
            </a:r>
            <a:r>
              <a:rPr sz="2200" spc="-35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if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95" dirty="0">
                <a:latin typeface="Gill Sans MT"/>
                <a:cs typeface="Gill Sans MT"/>
              </a:rPr>
              <a:t>any,</a:t>
            </a:r>
            <a:r>
              <a:rPr sz="2200" spc="-55" dirty="0">
                <a:latin typeface="Gill Sans MT"/>
                <a:cs typeface="Gill Sans MT"/>
              </a:rPr>
              <a:t> </a:t>
            </a:r>
            <a:r>
              <a:rPr sz="2200" spc="55" dirty="0">
                <a:latin typeface="Gill Sans MT"/>
                <a:cs typeface="Gill Sans MT"/>
              </a:rPr>
              <a:t>would </a:t>
            </a:r>
            <a:r>
              <a:rPr sz="2200" dirty="0">
                <a:latin typeface="Gill Sans MT"/>
                <a:cs typeface="Gill Sans MT"/>
              </a:rPr>
              <a:t>not</a:t>
            </a:r>
            <a:r>
              <a:rPr sz="2200" spc="-45" dirty="0">
                <a:latin typeface="Gill Sans MT"/>
                <a:cs typeface="Gill Sans MT"/>
              </a:rPr>
              <a:t> </a:t>
            </a:r>
            <a:r>
              <a:rPr sz="2200" spc="75" dirty="0">
                <a:latin typeface="Gill Sans MT"/>
                <a:cs typeface="Gill Sans MT"/>
              </a:rPr>
              <a:t>constitute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14" dirty="0">
                <a:latin typeface="Gill Sans MT"/>
                <a:cs typeface="Gill Sans MT"/>
              </a:rPr>
              <a:t>sex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90" dirty="0">
                <a:latin typeface="Gill Sans MT"/>
                <a:cs typeface="Gill Sans MT"/>
              </a:rPr>
              <a:t>discrimination</a:t>
            </a:r>
            <a:r>
              <a:rPr sz="2200" spc="20" dirty="0">
                <a:latin typeface="Gill Sans MT"/>
                <a:cs typeface="Gill Sans MT"/>
              </a:rPr>
              <a:t> </a:t>
            </a:r>
            <a:r>
              <a:rPr sz="2200" spc="100" dirty="0">
                <a:latin typeface="Gill Sans MT"/>
                <a:cs typeface="Gill Sans MT"/>
              </a:rPr>
              <a:t>even</a:t>
            </a:r>
            <a:r>
              <a:rPr sz="2200" spc="-30" dirty="0">
                <a:latin typeface="Gill Sans MT"/>
                <a:cs typeface="Gill Sans MT"/>
              </a:rPr>
              <a:t> </a:t>
            </a:r>
            <a:r>
              <a:rPr sz="2200" spc="120" dirty="0">
                <a:latin typeface="Gill Sans MT"/>
                <a:cs typeface="Gill Sans MT"/>
              </a:rPr>
              <a:t>if</a:t>
            </a:r>
            <a:r>
              <a:rPr sz="2200" spc="-25" dirty="0">
                <a:latin typeface="Gill Sans MT"/>
                <a:cs typeface="Gill Sans MT"/>
              </a:rPr>
              <a:t> </a:t>
            </a:r>
            <a:r>
              <a:rPr sz="2200" spc="40" dirty="0">
                <a:latin typeface="Gill Sans MT"/>
                <a:cs typeface="Gill Sans MT"/>
              </a:rPr>
              <a:t>proven</a:t>
            </a:r>
            <a:endParaRPr sz="22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1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554346" y="3632570"/>
            <a:ext cx="70802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0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000" b="1" spc="-100" dirty="0">
                <a:solidFill>
                  <a:srgbClr val="FFFFFF"/>
                </a:solidFill>
                <a:latin typeface="Gill Sans MT"/>
                <a:cs typeface="Gill Sans MT"/>
              </a:rPr>
              <a:t> Constitutes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4000" b="1" spc="-11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80" dirty="0">
                <a:solidFill>
                  <a:srgbClr val="FFFFFF"/>
                </a:solidFill>
                <a:latin typeface="Gill Sans MT"/>
                <a:cs typeface="Gill Sans MT"/>
              </a:rPr>
              <a:t>Complaint?</a:t>
            </a:r>
            <a:endParaRPr sz="4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60" dirty="0"/>
              <a:t> </a:t>
            </a:r>
            <a:r>
              <a:rPr spc="-135" dirty="0"/>
              <a:t>Discretionary</a:t>
            </a:r>
            <a:r>
              <a:rPr spc="-155" dirty="0"/>
              <a:t> </a:t>
            </a:r>
            <a:r>
              <a:rPr dirty="0"/>
              <a:t>Dismissal</a:t>
            </a:r>
            <a:r>
              <a:rPr spc="-145" dirty="0"/>
              <a:t> </a:t>
            </a:r>
            <a:r>
              <a:rPr spc="570" dirty="0"/>
              <a:t>–</a:t>
            </a:r>
            <a:r>
              <a:rPr spc="-125" dirty="0"/>
              <a:t> </a:t>
            </a:r>
            <a:r>
              <a:rPr spc="-10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315575" cy="2226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75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recipient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u="sng" spc="225" dirty="0">
                <a:uFill>
                  <a:solidFill>
                    <a:srgbClr val="000000"/>
                  </a:solidFill>
                </a:uFill>
                <a:latin typeface="Gill Sans MT"/>
                <a:cs typeface="Gill Sans MT"/>
              </a:rPr>
              <a:t>may</a:t>
            </a:r>
            <a:r>
              <a:rPr sz="2800" u="none" spc="-80" dirty="0">
                <a:latin typeface="Gill Sans MT"/>
                <a:cs typeface="Gill Sans MT"/>
              </a:rPr>
              <a:t> </a:t>
            </a:r>
            <a:r>
              <a:rPr sz="2800" u="none" spc="229" dirty="0">
                <a:latin typeface="Gill Sans MT"/>
                <a:cs typeface="Gill Sans MT"/>
              </a:rPr>
              <a:t>dismiss</a:t>
            </a:r>
            <a:r>
              <a:rPr sz="2800" u="none" spc="-65" dirty="0">
                <a:latin typeface="Gill Sans MT"/>
                <a:cs typeface="Gill Sans MT"/>
              </a:rPr>
              <a:t> </a:t>
            </a:r>
            <a:r>
              <a:rPr sz="2800" u="none" spc="310" dirty="0">
                <a:latin typeface="Gill Sans MT"/>
                <a:cs typeface="Gill Sans MT"/>
              </a:rPr>
              <a:t>a</a:t>
            </a:r>
            <a:r>
              <a:rPr sz="2800" u="none" spc="-80" dirty="0">
                <a:latin typeface="Gill Sans MT"/>
                <a:cs typeface="Gill Sans MT"/>
              </a:rPr>
              <a:t> </a:t>
            </a:r>
            <a:r>
              <a:rPr sz="2800" u="none" spc="140" dirty="0">
                <a:latin typeface="Gill Sans MT"/>
                <a:cs typeface="Gill Sans MT"/>
              </a:rPr>
              <a:t>complaint</a:t>
            </a:r>
            <a:r>
              <a:rPr sz="2800" u="none" spc="-85" dirty="0">
                <a:latin typeface="Gill Sans MT"/>
                <a:cs typeface="Gill Sans MT"/>
              </a:rPr>
              <a:t> </a:t>
            </a:r>
            <a:r>
              <a:rPr sz="2800" u="none" spc="145" dirty="0">
                <a:latin typeface="Gill Sans MT"/>
                <a:cs typeface="Gill Sans MT"/>
              </a:rPr>
              <a:t>of</a:t>
            </a:r>
            <a:r>
              <a:rPr sz="2800" u="none" spc="-75" dirty="0">
                <a:latin typeface="Gill Sans MT"/>
                <a:cs typeface="Gill Sans MT"/>
              </a:rPr>
              <a:t> </a:t>
            </a:r>
            <a:r>
              <a:rPr sz="2800" u="none" spc="150" dirty="0">
                <a:latin typeface="Gill Sans MT"/>
                <a:cs typeface="Gill Sans MT"/>
              </a:rPr>
              <a:t>sex</a:t>
            </a:r>
            <a:r>
              <a:rPr sz="2800" u="none" spc="-55" dirty="0">
                <a:latin typeface="Gill Sans MT"/>
                <a:cs typeface="Gill Sans MT"/>
              </a:rPr>
              <a:t> </a:t>
            </a:r>
            <a:r>
              <a:rPr sz="2800" u="none" spc="120" dirty="0">
                <a:latin typeface="Gill Sans MT"/>
                <a:cs typeface="Gill Sans MT"/>
              </a:rPr>
              <a:t>discrimination</a:t>
            </a:r>
            <a:r>
              <a:rPr sz="2800" u="none" spc="-95" dirty="0">
                <a:latin typeface="Gill Sans MT"/>
                <a:cs typeface="Gill Sans MT"/>
              </a:rPr>
              <a:t> </a:t>
            </a:r>
            <a:r>
              <a:rPr sz="2800" u="none" spc="105" dirty="0">
                <a:latin typeface="Gill Sans MT"/>
                <a:cs typeface="Gill Sans MT"/>
              </a:rPr>
              <a:t>if:</a:t>
            </a:r>
            <a:endParaRPr sz="28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395"/>
              </a:spcBef>
              <a:buFont typeface="Arial"/>
              <a:buChar char="•"/>
            </a:pPr>
            <a:endParaRPr sz="2800">
              <a:latin typeface="Gill Sans MT"/>
              <a:cs typeface="Gill Sans MT"/>
            </a:endParaRPr>
          </a:p>
          <a:p>
            <a:pPr marL="697230" marR="5080" lvl="1" indent="-227329">
              <a:lnSpc>
                <a:spcPts val="2590"/>
              </a:lnSpc>
              <a:buFont typeface="Courier New"/>
              <a:buChar char="o"/>
              <a:tabLst>
                <a:tab pos="698500" algn="l"/>
                <a:tab pos="9305925" algn="l"/>
              </a:tabLst>
            </a:pP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recipient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determines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conduct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alleged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complaint,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even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if 	</a:t>
            </a:r>
            <a:r>
              <a:rPr sz="2400" dirty="0">
                <a:latin typeface="Gill Sans MT"/>
                <a:cs typeface="Gill Sans MT"/>
              </a:rPr>
              <a:t>proven,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would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1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constitute</a:t>
            </a:r>
            <a:r>
              <a:rPr sz="2400" spc="4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sex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discrimination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even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if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proven.</a:t>
            </a:r>
            <a:r>
              <a:rPr sz="2400" dirty="0">
                <a:latin typeface="Gill Sans MT"/>
                <a:cs typeface="Gill Sans MT"/>
              </a:rPr>
              <a:t>	Prior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to 	</a:t>
            </a:r>
            <a:r>
              <a:rPr sz="2400" spc="185" dirty="0">
                <a:latin typeface="Gill Sans MT"/>
                <a:cs typeface="Gill Sans MT"/>
              </a:rPr>
              <a:t>dismissing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complaint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this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reason,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recipient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must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make 	</a:t>
            </a:r>
            <a:r>
              <a:rPr sz="2400" spc="125" dirty="0">
                <a:latin typeface="Gill Sans MT"/>
                <a:cs typeface="Gill Sans MT"/>
              </a:rPr>
              <a:t>reasonable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efforts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clarify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allegations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with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complainant.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62426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95" dirty="0"/>
              <a:t> </a:t>
            </a:r>
            <a:r>
              <a:rPr dirty="0"/>
              <a:t>Dismissal</a:t>
            </a:r>
            <a:r>
              <a:rPr spc="-180" dirty="0"/>
              <a:t> </a:t>
            </a:r>
            <a:r>
              <a:rPr spc="-10" dirty="0"/>
              <a:t>Appeals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10119995" cy="395605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0029" marR="218440" indent="-227329">
              <a:lnSpc>
                <a:spcPct val="80000"/>
              </a:lnSpc>
              <a:spcBef>
                <a:spcPts val="765"/>
              </a:spcBef>
              <a:buFont typeface="Arial"/>
              <a:buChar char="•"/>
              <a:tabLst>
                <a:tab pos="241300" algn="l"/>
                <a:tab pos="3145790" algn="l"/>
              </a:tabLst>
            </a:pPr>
            <a:r>
              <a:rPr sz="2800" spc="100" dirty="0">
                <a:latin typeface="Gill Sans MT"/>
                <a:cs typeface="Gill Sans MT"/>
              </a:rPr>
              <a:t>Recipient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promptly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notify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reason 	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dismissal.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75" dirty="0">
                <a:latin typeface="Gill Sans MT"/>
                <a:cs typeface="Gill Sans MT"/>
              </a:rPr>
              <a:t>(Notification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goes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both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parties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 	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aware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complaint.)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ts val="282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-35" dirty="0">
                <a:latin typeface="Gill Sans MT"/>
                <a:cs typeface="Gill Sans MT"/>
              </a:rPr>
              <a:t>Not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required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writing,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but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documentation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80" dirty="0">
                <a:latin typeface="Gill Sans MT"/>
                <a:cs typeface="Gill Sans MT"/>
              </a:rPr>
              <a:t>is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necessary.</a:t>
            </a:r>
            <a:endParaRPr sz="2400">
              <a:latin typeface="Gill Sans MT"/>
              <a:cs typeface="Gill Sans MT"/>
            </a:endParaRPr>
          </a:p>
          <a:p>
            <a:pPr marL="240029" marR="673100" indent="-227329">
              <a:lnSpc>
                <a:spcPct val="800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  <a:tab pos="6969125" algn="l"/>
              </a:tabLst>
            </a:pPr>
            <a:r>
              <a:rPr sz="2800" spc="60" dirty="0">
                <a:latin typeface="Gill Sans MT"/>
                <a:cs typeface="Gill Sans MT"/>
              </a:rPr>
              <a:t>Discretionary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dismissal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may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appealed.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25" dirty="0">
                <a:latin typeface="Gill Sans MT"/>
                <a:cs typeface="Gill Sans MT"/>
              </a:rPr>
              <a:t>Appeal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be 	</a:t>
            </a:r>
            <a:r>
              <a:rPr sz="2800" spc="200" dirty="0">
                <a:latin typeface="Gill Sans MT"/>
                <a:cs typeface="Gill Sans MT"/>
              </a:rPr>
              <a:t>accessible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any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party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is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notified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dismissal.</a:t>
            </a:r>
            <a:endParaRPr sz="2800">
              <a:latin typeface="Gill Sans MT"/>
              <a:cs typeface="Gill Sans MT"/>
            </a:endParaRPr>
          </a:p>
          <a:p>
            <a:pPr marL="697230" marR="905510" lvl="1" indent="-227329">
              <a:lnSpc>
                <a:spcPct val="80000"/>
              </a:lnSpc>
              <a:spcBef>
                <a:spcPts val="52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70" dirty="0">
                <a:latin typeface="Gill Sans MT"/>
                <a:cs typeface="Gill Sans MT"/>
              </a:rPr>
              <a:t>Trained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appeals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officer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cannot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have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taken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part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in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dismissal 	</a:t>
            </a:r>
            <a:r>
              <a:rPr sz="2400" spc="114" dirty="0">
                <a:latin typeface="Gill Sans MT"/>
                <a:cs typeface="Gill Sans MT"/>
              </a:rPr>
              <a:t>decision.</a:t>
            </a:r>
            <a:endParaRPr sz="2400">
              <a:latin typeface="Gill Sans MT"/>
              <a:cs typeface="Gill Sans MT"/>
            </a:endParaRPr>
          </a:p>
          <a:p>
            <a:pPr marL="697230" marR="5080" lvl="1" indent="-227329">
              <a:lnSpc>
                <a:spcPts val="2300"/>
              </a:lnSpc>
              <a:spcBef>
                <a:spcPts val="47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120" dirty="0">
                <a:latin typeface="Gill Sans MT"/>
                <a:cs typeface="Gill Sans MT"/>
              </a:rPr>
              <a:t>Parties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must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provided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reasonable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equal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opportunity</a:t>
            </a:r>
            <a:r>
              <a:rPr sz="2400" spc="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make 	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statement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about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dismissal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decision.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ts val="283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120" dirty="0">
                <a:latin typeface="Gill Sans MT"/>
                <a:cs typeface="Gill Sans MT"/>
              </a:rPr>
              <a:t>Parties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60" dirty="0">
                <a:latin typeface="Gill Sans MT"/>
                <a:cs typeface="Gill Sans MT"/>
              </a:rPr>
              <a:t>must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notified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results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and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rationale.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65" dirty="0"/>
              <a:t> </a:t>
            </a:r>
            <a:r>
              <a:rPr dirty="0"/>
              <a:t>Post-</a:t>
            </a:r>
            <a:r>
              <a:rPr spc="-10" dirty="0"/>
              <a:t>Dismissal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9756775" cy="24987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467359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40" dirty="0">
                <a:latin typeface="Gill Sans MT"/>
                <a:cs typeface="Gill Sans MT"/>
              </a:rPr>
              <a:t>Parties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were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aware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offered 	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measures.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-90" dirty="0">
                <a:latin typeface="Gill Sans MT"/>
                <a:cs typeface="Gill Sans MT"/>
              </a:rPr>
              <a:t>IX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must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take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other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appropriate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prompt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and 	</a:t>
            </a:r>
            <a:r>
              <a:rPr sz="2800" spc="140" dirty="0">
                <a:latin typeface="Gill Sans MT"/>
                <a:cs typeface="Gill Sans MT"/>
              </a:rPr>
              <a:t>effective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steps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ensure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discrimination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does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not 	</a:t>
            </a:r>
            <a:r>
              <a:rPr sz="2800" spc="105" dirty="0">
                <a:latin typeface="Gill Sans MT"/>
                <a:cs typeface="Gill Sans MT"/>
              </a:rPr>
              <a:t>continue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recur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within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recipient's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education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program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or 	</a:t>
            </a:r>
            <a:r>
              <a:rPr sz="2800" spc="90" dirty="0">
                <a:latin typeface="Gill Sans MT"/>
                <a:cs typeface="Gill Sans MT"/>
              </a:rPr>
              <a:t>activity.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Dismissal</a:t>
            </a:r>
            <a:r>
              <a:rPr spc="-140" dirty="0"/>
              <a:t> </a:t>
            </a:r>
            <a:r>
              <a:rPr spc="-135" dirty="0"/>
              <a:t>Hypothetical</a:t>
            </a:r>
            <a:r>
              <a:rPr spc="-120" dirty="0"/>
              <a:t> </a:t>
            </a:r>
            <a:r>
              <a:rPr spc="25" dirty="0"/>
              <a:t>#1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073005" cy="28797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113157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Hunter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alleges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sex-</a:t>
            </a:r>
            <a:r>
              <a:rPr sz="2800" spc="220" dirty="0">
                <a:latin typeface="Gill Sans MT"/>
                <a:cs typeface="Gill Sans MT"/>
              </a:rPr>
              <a:t>based</a:t>
            </a:r>
            <a:r>
              <a:rPr sz="280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harassment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Taylor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(a 	</a:t>
            </a:r>
            <a:r>
              <a:rPr sz="2800" spc="100" dirty="0">
                <a:latin typeface="Gill Sans MT"/>
                <a:cs typeface="Gill Sans MT"/>
              </a:rPr>
              <a:t>student).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140" dirty="0">
                <a:latin typeface="Gill Sans MT"/>
                <a:cs typeface="Gill Sans MT"/>
              </a:rPr>
              <a:t>Leslie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alleges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sex-</a:t>
            </a:r>
            <a:r>
              <a:rPr sz="2800" spc="220" dirty="0">
                <a:latin typeface="Gill Sans MT"/>
                <a:cs typeface="Gill Sans MT"/>
              </a:rPr>
              <a:t>based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harassment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Taylor.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65" dirty="0">
                <a:latin typeface="Gill Sans MT"/>
                <a:cs typeface="Gill Sans MT"/>
              </a:rPr>
              <a:t>Both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sets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similar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violent.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Taylor,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facing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criminal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charges,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withdraws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from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institution.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30" dirty="0">
                <a:latin typeface="Gill Sans MT"/>
                <a:cs typeface="Gill Sans MT"/>
              </a:rPr>
              <a:t>Do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you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35" dirty="0">
                <a:latin typeface="Gill Sans MT"/>
                <a:cs typeface="Gill Sans MT"/>
              </a:rPr>
              <a:t>dismiss?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Dismissal</a:t>
            </a:r>
            <a:r>
              <a:rPr spc="-140" dirty="0"/>
              <a:t> </a:t>
            </a:r>
            <a:r>
              <a:rPr spc="-135" dirty="0"/>
              <a:t>Hypothetical</a:t>
            </a:r>
            <a:r>
              <a:rPr spc="-120" dirty="0"/>
              <a:t> </a:t>
            </a:r>
            <a:r>
              <a:rPr spc="25" dirty="0"/>
              <a:t>#2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292080" cy="262509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80391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Alex,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student,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alleges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discrimination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Casey,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 	</a:t>
            </a:r>
            <a:r>
              <a:rPr sz="2800" spc="150" dirty="0">
                <a:latin typeface="Gill Sans MT"/>
                <a:cs typeface="Gill Sans MT"/>
              </a:rPr>
              <a:t>faculty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member.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  <a:tab pos="6939280" algn="l"/>
              </a:tabLst>
            </a:pPr>
            <a:r>
              <a:rPr sz="2800" dirty="0">
                <a:latin typeface="Gill Sans MT"/>
                <a:cs typeface="Gill Sans MT"/>
              </a:rPr>
              <a:t>Alex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Casey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reach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private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settlement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agreement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430" dirty="0">
                <a:latin typeface="Gill Sans MT"/>
                <a:cs typeface="Gill Sans MT"/>
              </a:rPr>
              <a:t>–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but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not 	</a:t>
            </a:r>
            <a:r>
              <a:rPr sz="2800" spc="80" dirty="0">
                <a:latin typeface="Gill Sans MT"/>
                <a:cs typeface="Gill Sans MT"/>
              </a:rPr>
              <a:t>through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your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informal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resolution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process.</a:t>
            </a:r>
            <a:r>
              <a:rPr sz="2800" dirty="0">
                <a:latin typeface="Gill Sans MT"/>
                <a:cs typeface="Gill Sans MT"/>
              </a:rPr>
              <a:t>	Alex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then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requests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70" dirty="0">
                <a:latin typeface="Gill Sans MT"/>
                <a:cs typeface="Gill Sans MT"/>
              </a:rPr>
              <a:t>withdraw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complaint.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30" dirty="0">
                <a:latin typeface="Gill Sans MT"/>
                <a:cs typeface="Gill Sans MT"/>
              </a:rPr>
              <a:t>Do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you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29" dirty="0">
                <a:latin typeface="Gill Sans MT"/>
                <a:cs typeface="Gill Sans MT"/>
              </a:rPr>
              <a:t>dismiss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complaint?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Dismissal</a:t>
            </a:r>
            <a:r>
              <a:rPr spc="-140" dirty="0"/>
              <a:t> </a:t>
            </a:r>
            <a:r>
              <a:rPr spc="-135" dirty="0"/>
              <a:t>Hypothetical</a:t>
            </a:r>
            <a:r>
              <a:rPr spc="-120" dirty="0"/>
              <a:t> </a:t>
            </a:r>
            <a:r>
              <a:rPr spc="25" dirty="0"/>
              <a:t>#3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238105" cy="35210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747395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50" dirty="0">
                <a:latin typeface="Gill Sans MT"/>
                <a:cs typeface="Gill Sans MT"/>
              </a:rPr>
              <a:t>Charlie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makes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allegation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sex-</a:t>
            </a:r>
            <a:r>
              <a:rPr sz="2800" spc="220" dirty="0">
                <a:latin typeface="Gill Sans MT"/>
                <a:cs typeface="Gill Sans MT"/>
              </a:rPr>
              <a:t>based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harassment 	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Addison,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who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then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makes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sex-</a:t>
            </a:r>
            <a:r>
              <a:rPr sz="2800" spc="210" dirty="0">
                <a:latin typeface="Gill Sans MT"/>
                <a:cs typeface="Gill Sans MT"/>
              </a:rPr>
              <a:t>based 	</a:t>
            </a:r>
            <a:r>
              <a:rPr sz="2800" spc="180" dirty="0">
                <a:latin typeface="Gill Sans MT"/>
                <a:cs typeface="Gill Sans MT"/>
              </a:rPr>
              <a:t>harassment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Charlie.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980"/>
              </a:spcBef>
              <a:buFont typeface="Arial"/>
              <a:buChar char="•"/>
              <a:tabLst>
                <a:tab pos="240665" algn="l"/>
                <a:tab pos="8013065" algn="l"/>
              </a:tabLst>
            </a:pPr>
            <a:r>
              <a:rPr sz="2800" spc="65" dirty="0">
                <a:latin typeface="Gill Sans MT"/>
                <a:cs typeface="Gill Sans MT"/>
              </a:rPr>
              <a:t>Both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parties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struggling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mental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health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concerns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and</a:t>
            </a:r>
            <a:r>
              <a:rPr sz="2800" spc="700" dirty="0">
                <a:latin typeface="Gill Sans MT"/>
                <a:cs typeface="Gill Sans MT"/>
              </a:rPr>
              <a:t> 	</a:t>
            </a:r>
            <a:r>
              <a:rPr sz="2800" spc="95" dirty="0">
                <a:latin typeface="Gill Sans MT"/>
                <a:cs typeface="Gill Sans MT"/>
              </a:rPr>
              <a:t>are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admitted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separately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residential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treatment.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25" dirty="0">
                <a:latin typeface="Gill Sans MT"/>
                <a:cs typeface="Gill Sans MT"/>
              </a:rPr>
              <a:t>This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results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in 	</a:t>
            </a:r>
            <a:r>
              <a:rPr sz="2800" spc="65" dirty="0">
                <a:latin typeface="Gill Sans MT"/>
                <a:cs typeface="Gill Sans MT"/>
              </a:rPr>
              <a:t>both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parties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taking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medical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leave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from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institution.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Neither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party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is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available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sit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interviews.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130" dirty="0">
                <a:latin typeface="Gill Sans MT"/>
                <a:cs typeface="Gill Sans MT"/>
              </a:rPr>
              <a:t>Do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you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35" dirty="0">
                <a:latin typeface="Gill Sans MT"/>
                <a:cs typeface="Gill Sans MT"/>
              </a:rPr>
              <a:t>dismiss?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Dismissal</a:t>
            </a:r>
            <a:r>
              <a:rPr spc="-229" dirty="0"/>
              <a:t> </a:t>
            </a:r>
            <a:r>
              <a:rPr spc="-20" dirty="0"/>
              <a:t>Appeals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189210" cy="17303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45085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80" dirty="0">
                <a:latin typeface="Gill Sans MT"/>
                <a:cs typeface="Gill Sans MT"/>
              </a:rPr>
              <a:t>Choose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trained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person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otherwise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involved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 	</a:t>
            </a:r>
            <a:r>
              <a:rPr sz="2800" spc="254" dirty="0">
                <a:latin typeface="Gill Sans MT"/>
                <a:cs typeface="Gill Sans MT"/>
              </a:rPr>
              <a:t>case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no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conflict</a:t>
            </a:r>
            <a:r>
              <a:rPr sz="2800" spc="-114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interest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bias.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65" dirty="0">
                <a:latin typeface="Gill Sans MT"/>
                <a:cs typeface="Gill Sans MT"/>
              </a:rPr>
              <a:t>Consider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whether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using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this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person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this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manner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may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conflict 	</a:t>
            </a:r>
            <a:r>
              <a:rPr sz="2800" spc="120" dirty="0">
                <a:latin typeface="Gill Sans MT"/>
                <a:cs typeface="Gill Sans MT"/>
              </a:rPr>
              <a:t>them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out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being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your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appeals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officer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later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down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road.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153539" y="3265423"/>
            <a:ext cx="7884159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348865" marR="5080" indent="-2336800">
              <a:lnSpc>
                <a:spcPts val="4750"/>
              </a:lnSpc>
              <a:spcBef>
                <a:spcPts val="705"/>
              </a:spcBef>
            </a:pPr>
            <a:r>
              <a:rPr sz="4400" b="1" spc="-400" dirty="0">
                <a:solidFill>
                  <a:srgbClr val="FFFFFF"/>
                </a:solidFill>
                <a:latin typeface="Gill Sans MT"/>
                <a:cs typeface="Gill Sans MT"/>
              </a:rPr>
              <a:t>When</a:t>
            </a:r>
            <a:r>
              <a:rPr sz="4400" b="1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175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4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an</a:t>
            </a:r>
            <a:r>
              <a:rPr sz="4400" b="1" spc="-14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emergency</a:t>
            </a:r>
            <a:r>
              <a:rPr sz="4400" b="1" spc="-1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removal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appropriate?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0" dirty="0"/>
              <a:t>2020:</a:t>
            </a:r>
            <a:r>
              <a:rPr spc="-175" dirty="0"/>
              <a:t> </a:t>
            </a:r>
            <a:r>
              <a:rPr spc="-135" dirty="0"/>
              <a:t>Emergency </a:t>
            </a:r>
            <a:r>
              <a:rPr spc="-110" dirty="0"/>
              <a:t>Removal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40" dirty="0"/>
              <a:t> </a:t>
            </a:r>
            <a:r>
              <a:rPr spc="-10" dirty="0"/>
              <a:t>106.44(c)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060940" cy="365061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862965" indent="-227329" algn="just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210" dirty="0">
                <a:latin typeface="Gill Sans MT"/>
                <a:cs typeface="Gill Sans MT"/>
              </a:rPr>
              <a:t>May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remove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recipient's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education 	</a:t>
            </a:r>
            <a:r>
              <a:rPr sz="2800" spc="110" dirty="0">
                <a:latin typeface="Gill Sans MT"/>
                <a:cs typeface="Gill Sans MT"/>
              </a:rPr>
              <a:t>program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activity</a:t>
            </a:r>
            <a:r>
              <a:rPr sz="2800" spc="-114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emergency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basis,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provided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that 	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recipient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undertakes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an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individualized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safety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risk 	</a:t>
            </a:r>
            <a:r>
              <a:rPr sz="2800" spc="180" dirty="0">
                <a:latin typeface="Gill Sans MT"/>
                <a:cs typeface="Gill Sans MT"/>
              </a:rPr>
              <a:t>analysis,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determines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an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immediate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threat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</a:t>
            </a:r>
            <a:endParaRPr sz="2800">
              <a:latin typeface="Gill Sans MT"/>
              <a:cs typeface="Gill Sans MT"/>
            </a:endParaRPr>
          </a:p>
          <a:p>
            <a:pPr marL="240665">
              <a:lnSpc>
                <a:spcPts val="2800"/>
              </a:lnSpc>
            </a:pP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b="1" dirty="0">
                <a:latin typeface="Gill Sans MT"/>
                <a:cs typeface="Gill Sans MT"/>
              </a:rPr>
              <a:t>physical</a:t>
            </a:r>
            <a:r>
              <a:rPr sz="2800" b="1" spc="-10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health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safety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any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-35" dirty="0">
                <a:latin typeface="Gill Sans MT"/>
                <a:cs typeface="Gill Sans MT"/>
              </a:rPr>
              <a:t>or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other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individual</a:t>
            </a:r>
            <a:endParaRPr sz="2800">
              <a:latin typeface="Gill Sans MT"/>
              <a:cs typeface="Gill Sans MT"/>
            </a:endParaRPr>
          </a:p>
          <a:p>
            <a:pPr marL="240665" marR="656590">
              <a:lnSpc>
                <a:spcPts val="3030"/>
              </a:lnSpc>
              <a:spcBef>
                <a:spcPts val="210"/>
              </a:spcBef>
            </a:pPr>
            <a:r>
              <a:rPr sz="2800" spc="160" dirty="0">
                <a:latin typeface="Gill Sans MT"/>
                <a:cs typeface="Gill Sans MT"/>
              </a:rPr>
              <a:t>arising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sexual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harassment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justifies </a:t>
            </a:r>
            <a:r>
              <a:rPr sz="2800" spc="100" dirty="0">
                <a:latin typeface="Gill Sans MT"/>
                <a:cs typeface="Gill Sans MT"/>
              </a:rPr>
              <a:t>removal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70" dirty="0">
                <a:latin typeface="Gill Sans MT"/>
                <a:cs typeface="Gill Sans MT"/>
              </a:rPr>
              <a:t>Must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provide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notice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opportunity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170" dirty="0">
                <a:latin typeface="Gill Sans MT"/>
                <a:cs typeface="Gill Sans MT"/>
              </a:rPr>
              <a:t>challenge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decision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immediately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following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removal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0" dirty="0"/>
              <a:t>2024:</a:t>
            </a:r>
            <a:r>
              <a:rPr spc="-175" dirty="0"/>
              <a:t> </a:t>
            </a:r>
            <a:r>
              <a:rPr spc="-135" dirty="0"/>
              <a:t>Emergency </a:t>
            </a:r>
            <a:r>
              <a:rPr spc="-110" dirty="0"/>
              <a:t>Removal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40" dirty="0"/>
              <a:t> </a:t>
            </a:r>
            <a:r>
              <a:rPr spc="-10" dirty="0"/>
              <a:t>106.44(h)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281920" cy="365061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210" dirty="0">
                <a:latin typeface="Gill Sans MT"/>
                <a:cs typeface="Gill Sans MT"/>
              </a:rPr>
              <a:t>May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remove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recipient's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education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program 	</a:t>
            </a:r>
            <a:r>
              <a:rPr sz="2800" spc="-30" dirty="0">
                <a:latin typeface="Gill Sans MT"/>
                <a:cs typeface="Gill Sans MT"/>
              </a:rPr>
              <a:t>or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activity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emergency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basis,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provided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recipient 	</a:t>
            </a:r>
            <a:r>
              <a:rPr sz="2800" spc="120" dirty="0">
                <a:latin typeface="Gill Sans MT"/>
                <a:cs typeface="Gill Sans MT"/>
              </a:rPr>
              <a:t>undertakes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225" dirty="0">
                <a:latin typeface="Gill Sans MT"/>
                <a:cs typeface="Gill Sans MT"/>
              </a:rPr>
              <a:t>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individualized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safety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risk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analysis, 	</a:t>
            </a:r>
            <a:r>
              <a:rPr sz="2800" spc="110" dirty="0">
                <a:latin typeface="Gill Sans MT"/>
                <a:cs typeface="Gill Sans MT"/>
              </a:rPr>
              <a:t>determines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imminent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serious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threat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health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or 	</a:t>
            </a:r>
            <a:r>
              <a:rPr sz="2800" spc="185" dirty="0">
                <a:latin typeface="Gill Sans MT"/>
                <a:cs typeface="Gill Sans MT"/>
              </a:rPr>
              <a:t>safety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114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125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any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students,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employees,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-10" dirty="0">
                <a:latin typeface="Gill Sans MT"/>
                <a:cs typeface="Gill Sans MT"/>
              </a:rPr>
              <a:t>other 	</a:t>
            </a:r>
            <a:r>
              <a:rPr sz="2800" spc="145" dirty="0">
                <a:latin typeface="Gill Sans MT"/>
                <a:cs typeface="Gill Sans MT"/>
              </a:rPr>
              <a:t>persons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arising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sex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discrimination 	</a:t>
            </a:r>
            <a:r>
              <a:rPr sz="2800" spc="150" dirty="0">
                <a:latin typeface="Gill Sans MT"/>
                <a:cs typeface="Gill Sans MT"/>
              </a:rPr>
              <a:t>justifies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removal</a:t>
            </a:r>
            <a:endParaRPr sz="2800">
              <a:latin typeface="Gill Sans MT"/>
              <a:cs typeface="Gill Sans MT"/>
            </a:endParaRPr>
          </a:p>
          <a:p>
            <a:pPr marL="240029" marR="226060" indent="-227329">
              <a:lnSpc>
                <a:spcPts val="3030"/>
              </a:lnSpc>
              <a:spcBef>
                <a:spcPts val="95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70" dirty="0">
                <a:latin typeface="Gill Sans MT"/>
                <a:cs typeface="Gill Sans MT"/>
              </a:rPr>
              <a:t>Must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provide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notice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opportunity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to 	</a:t>
            </a:r>
            <a:r>
              <a:rPr sz="2800" spc="170" dirty="0">
                <a:latin typeface="Gill Sans MT"/>
                <a:cs typeface="Gill Sans MT"/>
              </a:rPr>
              <a:t>challenge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decision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immediately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following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removal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2020</a:t>
            </a:r>
            <a:r>
              <a:rPr spc="-140" dirty="0"/>
              <a:t> </a:t>
            </a:r>
            <a:r>
              <a:rPr spc="-120" dirty="0"/>
              <a:t>Definition</a:t>
            </a:r>
            <a:r>
              <a:rPr spc="-130" dirty="0"/>
              <a:t> </a:t>
            </a:r>
            <a:r>
              <a:rPr spc="60" dirty="0"/>
              <a:t>of</a:t>
            </a:r>
            <a:r>
              <a:rPr spc="-155" dirty="0"/>
              <a:t> </a:t>
            </a:r>
            <a:r>
              <a:rPr spc="-204" dirty="0"/>
              <a:t>Formal</a:t>
            </a:r>
            <a:r>
              <a:rPr spc="-140" dirty="0"/>
              <a:t> </a:t>
            </a:r>
            <a:r>
              <a:rPr spc="-150" dirty="0"/>
              <a:t>Complaint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664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240029" algn="l"/>
              </a:tabLst>
            </a:pPr>
            <a:r>
              <a:rPr spc="165" dirty="0">
                <a:latin typeface="Gill Sans MT"/>
                <a:cs typeface="Gill Sans MT"/>
              </a:rPr>
              <a:t>34</a:t>
            </a:r>
            <a:r>
              <a:rPr spc="-55" dirty="0">
                <a:latin typeface="Gill Sans MT"/>
                <a:cs typeface="Gill Sans MT"/>
              </a:rPr>
              <a:t> </a:t>
            </a:r>
            <a:r>
              <a:rPr dirty="0">
                <a:latin typeface="Gill Sans MT"/>
                <a:cs typeface="Gill Sans MT"/>
              </a:rPr>
              <a:t>CFR</a:t>
            </a:r>
            <a:r>
              <a:rPr spc="-60" dirty="0">
                <a:latin typeface="Gill Sans MT"/>
                <a:cs typeface="Gill Sans MT"/>
              </a:rPr>
              <a:t> </a:t>
            </a:r>
            <a:r>
              <a:rPr spc="140" dirty="0">
                <a:latin typeface="Gill Sans MT"/>
                <a:cs typeface="Gill Sans MT"/>
              </a:rPr>
              <a:t>106.30(a)</a:t>
            </a:r>
          </a:p>
          <a:p>
            <a:pPr marL="697230" lvl="1" indent="-227329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50" dirty="0">
                <a:latin typeface="Gill Sans MT"/>
                <a:cs typeface="Gill Sans MT"/>
              </a:rPr>
              <a:t>Must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document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-125" dirty="0">
                <a:latin typeface="Gill Sans MT"/>
                <a:cs typeface="Gill Sans MT"/>
              </a:rPr>
              <a:t>-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can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electronic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50" dirty="0">
                <a:latin typeface="Gill Sans MT"/>
                <a:cs typeface="Gill Sans MT"/>
              </a:rPr>
              <a:t>Must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filed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complainant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signed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by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-85" dirty="0">
                <a:latin typeface="Gill Sans MT"/>
                <a:cs typeface="Gill Sans MT"/>
              </a:rPr>
              <a:t>IX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Coordinator</a:t>
            </a:r>
            <a:endParaRPr sz="2400">
              <a:latin typeface="Gill Sans MT"/>
              <a:cs typeface="Gill Sans MT"/>
            </a:endParaRPr>
          </a:p>
          <a:p>
            <a:pPr marL="1155065" marR="5080" lvl="2" indent="-228600">
              <a:lnSpc>
                <a:spcPts val="2160"/>
              </a:lnSpc>
              <a:spcBef>
                <a:spcPts val="555"/>
              </a:spcBef>
              <a:buFont typeface="Wingdings"/>
              <a:buChar char=""/>
              <a:tabLst>
                <a:tab pos="1155065" algn="l"/>
              </a:tabLst>
            </a:pPr>
            <a:r>
              <a:rPr sz="2000" spc="90" dirty="0">
                <a:latin typeface="Gill Sans MT"/>
                <a:cs typeface="Gill Sans MT"/>
              </a:rPr>
              <a:t>Complainant</a:t>
            </a:r>
            <a:r>
              <a:rPr sz="2000" spc="-105" dirty="0">
                <a:latin typeface="Gill Sans MT"/>
                <a:cs typeface="Gill Sans MT"/>
              </a:rPr>
              <a:t> </a:t>
            </a:r>
            <a:r>
              <a:rPr sz="2000" spc="135" dirty="0">
                <a:latin typeface="Gill Sans MT"/>
                <a:cs typeface="Gill Sans MT"/>
              </a:rPr>
              <a:t>must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05" dirty="0">
                <a:latin typeface="Gill Sans MT"/>
                <a:cs typeface="Gill Sans MT"/>
              </a:rPr>
              <a:t>be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95" dirty="0">
                <a:latin typeface="Gill Sans MT"/>
                <a:cs typeface="Gill Sans MT"/>
              </a:rPr>
              <a:t>participating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in</a:t>
            </a:r>
            <a:r>
              <a:rPr sz="2000" spc="-85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or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100" dirty="0">
                <a:latin typeface="Gill Sans MT"/>
                <a:cs typeface="Gill Sans MT"/>
              </a:rPr>
              <a:t>attempting</a:t>
            </a:r>
            <a:r>
              <a:rPr sz="2000" spc="-80" dirty="0">
                <a:latin typeface="Gill Sans MT"/>
                <a:cs typeface="Gill Sans MT"/>
              </a:rPr>
              <a:t> </a:t>
            </a:r>
            <a:r>
              <a:rPr sz="2000" dirty="0">
                <a:latin typeface="Gill Sans MT"/>
                <a:cs typeface="Gill Sans MT"/>
              </a:rPr>
              <a:t>to</a:t>
            </a:r>
            <a:r>
              <a:rPr sz="2000" spc="-75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participate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75" dirty="0">
                <a:latin typeface="Gill Sans MT"/>
                <a:cs typeface="Gill Sans MT"/>
              </a:rPr>
              <a:t>in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education </a:t>
            </a:r>
            <a:r>
              <a:rPr sz="2000" spc="90" dirty="0">
                <a:latin typeface="Gill Sans MT"/>
                <a:cs typeface="Gill Sans MT"/>
              </a:rPr>
              <a:t>program</a:t>
            </a:r>
            <a:r>
              <a:rPr sz="2000" spc="-95" dirty="0">
                <a:latin typeface="Gill Sans MT"/>
                <a:cs typeface="Gill Sans MT"/>
              </a:rPr>
              <a:t> </a:t>
            </a:r>
            <a:r>
              <a:rPr sz="2000" spc="-10" dirty="0">
                <a:latin typeface="Gill Sans MT"/>
                <a:cs typeface="Gill Sans MT"/>
              </a:rPr>
              <a:t>or</a:t>
            </a:r>
            <a:r>
              <a:rPr sz="2000" spc="-55" dirty="0">
                <a:latin typeface="Gill Sans MT"/>
                <a:cs typeface="Gill Sans MT"/>
              </a:rPr>
              <a:t> </a:t>
            </a:r>
            <a:r>
              <a:rPr sz="2000" spc="80" dirty="0">
                <a:latin typeface="Gill Sans MT"/>
                <a:cs typeface="Gill Sans MT"/>
              </a:rPr>
              <a:t>activity</a:t>
            </a:r>
            <a:r>
              <a:rPr sz="2000" spc="-9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of</a:t>
            </a:r>
            <a:r>
              <a:rPr sz="2000" spc="-5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55" dirty="0">
                <a:latin typeface="Gill Sans MT"/>
                <a:cs typeface="Gill Sans MT"/>
              </a:rPr>
              <a:t>recipient</a:t>
            </a:r>
            <a:r>
              <a:rPr sz="2000" spc="-6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at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60" dirty="0">
                <a:latin typeface="Gill Sans MT"/>
                <a:cs typeface="Gill Sans MT"/>
              </a:rPr>
              <a:t>the</a:t>
            </a:r>
            <a:r>
              <a:rPr sz="2000" spc="-65" dirty="0">
                <a:latin typeface="Gill Sans MT"/>
                <a:cs typeface="Gill Sans MT"/>
              </a:rPr>
              <a:t> </a:t>
            </a:r>
            <a:r>
              <a:rPr sz="2000" spc="85" dirty="0">
                <a:latin typeface="Gill Sans MT"/>
                <a:cs typeface="Gill Sans MT"/>
              </a:rPr>
              <a:t>time</a:t>
            </a:r>
            <a:r>
              <a:rPr sz="2000" spc="-70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of</a:t>
            </a:r>
            <a:r>
              <a:rPr sz="2000" spc="-45" dirty="0">
                <a:latin typeface="Gill Sans MT"/>
                <a:cs typeface="Gill Sans MT"/>
              </a:rPr>
              <a:t> </a:t>
            </a:r>
            <a:r>
              <a:rPr sz="2000" spc="110" dirty="0">
                <a:latin typeface="Gill Sans MT"/>
                <a:cs typeface="Gill Sans MT"/>
              </a:rPr>
              <a:t>filing</a:t>
            </a:r>
            <a:endParaRPr sz="20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16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50" dirty="0">
                <a:latin typeface="Gill Sans MT"/>
                <a:cs typeface="Gill Sans MT"/>
              </a:rPr>
              <a:t>Must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allege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sexual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harassment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85" dirty="0">
                <a:latin typeface="Gill Sans MT"/>
                <a:cs typeface="Gill Sans MT"/>
              </a:rPr>
              <a:t>against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respondent</a:t>
            </a:r>
            <a:endParaRPr sz="2400">
              <a:latin typeface="Gill Sans MT"/>
              <a:cs typeface="Gill Sans MT"/>
            </a:endParaRPr>
          </a:p>
          <a:p>
            <a:pPr marL="697230" marR="693420" lvl="1" indent="-227329">
              <a:lnSpc>
                <a:spcPts val="2590"/>
              </a:lnSpc>
              <a:spcBef>
                <a:spcPts val="53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spc="145" dirty="0">
                <a:latin typeface="Gill Sans MT"/>
                <a:cs typeface="Gill Sans MT"/>
              </a:rPr>
              <a:t>Must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request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that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recipient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investigate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allegation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of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sexual 	</a:t>
            </a:r>
            <a:r>
              <a:rPr sz="2400" spc="145" dirty="0">
                <a:latin typeface="Gill Sans MT"/>
                <a:cs typeface="Gill Sans MT"/>
              </a:rPr>
              <a:t>harassment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5" dirty="0"/>
              <a:t>Considerations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247630" cy="21145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687705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204" dirty="0">
                <a:latin typeface="Gill Sans MT"/>
                <a:cs typeface="Gill Sans MT"/>
              </a:rPr>
              <a:t>Is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full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removal</a:t>
            </a:r>
            <a:r>
              <a:rPr sz="2800" spc="1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entire </a:t>
            </a:r>
            <a:r>
              <a:rPr sz="2800" spc="110" dirty="0">
                <a:latin typeface="Gill Sans MT"/>
                <a:cs typeface="Gill Sans MT"/>
              </a:rPr>
              <a:t>program</a:t>
            </a:r>
            <a:r>
              <a:rPr sz="2800" dirty="0">
                <a:latin typeface="Gill Sans MT"/>
                <a:cs typeface="Gill Sans MT"/>
              </a:rPr>
              <a:t> truly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required,</a:t>
            </a:r>
            <a:r>
              <a:rPr sz="2800" spc="5" dirty="0">
                <a:latin typeface="Gill Sans MT"/>
                <a:cs typeface="Gill Sans MT"/>
              </a:rPr>
              <a:t> </a:t>
            </a:r>
            <a:r>
              <a:rPr sz="2800" spc="-30" dirty="0">
                <a:latin typeface="Gill Sans MT"/>
                <a:cs typeface="Gill Sans MT"/>
              </a:rPr>
              <a:t>or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are 	</a:t>
            </a:r>
            <a:r>
              <a:rPr sz="2800" spc="140" dirty="0">
                <a:latin typeface="Gill Sans MT"/>
                <a:cs typeface="Gill Sans MT"/>
              </a:rPr>
              <a:t>lesser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options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available?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90" dirty="0">
                <a:latin typeface="Gill Sans MT"/>
                <a:cs typeface="Gill Sans MT"/>
              </a:rPr>
              <a:t>Can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removal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mitigated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any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way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help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respondent 	</a:t>
            </a:r>
            <a:r>
              <a:rPr sz="2800" spc="105" dirty="0">
                <a:latin typeface="Gill Sans MT"/>
                <a:cs typeface="Gill Sans MT"/>
              </a:rPr>
              <a:t>continue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270" dirty="0">
                <a:latin typeface="Gill Sans MT"/>
                <a:cs typeface="Gill Sans MT"/>
              </a:rPr>
              <a:t>access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educational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program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-20" dirty="0">
                <a:latin typeface="Gill Sans MT"/>
                <a:cs typeface="Gill Sans MT"/>
              </a:rPr>
              <a:t>or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activity</a:t>
            </a:r>
            <a:endParaRPr sz="2800">
              <a:latin typeface="Gill Sans MT"/>
              <a:cs typeface="Gill Sans MT"/>
            </a:endParaRPr>
          </a:p>
          <a:p>
            <a:pPr marL="240665">
              <a:lnSpc>
                <a:spcPts val="2975"/>
              </a:lnSpc>
            </a:pPr>
            <a:r>
              <a:rPr sz="2800" spc="95" dirty="0">
                <a:latin typeface="Gill Sans MT"/>
                <a:cs typeface="Gill Sans MT"/>
              </a:rPr>
              <a:t>(i.e.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switching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online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program?)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Appeals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56825" cy="26269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71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Choose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trained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otherwise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involved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conflict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interest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bias.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Consider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whether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manner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conflict 	</a:t>
            </a:r>
            <a:r>
              <a:rPr sz="2800" dirty="0">
                <a:latin typeface="Arial"/>
                <a:cs typeface="Arial"/>
              </a:rPr>
              <a:t>them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out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appeals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later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down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road.</a:t>
            </a:r>
            <a:endParaRPr sz="2800">
              <a:latin typeface="Arial"/>
              <a:cs typeface="Arial"/>
            </a:endParaRPr>
          </a:p>
          <a:p>
            <a:pPr marL="240029" marR="441325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procedure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clear,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typically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involve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notice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opportunity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heard.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Emergency</a:t>
            </a:r>
            <a:r>
              <a:rPr spc="-125" dirty="0"/>
              <a:t> </a:t>
            </a:r>
            <a:r>
              <a:rPr spc="-110" dirty="0"/>
              <a:t>Removal</a:t>
            </a:r>
            <a:r>
              <a:rPr spc="-105" dirty="0"/>
              <a:t> </a:t>
            </a:r>
            <a:r>
              <a:rPr spc="-135" dirty="0"/>
              <a:t>Hypothetical</a:t>
            </a:r>
            <a:r>
              <a:rPr spc="-125" dirty="0"/>
              <a:t> </a:t>
            </a:r>
            <a:r>
              <a:rPr spc="35" dirty="0"/>
              <a:t>#1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95560" cy="364744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105537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Jordan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accused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engaging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sexual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assault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multiple 	</a:t>
            </a:r>
            <a:r>
              <a:rPr sz="2800" dirty="0">
                <a:latin typeface="Arial"/>
                <a:cs typeface="Arial"/>
              </a:rPr>
              <a:t>times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over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course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relationship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their 	partner,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Cameron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Cameron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wants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Jordan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removed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campus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A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contact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order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place</a:t>
            </a:r>
            <a:endParaRPr sz="2800">
              <a:latin typeface="Arial"/>
              <a:cs typeface="Arial"/>
            </a:endParaRPr>
          </a:p>
          <a:p>
            <a:pPr marL="239395" marR="508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Jordan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Cameron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educational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programs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different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residence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halls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Is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emergency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removal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appropriate?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Emergency</a:t>
            </a:r>
            <a:r>
              <a:rPr spc="-125" dirty="0"/>
              <a:t> </a:t>
            </a:r>
            <a:r>
              <a:rPr spc="-110" dirty="0"/>
              <a:t>Removal</a:t>
            </a:r>
            <a:r>
              <a:rPr spc="-105" dirty="0"/>
              <a:t> </a:t>
            </a:r>
            <a:r>
              <a:rPr spc="-135" dirty="0"/>
              <a:t>Hypothetical</a:t>
            </a:r>
            <a:r>
              <a:rPr spc="-125" dirty="0"/>
              <a:t> </a:t>
            </a:r>
            <a:r>
              <a:rPr spc="-10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9432925" cy="194310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Jordan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varsity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athlete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season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moment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Jordan's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coach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suspends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Jordan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Is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permissible?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478151" y="3265423"/>
            <a:ext cx="7237095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2023745" marR="5080" indent="-2011680">
              <a:lnSpc>
                <a:spcPts val="4750"/>
              </a:lnSpc>
              <a:spcBef>
                <a:spcPts val="705"/>
              </a:spcBef>
            </a:pPr>
            <a:r>
              <a:rPr sz="4400" b="1" spc="-400" dirty="0">
                <a:solidFill>
                  <a:srgbClr val="FFFFFF"/>
                </a:solidFill>
                <a:latin typeface="Gill Sans MT"/>
                <a:cs typeface="Gill Sans MT"/>
              </a:rPr>
              <a:t>When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175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5" dirty="0">
                <a:solidFill>
                  <a:srgbClr val="FFFFFF"/>
                </a:solidFill>
                <a:latin typeface="Gill Sans MT"/>
                <a:cs typeface="Gill Sans MT"/>
              </a:rPr>
              <a:t>administrative</a:t>
            </a:r>
            <a:r>
              <a:rPr sz="4400" b="1" spc="-1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leave appropriate?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0573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45" dirty="0"/>
              <a:t>Administrative</a:t>
            </a:r>
            <a:r>
              <a:rPr spc="-55" dirty="0"/>
              <a:t> </a:t>
            </a:r>
            <a:r>
              <a:rPr spc="-40" dirty="0"/>
              <a:t>Leave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662160" cy="12204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106.44(d)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1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permitted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place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b="1" i="1" spc="-25" dirty="0">
                <a:latin typeface="Arial"/>
                <a:cs typeface="Arial"/>
              </a:rPr>
              <a:t>non-</a:t>
            </a:r>
            <a:r>
              <a:rPr sz="2800" b="1" i="1" spc="-10" dirty="0">
                <a:latin typeface="Arial"/>
                <a:cs typeface="Arial"/>
              </a:rPr>
              <a:t>student 	</a:t>
            </a:r>
            <a:r>
              <a:rPr sz="2800" b="1" i="1" dirty="0">
                <a:latin typeface="Arial"/>
                <a:cs typeface="Arial"/>
              </a:rPr>
              <a:t>employee</a:t>
            </a:r>
            <a:r>
              <a:rPr sz="2800" b="1" i="1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administrative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during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pendency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a 	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0573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45" dirty="0"/>
              <a:t>Administrative</a:t>
            </a:r>
            <a:r>
              <a:rPr spc="-55" dirty="0"/>
              <a:t> </a:t>
            </a:r>
            <a:r>
              <a:rPr spc="-40" dirty="0"/>
              <a:t>Leave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380220" cy="160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19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106.44(h)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1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permitted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place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  <a:p>
            <a:pPr marL="240665" marR="5080">
              <a:lnSpc>
                <a:spcPts val="3030"/>
              </a:lnSpc>
              <a:spcBef>
                <a:spcPts val="209"/>
              </a:spcBef>
            </a:pPr>
            <a:r>
              <a:rPr sz="2800" b="1" dirty="0">
                <a:latin typeface="Arial"/>
                <a:cs typeface="Arial"/>
              </a:rPr>
              <a:t>employee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respondent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administrative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leave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from </a:t>
            </a:r>
            <a:r>
              <a:rPr sz="2800" b="1" dirty="0">
                <a:latin typeface="Arial"/>
                <a:cs typeface="Arial"/>
              </a:rPr>
              <a:t>employment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responsibilities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during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pendency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recipient's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45" dirty="0"/>
              <a:t>Administrative</a:t>
            </a:r>
            <a:r>
              <a:rPr spc="-165" dirty="0"/>
              <a:t> </a:t>
            </a:r>
            <a:r>
              <a:rPr spc="-50" dirty="0"/>
              <a:t>Leave:</a:t>
            </a:r>
            <a:r>
              <a:rPr spc="-170" dirty="0"/>
              <a:t> </a:t>
            </a:r>
            <a:r>
              <a:rPr spc="-80" dirty="0"/>
              <a:t>Factors</a:t>
            </a:r>
            <a:r>
              <a:rPr spc="-140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65" dirty="0"/>
              <a:t>Consider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072370" cy="419036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61595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What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risks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employee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position 	</a:t>
            </a:r>
            <a:r>
              <a:rPr sz="2800" dirty="0">
                <a:latin typeface="Arial"/>
                <a:cs typeface="Arial"/>
              </a:rPr>
              <a:t>during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pendency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proceedings?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7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Exposure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others/ongoing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issues?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Publicity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Ability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continue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perform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job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restrictions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appropriate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administrative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leave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used?</a:t>
            </a:r>
            <a:endParaRPr sz="24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3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Administrative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typically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disciplinary 	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nature.</a:t>
            </a:r>
            <a:endParaRPr sz="2800">
              <a:latin typeface="Arial"/>
              <a:cs typeface="Arial"/>
            </a:endParaRPr>
          </a:p>
          <a:p>
            <a:pPr marL="240029" marR="236220" indent="-227329">
              <a:lnSpc>
                <a:spcPts val="2970"/>
              </a:lnSpc>
              <a:spcBef>
                <a:spcPts val="103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Consult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attorney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before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putting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employees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unpaid 	leave.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Administrative</a:t>
            </a:r>
            <a:r>
              <a:rPr spc="-175" dirty="0"/>
              <a:t> </a:t>
            </a:r>
            <a:r>
              <a:rPr spc="-70" dirty="0"/>
              <a:t>Leave:</a:t>
            </a:r>
            <a:r>
              <a:rPr spc="-165" dirty="0"/>
              <a:t> </a:t>
            </a:r>
            <a:r>
              <a:rPr spc="-130" dirty="0"/>
              <a:t>Hypothetical</a:t>
            </a:r>
            <a:r>
              <a:rPr spc="-145" dirty="0"/>
              <a:t> </a:t>
            </a:r>
            <a:r>
              <a:rPr spc="35" dirty="0"/>
              <a:t>#1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09748"/>
            <a:ext cx="8610600" cy="275336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36322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Dakota,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an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employee,</a:t>
            </a:r>
            <a:r>
              <a:rPr sz="2800" spc="1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made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sex 	</a:t>
            </a:r>
            <a:r>
              <a:rPr sz="2800" spc="120" dirty="0">
                <a:latin typeface="Gill Sans MT"/>
                <a:cs typeface="Gill Sans MT"/>
              </a:rPr>
              <a:t>discrimination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supervisor,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Adrian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-65" dirty="0">
                <a:latin typeface="Gill Sans MT"/>
                <a:cs typeface="Gill Sans MT"/>
              </a:rPr>
              <a:t>No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violence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alleged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204" dirty="0">
                <a:latin typeface="Gill Sans MT"/>
                <a:cs typeface="Gill Sans MT"/>
              </a:rPr>
              <a:t>Is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administrative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leave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appropriate?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you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do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put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Adrian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administrative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leave,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what 	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measures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should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put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place?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Administrative</a:t>
            </a:r>
            <a:r>
              <a:rPr spc="-175" dirty="0"/>
              <a:t> </a:t>
            </a:r>
            <a:r>
              <a:rPr spc="-70" dirty="0"/>
              <a:t>Leave:</a:t>
            </a:r>
            <a:r>
              <a:rPr spc="-165" dirty="0"/>
              <a:t> </a:t>
            </a:r>
            <a:r>
              <a:rPr spc="-130" dirty="0"/>
              <a:t>Hypothetical</a:t>
            </a:r>
            <a:r>
              <a:rPr spc="-145" dirty="0"/>
              <a:t> </a:t>
            </a:r>
            <a:r>
              <a:rPr spc="35" dirty="0"/>
              <a:t>#2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09748"/>
            <a:ext cx="10271125" cy="3521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195"/>
              </a:lnSpc>
              <a:spcBef>
                <a:spcPts val="95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260" dirty="0">
                <a:latin typeface="Gill Sans MT"/>
                <a:cs typeface="Gill Sans MT"/>
              </a:rPr>
              <a:t>Jamie,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student,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made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allegations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stalking</a:t>
            </a:r>
            <a:endParaRPr sz="2800">
              <a:latin typeface="Gill Sans MT"/>
              <a:cs typeface="Gill Sans MT"/>
            </a:endParaRPr>
          </a:p>
          <a:p>
            <a:pPr marL="241300" marR="476250">
              <a:lnSpc>
                <a:spcPts val="3030"/>
              </a:lnSpc>
              <a:spcBef>
                <a:spcPts val="209"/>
              </a:spcBef>
            </a:pPr>
            <a:r>
              <a:rPr sz="2800" spc="215" dirty="0">
                <a:latin typeface="Gill Sans MT"/>
                <a:cs typeface="Gill Sans MT"/>
              </a:rPr>
              <a:t>against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Arden,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custodian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building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60" dirty="0">
                <a:latin typeface="Gill Sans MT"/>
                <a:cs typeface="Gill Sans MT"/>
              </a:rPr>
              <a:t>where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325" dirty="0">
                <a:latin typeface="Gill Sans MT"/>
                <a:cs typeface="Gill Sans MT"/>
              </a:rPr>
              <a:t>Jamie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takes </a:t>
            </a:r>
            <a:r>
              <a:rPr sz="2800" spc="250" dirty="0">
                <a:latin typeface="Gill Sans MT"/>
                <a:cs typeface="Gill Sans MT"/>
              </a:rPr>
              <a:t>classes</a:t>
            </a:r>
            <a:endParaRPr sz="2800">
              <a:latin typeface="Gill Sans MT"/>
              <a:cs typeface="Gill Sans MT"/>
            </a:endParaRPr>
          </a:p>
          <a:p>
            <a:pPr marL="240029" marR="455930" indent="-227329">
              <a:lnSpc>
                <a:spcPts val="303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325" dirty="0">
                <a:latin typeface="Gill Sans MT"/>
                <a:cs typeface="Gill Sans MT"/>
              </a:rPr>
              <a:t>Jamie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provided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text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85" dirty="0">
                <a:latin typeface="Gill Sans MT"/>
                <a:cs typeface="Gill Sans MT"/>
              </a:rPr>
              <a:t>messages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Arden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asking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315" dirty="0">
                <a:latin typeface="Gill Sans MT"/>
                <a:cs typeface="Gill Sans MT"/>
              </a:rPr>
              <a:t>Jamie 	</a:t>
            </a:r>
            <a:r>
              <a:rPr sz="2800" dirty="0">
                <a:latin typeface="Gill Sans MT"/>
                <a:cs typeface="Gill Sans MT"/>
              </a:rPr>
              <a:t>out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date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0029" algn="l"/>
              </a:tabLst>
            </a:pP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administrative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leave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appropriate?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55" dirty="0">
                <a:latin typeface="Gill Sans MT"/>
                <a:cs typeface="Gill Sans MT"/>
              </a:rPr>
              <a:t>If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you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do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put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Arden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administrative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leave,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what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supportive 	</a:t>
            </a:r>
            <a:r>
              <a:rPr sz="2800" spc="190" dirty="0">
                <a:latin typeface="Gill Sans MT"/>
                <a:cs typeface="Gill Sans MT"/>
              </a:rPr>
              <a:t>measures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should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place?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204" dirty="0"/>
              <a:t> </a:t>
            </a:r>
            <a:r>
              <a:rPr spc="-25" dirty="0"/>
              <a:t>Status</a:t>
            </a:r>
            <a:r>
              <a:rPr spc="-175" dirty="0"/>
              <a:t> </a:t>
            </a:r>
            <a:r>
              <a:rPr spc="60" dirty="0"/>
              <a:t>of</a:t>
            </a:r>
            <a:r>
              <a:rPr spc="-180" dirty="0"/>
              <a:t> </a:t>
            </a:r>
            <a:r>
              <a:rPr spc="-135" dirty="0"/>
              <a:t>Complainant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9638030" cy="17303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5" dirty="0">
                <a:latin typeface="Gill Sans MT"/>
                <a:cs typeface="Gill Sans MT"/>
              </a:rPr>
              <a:t>Where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-100" dirty="0">
                <a:latin typeface="Gill Sans MT"/>
                <a:cs typeface="Gill Sans MT"/>
              </a:rPr>
              <a:t>IX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files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complaint,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does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-25" dirty="0">
                <a:latin typeface="Gill Sans MT"/>
                <a:cs typeface="Gill Sans MT"/>
              </a:rPr>
              <a:t>not 	</a:t>
            </a:r>
            <a:r>
              <a:rPr sz="2800" spc="200" dirty="0">
                <a:latin typeface="Gill Sans MT"/>
                <a:cs typeface="Gill Sans MT"/>
              </a:rPr>
              <a:t>make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them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"complainant."</a:t>
            </a:r>
            <a:endParaRPr sz="2800">
              <a:latin typeface="Gill Sans MT"/>
              <a:cs typeface="Gill Sans MT"/>
            </a:endParaRPr>
          </a:p>
          <a:p>
            <a:pPr marL="240029" marR="3606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  <a:tab pos="3511550" algn="l"/>
              </a:tabLst>
            </a:pPr>
            <a:r>
              <a:rPr sz="2800" spc="-35" dirty="0">
                <a:latin typeface="Gill Sans MT"/>
                <a:cs typeface="Gill Sans MT"/>
              </a:rPr>
              <a:t>"[T]he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will</a:t>
            </a:r>
            <a:r>
              <a:rPr sz="2800" spc="-114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still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treated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340" dirty="0">
                <a:latin typeface="Gill Sans MT"/>
                <a:cs typeface="Gill Sans MT"/>
              </a:rPr>
              <a:t>as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party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204" dirty="0">
                <a:latin typeface="Gill Sans MT"/>
                <a:cs typeface="Gill Sans MT"/>
              </a:rPr>
              <a:t>such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60" dirty="0">
                <a:latin typeface="Gill Sans MT"/>
                <a:cs typeface="Gill Sans MT"/>
              </a:rPr>
              <a:t>a 	</a:t>
            </a:r>
            <a:r>
              <a:rPr sz="2800" spc="145" dirty="0">
                <a:latin typeface="Gill Sans MT"/>
                <a:cs typeface="Gill Sans MT"/>
              </a:rPr>
              <a:t>grievance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process."</a:t>
            </a:r>
            <a:r>
              <a:rPr sz="2800" dirty="0">
                <a:latin typeface="Gill Sans MT"/>
                <a:cs typeface="Gill Sans MT"/>
              </a:rPr>
              <a:t>	</a:t>
            </a:r>
            <a:r>
              <a:rPr sz="2800" spc="165" dirty="0">
                <a:latin typeface="Gill Sans MT"/>
                <a:cs typeface="Gill Sans MT"/>
              </a:rPr>
              <a:t>85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FR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30131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Administrative</a:t>
            </a:r>
            <a:r>
              <a:rPr spc="-175" dirty="0"/>
              <a:t> </a:t>
            </a:r>
            <a:r>
              <a:rPr spc="-70" dirty="0"/>
              <a:t>Leave:</a:t>
            </a:r>
            <a:r>
              <a:rPr spc="-165" dirty="0"/>
              <a:t> </a:t>
            </a:r>
            <a:r>
              <a:rPr spc="-130" dirty="0"/>
              <a:t>Hypothetical</a:t>
            </a:r>
            <a:r>
              <a:rPr spc="-145" dirty="0"/>
              <a:t> </a:t>
            </a:r>
            <a:r>
              <a:rPr spc="35" dirty="0"/>
              <a:t>#3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309748"/>
            <a:ext cx="10026015" cy="262826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 algn="just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70" dirty="0">
                <a:latin typeface="Gill Sans MT"/>
                <a:cs typeface="Gill Sans MT"/>
              </a:rPr>
              <a:t>Riley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Asher,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both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athletes,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20" dirty="0">
                <a:latin typeface="Gill Sans MT"/>
                <a:cs typeface="Gill Sans MT"/>
              </a:rPr>
              <a:t>claims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coach, 	</a:t>
            </a:r>
            <a:r>
              <a:rPr sz="2800" dirty="0">
                <a:latin typeface="Gill Sans MT"/>
                <a:cs typeface="Gill Sans MT"/>
              </a:rPr>
              <a:t>Harper,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been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229" dirty="0">
                <a:latin typeface="Gill Sans MT"/>
                <a:cs typeface="Gill Sans MT"/>
              </a:rPr>
              <a:t>engaging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voyeurism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while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athletes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are 	</a:t>
            </a:r>
            <a:r>
              <a:rPr sz="2800" spc="120" dirty="0">
                <a:latin typeface="Gill Sans MT"/>
                <a:cs typeface="Gill Sans MT"/>
              </a:rPr>
              <a:t>showering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after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practice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Is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administrative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appropriate?</a:t>
            </a:r>
            <a:endParaRPr sz="2800">
              <a:latin typeface="Arial"/>
              <a:cs typeface="Arial"/>
            </a:endParaRPr>
          </a:p>
          <a:p>
            <a:pPr marL="240029" marR="213360" indent="-227329">
              <a:lnSpc>
                <a:spcPts val="297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Coach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Harper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administrative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leave,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what 	</a:t>
            </a:r>
            <a:r>
              <a:rPr sz="2800" dirty="0">
                <a:latin typeface="Arial"/>
                <a:cs typeface="Arial"/>
              </a:rPr>
              <a:t>supportive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measures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should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place?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6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34085">
              <a:lnSpc>
                <a:spcPct val="100000"/>
              </a:lnSpc>
              <a:spcBef>
                <a:spcPts val="105"/>
              </a:spcBef>
            </a:pPr>
            <a:r>
              <a:rPr sz="4400" b="1" spc="-434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are</a:t>
            </a:r>
            <a:r>
              <a:rPr sz="4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40" dirty="0">
                <a:solidFill>
                  <a:srgbClr val="FFFFFF"/>
                </a:solidFill>
                <a:latin typeface="Gill Sans MT"/>
                <a:cs typeface="Gill Sans MT"/>
              </a:rPr>
              <a:t>reasonable</a:t>
            </a:r>
            <a:r>
              <a:rPr sz="44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timelines?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55" dirty="0"/>
              <a:t> </a:t>
            </a:r>
            <a:r>
              <a:rPr spc="-75" dirty="0"/>
              <a:t>Timelines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93655" cy="39052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30797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106.45(b)(1)(v)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"reasonably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prompt 	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frames"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240029" marR="100838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spc="-40" dirty="0">
                <a:latin typeface="Arial"/>
                <a:cs typeface="Arial"/>
              </a:rPr>
              <a:t>Your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policy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temporary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delays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limited 	</a:t>
            </a:r>
            <a:r>
              <a:rPr sz="2800" dirty="0">
                <a:latin typeface="Arial"/>
                <a:cs typeface="Arial"/>
              </a:rPr>
              <a:t>extensions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frames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good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cause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Extensions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written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notice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delay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it</a:t>
            </a:r>
            <a:endParaRPr sz="2800">
              <a:latin typeface="Arial"/>
              <a:cs typeface="Arial"/>
            </a:endParaRPr>
          </a:p>
          <a:p>
            <a:pPr marL="240029" marR="161290" indent="-227329" algn="just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Good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cause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absence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party,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party's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advisor, 	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witness;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concurrent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enforcement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activity;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need 	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language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assistance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accommodation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disabilities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55" dirty="0"/>
              <a:t> </a:t>
            </a:r>
            <a:r>
              <a:rPr spc="-75" dirty="0"/>
              <a:t>Timelines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93655" cy="39052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30797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106.45(b)(1)(v)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-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"reasonably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prompt 	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frames"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240029" marR="100838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spc="-40" dirty="0">
                <a:latin typeface="Arial"/>
                <a:cs typeface="Arial"/>
              </a:rPr>
              <a:t>Your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policy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temporary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delays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limited 	</a:t>
            </a:r>
            <a:r>
              <a:rPr sz="2800" dirty="0">
                <a:latin typeface="Arial"/>
                <a:cs typeface="Arial"/>
              </a:rPr>
              <a:t>extensions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frames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good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cause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Extensions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written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notice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delay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it</a:t>
            </a:r>
            <a:endParaRPr sz="2800">
              <a:latin typeface="Arial"/>
              <a:cs typeface="Arial"/>
            </a:endParaRPr>
          </a:p>
          <a:p>
            <a:pPr marL="240029" marR="161290" indent="-227329" algn="just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Good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cause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absence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party,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party's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advisor, 	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witness;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concurrent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law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enforcement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activity;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need 	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language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assistance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accommodation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disabilities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40" dirty="0"/>
              <a:t>What</a:t>
            </a:r>
            <a:r>
              <a:rPr spc="-110" dirty="0"/>
              <a:t> </a:t>
            </a:r>
            <a:r>
              <a:rPr spc="175" dirty="0"/>
              <a:t>is</a:t>
            </a:r>
            <a:r>
              <a:rPr spc="-120" dirty="0"/>
              <a:t> </a:t>
            </a:r>
            <a:r>
              <a:rPr spc="-10" dirty="0"/>
              <a:t>reasonable?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13340" cy="428942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911225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Prior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guidance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suggested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entire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 	</a:t>
            </a:r>
            <a:r>
              <a:rPr sz="2800" dirty="0">
                <a:latin typeface="Arial"/>
                <a:cs typeface="Arial"/>
              </a:rPr>
              <a:t>(complaint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adjudication)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should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take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less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60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days.</a:t>
            </a:r>
            <a:endParaRPr sz="2800">
              <a:latin typeface="Arial"/>
              <a:cs typeface="Arial"/>
            </a:endParaRPr>
          </a:p>
          <a:p>
            <a:pPr marL="239395" marR="560070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always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realistic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given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schedules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parties, 	</a:t>
            </a:r>
            <a:r>
              <a:rPr sz="2800" dirty="0">
                <a:latin typeface="Arial"/>
                <a:cs typeface="Arial"/>
              </a:rPr>
              <a:t>advisors,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witnesses.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Concurrent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criminal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cases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affect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availability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of 	</a:t>
            </a:r>
            <a:r>
              <a:rPr sz="2800" dirty="0">
                <a:latin typeface="Arial"/>
                <a:cs typeface="Arial"/>
              </a:rPr>
              <a:t>evidence,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take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while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obtain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medical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with 	</a:t>
            </a:r>
            <a:r>
              <a:rPr sz="2800" spc="-10" dirty="0">
                <a:latin typeface="Arial"/>
                <a:cs typeface="Arial"/>
              </a:rPr>
              <a:t>consent.</a:t>
            </a:r>
            <a:endParaRPr sz="2800">
              <a:latin typeface="Arial"/>
              <a:cs typeface="Arial"/>
            </a:endParaRPr>
          </a:p>
          <a:p>
            <a:pPr marL="240029" marR="60960" indent="-227329">
              <a:lnSpc>
                <a:spcPts val="3030"/>
              </a:lnSpc>
              <a:spcBef>
                <a:spcPts val="98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regulations,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days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review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draft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report/evidence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days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final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report, 	</a:t>
            </a:r>
            <a:r>
              <a:rPr sz="2800" dirty="0">
                <a:latin typeface="Arial"/>
                <a:cs typeface="Arial"/>
              </a:rPr>
              <a:t>which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adds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extra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days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45" dirty="0"/>
              <a:t>Some</a:t>
            </a:r>
            <a:r>
              <a:rPr spc="-165" dirty="0"/>
              <a:t> </a:t>
            </a:r>
            <a:r>
              <a:rPr spc="-60" dirty="0"/>
              <a:t>thoughts</a:t>
            </a:r>
            <a:r>
              <a:rPr spc="-245" dirty="0"/>
              <a:t> </a:t>
            </a:r>
            <a:r>
              <a:rPr spc="-60" dirty="0"/>
              <a:t>on</a:t>
            </a:r>
            <a:r>
              <a:rPr spc="-200" dirty="0"/>
              <a:t> </a:t>
            </a:r>
            <a:r>
              <a:rPr spc="-10" dirty="0"/>
              <a:t>choosing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4156"/>
            <a:ext cx="9678670" cy="4159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32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Consider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section: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79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Initial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assessment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Investigation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2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Hearing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0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Writing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decision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Appeals</a:t>
            </a:r>
            <a:endParaRPr sz="2400">
              <a:latin typeface="Arial"/>
              <a:cs typeface="Arial"/>
            </a:endParaRPr>
          </a:p>
          <a:p>
            <a:pPr marL="697230" marR="497840" lvl="1" indent="-227329">
              <a:lnSpc>
                <a:spcPct val="80000"/>
              </a:lnSpc>
              <a:spcBef>
                <a:spcPts val="54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Informal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resolution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(can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run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concurrently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spc="-10" dirty="0">
                <a:latin typeface="Arial"/>
                <a:cs typeface="Arial"/>
              </a:rPr>
              <a:t>process)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309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How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previously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taken?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ct val="80000"/>
              </a:lnSpc>
              <a:spcBef>
                <a:spcPts val="100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during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year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when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likely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to 	</a:t>
            </a:r>
            <a:r>
              <a:rPr sz="2800" dirty="0">
                <a:latin typeface="Arial"/>
                <a:cs typeface="Arial"/>
              </a:rPr>
              <a:t>take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longer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calendar?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0" dirty="0"/>
              <a:t>"Reasonable"</a:t>
            </a:r>
            <a:r>
              <a:rPr spc="-120" dirty="0"/>
              <a:t> </a:t>
            </a:r>
            <a:r>
              <a:rPr spc="170" dirty="0"/>
              <a:t>is</a:t>
            </a:r>
            <a:r>
              <a:rPr spc="-85" dirty="0"/>
              <a:t> </a:t>
            </a:r>
            <a:r>
              <a:rPr spc="-10" dirty="0"/>
              <a:t>ambiguous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394" rIns="0" bIns="0" rtlCol="0">
            <a:spAutoFit/>
          </a:bodyPr>
          <a:lstStyle/>
          <a:p>
            <a:pPr marL="240029" marR="498475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dirty="0"/>
              <a:t>What</a:t>
            </a:r>
            <a:r>
              <a:rPr spc="-60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reasonable</a:t>
            </a:r>
            <a:r>
              <a:rPr spc="-35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dirty="0"/>
              <a:t>particular</a:t>
            </a:r>
            <a:r>
              <a:rPr spc="-45" dirty="0"/>
              <a:t> </a:t>
            </a:r>
            <a:r>
              <a:rPr dirty="0"/>
              <a:t>situation</a:t>
            </a:r>
            <a:r>
              <a:rPr spc="-45" dirty="0"/>
              <a:t> </a:t>
            </a:r>
            <a:r>
              <a:rPr dirty="0"/>
              <a:t>may</a:t>
            </a:r>
            <a:r>
              <a:rPr spc="-45" dirty="0"/>
              <a:t> </a:t>
            </a:r>
            <a:r>
              <a:rPr dirty="0"/>
              <a:t>be</a:t>
            </a:r>
            <a:r>
              <a:rPr spc="-45" dirty="0"/>
              <a:t> </a:t>
            </a:r>
            <a:r>
              <a:rPr dirty="0"/>
              <a:t>shorter</a:t>
            </a:r>
            <a:r>
              <a:rPr spc="-40" dirty="0"/>
              <a:t> </a:t>
            </a:r>
            <a:r>
              <a:rPr spc="-25" dirty="0"/>
              <a:t>or 	</a:t>
            </a:r>
            <a:r>
              <a:rPr spc="-10" dirty="0"/>
              <a:t>longer</a:t>
            </a:r>
          </a:p>
          <a:p>
            <a:pPr marL="240029" indent="-227329">
              <a:lnSpc>
                <a:spcPts val="3195"/>
              </a:lnSpc>
              <a:spcBef>
                <a:spcPts val="680"/>
              </a:spcBef>
              <a:buChar char="•"/>
              <a:tabLst>
                <a:tab pos="240029" algn="l"/>
              </a:tabLst>
            </a:pPr>
            <a:r>
              <a:rPr dirty="0"/>
              <a:t>Documentation</a:t>
            </a:r>
            <a:r>
              <a:rPr spc="-2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dirty="0"/>
              <a:t>all</a:t>
            </a:r>
            <a:r>
              <a:rPr spc="-50" dirty="0"/>
              <a:t> </a:t>
            </a:r>
            <a:r>
              <a:rPr dirty="0"/>
              <a:t>delays</a:t>
            </a:r>
            <a:r>
              <a:rPr spc="-55" dirty="0"/>
              <a:t> </a:t>
            </a:r>
            <a:r>
              <a:rPr dirty="0"/>
              <a:t>is</a:t>
            </a:r>
            <a:r>
              <a:rPr spc="-50" dirty="0"/>
              <a:t> </a:t>
            </a:r>
            <a:r>
              <a:rPr dirty="0"/>
              <a:t>helpful</a:t>
            </a:r>
            <a:r>
              <a:rPr spc="-40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dirty="0"/>
              <a:t>case</a:t>
            </a:r>
            <a:r>
              <a:rPr spc="-5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situation</a:t>
            </a:r>
          </a:p>
          <a:p>
            <a:pPr marL="240665" marR="5080">
              <a:lnSpc>
                <a:spcPts val="3030"/>
              </a:lnSpc>
              <a:spcBef>
                <a:spcPts val="204"/>
              </a:spcBef>
            </a:pPr>
            <a:r>
              <a:rPr dirty="0"/>
              <a:t>is</a:t>
            </a:r>
            <a:r>
              <a:rPr spc="-70" dirty="0"/>
              <a:t> </a:t>
            </a:r>
            <a:r>
              <a:rPr dirty="0"/>
              <a:t>challenged</a:t>
            </a:r>
            <a:r>
              <a:rPr spc="-50" dirty="0"/>
              <a:t> </a:t>
            </a:r>
            <a:r>
              <a:rPr spc="-10" dirty="0"/>
              <a:t>later,</a:t>
            </a:r>
            <a:r>
              <a:rPr spc="-65" dirty="0"/>
              <a:t> </a:t>
            </a:r>
            <a:r>
              <a:rPr dirty="0"/>
              <a:t>even</a:t>
            </a:r>
            <a:r>
              <a:rPr spc="-55" dirty="0"/>
              <a:t> </a:t>
            </a:r>
            <a:r>
              <a:rPr dirty="0"/>
              <a:t>where</a:t>
            </a:r>
            <a:r>
              <a:rPr spc="-50" dirty="0"/>
              <a:t> </a:t>
            </a:r>
            <a:r>
              <a:rPr dirty="0"/>
              <a:t>delays</a:t>
            </a:r>
            <a:r>
              <a:rPr spc="-70" dirty="0"/>
              <a:t> </a:t>
            </a:r>
            <a:r>
              <a:rPr dirty="0"/>
              <a:t>occur</a:t>
            </a:r>
            <a:r>
              <a:rPr spc="-60" dirty="0"/>
              <a:t> </a:t>
            </a:r>
            <a:r>
              <a:rPr dirty="0"/>
              <a:t>within</a:t>
            </a:r>
            <a:r>
              <a:rPr spc="-5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spc="-10" dirty="0"/>
              <a:t>timelines </a:t>
            </a:r>
            <a:r>
              <a:rPr dirty="0"/>
              <a:t>in</a:t>
            </a:r>
            <a:r>
              <a:rPr spc="-30" dirty="0"/>
              <a:t> </a:t>
            </a:r>
            <a:r>
              <a:rPr dirty="0"/>
              <a:t>your</a:t>
            </a:r>
            <a:r>
              <a:rPr spc="-25" dirty="0"/>
              <a:t> </a:t>
            </a:r>
            <a:r>
              <a:rPr spc="-10" dirty="0"/>
              <a:t>policy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7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34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75" dirty="0">
                <a:solidFill>
                  <a:srgbClr val="FFFFFF"/>
                </a:solidFill>
                <a:latin typeface="Gill Sans MT"/>
                <a:cs typeface="Gill Sans MT"/>
              </a:rPr>
              <a:t>goes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50" dirty="0">
                <a:solidFill>
                  <a:srgbClr val="FFFFFF"/>
                </a:solidFill>
                <a:latin typeface="Gill Sans MT"/>
                <a:cs typeface="Gill Sans MT"/>
              </a:rPr>
              <a:t>into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4400" b="1" spc="-11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85" dirty="0">
                <a:solidFill>
                  <a:srgbClr val="FFFFFF"/>
                </a:solidFill>
                <a:latin typeface="Gill Sans MT"/>
                <a:cs typeface="Gill Sans MT"/>
              </a:rPr>
              <a:t>notice</a:t>
            </a:r>
            <a:r>
              <a:rPr sz="4400" b="1" spc="-1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6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4400" b="1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allegations?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4837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80" dirty="0"/>
              <a:t>Notice</a:t>
            </a:r>
            <a:r>
              <a:rPr spc="-130" dirty="0"/>
              <a:t> </a:t>
            </a:r>
            <a:r>
              <a:rPr spc="60" dirty="0"/>
              <a:t>of</a:t>
            </a:r>
            <a:r>
              <a:rPr spc="-195" dirty="0"/>
              <a:t> </a:t>
            </a:r>
            <a:r>
              <a:rPr spc="-50" dirty="0"/>
              <a:t>Allegations</a:t>
            </a:r>
            <a:r>
              <a:rPr spc="-180" dirty="0"/>
              <a:t> </a:t>
            </a:r>
            <a:r>
              <a:rPr spc="-170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10055860" cy="1955164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80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Notice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both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(if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known)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Notice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copy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process, 	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Notice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"upon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receipt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formal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complaint"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4437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80" dirty="0"/>
              <a:t>Notice</a:t>
            </a:r>
            <a:r>
              <a:rPr spc="-130" dirty="0"/>
              <a:t> </a:t>
            </a:r>
            <a:r>
              <a:rPr spc="60" dirty="0"/>
              <a:t>of</a:t>
            </a:r>
            <a:r>
              <a:rPr spc="-165" dirty="0"/>
              <a:t> </a:t>
            </a:r>
            <a:r>
              <a:rPr spc="-55" dirty="0"/>
              <a:t>Allegations</a:t>
            </a:r>
            <a:r>
              <a:rPr spc="-165" dirty="0"/>
              <a:t> </a:t>
            </a:r>
            <a:r>
              <a:rPr spc="-110" dirty="0"/>
              <a:t>Contents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10258425" cy="413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34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include:</a:t>
            </a:r>
            <a:endParaRPr sz="2800">
              <a:latin typeface="Arial"/>
              <a:cs typeface="Arial"/>
            </a:endParaRPr>
          </a:p>
          <a:p>
            <a:pPr marL="696595" marR="5080" lvl="1" indent="-227329">
              <a:lnSpc>
                <a:spcPct val="80000"/>
              </a:lnSpc>
              <a:spcBef>
                <a:spcPts val="56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Allegations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potentially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constituting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sexual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harassment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defined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spc="-10" dirty="0">
                <a:latin typeface="Arial"/>
                <a:cs typeface="Arial"/>
              </a:rPr>
              <a:t>regulations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Sufficient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details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known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including:</a:t>
            </a:r>
            <a:endParaRPr sz="2400">
              <a:latin typeface="Arial"/>
              <a:cs typeface="Arial"/>
            </a:endParaRPr>
          </a:p>
          <a:p>
            <a:pPr marL="1154430" lvl="2" indent="-227965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154430" algn="l"/>
              </a:tabLst>
            </a:pPr>
            <a:r>
              <a:rPr sz="2000" dirty="0">
                <a:latin typeface="Arial"/>
                <a:cs typeface="Arial"/>
              </a:rPr>
              <a:t>Identities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involved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incident,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known</a:t>
            </a:r>
            <a:endParaRPr sz="2000">
              <a:latin typeface="Arial"/>
              <a:cs typeface="Arial"/>
            </a:endParaRPr>
          </a:p>
          <a:p>
            <a:pPr marL="1154430" lvl="2" indent="-227965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1154430" algn="l"/>
              </a:tabLst>
            </a:pPr>
            <a:r>
              <a:rPr sz="2000" dirty="0">
                <a:latin typeface="Arial"/>
                <a:cs typeface="Arial"/>
              </a:rPr>
              <a:t>Conduct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allegedly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constituting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sexual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harassment</a:t>
            </a:r>
            <a:endParaRPr sz="2000">
              <a:latin typeface="Arial"/>
              <a:cs typeface="Arial"/>
            </a:endParaRPr>
          </a:p>
          <a:p>
            <a:pPr marL="1154430" lvl="2" indent="-227965">
              <a:lnSpc>
                <a:spcPts val="2360"/>
              </a:lnSpc>
              <a:spcBef>
                <a:spcPts val="15"/>
              </a:spcBef>
              <a:buFont typeface="Wingdings"/>
              <a:buChar char=""/>
              <a:tabLst>
                <a:tab pos="1154430" algn="l"/>
              </a:tabLst>
            </a:pPr>
            <a:r>
              <a:rPr sz="2000" dirty="0">
                <a:latin typeface="Arial"/>
                <a:cs typeface="Arial"/>
              </a:rPr>
              <a:t>Date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location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alleged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incident,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known</a:t>
            </a:r>
            <a:endParaRPr sz="2000">
              <a:latin typeface="Arial"/>
              <a:cs typeface="Arial"/>
            </a:endParaRPr>
          </a:p>
          <a:p>
            <a:pPr marL="696595" marR="509905" lvl="1" indent="-227329" algn="just">
              <a:lnSpc>
                <a:spcPts val="2300"/>
              </a:lnSpc>
              <a:spcBef>
                <a:spcPts val="52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respondent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presumed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responsible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dirty="0">
                <a:latin typeface="Arial"/>
                <a:cs typeface="Arial"/>
              </a:rPr>
              <a:t>alleged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conduct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determination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regarding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responsibility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is 	</a:t>
            </a:r>
            <a:r>
              <a:rPr sz="2400" dirty="0">
                <a:latin typeface="Arial"/>
                <a:cs typeface="Arial"/>
              </a:rPr>
              <a:t>made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conclusion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  <a:p>
            <a:pPr marL="240029" marR="688975" indent="-227329" algn="just">
              <a:lnSpc>
                <a:spcPct val="8000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sufficient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prepare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response 	</a:t>
            </a:r>
            <a:r>
              <a:rPr sz="2800" dirty="0">
                <a:latin typeface="Arial"/>
                <a:cs typeface="Arial"/>
              </a:rPr>
              <a:t>before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initial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interview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617442"/>
            <a:ext cx="52533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220" dirty="0"/>
              <a:t> </a:t>
            </a:r>
            <a:r>
              <a:rPr spc="-35" dirty="0"/>
              <a:t>Best</a:t>
            </a:r>
            <a:r>
              <a:rPr spc="-180" dirty="0"/>
              <a:t> </a:t>
            </a:r>
            <a:r>
              <a:rPr spc="-10" dirty="0"/>
              <a:t>Practices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4779"/>
            <a:ext cx="10201910" cy="411607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Confer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with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regarding</a:t>
            </a:r>
            <a:r>
              <a:rPr sz="2800" spc="-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wishes</a:t>
            </a:r>
            <a:endParaRPr sz="2800">
              <a:latin typeface="Gill Sans MT"/>
              <a:cs typeface="Gill Sans MT"/>
            </a:endParaRPr>
          </a:p>
          <a:p>
            <a:pPr marL="240029" marR="5080" indent="-227329">
              <a:lnSpc>
                <a:spcPts val="30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125" dirty="0">
                <a:latin typeface="Gill Sans MT"/>
                <a:cs typeface="Gill Sans MT"/>
              </a:rPr>
              <a:t>Ask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will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participate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process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files 	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complaint</a:t>
            </a:r>
            <a:endParaRPr sz="2800">
              <a:latin typeface="Gill Sans MT"/>
              <a:cs typeface="Gill Sans MT"/>
            </a:endParaRPr>
          </a:p>
          <a:p>
            <a:pPr marL="239395" marR="561975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65" dirty="0">
                <a:latin typeface="Gill Sans MT"/>
                <a:cs typeface="Gill Sans MT"/>
              </a:rPr>
              <a:t>Consider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55" dirty="0">
                <a:latin typeface="Gill Sans MT"/>
                <a:cs typeface="Gill Sans MT"/>
              </a:rPr>
              <a:t>whether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there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215" dirty="0">
                <a:latin typeface="Gill Sans MT"/>
                <a:cs typeface="Gill Sans MT"/>
              </a:rPr>
              <a:t>is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sufficient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evidence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support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50" dirty="0">
                <a:latin typeface="Gill Sans MT"/>
                <a:cs typeface="Gill Sans MT"/>
              </a:rPr>
              <a:t>the 	</a:t>
            </a:r>
            <a:r>
              <a:rPr sz="2800" spc="105" dirty="0">
                <a:latin typeface="Gill Sans MT"/>
                <a:cs typeface="Gill Sans MT"/>
              </a:rPr>
              <a:t>concern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if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does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wish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proceed</a:t>
            </a:r>
            <a:endParaRPr sz="2800">
              <a:latin typeface="Gill Sans MT"/>
              <a:cs typeface="Gill Sans MT"/>
            </a:endParaRPr>
          </a:p>
          <a:p>
            <a:pPr marL="240029" marR="990600" indent="-227329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65" dirty="0">
                <a:latin typeface="Gill Sans MT"/>
                <a:cs typeface="Gill Sans MT"/>
              </a:rPr>
              <a:t>Consider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other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appropriate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factors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(see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2024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regulations 	</a:t>
            </a:r>
            <a:r>
              <a:rPr sz="2800" dirty="0">
                <a:latin typeface="Gill Sans MT"/>
                <a:cs typeface="Gill Sans MT"/>
              </a:rPr>
              <a:t>for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examples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at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34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CFR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106.44(f)(1)(v)(A))</a:t>
            </a:r>
            <a:endParaRPr sz="2800">
              <a:latin typeface="Gill Sans MT"/>
              <a:cs typeface="Gill Sans MT"/>
            </a:endParaRPr>
          </a:p>
          <a:p>
            <a:pPr marL="240029" marR="32384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Notify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complainant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your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45" dirty="0">
                <a:latin typeface="Gill Sans MT"/>
                <a:cs typeface="Gill Sans MT"/>
              </a:rPr>
              <a:t>decision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determine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40" dirty="0">
                <a:latin typeface="Gill Sans MT"/>
                <a:cs typeface="Gill Sans MT"/>
              </a:rPr>
              <a:t>whether 	</a:t>
            </a:r>
            <a:r>
              <a:rPr sz="2800" spc="125" dirty="0">
                <a:latin typeface="Gill Sans MT"/>
                <a:cs typeface="Gill Sans MT"/>
              </a:rPr>
              <a:t>additional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supportive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measures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will</a:t>
            </a:r>
            <a:r>
              <a:rPr sz="2800" spc="-100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necessary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112471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80" dirty="0"/>
              <a:t>Notice</a:t>
            </a:r>
            <a:r>
              <a:rPr spc="-125" dirty="0"/>
              <a:t> </a:t>
            </a:r>
            <a:r>
              <a:rPr spc="60" dirty="0"/>
              <a:t>of</a:t>
            </a:r>
            <a:r>
              <a:rPr spc="-135" dirty="0"/>
              <a:t> </a:t>
            </a:r>
            <a:r>
              <a:rPr spc="-55" dirty="0"/>
              <a:t>Allegations</a:t>
            </a:r>
            <a:r>
              <a:rPr spc="-150" dirty="0"/>
              <a:t> </a:t>
            </a:r>
            <a:r>
              <a:rPr spc="-155" dirty="0"/>
              <a:t>Contents </a:t>
            </a:r>
            <a:r>
              <a:rPr spc="-40"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0962"/>
            <a:ext cx="9929495" cy="2994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09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include:</a:t>
            </a:r>
            <a:endParaRPr sz="2800">
              <a:latin typeface="Arial"/>
              <a:cs typeface="Arial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59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Notification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choice,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who 	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required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be,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attorney</a:t>
            </a:r>
            <a:endParaRPr sz="2400">
              <a:latin typeface="Arial"/>
              <a:cs typeface="Arial"/>
            </a:endParaRPr>
          </a:p>
          <a:p>
            <a:pPr marL="697230" marR="528955" lvl="1" indent="-227329">
              <a:lnSpc>
                <a:spcPts val="2590"/>
              </a:lnSpc>
              <a:spcBef>
                <a:spcPts val="50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Notification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inspect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review 	</a:t>
            </a:r>
            <a:r>
              <a:rPr sz="2400" dirty="0">
                <a:latin typeface="Arial"/>
                <a:cs typeface="Arial"/>
              </a:rPr>
              <a:t>evidence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provided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106.45(b)(5)(vi)</a:t>
            </a:r>
            <a:endParaRPr sz="2400">
              <a:latin typeface="Arial"/>
              <a:cs typeface="Arial"/>
            </a:endParaRPr>
          </a:p>
          <a:p>
            <a:pPr marL="697230" marR="17145" lvl="1" indent="-227329">
              <a:lnSpc>
                <a:spcPts val="2590"/>
              </a:lnSpc>
              <a:spcBef>
                <a:spcPts val="509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Notification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provision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recipient's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conduct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that 	</a:t>
            </a:r>
            <a:r>
              <a:rPr sz="2400" dirty="0">
                <a:latin typeface="Arial"/>
                <a:cs typeface="Arial"/>
              </a:rPr>
              <a:t>prohibits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knowingly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making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false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statements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knowingly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submitting 	</a:t>
            </a:r>
            <a:r>
              <a:rPr sz="2400" dirty="0">
                <a:latin typeface="Arial"/>
                <a:cs typeface="Arial"/>
              </a:rPr>
              <a:t>false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during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process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4837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80" dirty="0"/>
              <a:t>Notice</a:t>
            </a:r>
            <a:r>
              <a:rPr spc="-130" dirty="0"/>
              <a:t> </a:t>
            </a:r>
            <a:r>
              <a:rPr spc="60" dirty="0"/>
              <a:t>of</a:t>
            </a:r>
            <a:r>
              <a:rPr spc="-195" dirty="0"/>
              <a:t> </a:t>
            </a:r>
            <a:r>
              <a:rPr spc="-50" dirty="0"/>
              <a:t>Allegations</a:t>
            </a:r>
            <a:r>
              <a:rPr spc="-180" dirty="0"/>
              <a:t> </a:t>
            </a:r>
            <a:r>
              <a:rPr spc="-170" dirty="0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4160"/>
            <a:ext cx="9821545" cy="3383279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5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There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two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regulations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regarding</a:t>
            </a:r>
            <a:r>
              <a:rPr sz="2800" u="none" spc="-4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the</a:t>
            </a:r>
            <a:r>
              <a:rPr sz="2800" u="none" spc="-6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Notice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of</a:t>
            </a:r>
            <a:r>
              <a:rPr sz="2800" u="none" spc="-195" dirty="0">
                <a:latin typeface="Arial"/>
                <a:cs typeface="Arial"/>
              </a:rPr>
              <a:t> </a:t>
            </a:r>
            <a:r>
              <a:rPr sz="2800" u="none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106.45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applies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whenever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procedure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initiated</a:t>
            </a:r>
            <a:endParaRPr sz="2400">
              <a:latin typeface="Arial"/>
              <a:cs typeface="Arial"/>
            </a:endParaRPr>
          </a:p>
          <a:p>
            <a:pPr marL="696595" marR="435609" lvl="1" indent="-227329">
              <a:lnSpc>
                <a:spcPts val="2590"/>
              </a:lnSpc>
              <a:spcBef>
                <a:spcPts val="54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106.46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applies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only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cases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involving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allegations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sex-</a:t>
            </a:r>
            <a:r>
              <a:rPr sz="2400" spc="-10" dirty="0">
                <a:latin typeface="Arial"/>
                <a:cs typeface="Arial"/>
              </a:rPr>
              <a:t>based 	</a:t>
            </a:r>
            <a:r>
              <a:rPr sz="2400" dirty="0">
                <a:latin typeface="Arial"/>
                <a:cs typeface="Arial"/>
              </a:rPr>
              <a:t>harassment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where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least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student</a:t>
            </a:r>
            <a:endParaRPr sz="2400">
              <a:latin typeface="Arial"/>
              <a:cs typeface="Arial"/>
            </a:endParaRPr>
          </a:p>
          <a:p>
            <a:pPr marL="240665" marR="508634" indent="-228600">
              <a:lnSpc>
                <a:spcPts val="3030"/>
              </a:lnSpc>
              <a:spcBef>
                <a:spcPts val="994"/>
              </a:spcBef>
            </a:pPr>
            <a:r>
              <a:rPr sz="2800" dirty="0">
                <a:latin typeface="Courier New"/>
                <a:cs typeface="Courier New"/>
              </a:rPr>
              <a:t>o</a:t>
            </a:r>
            <a:r>
              <a:rPr sz="2800" dirty="0">
                <a:latin typeface="Arial"/>
                <a:cs typeface="Arial"/>
              </a:rPr>
              <a:t>We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start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general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106.45,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then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talk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about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heightened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106.46</a:t>
            </a:r>
            <a:endParaRPr sz="2800">
              <a:latin typeface="Arial"/>
              <a:cs typeface="Arial"/>
            </a:endParaRPr>
          </a:p>
          <a:p>
            <a:pPr marL="241300" marR="64135" indent="-228600">
              <a:lnSpc>
                <a:spcPts val="2970"/>
              </a:lnSpc>
              <a:spcBef>
                <a:spcPts val="1035"/>
              </a:spcBef>
            </a:pPr>
            <a:r>
              <a:rPr sz="2800" dirty="0">
                <a:latin typeface="Courier New"/>
                <a:cs typeface="Courier New"/>
              </a:rPr>
              <a:t>o</a:t>
            </a:r>
            <a:r>
              <a:rPr sz="2800" dirty="0">
                <a:latin typeface="Arial"/>
                <a:cs typeface="Arial"/>
              </a:rPr>
              <a:t>There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reason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cannot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robust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notice </a:t>
            </a:r>
            <a:r>
              <a:rPr sz="2800" dirty="0">
                <a:latin typeface="Arial"/>
                <a:cs typeface="Arial"/>
              </a:rPr>
              <a:t>under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106.45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case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7177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645" dirty="0"/>
              <a:t>NOA</a:t>
            </a:r>
            <a:r>
              <a:rPr spc="-110" dirty="0"/>
              <a:t> </a:t>
            </a:r>
            <a:r>
              <a:rPr spc="-150" dirty="0"/>
              <a:t>Contents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35" dirty="0"/>
              <a:t> </a:t>
            </a:r>
            <a:r>
              <a:rPr spc="80" dirty="0"/>
              <a:t>106.45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10108565" cy="429260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both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(if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known)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Provided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upon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initiation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following:</a:t>
            </a:r>
            <a:endParaRPr sz="2800">
              <a:latin typeface="Arial"/>
              <a:cs typeface="Arial"/>
            </a:endParaRPr>
          </a:p>
          <a:p>
            <a:pPr marL="697230" marR="520700" lvl="1" indent="-227329">
              <a:lnSpc>
                <a:spcPts val="2590"/>
              </a:lnSpc>
              <a:spcBef>
                <a:spcPts val="55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procedures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informal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resolution 	process</a:t>
            </a:r>
            <a:endParaRPr sz="2400">
              <a:latin typeface="Arial"/>
              <a:cs typeface="Arial"/>
            </a:endParaRPr>
          </a:p>
          <a:p>
            <a:pPr marL="697230" marR="794385" lvl="1" indent="-227329">
              <a:lnSpc>
                <a:spcPts val="2590"/>
              </a:lnSpc>
              <a:spcBef>
                <a:spcPts val="50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Sufficient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allow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	</a:t>
            </a:r>
            <a:r>
              <a:rPr sz="2400" dirty="0">
                <a:latin typeface="Arial"/>
                <a:cs typeface="Arial"/>
              </a:rPr>
              <a:t>respond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allegations,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including:</a:t>
            </a:r>
            <a:endParaRPr sz="2400">
              <a:latin typeface="Arial"/>
              <a:cs typeface="Arial"/>
            </a:endParaRPr>
          </a:p>
          <a:p>
            <a:pPr marL="1154430" lvl="2" indent="-227965">
              <a:lnSpc>
                <a:spcPct val="100000"/>
              </a:lnSpc>
              <a:spcBef>
                <a:spcPts val="235"/>
              </a:spcBef>
              <a:buFont typeface="Wingdings"/>
              <a:buChar char=""/>
              <a:tabLst>
                <a:tab pos="1154430" algn="l"/>
              </a:tabLst>
            </a:pPr>
            <a:r>
              <a:rPr sz="2000" dirty="0">
                <a:latin typeface="Arial"/>
                <a:cs typeface="Arial"/>
              </a:rPr>
              <a:t>Identities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parties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involved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incident(s)</a:t>
            </a:r>
            <a:endParaRPr sz="2000">
              <a:latin typeface="Arial"/>
              <a:cs typeface="Arial"/>
            </a:endParaRPr>
          </a:p>
          <a:p>
            <a:pPr marL="1154430" lvl="2" indent="-227965">
              <a:lnSpc>
                <a:spcPct val="100000"/>
              </a:lnSpc>
              <a:spcBef>
                <a:spcPts val="250"/>
              </a:spcBef>
              <a:buFont typeface="Wingdings"/>
              <a:buChar char=""/>
              <a:tabLst>
                <a:tab pos="1154430" algn="l"/>
              </a:tabLst>
            </a:pPr>
            <a:r>
              <a:rPr sz="2000" dirty="0">
                <a:latin typeface="Arial"/>
                <a:cs typeface="Arial"/>
              </a:rPr>
              <a:t>Conduct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alleged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constitute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sex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discrimination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under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Title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IX</a:t>
            </a:r>
            <a:endParaRPr sz="2000">
              <a:latin typeface="Arial"/>
              <a:cs typeface="Arial"/>
            </a:endParaRPr>
          </a:p>
          <a:p>
            <a:pPr marL="1155065" marR="5080" lvl="2" indent="-228600">
              <a:lnSpc>
                <a:spcPts val="2160"/>
              </a:lnSpc>
              <a:spcBef>
                <a:spcPts val="535"/>
              </a:spcBef>
              <a:buFont typeface="Wingdings"/>
              <a:buChar char=""/>
              <a:tabLst>
                <a:tab pos="1155065" algn="l"/>
              </a:tabLst>
            </a:pPr>
            <a:r>
              <a:rPr sz="2000" dirty="0">
                <a:latin typeface="Arial"/>
                <a:cs typeface="Arial"/>
              </a:rPr>
              <a:t>Date(s)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location(s)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alleged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incident(s)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extent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information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is </a:t>
            </a:r>
            <a:r>
              <a:rPr sz="2000" spc="-10" dirty="0">
                <a:latin typeface="Arial"/>
                <a:cs typeface="Arial"/>
              </a:rPr>
              <a:t>available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519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645" dirty="0"/>
              <a:t>NOA</a:t>
            </a:r>
            <a:r>
              <a:rPr spc="-110" dirty="0"/>
              <a:t> </a:t>
            </a:r>
            <a:r>
              <a:rPr spc="-150" dirty="0"/>
              <a:t>Contents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35" dirty="0"/>
              <a:t> </a:t>
            </a:r>
            <a:r>
              <a:rPr spc="90" dirty="0"/>
              <a:t>106.45</a:t>
            </a:r>
            <a:r>
              <a:rPr spc="-145" dirty="0"/>
              <a:t> </a:t>
            </a:r>
            <a:r>
              <a:rPr spc="-50" dirty="0"/>
              <a:t>(cont.)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8558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09"/>
              </a:spcBef>
              <a:buChar char="•"/>
              <a:tabLst>
                <a:tab pos="240029" algn="l"/>
              </a:tabLst>
            </a:pPr>
            <a:r>
              <a:rPr dirty="0"/>
              <a:t>Must</a:t>
            </a:r>
            <a:r>
              <a:rPr spc="-35" dirty="0"/>
              <a:t> </a:t>
            </a:r>
            <a:r>
              <a:rPr dirty="0"/>
              <a:t>include</a:t>
            </a:r>
            <a:r>
              <a:rPr spc="-35" dirty="0"/>
              <a:t> </a:t>
            </a:r>
            <a:r>
              <a:rPr dirty="0"/>
              <a:t>all</a:t>
            </a:r>
            <a:r>
              <a:rPr spc="-3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spc="-10" dirty="0"/>
              <a:t>following:</a:t>
            </a:r>
          </a:p>
          <a:p>
            <a:pPr marL="697230" lvl="1" indent="-227329">
              <a:lnSpc>
                <a:spcPct val="100000"/>
              </a:lnSpc>
              <a:spcBef>
                <a:spcPts val="26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retaliation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prohibited</a:t>
            </a:r>
            <a:endParaRPr sz="2400">
              <a:latin typeface="Arial"/>
              <a:cs typeface="Arial"/>
            </a:endParaRPr>
          </a:p>
          <a:p>
            <a:pPr marL="696595" marR="5080" lvl="1" indent="-227329">
              <a:lnSpc>
                <a:spcPts val="2590"/>
              </a:lnSpc>
              <a:spcBef>
                <a:spcPts val="54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entitled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equal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opportunity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access 	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relevant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otherwise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impermissible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accurate 	</a:t>
            </a:r>
            <a:r>
              <a:rPr sz="2400" dirty="0">
                <a:latin typeface="Arial"/>
                <a:cs typeface="Arial"/>
              </a:rPr>
              <a:t>description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evidence,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description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provided,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parties 	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entitled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equal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opportunity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access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relevant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	</a:t>
            </a:r>
            <a:r>
              <a:rPr sz="2400" dirty="0">
                <a:latin typeface="Arial"/>
                <a:cs typeface="Arial"/>
              </a:rPr>
              <a:t>otherwise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impermissible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upon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request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party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7177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645" dirty="0"/>
              <a:t>NOA</a:t>
            </a:r>
            <a:r>
              <a:rPr spc="-110" dirty="0"/>
              <a:t> </a:t>
            </a:r>
            <a:r>
              <a:rPr spc="-150" dirty="0"/>
              <a:t>Contents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35" dirty="0"/>
              <a:t> </a:t>
            </a:r>
            <a:r>
              <a:rPr spc="80" dirty="0"/>
              <a:t>106.46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10254615" cy="425513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2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Provided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both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(if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known)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3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Provided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upon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initiation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ts val="3325"/>
              </a:lnSpc>
              <a:spcBef>
                <a:spcPts val="34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following: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Everything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listed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106.45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(previous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slides)</a:t>
            </a:r>
            <a:endParaRPr sz="2400">
              <a:latin typeface="Arial"/>
              <a:cs typeface="Arial"/>
            </a:endParaRPr>
          </a:p>
          <a:p>
            <a:pPr marL="697230" marR="5080" lvl="1" indent="-227329">
              <a:lnSpc>
                <a:spcPts val="2300"/>
              </a:lnSpc>
              <a:spcBef>
                <a:spcPts val="52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respondent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presumed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responsible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alleged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sex-</a:t>
            </a:r>
            <a:r>
              <a:rPr sz="2400" spc="-10" dirty="0">
                <a:latin typeface="Arial"/>
                <a:cs typeface="Arial"/>
              </a:rPr>
              <a:t>based 	</a:t>
            </a:r>
            <a:r>
              <a:rPr sz="2400" dirty="0">
                <a:latin typeface="Arial"/>
                <a:cs typeface="Arial"/>
              </a:rPr>
              <a:t>harassment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until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determination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made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conclusion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procedures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section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prior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	</a:t>
            </a:r>
            <a:r>
              <a:rPr sz="2400" spc="-10" dirty="0">
                <a:latin typeface="Arial"/>
                <a:cs typeface="Arial"/>
              </a:rPr>
              <a:t>determination,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opportunity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relevant 	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otherwise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impermissible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evidence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trained,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impartial 	decisionmaker</a:t>
            </a:r>
            <a:endParaRPr sz="2400">
              <a:latin typeface="Arial"/>
              <a:cs typeface="Arial"/>
            </a:endParaRPr>
          </a:p>
          <a:p>
            <a:pPr marL="697230" marR="7620" lvl="1" indent="-227329">
              <a:lnSpc>
                <a:spcPts val="2300"/>
              </a:lnSpc>
              <a:spcBef>
                <a:spcPts val="52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parties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choice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	</a:t>
            </a:r>
            <a:r>
              <a:rPr sz="2400" dirty="0">
                <a:latin typeface="Arial"/>
                <a:cs typeface="Arial"/>
              </a:rPr>
              <a:t>required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be,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attorney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5199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645" dirty="0"/>
              <a:t>NOA</a:t>
            </a:r>
            <a:r>
              <a:rPr spc="-110" dirty="0"/>
              <a:t> </a:t>
            </a:r>
            <a:r>
              <a:rPr spc="-150" dirty="0"/>
              <a:t>Contents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35" dirty="0"/>
              <a:t> </a:t>
            </a:r>
            <a:r>
              <a:rPr spc="90" dirty="0"/>
              <a:t>106.46</a:t>
            </a:r>
            <a:r>
              <a:rPr spc="-145" dirty="0"/>
              <a:t> </a:t>
            </a:r>
            <a:r>
              <a:rPr spc="-50"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74160"/>
            <a:ext cx="9916795" cy="15367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5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following: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735"/>
              </a:lnSpc>
              <a:spcBef>
                <a:spcPts val="22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If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applicable,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institution's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code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conduct</a:t>
            </a:r>
            <a:endParaRPr sz="2400">
              <a:latin typeface="Arial"/>
              <a:cs typeface="Arial"/>
            </a:endParaRPr>
          </a:p>
          <a:p>
            <a:pPr marL="697865" marR="5080">
              <a:lnSpc>
                <a:spcPts val="2590"/>
              </a:lnSpc>
              <a:spcBef>
                <a:spcPts val="185"/>
              </a:spcBef>
            </a:pPr>
            <a:r>
              <a:rPr sz="2400" dirty="0">
                <a:latin typeface="Arial"/>
                <a:cs typeface="Arial"/>
              </a:rPr>
              <a:t>prohibits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knowingly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making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false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statements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knowingly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submitting </a:t>
            </a:r>
            <a:r>
              <a:rPr sz="2400" dirty="0">
                <a:latin typeface="Arial"/>
                <a:cs typeface="Arial"/>
              </a:rPr>
              <a:t>false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during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procedure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Amendments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859645" cy="121412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0029" marR="5080" indent="-227329">
              <a:lnSpc>
                <a:spcPct val="89300"/>
              </a:lnSpc>
              <a:spcBef>
                <a:spcPts val="45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course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investigation,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are 	</a:t>
            </a:r>
            <a:r>
              <a:rPr sz="2800" dirty="0">
                <a:latin typeface="Arial"/>
                <a:cs typeface="Arial"/>
              </a:rPr>
              <a:t>uncovered,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notice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additional 	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whose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identities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known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Things</a:t>
            </a:r>
            <a:r>
              <a:rPr spc="-270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95" dirty="0"/>
              <a:t>Consider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342245" cy="211455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0029" marR="5080" indent="-227329">
              <a:lnSpc>
                <a:spcPct val="89300"/>
              </a:lnSpc>
              <a:spcBef>
                <a:spcPts val="455"/>
              </a:spcBef>
              <a:buChar char="•"/>
              <a:tabLst>
                <a:tab pos="241300" algn="l"/>
                <a:tab pos="5697220" algn="l"/>
              </a:tabLst>
            </a:pPr>
            <a:r>
              <a:rPr sz="2800" spc="-40" dirty="0">
                <a:latin typeface="Arial"/>
                <a:cs typeface="Arial"/>
              </a:rPr>
              <a:t>Your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investigative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report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should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quote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allegations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cited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Notice.</a:t>
            </a:r>
            <a:r>
              <a:rPr sz="2800" dirty="0">
                <a:latin typeface="Arial"/>
                <a:cs typeface="Arial"/>
              </a:rPr>
              <a:t>	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Notice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starts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defines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scope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case.</a:t>
            </a:r>
            <a:endParaRPr sz="2800">
              <a:latin typeface="Arial"/>
              <a:cs typeface="Arial"/>
            </a:endParaRPr>
          </a:p>
          <a:p>
            <a:pPr marL="240029" marR="527050" indent="-227329">
              <a:lnSpc>
                <a:spcPts val="303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This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opportunity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demonstrate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transparency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build 	</a:t>
            </a:r>
            <a:r>
              <a:rPr sz="2800" dirty="0">
                <a:latin typeface="Arial"/>
                <a:cs typeface="Arial"/>
              </a:rPr>
              <a:t>trust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very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beginning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8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05"/>
              </a:spcBef>
            </a:pPr>
            <a:r>
              <a:rPr sz="4400" b="1" spc="-310" dirty="0">
                <a:solidFill>
                  <a:srgbClr val="FFFFFF"/>
                </a:solidFill>
                <a:latin typeface="Gill Sans MT"/>
                <a:cs typeface="Gill Sans MT"/>
              </a:rPr>
              <a:t>How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does</a:t>
            </a:r>
            <a:r>
              <a:rPr sz="4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informal</a:t>
            </a:r>
            <a:r>
              <a:rPr sz="4400" b="1" spc="-13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90" dirty="0">
                <a:solidFill>
                  <a:srgbClr val="FFFFFF"/>
                </a:solidFill>
                <a:latin typeface="Gill Sans MT"/>
                <a:cs typeface="Gill Sans MT"/>
              </a:rPr>
              <a:t>resolution</a:t>
            </a:r>
            <a:r>
              <a:rPr sz="4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work?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15" dirty="0"/>
              <a:t>Overview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25" dirty="0"/>
              <a:t> </a:t>
            </a:r>
            <a:r>
              <a:rPr spc="-120" dirty="0"/>
              <a:t>Informal</a:t>
            </a:r>
            <a:r>
              <a:rPr spc="-160" dirty="0"/>
              <a:t> </a:t>
            </a:r>
            <a:r>
              <a:rPr spc="-70" dirty="0"/>
              <a:t>Resolution</a:t>
            </a:r>
            <a:r>
              <a:rPr spc="-145" dirty="0"/>
              <a:t> </a:t>
            </a:r>
            <a:r>
              <a:rPr dirty="0"/>
              <a:t>(1</a:t>
            </a:r>
            <a:r>
              <a:rPr spc="-125" dirty="0"/>
              <a:t> </a:t>
            </a:r>
            <a:r>
              <a:rPr spc="60" dirty="0"/>
              <a:t>of</a:t>
            </a:r>
            <a:r>
              <a:rPr spc="-12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3618"/>
            <a:ext cx="9986010" cy="42735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Informal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resolution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available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at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any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time</a:t>
            </a:r>
            <a:endParaRPr sz="2600">
              <a:latin typeface="Arial"/>
              <a:cs typeface="Arial"/>
            </a:endParaRPr>
          </a:p>
          <a:p>
            <a:pPr marL="241300" marR="120650" indent="-228600">
              <a:lnSpc>
                <a:spcPts val="2500"/>
              </a:lnSpc>
              <a:spcBef>
                <a:spcPts val="969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Both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parties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must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agree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participate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writing,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consent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form </a:t>
            </a:r>
            <a:r>
              <a:rPr sz="2600" dirty="0">
                <a:latin typeface="Arial"/>
                <a:cs typeface="Arial"/>
              </a:rPr>
              <a:t>that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meets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regulatory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requirements</a:t>
            </a:r>
            <a:endParaRPr sz="2600">
              <a:latin typeface="Arial"/>
              <a:cs typeface="Arial"/>
            </a:endParaRPr>
          </a:p>
          <a:p>
            <a:pPr marL="241300" marR="581025" indent="-228600">
              <a:lnSpc>
                <a:spcPts val="2500"/>
              </a:lnSpc>
              <a:spcBef>
                <a:spcPts val="990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Informal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resolution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need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not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offered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all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cases;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8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Title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IX </a:t>
            </a:r>
            <a:r>
              <a:rPr sz="2600" dirty="0">
                <a:latin typeface="Arial"/>
                <a:cs typeface="Arial"/>
              </a:rPr>
              <a:t>Coordinator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has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discretion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determine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when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it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appropriate</a:t>
            </a:r>
            <a:endParaRPr sz="2600">
              <a:latin typeface="Arial"/>
              <a:cs typeface="Arial"/>
            </a:endParaRPr>
          </a:p>
          <a:p>
            <a:pPr marL="241300" marR="210820" indent="-228600">
              <a:lnSpc>
                <a:spcPts val="250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Because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institution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is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enforcing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terms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agreement,</a:t>
            </a:r>
            <a:r>
              <a:rPr sz="2600" spc="-75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it </a:t>
            </a:r>
            <a:r>
              <a:rPr sz="2600" dirty="0">
                <a:latin typeface="Arial"/>
                <a:cs typeface="Arial"/>
              </a:rPr>
              <a:t>should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sign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off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on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agreement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addition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parties</a:t>
            </a:r>
            <a:endParaRPr sz="2600">
              <a:latin typeface="Arial"/>
              <a:cs typeface="Arial"/>
            </a:endParaRPr>
          </a:p>
          <a:p>
            <a:pPr marL="241300" marR="1289685" indent="-228600">
              <a:lnSpc>
                <a:spcPts val="2500"/>
              </a:lnSpc>
              <a:spcBef>
                <a:spcPts val="990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The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institution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cannot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force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anyone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participate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or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reach agreement</a:t>
            </a:r>
            <a:endParaRPr sz="2600">
              <a:latin typeface="Arial"/>
              <a:cs typeface="Arial"/>
            </a:endParaRPr>
          </a:p>
          <a:p>
            <a:pPr marL="241300" marR="5080" indent="-228600">
              <a:lnSpc>
                <a:spcPts val="250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600" dirty="0">
                <a:latin typeface="Arial"/>
                <a:cs typeface="Arial"/>
              </a:rPr>
              <a:t>The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person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conducting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informal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resolution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must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trained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and </a:t>
            </a:r>
            <a:r>
              <a:rPr sz="2600" dirty="0">
                <a:latin typeface="Arial"/>
                <a:cs typeface="Arial"/>
              </a:rPr>
              <a:t>have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no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conflict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of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interest/bias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285" dirty="0"/>
              <a:t> </a:t>
            </a:r>
            <a:r>
              <a:rPr spc="-325" dirty="0"/>
              <a:t>Now</a:t>
            </a:r>
            <a:r>
              <a:rPr spc="-114" dirty="0"/>
              <a:t> </a:t>
            </a:r>
            <a:r>
              <a:rPr spc="-180" dirty="0"/>
              <a:t>that</a:t>
            </a:r>
            <a:r>
              <a:rPr spc="-125" dirty="0"/>
              <a:t> </a:t>
            </a:r>
            <a:r>
              <a:rPr spc="-50" dirty="0"/>
              <a:t>you</a:t>
            </a:r>
            <a:r>
              <a:rPr spc="-165" dirty="0"/>
              <a:t> </a:t>
            </a:r>
            <a:r>
              <a:rPr dirty="0"/>
              <a:t>have</a:t>
            </a:r>
            <a:r>
              <a:rPr spc="-165" dirty="0"/>
              <a:t> </a:t>
            </a:r>
            <a:r>
              <a:rPr dirty="0"/>
              <a:t>a</a:t>
            </a:r>
            <a:r>
              <a:rPr spc="-170" dirty="0"/>
              <a:t> </a:t>
            </a:r>
            <a:r>
              <a:rPr spc="-40" dirty="0"/>
              <a:t>complaint...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8608695" cy="330200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  <a:tab pos="1490345" algn="l"/>
              </a:tabLst>
            </a:pPr>
            <a:r>
              <a:rPr sz="2800" spc="160" dirty="0">
                <a:latin typeface="Gill Sans MT"/>
                <a:cs typeface="Gill Sans MT"/>
              </a:rPr>
              <a:t>As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Title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-85" dirty="0">
                <a:latin typeface="Gill Sans MT"/>
                <a:cs typeface="Gill Sans MT"/>
              </a:rPr>
              <a:t>IX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Coordinator,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formal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complaint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requires 	</a:t>
            </a:r>
            <a:r>
              <a:rPr sz="2800" spc="114" dirty="0">
                <a:latin typeface="Gill Sans MT"/>
                <a:cs typeface="Gill Sans MT"/>
              </a:rPr>
              <a:t>action.</a:t>
            </a:r>
            <a:r>
              <a:rPr sz="2800" dirty="0">
                <a:latin typeface="Gill Sans MT"/>
                <a:cs typeface="Gill Sans MT"/>
              </a:rPr>
              <a:t>	Your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choices:</a:t>
            </a:r>
            <a:endParaRPr sz="28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40" dirty="0">
                <a:latin typeface="Gill Sans MT"/>
                <a:cs typeface="Gill Sans MT"/>
              </a:rPr>
              <a:t>Dismiss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formal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complaint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another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process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45" dirty="0">
                <a:latin typeface="Gill Sans MT"/>
                <a:cs typeface="Gill Sans MT"/>
              </a:rPr>
              <a:t>Dismiss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formal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complaint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entirely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Gill Sans MT"/>
                <a:cs typeface="Gill Sans MT"/>
              </a:rPr>
              <a:t>Offer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informal</a:t>
            </a:r>
            <a:r>
              <a:rPr sz="240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resolution</a:t>
            </a:r>
            <a:endParaRPr sz="2400">
              <a:latin typeface="Gill Sans MT"/>
              <a:cs typeface="Gill Sans MT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spc="100" dirty="0">
                <a:latin typeface="Gill Sans MT"/>
                <a:cs typeface="Gill Sans MT"/>
              </a:rPr>
              <a:t>Proceed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with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95" dirty="0">
                <a:latin typeface="Gill Sans MT"/>
                <a:cs typeface="Gill Sans MT"/>
              </a:rPr>
              <a:t>an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investigation</a:t>
            </a:r>
            <a:endParaRPr sz="2400">
              <a:latin typeface="Gill Sans MT"/>
              <a:cs typeface="Gill Sans MT"/>
            </a:endParaRPr>
          </a:p>
          <a:p>
            <a:pPr marL="240029" marR="1711325" indent="-227329">
              <a:lnSpc>
                <a:spcPts val="3030"/>
              </a:lnSpc>
              <a:spcBef>
                <a:spcPts val="1019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5" dirty="0">
                <a:latin typeface="Gill Sans MT"/>
                <a:cs typeface="Gill Sans MT"/>
              </a:rPr>
              <a:t>We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will</a:t>
            </a:r>
            <a:r>
              <a:rPr sz="2800" spc="-10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talk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about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200" dirty="0">
                <a:latin typeface="Gill Sans MT"/>
                <a:cs typeface="Gill Sans MT"/>
              </a:rPr>
              <a:t>each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these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options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in 	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upcoming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submodules.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2020</a:t>
            </a:r>
            <a:r>
              <a:rPr spc="-150" dirty="0"/>
              <a:t> </a:t>
            </a:r>
            <a:r>
              <a:rPr spc="140" dirty="0"/>
              <a:t>vs.</a:t>
            </a:r>
            <a:r>
              <a:rPr spc="-125" dirty="0"/>
              <a:t> </a:t>
            </a:r>
            <a:r>
              <a:rPr spc="100" dirty="0"/>
              <a:t>2024</a:t>
            </a:r>
            <a:r>
              <a:rPr spc="-135" dirty="0"/>
              <a:t> </a:t>
            </a:r>
            <a:r>
              <a:rPr spc="40" dirty="0"/>
              <a:t>Regs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9876"/>
            <a:ext cx="10274300" cy="426593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240665" marR="514984" indent="-228600">
              <a:lnSpc>
                <a:spcPts val="2760"/>
              </a:lnSpc>
              <a:spcBef>
                <a:spcPts val="495"/>
              </a:spcBef>
              <a:buChar char="•"/>
              <a:tabLst>
                <a:tab pos="240665" algn="l"/>
                <a:tab pos="1952625" algn="l"/>
              </a:tabLst>
            </a:pPr>
            <a:r>
              <a:rPr sz="2600" dirty="0">
                <a:latin typeface="Arial"/>
                <a:cs typeface="Arial"/>
              </a:rPr>
              <a:t>2020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only:</a:t>
            </a:r>
            <a:r>
              <a:rPr sz="2600" dirty="0">
                <a:latin typeface="Arial"/>
                <a:cs typeface="Arial"/>
              </a:rPr>
              <a:t>	Cannot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use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process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resolve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allegations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that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an </a:t>
            </a:r>
            <a:r>
              <a:rPr sz="2600" dirty="0">
                <a:latin typeface="Arial"/>
                <a:cs typeface="Arial"/>
              </a:rPr>
              <a:t>employee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sexually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harassed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student</a:t>
            </a:r>
            <a:endParaRPr sz="26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  <a:tab pos="1952625" algn="l"/>
              </a:tabLst>
            </a:pPr>
            <a:r>
              <a:rPr sz="2600" i="1" dirty="0">
                <a:latin typeface="Arial"/>
                <a:cs typeface="Arial"/>
              </a:rPr>
              <a:t>2024</a:t>
            </a:r>
            <a:r>
              <a:rPr sz="2600" i="1" spc="-60" dirty="0">
                <a:latin typeface="Arial"/>
                <a:cs typeface="Arial"/>
              </a:rPr>
              <a:t> </a:t>
            </a:r>
            <a:r>
              <a:rPr sz="2600" i="1" spc="-20" dirty="0">
                <a:latin typeface="Arial"/>
                <a:cs typeface="Arial"/>
              </a:rPr>
              <a:t>only:</a:t>
            </a:r>
            <a:r>
              <a:rPr sz="2600" i="1" dirty="0">
                <a:latin typeface="Arial"/>
                <a:cs typeface="Arial"/>
              </a:rPr>
              <a:t>	No</a:t>
            </a:r>
            <a:r>
              <a:rPr sz="2600" i="1" spc="-5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restrictions</a:t>
            </a:r>
            <a:r>
              <a:rPr sz="2600" i="1" spc="-4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on</a:t>
            </a:r>
            <a:r>
              <a:rPr sz="2600" i="1" spc="-3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when</a:t>
            </a:r>
            <a:r>
              <a:rPr sz="2600" i="1" spc="-4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it</a:t>
            </a:r>
            <a:r>
              <a:rPr sz="2600" i="1" spc="-4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can</a:t>
            </a:r>
            <a:r>
              <a:rPr sz="2600" i="1" spc="-5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be</a:t>
            </a:r>
            <a:r>
              <a:rPr sz="2600" i="1" spc="-35" dirty="0">
                <a:latin typeface="Arial"/>
                <a:cs typeface="Arial"/>
              </a:rPr>
              <a:t> </a:t>
            </a:r>
            <a:r>
              <a:rPr sz="2600" i="1" spc="-20" dirty="0">
                <a:latin typeface="Arial"/>
                <a:cs typeface="Arial"/>
              </a:rPr>
              <a:t>used</a:t>
            </a:r>
            <a:endParaRPr sz="2600">
              <a:latin typeface="Arial"/>
              <a:cs typeface="Arial"/>
            </a:endParaRPr>
          </a:p>
          <a:p>
            <a:pPr marL="240665" marR="301625" indent="-228600">
              <a:lnSpc>
                <a:spcPts val="2810"/>
              </a:lnSpc>
              <a:spcBef>
                <a:spcPts val="1035"/>
              </a:spcBef>
              <a:buChar char="•"/>
              <a:tabLst>
                <a:tab pos="240665" algn="l"/>
                <a:tab pos="1952625" algn="l"/>
              </a:tabLst>
            </a:pPr>
            <a:r>
              <a:rPr sz="2600" dirty="0">
                <a:latin typeface="Arial"/>
                <a:cs typeface="Arial"/>
              </a:rPr>
              <a:t>2020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only:</a:t>
            </a:r>
            <a:r>
              <a:rPr sz="2600" dirty="0">
                <a:latin typeface="Arial"/>
                <a:cs typeface="Arial"/>
              </a:rPr>
              <a:t>	Must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have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"formal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complaint"</a:t>
            </a:r>
            <a:r>
              <a:rPr sz="2600" spc="-4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before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process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can </a:t>
            </a:r>
            <a:r>
              <a:rPr sz="2600" dirty="0">
                <a:latin typeface="Arial"/>
                <a:cs typeface="Arial"/>
              </a:rPr>
              <a:t>be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initiated</a:t>
            </a:r>
            <a:endParaRPr sz="26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241300" algn="l"/>
                <a:tab pos="1952625" algn="l"/>
              </a:tabLst>
            </a:pPr>
            <a:r>
              <a:rPr sz="2600" i="1" dirty="0">
                <a:latin typeface="Arial"/>
                <a:cs typeface="Arial"/>
              </a:rPr>
              <a:t>2024</a:t>
            </a:r>
            <a:r>
              <a:rPr sz="2600" i="1" spc="-60" dirty="0">
                <a:latin typeface="Arial"/>
                <a:cs typeface="Arial"/>
              </a:rPr>
              <a:t> </a:t>
            </a:r>
            <a:r>
              <a:rPr sz="2600" i="1" spc="-20" dirty="0">
                <a:latin typeface="Arial"/>
                <a:cs typeface="Arial"/>
              </a:rPr>
              <a:t>only:</a:t>
            </a:r>
            <a:r>
              <a:rPr sz="2600" i="1" dirty="0">
                <a:latin typeface="Arial"/>
                <a:cs typeface="Arial"/>
              </a:rPr>
              <a:t>	No</a:t>
            </a:r>
            <a:r>
              <a:rPr sz="2600" i="1" spc="-4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complaint</a:t>
            </a:r>
            <a:r>
              <a:rPr sz="2600" i="1" spc="-2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necessary</a:t>
            </a:r>
            <a:r>
              <a:rPr sz="2600" i="1" spc="-6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to</a:t>
            </a:r>
            <a:r>
              <a:rPr sz="2600" i="1" spc="-2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implement</a:t>
            </a:r>
            <a:r>
              <a:rPr sz="2600" i="1" spc="-1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informal</a:t>
            </a:r>
            <a:r>
              <a:rPr sz="2600" i="1" spc="-25" dirty="0">
                <a:latin typeface="Arial"/>
                <a:cs typeface="Arial"/>
              </a:rPr>
              <a:t> </a:t>
            </a:r>
            <a:r>
              <a:rPr sz="2600" i="1" spc="-10" dirty="0">
                <a:latin typeface="Arial"/>
                <a:cs typeface="Arial"/>
              </a:rPr>
              <a:t>resolution</a:t>
            </a:r>
            <a:endParaRPr sz="2600">
              <a:latin typeface="Arial"/>
              <a:cs typeface="Arial"/>
            </a:endParaRPr>
          </a:p>
          <a:p>
            <a:pPr marL="240665" marR="1043305" indent="-228600">
              <a:lnSpc>
                <a:spcPts val="2810"/>
              </a:lnSpc>
              <a:spcBef>
                <a:spcPts val="1035"/>
              </a:spcBef>
              <a:buChar char="•"/>
              <a:tabLst>
                <a:tab pos="240665" algn="l"/>
                <a:tab pos="1952625" algn="l"/>
              </a:tabLst>
            </a:pPr>
            <a:r>
              <a:rPr sz="2600" dirty="0">
                <a:latin typeface="Arial"/>
                <a:cs typeface="Arial"/>
              </a:rPr>
              <a:t>2020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only:</a:t>
            </a:r>
            <a:r>
              <a:rPr sz="2600" dirty="0">
                <a:latin typeface="Arial"/>
                <a:cs typeface="Arial"/>
              </a:rPr>
              <a:t>	Can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be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conducted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by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anyone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with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training</a:t>
            </a:r>
            <a:r>
              <a:rPr sz="2600" spc="-4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no </a:t>
            </a:r>
            <a:r>
              <a:rPr sz="2600" spc="-10" dirty="0">
                <a:latin typeface="Arial"/>
                <a:cs typeface="Arial"/>
              </a:rPr>
              <a:t>conflict/bias</a:t>
            </a:r>
            <a:endParaRPr sz="2600">
              <a:latin typeface="Arial"/>
              <a:cs typeface="Arial"/>
            </a:endParaRPr>
          </a:p>
          <a:p>
            <a:pPr marL="240665" marR="1999614" indent="-228600">
              <a:lnSpc>
                <a:spcPts val="2810"/>
              </a:lnSpc>
              <a:spcBef>
                <a:spcPts val="990"/>
              </a:spcBef>
              <a:buFont typeface="Arial"/>
              <a:buChar char="•"/>
              <a:tabLst>
                <a:tab pos="240665" algn="l"/>
                <a:tab pos="1952625" algn="l"/>
              </a:tabLst>
            </a:pPr>
            <a:r>
              <a:rPr sz="2600" i="1" dirty="0">
                <a:latin typeface="Arial"/>
                <a:cs typeface="Arial"/>
              </a:rPr>
              <a:t>2024</a:t>
            </a:r>
            <a:r>
              <a:rPr sz="2600" i="1" spc="-60" dirty="0">
                <a:latin typeface="Arial"/>
                <a:cs typeface="Arial"/>
              </a:rPr>
              <a:t> </a:t>
            </a:r>
            <a:r>
              <a:rPr sz="2600" i="1" spc="-20" dirty="0">
                <a:latin typeface="Arial"/>
                <a:cs typeface="Arial"/>
              </a:rPr>
              <a:t>only</a:t>
            </a:r>
            <a:r>
              <a:rPr sz="2600" spc="-20" dirty="0">
                <a:latin typeface="Arial"/>
                <a:cs typeface="Arial"/>
              </a:rPr>
              <a:t>:</a:t>
            </a:r>
            <a:r>
              <a:rPr sz="2600" dirty="0">
                <a:latin typeface="Arial"/>
                <a:cs typeface="Arial"/>
              </a:rPr>
              <a:t>	</a:t>
            </a:r>
            <a:r>
              <a:rPr sz="2600" i="1" dirty="0">
                <a:latin typeface="Arial"/>
                <a:cs typeface="Arial"/>
              </a:rPr>
              <a:t>Cannot</a:t>
            </a:r>
            <a:r>
              <a:rPr sz="2600" i="1" spc="-7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be</a:t>
            </a:r>
            <a:r>
              <a:rPr sz="2600" i="1" spc="-4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conducted</a:t>
            </a:r>
            <a:r>
              <a:rPr sz="2600" i="1" spc="-6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by</a:t>
            </a:r>
            <a:r>
              <a:rPr sz="2600" i="1" spc="-45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the</a:t>
            </a:r>
            <a:r>
              <a:rPr sz="2600" i="1" spc="-50" dirty="0">
                <a:latin typeface="Arial"/>
                <a:cs typeface="Arial"/>
              </a:rPr>
              <a:t> </a:t>
            </a:r>
            <a:r>
              <a:rPr sz="2600" i="1" dirty="0">
                <a:latin typeface="Arial"/>
                <a:cs typeface="Arial"/>
              </a:rPr>
              <a:t>investigator</a:t>
            </a:r>
            <a:r>
              <a:rPr sz="2600" i="1" spc="-65" dirty="0">
                <a:latin typeface="Arial"/>
                <a:cs typeface="Arial"/>
              </a:rPr>
              <a:t> </a:t>
            </a:r>
            <a:r>
              <a:rPr sz="2600" i="1" spc="-25" dirty="0">
                <a:latin typeface="Arial"/>
                <a:cs typeface="Arial"/>
              </a:rPr>
              <a:t>or </a:t>
            </a:r>
            <a:r>
              <a:rPr sz="2600" i="1" spc="-10" dirty="0">
                <a:latin typeface="Arial"/>
                <a:cs typeface="Arial"/>
              </a:rPr>
              <a:t>decisionmaker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5719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2020:</a:t>
            </a:r>
            <a:r>
              <a:rPr dirty="0"/>
              <a:t>	</a:t>
            </a:r>
            <a:r>
              <a:rPr spc="-125" dirty="0"/>
              <a:t>Consent</a:t>
            </a:r>
            <a:r>
              <a:rPr spc="-145" dirty="0"/>
              <a:t> </a:t>
            </a:r>
            <a:r>
              <a:rPr spc="-225" dirty="0"/>
              <a:t>to</a:t>
            </a:r>
            <a:r>
              <a:rPr spc="-130" dirty="0"/>
              <a:t> </a:t>
            </a:r>
            <a:r>
              <a:rPr spc="-120" dirty="0"/>
              <a:t>Informal</a:t>
            </a:r>
            <a:r>
              <a:rPr spc="-150" dirty="0"/>
              <a:t> </a:t>
            </a:r>
            <a:r>
              <a:rPr spc="-45" dirty="0"/>
              <a:t>Resolution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10320020" cy="432816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800" dirty="0">
                <a:latin typeface="Arial"/>
                <a:cs typeface="Arial"/>
              </a:rPr>
              <a:t>34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CFR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106.45(b)(9)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240029" marR="106045" indent="-227329">
              <a:lnSpc>
                <a:spcPts val="3030"/>
              </a:lnSpc>
              <a:spcBef>
                <a:spcPts val="104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circumstances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under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which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precludes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from 	</a:t>
            </a:r>
            <a:r>
              <a:rPr sz="2800" dirty="0">
                <a:latin typeface="Arial"/>
                <a:cs typeface="Arial"/>
              </a:rPr>
              <a:t>resuming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formal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complaint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arising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49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right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withdraw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from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resolution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process 	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resume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process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respect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formal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complaint</a:t>
            </a:r>
            <a:endParaRPr sz="2400">
              <a:latin typeface="Arial"/>
              <a:cs typeface="Arial"/>
            </a:endParaRPr>
          </a:p>
          <a:p>
            <a:pPr marL="240029" marR="67945" indent="-227329">
              <a:lnSpc>
                <a:spcPts val="303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Any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consequences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resulting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participating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informal 	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including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maintained 	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could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shared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5719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25" dirty="0"/>
              <a:t>Consent</a:t>
            </a:r>
            <a:r>
              <a:rPr spc="-145" dirty="0"/>
              <a:t> </a:t>
            </a:r>
            <a:r>
              <a:rPr spc="-225" dirty="0"/>
              <a:t>to</a:t>
            </a:r>
            <a:r>
              <a:rPr spc="-130" dirty="0"/>
              <a:t> </a:t>
            </a:r>
            <a:r>
              <a:rPr spc="-120" dirty="0"/>
              <a:t>Informal</a:t>
            </a:r>
            <a:r>
              <a:rPr spc="-150" dirty="0"/>
              <a:t> </a:t>
            </a:r>
            <a:r>
              <a:rPr spc="-45" dirty="0"/>
              <a:t>Resolution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3255"/>
            <a:ext cx="10286365" cy="40824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2800" dirty="0">
                <a:latin typeface="Arial"/>
                <a:cs typeface="Arial"/>
              </a:rPr>
              <a:t>34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CFR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106.44(k):</a:t>
            </a: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360"/>
              </a:spcBef>
              <a:buChar char="•"/>
              <a:tabLst>
                <a:tab pos="469265" algn="l"/>
              </a:tabLst>
            </a:pP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335"/>
              </a:spcBef>
              <a:buChar char="•"/>
              <a:tabLst>
                <a:tab pos="469265" algn="l"/>
              </a:tabLst>
            </a:pPr>
            <a:r>
              <a:rPr sz="2800" dirty="0">
                <a:latin typeface="Arial"/>
                <a:cs typeface="Arial"/>
              </a:rPr>
              <a:t>Requirements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469900" marR="5080" indent="-457200">
              <a:lnSpc>
                <a:spcPct val="80000"/>
              </a:lnSpc>
              <a:spcBef>
                <a:spcPts val="994"/>
              </a:spcBef>
              <a:buChar char="•"/>
              <a:tabLst>
                <a:tab pos="469900" algn="l"/>
              </a:tabLst>
            </a:pPr>
            <a:r>
              <a:rPr sz="2800" dirty="0">
                <a:latin typeface="Arial"/>
                <a:cs typeface="Arial"/>
              </a:rPr>
              <a:t>Prior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agreeing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right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withdraw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initiate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or </a:t>
            </a:r>
            <a:r>
              <a:rPr sz="2800" dirty="0">
                <a:latin typeface="Arial"/>
                <a:cs typeface="Arial"/>
              </a:rPr>
              <a:t>resume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recipient's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procedures</a:t>
            </a:r>
            <a:endParaRPr sz="2800">
              <a:latin typeface="Arial"/>
              <a:cs typeface="Arial"/>
            </a:endParaRPr>
          </a:p>
          <a:p>
            <a:pPr marL="469265" marR="54610" indent="-457200">
              <a:lnSpc>
                <a:spcPct val="80000"/>
              </a:lnSpc>
              <a:spcBef>
                <a:spcPts val="1000"/>
              </a:spcBef>
              <a:buChar char="•"/>
              <a:tabLst>
                <a:tab pos="469265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parties'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conclusion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resolution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preclude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from </a:t>
            </a:r>
            <a:r>
              <a:rPr sz="2800" dirty="0">
                <a:latin typeface="Arial"/>
                <a:cs typeface="Arial"/>
              </a:rPr>
              <a:t>initiating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resuming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procedures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same </a:t>
            </a:r>
            <a:r>
              <a:rPr sz="2800" spc="-10" dirty="0">
                <a:latin typeface="Arial"/>
                <a:cs typeface="Arial"/>
              </a:rPr>
              <a:t>allegations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328828"/>
            <a:ext cx="9571990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  <a:tabLst>
                <a:tab pos="1731645" algn="l"/>
              </a:tabLst>
            </a:pPr>
            <a:r>
              <a:rPr spc="75" dirty="0"/>
              <a:t>2024:</a:t>
            </a:r>
            <a:r>
              <a:rPr dirty="0"/>
              <a:t>	</a:t>
            </a:r>
            <a:r>
              <a:rPr spc="-125" dirty="0"/>
              <a:t>Consent</a:t>
            </a:r>
            <a:r>
              <a:rPr spc="-145" dirty="0"/>
              <a:t> </a:t>
            </a:r>
            <a:r>
              <a:rPr spc="-225" dirty="0"/>
              <a:t>to</a:t>
            </a:r>
            <a:r>
              <a:rPr spc="-130" dirty="0"/>
              <a:t> </a:t>
            </a:r>
            <a:r>
              <a:rPr spc="-120" dirty="0"/>
              <a:t>Informal</a:t>
            </a:r>
            <a:r>
              <a:rPr spc="-150" dirty="0"/>
              <a:t> </a:t>
            </a:r>
            <a:r>
              <a:rPr spc="-50" dirty="0"/>
              <a:t>Resolution </a:t>
            </a:r>
            <a:r>
              <a:rPr spc="-10" dirty="0"/>
              <a:t>(cont.)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600" dirty="0"/>
              <a:t>34</a:t>
            </a:r>
            <a:r>
              <a:rPr sz="2600" spc="-15" dirty="0"/>
              <a:t> </a:t>
            </a:r>
            <a:r>
              <a:rPr sz="2600" dirty="0"/>
              <a:t>CFR</a:t>
            </a:r>
            <a:r>
              <a:rPr sz="2600" spc="-40" dirty="0"/>
              <a:t> </a:t>
            </a:r>
            <a:r>
              <a:rPr sz="2600" spc="-10" dirty="0"/>
              <a:t>106.44(k):</a:t>
            </a:r>
            <a:endParaRPr sz="2600"/>
          </a:p>
          <a:p>
            <a:pPr marL="469265" marR="622300" indent="-457200">
              <a:lnSpc>
                <a:spcPts val="2500"/>
              </a:lnSpc>
              <a:spcBef>
                <a:spcPts val="1010"/>
              </a:spcBef>
              <a:buChar char="•"/>
              <a:tabLst>
                <a:tab pos="469265" algn="l"/>
              </a:tabLst>
            </a:pPr>
            <a:r>
              <a:rPr sz="2600" dirty="0"/>
              <a:t>The</a:t>
            </a:r>
            <a:r>
              <a:rPr sz="2600" spc="-50" dirty="0"/>
              <a:t> </a:t>
            </a:r>
            <a:r>
              <a:rPr sz="2600" dirty="0"/>
              <a:t>potential</a:t>
            </a:r>
            <a:r>
              <a:rPr sz="2600" spc="-30" dirty="0"/>
              <a:t> </a:t>
            </a:r>
            <a:r>
              <a:rPr sz="2600" dirty="0"/>
              <a:t>terms</a:t>
            </a:r>
            <a:r>
              <a:rPr sz="2600" spc="-45" dirty="0"/>
              <a:t> </a:t>
            </a:r>
            <a:r>
              <a:rPr sz="2600" dirty="0"/>
              <a:t>that</a:t>
            </a:r>
            <a:r>
              <a:rPr sz="2600" spc="-35" dirty="0"/>
              <a:t> </a:t>
            </a:r>
            <a:r>
              <a:rPr sz="2600" dirty="0"/>
              <a:t>may</a:t>
            </a:r>
            <a:r>
              <a:rPr sz="2600" spc="-60" dirty="0"/>
              <a:t> </a:t>
            </a:r>
            <a:r>
              <a:rPr sz="2600" dirty="0"/>
              <a:t>be</a:t>
            </a:r>
            <a:r>
              <a:rPr sz="2600" spc="-25" dirty="0"/>
              <a:t> </a:t>
            </a:r>
            <a:r>
              <a:rPr sz="2600" dirty="0"/>
              <a:t>requested</a:t>
            </a:r>
            <a:r>
              <a:rPr sz="2600" spc="-45" dirty="0"/>
              <a:t> </a:t>
            </a:r>
            <a:r>
              <a:rPr sz="2600" dirty="0"/>
              <a:t>or</a:t>
            </a:r>
            <a:r>
              <a:rPr sz="2600" spc="-45" dirty="0"/>
              <a:t> </a:t>
            </a:r>
            <a:r>
              <a:rPr sz="2600" dirty="0"/>
              <a:t>offered</a:t>
            </a:r>
            <a:r>
              <a:rPr sz="2600" spc="-40" dirty="0"/>
              <a:t> </a:t>
            </a:r>
            <a:r>
              <a:rPr sz="2600" dirty="0"/>
              <a:t>in</a:t>
            </a:r>
            <a:r>
              <a:rPr sz="2600" spc="-35" dirty="0"/>
              <a:t> </a:t>
            </a:r>
            <a:r>
              <a:rPr sz="2600" spc="-25" dirty="0"/>
              <a:t>an </a:t>
            </a:r>
            <a:r>
              <a:rPr sz="2600" dirty="0"/>
              <a:t>informal</a:t>
            </a:r>
            <a:r>
              <a:rPr sz="2600" spc="-70" dirty="0"/>
              <a:t> </a:t>
            </a:r>
            <a:r>
              <a:rPr sz="2600" dirty="0"/>
              <a:t>resolution</a:t>
            </a:r>
            <a:r>
              <a:rPr sz="2600" spc="-55" dirty="0"/>
              <a:t> </a:t>
            </a:r>
            <a:r>
              <a:rPr sz="2600" dirty="0"/>
              <a:t>agreement,</a:t>
            </a:r>
            <a:r>
              <a:rPr sz="2600" spc="-50" dirty="0"/>
              <a:t> </a:t>
            </a:r>
            <a:r>
              <a:rPr sz="2600" dirty="0"/>
              <a:t>including</a:t>
            </a:r>
            <a:r>
              <a:rPr sz="2600" spc="-70" dirty="0"/>
              <a:t> </a:t>
            </a:r>
            <a:r>
              <a:rPr sz="2600" dirty="0"/>
              <a:t>notice</a:t>
            </a:r>
            <a:r>
              <a:rPr sz="2600" spc="-45" dirty="0"/>
              <a:t> </a:t>
            </a:r>
            <a:r>
              <a:rPr sz="2600" dirty="0"/>
              <a:t>that</a:t>
            </a:r>
            <a:r>
              <a:rPr sz="2600" spc="-45" dirty="0"/>
              <a:t> </a:t>
            </a:r>
            <a:r>
              <a:rPr sz="2600" dirty="0"/>
              <a:t>an</a:t>
            </a:r>
            <a:r>
              <a:rPr sz="2600" spc="-45" dirty="0"/>
              <a:t> </a:t>
            </a:r>
            <a:r>
              <a:rPr sz="2600" spc="-10" dirty="0"/>
              <a:t>informal </a:t>
            </a:r>
            <a:r>
              <a:rPr sz="2600" dirty="0"/>
              <a:t>resolution</a:t>
            </a:r>
            <a:r>
              <a:rPr sz="2600" spc="-45" dirty="0"/>
              <a:t> </a:t>
            </a:r>
            <a:r>
              <a:rPr sz="2600" dirty="0"/>
              <a:t>agreement</a:t>
            </a:r>
            <a:r>
              <a:rPr sz="2600" spc="-55" dirty="0"/>
              <a:t> </a:t>
            </a:r>
            <a:r>
              <a:rPr sz="2600" dirty="0"/>
              <a:t>is</a:t>
            </a:r>
            <a:r>
              <a:rPr sz="2600" spc="-30" dirty="0"/>
              <a:t> </a:t>
            </a:r>
            <a:r>
              <a:rPr sz="2600" dirty="0"/>
              <a:t>binding</a:t>
            </a:r>
            <a:r>
              <a:rPr sz="2600" spc="-45" dirty="0"/>
              <a:t> </a:t>
            </a:r>
            <a:r>
              <a:rPr sz="2600" dirty="0"/>
              <a:t>only</a:t>
            </a:r>
            <a:r>
              <a:rPr sz="2600" spc="-40" dirty="0"/>
              <a:t> </a:t>
            </a:r>
            <a:r>
              <a:rPr sz="2600" dirty="0"/>
              <a:t>on</a:t>
            </a:r>
            <a:r>
              <a:rPr sz="2600" spc="-35" dirty="0"/>
              <a:t> </a:t>
            </a:r>
            <a:r>
              <a:rPr sz="2600" dirty="0"/>
              <a:t>the</a:t>
            </a:r>
            <a:r>
              <a:rPr sz="2600" spc="-25" dirty="0"/>
              <a:t> </a:t>
            </a:r>
            <a:r>
              <a:rPr sz="2600" spc="-10" dirty="0"/>
              <a:t>parties</a:t>
            </a:r>
            <a:endParaRPr sz="2600"/>
          </a:p>
          <a:p>
            <a:pPr marL="926465" lvl="1" indent="-456565">
              <a:lnSpc>
                <a:spcPts val="2620"/>
              </a:lnSpc>
              <a:buFont typeface="Courier New"/>
              <a:buChar char="o"/>
              <a:tabLst>
                <a:tab pos="926465" algn="l"/>
              </a:tabLst>
            </a:pPr>
            <a:r>
              <a:rPr sz="2200" spc="-10" dirty="0">
                <a:latin typeface="Arial"/>
                <a:cs typeface="Arial"/>
              </a:rPr>
              <a:t>Restrictions</a:t>
            </a:r>
            <a:endParaRPr sz="2200">
              <a:latin typeface="Arial"/>
              <a:cs typeface="Arial"/>
            </a:endParaRPr>
          </a:p>
          <a:p>
            <a:pPr marL="927100" marR="5080" lvl="1" indent="-457834">
              <a:lnSpc>
                <a:spcPts val="2110"/>
              </a:lnSpc>
              <a:spcBef>
                <a:spcPts val="500"/>
              </a:spcBef>
              <a:buFont typeface="Courier New"/>
              <a:buChar char="o"/>
              <a:tabLst>
                <a:tab pos="927100" algn="l"/>
              </a:tabLst>
            </a:pPr>
            <a:r>
              <a:rPr sz="2200" dirty="0">
                <a:latin typeface="Arial"/>
                <a:cs typeface="Arial"/>
              </a:rPr>
              <a:t>Restrictions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respondent's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participation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more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education </a:t>
            </a:r>
            <a:r>
              <a:rPr sz="2200" dirty="0">
                <a:latin typeface="Arial"/>
                <a:cs typeface="Arial"/>
              </a:rPr>
              <a:t>programs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activities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attendance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at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specific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events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(including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restrictions </a:t>
            </a:r>
            <a:r>
              <a:rPr sz="2200" dirty="0">
                <a:latin typeface="Arial"/>
                <a:cs typeface="Arial"/>
              </a:rPr>
              <a:t>that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could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have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been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imposed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remedies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disciplinary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sanctions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if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the </a:t>
            </a:r>
            <a:r>
              <a:rPr sz="2200" dirty="0">
                <a:latin typeface="Arial"/>
                <a:cs typeface="Arial"/>
              </a:rPr>
              <a:t>respondent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had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been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found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responsible)</a:t>
            </a:r>
            <a:endParaRPr sz="2200">
              <a:latin typeface="Arial"/>
              <a:cs typeface="Arial"/>
            </a:endParaRPr>
          </a:p>
          <a:p>
            <a:pPr marL="469900" marR="293370" indent="-457200" algn="just">
              <a:lnSpc>
                <a:spcPts val="2500"/>
              </a:lnSpc>
              <a:spcBef>
                <a:spcPts val="990"/>
              </a:spcBef>
              <a:buChar char="•"/>
              <a:tabLst>
                <a:tab pos="469900" algn="l"/>
              </a:tabLst>
            </a:pPr>
            <a:r>
              <a:rPr sz="2600" dirty="0"/>
              <a:t>What</a:t>
            </a:r>
            <a:r>
              <a:rPr sz="2600" spc="-55" dirty="0"/>
              <a:t> </a:t>
            </a:r>
            <a:r>
              <a:rPr sz="2600" dirty="0"/>
              <a:t>information</a:t>
            </a:r>
            <a:r>
              <a:rPr sz="2600" spc="-55" dirty="0"/>
              <a:t> </a:t>
            </a:r>
            <a:r>
              <a:rPr sz="2600" dirty="0"/>
              <a:t>the</a:t>
            </a:r>
            <a:r>
              <a:rPr sz="2600" spc="-35" dirty="0"/>
              <a:t> </a:t>
            </a:r>
            <a:r>
              <a:rPr sz="2600" dirty="0"/>
              <a:t>recipient</a:t>
            </a:r>
            <a:r>
              <a:rPr sz="2600" spc="-65" dirty="0"/>
              <a:t> </a:t>
            </a:r>
            <a:r>
              <a:rPr sz="2600" dirty="0"/>
              <a:t>will</a:t>
            </a:r>
            <a:r>
              <a:rPr sz="2600" spc="-60" dirty="0"/>
              <a:t> </a:t>
            </a:r>
            <a:r>
              <a:rPr sz="2600" dirty="0"/>
              <a:t>maintain</a:t>
            </a:r>
            <a:r>
              <a:rPr sz="2600" spc="-55" dirty="0"/>
              <a:t> </a:t>
            </a:r>
            <a:r>
              <a:rPr sz="2600" dirty="0"/>
              <a:t>and</a:t>
            </a:r>
            <a:r>
              <a:rPr sz="2600" spc="-45" dirty="0"/>
              <a:t> </a:t>
            </a:r>
            <a:r>
              <a:rPr sz="2600" dirty="0"/>
              <a:t>whether</a:t>
            </a:r>
            <a:r>
              <a:rPr sz="2600" spc="-55" dirty="0"/>
              <a:t> </a:t>
            </a:r>
            <a:r>
              <a:rPr sz="2600" dirty="0"/>
              <a:t>and</a:t>
            </a:r>
            <a:r>
              <a:rPr sz="2600" spc="-50" dirty="0"/>
              <a:t> </a:t>
            </a:r>
            <a:r>
              <a:rPr sz="2600" spc="-25" dirty="0"/>
              <a:t>how </a:t>
            </a:r>
            <a:r>
              <a:rPr sz="2600" dirty="0"/>
              <a:t>the</a:t>
            </a:r>
            <a:r>
              <a:rPr sz="2600" spc="-35" dirty="0"/>
              <a:t> </a:t>
            </a:r>
            <a:r>
              <a:rPr sz="2600" dirty="0"/>
              <a:t>recipient</a:t>
            </a:r>
            <a:r>
              <a:rPr sz="2600" spc="-45" dirty="0"/>
              <a:t> </a:t>
            </a:r>
            <a:r>
              <a:rPr sz="2600" dirty="0"/>
              <a:t>could</a:t>
            </a:r>
            <a:r>
              <a:rPr sz="2600" spc="-45" dirty="0"/>
              <a:t> </a:t>
            </a:r>
            <a:r>
              <a:rPr sz="2600" dirty="0"/>
              <a:t>disclose</a:t>
            </a:r>
            <a:r>
              <a:rPr sz="2600" spc="-60" dirty="0"/>
              <a:t> </a:t>
            </a:r>
            <a:r>
              <a:rPr sz="2600" dirty="0"/>
              <a:t>such</a:t>
            </a:r>
            <a:r>
              <a:rPr sz="2600" spc="-55" dirty="0"/>
              <a:t> </a:t>
            </a:r>
            <a:r>
              <a:rPr sz="2600" dirty="0"/>
              <a:t>information</a:t>
            </a:r>
            <a:r>
              <a:rPr sz="2600" spc="-35" dirty="0"/>
              <a:t> </a:t>
            </a:r>
            <a:r>
              <a:rPr sz="2600" dirty="0"/>
              <a:t>for</a:t>
            </a:r>
            <a:r>
              <a:rPr sz="2600" spc="-45" dirty="0"/>
              <a:t> </a:t>
            </a:r>
            <a:r>
              <a:rPr sz="2600" dirty="0"/>
              <a:t>use</a:t>
            </a:r>
            <a:r>
              <a:rPr sz="2600" spc="-35" dirty="0"/>
              <a:t> </a:t>
            </a:r>
            <a:r>
              <a:rPr sz="2600" dirty="0"/>
              <a:t>in</a:t>
            </a:r>
            <a:r>
              <a:rPr sz="2600" spc="-35" dirty="0"/>
              <a:t> </a:t>
            </a:r>
            <a:r>
              <a:rPr sz="2600" spc="-10" dirty="0"/>
              <a:t>grievance </a:t>
            </a:r>
            <a:r>
              <a:rPr sz="2600" dirty="0"/>
              <a:t>procedures,</a:t>
            </a:r>
            <a:r>
              <a:rPr sz="2600" spc="-80" dirty="0"/>
              <a:t> </a:t>
            </a:r>
            <a:r>
              <a:rPr sz="2600" dirty="0"/>
              <a:t>if</a:t>
            </a:r>
            <a:r>
              <a:rPr sz="2600" spc="-45" dirty="0"/>
              <a:t> </a:t>
            </a:r>
            <a:r>
              <a:rPr sz="2600" dirty="0"/>
              <a:t>grievance</a:t>
            </a:r>
            <a:r>
              <a:rPr sz="2600" spc="-75" dirty="0"/>
              <a:t> </a:t>
            </a:r>
            <a:r>
              <a:rPr sz="2600" dirty="0"/>
              <a:t>procedures</a:t>
            </a:r>
            <a:r>
              <a:rPr sz="2600" spc="-75" dirty="0"/>
              <a:t> </a:t>
            </a:r>
            <a:r>
              <a:rPr sz="2600" dirty="0"/>
              <a:t>are</a:t>
            </a:r>
            <a:r>
              <a:rPr sz="2600" spc="-50" dirty="0"/>
              <a:t> </a:t>
            </a:r>
            <a:r>
              <a:rPr sz="2600" dirty="0"/>
              <a:t>initiated</a:t>
            </a:r>
            <a:r>
              <a:rPr sz="2600" spc="-50" dirty="0"/>
              <a:t> </a:t>
            </a:r>
            <a:r>
              <a:rPr sz="2600" dirty="0"/>
              <a:t>or</a:t>
            </a:r>
            <a:r>
              <a:rPr sz="2600" spc="-85" dirty="0"/>
              <a:t> </a:t>
            </a:r>
            <a:r>
              <a:rPr sz="2600" spc="-10" dirty="0"/>
              <a:t>resumed</a:t>
            </a:r>
            <a:endParaRPr sz="260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40" dirty="0"/>
              <a:t>What</a:t>
            </a:r>
            <a:r>
              <a:rPr spc="-120" dirty="0"/>
              <a:t> </a:t>
            </a:r>
            <a:r>
              <a:rPr dirty="0"/>
              <a:t>does</a:t>
            </a:r>
            <a:r>
              <a:rPr spc="-160" dirty="0"/>
              <a:t> </a:t>
            </a:r>
            <a:r>
              <a:rPr spc="-155" dirty="0"/>
              <a:t>it</a:t>
            </a:r>
            <a:r>
              <a:rPr spc="-125" dirty="0"/>
              <a:t> </a:t>
            </a:r>
            <a:r>
              <a:rPr spc="-65" dirty="0"/>
              <a:t>look</a:t>
            </a:r>
            <a:r>
              <a:rPr spc="-145" dirty="0"/>
              <a:t> </a:t>
            </a:r>
            <a:r>
              <a:rPr spc="50" dirty="0"/>
              <a:t>like?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6288"/>
            <a:ext cx="10311765" cy="256540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6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Many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options: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Shuttle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diplomacy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5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Group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discussion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Restorative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justice</a:t>
            </a:r>
            <a:endParaRPr sz="24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19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end,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successful,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agreement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hand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case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closed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Informal</a:t>
            </a:r>
            <a:r>
              <a:rPr spc="-185" dirty="0"/>
              <a:t> </a:t>
            </a:r>
            <a:r>
              <a:rPr spc="-65" dirty="0"/>
              <a:t>Resolution</a:t>
            </a:r>
            <a:r>
              <a:rPr spc="-165" dirty="0"/>
              <a:t> </a:t>
            </a:r>
            <a:r>
              <a:rPr spc="-215" dirty="0"/>
              <a:t>Hypo</a:t>
            </a:r>
            <a:r>
              <a:rPr spc="-125" dirty="0"/>
              <a:t> </a:t>
            </a:r>
            <a:r>
              <a:rPr spc="55" dirty="0"/>
              <a:t>#1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972675" cy="224282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27559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Devin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partner,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Nico,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engaged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dating 	violence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Devin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Nico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sports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team,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live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same 	</a:t>
            </a:r>
            <a:r>
              <a:rPr sz="2800" dirty="0">
                <a:latin typeface="Arial"/>
                <a:cs typeface="Arial"/>
              </a:rPr>
              <a:t>residence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hall,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same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relatively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small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major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How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might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resolved?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Informal</a:t>
            </a:r>
            <a:r>
              <a:rPr spc="-185" dirty="0"/>
              <a:t> </a:t>
            </a:r>
            <a:r>
              <a:rPr spc="-65" dirty="0"/>
              <a:t>Resolution</a:t>
            </a:r>
            <a:r>
              <a:rPr spc="-165" dirty="0"/>
              <a:t> </a:t>
            </a:r>
            <a:r>
              <a:rPr spc="-215" dirty="0"/>
              <a:t>Hypo</a:t>
            </a:r>
            <a:r>
              <a:rPr spc="-125" dirty="0"/>
              <a:t> </a:t>
            </a:r>
            <a:r>
              <a:rPr spc="55" dirty="0"/>
              <a:t>#2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40950" cy="224282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spc="-25" dirty="0">
                <a:latin typeface="Arial"/>
                <a:cs typeface="Arial"/>
              </a:rPr>
              <a:t>Avery,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brings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claim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Professor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Jones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has 	</a:t>
            </a:r>
            <a:r>
              <a:rPr sz="2800" dirty="0">
                <a:latin typeface="Arial"/>
                <a:cs typeface="Arial"/>
              </a:rPr>
              <a:t>engaged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sex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discrimination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grading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stringently 	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women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How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approached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regulations?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2024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regulations?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Informal</a:t>
            </a:r>
            <a:r>
              <a:rPr spc="-185" dirty="0"/>
              <a:t> </a:t>
            </a:r>
            <a:r>
              <a:rPr spc="-65" dirty="0"/>
              <a:t>Resolution</a:t>
            </a:r>
            <a:r>
              <a:rPr spc="-165" dirty="0"/>
              <a:t> </a:t>
            </a:r>
            <a:r>
              <a:rPr spc="-215" dirty="0"/>
              <a:t>Hypo</a:t>
            </a:r>
            <a:r>
              <a:rPr spc="-125" dirty="0"/>
              <a:t> </a:t>
            </a:r>
            <a:r>
              <a:rPr spc="55" dirty="0"/>
              <a:t>#3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06355" cy="31369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39395" marR="1236345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Flynn,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alleges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Grey,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student,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been 	</a:t>
            </a:r>
            <a:r>
              <a:rPr sz="2800" dirty="0">
                <a:latin typeface="Arial"/>
                <a:cs typeface="Arial"/>
              </a:rPr>
              <a:t>stalking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Flynn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campus</a:t>
            </a:r>
            <a:endParaRPr sz="2800">
              <a:latin typeface="Arial"/>
              <a:cs typeface="Arial"/>
            </a:endParaRPr>
          </a:p>
          <a:p>
            <a:pPr marL="239395" marR="1007110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Flynn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Grey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successfully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reach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informal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resolution 	agreement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Flynn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returns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office,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suggesting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found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Grey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on 	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residence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stoop,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violation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agreement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What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do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next?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13817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5" dirty="0">
                <a:solidFill>
                  <a:srgbClr val="FFFFFF"/>
                </a:solidFill>
              </a:rPr>
              <a:t>9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2275">
              <a:lnSpc>
                <a:spcPct val="100000"/>
              </a:lnSpc>
              <a:spcBef>
                <a:spcPts val="105"/>
              </a:spcBef>
            </a:pPr>
            <a:r>
              <a:rPr sz="4400" b="1" spc="-440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175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44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50" dirty="0">
                <a:solidFill>
                  <a:srgbClr val="FFFFFF"/>
                </a:solidFill>
                <a:latin typeface="Gill Sans MT"/>
                <a:cs typeface="Gill Sans MT"/>
              </a:rPr>
              <a:t>required</a:t>
            </a:r>
            <a:r>
              <a:rPr sz="4400" b="1" spc="-1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45" dirty="0">
                <a:solidFill>
                  <a:srgbClr val="FFFFFF"/>
                </a:solidFill>
                <a:latin typeface="Gill Sans MT"/>
                <a:cs typeface="Gill Sans MT"/>
              </a:rPr>
              <a:t>for</a:t>
            </a:r>
            <a:r>
              <a:rPr sz="4400" b="1" spc="-1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Gill Sans MT"/>
                <a:cs typeface="Gill Sans MT"/>
              </a:rPr>
              <a:t>investigations?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15" dirty="0"/>
              <a:t>Overview</a:t>
            </a:r>
            <a:r>
              <a:rPr spc="-100" dirty="0"/>
              <a:t> </a:t>
            </a:r>
            <a:r>
              <a:rPr spc="60" dirty="0"/>
              <a:t>of</a:t>
            </a:r>
            <a:r>
              <a:rPr spc="-95" dirty="0"/>
              <a:t> </a:t>
            </a:r>
            <a:r>
              <a:rPr spc="-10" dirty="0"/>
              <a:t>Investigations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356215" cy="42894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16954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Title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IX,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institution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(not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parties)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obligation 	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gather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regulations,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cannot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decides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respondent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responsible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0" dirty="0">
                <a:latin typeface="Arial"/>
                <a:cs typeface="Arial"/>
              </a:rPr>
              <a:t> a 	</a:t>
            </a:r>
            <a:r>
              <a:rPr sz="2800" dirty="0">
                <a:latin typeface="Arial"/>
                <a:cs typeface="Arial"/>
              </a:rPr>
              <a:t>policy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violation</a:t>
            </a:r>
            <a:endParaRPr sz="2800">
              <a:latin typeface="Arial"/>
              <a:cs typeface="Arial"/>
            </a:endParaRPr>
          </a:p>
          <a:p>
            <a:pPr marL="240029" marR="438784" indent="-227329">
              <a:lnSpc>
                <a:spcPts val="3030"/>
              </a:lnSpc>
              <a:spcBef>
                <a:spcPts val="99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2024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regulations,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might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makes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depending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choice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of 	</a:t>
            </a:r>
            <a:r>
              <a:rPr sz="2800" spc="-10" dirty="0">
                <a:latin typeface="Arial"/>
                <a:cs typeface="Arial"/>
              </a:rPr>
              <a:t>structure</a:t>
            </a:r>
            <a:endParaRPr sz="2800">
              <a:latin typeface="Arial"/>
              <a:cs typeface="Arial"/>
            </a:endParaRPr>
          </a:p>
          <a:p>
            <a:pPr marL="240029" marR="329565" indent="-227329">
              <a:lnSpc>
                <a:spcPts val="3030"/>
              </a:lnSpc>
              <a:spcBef>
                <a:spcPts val="97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Even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makes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helpful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stay 	</a:t>
            </a:r>
            <a:r>
              <a:rPr sz="2800" dirty="0">
                <a:latin typeface="Arial"/>
                <a:cs typeface="Arial"/>
              </a:rPr>
              <a:t>neutral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curious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during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phase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6939" y="315690"/>
            <a:ext cx="7339965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spc="85" dirty="0"/>
              <a:t>2020:</a:t>
            </a:r>
            <a:r>
              <a:rPr spc="-185" dirty="0"/>
              <a:t> </a:t>
            </a:r>
            <a:r>
              <a:rPr spc="-105" dirty="0"/>
              <a:t>Reluctant</a:t>
            </a:r>
            <a:r>
              <a:rPr spc="-140" dirty="0"/>
              <a:t> </a:t>
            </a:r>
            <a:r>
              <a:rPr spc="-145" dirty="0"/>
              <a:t>Complainant </a:t>
            </a:r>
            <a:r>
              <a:rPr spc="-50" dirty="0"/>
              <a:t>Hypothetical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160635" cy="262509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58420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14" dirty="0">
                <a:latin typeface="Gill Sans MT"/>
                <a:cs typeface="Gill Sans MT"/>
              </a:rPr>
              <a:t>Complainant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14" dirty="0">
                <a:latin typeface="Gill Sans MT"/>
                <a:cs typeface="Gill Sans MT"/>
              </a:rPr>
              <a:t>student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reports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Respondent,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their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athletic 	</a:t>
            </a:r>
            <a:r>
              <a:rPr sz="2800" spc="140" dirty="0">
                <a:latin typeface="Gill Sans MT"/>
                <a:cs typeface="Gill Sans MT"/>
              </a:rPr>
              <a:t>coach,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265" dirty="0">
                <a:latin typeface="Gill Sans MT"/>
                <a:cs typeface="Gill Sans MT"/>
              </a:rPr>
              <a:t>has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sexually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harassed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them.</a:t>
            </a:r>
            <a:endParaRPr sz="2800">
              <a:latin typeface="Gill Sans MT"/>
              <a:cs typeface="Gill Sans MT"/>
            </a:endParaRPr>
          </a:p>
          <a:p>
            <a:pPr marL="239395" marR="5080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20" dirty="0">
                <a:latin typeface="Gill Sans MT"/>
                <a:cs typeface="Gill Sans MT"/>
              </a:rPr>
              <a:t>Complainant</a:t>
            </a:r>
            <a:r>
              <a:rPr sz="2800" spc="-90" dirty="0">
                <a:latin typeface="Gill Sans MT"/>
                <a:cs typeface="Gill Sans MT"/>
              </a:rPr>
              <a:t> </a:t>
            </a: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concerned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about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filing</a:t>
            </a:r>
            <a:r>
              <a:rPr sz="2800" spc="-110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formal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05" dirty="0">
                <a:latin typeface="Gill Sans MT"/>
                <a:cs typeface="Gill Sans MT"/>
              </a:rPr>
              <a:t>due 	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potential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retaliation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from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other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70" dirty="0">
                <a:latin typeface="Gill Sans MT"/>
                <a:cs typeface="Gill Sans MT"/>
              </a:rPr>
              <a:t>team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members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80" dirty="0">
                <a:latin typeface="Gill Sans MT"/>
                <a:cs typeface="Gill Sans MT"/>
              </a:rPr>
              <a:t>coaches.</a:t>
            </a:r>
            <a:endParaRPr sz="2800">
              <a:latin typeface="Gill Sans MT"/>
              <a:cs typeface="Gill Sans MT"/>
            </a:endParaRPr>
          </a:p>
          <a:p>
            <a:pPr marL="239395" marR="296545" indent="-227329">
              <a:lnSpc>
                <a:spcPts val="3030"/>
              </a:lnSpc>
              <a:spcBef>
                <a:spcPts val="985"/>
              </a:spcBef>
              <a:buFont typeface="Arial"/>
              <a:buChar char="•"/>
              <a:tabLst>
                <a:tab pos="240665" algn="l"/>
              </a:tabLst>
            </a:pPr>
            <a:r>
              <a:rPr sz="2800" spc="120" dirty="0">
                <a:latin typeface="Gill Sans MT"/>
                <a:cs typeface="Gill Sans MT"/>
              </a:rPr>
              <a:t>Complainant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60" dirty="0">
                <a:latin typeface="Gill Sans MT"/>
                <a:cs typeface="Gill Sans MT"/>
              </a:rPr>
              <a:t>expresses</a:t>
            </a:r>
            <a:r>
              <a:rPr sz="2800" spc="-1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that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75" dirty="0">
                <a:latin typeface="Gill Sans MT"/>
                <a:cs typeface="Gill Sans MT"/>
              </a:rPr>
              <a:t>they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do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not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wish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coach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be 	</a:t>
            </a:r>
            <a:r>
              <a:rPr sz="2800" spc="60" dirty="0">
                <a:latin typeface="Gill Sans MT"/>
                <a:cs typeface="Gill Sans MT"/>
              </a:rPr>
              <a:t>fired,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but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only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stop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behavior.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90" dirty="0"/>
              <a:t>Setting</a:t>
            </a:r>
            <a:r>
              <a:rPr spc="-190" dirty="0"/>
              <a:t> </a:t>
            </a:r>
            <a:r>
              <a:rPr spc="-140" dirty="0"/>
              <a:t>the</a:t>
            </a:r>
            <a:r>
              <a:rPr spc="-160" dirty="0"/>
              <a:t> </a:t>
            </a:r>
            <a:r>
              <a:rPr spc="-70" dirty="0"/>
              <a:t>Potluck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10093960" cy="412877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80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Picture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hosts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potluck</a:t>
            </a:r>
            <a:endParaRPr sz="2800">
              <a:latin typeface="Arial"/>
              <a:cs typeface="Arial"/>
            </a:endParaRPr>
          </a:p>
          <a:p>
            <a:pPr marL="239395" marR="163195" indent="-227329">
              <a:lnSpc>
                <a:spcPts val="303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Each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invited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bring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something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host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cooks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too!</a:t>
            </a:r>
            <a:endParaRPr sz="2800">
              <a:latin typeface="Arial"/>
              <a:cs typeface="Arial"/>
            </a:endParaRPr>
          </a:p>
          <a:p>
            <a:pPr marL="240029" marR="753745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chance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walk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around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table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decide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looks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good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doesn't</a:t>
            </a:r>
            <a:endParaRPr sz="2800">
              <a:latin typeface="Arial"/>
              <a:cs typeface="Arial"/>
            </a:endParaRPr>
          </a:p>
          <a:p>
            <a:pPr marL="240029" marR="2794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spc="-20" dirty="0">
                <a:latin typeface="Arial"/>
                <a:cs typeface="Arial"/>
              </a:rPr>
              <a:t>Ultimately,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decision-</a:t>
            </a:r>
            <a:r>
              <a:rPr sz="2800" dirty="0">
                <a:latin typeface="Arial"/>
                <a:cs typeface="Arial"/>
              </a:rPr>
              <a:t>maker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person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declares 	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meal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complete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it's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time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eat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Make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equal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access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table,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extra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plates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new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witnesses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43351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0" dirty="0"/>
              <a:t>Writing</a:t>
            </a:r>
            <a:r>
              <a:rPr spc="-150" dirty="0"/>
              <a:t> </a:t>
            </a:r>
            <a:r>
              <a:rPr spc="-140" dirty="0"/>
              <a:t>the </a:t>
            </a:r>
            <a:r>
              <a:rPr spc="-30" dirty="0"/>
              <a:t>Menu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019665" cy="162306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508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2024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regulations,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let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peruse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table,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detailed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menu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what's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table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If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ask,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still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peruse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table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What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starting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with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menu?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Duplicate</a:t>
            </a:r>
            <a:r>
              <a:rPr spc="-140" dirty="0"/>
              <a:t> </a:t>
            </a:r>
            <a:r>
              <a:rPr spc="-10" dirty="0"/>
              <a:t>Dishes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097135" cy="250952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39395" marR="6604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decides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stays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table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(relevant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and 	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impermissible)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goes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(not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relevant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or 	</a:t>
            </a:r>
            <a:r>
              <a:rPr sz="2800" spc="-10" dirty="0">
                <a:latin typeface="Arial"/>
                <a:cs typeface="Arial"/>
              </a:rPr>
              <a:t>impermissible)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8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"If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everyone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brings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what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want,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bring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potato 	</a:t>
            </a:r>
            <a:r>
              <a:rPr sz="2800" dirty="0">
                <a:latin typeface="Arial"/>
                <a:cs typeface="Arial"/>
              </a:rPr>
              <a:t>chips,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we'll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only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potato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chips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we'll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happy."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80"/>
              </a:spcBef>
              <a:buFont typeface="Courier New"/>
              <a:buChar char="o"/>
              <a:tabLst>
                <a:tab pos="697230" algn="l"/>
                <a:tab pos="8037830" algn="l"/>
              </a:tabLst>
            </a:pPr>
            <a:r>
              <a:rPr sz="2400" dirty="0">
                <a:latin typeface="Arial"/>
                <a:cs typeface="Arial"/>
              </a:rPr>
              <a:t>If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two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people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bring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potato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chips,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remove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one?</a:t>
            </a:r>
            <a:r>
              <a:rPr sz="2400" dirty="0">
                <a:latin typeface="Arial"/>
                <a:cs typeface="Arial"/>
              </a:rPr>
              <a:t>	Which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one?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63633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4" dirty="0"/>
              <a:t>Commenting</a:t>
            </a:r>
            <a:r>
              <a:rPr spc="-150" dirty="0"/>
              <a:t> </a:t>
            </a:r>
            <a:r>
              <a:rPr spc="-65" dirty="0"/>
              <a:t>on</a:t>
            </a:r>
            <a:r>
              <a:rPr spc="-170" dirty="0"/>
              <a:t> </a:t>
            </a:r>
            <a:r>
              <a:rPr spc="-155" dirty="0"/>
              <a:t>the</a:t>
            </a:r>
            <a:r>
              <a:rPr spc="-150" dirty="0"/>
              <a:t> </a:t>
            </a:r>
            <a:r>
              <a:rPr spc="-95" dirty="0"/>
              <a:t>Food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2044" rIns="0" bIns="0" rtlCol="0">
            <a:spAutoFit/>
          </a:bodyPr>
          <a:lstStyle/>
          <a:p>
            <a:pPr marL="240029" marR="1040765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dirty="0"/>
              <a:t>Before</a:t>
            </a:r>
            <a:r>
              <a:rPr spc="-4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report</a:t>
            </a:r>
            <a:r>
              <a:rPr spc="-35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finalized,</a:t>
            </a:r>
            <a:r>
              <a:rPr spc="-3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parties</a:t>
            </a:r>
            <a:r>
              <a:rPr spc="-45" dirty="0"/>
              <a:t> </a:t>
            </a:r>
            <a:r>
              <a:rPr dirty="0"/>
              <a:t>get</a:t>
            </a:r>
            <a:r>
              <a:rPr spc="-50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spc="-10" dirty="0"/>
              <a:t>reasonable 	</a:t>
            </a:r>
            <a:r>
              <a:rPr dirty="0"/>
              <a:t>opportunity</a:t>
            </a:r>
            <a:r>
              <a:rPr spc="-4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respond</a:t>
            </a:r>
            <a:r>
              <a:rPr spc="-35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evidence/description</a:t>
            </a:r>
          </a:p>
          <a:p>
            <a:pPr marL="240029" indent="-227329">
              <a:lnSpc>
                <a:spcPts val="3195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dirty="0"/>
              <a:t>Under</a:t>
            </a:r>
            <a:r>
              <a:rPr spc="-4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2020</a:t>
            </a:r>
            <a:r>
              <a:rPr spc="-45" dirty="0"/>
              <a:t> </a:t>
            </a:r>
            <a:r>
              <a:rPr dirty="0"/>
              <a:t>regulations</a:t>
            </a:r>
            <a:r>
              <a:rPr spc="-5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2024</a:t>
            </a:r>
            <a:r>
              <a:rPr spc="-50" dirty="0"/>
              <a:t> </a:t>
            </a:r>
            <a:r>
              <a:rPr dirty="0"/>
              <a:t>106.46,</a:t>
            </a:r>
            <a:r>
              <a:rPr spc="-4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spc="-10" dirty="0"/>
              <a:t>parties</a:t>
            </a:r>
          </a:p>
          <a:p>
            <a:pPr marL="241300" marR="5080" indent="-635">
              <a:lnSpc>
                <a:spcPts val="3030"/>
              </a:lnSpc>
              <a:spcBef>
                <a:spcPts val="204"/>
              </a:spcBef>
            </a:pPr>
            <a:r>
              <a:rPr dirty="0"/>
              <a:t>get</a:t>
            </a:r>
            <a:r>
              <a:rPr spc="-55" dirty="0"/>
              <a:t> </a:t>
            </a:r>
            <a:r>
              <a:rPr dirty="0"/>
              <a:t>another</a:t>
            </a:r>
            <a:r>
              <a:rPr spc="-45" dirty="0"/>
              <a:t> </a:t>
            </a:r>
            <a:r>
              <a:rPr dirty="0"/>
              <a:t>reasonable</a:t>
            </a:r>
            <a:r>
              <a:rPr spc="-35" dirty="0"/>
              <a:t> </a:t>
            </a:r>
            <a:r>
              <a:rPr dirty="0"/>
              <a:t>opportunity</a:t>
            </a:r>
            <a:r>
              <a:rPr spc="-4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respond</a:t>
            </a:r>
            <a:r>
              <a:rPr spc="-40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dirty="0"/>
              <a:t>final</a:t>
            </a:r>
            <a:r>
              <a:rPr spc="-45" dirty="0"/>
              <a:t> </a:t>
            </a:r>
            <a:r>
              <a:rPr spc="-10" dirty="0"/>
              <a:t>report </a:t>
            </a:r>
            <a:r>
              <a:rPr dirty="0"/>
              <a:t>(which,</a:t>
            </a:r>
            <a:r>
              <a:rPr spc="-45" dirty="0"/>
              <a:t> </a:t>
            </a:r>
            <a:r>
              <a:rPr dirty="0"/>
              <a:t>under</a:t>
            </a:r>
            <a:r>
              <a:rPr spc="-3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2024</a:t>
            </a:r>
            <a:r>
              <a:rPr spc="-35" dirty="0"/>
              <a:t> </a:t>
            </a:r>
            <a:r>
              <a:rPr dirty="0"/>
              <a:t>regulations,</a:t>
            </a:r>
            <a:r>
              <a:rPr spc="-40" dirty="0"/>
              <a:t> </a:t>
            </a:r>
            <a:r>
              <a:rPr dirty="0"/>
              <a:t>may</a:t>
            </a:r>
            <a:r>
              <a:rPr spc="-45" dirty="0"/>
              <a:t> </a:t>
            </a:r>
            <a:r>
              <a:rPr dirty="0"/>
              <a:t>occur</a:t>
            </a:r>
            <a:r>
              <a:rPr spc="-50" dirty="0"/>
              <a:t> </a:t>
            </a:r>
            <a:r>
              <a:rPr dirty="0"/>
              <a:t>at</a:t>
            </a:r>
            <a:r>
              <a:rPr spc="-45" dirty="0"/>
              <a:t> </a:t>
            </a:r>
            <a:r>
              <a:rPr dirty="0"/>
              <a:t>a</a:t>
            </a:r>
            <a:r>
              <a:rPr spc="-45" dirty="0"/>
              <a:t> </a:t>
            </a:r>
            <a:r>
              <a:rPr dirty="0"/>
              <a:t>live</a:t>
            </a:r>
            <a:r>
              <a:rPr spc="-50" dirty="0"/>
              <a:t> </a:t>
            </a:r>
            <a:r>
              <a:rPr spc="-10" dirty="0"/>
              <a:t>hearing)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40" dirty="0"/>
              <a:t>What</a:t>
            </a:r>
            <a:r>
              <a:rPr spc="-120" dirty="0"/>
              <a:t> </a:t>
            </a:r>
            <a:r>
              <a:rPr spc="105" dirty="0"/>
              <a:t>if</a:t>
            </a:r>
            <a:r>
              <a:rPr spc="-170" dirty="0"/>
              <a:t> </a:t>
            </a:r>
            <a:r>
              <a:rPr spc="-70" dirty="0"/>
              <a:t>someone</a:t>
            </a:r>
            <a:r>
              <a:rPr spc="-180" dirty="0"/>
              <a:t> </a:t>
            </a:r>
            <a:r>
              <a:rPr spc="-90" dirty="0"/>
              <a:t>doesn't</a:t>
            </a:r>
            <a:r>
              <a:rPr spc="-170" dirty="0"/>
              <a:t> </a:t>
            </a:r>
            <a:r>
              <a:rPr spc="-85" dirty="0"/>
              <a:t>bring</a:t>
            </a:r>
            <a:r>
              <a:rPr spc="-165" dirty="0"/>
              <a:t> </a:t>
            </a:r>
            <a:r>
              <a:rPr spc="75" dirty="0"/>
              <a:t>food?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557385" cy="172275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39395" marR="126746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There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empty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spot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banquet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table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where 	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offering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been.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3030"/>
              </a:lnSpc>
              <a:spcBef>
                <a:spcPts val="99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5" dirty="0">
                <a:latin typeface="Gill Sans MT"/>
                <a:cs typeface="Gill Sans MT"/>
              </a:rPr>
              <a:t>We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don't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make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75" dirty="0">
                <a:latin typeface="Gill Sans MT"/>
                <a:cs typeface="Gill Sans MT"/>
              </a:rPr>
              <a:t>any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90" dirty="0">
                <a:latin typeface="Gill Sans MT"/>
                <a:cs typeface="Gill Sans MT"/>
              </a:rPr>
              <a:t>assumptions</a:t>
            </a:r>
            <a:r>
              <a:rPr sz="2800" spc="-10" dirty="0">
                <a:latin typeface="Gill Sans MT"/>
                <a:cs typeface="Gill Sans MT"/>
              </a:rPr>
              <a:t> </a:t>
            </a:r>
            <a:r>
              <a:rPr sz="2800" spc="335" dirty="0">
                <a:latin typeface="Gill Sans MT"/>
                <a:cs typeface="Gill Sans MT"/>
              </a:rPr>
              <a:t>as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why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they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didn't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bring 	</a:t>
            </a:r>
            <a:r>
              <a:rPr sz="2800" spc="95" dirty="0">
                <a:latin typeface="Gill Sans MT"/>
                <a:cs typeface="Gill Sans MT"/>
              </a:rPr>
              <a:t>food.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Investigator</a:t>
            </a:r>
            <a:r>
              <a:rPr spc="-220" dirty="0"/>
              <a:t> </a:t>
            </a:r>
            <a:r>
              <a:rPr spc="-10" dirty="0"/>
              <a:t>Steps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59585"/>
            <a:ext cx="5660390" cy="4244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indent="-227329">
              <a:lnSpc>
                <a:spcPts val="3345"/>
              </a:lnSpc>
              <a:spcBef>
                <a:spcPts val="9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Contact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parties: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3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Request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interviews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Request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witness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list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4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Request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evidence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ts val="3329"/>
              </a:lnSpc>
              <a:spcBef>
                <a:spcPts val="30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Contact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witnesses: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5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Request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interviews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evidence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ts val="3329"/>
              </a:lnSpc>
              <a:spcBef>
                <a:spcPts val="3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Seek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other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sources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Security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footage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0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Card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swipes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10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Law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enforcement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ts val="2845"/>
              </a:lnSpc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Medical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64192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Investigator</a:t>
            </a:r>
            <a:r>
              <a:rPr spc="-210" dirty="0"/>
              <a:t> </a:t>
            </a:r>
            <a:r>
              <a:rPr dirty="0"/>
              <a:t>Steps</a:t>
            </a:r>
            <a:r>
              <a:rPr spc="-220" dirty="0"/>
              <a:t> </a:t>
            </a:r>
            <a:r>
              <a:rPr spc="-55"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93985" cy="354711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508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Allow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evidence/summary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written 	response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10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days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2020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regulations,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"reasonable"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2024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regs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Prepare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final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report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10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days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2020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regulations</a:t>
            </a:r>
            <a:endParaRPr sz="24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21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"Reasonable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time"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2024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regulations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(if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106.46)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Decisionmaker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phase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begins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See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Module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5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investigative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skills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2024</a:t>
            </a:r>
            <a:r>
              <a:rPr spc="-185" dirty="0"/>
              <a:t> </a:t>
            </a:r>
            <a:r>
              <a:rPr spc="-30" dirty="0"/>
              <a:t>Regulations</a:t>
            </a:r>
            <a:r>
              <a:rPr spc="-165" dirty="0"/>
              <a:t> </a:t>
            </a:r>
            <a:r>
              <a:rPr spc="229" dirty="0"/>
              <a:t>-</a:t>
            </a:r>
            <a:r>
              <a:rPr spc="-165" dirty="0"/>
              <a:t> </a:t>
            </a:r>
            <a:r>
              <a:rPr dirty="0"/>
              <a:t>Single</a:t>
            </a:r>
            <a:r>
              <a:rPr spc="-185" dirty="0"/>
              <a:t> </a:t>
            </a:r>
            <a:r>
              <a:rPr spc="-90" dirty="0"/>
              <a:t>Investigator</a:t>
            </a:r>
            <a:r>
              <a:rPr spc="-185" dirty="0"/>
              <a:t> </a:t>
            </a:r>
            <a:r>
              <a:rPr spc="-1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132060" cy="211455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65532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106.45,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possible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single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model, 	</a:t>
            </a:r>
            <a:r>
              <a:rPr sz="2800" dirty="0">
                <a:latin typeface="Arial"/>
                <a:cs typeface="Arial"/>
              </a:rPr>
              <a:t>where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becomes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decisionmaker</a:t>
            </a:r>
            <a:endParaRPr sz="2800">
              <a:latin typeface="Arial"/>
              <a:cs typeface="Arial"/>
            </a:endParaRPr>
          </a:p>
          <a:p>
            <a:pPr marL="239395" marR="5080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0665" algn="l"/>
                <a:tab pos="5962015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also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possible.</a:t>
            </a:r>
            <a:r>
              <a:rPr sz="2800" dirty="0">
                <a:latin typeface="Arial"/>
                <a:cs typeface="Arial"/>
              </a:rPr>
              <a:t>	If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intention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use</a:t>
            </a:r>
            <a:r>
              <a:rPr sz="2800" spc="-25" dirty="0">
                <a:latin typeface="Arial"/>
                <a:cs typeface="Arial"/>
              </a:rPr>
              <a:t> an 	</a:t>
            </a:r>
            <a:r>
              <a:rPr sz="2800" dirty="0">
                <a:latin typeface="Arial"/>
                <a:cs typeface="Arial"/>
              </a:rPr>
              <a:t>asynchronous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model,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make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sure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investigator</a:t>
            </a:r>
            <a:endParaRPr sz="2800">
              <a:latin typeface="Arial"/>
              <a:cs typeface="Arial"/>
            </a:endParaRPr>
          </a:p>
          <a:p>
            <a:pPr marL="240665">
              <a:lnSpc>
                <a:spcPts val="2975"/>
              </a:lnSpc>
            </a:pPr>
            <a:r>
              <a:rPr sz="2800" dirty="0">
                <a:latin typeface="Arial"/>
                <a:cs typeface="Arial"/>
              </a:rPr>
              <a:t>records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interview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start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investigation.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47250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90" dirty="0"/>
              <a:t>To</a:t>
            </a:r>
            <a:r>
              <a:rPr spc="-125" dirty="0"/>
              <a:t> Record,</a:t>
            </a:r>
            <a:r>
              <a:rPr spc="-140" dirty="0"/>
              <a:t> </a:t>
            </a:r>
            <a:r>
              <a:rPr spc="-254" dirty="0"/>
              <a:t>or</a:t>
            </a:r>
            <a:r>
              <a:rPr spc="-140" dirty="0"/>
              <a:t> </a:t>
            </a:r>
            <a:r>
              <a:rPr spc="-85" dirty="0"/>
              <a:t>Not?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3255"/>
            <a:ext cx="10135870" cy="42106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459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interviews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using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asynchronous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model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3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No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federal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rule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regarding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recordings;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check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law</a:t>
            </a:r>
            <a:endParaRPr sz="2800">
              <a:latin typeface="Arial"/>
              <a:cs typeface="Arial"/>
            </a:endParaRPr>
          </a:p>
          <a:p>
            <a:pPr marL="240029" marR="26034" indent="-227329">
              <a:lnSpc>
                <a:spcPct val="80000"/>
              </a:lnSpc>
              <a:spcBef>
                <a:spcPts val="100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Be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consistent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chosen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practice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consider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putting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in 	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policy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ct val="8000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Always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disclose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recording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get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consent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outset 	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interview</a:t>
            </a:r>
            <a:endParaRPr sz="2800">
              <a:latin typeface="Arial"/>
              <a:cs typeface="Arial"/>
            </a:endParaRPr>
          </a:p>
          <a:p>
            <a:pPr marL="240029" marR="1210945" indent="-227329">
              <a:lnSpc>
                <a:spcPct val="8000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Consider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how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decisionmaker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interview 	recordings</a:t>
            </a:r>
            <a:endParaRPr sz="2800">
              <a:latin typeface="Arial"/>
              <a:cs typeface="Arial"/>
            </a:endParaRPr>
          </a:p>
          <a:p>
            <a:pPr marL="239395" marR="539115" indent="-227329">
              <a:lnSpc>
                <a:spcPct val="80000"/>
              </a:lnSpc>
              <a:spcBef>
                <a:spcPts val="101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When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record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hearings,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incredibly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helpful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	</a:t>
            </a:r>
            <a:r>
              <a:rPr sz="2800" dirty="0">
                <a:latin typeface="Arial"/>
                <a:cs typeface="Arial"/>
              </a:rPr>
              <a:t>decisionmaker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transcript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opinion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20" dirty="0">
                <a:solidFill>
                  <a:srgbClr val="FFFFFF"/>
                </a:solidFill>
              </a:rPr>
              <a:t>Submodule</a:t>
            </a:r>
            <a:r>
              <a:rPr sz="4000" spc="-100" dirty="0">
                <a:solidFill>
                  <a:srgbClr val="FFFFFF"/>
                </a:solidFill>
              </a:rPr>
              <a:t> </a:t>
            </a:r>
            <a:r>
              <a:rPr sz="4000" spc="35" dirty="0">
                <a:solidFill>
                  <a:srgbClr val="FFFFFF"/>
                </a:solidFill>
              </a:rPr>
              <a:t>10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475548" y="3265423"/>
            <a:ext cx="924306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 indent="462915">
              <a:lnSpc>
                <a:spcPts val="4750"/>
              </a:lnSpc>
              <a:spcBef>
                <a:spcPts val="705"/>
              </a:spcBef>
            </a:pPr>
            <a:r>
              <a:rPr sz="4400" b="1" spc="-434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4400" b="1" spc="-1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are</a:t>
            </a:r>
            <a:r>
              <a:rPr sz="4400" b="1" spc="-1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4400" b="1" spc="-1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50" dirty="0">
                <a:solidFill>
                  <a:srgbClr val="FFFFFF"/>
                </a:solidFill>
                <a:latin typeface="Gill Sans MT"/>
                <a:cs typeface="Gill Sans MT"/>
              </a:rPr>
              <a:t>role</a:t>
            </a:r>
            <a:r>
              <a:rPr sz="4400" b="1" spc="-1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6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44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advisors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Gill Sans MT"/>
                <a:cs typeface="Gill Sans MT"/>
              </a:rPr>
              <a:t>and </a:t>
            </a:r>
            <a:r>
              <a:rPr sz="4400" b="1" spc="-100" dirty="0">
                <a:solidFill>
                  <a:srgbClr val="FFFFFF"/>
                </a:solidFill>
                <a:latin typeface="Gill Sans MT"/>
                <a:cs typeface="Gill Sans MT"/>
              </a:rPr>
              <a:t>support</a:t>
            </a:r>
            <a:r>
              <a:rPr sz="4400" b="1" spc="-1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dirty="0">
                <a:solidFill>
                  <a:srgbClr val="FFFFFF"/>
                </a:solidFill>
                <a:latin typeface="Gill Sans MT"/>
                <a:cs typeface="Gill Sans MT"/>
              </a:rPr>
              <a:t>persons</a:t>
            </a:r>
            <a:r>
              <a:rPr sz="4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95" dirty="0">
                <a:solidFill>
                  <a:srgbClr val="FFFFFF"/>
                </a:solidFill>
                <a:latin typeface="Gill Sans MT"/>
                <a:cs typeface="Gill Sans MT"/>
              </a:rPr>
              <a:t>during</a:t>
            </a:r>
            <a:r>
              <a:rPr sz="44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-14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4400" b="1" spc="-1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400" b="1" spc="85" dirty="0">
                <a:solidFill>
                  <a:srgbClr val="FFFFFF"/>
                </a:solidFill>
                <a:latin typeface="Gill Sans MT"/>
                <a:cs typeface="Gill Sans MT"/>
              </a:rPr>
              <a:t>process?</a:t>
            </a:r>
            <a:endParaRPr sz="4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087" rIns="0" bIns="0" rtlCol="0">
            <a:spAutoFit/>
          </a:bodyPr>
          <a:lstStyle/>
          <a:p>
            <a:pPr marL="274955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2020</a:t>
            </a:r>
            <a:r>
              <a:rPr spc="-145" dirty="0"/>
              <a:t> </a:t>
            </a:r>
            <a:r>
              <a:rPr spc="140" dirty="0"/>
              <a:t>vs.</a:t>
            </a:r>
            <a:r>
              <a:rPr spc="-120" dirty="0"/>
              <a:t> </a:t>
            </a:r>
            <a:r>
              <a:rPr spc="80" dirty="0"/>
              <a:t>2024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9208"/>
            <a:ext cx="10243185" cy="24987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Gill Sans MT"/>
                <a:cs typeface="Gill Sans MT"/>
              </a:rPr>
              <a:t>Under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2020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regulations,</a:t>
            </a:r>
            <a:r>
              <a:rPr sz="2800" spc="-35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"formal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35" dirty="0">
                <a:latin typeface="Gill Sans MT"/>
                <a:cs typeface="Gill Sans MT"/>
              </a:rPr>
              <a:t>complaints"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were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required 	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0" dirty="0">
                <a:latin typeface="Gill Sans MT"/>
                <a:cs typeface="Gill Sans MT"/>
              </a:rPr>
              <a:t>be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writing</a:t>
            </a:r>
            <a:r>
              <a:rPr sz="2800" spc="-95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had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formal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requirements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to</a:t>
            </a:r>
            <a:r>
              <a:rPr sz="2800" spc="-85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meet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95" dirty="0">
                <a:latin typeface="Gill Sans MT"/>
                <a:cs typeface="Gill Sans MT"/>
              </a:rPr>
              <a:t>before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45" dirty="0">
                <a:latin typeface="Gill Sans MT"/>
                <a:cs typeface="Gill Sans MT"/>
              </a:rPr>
              <a:t>the 	</a:t>
            </a:r>
            <a:r>
              <a:rPr sz="2800" spc="155" dirty="0">
                <a:latin typeface="Gill Sans MT"/>
                <a:cs typeface="Gill Sans MT"/>
              </a:rPr>
              <a:t>process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could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80" dirty="0">
                <a:latin typeface="Gill Sans MT"/>
                <a:cs typeface="Gill Sans MT"/>
              </a:rPr>
              <a:t>proceed</a:t>
            </a:r>
            <a:endParaRPr sz="2800">
              <a:latin typeface="Gill Sans MT"/>
              <a:cs typeface="Gill Sans MT"/>
            </a:endParaRPr>
          </a:p>
          <a:p>
            <a:pPr marL="240029" indent="-227329">
              <a:lnSpc>
                <a:spcPts val="3195"/>
              </a:lnSpc>
              <a:spcBef>
                <a:spcPts val="60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Gill Sans MT"/>
                <a:cs typeface="Gill Sans MT"/>
              </a:rPr>
              <a:t>Under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65" dirty="0">
                <a:latin typeface="Gill Sans MT"/>
                <a:cs typeface="Gill Sans MT"/>
              </a:rPr>
              <a:t>2024</a:t>
            </a:r>
            <a:r>
              <a:rPr sz="2800" spc="-55" dirty="0">
                <a:latin typeface="Gill Sans MT"/>
                <a:cs typeface="Gill Sans MT"/>
              </a:rPr>
              <a:t> </a:t>
            </a:r>
            <a:r>
              <a:rPr sz="2800" spc="110" dirty="0">
                <a:latin typeface="Gill Sans MT"/>
                <a:cs typeface="Gill Sans MT"/>
              </a:rPr>
              <a:t>regulations,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definition</a:t>
            </a:r>
            <a:r>
              <a:rPr sz="2800" spc="-7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80" dirty="0">
                <a:latin typeface="Gill Sans MT"/>
                <a:cs typeface="Gill Sans MT"/>
              </a:rPr>
              <a:t> </a:t>
            </a:r>
            <a:r>
              <a:rPr sz="2800" spc="130" dirty="0">
                <a:latin typeface="Gill Sans MT"/>
                <a:cs typeface="Gill Sans MT"/>
              </a:rPr>
              <a:t>complaint</a:t>
            </a:r>
            <a:endParaRPr sz="2800">
              <a:latin typeface="Gill Sans MT"/>
              <a:cs typeface="Gill Sans MT"/>
            </a:endParaRPr>
          </a:p>
          <a:p>
            <a:pPr marL="240665" marR="65405">
              <a:lnSpc>
                <a:spcPts val="3030"/>
              </a:lnSpc>
              <a:spcBef>
                <a:spcPts val="210"/>
              </a:spcBef>
            </a:pPr>
            <a:r>
              <a:rPr sz="2800" spc="210" dirty="0">
                <a:latin typeface="Gill Sans MT"/>
                <a:cs typeface="Gill Sans MT"/>
              </a:rPr>
              <a:t>is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185" dirty="0">
                <a:latin typeface="Gill Sans MT"/>
                <a:cs typeface="Gill Sans MT"/>
              </a:rPr>
              <a:t>much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broader,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125" dirty="0">
                <a:latin typeface="Gill Sans MT"/>
                <a:cs typeface="Gill Sans MT"/>
              </a:rPr>
              <a:t>which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240" dirty="0">
                <a:latin typeface="Gill Sans MT"/>
                <a:cs typeface="Gill Sans MT"/>
              </a:rPr>
              <a:t>means</a:t>
            </a:r>
            <a:r>
              <a:rPr sz="2800" spc="-2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more</a:t>
            </a:r>
            <a:r>
              <a:rPr sz="2800" spc="-30" dirty="0">
                <a:latin typeface="Gill Sans MT"/>
                <a:cs typeface="Gill Sans MT"/>
              </a:rPr>
              <a:t> </a:t>
            </a:r>
            <a:r>
              <a:rPr sz="2800" spc="100" dirty="0">
                <a:latin typeface="Gill Sans MT"/>
                <a:cs typeface="Gill Sans MT"/>
              </a:rPr>
              <a:t>information</a:t>
            </a:r>
            <a:r>
              <a:rPr sz="2800" spc="-25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will</a:t>
            </a:r>
            <a:r>
              <a:rPr sz="2800" spc="-65" dirty="0">
                <a:latin typeface="Gill Sans MT"/>
                <a:cs typeface="Gill Sans MT"/>
              </a:rPr>
              <a:t> </a:t>
            </a:r>
            <a:r>
              <a:rPr sz="2800" spc="90" dirty="0">
                <a:latin typeface="Gill Sans MT"/>
                <a:cs typeface="Gill Sans MT"/>
              </a:rPr>
              <a:t>constitute </a:t>
            </a:r>
            <a:r>
              <a:rPr sz="2800" spc="310" dirty="0">
                <a:latin typeface="Gill Sans MT"/>
                <a:cs typeface="Gill Sans MT"/>
              </a:rPr>
              <a:t>a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40" dirty="0">
                <a:latin typeface="Gill Sans MT"/>
                <a:cs typeface="Gill Sans MT"/>
              </a:rPr>
              <a:t>complaint</a:t>
            </a:r>
            <a:r>
              <a:rPr sz="2800" spc="-60" dirty="0">
                <a:latin typeface="Gill Sans MT"/>
                <a:cs typeface="Gill Sans MT"/>
              </a:rPr>
              <a:t> </a:t>
            </a:r>
            <a:r>
              <a:rPr sz="2800" spc="195" dirty="0">
                <a:latin typeface="Gill Sans MT"/>
                <a:cs typeface="Gill Sans MT"/>
              </a:rPr>
              <a:t>and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dirty="0">
                <a:latin typeface="Gill Sans MT"/>
                <a:cs typeface="Gill Sans MT"/>
              </a:rPr>
              <a:t>require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120" dirty="0">
                <a:latin typeface="Gill Sans MT"/>
                <a:cs typeface="Gill Sans MT"/>
              </a:rPr>
              <a:t>action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85" dirty="0">
                <a:latin typeface="Gill Sans MT"/>
                <a:cs typeface="Gill Sans MT"/>
              </a:rPr>
              <a:t>on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65" dirty="0">
                <a:latin typeface="Gill Sans MT"/>
                <a:cs typeface="Gill Sans MT"/>
              </a:rPr>
              <a:t>part</a:t>
            </a:r>
            <a:r>
              <a:rPr sz="2800" spc="-45" dirty="0">
                <a:latin typeface="Gill Sans MT"/>
                <a:cs typeface="Gill Sans MT"/>
              </a:rPr>
              <a:t> </a:t>
            </a:r>
            <a:r>
              <a:rPr sz="2800" spc="155" dirty="0">
                <a:latin typeface="Gill Sans MT"/>
                <a:cs typeface="Gill Sans MT"/>
              </a:rPr>
              <a:t>of</a:t>
            </a:r>
            <a:r>
              <a:rPr sz="2800" spc="-4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the</a:t>
            </a:r>
            <a:r>
              <a:rPr sz="2800" spc="-50" dirty="0">
                <a:latin typeface="Gill Sans MT"/>
                <a:cs typeface="Gill Sans MT"/>
              </a:rPr>
              <a:t> </a:t>
            </a:r>
            <a:r>
              <a:rPr sz="2800" spc="70" dirty="0">
                <a:latin typeface="Gill Sans MT"/>
                <a:cs typeface="Gill Sans MT"/>
              </a:rPr>
              <a:t>recipient</a:t>
            </a:r>
            <a:endParaRPr sz="28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2020:</a:t>
            </a:r>
            <a:r>
              <a:rPr spc="-155" dirty="0"/>
              <a:t> </a:t>
            </a:r>
            <a:r>
              <a:rPr spc="-35" dirty="0"/>
              <a:t>Advisors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34295" cy="245491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40029" marR="44323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Parties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choice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meeting 	</a:t>
            </a:r>
            <a:r>
              <a:rPr sz="2800" dirty="0">
                <a:latin typeface="Arial"/>
                <a:cs typeface="Arial"/>
              </a:rPr>
              <a:t>relating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239395" marR="302260" indent="-227329">
              <a:lnSpc>
                <a:spcPts val="3030"/>
              </a:lnSpc>
              <a:spcBef>
                <a:spcPts val="1055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Parties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must</a:t>
            </a:r>
            <a:r>
              <a:rPr sz="2800" u="none" spc="-5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have</a:t>
            </a:r>
            <a:r>
              <a:rPr sz="2800" u="none" spc="-5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an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advisor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at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the</a:t>
            </a:r>
            <a:r>
              <a:rPr sz="2800" u="none" spc="-5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hearing</a:t>
            </a:r>
            <a:r>
              <a:rPr sz="2800" u="none" spc="-35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to</a:t>
            </a:r>
            <a:r>
              <a:rPr sz="2800" u="none" spc="-5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conduct</a:t>
            </a:r>
            <a:r>
              <a:rPr sz="2800" u="none" spc="-45" dirty="0">
                <a:latin typeface="Arial"/>
                <a:cs typeface="Arial"/>
              </a:rPr>
              <a:t> </a:t>
            </a:r>
            <a:r>
              <a:rPr sz="2800" u="none" spc="-10" dirty="0">
                <a:latin typeface="Arial"/>
                <a:cs typeface="Arial"/>
              </a:rPr>
              <a:t>cross-	</a:t>
            </a:r>
            <a:r>
              <a:rPr sz="2800" u="none" dirty="0">
                <a:latin typeface="Arial"/>
                <a:cs typeface="Arial"/>
              </a:rPr>
              <a:t>examination</a:t>
            </a:r>
            <a:r>
              <a:rPr sz="2800" u="none" spc="-5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on</a:t>
            </a:r>
            <a:r>
              <a:rPr sz="2800" u="none" spc="-60" dirty="0">
                <a:latin typeface="Arial"/>
                <a:cs typeface="Arial"/>
              </a:rPr>
              <a:t> </a:t>
            </a:r>
            <a:r>
              <a:rPr sz="2800" u="none" dirty="0">
                <a:latin typeface="Arial"/>
                <a:cs typeface="Arial"/>
              </a:rPr>
              <a:t>their</a:t>
            </a:r>
            <a:r>
              <a:rPr sz="2800" u="none" spc="-55" dirty="0">
                <a:latin typeface="Arial"/>
                <a:cs typeface="Arial"/>
              </a:rPr>
              <a:t> </a:t>
            </a:r>
            <a:r>
              <a:rPr sz="2800" u="none" spc="-10" dirty="0">
                <a:latin typeface="Arial"/>
                <a:cs typeface="Arial"/>
              </a:rPr>
              <a:t>behalf</a:t>
            </a:r>
            <a:endParaRPr sz="2800">
              <a:latin typeface="Arial"/>
              <a:cs typeface="Arial"/>
            </a:endParaRPr>
          </a:p>
          <a:p>
            <a:pPr marL="696595" marR="5080" lvl="1" indent="-227329">
              <a:lnSpc>
                <a:spcPts val="2590"/>
              </a:lnSpc>
              <a:spcBef>
                <a:spcPts val="50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If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choice,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provide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 	</a:t>
            </a:r>
            <a:r>
              <a:rPr sz="2400" dirty="0">
                <a:latin typeface="Arial"/>
                <a:cs typeface="Arial"/>
              </a:rPr>
              <a:t>advisor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its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choice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2024:</a:t>
            </a:r>
            <a:r>
              <a:rPr spc="-155" dirty="0"/>
              <a:t> </a:t>
            </a:r>
            <a:r>
              <a:rPr spc="-35" dirty="0"/>
              <a:t>Advisors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394" rIns="0" bIns="0" rtlCol="0">
            <a:spAutoFit/>
          </a:bodyPr>
          <a:lstStyle/>
          <a:p>
            <a:pPr marL="240029" marR="30861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1300" algn="l"/>
              </a:tabLst>
            </a:pPr>
            <a:r>
              <a:rPr dirty="0"/>
              <a:t>Under</a:t>
            </a:r>
            <a:r>
              <a:rPr spc="-35" dirty="0"/>
              <a:t> </a:t>
            </a:r>
            <a:r>
              <a:rPr dirty="0"/>
              <a:t>106.45,</a:t>
            </a:r>
            <a:r>
              <a:rPr spc="-45" dirty="0"/>
              <a:t> </a:t>
            </a:r>
            <a:r>
              <a:rPr dirty="0"/>
              <a:t>there</a:t>
            </a:r>
            <a:r>
              <a:rPr spc="-45" dirty="0"/>
              <a:t> </a:t>
            </a:r>
            <a:r>
              <a:rPr dirty="0"/>
              <a:t>is</a:t>
            </a:r>
            <a:r>
              <a:rPr spc="-50" dirty="0"/>
              <a:t> </a:t>
            </a:r>
            <a:r>
              <a:rPr dirty="0"/>
              <a:t>no</a:t>
            </a:r>
            <a:r>
              <a:rPr spc="-45" dirty="0"/>
              <a:t> </a:t>
            </a:r>
            <a:r>
              <a:rPr dirty="0"/>
              <a:t>requirement</a:t>
            </a:r>
            <a:r>
              <a:rPr spc="-2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dirty="0"/>
              <a:t>allow</a:t>
            </a:r>
            <a:r>
              <a:rPr spc="-40" dirty="0"/>
              <a:t> </a:t>
            </a:r>
            <a:r>
              <a:rPr dirty="0"/>
              <a:t>parties</a:t>
            </a:r>
            <a:r>
              <a:rPr spc="-40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spc="-20" dirty="0"/>
              <a:t>have 	</a:t>
            </a:r>
            <a:r>
              <a:rPr dirty="0"/>
              <a:t>advisors</a:t>
            </a:r>
            <a:r>
              <a:rPr spc="-5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spc="-10" dirty="0"/>
              <a:t>choice</a:t>
            </a:r>
          </a:p>
          <a:p>
            <a:pPr marL="696595" marR="505459" lvl="1" indent="-227329">
              <a:lnSpc>
                <a:spcPts val="2590"/>
              </a:lnSpc>
              <a:spcBef>
                <a:spcPts val="56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But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remember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it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Clery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case,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choice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be 	</a:t>
            </a:r>
            <a:r>
              <a:rPr sz="2400" spc="-10" dirty="0">
                <a:latin typeface="Arial"/>
                <a:cs typeface="Arial"/>
              </a:rPr>
              <a:t>permitted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20"/>
              </a:spcBef>
              <a:buChar char="•"/>
              <a:tabLst>
                <a:tab pos="240029" algn="l"/>
              </a:tabLst>
            </a:pPr>
            <a:r>
              <a:rPr dirty="0"/>
              <a:t>Under</a:t>
            </a:r>
            <a:r>
              <a:rPr spc="-40" dirty="0"/>
              <a:t> </a:t>
            </a:r>
            <a:r>
              <a:rPr dirty="0"/>
              <a:t>106.46,</a:t>
            </a:r>
            <a:r>
              <a:rPr spc="-5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parties</a:t>
            </a:r>
            <a:r>
              <a:rPr spc="-45" dirty="0"/>
              <a:t> </a:t>
            </a:r>
            <a:r>
              <a:rPr dirty="0"/>
              <a:t>may</a:t>
            </a:r>
            <a:r>
              <a:rPr spc="-50" dirty="0"/>
              <a:t> </a:t>
            </a:r>
            <a:r>
              <a:rPr dirty="0"/>
              <a:t>have</a:t>
            </a:r>
            <a:r>
              <a:rPr spc="-45" dirty="0"/>
              <a:t> </a:t>
            </a:r>
            <a:r>
              <a:rPr dirty="0"/>
              <a:t>advisors</a:t>
            </a:r>
            <a:r>
              <a:rPr spc="-50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spc="-10" dirty="0"/>
              <a:t>choice</a:t>
            </a:r>
          </a:p>
          <a:p>
            <a:pPr marL="697230" marR="5080" lvl="1" indent="-227329">
              <a:lnSpc>
                <a:spcPts val="2590"/>
              </a:lnSpc>
              <a:spcBef>
                <a:spcPts val="550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Advisors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only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required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live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cross-</a:t>
            </a:r>
            <a:r>
              <a:rPr sz="2400" dirty="0">
                <a:latin typeface="Arial"/>
                <a:cs typeface="Arial"/>
              </a:rPr>
              <a:t>examination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hearing,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which 	</a:t>
            </a:r>
            <a:r>
              <a:rPr sz="2400" dirty="0">
                <a:latin typeface="Arial"/>
                <a:cs typeface="Arial"/>
              </a:rPr>
              <a:t>case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appoint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them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does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34" dirty="0"/>
              <a:t>What</a:t>
            </a:r>
            <a:r>
              <a:rPr spc="-120" dirty="0"/>
              <a:t> </a:t>
            </a:r>
            <a:r>
              <a:rPr dirty="0"/>
              <a:t>can</a:t>
            </a:r>
            <a:r>
              <a:rPr spc="-225" dirty="0"/>
              <a:t> </a:t>
            </a:r>
            <a:r>
              <a:rPr dirty="0"/>
              <a:t>an</a:t>
            </a:r>
            <a:r>
              <a:rPr spc="-180" dirty="0"/>
              <a:t> </a:t>
            </a:r>
            <a:r>
              <a:rPr spc="-25" dirty="0"/>
              <a:t>advisor</a:t>
            </a:r>
            <a:r>
              <a:rPr spc="-200" dirty="0"/>
              <a:t> </a:t>
            </a:r>
            <a:r>
              <a:rPr spc="80" dirty="0"/>
              <a:t>do?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2399"/>
            <a:ext cx="9225280" cy="296418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They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attend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every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meeting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party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They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review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evidence/description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They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assist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preparing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process</a:t>
            </a:r>
            <a:endParaRPr sz="2800">
              <a:latin typeface="Arial"/>
              <a:cs typeface="Arial"/>
            </a:endParaRPr>
          </a:p>
          <a:p>
            <a:pPr marL="240029" marR="499109" indent="-227329">
              <a:lnSpc>
                <a:spcPts val="297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cross-</a:t>
            </a:r>
            <a:r>
              <a:rPr sz="2800" dirty="0">
                <a:latin typeface="Arial"/>
                <a:cs typeface="Arial"/>
              </a:rPr>
              <a:t>examination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process,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must 	</a:t>
            </a:r>
            <a:r>
              <a:rPr sz="2800" dirty="0">
                <a:latin typeface="Arial"/>
                <a:cs typeface="Arial"/>
              </a:rPr>
              <a:t>conduct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cross-</a:t>
            </a:r>
            <a:r>
              <a:rPr sz="2800" dirty="0">
                <a:latin typeface="Arial"/>
                <a:cs typeface="Arial"/>
              </a:rPr>
              <a:t>examination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behalf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party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8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Everything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else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up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institution's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own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rules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34" dirty="0"/>
              <a:t>What</a:t>
            </a:r>
            <a:r>
              <a:rPr spc="-120" dirty="0"/>
              <a:t> </a:t>
            </a:r>
            <a:r>
              <a:rPr spc="-50" dirty="0"/>
              <a:t>do</a:t>
            </a:r>
            <a:r>
              <a:rPr spc="-254" dirty="0"/>
              <a:t> </a:t>
            </a:r>
            <a:r>
              <a:rPr spc="-105" dirty="0"/>
              <a:t>most</a:t>
            </a:r>
            <a:r>
              <a:rPr spc="-200" dirty="0"/>
              <a:t> </a:t>
            </a:r>
            <a:r>
              <a:rPr spc="-55" dirty="0"/>
              <a:t>institutions</a:t>
            </a:r>
            <a:r>
              <a:rPr spc="-195" dirty="0"/>
              <a:t> </a:t>
            </a:r>
            <a:r>
              <a:rPr spc="-10" dirty="0"/>
              <a:t>allow?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2044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dirty="0"/>
              <a:t>Most</a:t>
            </a:r>
            <a:r>
              <a:rPr spc="-55" dirty="0"/>
              <a:t> </a:t>
            </a:r>
            <a:r>
              <a:rPr dirty="0"/>
              <a:t>institutions</a:t>
            </a:r>
            <a:r>
              <a:rPr spc="-55" dirty="0"/>
              <a:t> </a:t>
            </a:r>
            <a:r>
              <a:rPr dirty="0"/>
              <a:t>provide</a:t>
            </a:r>
            <a:r>
              <a:rPr spc="-45" dirty="0"/>
              <a:t> </a:t>
            </a:r>
            <a:r>
              <a:rPr dirty="0"/>
              <a:t>by</a:t>
            </a:r>
            <a:r>
              <a:rPr spc="-55" dirty="0"/>
              <a:t> </a:t>
            </a:r>
            <a:r>
              <a:rPr dirty="0"/>
              <a:t>policy</a:t>
            </a:r>
            <a:r>
              <a:rPr spc="-45" dirty="0"/>
              <a:t> </a:t>
            </a:r>
            <a:r>
              <a:rPr dirty="0"/>
              <a:t>that</a:t>
            </a:r>
            <a:r>
              <a:rPr spc="-6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advisor</a:t>
            </a:r>
            <a:r>
              <a:rPr spc="-55" dirty="0"/>
              <a:t> </a:t>
            </a:r>
            <a:r>
              <a:rPr dirty="0"/>
              <a:t>is</a:t>
            </a:r>
            <a:r>
              <a:rPr spc="-40" dirty="0"/>
              <a:t> </a:t>
            </a:r>
            <a:r>
              <a:rPr spc="-10" dirty="0"/>
              <a:t>essentially 	</a:t>
            </a:r>
            <a:r>
              <a:rPr dirty="0"/>
              <a:t>a</a:t>
            </a:r>
            <a:r>
              <a:rPr spc="-40" dirty="0"/>
              <a:t> </a:t>
            </a:r>
            <a:r>
              <a:rPr dirty="0"/>
              <a:t>"potted</a:t>
            </a:r>
            <a:r>
              <a:rPr spc="-35" dirty="0"/>
              <a:t> </a:t>
            </a:r>
            <a:r>
              <a:rPr dirty="0"/>
              <a:t>plant"</a:t>
            </a:r>
            <a:r>
              <a:rPr spc="-35" dirty="0"/>
              <a:t> </a:t>
            </a:r>
            <a:r>
              <a:rPr dirty="0"/>
              <a:t>at</a:t>
            </a:r>
            <a:r>
              <a:rPr spc="-50" dirty="0"/>
              <a:t> </a:t>
            </a:r>
            <a:r>
              <a:rPr dirty="0"/>
              <a:t>all</a:t>
            </a:r>
            <a:r>
              <a:rPr spc="-35" dirty="0"/>
              <a:t> </a:t>
            </a:r>
            <a:r>
              <a:rPr dirty="0"/>
              <a:t>points</a:t>
            </a:r>
            <a:r>
              <a:rPr spc="-40" dirty="0"/>
              <a:t> </a:t>
            </a:r>
            <a:r>
              <a:rPr dirty="0"/>
              <a:t>other</a:t>
            </a:r>
            <a:r>
              <a:rPr spc="-35" dirty="0"/>
              <a:t> </a:t>
            </a:r>
            <a:r>
              <a:rPr dirty="0"/>
              <a:t>than</a:t>
            </a:r>
            <a:r>
              <a:rPr spc="-45" dirty="0"/>
              <a:t> </a:t>
            </a:r>
            <a:r>
              <a:rPr dirty="0"/>
              <a:t>during</a:t>
            </a:r>
            <a:r>
              <a:rPr spc="-35" dirty="0"/>
              <a:t> </a:t>
            </a:r>
            <a:r>
              <a:rPr spc="-10" dirty="0"/>
              <a:t>cross-examination</a:t>
            </a: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dirty="0"/>
              <a:t>Set</a:t>
            </a:r>
            <a:r>
              <a:rPr spc="-45" dirty="0"/>
              <a:t> </a:t>
            </a:r>
            <a:r>
              <a:rPr dirty="0"/>
              <a:t>decorum</a:t>
            </a:r>
            <a:r>
              <a:rPr spc="-35" dirty="0"/>
              <a:t> </a:t>
            </a:r>
            <a:r>
              <a:rPr dirty="0"/>
              <a:t>standards</a:t>
            </a:r>
            <a:r>
              <a:rPr spc="-5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spc="-10" dirty="0"/>
              <a:t>advisors</a:t>
            </a:r>
          </a:p>
          <a:p>
            <a:pPr marL="239395" marR="1255395" indent="-227329">
              <a:lnSpc>
                <a:spcPts val="3030"/>
              </a:lnSpc>
              <a:spcBef>
                <a:spcPts val="1045"/>
              </a:spcBef>
              <a:buChar char="•"/>
              <a:tabLst>
                <a:tab pos="241300" algn="l"/>
              </a:tabLst>
            </a:pPr>
            <a:r>
              <a:rPr dirty="0"/>
              <a:t>Consider</a:t>
            </a:r>
            <a:r>
              <a:rPr spc="-50" dirty="0"/>
              <a:t> </a:t>
            </a:r>
            <a:r>
              <a:rPr dirty="0"/>
              <a:t>offering</a:t>
            </a:r>
            <a:r>
              <a:rPr spc="-55" dirty="0"/>
              <a:t> </a:t>
            </a:r>
            <a:r>
              <a:rPr dirty="0"/>
              <a:t>a</a:t>
            </a:r>
            <a:r>
              <a:rPr spc="-65" dirty="0"/>
              <a:t> </a:t>
            </a:r>
            <a:r>
              <a:rPr dirty="0"/>
              <a:t>meeting</a:t>
            </a:r>
            <a:r>
              <a:rPr spc="-45" dirty="0"/>
              <a:t> </a:t>
            </a:r>
            <a:r>
              <a:rPr dirty="0"/>
              <a:t>with</a:t>
            </a:r>
            <a:r>
              <a:rPr spc="-45" dirty="0"/>
              <a:t> </a:t>
            </a:r>
            <a:r>
              <a:rPr dirty="0"/>
              <a:t>each</a:t>
            </a:r>
            <a:r>
              <a:rPr spc="-65" dirty="0"/>
              <a:t> </a:t>
            </a:r>
            <a:r>
              <a:rPr dirty="0"/>
              <a:t>advisor</a:t>
            </a:r>
            <a:r>
              <a:rPr spc="-55" dirty="0"/>
              <a:t> </a:t>
            </a:r>
            <a:r>
              <a:rPr dirty="0"/>
              <a:t>to</a:t>
            </a:r>
            <a:r>
              <a:rPr spc="-55" dirty="0"/>
              <a:t> </a:t>
            </a:r>
            <a:r>
              <a:rPr spc="-10" dirty="0"/>
              <a:t>explain 	</a:t>
            </a:r>
            <a:r>
              <a:rPr dirty="0"/>
              <a:t>process,</a:t>
            </a:r>
            <a:r>
              <a:rPr spc="-50" dirty="0"/>
              <a:t> </a:t>
            </a:r>
            <a:r>
              <a:rPr dirty="0"/>
              <a:t>if</a:t>
            </a:r>
            <a:r>
              <a:rPr spc="-50" dirty="0"/>
              <a:t> </a:t>
            </a:r>
            <a:r>
              <a:rPr dirty="0"/>
              <a:t>they</a:t>
            </a:r>
            <a:r>
              <a:rPr spc="-40" dirty="0"/>
              <a:t> </a:t>
            </a:r>
            <a:r>
              <a:rPr dirty="0"/>
              <a:t>did</a:t>
            </a:r>
            <a:r>
              <a:rPr spc="-25" dirty="0"/>
              <a:t> </a:t>
            </a:r>
            <a:r>
              <a:rPr dirty="0"/>
              <a:t>not</a:t>
            </a:r>
            <a:r>
              <a:rPr spc="-50" dirty="0"/>
              <a:t> </a:t>
            </a:r>
            <a:r>
              <a:rPr dirty="0"/>
              <a:t>sit</a:t>
            </a:r>
            <a:r>
              <a:rPr spc="-45" dirty="0"/>
              <a:t> </a:t>
            </a:r>
            <a:r>
              <a:rPr dirty="0"/>
              <a:t>with</a:t>
            </a:r>
            <a:r>
              <a:rPr spc="-35" dirty="0"/>
              <a:t> </a:t>
            </a:r>
            <a:r>
              <a:rPr dirty="0"/>
              <a:t>their</a:t>
            </a:r>
            <a:r>
              <a:rPr spc="-35" dirty="0"/>
              <a:t> </a:t>
            </a:r>
            <a:r>
              <a:rPr dirty="0"/>
              <a:t>party</a:t>
            </a:r>
            <a:r>
              <a:rPr spc="-40" dirty="0"/>
              <a:t> </a:t>
            </a:r>
            <a:r>
              <a:rPr dirty="0"/>
              <a:t>through</a:t>
            </a:r>
            <a:r>
              <a:rPr spc="-25" dirty="0"/>
              <a:t> </a:t>
            </a:r>
            <a:r>
              <a:rPr spc="-10" dirty="0"/>
              <a:t>intake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5" dirty="0"/>
              <a:t>Questions</a:t>
            </a:r>
            <a:r>
              <a:rPr spc="-210" dirty="0"/>
              <a:t> </a:t>
            </a:r>
            <a:r>
              <a:rPr spc="-225" dirty="0"/>
              <a:t>to</a:t>
            </a:r>
            <a:r>
              <a:rPr spc="-125" dirty="0"/>
              <a:t> </a:t>
            </a:r>
            <a:r>
              <a:rPr spc="-114" dirty="0"/>
              <a:t>Consider</a:t>
            </a:r>
            <a:r>
              <a:rPr spc="-175" dirty="0"/>
              <a:t> </a:t>
            </a:r>
            <a:r>
              <a:rPr spc="-114" dirty="0"/>
              <a:t>re:</a:t>
            </a:r>
            <a:r>
              <a:rPr spc="-170" dirty="0"/>
              <a:t> </a:t>
            </a:r>
            <a:r>
              <a:rPr spc="-10" dirty="0"/>
              <a:t>Advisors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0207"/>
            <a:ext cx="10235565" cy="246570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80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submit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evidence?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Can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submit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lists?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70"/>
              </a:spcBef>
              <a:buChar char="•"/>
              <a:tabLst>
                <a:tab pos="240029" algn="l"/>
                <a:tab pos="7686040" algn="l"/>
              </a:tabLst>
            </a:pPr>
            <a:r>
              <a:rPr sz="2800" dirty="0">
                <a:latin typeface="Arial"/>
                <a:cs typeface="Arial"/>
              </a:rPr>
              <a:t>Do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give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opening/closing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statements?</a:t>
            </a:r>
            <a:r>
              <a:rPr sz="2800" dirty="0">
                <a:latin typeface="Arial"/>
                <a:cs typeface="Arial"/>
              </a:rPr>
              <a:t>	(Does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anyone?)</a:t>
            </a:r>
            <a:endParaRPr sz="2800">
              <a:latin typeface="Arial"/>
              <a:cs typeface="Arial"/>
            </a:endParaRPr>
          </a:p>
          <a:p>
            <a:pPr marL="240029" marR="322580" indent="-227329">
              <a:lnSpc>
                <a:spcPts val="3030"/>
              </a:lnSpc>
              <a:spcBef>
                <a:spcPts val="104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busy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schedule,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how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long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willing</a:t>
            </a:r>
            <a:r>
              <a:rPr sz="2800" spc="-25" dirty="0">
                <a:latin typeface="Arial"/>
                <a:cs typeface="Arial"/>
              </a:rPr>
              <a:t> to 	</a:t>
            </a:r>
            <a:r>
              <a:rPr sz="2800" dirty="0">
                <a:latin typeface="Arial"/>
                <a:cs typeface="Arial"/>
              </a:rPr>
              <a:t>wait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them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get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things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scheduled?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49250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197225" algn="l"/>
              </a:tabLst>
            </a:pPr>
            <a:r>
              <a:rPr spc="-10" dirty="0"/>
              <a:t>Remember:</a:t>
            </a:r>
            <a:r>
              <a:rPr dirty="0"/>
              <a:t>	</a:t>
            </a:r>
            <a:r>
              <a:rPr spc="-280" dirty="0"/>
              <a:t>FERPA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9421495" cy="172402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239395" marR="27940" indent="-227329">
              <a:lnSpc>
                <a:spcPts val="2970"/>
              </a:lnSpc>
              <a:spcBef>
                <a:spcPts val="520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Sometimes,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not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their 	</a:t>
            </a:r>
            <a:r>
              <a:rPr sz="2800" dirty="0">
                <a:latin typeface="Arial"/>
                <a:cs typeface="Arial"/>
              </a:rPr>
              <a:t>advisor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choice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ts val="2970"/>
              </a:lnSpc>
              <a:spcBef>
                <a:spcPts val="110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Consider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getting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written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from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for 	</a:t>
            </a:r>
            <a:r>
              <a:rPr sz="2800" dirty="0">
                <a:latin typeface="Arial"/>
                <a:cs typeface="Arial"/>
              </a:rPr>
              <a:t>communications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with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advisor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76155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0" dirty="0"/>
              <a:t>Dealing</a:t>
            </a:r>
            <a:r>
              <a:rPr spc="-210" dirty="0"/>
              <a:t> </a:t>
            </a:r>
            <a:r>
              <a:rPr spc="-160" dirty="0"/>
              <a:t>with</a:t>
            </a:r>
            <a:r>
              <a:rPr spc="-145" dirty="0"/>
              <a:t> </a:t>
            </a:r>
            <a:r>
              <a:rPr spc="-55" dirty="0"/>
              <a:t>Difficult</a:t>
            </a:r>
            <a:r>
              <a:rPr spc="-195" dirty="0"/>
              <a:t> </a:t>
            </a:r>
            <a:r>
              <a:rPr spc="-20" dirty="0"/>
              <a:t>Advisors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28495"/>
            <a:ext cx="10064115" cy="227330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Set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boundaries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behavior</a:t>
            </a:r>
            <a:endParaRPr sz="28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1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Remind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their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role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under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policy</a:t>
            </a:r>
            <a:endParaRPr sz="2800">
              <a:latin typeface="Arial"/>
              <a:cs typeface="Arial"/>
            </a:endParaRPr>
          </a:p>
          <a:p>
            <a:pPr marL="697230" marR="5080" lvl="1" indent="-227329">
              <a:lnSpc>
                <a:spcPts val="2590"/>
              </a:lnSpc>
              <a:spcBef>
                <a:spcPts val="60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helps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give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them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information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about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how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permitted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help 	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party,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focus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energy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positive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manner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1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Remove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disruptive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advisors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after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warning(s)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0048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100"/>
              </a:spcBef>
            </a:pPr>
            <a:r>
              <a:rPr sz="3600" spc="-105" dirty="0">
                <a:solidFill>
                  <a:srgbClr val="FFFFFF"/>
                </a:solidFill>
              </a:rPr>
              <a:t>Submodule</a:t>
            </a:r>
            <a:r>
              <a:rPr sz="3600" spc="-90" dirty="0">
                <a:solidFill>
                  <a:srgbClr val="FFFFFF"/>
                </a:solidFill>
              </a:rPr>
              <a:t> </a:t>
            </a:r>
            <a:r>
              <a:rPr sz="3600" spc="30" dirty="0">
                <a:solidFill>
                  <a:srgbClr val="FFFFFF"/>
                </a:solidFill>
              </a:rPr>
              <a:t>11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356486" y="3276091"/>
            <a:ext cx="9476740" cy="11830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376680" marR="5080" indent="-1364615">
              <a:lnSpc>
                <a:spcPts val="4320"/>
              </a:lnSpc>
              <a:spcBef>
                <a:spcPts val="640"/>
              </a:spcBef>
            </a:pPr>
            <a:r>
              <a:rPr sz="4000" b="1" spc="60" dirty="0">
                <a:solidFill>
                  <a:srgbClr val="FFFFFF"/>
                </a:solidFill>
                <a:latin typeface="Gill Sans MT"/>
                <a:cs typeface="Gill Sans MT"/>
              </a:rPr>
              <a:t>2024</a:t>
            </a:r>
            <a:r>
              <a:rPr sz="4000" b="1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30" dirty="0">
                <a:solidFill>
                  <a:srgbClr val="FFFFFF"/>
                </a:solidFill>
                <a:latin typeface="Gill Sans MT"/>
                <a:cs typeface="Gill Sans MT"/>
              </a:rPr>
              <a:t>Regulations:</a:t>
            </a:r>
            <a:r>
              <a:rPr sz="40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70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4000" b="1" spc="-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4000" b="1" spc="-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dirty="0">
                <a:solidFill>
                  <a:srgbClr val="FFFFFF"/>
                </a:solidFill>
                <a:latin typeface="Gill Sans MT"/>
                <a:cs typeface="Gill Sans MT"/>
              </a:rPr>
              <a:t>single</a:t>
            </a:r>
            <a:r>
              <a:rPr sz="4000" b="1" spc="-6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50" dirty="0">
                <a:solidFill>
                  <a:srgbClr val="FFFFFF"/>
                </a:solidFill>
                <a:latin typeface="Gill Sans MT"/>
                <a:cs typeface="Gill Sans MT"/>
              </a:rPr>
              <a:t>investigator </a:t>
            </a:r>
            <a:r>
              <a:rPr sz="4000" b="1" spc="-135" dirty="0">
                <a:solidFill>
                  <a:srgbClr val="FFFFFF"/>
                </a:solidFill>
                <a:latin typeface="Gill Sans MT"/>
                <a:cs typeface="Gill Sans MT"/>
              </a:rPr>
              <a:t>model</a:t>
            </a:r>
            <a:r>
              <a:rPr sz="4000" b="1" spc="-14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130" dirty="0">
                <a:solidFill>
                  <a:srgbClr val="FFFFFF"/>
                </a:solidFill>
                <a:latin typeface="Gill Sans MT"/>
                <a:cs typeface="Gill Sans MT"/>
              </a:rPr>
              <a:t>right</a:t>
            </a:r>
            <a:r>
              <a:rPr sz="4000" b="1" spc="-1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45" dirty="0">
                <a:solidFill>
                  <a:srgbClr val="FFFFFF"/>
                </a:solidFill>
                <a:latin typeface="Gill Sans MT"/>
                <a:cs typeface="Gill Sans MT"/>
              </a:rPr>
              <a:t>for</a:t>
            </a:r>
            <a:r>
              <a:rPr sz="4000" b="1" spc="-20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160" dirty="0">
                <a:solidFill>
                  <a:srgbClr val="FFFFFF"/>
                </a:solidFill>
                <a:latin typeface="Gill Sans MT"/>
                <a:cs typeface="Gill Sans MT"/>
              </a:rPr>
              <a:t>your</a:t>
            </a:r>
            <a:r>
              <a:rPr sz="4000" b="1" spc="-1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Gill Sans MT"/>
                <a:cs typeface="Gill Sans MT"/>
              </a:rPr>
              <a:t>campus?</a:t>
            </a:r>
            <a:endParaRPr sz="4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54182" y="630580"/>
            <a:ext cx="92887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Single</a:t>
            </a:r>
            <a:r>
              <a:rPr spc="-195" dirty="0"/>
              <a:t> </a:t>
            </a:r>
            <a:r>
              <a:rPr spc="-90" dirty="0"/>
              <a:t>Investigator</a:t>
            </a:r>
            <a:r>
              <a:rPr spc="-165" dirty="0"/>
              <a:t> </a:t>
            </a:r>
            <a:r>
              <a:rPr spc="-65" dirty="0"/>
              <a:t>Model</a:t>
            </a:r>
            <a:r>
              <a:rPr spc="-185" dirty="0"/>
              <a:t> </a:t>
            </a:r>
            <a:r>
              <a:rPr spc="229" dirty="0"/>
              <a:t>-</a:t>
            </a:r>
            <a:r>
              <a:rPr spc="-145" dirty="0"/>
              <a:t> </a:t>
            </a:r>
            <a:r>
              <a:rPr spc="-484" dirty="0"/>
              <a:t>A</a:t>
            </a:r>
            <a:r>
              <a:rPr spc="-130" dirty="0"/>
              <a:t> </a:t>
            </a:r>
            <a:r>
              <a:rPr spc="-95" dirty="0"/>
              <a:t>History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274300" cy="37407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0029" marR="5080" indent="-227329">
              <a:lnSpc>
                <a:spcPts val="3030"/>
              </a:lnSpc>
              <a:spcBef>
                <a:spcPts val="47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This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refers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grievance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process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which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also 	</a:t>
            </a:r>
            <a:r>
              <a:rPr sz="2800" dirty="0">
                <a:latin typeface="Arial"/>
                <a:cs typeface="Arial"/>
              </a:rPr>
              <a:t>makes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regarding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responsibility</a:t>
            </a:r>
            <a:endParaRPr sz="2800">
              <a:latin typeface="Arial"/>
              <a:cs typeface="Arial"/>
            </a:endParaRPr>
          </a:p>
          <a:p>
            <a:pPr marL="697230" marR="1772285" lvl="1" indent="-227329">
              <a:lnSpc>
                <a:spcPts val="2590"/>
              </a:lnSpc>
              <a:spcBef>
                <a:spcPts val="495"/>
              </a:spcBef>
              <a:buFont typeface="Courier New"/>
              <a:buChar char="o"/>
              <a:tabLst>
                <a:tab pos="698500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been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standard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many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student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conduct 	</a:t>
            </a:r>
            <a:r>
              <a:rPr sz="2400" dirty="0">
                <a:latin typeface="Arial"/>
                <a:cs typeface="Arial"/>
              </a:rPr>
              <a:t>investigations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generations</a:t>
            </a:r>
            <a:endParaRPr sz="2400">
              <a:latin typeface="Arial"/>
              <a:cs typeface="Arial"/>
            </a:endParaRPr>
          </a:p>
          <a:p>
            <a:pPr marL="240029" marR="33655" indent="-227329">
              <a:lnSpc>
                <a:spcPts val="3030"/>
              </a:lnSpc>
              <a:spcBef>
                <a:spcPts val="994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In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2018,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i="1" dirty="0">
                <a:latin typeface="Arial"/>
                <a:cs typeface="Arial"/>
              </a:rPr>
              <a:t>Doe</a:t>
            </a:r>
            <a:r>
              <a:rPr sz="2800" i="1" spc="-60" dirty="0">
                <a:latin typeface="Arial"/>
                <a:cs typeface="Arial"/>
              </a:rPr>
              <a:t> </a:t>
            </a:r>
            <a:r>
              <a:rPr sz="2800" i="1" spc="-35" dirty="0">
                <a:latin typeface="Arial"/>
                <a:cs typeface="Arial"/>
              </a:rPr>
              <a:t>v.</a:t>
            </a:r>
            <a:r>
              <a:rPr sz="2800" i="1" spc="-80" dirty="0">
                <a:latin typeface="Arial"/>
                <a:cs typeface="Arial"/>
              </a:rPr>
              <a:t> </a:t>
            </a:r>
            <a:r>
              <a:rPr sz="2800" i="1" dirty="0">
                <a:latin typeface="Arial"/>
                <a:cs typeface="Arial"/>
              </a:rPr>
              <a:t>Baum</a:t>
            </a:r>
            <a:r>
              <a:rPr sz="2800" i="1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(6th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Cir.)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provided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public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schools 	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offer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cross-</a:t>
            </a:r>
            <a:r>
              <a:rPr sz="2800" dirty="0">
                <a:latin typeface="Arial"/>
                <a:cs typeface="Arial"/>
              </a:rPr>
              <a:t>examination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students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accused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sexual 	</a:t>
            </a:r>
            <a:r>
              <a:rPr sz="2800" dirty="0">
                <a:latin typeface="Arial"/>
                <a:cs typeface="Arial"/>
              </a:rPr>
              <a:t>harassment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where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credibility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question</a:t>
            </a:r>
            <a:endParaRPr sz="280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165"/>
              </a:spcBef>
              <a:buFont typeface="Courier New"/>
              <a:buChar char="o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Case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deviated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from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check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your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jurisdiction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655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This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expanded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all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schools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2020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regulations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2024</a:t>
            </a:r>
            <a:r>
              <a:rPr spc="-175" dirty="0"/>
              <a:t> </a:t>
            </a:r>
            <a:r>
              <a:rPr spc="-30" dirty="0"/>
              <a:t>Regulations</a:t>
            </a:r>
            <a:r>
              <a:rPr spc="-140" dirty="0"/>
              <a:t> </a:t>
            </a:r>
            <a:r>
              <a:rPr spc="570" dirty="0"/>
              <a:t>–</a:t>
            </a:r>
            <a:r>
              <a:rPr spc="-150" dirty="0"/>
              <a:t> </a:t>
            </a:r>
            <a:r>
              <a:rPr spc="-484" dirty="0"/>
              <a:t>A</a:t>
            </a:r>
            <a:r>
              <a:rPr spc="-120" dirty="0"/>
              <a:t> </a:t>
            </a:r>
            <a:r>
              <a:rPr spc="-240" dirty="0"/>
              <a:t>return</a:t>
            </a:r>
            <a:r>
              <a:rPr spc="-140" dirty="0"/>
              <a:t> </a:t>
            </a:r>
            <a:r>
              <a:rPr spc="-229" dirty="0"/>
              <a:t>to</a:t>
            </a:r>
            <a:r>
              <a:rPr spc="-125" dirty="0"/>
              <a:t> </a:t>
            </a:r>
            <a:r>
              <a:rPr spc="60" dirty="0"/>
              <a:t>SIM?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806829"/>
            <a:ext cx="10034905" cy="249872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39395" marR="5080" indent="-227329" algn="just">
              <a:lnSpc>
                <a:spcPct val="89500"/>
              </a:lnSpc>
              <a:spcBef>
                <a:spcPts val="445"/>
              </a:spcBef>
              <a:buChar char="•"/>
              <a:tabLst>
                <a:tab pos="240665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106.45,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single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model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virtually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required, 	</a:t>
            </a:r>
            <a:r>
              <a:rPr sz="2800" dirty="0">
                <a:latin typeface="Arial"/>
                <a:cs typeface="Arial"/>
              </a:rPr>
              <a:t>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decisionmaker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must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have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ability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ask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questions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of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parties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witnesses,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extent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credibility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dispute 	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relevant</a:t>
            </a:r>
            <a:endParaRPr sz="2800">
              <a:latin typeface="Arial"/>
              <a:cs typeface="Arial"/>
            </a:endParaRPr>
          </a:p>
          <a:p>
            <a:pPr marL="240029" marR="1149985" indent="-227329" algn="just">
              <a:lnSpc>
                <a:spcPts val="3030"/>
              </a:lnSpc>
              <a:spcBef>
                <a:spcPts val="108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Under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106.46,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investigator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can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run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any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three 	</a:t>
            </a:r>
            <a:r>
              <a:rPr sz="2800" dirty="0">
                <a:latin typeface="Arial"/>
                <a:cs typeface="Arial"/>
              </a:rPr>
              <a:t>hearing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models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5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8231</Words>
  <Application>Microsoft Office PowerPoint</Application>
  <PresentationFormat>Widescreen</PresentationFormat>
  <Paragraphs>700</Paragraphs>
  <Slides>126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126</vt:i4>
      </vt:variant>
    </vt:vector>
  </HeadingPairs>
  <TitlesOfParts>
    <vt:vector size="132" baseType="lpstr">
      <vt:lpstr>Aptos</vt:lpstr>
      <vt:lpstr>Arial</vt:lpstr>
      <vt:lpstr>Courier New</vt:lpstr>
      <vt:lpstr>Gill Sans MT</vt:lpstr>
      <vt:lpstr>Wingdings</vt:lpstr>
      <vt:lpstr>Office Theme</vt:lpstr>
      <vt:lpstr>Title IX Coordinator Training</vt:lpstr>
      <vt:lpstr>Welcome to Module 4: Handling a Complaint</vt:lpstr>
      <vt:lpstr>Submodule 1</vt:lpstr>
      <vt:lpstr>2020 Definition of Formal Complaint</vt:lpstr>
      <vt:lpstr>2020: Status of Complainant</vt:lpstr>
      <vt:lpstr>2020: Best Practices</vt:lpstr>
      <vt:lpstr>2020: Now that you have a complaint...</vt:lpstr>
      <vt:lpstr>2020: Reluctant Complainant Hypothetical</vt:lpstr>
      <vt:lpstr>2020 vs. 2024</vt:lpstr>
      <vt:lpstr>2024: Definition of a Complaint</vt:lpstr>
      <vt:lpstr>2024: Oral Complaints</vt:lpstr>
      <vt:lpstr>2024: When Coordinator initiates a complaint</vt:lpstr>
      <vt:lpstr>2024: Now that you have a complaint...</vt:lpstr>
      <vt:lpstr>2024: Reluctant Complainant Hypothetical</vt:lpstr>
      <vt:lpstr>Submodule 2</vt:lpstr>
      <vt:lpstr>Initial Assessment: Hypothetical</vt:lpstr>
      <vt:lpstr>Initial Assessment Goal</vt:lpstr>
      <vt:lpstr>Initial Assessment: Considerations</vt:lpstr>
      <vt:lpstr>Initial Assessment: Approaches</vt:lpstr>
      <vt:lpstr>Initial Assessment: Back to Kai</vt:lpstr>
      <vt:lpstr>Referring Elsewhere</vt:lpstr>
      <vt:lpstr>Combining Cases</vt:lpstr>
      <vt:lpstr>Submodule 3</vt:lpstr>
      <vt:lpstr>2020: Dismissals</vt:lpstr>
      <vt:lpstr>2020: Mandatory Dismissal - 106.45(b)(3)</vt:lpstr>
      <vt:lpstr>2020: Discretionary Dismissal - 106.45(b)(3)</vt:lpstr>
      <vt:lpstr>2020: Exercising Discretion</vt:lpstr>
      <vt:lpstr>2020: Communicating about Dismissal</vt:lpstr>
      <vt:lpstr>2024: Discretionary Dismissal – 106.45(d)</vt:lpstr>
      <vt:lpstr>2024: Discretionary Dismissal – cont.</vt:lpstr>
      <vt:lpstr>2024: Dismissal Appeals</vt:lpstr>
      <vt:lpstr>2024: Post-Dismissal</vt:lpstr>
      <vt:lpstr>Dismissal Hypothetical #1</vt:lpstr>
      <vt:lpstr>Dismissal Hypothetical #2</vt:lpstr>
      <vt:lpstr>Dismissal Hypothetical #3</vt:lpstr>
      <vt:lpstr>Dismissal Appeals</vt:lpstr>
      <vt:lpstr>Submodule 4</vt:lpstr>
      <vt:lpstr>2020: Emergency Removal – 106.44(c)</vt:lpstr>
      <vt:lpstr>2024: Emergency Removal – 106.44(h)</vt:lpstr>
      <vt:lpstr>Considerations</vt:lpstr>
      <vt:lpstr>Appeals</vt:lpstr>
      <vt:lpstr>Emergency Removal Hypothetical #1</vt:lpstr>
      <vt:lpstr>Emergency Removal Hypothetical cont.</vt:lpstr>
      <vt:lpstr>Submodule 5</vt:lpstr>
      <vt:lpstr>2020: Administrative Leave</vt:lpstr>
      <vt:lpstr>2024: Administrative Leave</vt:lpstr>
      <vt:lpstr>Administrative Leave: Factors to Consider</vt:lpstr>
      <vt:lpstr>Administrative Leave: Hypothetical #1</vt:lpstr>
      <vt:lpstr>Administrative Leave: Hypothetical #2</vt:lpstr>
      <vt:lpstr>Administrative Leave: Hypothetical #3</vt:lpstr>
      <vt:lpstr>Submodule 6</vt:lpstr>
      <vt:lpstr>2020: Timelines</vt:lpstr>
      <vt:lpstr>2024: Timelines</vt:lpstr>
      <vt:lpstr>What is reasonable?</vt:lpstr>
      <vt:lpstr>Some thoughts on choosing</vt:lpstr>
      <vt:lpstr>"Reasonable" is ambiguous</vt:lpstr>
      <vt:lpstr>Submodule 7</vt:lpstr>
      <vt:lpstr>2020: Notice of Allegations Overview</vt:lpstr>
      <vt:lpstr>2020: Notice of Allegations Contents</vt:lpstr>
      <vt:lpstr>2020: Notice of Allegations Contents (cont.)</vt:lpstr>
      <vt:lpstr>2024: Notice of Allegations Overview</vt:lpstr>
      <vt:lpstr>2024: NOA Contents – 106.45</vt:lpstr>
      <vt:lpstr>2024: NOA Contents – 106.45 (cont.)</vt:lpstr>
      <vt:lpstr>2024: NOA Contents – 106.46</vt:lpstr>
      <vt:lpstr>2024: NOA Contents – 106.46 (cont.)</vt:lpstr>
      <vt:lpstr>Amendments</vt:lpstr>
      <vt:lpstr>Things to Consider</vt:lpstr>
      <vt:lpstr>Submodule 8</vt:lpstr>
      <vt:lpstr>Overview – Informal Resolution (1 of 2)</vt:lpstr>
      <vt:lpstr>2020 vs. 2024 Regs</vt:lpstr>
      <vt:lpstr>2020: Consent to Informal Resolution</vt:lpstr>
      <vt:lpstr>2024: Consent to Informal Resolution</vt:lpstr>
      <vt:lpstr>2024: Consent to Informal Resolution (cont.)</vt:lpstr>
      <vt:lpstr>What does it look like?</vt:lpstr>
      <vt:lpstr>Informal Resolution Hypo #1</vt:lpstr>
      <vt:lpstr>Informal Resolution Hypo #2</vt:lpstr>
      <vt:lpstr>Informal Resolution Hypo #3</vt:lpstr>
      <vt:lpstr>Submodule 9</vt:lpstr>
      <vt:lpstr>Overview of Investigations</vt:lpstr>
      <vt:lpstr>Setting the Potluck</vt:lpstr>
      <vt:lpstr>Writing the Menu</vt:lpstr>
      <vt:lpstr>Duplicate Dishes</vt:lpstr>
      <vt:lpstr>Commenting on the Food</vt:lpstr>
      <vt:lpstr>What if someone doesn't bring food?</vt:lpstr>
      <vt:lpstr>Investigator Steps</vt:lpstr>
      <vt:lpstr>Investigator Steps (cont.)</vt:lpstr>
      <vt:lpstr>2024 Regulations - Single Investigator Model</vt:lpstr>
      <vt:lpstr>To Record, or Not?</vt:lpstr>
      <vt:lpstr>Submodule 10</vt:lpstr>
      <vt:lpstr>2020: Advisors</vt:lpstr>
      <vt:lpstr>2024: Advisors</vt:lpstr>
      <vt:lpstr>What can an advisor do?</vt:lpstr>
      <vt:lpstr>What do most institutions allow?</vt:lpstr>
      <vt:lpstr>Questions to Consider re: Advisors</vt:lpstr>
      <vt:lpstr>Remember: FERPA</vt:lpstr>
      <vt:lpstr>Dealing with Difficult Advisors</vt:lpstr>
      <vt:lpstr>Submodule 11</vt:lpstr>
      <vt:lpstr>Single Investigator Model - A History</vt:lpstr>
      <vt:lpstr>2024 Regulations – A return to SIM?</vt:lpstr>
      <vt:lpstr>Considerations for Single Investigator Model</vt:lpstr>
      <vt:lpstr>Submodule 12</vt:lpstr>
      <vt:lpstr>Sharing Evidence</vt:lpstr>
      <vt:lpstr>Privacy Protections</vt:lpstr>
      <vt:lpstr>Sharing: Practices to Consider</vt:lpstr>
      <vt:lpstr>Submodule 13 What is required for the decision-making process?</vt:lpstr>
      <vt:lpstr>2020: Live Hearings</vt:lpstr>
      <vt:lpstr>2020: Relevancy</vt:lpstr>
      <vt:lpstr>2020: Failure to Participate</vt:lpstr>
      <vt:lpstr>2024: Three options under 106.46</vt:lpstr>
      <vt:lpstr>2024: Asynchronous Model</vt:lpstr>
      <vt:lpstr>2024: Hearing Officer Led Hearing</vt:lpstr>
      <vt:lpstr>2024: Live Cross-Examination</vt:lpstr>
      <vt:lpstr>2024: 106.46 Considerations</vt:lpstr>
      <vt:lpstr>2024: Choices</vt:lpstr>
      <vt:lpstr>2020: Written Decision Requirements</vt:lpstr>
      <vt:lpstr>2020: Written Decision Requirements (cont.)</vt:lpstr>
      <vt:lpstr>2024: Written Decision under 106.45</vt:lpstr>
      <vt:lpstr>2024: Written Decision under 106.45 (cont.)</vt:lpstr>
      <vt:lpstr>2024: Written Decision under 106.46</vt:lpstr>
      <vt:lpstr>Submodule 14 What is the process for appeals?</vt:lpstr>
      <vt:lpstr>2020: Appeals</vt:lpstr>
      <vt:lpstr>2024: Appeals under 106.45</vt:lpstr>
      <vt:lpstr>2024: Appeals under 106.46</vt:lpstr>
      <vt:lpstr>Appeal Procedures</vt:lpstr>
      <vt:lpstr>Other Bases for Appeal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Hodak Sullivan</dc:creator>
  <cp:lastModifiedBy>Krissinda Ellen Slack</cp:lastModifiedBy>
  <cp:revision>1</cp:revision>
  <dcterms:created xsi:type="dcterms:W3CDTF">2026-03-04T14:06:52Z</dcterms:created>
  <dcterms:modified xsi:type="dcterms:W3CDTF">2026-04-14T15:38:22Z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0x010100D519F81783DB914FB22C4E9C95E3CB7D</vt:lpwstr>
  </property>
  <property fmtid="{D5CDD505-2E9C-101B-9397-08002B2CF9AE}" pid="3" name="Created">
    <vt:filetime>2024-09-19T00:00:00Z</vt:filetime>
  </property>
  <property fmtid="{D5CDD505-2E9C-101B-9397-08002B2CF9AE}" pid="4" name="Creator">
    <vt:lpwstr>Acrobat PDFMaker 24 for PowerPoint</vt:lpwstr>
  </property>
  <property fmtid="{D5CDD505-2E9C-101B-9397-08002B2CF9AE}" pid="5" name="Fiscal Year">
    <vt:lpwstr>2022-2023</vt:lpwstr>
  </property>
  <property fmtid="{D5CDD505-2E9C-101B-9397-08002B2CF9AE}" pid="6" name="LastSaved">
    <vt:filetime>2026-03-04T00:00:00Z</vt:filetime>
  </property>
  <property fmtid="{D5CDD505-2E9C-101B-9397-08002B2CF9AE}" pid="7" name="Producer">
    <vt:lpwstr>Adobe PDF Library 24.3.144</vt:lpwstr>
  </property>
</Properties>
</file>