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0AE455-DC0F-49DF-B71F-842A23A0324F}" v="8" dt="2026-04-14T15:34:36.24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A8C889-7026-4EA9-A0E9-8C933C6662D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CF8D85-D7A6-4273-946D-FE4CBC761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553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CF8D85-D7A6-4273-946D-FE4CBC761F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388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CF8D85-D7A6-4273-946D-FE4CBC761F0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023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CF8D85-D7A6-4273-946D-FE4CBC761F0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769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CF8D85-D7A6-4273-946D-FE4CBC761F0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9195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CF8D85-D7A6-4273-946D-FE4CBC761F0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4889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CF8D85-D7A6-4273-946D-FE4CBC761F0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2630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CF8D85-D7A6-4273-946D-FE4CBC761F0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1619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CF8D85-D7A6-4273-946D-FE4CBC761F0A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397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82474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400800"/>
            <a:ext cx="12191999" cy="45719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25075" y="6467473"/>
            <a:ext cx="1971675" cy="3238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723130" y="2081149"/>
            <a:ext cx="2745739" cy="9461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07770" y="3453447"/>
            <a:ext cx="9776459" cy="8496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93775" y="1711761"/>
            <a:ext cx="4608830" cy="34886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55765" y="1362342"/>
            <a:ext cx="5002530" cy="451864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400800"/>
            <a:ext cx="12191999" cy="4571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125075" y="6467473"/>
            <a:ext cx="1971675" cy="3238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7575" y="619505"/>
            <a:ext cx="8606790" cy="701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32192" y="1814755"/>
            <a:ext cx="10071100" cy="39655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g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9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mailto:nacua@nacua.org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12192000" cy="3838575"/>
            <a:chOff x="0" y="0"/>
            <a:chExt cx="12192000" cy="383857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1999" cy="383857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24400" y="304800"/>
              <a:ext cx="2743200" cy="447675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5121275" y="870902"/>
            <a:ext cx="1961514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14" dirty="0">
                <a:solidFill>
                  <a:srgbClr val="FFFFFF"/>
                </a:solidFill>
                <a:latin typeface="Gill Sans MT"/>
                <a:cs typeface="Gill Sans MT"/>
              </a:rPr>
              <a:t>Online</a:t>
            </a:r>
            <a:r>
              <a:rPr sz="2400" b="1" spc="-6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50" dirty="0">
                <a:solidFill>
                  <a:srgbClr val="FFFFFF"/>
                </a:solidFill>
                <a:latin typeface="Gill Sans MT"/>
                <a:cs typeface="Gill Sans MT"/>
              </a:rPr>
              <a:t>Course</a:t>
            </a:r>
            <a:endParaRPr sz="2400">
              <a:latin typeface="Gill Sans MT"/>
              <a:cs typeface="Gill Sans MT"/>
            </a:endParaRPr>
          </a:p>
        </p:txBody>
      </p: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530220" y="1518920"/>
            <a:ext cx="7138670" cy="1866900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5080" indent="2337435">
              <a:lnSpc>
                <a:spcPct val="101200"/>
              </a:lnSpc>
              <a:spcBef>
                <a:spcPts val="20"/>
              </a:spcBef>
            </a:pPr>
            <a:r>
              <a:rPr sz="6000" spc="-250" dirty="0">
                <a:solidFill>
                  <a:srgbClr val="FFFFFF"/>
                </a:solidFill>
              </a:rPr>
              <a:t>Title</a:t>
            </a:r>
            <a:r>
              <a:rPr sz="6000" spc="-180" dirty="0">
                <a:solidFill>
                  <a:srgbClr val="FFFFFF"/>
                </a:solidFill>
              </a:rPr>
              <a:t> </a:t>
            </a:r>
            <a:r>
              <a:rPr sz="6000" spc="-710" dirty="0">
                <a:solidFill>
                  <a:srgbClr val="FFFFFF"/>
                </a:solidFill>
              </a:rPr>
              <a:t>IX </a:t>
            </a:r>
            <a:r>
              <a:rPr sz="6000" spc="-280" dirty="0">
                <a:solidFill>
                  <a:srgbClr val="FFFFFF"/>
                </a:solidFill>
              </a:rPr>
              <a:t>Coordinator</a:t>
            </a:r>
            <a:r>
              <a:rPr sz="6000" spc="-160" dirty="0">
                <a:solidFill>
                  <a:srgbClr val="FFFFFF"/>
                </a:solidFill>
              </a:rPr>
              <a:t> </a:t>
            </a:r>
            <a:r>
              <a:rPr sz="6000" spc="-135" dirty="0">
                <a:solidFill>
                  <a:srgbClr val="FFFFFF"/>
                </a:solidFill>
              </a:rPr>
              <a:t>Training</a:t>
            </a:r>
            <a:endParaRPr sz="6000"/>
          </a:p>
        </p:txBody>
      </p:sp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3838575"/>
            <a:ext cx="12192000" cy="457200"/>
          </a:xfrm>
          <a:custGeom>
            <a:avLst/>
            <a:gdLst/>
            <a:ahLst/>
            <a:cxnLst/>
            <a:rect l="l" t="t" r="r" b="b"/>
            <a:pathLst>
              <a:path w="12192000" h="457200">
                <a:moveTo>
                  <a:pt x="12192000" y="0"/>
                </a:moveTo>
                <a:lnTo>
                  <a:pt x="0" y="0"/>
                </a:lnTo>
                <a:lnTo>
                  <a:pt x="0" y="457200"/>
                </a:lnTo>
                <a:lnTo>
                  <a:pt x="12192000" y="4572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AC1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03555" y="3844607"/>
            <a:ext cx="11193145" cy="2446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b="1" spc="-35" dirty="0">
                <a:solidFill>
                  <a:srgbClr val="FFFFFF"/>
                </a:solidFill>
                <a:latin typeface="Gill Sans MT"/>
                <a:cs typeface="Gill Sans MT"/>
              </a:rPr>
              <a:t>Module</a:t>
            </a:r>
            <a:r>
              <a:rPr sz="2400" b="1" spc="-12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dirty="0">
                <a:solidFill>
                  <a:srgbClr val="FFFFFF"/>
                </a:solidFill>
                <a:latin typeface="Gill Sans MT"/>
                <a:cs typeface="Gill Sans MT"/>
              </a:rPr>
              <a:t>3:</a:t>
            </a:r>
            <a:r>
              <a:rPr sz="2400" b="1" spc="-9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Gill Sans MT"/>
                <a:cs typeface="Gill Sans MT"/>
              </a:rPr>
              <a:t>Receiving</a:t>
            </a:r>
            <a:r>
              <a:rPr sz="2400" b="1" spc="-5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dirty="0">
                <a:solidFill>
                  <a:srgbClr val="FFFFFF"/>
                </a:solidFill>
                <a:latin typeface="Gill Sans MT"/>
                <a:cs typeface="Gill Sans MT"/>
              </a:rPr>
              <a:t>a</a:t>
            </a:r>
            <a:r>
              <a:rPr sz="2400" b="1" spc="-10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Gill Sans MT"/>
                <a:cs typeface="Gill Sans MT"/>
              </a:rPr>
              <a:t>Report</a:t>
            </a:r>
            <a:endParaRPr sz="2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625"/>
              </a:spcBef>
            </a:pPr>
            <a:endParaRPr sz="2400">
              <a:latin typeface="Gill Sans MT"/>
              <a:cs typeface="Gill Sans MT"/>
            </a:endParaRPr>
          </a:p>
          <a:p>
            <a:pPr marR="1270" algn="ctr">
              <a:lnSpc>
                <a:spcPct val="100000"/>
              </a:lnSpc>
              <a:spcBef>
                <a:spcPts val="5"/>
              </a:spcBef>
            </a:pPr>
            <a:r>
              <a:rPr sz="2750" b="1" spc="-45" dirty="0">
                <a:latin typeface="Gill Sans MT"/>
                <a:cs typeface="Gill Sans MT"/>
              </a:rPr>
              <a:t>Bindu</a:t>
            </a:r>
            <a:r>
              <a:rPr sz="2750" b="1" spc="-30" dirty="0">
                <a:latin typeface="Gill Sans MT"/>
                <a:cs typeface="Gill Sans MT"/>
              </a:rPr>
              <a:t> </a:t>
            </a:r>
            <a:r>
              <a:rPr sz="2750" b="1" spc="90" dirty="0">
                <a:latin typeface="Gill Sans MT"/>
                <a:cs typeface="Gill Sans MT"/>
              </a:rPr>
              <a:t>Jayne,</a:t>
            </a:r>
            <a:r>
              <a:rPr sz="2750" b="1" spc="-10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Title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-20" dirty="0">
                <a:latin typeface="Gill Sans MT"/>
                <a:cs typeface="Gill Sans MT"/>
              </a:rPr>
              <a:t>IX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Coordinator,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Swarthmore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College</a:t>
            </a:r>
            <a:endParaRPr sz="2750">
              <a:latin typeface="Gill Sans MT"/>
              <a:cs typeface="Gill Sans MT"/>
            </a:endParaRPr>
          </a:p>
          <a:p>
            <a:pPr marR="5080" algn="ctr">
              <a:lnSpc>
                <a:spcPct val="100000"/>
              </a:lnSpc>
              <a:spcBef>
                <a:spcPts val="1430"/>
              </a:spcBef>
            </a:pPr>
            <a:r>
              <a:rPr sz="2750" b="1" dirty="0">
                <a:latin typeface="Gill Sans MT"/>
                <a:cs typeface="Gill Sans MT"/>
              </a:rPr>
              <a:t>Lucy</a:t>
            </a:r>
            <a:r>
              <a:rPr sz="2750" b="1" spc="-85" dirty="0">
                <a:latin typeface="Gill Sans MT"/>
                <a:cs typeface="Gill Sans MT"/>
              </a:rPr>
              <a:t> </a:t>
            </a:r>
            <a:r>
              <a:rPr sz="2750" b="1" spc="-40" dirty="0">
                <a:latin typeface="Gill Sans MT"/>
                <a:cs typeface="Gill Sans MT"/>
              </a:rPr>
              <a:t>France,</a:t>
            </a:r>
            <a:r>
              <a:rPr sz="2750" b="1" spc="-7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General</a:t>
            </a:r>
            <a:r>
              <a:rPr sz="2750" spc="-10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Counsel,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University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Montana</a:t>
            </a:r>
            <a:endParaRPr sz="2750">
              <a:latin typeface="Gill Sans MT"/>
              <a:cs typeface="Gill Sans MT"/>
            </a:endParaRPr>
          </a:p>
          <a:p>
            <a:pPr algn="ctr">
              <a:lnSpc>
                <a:spcPct val="100000"/>
              </a:lnSpc>
              <a:spcBef>
                <a:spcPts val="1430"/>
              </a:spcBef>
            </a:pPr>
            <a:r>
              <a:rPr sz="2750" b="1" spc="65" dirty="0">
                <a:latin typeface="Gill Sans MT"/>
                <a:cs typeface="Gill Sans MT"/>
              </a:rPr>
              <a:t>Melissa</a:t>
            </a:r>
            <a:r>
              <a:rPr sz="2750" b="1" spc="-55" dirty="0">
                <a:latin typeface="Gill Sans MT"/>
                <a:cs typeface="Gill Sans MT"/>
              </a:rPr>
              <a:t> </a:t>
            </a:r>
            <a:r>
              <a:rPr sz="2750" b="1" spc="-95" dirty="0">
                <a:latin typeface="Gill Sans MT"/>
                <a:cs typeface="Gill Sans MT"/>
              </a:rPr>
              <a:t>Carleton,</a:t>
            </a:r>
            <a:r>
              <a:rPr sz="2750" b="1" spc="-1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Partner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Higher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Ed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-65" dirty="0">
                <a:latin typeface="Gill Sans MT"/>
                <a:cs typeface="Gill Sans MT"/>
              </a:rPr>
              <a:t>Co-</a:t>
            </a:r>
            <a:r>
              <a:rPr sz="2750" dirty="0">
                <a:latin typeface="Gill Sans MT"/>
                <a:cs typeface="Gill Sans MT"/>
              </a:rPr>
              <a:t>Chair,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Bricker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Graydon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LLP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6305" y="419988"/>
            <a:ext cx="10365105" cy="113411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833880" marR="5080" indent="-1821814">
              <a:lnSpc>
                <a:spcPts val="4130"/>
              </a:lnSpc>
              <a:spcBef>
                <a:spcPts val="625"/>
              </a:spcBef>
            </a:pPr>
            <a:r>
              <a:rPr sz="3800" spc="-110" dirty="0"/>
              <a:t>Notification</a:t>
            </a:r>
            <a:r>
              <a:rPr sz="3800" spc="-100" dirty="0"/>
              <a:t> </a:t>
            </a:r>
            <a:r>
              <a:rPr sz="3800" spc="-195" dirty="0"/>
              <a:t>to</a:t>
            </a:r>
            <a:r>
              <a:rPr sz="3800" spc="-30" dirty="0"/>
              <a:t> </a:t>
            </a:r>
            <a:r>
              <a:rPr sz="3800" spc="-185" dirty="0"/>
              <a:t>Certain</a:t>
            </a:r>
            <a:r>
              <a:rPr sz="3800" spc="-95" dirty="0"/>
              <a:t> </a:t>
            </a:r>
            <a:r>
              <a:rPr sz="3800" spc="-85" dirty="0"/>
              <a:t>Categories</a:t>
            </a:r>
            <a:r>
              <a:rPr sz="3800" spc="-65" dirty="0"/>
              <a:t> </a:t>
            </a:r>
            <a:r>
              <a:rPr sz="3800" dirty="0"/>
              <a:t>of</a:t>
            </a:r>
            <a:r>
              <a:rPr sz="3800" spc="-75" dirty="0"/>
              <a:t> </a:t>
            </a:r>
            <a:r>
              <a:rPr sz="3800" spc="-30" dirty="0"/>
              <a:t>Employees </a:t>
            </a:r>
            <a:r>
              <a:rPr sz="3800" spc="-65" dirty="0"/>
              <a:t>Triggers</a:t>
            </a:r>
            <a:r>
              <a:rPr sz="3800" spc="-120" dirty="0"/>
              <a:t> </a:t>
            </a:r>
            <a:r>
              <a:rPr sz="3800" dirty="0"/>
              <a:t>Response</a:t>
            </a:r>
            <a:r>
              <a:rPr sz="3800" spc="-140" dirty="0"/>
              <a:t> </a:t>
            </a:r>
            <a:r>
              <a:rPr sz="3800" spc="-10" dirty="0"/>
              <a:t>Obligations</a:t>
            </a:r>
            <a:endParaRPr sz="3800" dirty="0"/>
          </a:p>
        </p:txBody>
      </p:sp>
      <p:sp>
        <p:nvSpPr>
          <p:cNvPr id="8" name="object 8"/>
          <p:cNvSpPr txBox="1"/>
          <p:nvPr/>
        </p:nvSpPr>
        <p:spPr>
          <a:xfrm>
            <a:off x="666432" y="2012568"/>
            <a:ext cx="2388235" cy="103505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065" marR="5080" indent="3810" algn="ctr">
              <a:lnSpc>
                <a:spcPct val="103400"/>
              </a:lnSpc>
              <a:spcBef>
                <a:spcPts val="40"/>
              </a:spcBef>
            </a:pPr>
            <a:r>
              <a:rPr sz="2150" dirty="0">
                <a:latin typeface="Calibri"/>
                <a:cs typeface="Calibri"/>
              </a:rPr>
              <a:t>Employees</a:t>
            </a:r>
            <a:r>
              <a:rPr sz="2150" spc="145" dirty="0">
                <a:latin typeface="Calibri"/>
                <a:cs typeface="Calibri"/>
              </a:rPr>
              <a:t> </a:t>
            </a:r>
            <a:r>
              <a:rPr sz="2150" spc="-20" dirty="0">
                <a:latin typeface="Calibri"/>
                <a:cs typeface="Calibri"/>
              </a:rPr>
              <a:t>with </a:t>
            </a:r>
            <a:r>
              <a:rPr sz="2150" dirty="0">
                <a:latin typeface="Calibri"/>
                <a:cs typeface="Calibri"/>
              </a:rPr>
              <a:t>authority</a:t>
            </a:r>
            <a:r>
              <a:rPr sz="2150" spc="75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to</a:t>
            </a:r>
            <a:r>
              <a:rPr sz="2150" spc="65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institute </a:t>
            </a:r>
            <a:r>
              <a:rPr sz="2150" dirty="0">
                <a:latin typeface="Calibri"/>
                <a:cs typeface="Calibri"/>
              </a:rPr>
              <a:t>corrective</a:t>
            </a:r>
            <a:r>
              <a:rPr sz="2150" spc="65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measures</a:t>
            </a:r>
            <a:endParaRPr sz="2150">
              <a:latin typeface="Calibri"/>
              <a:cs typeface="Calibri"/>
            </a:endParaRPr>
          </a:p>
        </p:txBody>
      </p:sp>
      <p:pic>
        <p:nvPicPr>
          <p:cNvPr id="4" name="object 4" descr="A picture of three people sitting at a table, one of which is holding a gavel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2450" y="3124200"/>
            <a:ext cx="2505075" cy="1666875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3241039" y="5660707"/>
            <a:ext cx="5387975" cy="3575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50" dirty="0">
                <a:latin typeface="Calibri"/>
                <a:cs typeface="Calibri"/>
              </a:rPr>
              <a:t>Administrative</a:t>
            </a:r>
            <a:r>
              <a:rPr sz="2150" spc="95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leadership,</a:t>
            </a:r>
            <a:r>
              <a:rPr sz="2150" spc="120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teaching,</a:t>
            </a:r>
            <a:r>
              <a:rPr sz="2150" spc="114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or</a:t>
            </a:r>
            <a:r>
              <a:rPr sz="2150" spc="125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advising</a:t>
            </a:r>
            <a:endParaRPr sz="2150">
              <a:latin typeface="Calibri"/>
              <a:cs typeface="Calibri"/>
            </a:endParaRPr>
          </a:p>
        </p:txBody>
      </p:sp>
      <p:pic>
        <p:nvPicPr>
          <p:cNvPr id="5" name="object 5" descr="A picture of a person teaching in a lecture hall, and multiple students raising their hands.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57725" y="2047875"/>
            <a:ext cx="2514600" cy="1676400"/>
          </a:xfrm>
          <a:prstGeom prst="rect">
            <a:avLst/>
          </a:prstGeom>
        </p:spPr>
      </p:pic>
      <p:pic>
        <p:nvPicPr>
          <p:cNvPr id="6" name="object 6" descr="A picture of two people looking at a computer.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295650" y="3867150"/>
            <a:ext cx="2524125" cy="1685925"/>
          </a:xfrm>
          <a:prstGeom prst="rect">
            <a:avLst/>
          </a:prstGeom>
        </p:spPr>
      </p:pic>
      <p:pic>
        <p:nvPicPr>
          <p:cNvPr id="3" name="object 3" descr="A picture of a University President wearing a graduation gown and holding a gold cylinder.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029325" y="3876675"/>
            <a:ext cx="2524125" cy="1666875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8924543" y="2582163"/>
            <a:ext cx="2301875" cy="3581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150" dirty="0">
                <a:latin typeface="Calibri"/>
                <a:cs typeface="Calibri"/>
              </a:rPr>
              <a:t>All</a:t>
            </a:r>
            <a:r>
              <a:rPr sz="2150" spc="15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other</a:t>
            </a:r>
            <a:r>
              <a:rPr sz="2150" spc="65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employees</a:t>
            </a:r>
            <a:endParaRPr sz="2150">
              <a:latin typeface="Calibri"/>
              <a:cs typeface="Calibri"/>
            </a:endParaRPr>
          </a:p>
        </p:txBody>
      </p:sp>
      <p:pic>
        <p:nvPicPr>
          <p:cNvPr id="7" name="object 7" descr="A collage of twenty four different people, all smiling.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810625" y="3124200"/>
            <a:ext cx="2524125" cy="14097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756410" y="317118"/>
            <a:ext cx="8688070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525270" marR="5080" indent="-1513205">
              <a:lnSpc>
                <a:spcPts val="4730"/>
              </a:lnSpc>
              <a:spcBef>
                <a:spcPts val="745"/>
              </a:spcBef>
            </a:pPr>
            <a:r>
              <a:rPr sz="4400" spc="-125" dirty="0"/>
              <a:t>Notification</a:t>
            </a:r>
            <a:r>
              <a:rPr sz="4400" spc="-170" dirty="0"/>
              <a:t> </a:t>
            </a:r>
            <a:r>
              <a:rPr sz="4400" spc="-215" dirty="0"/>
              <a:t>That</a:t>
            </a:r>
            <a:r>
              <a:rPr sz="4400" spc="-145" dirty="0"/>
              <a:t> </a:t>
            </a:r>
            <a:r>
              <a:rPr sz="4400" u="sng" spc="-114" dirty="0">
                <a:uFill>
                  <a:solidFill>
                    <a:srgbClr val="AC161B"/>
                  </a:solidFill>
                </a:uFill>
              </a:rPr>
              <a:t>Does</a:t>
            </a:r>
            <a:r>
              <a:rPr sz="4400" u="sng" spc="-130" dirty="0">
                <a:uFill>
                  <a:solidFill>
                    <a:srgbClr val="AC161B"/>
                  </a:solidFill>
                </a:uFill>
              </a:rPr>
              <a:t> </a:t>
            </a:r>
            <a:r>
              <a:rPr sz="4400" u="sng" spc="-345" dirty="0">
                <a:uFill>
                  <a:solidFill>
                    <a:srgbClr val="AC161B"/>
                  </a:solidFill>
                </a:uFill>
              </a:rPr>
              <a:t>Not</a:t>
            </a:r>
            <a:r>
              <a:rPr sz="4400" u="none" spc="-170" dirty="0"/>
              <a:t> </a:t>
            </a:r>
            <a:r>
              <a:rPr sz="4400" u="none" spc="-100" dirty="0"/>
              <a:t>Trigger </a:t>
            </a:r>
            <a:r>
              <a:rPr sz="4400" u="none" dirty="0"/>
              <a:t>a</a:t>
            </a:r>
            <a:r>
              <a:rPr sz="4400" u="none" spc="-75" dirty="0"/>
              <a:t> </a:t>
            </a:r>
            <a:r>
              <a:rPr sz="4400" u="none" dirty="0"/>
              <a:t>Response</a:t>
            </a:r>
            <a:r>
              <a:rPr sz="4400" u="none" spc="-90" dirty="0"/>
              <a:t> </a:t>
            </a:r>
            <a:r>
              <a:rPr sz="4400" u="none" spc="-35" dirty="0"/>
              <a:t>Obligation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7575" y="1761896"/>
            <a:ext cx="10259695" cy="4274185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359"/>
              </a:spcBef>
              <a:buFont typeface="Arial"/>
              <a:buChar char="•"/>
              <a:tabLst>
                <a:tab pos="241300" algn="l"/>
              </a:tabLst>
            </a:pPr>
            <a:r>
              <a:rPr sz="3000" spc="105" dirty="0">
                <a:latin typeface="Gill Sans MT"/>
                <a:cs typeface="Gill Sans MT"/>
              </a:rPr>
              <a:t>Confidential</a:t>
            </a:r>
            <a:r>
              <a:rPr sz="3000" spc="-75" dirty="0">
                <a:latin typeface="Gill Sans MT"/>
                <a:cs typeface="Gill Sans MT"/>
              </a:rPr>
              <a:t> </a:t>
            </a:r>
            <a:r>
              <a:rPr sz="3000" spc="160" dirty="0">
                <a:latin typeface="Gill Sans MT"/>
                <a:cs typeface="Gill Sans MT"/>
              </a:rPr>
              <a:t>Employees</a:t>
            </a:r>
            <a:endParaRPr sz="3000">
              <a:latin typeface="Gill Sans MT"/>
              <a:cs typeface="Gill Sans MT"/>
            </a:endParaRPr>
          </a:p>
          <a:p>
            <a:pPr marL="698500" lvl="1" indent="-228600">
              <a:lnSpc>
                <a:spcPct val="100000"/>
              </a:lnSpc>
              <a:spcBef>
                <a:spcPts val="250"/>
              </a:spcBef>
              <a:buFont typeface="Arial"/>
              <a:buChar char="•"/>
              <a:tabLst>
                <a:tab pos="698500" algn="l"/>
              </a:tabLst>
            </a:pPr>
            <a:r>
              <a:rPr sz="2600" spc="150" dirty="0">
                <a:latin typeface="Gill Sans MT"/>
                <a:cs typeface="Gill Sans MT"/>
              </a:rPr>
              <a:t>Employees</a:t>
            </a:r>
            <a:r>
              <a:rPr sz="2600" spc="-130" dirty="0">
                <a:latin typeface="Gill Sans MT"/>
                <a:cs typeface="Gill Sans MT"/>
              </a:rPr>
              <a:t> </a:t>
            </a:r>
            <a:r>
              <a:rPr sz="2600" spc="145" dirty="0">
                <a:latin typeface="Gill Sans MT"/>
                <a:cs typeface="Gill Sans MT"/>
              </a:rPr>
              <a:t>subject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to</a:t>
            </a:r>
            <a:r>
              <a:rPr sz="2600" spc="-45" dirty="0">
                <a:latin typeface="Gill Sans MT"/>
                <a:cs typeface="Gill Sans MT"/>
              </a:rPr>
              <a:t> </a:t>
            </a:r>
            <a:r>
              <a:rPr sz="2600" spc="145" dirty="0">
                <a:latin typeface="Gill Sans MT"/>
                <a:cs typeface="Gill Sans MT"/>
              </a:rPr>
              <a:t>applicable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105" dirty="0">
                <a:latin typeface="Gill Sans MT"/>
                <a:cs typeface="Gill Sans MT"/>
              </a:rPr>
              <a:t>Federal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or</a:t>
            </a:r>
            <a:r>
              <a:rPr sz="2600" spc="-35" dirty="0">
                <a:latin typeface="Gill Sans MT"/>
                <a:cs typeface="Gill Sans MT"/>
              </a:rPr>
              <a:t> </a:t>
            </a:r>
            <a:r>
              <a:rPr sz="2600" spc="140" dirty="0">
                <a:latin typeface="Gill Sans MT"/>
                <a:cs typeface="Gill Sans MT"/>
              </a:rPr>
              <a:t>State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145" dirty="0">
                <a:latin typeface="Gill Sans MT"/>
                <a:cs typeface="Gill Sans MT"/>
              </a:rPr>
              <a:t>law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60" dirty="0">
                <a:latin typeface="Gill Sans MT"/>
                <a:cs typeface="Gill Sans MT"/>
              </a:rPr>
              <a:t>privilege;</a:t>
            </a:r>
            <a:endParaRPr sz="2600">
              <a:latin typeface="Gill Sans MT"/>
              <a:cs typeface="Gill Sans MT"/>
            </a:endParaRPr>
          </a:p>
          <a:p>
            <a:pPr marL="698500" lvl="1" indent="-228600">
              <a:lnSpc>
                <a:spcPct val="100000"/>
              </a:lnSpc>
              <a:spcBef>
                <a:spcPts val="185"/>
              </a:spcBef>
              <a:buFont typeface="Arial"/>
              <a:buChar char="•"/>
              <a:tabLst>
                <a:tab pos="698500" algn="l"/>
              </a:tabLst>
            </a:pPr>
            <a:r>
              <a:rPr sz="2600" spc="150" dirty="0">
                <a:latin typeface="Gill Sans MT"/>
                <a:cs typeface="Gill Sans MT"/>
              </a:rPr>
              <a:t>Employees</a:t>
            </a:r>
            <a:r>
              <a:rPr sz="2600" spc="-130" dirty="0">
                <a:latin typeface="Gill Sans MT"/>
                <a:cs typeface="Gill Sans MT"/>
              </a:rPr>
              <a:t> </a:t>
            </a:r>
            <a:r>
              <a:rPr sz="2600" spc="80" dirty="0">
                <a:latin typeface="Gill Sans MT"/>
                <a:cs typeface="Gill Sans MT"/>
              </a:rPr>
              <a:t>recipient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254" dirty="0">
                <a:latin typeface="Gill Sans MT"/>
                <a:cs typeface="Gill Sans MT"/>
              </a:rPr>
              <a:t>has</a:t>
            </a:r>
            <a:r>
              <a:rPr sz="2600" spc="-130" dirty="0">
                <a:latin typeface="Gill Sans MT"/>
                <a:cs typeface="Gill Sans MT"/>
              </a:rPr>
              <a:t> </a:t>
            </a:r>
            <a:r>
              <a:rPr sz="2600" spc="155" dirty="0">
                <a:latin typeface="Gill Sans MT"/>
                <a:cs typeface="Gill Sans MT"/>
              </a:rPr>
              <a:t>designated</a:t>
            </a:r>
            <a:r>
              <a:rPr sz="2600" spc="-30" dirty="0">
                <a:latin typeface="Gill Sans MT"/>
                <a:cs typeface="Gill Sans MT"/>
              </a:rPr>
              <a:t> </a:t>
            </a:r>
            <a:r>
              <a:rPr sz="2600" spc="285" dirty="0">
                <a:latin typeface="Gill Sans MT"/>
                <a:cs typeface="Gill Sans MT"/>
              </a:rPr>
              <a:t>as</a:t>
            </a:r>
            <a:r>
              <a:rPr sz="2600" spc="-50" dirty="0">
                <a:latin typeface="Gill Sans MT"/>
                <a:cs typeface="Gill Sans MT"/>
              </a:rPr>
              <a:t> </a:t>
            </a:r>
            <a:r>
              <a:rPr sz="2600" spc="105" dirty="0">
                <a:latin typeface="Gill Sans MT"/>
                <a:cs typeface="Gill Sans MT"/>
              </a:rPr>
              <a:t>confidential;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-25" dirty="0">
                <a:latin typeface="Gill Sans MT"/>
                <a:cs typeface="Gill Sans MT"/>
              </a:rPr>
              <a:t>or</a:t>
            </a:r>
            <a:endParaRPr sz="2600">
              <a:latin typeface="Gill Sans MT"/>
              <a:cs typeface="Gill Sans MT"/>
            </a:endParaRPr>
          </a:p>
          <a:p>
            <a:pPr marL="698500" lvl="1" indent="-228600">
              <a:lnSpc>
                <a:spcPct val="100000"/>
              </a:lnSpc>
              <a:spcBef>
                <a:spcPts val="190"/>
              </a:spcBef>
              <a:buFont typeface="Arial"/>
              <a:buChar char="•"/>
              <a:tabLst>
                <a:tab pos="698500" algn="l"/>
              </a:tabLst>
            </a:pPr>
            <a:r>
              <a:rPr sz="2600" spc="150" dirty="0">
                <a:latin typeface="Gill Sans MT"/>
                <a:cs typeface="Gill Sans MT"/>
              </a:rPr>
              <a:t>Employees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05" dirty="0">
                <a:latin typeface="Gill Sans MT"/>
                <a:cs typeface="Gill Sans MT"/>
              </a:rPr>
              <a:t>who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114" dirty="0">
                <a:latin typeface="Gill Sans MT"/>
                <a:cs typeface="Gill Sans MT"/>
              </a:rPr>
              <a:t>conduct</a:t>
            </a:r>
            <a:r>
              <a:rPr sz="2600" spc="-35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IRB-</a:t>
            </a:r>
            <a:r>
              <a:rPr sz="2600" spc="110" dirty="0">
                <a:latin typeface="Gill Sans MT"/>
                <a:cs typeface="Gill Sans MT"/>
              </a:rPr>
              <a:t>approved</a:t>
            </a:r>
            <a:r>
              <a:rPr sz="2600" spc="-50" dirty="0">
                <a:latin typeface="Gill Sans MT"/>
                <a:cs typeface="Gill Sans MT"/>
              </a:rPr>
              <a:t> </a:t>
            </a:r>
            <a:r>
              <a:rPr sz="2600" spc="100" dirty="0">
                <a:latin typeface="Gill Sans MT"/>
                <a:cs typeface="Gill Sans MT"/>
              </a:rPr>
              <a:t>research.</a:t>
            </a:r>
            <a:endParaRPr sz="2600">
              <a:latin typeface="Gill Sans MT"/>
              <a:cs typeface="Gill Sans MT"/>
            </a:endParaRPr>
          </a:p>
          <a:p>
            <a:pPr lvl="1">
              <a:lnSpc>
                <a:spcPct val="100000"/>
              </a:lnSpc>
              <a:spcBef>
                <a:spcPts val="670"/>
              </a:spcBef>
              <a:buFont typeface="Arial"/>
              <a:buChar char="•"/>
            </a:pPr>
            <a:endParaRPr sz="26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41300" algn="l"/>
              </a:tabLst>
            </a:pPr>
            <a:r>
              <a:rPr sz="3000" spc="170" dirty="0">
                <a:latin typeface="Gill Sans MT"/>
                <a:cs typeface="Gill Sans MT"/>
              </a:rPr>
              <a:t>Public</a:t>
            </a:r>
            <a:r>
              <a:rPr sz="3000" spc="-70" dirty="0">
                <a:latin typeface="Gill Sans MT"/>
                <a:cs typeface="Gill Sans MT"/>
              </a:rPr>
              <a:t> </a:t>
            </a:r>
            <a:r>
              <a:rPr sz="3000" spc="155" dirty="0">
                <a:latin typeface="Gill Sans MT"/>
                <a:cs typeface="Gill Sans MT"/>
              </a:rPr>
              <a:t>Awareness</a:t>
            </a:r>
            <a:r>
              <a:rPr sz="3000" spc="-120" dirty="0">
                <a:latin typeface="Gill Sans MT"/>
                <a:cs typeface="Gill Sans MT"/>
              </a:rPr>
              <a:t> </a:t>
            </a:r>
            <a:r>
              <a:rPr sz="3000" spc="155" dirty="0">
                <a:latin typeface="Gill Sans MT"/>
                <a:cs typeface="Gill Sans MT"/>
              </a:rPr>
              <a:t>Events</a:t>
            </a:r>
            <a:endParaRPr sz="3000">
              <a:latin typeface="Gill Sans MT"/>
              <a:cs typeface="Gill Sans MT"/>
            </a:endParaRPr>
          </a:p>
          <a:p>
            <a:pPr marL="699135" marR="633730" lvl="1" indent="-229235">
              <a:lnSpc>
                <a:spcPts val="2780"/>
              </a:lnSpc>
              <a:spcBef>
                <a:spcPts val="630"/>
              </a:spcBef>
              <a:buFont typeface="Arial"/>
              <a:buChar char="•"/>
              <a:tabLst>
                <a:tab pos="699135" algn="l"/>
              </a:tabLst>
            </a:pPr>
            <a:r>
              <a:rPr sz="2600" spc="70" dirty="0">
                <a:latin typeface="Gill Sans MT"/>
                <a:cs typeface="Gill Sans MT"/>
              </a:rPr>
              <a:t>Held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90" dirty="0">
                <a:latin typeface="Gill Sans MT"/>
                <a:cs typeface="Gill Sans MT"/>
              </a:rPr>
              <a:t>on</a:t>
            </a:r>
            <a:r>
              <a:rPr sz="2600" spc="-135" dirty="0">
                <a:latin typeface="Gill Sans MT"/>
                <a:cs typeface="Gill Sans MT"/>
              </a:rPr>
              <a:t> </a:t>
            </a:r>
            <a:r>
              <a:rPr sz="2600" spc="229" dirty="0">
                <a:latin typeface="Gill Sans MT"/>
                <a:cs typeface="Gill Sans MT"/>
              </a:rPr>
              <a:t>campus</a:t>
            </a:r>
            <a:r>
              <a:rPr sz="2600" spc="-40" dirty="0">
                <a:latin typeface="Gill Sans MT"/>
                <a:cs typeface="Gill Sans MT"/>
              </a:rPr>
              <a:t> </a:t>
            </a:r>
            <a:r>
              <a:rPr sz="2600" spc="-10" dirty="0">
                <a:latin typeface="Gill Sans MT"/>
                <a:cs typeface="Gill Sans MT"/>
              </a:rPr>
              <a:t>or</a:t>
            </a:r>
            <a:r>
              <a:rPr sz="2600" spc="-100" dirty="0">
                <a:latin typeface="Gill Sans MT"/>
                <a:cs typeface="Gill Sans MT"/>
              </a:rPr>
              <a:t> </a:t>
            </a:r>
            <a:r>
              <a:rPr sz="2600" spc="85" dirty="0">
                <a:latin typeface="Gill Sans MT"/>
                <a:cs typeface="Gill Sans MT"/>
              </a:rPr>
              <a:t>through</a:t>
            </a:r>
            <a:r>
              <a:rPr sz="2600" spc="-55" dirty="0">
                <a:latin typeface="Gill Sans MT"/>
                <a:cs typeface="Gill Sans MT"/>
              </a:rPr>
              <a:t> </a:t>
            </a:r>
            <a:r>
              <a:rPr sz="2600" spc="185" dirty="0">
                <a:latin typeface="Gill Sans MT"/>
                <a:cs typeface="Gill Sans MT"/>
              </a:rPr>
              <a:t>an</a:t>
            </a:r>
            <a:r>
              <a:rPr sz="2600" spc="-65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on-</a:t>
            </a:r>
            <a:r>
              <a:rPr sz="2600" spc="90" dirty="0">
                <a:latin typeface="Gill Sans MT"/>
                <a:cs typeface="Gill Sans MT"/>
              </a:rPr>
              <a:t>line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114" dirty="0">
                <a:latin typeface="Gill Sans MT"/>
                <a:cs typeface="Gill Sans MT"/>
              </a:rPr>
              <a:t>platform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125" dirty="0">
                <a:latin typeface="Gill Sans MT"/>
                <a:cs typeface="Gill Sans MT"/>
              </a:rPr>
              <a:t>sponsored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120" dirty="0">
                <a:latin typeface="Gill Sans MT"/>
                <a:cs typeface="Gill Sans MT"/>
              </a:rPr>
              <a:t>by </a:t>
            </a:r>
            <a:r>
              <a:rPr sz="2600" spc="55" dirty="0">
                <a:latin typeface="Gill Sans MT"/>
                <a:cs typeface="Gill Sans MT"/>
              </a:rPr>
              <a:t>institution;</a:t>
            </a:r>
            <a:endParaRPr sz="2600">
              <a:latin typeface="Gill Sans MT"/>
              <a:cs typeface="Gill Sans MT"/>
            </a:endParaRPr>
          </a:p>
          <a:p>
            <a:pPr marL="699135" marR="5080" lvl="1" indent="-229235">
              <a:lnSpc>
                <a:spcPts val="2860"/>
              </a:lnSpc>
              <a:spcBef>
                <a:spcPts val="455"/>
              </a:spcBef>
              <a:buFont typeface="Arial"/>
              <a:buChar char="•"/>
              <a:tabLst>
                <a:tab pos="699135" algn="l"/>
              </a:tabLst>
            </a:pPr>
            <a:r>
              <a:rPr sz="2600" spc="75" dirty="0">
                <a:latin typeface="Gill Sans MT"/>
                <a:cs typeface="Gill Sans MT"/>
              </a:rPr>
              <a:t>Notification</a:t>
            </a:r>
            <a:r>
              <a:rPr sz="2600" spc="-114" dirty="0">
                <a:latin typeface="Gill Sans MT"/>
                <a:cs typeface="Gill Sans MT"/>
              </a:rPr>
              <a:t> </a:t>
            </a:r>
            <a:r>
              <a:rPr sz="2600" spc="90" dirty="0">
                <a:latin typeface="Gill Sans MT"/>
                <a:cs typeface="Gill Sans MT"/>
              </a:rPr>
              <a:t>requirements</a:t>
            </a:r>
            <a:r>
              <a:rPr sz="2600" spc="-100" dirty="0">
                <a:latin typeface="Gill Sans MT"/>
                <a:cs typeface="Gill Sans MT"/>
              </a:rPr>
              <a:t> </a:t>
            </a:r>
            <a:r>
              <a:rPr sz="2600" spc="110" dirty="0">
                <a:latin typeface="Gill Sans MT"/>
                <a:cs typeface="Gill Sans MT"/>
              </a:rPr>
              <a:t>still</a:t>
            </a:r>
            <a:r>
              <a:rPr sz="2600" spc="-50" dirty="0">
                <a:latin typeface="Gill Sans MT"/>
                <a:cs typeface="Gill Sans MT"/>
              </a:rPr>
              <a:t> </a:t>
            </a:r>
            <a:r>
              <a:rPr sz="2600" spc="145" dirty="0">
                <a:latin typeface="Gill Sans MT"/>
                <a:cs typeface="Gill Sans MT"/>
              </a:rPr>
              <a:t>apply</a:t>
            </a:r>
            <a:r>
              <a:rPr sz="2600" spc="-55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to</a:t>
            </a:r>
            <a:r>
              <a:rPr sz="2600" spc="-5" dirty="0">
                <a:latin typeface="Gill Sans MT"/>
                <a:cs typeface="Gill Sans MT"/>
              </a:rPr>
              <a:t> </a:t>
            </a:r>
            <a:r>
              <a:rPr sz="2600" spc="114" dirty="0">
                <a:latin typeface="Gill Sans MT"/>
                <a:cs typeface="Gill Sans MT"/>
              </a:rPr>
              <a:t>employees,</a:t>
            </a:r>
            <a:r>
              <a:rPr sz="2600" spc="-10" dirty="0">
                <a:latin typeface="Gill Sans MT"/>
                <a:cs typeface="Gill Sans MT"/>
              </a:rPr>
              <a:t> </a:t>
            </a:r>
            <a:r>
              <a:rPr sz="2600" spc="70" dirty="0">
                <a:latin typeface="Gill Sans MT"/>
                <a:cs typeface="Gill Sans MT"/>
              </a:rPr>
              <a:t>but</a:t>
            </a:r>
            <a:r>
              <a:rPr sz="2600" spc="-50" dirty="0">
                <a:latin typeface="Gill Sans MT"/>
                <a:cs typeface="Gill Sans MT"/>
              </a:rPr>
              <a:t> </a:t>
            </a:r>
            <a:r>
              <a:rPr sz="2600" spc="90" dirty="0">
                <a:latin typeface="Gill Sans MT"/>
                <a:cs typeface="Gill Sans MT"/>
              </a:rPr>
              <a:t>the</a:t>
            </a:r>
            <a:r>
              <a:rPr sz="2600" spc="-55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Title</a:t>
            </a:r>
            <a:r>
              <a:rPr sz="2600" spc="-55" dirty="0">
                <a:latin typeface="Gill Sans MT"/>
                <a:cs typeface="Gill Sans MT"/>
              </a:rPr>
              <a:t> </a:t>
            </a:r>
            <a:r>
              <a:rPr sz="2600" spc="-25" dirty="0">
                <a:latin typeface="Gill Sans MT"/>
                <a:cs typeface="Gill Sans MT"/>
              </a:rPr>
              <a:t>IX </a:t>
            </a:r>
            <a:r>
              <a:rPr sz="2600" dirty="0">
                <a:latin typeface="Gill Sans MT"/>
                <a:cs typeface="Gill Sans MT"/>
              </a:rPr>
              <a:t>Coordinator's</a:t>
            </a:r>
            <a:r>
              <a:rPr sz="2600" spc="20" dirty="0">
                <a:latin typeface="Gill Sans MT"/>
                <a:cs typeface="Gill Sans MT"/>
              </a:rPr>
              <a:t> </a:t>
            </a:r>
            <a:r>
              <a:rPr sz="2600" spc="135" dirty="0">
                <a:latin typeface="Gill Sans MT"/>
                <a:cs typeface="Gill Sans MT"/>
              </a:rPr>
              <a:t>obligations</a:t>
            </a:r>
            <a:r>
              <a:rPr sz="2600" spc="25" dirty="0">
                <a:latin typeface="Gill Sans MT"/>
                <a:cs typeface="Gill Sans MT"/>
              </a:rPr>
              <a:t> </a:t>
            </a:r>
            <a:r>
              <a:rPr sz="2600" spc="90" dirty="0">
                <a:latin typeface="Gill Sans MT"/>
                <a:cs typeface="Gill Sans MT"/>
              </a:rPr>
              <a:t>would</a:t>
            </a:r>
            <a:r>
              <a:rPr sz="2600" spc="50" dirty="0">
                <a:latin typeface="Gill Sans MT"/>
                <a:cs typeface="Gill Sans MT"/>
              </a:rPr>
              <a:t> not</a:t>
            </a:r>
            <a:r>
              <a:rPr sz="2600" spc="80" dirty="0">
                <a:latin typeface="Gill Sans MT"/>
                <a:cs typeface="Gill Sans MT"/>
              </a:rPr>
              <a:t> </a:t>
            </a:r>
            <a:r>
              <a:rPr sz="2600" spc="125" dirty="0">
                <a:latin typeface="Gill Sans MT"/>
                <a:cs typeface="Gill Sans MT"/>
              </a:rPr>
              <a:t>apply</a:t>
            </a:r>
            <a:endParaRPr sz="2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9162" y="381635"/>
            <a:ext cx="9751060" cy="118554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 marR="5080">
              <a:lnSpc>
                <a:spcPts val="4350"/>
              </a:lnSpc>
              <a:spcBef>
                <a:spcPts val="600"/>
              </a:spcBef>
            </a:pPr>
            <a:r>
              <a:rPr spc="-125" dirty="0"/>
              <a:t>Title</a:t>
            </a:r>
            <a:r>
              <a:rPr dirty="0"/>
              <a:t> </a:t>
            </a:r>
            <a:r>
              <a:rPr spc="-455" dirty="0"/>
              <a:t>IX</a:t>
            </a:r>
            <a:r>
              <a:rPr spc="-75" dirty="0"/>
              <a:t> </a:t>
            </a:r>
            <a:r>
              <a:rPr spc="-160" dirty="0"/>
              <a:t>Coordinator</a:t>
            </a:r>
            <a:r>
              <a:rPr spc="-55" dirty="0"/>
              <a:t> </a:t>
            </a:r>
            <a:r>
              <a:rPr dirty="0"/>
              <a:t>Response</a:t>
            </a:r>
            <a:r>
              <a:rPr spc="-70" dirty="0"/>
              <a:t> </a:t>
            </a:r>
            <a:r>
              <a:rPr spc="-30" dirty="0"/>
              <a:t>Obligations: </a:t>
            </a:r>
            <a:r>
              <a:rPr spc="95" dirty="0"/>
              <a:t>2020</a:t>
            </a:r>
            <a:r>
              <a:rPr spc="-70" dirty="0"/>
              <a:t> </a:t>
            </a:r>
            <a:r>
              <a:rPr spc="65" dirty="0"/>
              <a:t>Regs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9162" y="1966023"/>
            <a:ext cx="6410325" cy="20358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00" b="1" dirty="0">
                <a:latin typeface="Gill Sans MT"/>
                <a:cs typeface="Gill Sans MT"/>
              </a:rPr>
              <a:t>106.44(a)</a:t>
            </a:r>
            <a:r>
              <a:rPr sz="2000" b="1" spc="-40" dirty="0">
                <a:latin typeface="Gill Sans MT"/>
                <a:cs typeface="Gill Sans MT"/>
              </a:rPr>
              <a:t> </a:t>
            </a:r>
            <a:r>
              <a:rPr sz="2000" b="1" spc="130" dirty="0">
                <a:latin typeface="Gill Sans MT"/>
                <a:cs typeface="Gill Sans MT"/>
              </a:rPr>
              <a:t>-</a:t>
            </a:r>
            <a:r>
              <a:rPr sz="2000" b="1" spc="-40" dirty="0">
                <a:latin typeface="Gill Sans MT"/>
                <a:cs typeface="Gill Sans MT"/>
              </a:rPr>
              <a:t> </a:t>
            </a:r>
            <a:r>
              <a:rPr sz="2000" b="1" spc="-25" dirty="0">
                <a:latin typeface="Gill Sans MT"/>
                <a:cs typeface="Gill Sans MT"/>
              </a:rPr>
              <a:t>Recipient’s</a:t>
            </a:r>
            <a:r>
              <a:rPr sz="2000" b="1" spc="-70" dirty="0">
                <a:latin typeface="Gill Sans MT"/>
                <a:cs typeface="Gill Sans MT"/>
              </a:rPr>
              <a:t> </a:t>
            </a:r>
            <a:r>
              <a:rPr sz="2000" b="1" dirty="0">
                <a:latin typeface="Gill Sans MT"/>
                <a:cs typeface="Gill Sans MT"/>
              </a:rPr>
              <a:t>Response</a:t>
            </a:r>
            <a:r>
              <a:rPr sz="2000" b="1" spc="-45" dirty="0">
                <a:latin typeface="Gill Sans MT"/>
                <a:cs typeface="Gill Sans MT"/>
              </a:rPr>
              <a:t> </a:t>
            </a:r>
            <a:r>
              <a:rPr sz="2000" b="1" spc="-95" dirty="0">
                <a:latin typeface="Gill Sans MT"/>
                <a:cs typeface="Gill Sans MT"/>
              </a:rPr>
              <a:t>to</a:t>
            </a:r>
            <a:r>
              <a:rPr sz="2000" b="1" spc="-20" dirty="0">
                <a:latin typeface="Gill Sans MT"/>
                <a:cs typeface="Gill Sans MT"/>
              </a:rPr>
              <a:t> </a:t>
            </a:r>
            <a:r>
              <a:rPr sz="2000" b="1" spc="-25" dirty="0">
                <a:latin typeface="Gill Sans MT"/>
                <a:cs typeface="Gill Sans MT"/>
              </a:rPr>
              <a:t>Sexual</a:t>
            </a:r>
            <a:r>
              <a:rPr sz="2000" b="1" spc="-5" dirty="0">
                <a:latin typeface="Gill Sans MT"/>
                <a:cs typeface="Gill Sans MT"/>
              </a:rPr>
              <a:t> </a:t>
            </a:r>
            <a:r>
              <a:rPr sz="2000" b="1" spc="-10" dirty="0">
                <a:latin typeface="Gill Sans MT"/>
                <a:cs typeface="Gill Sans MT"/>
              </a:rPr>
              <a:t>Harassment</a:t>
            </a:r>
            <a:endParaRPr sz="2000">
              <a:latin typeface="Gill Sans MT"/>
              <a:cs typeface="Gill Sans MT"/>
            </a:endParaRPr>
          </a:p>
          <a:p>
            <a:pPr marL="241300" marR="159385" indent="-229235">
              <a:lnSpc>
                <a:spcPts val="2560"/>
              </a:lnSpc>
              <a:spcBef>
                <a:spcPts val="2085"/>
              </a:spcBef>
              <a:buChar char="•"/>
              <a:tabLst>
                <a:tab pos="241300" algn="l"/>
                <a:tab pos="264160" algn="l"/>
              </a:tabLst>
            </a:pPr>
            <a:r>
              <a:rPr sz="2400" dirty="0">
                <a:latin typeface="Arial"/>
                <a:cs typeface="Arial"/>
              </a:rPr>
              <a:t>	</a:t>
            </a:r>
            <a:r>
              <a:rPr sz="2400" dirty="0">
                <a:latin typeface="Gill Sans MT"/>
                <a:cs typeface="Gill Sans MT"/>
              </a:rPr>
              <a:t>Treat</a:t>
            </a:r>
            <a:r>
              <a:rPr sz="2400" spc="20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complainant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and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respondent</a:t>
            </a:r>
            <a:r>
              <a:rPr sz="2400" spc="20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equitably </a:t>
            </a:r>
            <a:r>
              <a:rPr sz="2400" spc="110" dirty="0">
                <a:latin typeface="Gill Sans MT"/>
                <a:cs typeface="Gill Sans MT"/>
              </a:rPr>
              <a:t>by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offering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supportive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60" dirty="0">
                <a:latin typeface="Gill Sans MT"/>
                <a:cs typeface="Gill Sans MT"/>
              </a:rPr>
              <a:t>measures</a:t>
            </a:r>
            <a:endParaRPr sz="2400">
              <a:latin typeface="Gill Sans MT"/>
              <a:cs typeface="Gill Sans MT"/>
            </a:endParaRPr>
          </a:p>
          <a:p>
            <a:pPr marL="241300" marR="409575" indent="-229235">
              <a:lnSpc>
                <a:spcPts val="2630"/>
              </a:lnSpc>
              <a:spcBef>
                <a:spcPts val="985"/>
              </a:spcBef>
              <a:buChar char="•"/>
              <a:tabLst>
                <a:tab pos="241300" algn="l"/>
                <a:tab pos="264160" algn="l"/>
              </a:tabLst>
            </a:pPr>
            <a:r>
              <a:rPr sz="2400" dirty="0">
                <a:latin typeface="Arial"/>
                <a:cs typeface="Arial"/>
              </a:rPr>
              <a:t>	</a:t>
            </a:r>
            <a:r>
              <a:rPr sz="2400" spc="105" dirty="0">
                <a:latin typeface="Gill Sans MT"/>
                <a:cs typeface="Gill Sans MT"/>
              </a:rPr>
              <a:t>Explain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complainant</a:t>
            </a:r>
            <a:r>
              <a:rPr sz="2400" spc="-9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45" dirty="0">
                <a:latin typeface="Gill Sans MT"/>
                <a:cs typeface="Gill Sans MT"/>
              </a:rPr>
              <a:t>process</a:t>
            </a:r>
            <a:r>
              <a:rPr sz="2400" spc="-100" dirty="0">
                <a:latin typeface="Gill Sans MT"/>
                <a:cs typeface="Gill Sans MT"/>
              </a:rPr>
              <a:t> </a:t>
            </a:r>
            <a:r>
              <a:rPr sz="2400" spc="25" dirty="0">
                <a:latin typeface="Gill Sans MT"/>
                <a:cs typeface="Gill Sans MT"/>
              </a:rPr>
              <a:t>for </a:t>
            </a:r>
            <a:r>
              <a:rPr sz="2400" spc="130" dirty="0">
                <a:latin typeface="Gill Sans MT"/>
                <a:cs typeface="Gill Sans MT"/>
              </a:rPr>
              <a:t>filing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complaint</a:t>
            </a:r>
            <a:endParaRPr sz="2400">
              <a:latin typeface="Gill Sans MT"/>
              <a:cs typeface="Gill Sans MT"/>
            </a:endParaRPr>
          </a:p>
        </p:txBody>
      </p:sp>
      <p:pic>
        <p:nvPicPr>
          <p:cNvPr id="4" name="object 4" descr="2020 New Year Numbers Free Stock Photo - Public Domain Pictur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67625" y="1695450"/>
            <a:ext cx="4086225" cy="34861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9162" y="381635"/>
            <a:ext cx="9751060" cy="118554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 marR="5080">
              <a:lnSpc>
                <a:spcPts val="4350"/>
              </a:lnSpc>
              <a:spcBef>
                <a:spcPts val="600"/>
              </a:spcBef>
            </a:pPr>
            <a:r>
              <a:rPr spc="-125" dirty="0"/>
              <a:t>Title</a:t>
            </a:r>
            <a:r>
              <a:rPr dirty="0"/>
              <a:t> </a:t>
            </a:r>
            <a:r>
              <a:rPr spc="-455" dirty="0"/>
              <a:t>IX</a:t>
            </a:r>
            <a:r>
              <a:rPr spc="-75" dirty="0"/>
              <a:t> </a:t>
            </a:r>
            <a:r>
              <a:rPr spc="-160" dirty="0"/>
              <a:t>Coordinator</a:t>
            </a:r>
            <a:r>
              <a:rPr spc="-55" dirty="0"/>
              <a:t> </a:t>
            </a:r>
            <a:r>
              <a:rPr dirty="0"/>
              <a:t>Response</a:t>
            </a:r>
            <a:r>
              <a:rPr spc="-70" dirty="0"/>
              <a:t> </a:t>
            </a:r>
            <a:r>
              <a:rPr spc="-30" dirty="0"/>
              <a:t>Obligations: </a:t>
            </a:r>
            <a:r>
              <a:rPr spc="95" dirty="0"/>
              <a:t>2024</a:t>
            </a:r>
            <a:r>
              <a:rPr spc="-70" dirty="0"/>
              <a:t> </a:t>
            </a:r>
            <a:r>
              <a:rPr spc="65" dirty="0"/>
              <a:t>Regs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9162" y="1860867"/>
            <a:ext cx="6420485" cy="42608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00" b="1" dirty="0">
                <a:latin typeface="Gill Sans MT"/>
                <a:cs typeface="Gill Sans MT"/>
              </a:rPr>
              <a:t>106.44(f)</a:t>
            </a:r>
            <a:r>
              <a:rPr sz="2600" b="1" spc="-70" dirty="0">
                <a:latin typeface="Gill Sans MT"/>
                <a:cs typeface="Gill Sans MT"/>
              </a:rPr>
              <a:t> </a:t>
            </a:r>
            <a:r>
              <a:rPr sz="2600" b="1" spc="170" dirty="0">
                <a:latin typeface="Gill Sans MT"/>
                <a:cs typeface="Gill Sans MT"/>
              </a:rPr>
              <a:t>-</a:t>
            </a:r>
            <a:r>
              <a:rPr sz="2600" b="1" spc="-45" dirty="0">
                <a:latin typeface="Gill Sans MT"/>
                <a:cs typeface="Gill Sans MT"/>
              </a:rPr>
              <a:t> </a:t>
            </a:r>
            <a:r>
              <a:rPr sz="2600" b="1" spc="-114" dirty="0">
                <a:latin typeface="Gill Sans MT"/>
                <a:cs typeface="Gill Sans MT"/>
              </a:rPr>
              <a:t>Notice</a:t>
            </a:r>
            <a:r>
              <a:rPr sz="2600" b="1" spc="-80" dirty="0">
                <a:latin typeface="Gill Sans MT"/>
                <a:cs typeface="Gill Sans MT"/>
              </a:rPr>
              <a:t> </a:t>
            </a:r>
            <a:r>
              <a:rPr sz="2600" b="1" spc="-70" dirty="0">
                <a:latin typeface="Gill Sans MT"/>
                <a:cs typeface="Gill Sans MT"/>
              </a:rPr>
              <a:t>Requirements</a:t>
            </a:r>
            <a:r>
              <a:rPr sz="2600" b="1" dirty="0">
                <a:latin typeface="Gill Sans MT"/>
                <a:cs typeface="Gill Sans MT"/>
              </a:rPr>
              <a:t> </a:t>
            </a:r>
            <a:r>
              <a:rPr sz="2600" b="1" spc="-50" dirty="0">
                <a:latin typeface="Gill Sans MT"/>
                <a:cs typeface="Gill Sans MT"/>
              </a:rPr>
              <a:t>for</a:t>
            </a:r>
            <a:r>
              <a:rPr sz="2600" b="1" spc="-70" dirty="0">
                <a:latin typeface="Gill Sans MT"/>
                <a:cs typeface="Gill Sans MT"/>
              </a:rPr>
              <a:t> </a:t>
            </a:r>
            <a:r>
              <a:rPr sz="2600" b="1" dirty="0">
                <a:latin typeface="Gill Sans MT"/>
                <a:cs typeface="Gill Sans MT"/>
              </a:rPr>
              <a:t>a</a:t>
            </a:r>
            <a:r>
              <a:rPr sz="2600" b="1" spc="-65" dirty="0">
                <a:latin typeface="Gill Sans MT"/>
                <a:cs typeface="Gill Sans MT"/>
              </a:rPr>
              <a:t> </a:t>
            </a:r>
            <a:r>
              <a:rPr sz="2600" b="1" spc="-310" dirty="0">
                <a:latin typeface="Gill Sans MT"/>
                <a:cs typeface="Gill Sans MT"/>
              </a:rPr>
              <a:t>TIXC</a:t>
            </a:r>
            <a:endParaRPr sz="260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0592" y="2408364"/>
            <a:ext cx="4979670" cy="262001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229870" indent="-217170">
              <a:lnSpc>
                <a:spcPct val="100000"/>
              </a:lnSpc>
              <a:spcBef>
                <a:spcPts val="500"/>
              </a:spcBef>
              <a:buFont typeface="Arial"/>
              <a:buChar char="•"/>
              <a:tabLst>
                <a:tab pos="229870" algn="l"/>
              </a:tabLst>
            </a:pPr>
            <a:r>
              <a:rPr sz="1850" spc="50" dirty="0">
                <a:latin typeface="Gill Sans MT"/>
                <a:cs typeface="Gill Sans MT"/>
              </a:rPr>
              <a:t>Treat</a:t>
            </a:r>
            <a:r>
              <a:rPr sz="1850" spc="10" dirty="0">
                <a:latin typeface="Gill Sans MT"/>
                <a:cs typeface="Gill Sans MT"/>
              </a:rPr>
              <a:t> </a:t>
            </a:r>
            <a:r>
              <a:rPr sz="1850" spc="125" dirty="0">
                <a:latin typeface="Gill Sans MT"/>
                <a:cs typeface="Gill Sans MT"/>
              </a:rPr>
              <a:t>complainant</a:t>
            </a:r>
            <a:r>
              <a:rPr sz="1850" spc="15" dirty="0">
                <a:latin typeface="Gill Sans MT"/>
                <a:cs typeface="Gill Sans MT"/>
              </a:rPr>
              <a:t> </a:t>
            </a:r>
            <a:r>
              <a:rPr sz="1850" spc="160" dirty="0">
                <a:latin typeface="Gill Sans MT"/>
                <a:cs typeface="Gill Sans MT"/>
              </a:rPr>
              <a:t>and</a:t>
            </a:r>
            <a:r>
              <a:rPr sz="1850" spc="-60" dirty="0">
                <a:latin typeface="Gill Sans MT"/>
                <a:cs typeface="Gill Sans MT"/>
              </a:rPr>
              <a:t> </a:t>
            </a:r>
            <a:r>
              <a:rPr sz="1850" spc="95" dirty="0">
                <a:latin typeface="Gill Sans MT"/>
                <a:cs typeface="Gill Sans MT"/>
              </a:rPr>
              <a:t>respondent</a:t>
            </a:r>
            <a:r>
              <a:rPr sz="1850" spc="15" dirty="0">
                <a:latin typeface="Gill Sans MT"/>
                <a:cs typeface="Gill Sans MT"/>
              </a:rPr>
              <a:t> </a:t>
            </a:r>
            <a:r>
              <a:rPr sz="1850" spc="90" dirty="0">
                <a:latin typeface="Gill Sans MT"/>
                <a:cs typeface="Gill Sans MT"/>
              </a:rPr>
              <a:t>equitably</a:t>
            </a:r>
            <a:endParaRPr sz="1850">
              <a:latin typeface="Gill Sans MT"/>
              <a:cs typeface="Gill Sans MT"/>
            </a:endParaRPr>
          </a:p>
          <a:p>
            <a:pPr marL="229870" indent="-217170">
              <a:lnSpc>
                <a:spcPct val="100000"/>
              </a:lnSpc>
              <a:spcBef>
                <a:spcPts val="405"/>
              </a:spcBef>
              <a:buFont typeface="Arial"/>
              <a:buChar char="•"/>
              <a:tabLst>
                <a:tab pos="229870" algn="l"/>
              </a:tabLst>
            </a:pPr>
            <a:r>
              <a:rPr sz="1850" dirty="0">
                <a:latin typeface="Gill Sans MT"/>
                <a:cs typeface="Gill Sans MT"/>
              </a:rPr>
              <a:t>Notify</a:t>
            </a:r>
            <a:r>
              <a:rPr sz="1850" spc="20" dirty="0">
                <a:latin typeface="Gill Sans MT"/>
                <a:cs typeface="Gill Sans MT"/>
              </a:rPr>
              <a:t> </a:t>
            </a:r>
            <a:r>
              <a:rPr sz="1850" spc="125" dirty="0">
                <a:latin typeface="Gill Sans MT"/>
                <a:cs typeface="Gill Sans MT"/>
              </a:rPr>
              <a:t>complainant</a:t>
            </a:r>
            <a:r>
              <a:rPr sz="1850" spc="80" dirty="0">
                <a:latin typeface="Gill Sans MT"/>
                <a:cs typeface="Gill Sans MT"/>
              </a:rPr>
              <a:t> </a:t>
            </a:r>
            <a:r>
              <a:rPr sz="1850" spc="140" dirty="0">
                <a:latin typeface="Gill Sans MT"/>
                <a:cs typeface="Gill Sans MT"/>
              </a:rPr>
              <a:t>of</a:t>
            </a:r>
            <a:r>
              <a:rPr sz="1850" spc="35" dirty="0">
                <a:latin typeface="Gill Sans MT"/>
                <a:cs typeface="Gill Sans MT"/>
              </a:rPr>
              <a:t> </a:t>
            </a:r>
            <a:r>
              <a:rPr sz="1850" spc="120" dirty="0">
                <a:latin typeface="Gill Sans MT"/>
                <a:cs typeface="Gill Sans MT"/>
              </a:rPr>
              <a:t>grievance</a:t>
            </a:r>
            <a:r>
              <a:rPr sz="1850" spc="70" dirty="0">
                <a:latin typeface="Gill Sans MT"/>
                <a:cs typeface="Gill Sans MT"/>
              </a:rPr>
              <a:t> </a:t>
            </a:r>
            <a:r>
              <a:rPr sz="1850" spc="75" dirty="0">
                <a:latin typeface="Gill Sans MT"/>
                <a:cs typeface="Gill Sans MT"/>
              </a:rPr>
              <a:t>procedures</a:t>
            </a:r>
            <a:endParaRPr sz="1850">
              <a:latin typeface="Gill Sans MT"/>
              <a:cs typeface="Gill Sans MT"/>
            </a:endParaRPr>
          </a:p>
          <a:p>
            <a:pPr marL="229870" indent="-217170">
              <a:lnSpc>
                <a:spcPts val="1900"/>
              </a:lnSpc>
              <a:spcBef>
                <a:spcPts val="340"/>
              </a:spcBef>
              <a:buFont typeface="Arial"/>
              <a:buChar char="•"/>
              <a:tabLst>
                <a:tab pos="229870" algn="l"/>
              </a:tabLst>
            </a:pPr>
            <a:r>
              <a:rPr sz="1850" spc="120" dirty="0">
                <a:latin typeface="Gill Sans MT"/>
                <a:cs typeface="Gill Sans MT"/>
              </a:rPr>
              <a:t>If</a:t>
            </a:r>
            <a:r>
              <a:rPr sz="1850" spc="-30" dirty="0">
                <a:latin typeface="Gill Sans MT"/>
                <a:cs typeface="Gill Sans MT"/>
              </a:rPr>
              <a:t> </a:t>
            </a:r>
            <a:r>
              <a:rPr sz="1850" spc="110" dirty="0">
                <a:latin typeface="Gill Sans MT"/>
                <a:cs typeface="Gill Sans MT"/>
              </a:rPr>
              <a:t>complaint</a:t>
            </a:r>
            <a:r>
              <a:rPr sz="1850" spc="20" dirty="0">
                <a:latin typeface="Gill Sans MT"/>
                <a:cs typeface="Gill Sans MT"/>
              </a:rPr>
              <a:t> </a:t>
            </a:r>
            <a:r>
              <a:rPr sz="1850" spc="135" dirty="0">
                <a:latin typeface="Gill Sans MT"/>
                <a:cs typeface="Gill Sans MT"/>
              </a:rPr>
              <a:t>made,</a:t>
            </a:r>
            <a:r>
              <a:rPr sz="1850" spc="-40" dirty="0">
                <a:latin typeface="Gill Sans MT"/>
                <a:cs typeface="Gill Sans MT"/>
              </a:rPr>
              <a:t> </a:t>
            </a:r>
            <a:r>
              <a:rPr sz="1850" spc="85" dirty="0">
                <a:latin typeface="Gill Sans MT"/>
                <a:cs typeface="Gill Sans MT"/>
              </a:rPr>
              <a:t>notify</a:t>
            </a:r>
            <a:r>
              <a:rPr sz="1850" spc="-35" dirty="0">
                <a:latin typeface="Gill Sans MT"/>
                <a:cs typeface="Gill Sans MT"/>
              </a:rPr>
              <a:t> </a:t>
            </a:r>
            <a:r>
              <a:rPr sz="1850" spc="95" dirty="0">
                <a:latin typeface="Gill Sans MT"/>
                <a:cs typeface="Gill Sans MT"/>
              </a:rPr>
              <a:t>respondent</a:t>
            </a:r>
            <a:r>
              <a:rPr sz="1850" spc="15" dirty="0">
                <a:latin typeface="Gill Sans MT"/>
                <a:cs typeface="Gill Sans MT"/>
              </a:rPr>
              <a:t> </a:t>
            </a:r>
            <a:r>
              <a:rPr sz="1850" spc="75" dirty="0">
                <a:latin typeface="Gill Sans MT"/>
                <a:cs typeface="Gill Sans MT"/>
              </a:rPr>
              <a:t>of</a:t>
            </a:r>
            <a:endParaRPr sz="1850">
              <a:latin typeface="Gill Sans MT"/>
              <a:cs typeface="Gill Sans MT"/>
            </a:endParaRPr>
          </a:p>
          <a:p>
            <a:pPr marL="229870">
              <a:lnSpc>
                <a:spcPts val="1895"/>
              </a:lnSpc>
            </a:pPr>
            <a:r>
              <a:rPr sz="1850" spc="120" dirty="0">
                <a:latin typeface="Gill Sans MT"/>
                <a:cs typeface="Gill Sans MT"/>
              </a:rPr>
              <a:t>grievance</a:t>
            </a:r>
            <a:r>
              <a:rPr sz="1850" spc="25" dirty="0">
                <a:latin typeface="Gill Sans MT"/>
                <a:cs typeface="Gill Sans MT"/>
              </a:rPr>
              <a:t> </a:t>
            </a:r>
            <a:r>
              <a:rPr sz="1850" spc="85" dirty="0">
                <a:latin typeface="Gill Sans MT"/>
                <a:cs typeface="Gill Sans MT"/>
              </a:rPr>
              <a:t>procedures</a:t>
            </a:r>
            <a:endParaRPr sz="1850">
              <a:latin typeface="Gill Sans MT"/>
              <a:cs typeface="Gill Sans MT"/>
            </a:endParaRPr>
          </a:p>
          <a:p>
            <a:pPr marL="229870" indent="-217170">
              <a:lnSpc>
                <a:spcPct val="100000"/>
              </a:lnSpc>
              <a:spcBef>
                <a:spcPts val="405"/>
              </a:spcBef>
              <a:buFont typeface="Arial"/>
              <a:buChar char="•"/>
              <a:tabLst>
                <a:tab pos="229870" algn="l"/>
              </a:tabLst>
            </a:pPr>
            <a:r>
              <a:rPr sz="1850" b="1" spc="-25" dirty="0">
                <a:latin typeface="Gill Sans MT"/>
                <a:cs typeface="Gill Sans MT"/>
              </a:rPr>
              <a:t>Offer/coordinate</a:t>
            </a:r>
            <a:r>
              <a:rPr sz="1850" b="1" spc="-40" dirty="0">
                <a:latin typeface="Gill Sans MT"/>
                <a:cs typeface="Gill Sans MT"/>
              </a:rPr>
              <a:t> </a:t>
            </a:r>
            <a:r>
              <a:rPr sz="1850" b="1" spc="-10" dirty="0">
                <a:latin typeface="Gill Sans MT"/>
                <a:cs typeface="Gill Sans MT"/>
              </a:rPr>
              <a:t>supportive</a:t>
            </a:r>
            <a:r>
              <a:rPr sz="1850" b="1" spc="-40" dirty="0">
                <a:latin typeface="Gill Sans MT"/>
                <a:cs typeface="Gill Sans MT"/>
              </a:rPr>
              <a:t> </a:t>
            </a:r>
            <a:r>
              <a:rPr sz="1850" b="1" spc="-10" dirty="0">
                <a:latin typeface="Gill Sans MT"/>
                <a:cs typeface="Gill Sans MT"/>
              </a:rPr>
              <a:t>measures</a:t>
            </a:r>
            <a:endParaRPr sz="1850">
              <a:latin typeface="Gill Sans MT"/>
              <a:cs typeface="Gill Sans MT"/>
            </a:endParaRPr>
          </a:p>
          <a:p>
            <a:pPr marL="229870" marR="302895" indent="-217804">
              <a:lnSpc>
                <a:spcPct val="71000"/>
              </a:lnSpc>
              <a:spcBef>
                <a:spcPts val="1055"/>
              </a:spcBef>
              <a:buFont typeface="Arial"/>
              <a:buChar char="•"/>
              <a:tabLst>
                <a:tab pos="229870" algn="l"/>
              </a:tabLst>
            </a:pPr>
            <a:r>
              <a:rPr sz="1850" spc="120" dirty="0">
                <a:latin typeface="Gill Sans MT"/>
                <a:cs typeface="Gill Sans MT"/>
              </a:rPr>
              <a:t>If</a:t>
            </a:r>
            <a:r>
              <a:rPr sz="1850" spc="-45" dirty="0">
                <a:latin typeface="Gill Sans MT"/>
                <a:cs typeface="Gill Sans MT"/>
              </a:rPr>
              <a:t> </a:t>
            </a:r>
            <a:r>
              <a:rPr sz="1850" spc="110" dirty="0">
                <a:latin typeface="Gill Sans MT"/>
                <a:cs typeface="Gill Sans MT"/>
              </a:rPr>
              <a:t>complaint</a:t>
            </a:r>
            <a:r>
              <a:rPr sz="1850" dirty="0">
                <a:latin typeface="Gill Sans MT"/>
                <a:cs typeface="Gill Sans MT"/>
              </a:rPr>
              <a:t> </a:t>
            </a:r>
            <a:r>
              <a:rPr sz="1850" spc="135" dirty="0">
                <a:latin typeface="Gill Sans MT"/>
                <a:cs typeface="Gill Sans MT"/>
              </a:rPr>
              <a:t>made,</a:t>
            </a:r>
            <a:r>
              <a:rPr sz="1850" spc="-60" dirty="0">
                <a:latin typeface="Gill Sans MT"/>
                <a:cs typeface="Gill Sans MT"/>
              </a:rPr>
              <a:t> </a:t>
            </a:r>
            <a:r>
              <a:rPr sz="1850" spc="80" dirty="0">
                <a:latin typeface="Gill Sans MT"/>
                <a:cs typeface="Gill Sans MT"/>
              </a:rPr>
              <a:t>initiate</a:t>
            </a:r>
            <a:r>
              <a:rPr sz="1850" spc="-10" dirty="0">
                <a:latin typeface="Gill Sans MT"/>
                <a:cs typeface="Gill Sans MT"/>
              </a:rPr>
              <a:t> </a:t>
            </a:r>
            <a:r>
              <a:rPr sz="1850" spc="120" dirty="0">
                <a:latin typeface="Gill Sans MT"/>
                <a:cs typeface="Gill Sans MT"/>
              </a:rPr>
              <a:t>grievance</a:t>
            </a:r>
            <a:r>
              <a:rPr sz="1850" spc="-10" dirty="0">
                <a:latin typeface="Gill Sans MT"/>
                <a:cs typeface="Gill Sans MT"/>
              </a:rPr>
              <a:t> </a:t>
            </a:r>
            <a:r>
              <a:rPr sz="1850" dirty="0">
                <a:latin typeface="Gill Sans MT"/>
                <a:cs typeface="Gill Sans MT"/>
              </a:rPr>
              <a:t>or</a:t>
            </a:r>
            <a:r>
              <a:rPr sz="1850" spc="-30" dirty="0">
                <a:latin typeface="Gill Sans MT"/>
                <a:cs typeface="Gill Sans MT"/>
              </a:rPr>
              <a:t> </a:t>
            </a:r>
            <a:r>
              <a:rPr sz="1850" spc="-25" dirty="0">
                <a:latin typeface="Gill Sans MT"/>
                <a:cs typeface="Gill Sans MT"/>
              </a:rPr>
              <a:t>IR </a:t>
            </a:r>
            <a:r>
              <a:rPr sz="1850" spc="80" dirty="0">
                <a:latin typeface="Gill Sans MT"/>
                <a:cs typeface="Gill Sans MT"/>
              </a:rPr>
              <a:t>procedures</a:t>
            </a:r>
            <a:endParaRPr sz="1850">
              <a:latin typeface="Gill Sans MT"/>
              <a:cs typeface="Gill Sans MT"/>
            </a:endParaRPr>
          </a:p>
          <a:p>
            <a:pPr marL="229870" marR="66040" indent="-217804">
              <a:lnSpc>
                <a:spcPct val="71100"/>
              </a:lnSpc>
              <a:spcBef>
                <a:spcPts val="1050"/>
              </a:spcBef>
              <a:buFont typeface="Arial"/>
              <a:buChar char="•"/>
              <a:tabLst>
                <a:tab pos="229870" algn="l"/>
              </a:tabLst>
            </a:pPr>
            <a:r>
              <a:rPr sz="1850" spc="120" dirty="0">
                <a:latin typeface="Gill Sans MT"/>
                <a:cs typeface="Gill Sans MT"/>
              </a:rPr>
              <a:t>If</a:t>
            </a:r>
            <a:r>
              <a:rPr sz="1850" spc="-30" dirty="0">
                <a:latin typeface="Gill Sans MT"/>
                <a:cs typeface="Gill Sans MT"/>
              </a:rPr>
              <a:t> </a:t>
            </a:r>
            <a:r>
              <a:rPr sz="1850" spc="80" dirty="0">
                <a:latin typeface="Gill Sans MT"/>
                <a:cs typeface="Gill Sans MT"/>
              </a:rPr>
              <a:t>no</a:t>
            </a:r>
            <a:r>
              <a:rPr sz="1850" dirty="0">
                <a:latin typeface="Gill Sans MT"/>
                <a:cs typeface="Gill Sans MT"/>
              </a:rPr>
              <a:t> </a:t>
            </a:r>
            <a:r>
              <a:rPr sz="1850" spc="110" dirty="0">
                <a:latin typeface="Gill Sans MT"/>
                <a:cs typeface="Gill Sans MT"/>
              </a:rPr>
              <a:t>complaint</a:t>
            </a:r>
            <a:r>
              <a:rPr sz="1850" spc="10" dirty="0">
                <a:latin typeface="Gill Sans MT"/>
                <a:cs typeface="Gill Sans MT"/>
              </a:rPr>
              <a:t> </a:t>
            </a:r>
            <a:r>
              <a:rPr sz="1850" spc="135" dirty="0">
                <a:latin typeface="Gill Sans MT"/>
                <a:cs typeface="Gill Sans MT"/>
              </a:rPr>
              <a:t>made,</a:t>
            </a:r>
            <a:r>
              <a:rPr sz="1850" spc="-45" dirty="0">
                <a:latin typeface="Gill Sans MT"/>
                <a:cs typeface="Gill Sans MT"/>
              </a:rPr>
              <a:t> </a:t>
            </a:r>
            <a:r>
              <a:rPr sz="1850" spc="90" dirty="0">
                <a:latin typeface="Gill Sans MT"/>
                <a:cs typeface="Gill Sans MT"/>
              </a:rPr>
              <a:t>determine</a:t>
            </a:r>
            <a:r>
              <a:rPr sz="1850" dirty="0">
                <a:latin typeface="Gill Sans MT"/>
                <a:cs typeface="Gill Sans MT"/>
              </a:rPr>
              <a:t> </a:t>
            </a:r>
            <a:r>
              <a:rPr sz="1850" spc="60" dirty="0">
                <a:latin typeface="Gill Sans MT"/>
                <a:cs typeface="Gill Sans MT"/>
              </a:rPr>
              <a:t>whether</a:t>
            </a:r>
            <a:r>
              <a:rPr sz="1850" spc="-15" dirty="0">
                <a:latin typeface="Gill Sans MT"/>
                <a:cs typeface="Gill Sans MT"/>
              </a:rPr>
              <a:t> </a:t>
            </a:r>
            <a:r>
              <a:rPr sz="1850" spc="-25" dirty="0">
                <a:latin typeface="Gill Sans MT"/>
                <a:cs typeface="Gill Sans MT"/>
              </a:rPr>
              <a:t>to </a:t>
            </a:r>
            <a:r>
              <a:rPr sz="1850" spc="80" dirty="0">
                <a:latin typeface="Gill Sans MT"/>
                <a:cs typeface="Gill Sans MT"/>
              </a:rPr>
              <a:t>initiate</a:t>
            </a:r>
            <a:r>
              <a:rPr sz="1850" spc="-5" dirty="0">
                <a:latin typeface="Gill Sans MT"/>
                <a:cs typeface="Gill Sans MT"/>
              </a:rPr>
              <a:t> </a:t>
            </a:r>
            <a:r>
              <a:rPr sz="1850" spc="225" dirty="0">
                <a:latin typeface="Gill Sans MT"/>
                <a:cs typeface="Gill Sans MT"/>
              </a:rPr>
              <a:t>a</a:t>
            </a:r>
            <a:r>
              <a:rPr sz="1850" spc="-30" dirty="0">
                <a:latin typeface="Gill Sans MT"/>
                <a:cs typeface="Gill Sans MT"/>
              </a:rPr>
              <a:t> </a:t>
            </a:r>
            <a:r>
              <a:rPr sz="1850" spc="100" dirty="0">
                <a:latin typeface="Gill Sans MT"/>
                <a:cs typeface="Gill Sans MT"/>
              </a:rPr>
              <a:t>complaint</a:t>
            </a:r>
            <a:endParaRPr sz="1850">
              <a:latin typeface="Gill Sans MT"/>
              <a:cs typeface="Gill Sans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55765" y="2455862"/>
            <a:ext cx="5022215" cy="2861945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241300" marR="52069" indent="-229235">
              <a:lnSpc>
                <a:spcPct val="80200"/>
              </a:lnSpc>
              <a:spcBef>
                <a:spcPts val="670"/>
              </a:spcBef>
              <a:buChar char="•"/>
              <a:tabLst>
                <a:tab pos="241300" algn="l"/>
                <a:tab pos="264160" algn="l"/>
              </a:tabLst>
            </a:pPr>
            <a:r>
              <a:rPr sz="2400" dirty="0">
                <a:latin typeface="Arial"/>
                <a:cs typeface="Arial"/>
              </a:rPr>
              <a:t>	</a:t>
            </a:r>
            <a:r>
              <a:rPr sz="2400" dirty="0">
                <a:latin typeface="Calibri"/>
                <a:cs typeface="Calibri"/>
              </a:rPr>
              <a:t>Take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other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“appropriate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prompt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and </a:t>
            </a:r>
            <a:r>
              <a:rPr sz="2400" dirty="0">
                <a:latin typeface="Calibri"/>
                <a:cs typeface="Calibri"/>
              </a:rPr>
              <a:t>effective”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action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ensure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that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sex </a:t>
            </a:r>
            <a:r>
              <a:rPr sz="2400" dirty="0">
                <a:latin typeface="Calibri"/>
                <a:cs typeface="Calibri"/>
              </a:rPr>
              <a:t>discrimination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does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not</a:t>
            </a:r>
            <a:r>
              <a:rPr sz="2400" spc="-1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occur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or </a:t>
            </a:r>
            <a:r>
              <a:rPr sz="2400" spc="-10" dirty="0">
                <a:latin typeface="Calibri"/>
                <a:cs typeface="Calibri"/>
              </a:rPr>
              <a:t>recur </a:t>
            </a:r>
            <a:r>
              <a:rPr sz="2400" dirty="0">
                <a:latin typeface="Calibri"/>
                <a:cs typeface="Calibri"/>
              </a:rPr>
              <a:t>(including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remedies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for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complainant)</a:t>
            </a:r>
            <a:endParaRPr sz="2400">
              <a:latin typeface="Calibri"/>
              <a:cs typeface="Calibri"/>
            </a:endParaRPr>
          </a:p>
          <a:p>
            <a:pPr marL="12700" marR="5080">
              <a:lnSpc>
                <a:spcPct val="80000"/>
              </a:lnSpc>
              <a:spcBef>
                <a:spcPts val="1005"/>
              </a:spcBef>
            </a:pPr>
            <a:r>
              <a:rPr sz="2400" dirty="0">
                <a:latin typeface="Calibri"/>
                <a:cs typeface="Calibri"/>
              </a:rPr>
              <a:t>*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If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TIXC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reasonably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determines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that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the </a:t>
            </a:r>
            <a:r>
              <a:rPr sz="2400" dirty="0">
                <a:latin typeface="Calibri"/>
                <a:cs typeface="Calibri"/>
              </a:rPr>
              <a:t>alleged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conduct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could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not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constitute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sex </a:t>
            </a:r>
            <a:r>
              <a:rPr sz="2400" dirty="0">
                <a:latin typeface="Calibri"/>
                <a:cs typeface="Calibri"/>
              </a:rPr>
              <a:t>discrimination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under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TIX,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then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these </a:t>
            </a:r>
            <a:r>
              <a:rPr sz="2400" dirty="0">
                <a:latin typeface="Calibri"/>
                <a:cs typeface="Calibri"/>
              </a:rPr>
              <a:t>requirements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do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not</a:t>
            </a:r>
            <a:r>
              <a:rPr sz="2400" spc="-1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apply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82474" cy="685799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6400800"/>
              <a:ext cx="12191999" cy="45719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125075" y="6467473"/>
              <a:ext cx="1971675" cy="323850"/>
            </a:xfrm>
            <a:prstGeom prst="rect">
              <a:avLst/>
            </a:prstGeom>
          </p:spPr>
        </p:pic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4734559" y="1339468"/>
            <a:ext cx="2734310" cy="575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spc="-100" dirty="0">
                <a:solidFill>
                  <a:srgbClr val="FFFFFF"/>
                </a:solidFill>
              </a:rPr>
              <a:t>Submodule</a:t>
            </a:r>
            <a:r>
              <a:rPr sz="3600" spc="-110" dirty="0">
                <a:solidFill>
                  <a:srgbClr val="FFFFFF"/>
                </a:solidFill>
              </a:rPr>
              <a:t> </a:t>
            </a:r>
            <a:r>
              <a:rPr sz="3600" spc="25" dirty="0">
                <a:solidFill>
                  <a:srgbClr val="FFFFFF"/>
                </a:solidFill>
              </a:rPr>
              <a:t>2</a:t>
            </a:r>
            <a:endParaRPr sz="3600"/>
          </a:p>
        </p:txBody>
      </p:sp>
      <p:sp>
        <p:nvSpPr>
          <p:cNvPr id="7" name="object 7"/>
          <p:cNvSpPr txBox="1"/>
          <p:nvPr/>
        </p:nvSpPr>
        <p:spPr>
          <a:xfrm>
            <a:off x="1598294" y="2340927"/>
            <a:ext cx="8999220" cy="3072130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 marR="5080" algn="ctr">
              <a:lnSpc>
                <a:spcPct val="90000"/>
              </a:lnSpc>
              <a:spcBef>
                <a:spcPts val="755"/>
              </a:spcBef>
              <a:tabLst>
                <a:tab pos="7400925" algn="l"/>
              </a:tabLst>
            </a:pPr>
            <a:r>
              <a:rPr sz="5400" b="1" spc="-360" dirty="0">
                <a:solidFill>
                  <a:srgbClr val="FFFFFF"/>
                </a:solidFill>
                <a:latin typeface="Gill Sans MT"/>
                <a:cs typeface="Gill Sans MT"/>
              </a:rPr>
              <a:t>How</a:t>
            </a:r>
            <a:r>
              <a:rPr sz="5400" b="1" spc="-22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dirty="0">
                <a:solidFill>
                  <a:srgbClr val="FFFFFF"/>
                </a:solidFill>
                <a:latin typeface="Gill Sans MT"/>
                <a:cs typeface="Gill Sans MT"/>
              </a:rPr>
              <a:t>should</a:t>
            </a:r>
            <a:r>
              <a:rPr sz="5400" b="1" spc="-31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35" dirty="0">
                <a:solidFill>
                  <a:srgbClr val="FFFFFF"/>
                </a:solidFill>
                <a:latin typeface="Gill Sans MT"/>
                <a:cs typeface="Gill Sans MT"/>
              </a:rPr>
              <a:t>I</a:t>
            </a:r>
            <a:r>
              <a:rPr sz="5400" b="1" spc="-16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00" dirty="0">
                <a:solidFill>
                  <a:srgbClr val="FFFFFF"/>
                </a:solidFill>
                <a:latin typeface="Gill Sans MT"/>
                <a:cs typeface="Gill Sans MT"/>
              </a:rPr>
              <a:t>reach</a:t>
            </a:r>
            <a:r>
              <a:rPr sz="5400" b="1" spc="-204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29" dirty="0">
                <a:solidFill>
                  <a:srgbClr val="FFFFFF"/>
                </a:solidFill>
                <a:latin typeface="Gill Sans MT"/>
                <a:cs typeface="Gill Sans MT"/>
              </a:rPr>
              <a:t>out</a:t>
            </a:r>
            <a:r>
              <a:rPr sz="5400" b="1" spc="-18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45" dirty="0">
                <a:solidFill>
                  <a:srgbClr val="FFFFFF"/>
                </a:solidFill>
                <a:latin typeface="Gill Sans MT"/>
                <a:cs typeface="Gill Sans MT"/>
              </a:rPr>
              <a:t>to</a:t>
            </a:r>
            <a:r>
              <a:rPr sz="5400" b="1" spc="-204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50" dirty="0">
                <a:solidFill>
                  <a:srgbClr val="FFFFFF"/>
                </a:solidFill>
                <a:latin typeface="Gill Sans MT"/>
                <a:cs typeface="Gill Sans MT"/>
              </a:rPr>
              <a:t>a </a:t>
            </a:r>
            <a:r>
              <a:rPr sz="5400" b="1" spc="-155" dirty="0">
                <a:solidFill>
                  <a:srgbClr val="FFFFFF"/>
                </a:solidFill>
                <a:latin typeface="Gill Sans MT"/>
                <a:cs typeface="Gill Sans MT"/>
              </a:rPr>
              <a:t>potential</a:t>
            </a:r>
            <a:r>
              <a:rPr sz="5400" b="1" spc="-18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0" dirty="0">
                <a:solidFill>
                  <a:srgbClr val="FFFFFF"/>
                </a:solidFill>
                <a:latin typeface="Gill Sans MT"/>
                <a:cs typeface="Gill Sans MT"/>
              </a:rPr>
              <a:t>complainant?</a:t>
            </a:r>
            <a:r>
              <a:rPr sz="5400" b="1" dirty="0">
                <a:solidFill>
                  <a:srgbClr val="FFFFFF"/>
                </a:solidFill>
                <a:latin typeface="Gill Sans MT"/>
                <a:cs typeface="Gill Sans MT"/>
              </a:rPr>
              <a:t>	</a:t>
            </a:r>
            <a:r>
              <a:rPr sz="5400" b="1" spc="-535" dirty="0">
                <a:solidFill>
                  <a:srgbClr val="FFFFFF"/>
                </a:solidFill>
                <a:latin typeface="Gill Sans MT"/>
                <a:cs typeface="Gill Sans MT"/>
              </a:rPr>
              <a:t>What </a:t>
            </a:r>
            <a:r>
              <a:rPr sz="5400" b="1" dirty="0">
                <a:solidFill>
                  <a:srgbClr val="FFFFFF"/>
                </a:solidFill>
                <a:latin typeface="Gill Sans MT"/>
                <a:cs typeface="Gill Sans MT"/>
              </a:rPr>
              <a:t>should</a:t>
            </a:r>
            <a:r>
              <a:rPr sz="5400" b="1" spc="-34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35" dirty="0">
                <a:solidFill>
                  <a:srgbClr val="FFFFFF"/>
                </a:solidFill>
                <a:latin typeface="Gill Sans MT"/>
                <a:cs typeface="Gill Sans MT"/>
              </a:rPr>
              <a:t>I</a:t>
            </a:r>
            <a:r>
              <a:rPr sz="5400" b="1" spc="-16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25" dirty="0">
                <a:solidFill>
                  <a:srgbClr val="FFFFFF"/>
                </a:solidFill>
                <a:latin typeface="Gill Sans MT"/>
                <a:cs typeface="Gill Sans MT"/>
              </a:rPr>
              <a:t>cover</a:t>
            </a:r>
            <a:r>
              <a:rPr sz="5400" b="1" spc="-25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dirty="0">
                <a:solidFill>
                  <a:srgbClr val="FFFFFF"/>
                </a:solidFill>
                <a:latin typeface="Gill Sans MT"/>
                <a:cs typeface="Gill Sans MT"/>
              </a:rPr>
              <a:t>in</a:t>
            </a:r>
            <a:r>
              <a:rPr sz="5400" b="1" spc="-27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dirty="0">
                <a:solidFill>
                  <a:srgbClr val="FFFFFF"/>
                </a:solidFill>
                <a:latin typeface="Gill Sans MT"/>
                <a:cs typeface="Gill Sans MT"/>
              </a:rPr>
              <a:t>an</a:t>
            </a:r>
            <a:r>
              <a:rPr sz="5400" b="1" spc="-27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0" dirty="0">
                <a:solidFill>
                  <a:srgbClr val="FFFFFF"/>
                </a:solidFill>
                <a:latin typeface="Gill Sans MT"/>
                <a:cs typeface="Gill Sans MT"/>
              </a:rPr>
              <a:t>intake meeting?</a:t>
            </a:r>
            <a:endParaRPr sz="5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400" spc="-100" dirty="0"/>
              <a:t>Initial</a:t>
            </a:r>
            <a:r>
              <a:rPr sz="4400" spc="-125" dirty="0"/>
              <a:t> </a:t>
            </a:r>
            <a:r>
              <a:rPr sz="4400" spc="-190" dirty="0"/>
              <a:t>Outreach:</a:t>
            </a:r>
            <a:r>
              <a:rPr sz="4400" spc="-125" dirty="0"/>
              <a:t> </a:t>
            </a:r>
            <a:r>
              <a:rPr sz="4400" spc="-20" dirty="0"/>
              <a:t>Mode</a:t>
            </a:r>
            <a:endParaRPr sz="4400"/>
          </a:p>
        </p:txBody>
      </p:sp>
      <p:pic>
        <p:nvPicPr>
          <p:cNvPr id="3" name="object 3" descr="Mobile Cellphone Vector Clipart image - Free stock photo - Public ..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38250" y="2266950"/>
            <a:ext cx="2305050" cy="3819525"/>
          </a:xfrm>
          <a:prstGeom prst="rect">
            <a:avLst/>
          </a:prstGeom>
        </p:spPr>
      </p:pic>
      <p:pic>
        <p:nvPicPr>
          <p:cNvPr id="4" name="object 4" descr="Simple e-mail | Public domain vector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10000" y="3286125"/>
            <a:ext cx="3467100" cy="2266950"/>
          </a:xfrm>
          <a:prstGeom prst="rect">
            <a:avLst/>
          </a:prstGeom>
        </p:spPr>
      </p:pic>
      <p:pic>
        <p:nvPicPr>
          <p:cNvPr id="5" name="object 5" descr="HD wallpaper: Writing Text Message, technology, communication ...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553325" y="2790825"/>
            <a:ext cx="3305175" cy="277177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317118"/>
            <a:ext cx="6985634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sz="4400" spc="-100" dirty="0"/>
              <a:t>Initial</a:t>
            </a:r>
            <a:r>
              <a:rPr sz="4400" spc="-170" dirty="0"/>
              <a:t> </a:t>
            </a:r>
            <a:r>
              <a:rPr sz="4400" spc="-70" dirty="0"/>
              <a:t>Outreach: </a:t>
            </a:r>
            <a:r>
              <a:rPr sz="4400" spc="-150" dirty="0"/>
              <a:t>Information</a:t>
            </a:r>
            <a:r>
              <a:rPr sz="4400" spc="-160" dirty="0"/>
              <a:t> </a:t>
            </a:r>
            <a:r>
              <a:rPr sz="4400" spc="-229" dirty="0"/>
              <a:t>to</a:t>
            </a:r>
            <a:r>
              <a:rPr sz="4400" spc="-195" dirty="0"/>
              <a:t> </a:t>
            </a:r>
            <a:r>
              <a:rPr sz="4400" spc="-10" dirty="0"/>
              <a:t>be</a:t>
            </a:r>
            <a:r>
              <a:rPr sz="4400" spc="-204" dirty="0"/>
              <a:t> </a:t>
            </a:r>
            <a:r>
              <a:rPr sz="4400" spc="-95" dirty="0"/>
              <a:t>Conveyed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032192" y="1928177"/>
            <a:ext cx="8259445" cy="33966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54965" indent="-342265">
              <a:lnSpc>
                <a:spcPts val="3190"/>
              </a:lnSpc>
              <a:spcBef>
                <a:spcPts val="12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-20" dirty="0">
                <a:latin typeface="Gill Sans MT"/>
                <a:cs typeface="Gill Sans MT"/>
              </a:rPr>
              <a:t>Who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your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-20" dirty="0">
                <a:latin typeface="Gill Sans MT"/>
                <a:cs typeface="Gill Sans MT"/>
              </a:rPr>
              <a:t>role</a:t>
            </a:r>
            <a:endParaRPr sz="2750">
              <a:latin typeface="Gill Sans MT"/>
              <a:cs typeface="Gill Sans MT"/>
            </a:endParaRPr>
          </a:p>
          <a:p>
            <a:pPr marL="354965" indent="-342265">
              <a:lnSpc>
                <a:spcPts val="3040"/>
              </a:lnSpc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dirty="0">
                <a:latin typeface="Gill Sans MT"/>
                <a:cs typeface="Gill Sans MT"/>
              </a:rPr>
              <a:t>Why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reaching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25" dirty="0">
                <a:latin typeface="Gill Sans MT"/>
                <a:cs typeface="Gill Sans MT"/>
              </a:rPr>
              <a:t>out</a:t>
            </a:r>
            <a:endParaRPr sz="2750">
              <a:latin typeface="Gill Sans MT"/>
              <a:cs typeface="Gill Sans MT"/>
            </a:endParaRPr>
          </a:p>
          <a:p>
            <a:pPr marL="354965" indent="-342265">
              <a:lnSpc>
                <a:spcPts val="3150"/>
              </a:lnSpc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dirty="0">
                <a:latin typeface="Gill Sans MT"/>
                <a:cs typeface="Gill Sans MT"/>
              </a:rPr>
              <a:t>What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want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235" dirty="0">
                <a:latin typeface="Gill Sans MT"/>
                <a:cs typeface="Gill Sans MT"/>
              </a:rPr>
              <a:t>discuss</a:t>
            </a:r>
            <a:endParaRPr sz="275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550"/>
              </a:spcBef>
              <a:buFont typeface="Arial"/>
              <a:buChar char="•"/>
            </a:pPr>
            <a:endParaRPr sz="2750">
              <a:latin typeface="Gill Sans MT"/>
              <a:cs typeface="Gill Sans MT"/>
            </a:endParaRPr>
          </a:p>
          <a:p>
            <a:pPr marL="354965" indent="-342265">
              <a:lnSpc>
                <a:spcPts val="3190"/>
              </a:lnSpc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120" dirty="0">
                <a:latin typeface="Gill Sans MT"/>
                <a:cs typeface="Gill Sans MT"/>
              </a:rPr>
              <a:t>Link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website</a:t>
            </a:r>
            <a:r>
              <a:rPr sz="2750" spc="3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with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information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about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resources?</a:t>
            </a:r>
            <a:endParaRPr sz="2750">
              <a:latin typeface="Gill Sans MT"/>
              <a:cs typeface="Gill Sans MT"/>
            </a:endParaRPr>
          </a:p>
          <a:p>
            <a:pPr marL="354965" indent="-342265">
              <a:lnSpc>
                <a:spcPts val="3040"/>
              </a:lnSpc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-10" dirty="0">
                <a:latin typeface="Gill Sans MT"/>
                <a:cs typeface="Gill Sans MT"/>
              </a:rPr>
              <a:t>Will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there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be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another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outreach?</a:t>
            </a:r>
            <a:endParaRPr sz="2750">
              <a:latin typeface="Gill Sans MT"/>
              <a:cs typeface="Gill Sans MT"/>
            </a:endParaRPr>
          </a:p>
          <a:p>
            <a:pPr marL="354965" indent="-342265">
              <a:lnSpc>
                <a:spcPts val="3005"/>
              </a:lnSpc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80" dirty="0">
                <a:latin typeface="Gill Sans MT"/>
                <a:cs typeface="Gill Sans MT"/>
              </a:rPr>
              <a:t>Alternative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places</a:t>
            </a:r>
            <a:r>
              <a:rPr sz="2750" dirty="0">
                <a:latin typeface="Gill Sans MT"/>
                <a:cs typeface="Gill Sans MT"/>
              </a:rPr>
              <a:t> to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seek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support/resources?</a:t>
            </a:r>
            <a:endParaRPr sz="2750">
              <a:latin typeface="Gill Sans MT"/>
              <a:cs typeface="Gill Sans MT"/>
            </a:endParaRPr>
          </a:p>
          <a:p>
            <a:pPr marL="354965" indent="-342265">
              <a:lnSpc>
                <a:spcPts val="3155"/>
              </a:lnSpc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175" dirty="0">
                <a:latin typeface="Gill Sans MT"/>
                <a:cs typeface="Gill Sans MT"/>
              </a:rPr>
              <a:t>Subject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line?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317118"/>
            <a:ext cx="6985634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sz="4400" spc="-100" dirty="0"/>
              <a:t>Initial</a:t>
            </a:r>
            <a:r>
              <a:rPr sz="4400" spc="-170" dirty="0"/>
              <a:t> </a:t>
            </a:r>
            <a:r>
              <a:rPr sz="4400" spc="-70" dirty="0"/>
              <a:t>Outreach: </a:t>
            </a:r>
            <a:r>
              <a:rPr sz="4400" spc="-150" dirty="0"/>
              <a:t>Information</a:t>
            </a:r>
            <a:r>
              <a:rPr sz="4400" spc="-160" dirty="0"/>
              <a:t> </a:t>
            </a:r>
            <a:r>
              <a:rPr sz="4400" spc="-229" dirty="0"/>
              <a:t>to</a:t>
            </a:r>
            <a:r>
              <a:rPr sz="4400" spc="-195" dirty="0"/>
              <a:t> </a:t>
            </a:r>
            <a:r>
              <a:rPr sz="4400" spc="-10" dirty="0"/>
              <a:t>be</a:t>
            </a:r>
            <a:r>
              <a:rPr sz="4400" spc="-204" dirty="0"/>
              <a:t> </a:t>
            </a:r>
            <a:r>
              <a:rPr sz="4400" spc="-95" dirty="0"/>
              <a:t>Conveyed</a:t>
            </a:r>
            <a:endParaRPr sz="44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72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pc="-20" dirty="0"/>
              <a:t>Who</a:t>
            </a:r>
            <a:r>
              <a:rPr spc="-75" dirty="0"/>
              <a:t> </a:t>
            </a:r>
            <a:r>
              <a:rPr spc="110" dirty="0"/>
              <a:t>you</a:t>
            </a:r>
            <a:r>
              <a:rPr spc="-25" dirty="0"/>
              <a:t> </a:t>
            </a:r>
            <a:r>
              <a:rPr spc="114" dirty="0"/>
              <a:t>are</a:t>
            </a:r>
            <a:r>
              <a:rPr spc="-35" dirty="0"/>
              <a:t> </a:t>
            </a:r>
            <a:r>
              <a:rPr spc="215" dirty="0"/>
              <a:t>and</a:t>
            </a:r>
            <a:r>
              <a:rPr spc="15" dirty="0"/>
              <a:t> </a:t>
            </a:r>
            <a:r>
              <a:rPr dirty="0"/>
              <a:t>your</a:t>
            </a:r>
            <a:r>
              <a:rPr spc="-30" dirty="0"/>
              <a:t> </a:t>
            </a:r>
            <a:r>
              <a:rPr spc="-20" dirty="0"/>
              <a:t>role</a:t>
            </a:r>
          </a:p>
          <a:p>
            <a:pPr marL="354965" marR="5080">
              <a:lnSpc>
                <a:spcPct val="78900"/>
              </a:lnSpc>
              <a:spcBef>
                <a:spcPts val="1110"/>
              </a:spcBef>
              <a:tabLst>
                <a:tab pos="9509760" algn="l"/>
              </a:tabLst>
            </a:pPr>
            <a:r>
              <a:rPr sz="2300" i="1" spc="50" dirty="0">
                <a:latin typeface="Gill Sans MT"/>
                <a:cs typeface="Gill Sans MT"/>
              </a:rPr>
              <a:t>“My</a:t>
            </a:r>
            <a:r>
              <a:rPr sz="2300" i="1" spc="-125" dirty="0">
                <a:latin typeface="Gill Sans MT"/>
                <a:cs typeface="Gill Sans MT"/>
              </a:rPr>
              <a:t> </a:t>
            </a:r>
            <a:r>
              <a:rPr sz="2300" i="1" spc="180" dirty="0">
                <a:latin typeface="Gill Sans MT"/>
                <a:cs typeface="Gill Sans MT"/>
              </a:rPr>
              <a:t>name</a:t>
            </a:r>
            <a:r>
              <a:rPr sz="2300" i="1" spc="-105" dirty="0">
                <a:latin typeface="Gill Sans MT"/>
                <a:cs typeface="Gill Sans MT"/>
              </a:rPr>
              <a:t> </a:t>
            </a:r>
            <a:r>
              <a:rPr sz="2300" i="1" spc="250" dirty="0">
                <a:latin typeface="Gill Sans MT"/>
                <a:cs typeface="Gill Sans MT"/>
              </a:rPr>
              <a:t>is</a:t>
            </a:r>
            <a:r>
              <a:rPr sz="2300" i="1" spc="-140" dirty="0">
                <a:latin typeface="Gill Sans MT"/>
                <a:cs typeface="Gill Sans MT"/>
              </a:rPr>
              <a:t> </a:t>
            </a:r>
            <a:r>
              <a:rPr sz="2300" i="1" spc="155" dirty="0">
                <a:latin typeface="Gill Sans MT"/>
                <a:cs typeface="Gill Sans MT"/>
              </a:rPr>
              <a:t>Bindu</a:t>
            </a:r>
            <a:r>
              <a:rPr sz="2300" i="1" spc="-75" dirty="0">
                <a:latin typeface="Gill Sans MT"/>
                <a:cs typeface="Gill Sans MT"/>
              </a:rPr>
              <a:t> </a:t>
            </a:r>
            <a:r>
              <a:rPr sz="2300" i="1" spc="165" dirty="0">
                <a:latin typeface="Gill Sans MT"/>
                <a:cs typeface="Gill Sans MT"/>
              </a:rPr>
              <a:t>and</a:t>
            </a:r>
            <a:r>
              <a:rPr sz="2300" i="1" spc="-100" dirty="0">
                <a:latin typeface="Gill Sans MT"/>
                <a:cs typeface="Gill Sans MT"/>
              </a:rPr>
              <a:t> </a:t>
            </a:r>
            <a:r>
              <a:rPr sz="2300" i="1" spc="60" dirty="0">
                <a:latin typeface="Gill Sans MT"/>
                <a:cs typeface="Gill Sans MT"/>
              </a:rPr>
              <a:t>I</a:t>
            </a:r>
            <a:r>
              <a:rPr sz="2300" i="1" spc="-45" dirty="0">
                <a:latin typeface="Gill Sans MT"/>
                <a:cs typeface="Gill Sans MT"/>
              </a:rPr>
              <a:t> </a:t>
            </a:r>
            <a:r>
              <a:rPr sz="2300" i="1" spc="195" dirty="0">
                <a:latin typeface="Gill Sans MT"/>
                <a:cs typeface="Gill Sans MT"/>
              </a:rPr>
              <a:t>am</a:t>
            </a:r>
            <a:r>
              <a:rPr sz="2300" i="1" spc="-60" dirty="0">
                <a:latin typeface="Gill Sans MT"/>
                <a:cs typeface="Gill Sans MT"/>
              </a:rPr>
              <a:t> </a:t>
            </a:r>
            <a:r>
              <a:rPr sz="2300" i="1" spc="130" dirty="0">
                <a:latin typeface="Gill Sans MT"/>
                <a:cs typeface="Gill Sans MT"/>
              </a:rPr>
              <a:t>the</a:t>
            </a:r>
            <a:r>
              <a:rPr sz="2300" i="1" spc="-105" dirty="0">
                <a:latin typeface="Gill Sans MT"/>
                <a:cs typeface="Gill Sans MT"/>
              </a:rPr>
              <a:t> </a:t>
            </a:r>
            <a:r>
              <a:rPr sz="2300" i="1" spc="120" dirty="0">
                <a:latin typeface="Gill Sans MT"/>
                <a:cs typeface="Gill Sans MT"/>
              </a:rPr>
              <a:t>Title</a:t>
            </a:r>
            <a:r>
              <a:rPr sz="2300" i="1" spc="-100" dirty="0">
                <a:latin typeface="Gill Sans MT"/>
                <a:cs typeface="Gill Sans MT"/>
              </a:rPr>
              <a:t> </a:t>
            </a:r>
            <a:r>
              <a:rPr sz="2300" i="1" spc="-30" dirty="0">
                <a:latin typeface="Gill Sans MT"/>
                <a:cs typeface="Gill Sans MT"/>
              </a:rPr>
              <a:t>IX</a:t>
            </a:r>
            <a:r>
              <a:rPr sz="2300" i="1" spc="-100" dirty="0">
                <a:latin typeface="Gill Sans MT"/>
                <a:cs typeface="Gill Sans MT"/>
              </a:rPr>
              <a:t> </a:t>
            </a:r>
            <a:r>
              <a:rPr sz="2300" i="1" spc="145" dirty="0">
                <a:latin typeface="Gill Sans MT"/>
                <a:cs typeface="Gill Sans MT"/>
              </a:rPr>
              <a:t>Coordinator</a:t>
            </a:r>
            <a:r>
              <a:rPr sz="2300" i="1" spc="-45" dirty="0">
                <a:latin typeface="Gill Sans MT"/>
                <a:cs typeface="Gill Sans MT"/>
              </a:rPr>
              <a:t> </a:t>
            </a:r>
            <a:r>
              <a:rPr sz="2300" i="1" spc="125" dirty="0">
                <a:latin typeface="Gill Sans MT"/>
                <a:cs typeface="Gill Sans MT"/>
              </a:rPr>
              <a:t>here</a:t>
            </a:r>
            <a:r>
              <a:rPr sz="2300" i="1" spc="-105" dirty="0">
                <a:latin typeface="Gill Sans MT"/>
                <a:cs typeface="Gill Sans MT"/>
              </a:rPr>
              <a:t> </a:t>
            </a:r>
            <a:r>
              <a:rPr sz="2300" i="1" spc="100" dirty="0">
                <a:latin typeface="Gill Sans MT"/>
                <a:cs typeface="Gill Sans MT"/>
              </a:rPr>
              <a:t>at</a:t>
            </a:r>
            <a:r>
              <a:rPr sz="2300" i="1" spc="-90" dirty="0">
                <a:latin typeface="Gill Sans MT"/>
                <a:cs typeface="Gill Sans MT"/>
              </a:rPr>
              <a:t> </a:t>
            </a:r>
            <a:r>
              <a:rPr sz="2300" i="1" spc="130" dirty="0">
                <a:latin typeface="Gill Sans MT"/>
                <a:cs typeface="Gill Sans MT"/>
              </a:rPr>
              <a:t>the</a:t>
            </a:r>
            <a:r>
              <a:rPr sz="2300" i="1" spc="-30" dirty="0">
                <a:latin typeface="Gill Sans MT"/>
                <a:cs typeface="Gill Sans MT"/>
              </a:rPr>
              <a:t> </a:t>
            </a:r>
            <a:r>
              <a:rPr sz="2300" i="1" spc="155" dirty="0">
                <a:latin typeface="Gill Sans MT"/>
                <a:cs typeface="Gill Sans MT"/>
              </a:rPr>
              <a:t>College.</a:t>
            </a:r>
            <a:r>
              <a:rPr sz="2300" i="1" dirty="0">
                <a:latin typeface="Gill Sans MT"/>
                <a:cs typeface="Gill Sans MT"/>
              </a:rPr>
              <a:t>	</a:t>
            </a:r>
            <a:r>
              <a:rPr sz="2300" i="1" spc="60" dirty="0">
                <a:latin typeface="Gill Sans MT"/>
                <a:cs typeface="Gill Sans MT"/>
              </a:rPr>
              <a:t>I</a:t>
            </a:r>
            <a:r>
              <a:rPr sz="2300" i="1" spc="-125" dirty="0">
                <a:latin typeface="Gill Sans MT"/>
                <a:cs typeface="Gill Sans MT"/>
              </a:rPr>
              <a:t> </a:t>
            </a:r>
            <a:r>
              <a:rPr sz="2300" i="1" spc="170" dirty="0">
                <a:latin typeface="Gill Sans MT"/>
                <a:cs typeface="Gill Sans MT"/>
              </a:rPr>
              <a:t>am </a:t>
            </a:r>
            <a:r>
              <a:rPr sz="2300" i="1" spc="125" dirty="0">
                <a:latin typeface="Gill Sans MT"/>
                <a:cs typeface="Gill Sans MT"/>
              </a:rPr>
              <a:t>here</a:t>
            </a:r>
            <a:r>
              <a:rPr sz="2300" i="1" spc="-30" dirty="0">
                <a:latin typeface="Gill Sans MT"/>
                <a:cs typeface="Gill Sans MT"/>
              </a:rPr>
              <a:t> </a:t>
            </a:r>
            <a:r>
              <a:rPr sz="2300" i="1" spc="135" dirty="0">
                <a:latin typeface="Gill Sans MT"/>
                <a:cs typeface="Gill Sans MT"/>
              </a:rPr>
              <a:t>to</a:t>
            </a:r>
            <a:r>
              <a:rPr sz="2300" i="1" spc="-40" dirty="0">
                <a:latin typeface="Gill Sans MT"/>
                <a:cs typeface="Gill Sans MT"/>
              </a:rPr>
              <a:t> </a:t>
            </a:r>
            <a:r>
              <a:rPr sz="2300" i="1" spc="215" dirty="0">
                <a:latin typeface="Gill Sans MT"/>
                <a:cs typeface="Gill Sans MT"/>
              </a:rPr>
              <a:t>assist</a:t>
            </a:r>
            <a:r>
              <a:rPr sz="2300" i="1" spc="-90" dirty="0">
                <a:latin typeface="Gill Sans MT"/>
                <a:cs typeface="Gill Sans MT"/>
              </a:rPr>
              <a:t> </a:t>
            </a:r>
            <a:r>
              <a:rPr sz="2300" i="1" spc="190" dirty="0">
                <a:latin typeface="Gill Sans MT"/>
                <a:cs typeface="Gill Sans MT"/>
              </a:rPr>
              <a:t>community</a:t>
            </a:r>
            <a:r>
              <a:rPr sz="2300" i="1" spc="-125" dirty="0">
                <a:latin typeface="Gill Sans MT"/>
                <a:cs typeface="Gill Sans MT"/>
              </a:rPr>
              <a:t> </a:t>
            </a:r>
            <a:r>
              <a:rPr sz="2300" i="1" spc="200" dirty="0">
                <a:latin typeface="Gill Sans MT"/>
                <a:cs typeface="Gill Sans MT"/>
              </a:rPr>
              <a:t>members</a:t>
            </a:r>
            <a:r>
              <a:rPr sz="2300" i="1" spc="-70" dirty="0">
                <a:latin typeface="Gill Sans MT"/>
                <a:cs typeface="Gill Sans MT"/>
              </a:rPr>
              <a:t> </a:t>
            </a:r>
            <a:r>
              <a:rPr sz="2300" i="1" spc="204" dirty="0">
                <a:latin typeface="Gill Sans MT"/>
                <a:cs typeface="Gill Sans MT"/>
              </a:rPr>
              <a:t>who</a:t>
            </a:r>
            <a:r>
              <a:rPr sz="2300" i="1" spc="-40" dirty="0">
                <a:latin typeface="Gill Sans MT"/>
                <a:cs typeface="Gill Sans MT"/>
              </a:rPr>
              <a:t> </a:t>
            </a:r>
            <a:r>
              <a:rPr sz="2300" i="1" spc="185" dirty="0">
                <a:latin typeface="Gill Sans MT"/>
                <a:cs typeface="Gill Sans MT"/>
              </a:rPr>
              <a:t>may</a:t>
            </a:r>
            <a:r>
              <a:rPr sz="2300" i="1" spc="-50" dirty="0">
                <a:latin typeface="Gill Sans MT"/>
                <a:cs typeface="Gill Sans MT"/>
              </a:rPr>
              <a:t> </a:t>
            </a:r>
            <a:r>
              <a:rPr sz="2300" i="1" spc="165" dirty="0">
                <a:latin typeface="Gill Sans MT"/>
                <a:cs typeface="Gill Sans MT"/>
              </a:rPr>
              <a:t>have</a:t>
            </a:r>
            <a:r>
              <a:rPr sz="2300" i="1" spc="-100" dirty="0">
                <a:latin typeface="Gill Sans MT"/>
                <a:cs typeface="Gill Sans MT"/>
              </a:rPr>
              <a:t> </a:t>
            </a:r>
            <a:r>
              <a:rPr sz="2300" i="1" spc="160" dirty="0">
                <a:latin typeface="Gill Sans MT"/>
                <a:cs typeface="Gill Sans MT"/>
              </a:rPr>
              <a:t>been</a:t>
            </a:r>
            <a:r>
              <a:rPr sz="2300" i="1" spc="-70" dirty="0">
                <a:latin typeface="Gill Sans MT"/>
                <a:cs typeface="Gill Sans MT"/>
              </a:rPr>
              <a:t> </a:t>
            </a:r>
            <a:r>
              <a:rPr sz="2300" i="1" spc="165" dirty="0">
                <a:latin typeface="Gill Sans MT"/>
                <a:cs typeface="Gill Sans MT"/>
              </a:rPr>
              <a:t>affected</a:t>
            </a:r>
            <a:r>
              <a:rPr sz="2300" i="1" spc="-95" dirty="0">
                <a:latin typeface="Gill Sans MT"/>
                <a:cs typeface="Gill Sans MT"/>
              </a:rPr>
              <a:t> </a:t>
            </a:r>
            <a:r>
              <a:rPr sz="2300" i="1" spc="190" dirty="0">
                <a:latin typeface="Gill Sans MT"/>
                <a:cs typeface="Gill Sans MT"/>
              </a:rPr>
              <a:t>by</a:t>
            </a:r>
            <a:r>
              <a:rPr sz="2300" i="1" spc="-120" dirty="0">
                <a:latin typeface="Gill Sans MT"/>
                <a:cs typeface="Gill Sans MT"/>
              </a:rPr>
              <a:t> </a:t>
            </a:r>
            <a:r>
              <a:rPr sz="2300" i="1" spc="110" dirty="0">
                <a:latin typeface="Gill Sans MT"/>
                <a:cs typeface="Gill Sans MT"/>
              </a:rPr>
              <a:t>[sexual </a:t>
            </a:r>
            <a:r>
              <a:rPr sz="2300" i="1" spc="160" dirty="0">
                <a:latin typeface="Gill Sans MT"/>
                <a:cs typeface="Gill Sans MT"/>
              </a:rPr>
              <a:t>harassment,</a:t>
            </a:r>
            <a:r>
              <a:rPr sz="2300" i="1" spc="-85" dirty="0">
                <a:latin typeface="Gill Sans MT"/>
                <a:cs typeface="Gill Sans MT"/>
              </a:rPr>
              <a:t> </a:t>
            </a:r>
            <a:r>
              <a:rPr sz="2300" i="1" spc="160" dirty="0">
                <a:latin typeface="Gill Sans MT"/>
                <a:cs typeface="Gill Sans MT"/>
              </a:rPr>
              <a:t>sexual</a:t>
            </a:r>
            <a:r>
              <a:rPr sz="2300" i="1" spc="-35" dirty="0">
                <a:latin typeface="Gill Sans MT"/>
                <a:cs typeface="Gill Sans MT"/>
              </a:rPr>
              <a:t> </a:t>
            </a:r>
            <a:r>
              <a:rPr sz="2300" i="1" spc="180" dirty="0">
                <a:latin typeface="Gill Sans MT"/>
                <a:cs typeface="Gill Sans MT"/>
              </a:rPr>
              <a:t>misconduct,</a:t>
            </a:r>
            <a:r>
              <a:rPr sz="2300" i="1" spc="-85" dirty="0">
                <a:latin typeface="Gill Sans MT"/>
                <a:cs typeface="Gill Sans MT"/>
              </a:rPr>
              <a:t> </a:t>
            </a:r>
            <a:r>
              <a:rPr sz="2300" i="1" spc="135" dirty="0">
                <a:latin typeface="Gill Sans MT"/>
                <a:cs typeface="Gill Sans MT"/>
              </a:rPr>
              <a:t>interpersonal</a:t>
            </a:r>
            <a:r>
              <a:rPr sz="2300" i="1" spc="-30" dirty="0">
                <a:latin typeface="Gill Sans MT"/>
                <a:cs typeface="Gill Sans MT"/>
              </a:rPr>
              <a:t> </a:t>
            </a:r>
            <a:r>
              <a:rPr sz="2300" i="1" spc="100" dirty="0">
                <a:latin typeface="Gill Sans MT"/>
                <a:cs typeface="Gill Sans MT"/>
              </a:rPr>
              <a:t>violence].”</a:t>
            </a:r>
            <a:endParaRPr sz="2300">
              <a:latin typeface="Gill Sans MT"/>
              <a:cs typeface="Gill Sans MT"/>
            </a:endParaRPr>
          </a:p>
          <a:p>
            <a:pPr marL="354965" indent="-342265">
              <a:lnSpc>
                <a:spcPct val="100000"/>
              </a:lnSpc>
              <a:spcBef>
                <a:spcPts val="39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dirty="0"/>
              <a:t>Why</a:t>
            </a:r>
            <a:r>
              <a:rPr spc="-70" dirty="0"/>
              <a:t> </a:t>
            </a:r>
            <a:r>
              <a:rPr spc="110" dirty="0"/>
              <a:t>you</a:t>
            </a:r>
            <a:r>
              <a:rPr spc="-60" dirty="0"/>
              <a:t> </a:t>
            </a:r>
            <a:r>
              <a:rPr spc="114" dirty="0"/>
              <a:t>are</a:t>
            </a:r>
            <a:r>
              <a:rPr spc="-80" dirty="0"/>
              <a:t> </a:t>
            </a:r>
            <a:r>
              <a:rPr spc="165" dirty="0"/>
              <a:t>reaching</a:t>
            </a:r>
            <a:r>
              <a:rPr spc="-20" dirty="0"/>
              <a:t> </a:t>
            </a:r>
            <a:r>
              <a:rPr spc="-25" dirty="0"/>
              <a:t>out</a:t>
            </a:r>
          </a:p>
          <a:p>
            <a:pPr marL="354965" marR="506730">
              <a:lnSpc>
                <a:spcPts val="2250"/>
              </a:lnSpc>
              <a:spcBef>
                <a:spcPts val="955"/>
              </a:spcBef>
            </a:pPr>
            <a:r>
              <a:rPr sz="2300" i="1" spc="-30" dirty="0">
                <a:latin typeface="Gill Sans MT"/>
                <a:cs typeface="Gill Sans MT"/>
              </a:rPr>
              <a:t>“I</a:t>
            </a:r>
            <a:r>
              <a:rPr sz="2300" i="1" spc="-114" dirty="0">
                <a:latin typeface="Gill Sans MT"/>
                <a:cs typeface="Gill Sans MT"/>
              </a:rPr>
              <a:t> </a:t>
            </a:r>
            <a:r>
              <a:rPr sz="2300" i="1" spc="165" dirty="0">
                <a:latin typeface="Gill Sans MT"/>
                <a:cs typeface="Gill Sans MT"/>
              </a:rPr>
              <a:t>received</a:t>
            </a:r>
            <a:r>
              <a:rPr sz="2300" i="1" spc="-95" dirty="0">
                <a:latin typeface="Gill Sans MT"/>
                <a:cs typeface="Gill Sans MT"/>
              </a:rPr>
              <a:t> </a:t>
            </a:r>
            <a:r>
              <a:rPr sz="2300" i="1" spc="145" dirty="0">
                <a:latin typeface="Gill Sans MT"/>
                <a:cs typeface="Gill Sans MT"/>
              </a:rPr>
              <a:t>information</a:t>
            </a:r>
            <a:r>
              <a:rPr sz="2300" i="1" spc="-70" dirty="0">
                <a:latin typeface="Gill Sans MT"/>
                <a:cs typeface="Gill Sans MT"/>
              </a:rPr>
              <a:t> </a:t>
            </a:r>
            <a:r>
              <a:rPr sz="2300" i="1" spc="180" dirty="0">
                <a:latin typeface="Gill Sans MT"/>
                <a:cs typeface="Gill Sans MT"/>
              </a:rPr>
              <a:t>from</a:t>
            </a:r>
            <a:r>
              <a:rPr sz="2300" i="1" spc="-130" dirty="0">
                <a:latin typeface="Gill Sans MT"/>
                <a:cs typeface="Gill Sans MT"/>
              </a:rPr>
              <a:t> </a:t>
            </a:r>
            <a:r>
              <a:rPr sz="2300" i="1" spc="160" dirty="0">
                <a:latin typeface="Gill Sans MT"/>
                <a:cs typeface="Gill Sans MT"/>
              </a:rPr>
              <a:t>your</a:t>
            </a:r>
            <a:r>
              <a:rPr sz="2300" i="1" spc="-114" dirty="0">
                <a:latin typeface="Gill Sans MT"/>
                <a:cs typeface="Gill Sans MT"/>
              </a:rPr>
              <a:t> </a:t>
            </a:r>
            <a:r>
              <a:rPr sz="2300" i="1" spc="140" dirty="0">
                <a:latin typeface="Gill Sans MT"/>
                <a:cs typeface="Gill Sans MT"/>
              </a:rPr>
              <a:t>[RA/faculty</a:t>
            </a:r>
            <a:r>
              <a:rPr sz="2300" i="1" spc="-40" dirty="0">
                <a:latin typeface="Gill Sans MT"/>
                <a:cs typeface="Gill Sans MT"/>
              </a:rPr>
              <a:t> </a:t>
            </a:r>
            <a:r>
              <a:rPr sz="2300" i="1" spc="114" dirty="0">
                <a:latin typeface="Gill Sans MT"/>
                <a:cs typeface="Gill Sans MT"/>
              </a:rPr>
              <a:t>member]</a:t>
            </a:r>
            <a:r>
              <a:rPr sz="2300" i="1" spc="-25" dirty="0">
                <a:latin typeface="Gill Sans MT"/>
                <a:cs typeface="Gill Sans MT"/>
              </a:rPr>
              <a:t> </a:t>
            </a:r>
            <a:r>
              <a:rPr sz="2300" i="1" spc="100" dirty="0">
                <a:latin typeface="Gill Sans MT"/>
                <a:cs typeface="Gill Sans MT"/>
              </a:rPr>
              <a:t>that</a:t>
            </a:r>
            <a:r>
              <a:rPr sz="2300" i="1" spc="-85" dirty="0">
                <a:latin typeface="Gill Sans MT"/>
                <a:cs typeface="Gill Sans MT"/>
              </a:rPr>
              <a:t> </a:t>
            </a:r>
            <a:r>
              <a:rPr sz="2300" i="1" spc="195" dirty="0">
                <a:latin typeface="Gill Sans MT"/>
                <a:cs typeface="Gill Sans MT"/>
              </a:rPr>
              <a:t>you</a:t>
            </a:r>
            <a:r>
              <a:rPr sz="2300" i="1" spc="-70" dirty="0">
                <a:latin typeface="Gill Sans MT"/>
                <a:cs typeface="Gill Sans MT"/>
              </a:rPr>
              <a:t> </a:t>
            </a:r>
            <a:r>
              <a:rPr sz="2300" i="1" spc="185" dirty="0">
                <a:latin typeface="Gill Sans MT"/>
                <a:cs typeface="Gill Sans MT"/>
              </a:rPr>
              <a:t>may</a:t>
            </a:r>
            <a:r>
              <a:rPr sz="2300" i="1" spc="-40" dirty="0">
                <a:latin typeface="Gill Sans MT"/>
                <a:cs typeface="Gill Sans MT"/>
              </a:rPr>
              <a:t> </a:t>
            </a:r>
            <a:r>
              <a:rPr sz="2300" i="1" spc="145" dirty="0">
                <a:latin typeface="Gill Sans MT"/>
                <a:cs typeface="Gill Sans MT"/>
              </a:rPr>
              <a:t>have </a:t>
            </a:r>
            <a:r>
              <a:rPr sz="2300" i="1" spc="150" dirty="0">
                <a:latin typeface="Gill Sans MT"/>
                <a:cs typeface="Gill Sans MT"/>
              </a:rPr>
              <a:t>experienced</a:t>
            </a:r>
            <a:r>
              <a:rPr sz="2300" i="1" spc="-100" dirty="0">
                <a:latin typeface="Gill Sans MT"/>
                <a:cs typeface="Gill Sans MT"/>
              </a:rPr>
              <a:t> </a:t>
            </a:r>
            <a:r>
              <a:rPr sz="2300" i="1" spc="100" dirty="0">
                <a:latin typeface="Gill Sans MT"/>
                <a:cs typeface="Gill Sans MT"/>
              </a:rPr>
              <a:t>[broad</a:t>
            </a:r>
            <a:r>
              <a:rPr sz="2300" i="1" spc="-105" dirty="0">
                <a:latin typeface="Gill Sans MT"/>
                <a:cs typeface="Gill Sans MT"/>
              </a:rPr>
              <a:t> </a:t>
            </a:r>
            <a:r>
              <a:rPr sz="2300" i="1" spc="165" dirty="0">
                <a:latin typeface="Gill Sans MT"/>
                <a:cs typeface="Gill Sans MT"/>
              </a:rPr>
              <a:t>description</a:t>
            </a:r>
            <a:r>
              <a:rPr sz="2300" i="1" spc="-75" dirty="0">
                <a:latin typeface="Gill Sans MT"/>
                <a:cs typeface="Gill Sans MT"/>
              </a:rPr>
              <a:t> </a:t>
            </a:r>
            <a:r>
              <a:rPr sz="2300" i="1" spc="200" dirty="0">
                <a:latin typeface="Gill Sans MT"/>
                <a:cs typeface="Gill Sans MT"/>
              </a:rPr>
              <a:t>of</a:t>
            </a:r>
            <a:r>
              <a:rPr sz="2300" i="1" spc="-140" dirty="0">
                <a:latin typeface="Gill Sans MT"/>
                <a:cs typeface="Gill Sans MT"/>
              </a:rPr>
              <a:t> </a:t>
            </a:r>
            <a:r>
              <a:rPr sz="2300" i="1" spc="105" dirty="0">
                <a:latin typeface="Gill Sans MT"/>
                <a:cs typeface="Gill Sans MT"/>
              </a:rPr>
              <a:t>conduct].”</a:t>
            </a:r>
            <a:endParaRPr sz="2300">
              <a:latin typeface="Gill Sans MT"/>
              <a:cs typeface="Gill Sans MT"/>
            </a:endParaRPr>
          </a:p>
          <a:p>
            <a:pPr marL="354965" indent="-342265">
              <a:lnSpc>
                <a:spcPts val="3040"/>
              </a:lnSpc>
              <a:spcBef>
                <a:spcPts val="334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dirty="0"/>
              <a:t>What</a:t>
            </a:r>
            <a:r>
              <a:rPr spc="10" dirty="0"/>
              <a:t> </a:t>
            </a:r>
            <a:r>
              <a:rPr spc="110" dirty="0"/>
              <a:t>you</a:t>
            </a:r>
            <a:r>
              <a:rPr spc="-85" dirty="0"/>
              <a:t> </a:t>
            </a:r>
            <a:r>
              <a:rPr spc="150" dirty="0"/>
              <a:t>want</a:t>
            </a:r>
            <a:r>
              <a:rPr spc="20" dirty="0"/>
              <a:t> </a:t>
            </a:r>
            <a:r>
              <a:rPr dirty="0"/>
              <a:t>to</a:t>
            </a:r>
            <a:r>
              <a:rPr spc="10" dirty="0"/>
              <a:t> </a:t>
            </a:r>
            <a:r>
              <a:rPr spc="235" dirty="0"/>
              <a:t>discuss</a:t>
            </a:r>
          </a:p>
          <a:p>
            <a:pPr marL="473075" marR="173355" indent="-64135" algn="just">
              <a:lnSpc>
                <a:spcPct val="80300"/>
              </a:lnSpc>
              <a:spcBef>
                <a:spcPts val="280"/>
              </a:spcBef>
            </a:pPr>
            <a:r>
              <a:rPr sz="2300" i="1" dirty="0">
                <a:latin typeface="Gill Sans MT"/>
                <a:cs typeface="Gill Sans MT"/>
              </a:rPr>
              <a:t>“If</a:t>
            </a:r>
            <a:r>
              <a:rPr sz="2300" i="1" spc="-60" dirty="0">
                <a:latin typeface="Gill Sans MT"/>
                <a:cs typeface="Gill Sans MT"/>
              </a:rPr>
              <a:t> </a:t>
            </a:r>
            <a:r>
              <a:rPr sz="2300" i="1" spc="190" dirty="0">
                <a:latin typeface="Gill Sans MT"/>
                <a:cs typeface="Gill Sans MT"/>
              </a:rPr>
              <a:t>you</a:t>
            </a:r>
            <a:r>
              <a:rPr sz="2300" i="1" spc="-65" dirty="0">
                <a:latin typeface="Gill Sans MT"/>
                <a:cs typeface="Gill Sans MT"/>
              </a:rPr>
              <a:t> </a:t>
            </a:r>
            <a:r>
              <a:rPr sz="2300" i="1" spc="105" dirty="0">
                <a:latin typeface="Gill Sans MT"/>
                <a:cs typeface="Gill Sans MT"/>
              </a:rPr>
              <a:t>are</a:t>
            </a:r>
            <a:r>
              <a:rPr sz="2300" i="1" spc="-90" dirty="0">
                <a:latin typeface="Gill Sans MT"/>
                <a:cs typeface="Gill Sans MT"/>
              </a:rPr>
              <a:t> </a:t>
            </a:r>
            <a:r>
              <a:rPr sz="2300" i="1" spc="130" dirty="0">
                <a:latin typeface="Gill Sans MT"/>
                <a:cs typeface="Gill Sans MT"/>
              </a:rPr>
              <a:t>interested,</a:t>
            </a:r>
            <a:r>
              <a:rPr sz="2300" i="1" spc="-95" dirty="0">
                <a:latin typeface="Gill Sans MT"/>
                <a:cs typeface="Gill Sans MT"/>
              </a:rPr>
              <a:t> </a:t>
            </a:r>
            <a:r>
              <a:rPr sz="2300" i="1" spc="60" dirty="0">
                <a:latin typeface="Gill Sans MT"/>
                <a:cs typeface="Gill Sans MT"/>
              </a:rPr>
              <a:t>I</a:t>
            </a:r>
            <a:r>
              <a:rPr sz="2300" i="1" spc="-30" dirty="0">
                <a:latin typeface="Gill Sans MT"/>
                <a:cs typeface="Gill Sans MT"/>
              </a:rPr>
              <a:t> </a:t>
            </a:r>
            <a:r>
              <a:rPr sz="2300" i="1" spc="210" dirty="0">
                <a:latin typeface="Gill Sans MT"/>
                <a:cs typeface="Gill Sans MT"/>
              </a:rPr>
              <a:t>welcome</a:t>
            </a:r>
            <a:r>
              <a:rPr sz="2300" i="1" spc="-90" dirty="0">
                <a:latin typeface="Gill Sans MT"/>
                <a:cs typeface="Gill Sans MT"/>
              </a:rPr>
              <a:t> </a:t>
            </a:r>
            <a:r>
              <a:rPr sz="2300" i="1" spc="145" dirty="0">
                <a:latin typeface="Gill Sans MT"/>
                <a:cs typeface="Gill Sans MT"/>
              </a:rPr>
              <a:t>an</a:t>
            </a:r>
            <a:r>
              <a:rPr sz="2300" i="1" spc="-75" dirty="0">
                <a:latin typeface="Gill Sans MT"/>
                <a:cs typeface="Gill Sans MT"/>
              </a:rPr>
              <a:t> </a:t>
            </a:r>
            <a:r>
              <a:rPr sz="2300" i="1" spc="130" dirty="0">
                <a:latin typeface="Gill Sans MT"/>
                <a:cs typeface="Gill Sans MT"/>
              </a:rPr>
              <a:t>opportunity</a:t>
            </a:r>
            <a:r>
              <a:rPr sz="2300" i="1" spc="-110" dirty="0">
                <a:latin typeface="Gill Sans MT"/>
                <a:cs typeface="Gill Sans MT"/>
              </a:rPr>
              <a:t> </a:t>
            </a:r>
            <a:r>
              <a:rPr sz="2300" i="1" spc="175" dirty="0">
                <a:latin typeface="Gill Sans MT"/>
                <a:cs typeface="Gill Sans MT"/>
              </a:rPr>
              <a:t>to</a:t>
            </a:r>
            <a:r>
              <a:rPr sz="2300" i="1" spc="-30" dirty="0">
                <a:latin typeface="Gill Sans MT"/>
                <a:cs typeface="Gill Sans MT"/>
              </a:rPr>
              <a:t> </a:t>
            </a:r>
            <a:r>
              <a:rPr sz="2300" i="1" spc="150" dirty="0">
                <a:latin typeface="Gill Sans MT"/>
                <a:cs typeface="Gill Sans MT"/>
              </a:rPr>
              <a:t>meet</a:t>
            </a:r>
            <a:r>
              <a:rPr sz="2300" i="1" spc="-10" dirty="0">
                <a:latin typeface="Gill Sans MT"/>
                <a:cs typeface="Gill Sans MT"/>
              </a:rPr>
              <a:t> </a:t>
            </a:r>
            <a:r>
              <a:rPr sz="2300" i="1" spc="140" dirty="0">
                <a:latin typeface="Gill Sans MT"/>
                <a:cs typeface="Gill Sans MT"/>
              </a:rPr>
              <a:t>with</a:t>
            </a:r>
            <a:r>
              <a:rPr sz="2300" i="1" spc="-65" dirty="0">
                <a:latin typeface="Gill Sans MT"/>
                <a:cs typeface="Gill Sans MT"/>
              </a:rPr>
              <a:t> </a:t>
            </a:r>
            <a:r>
              <a:rPr sz="2300" i="1" spc="190" dirty="0">
                <a:latin typeface="Gill Sans MT"/>
                <a:cs typeface="Gill Sans MT"/>
              </a:rPr>
              <a:t>you</a:t>
            </a:r>
            <a:r>
              <a:rPr sz="2300" i="1" spc="-145" dirty="0">
                <a:latin typeface="Gill Sans MT"/>
                <a:cs typeface="Gill Sans MT"/>
              </a:rPr>
              <a:t> </a:t>
            </a:r>
            <a:r>
              <a:rPr sz="2300" i="1" spc="175" dirty="0">
                <a:latin typeface="Gill Sans MT"/>
                <a:cs typeface="Gill Sans MT"/>
              </a:rPr>
              <a:t>to</a:t>
            </a:r>
            <a:r>
              <a:rPr sz="2300" i="1" spc="-30" dirty="0">
                <a:latin typeface="Gill Sans MT"/>
                <a:cs typeface="Gill Sans MT"/>
              </a:rPr>
              <a:t> </a:t>
            </a:r>
            <a:r>
              <a:rPr sz="2300" i="1" spc="225" dirty="0">
                <a:latin typeface="Gill Sans MT"/>
                <a:cs typeface="Gill Sans MT"/>
              </a:rPr>
              <a:t>discuss </a:t>
            </a:r>
            <a:r>
              <a:rPr sz="2300" i="1" spc="185" dirty="0">
                <a:latin typeface="Gill Sans MT"/>
                <a:cs typeface="Gill Sans MT"/>
              </a:rPr>
              <a:t>resources</a:t>
            </a:r>
            <a:r>
              <a:rPr sz="2300" i="1" spc="-65" dirty="0">
                <a:latin typeface="Gill Sans MT"/>
                <a:cs typeface="Gill Sans MT"/>
              </a:rPr>
              <a:t> </a:t>
            </a:r>
            <a:r>
              <a:rPr sz="2300" i="1" spc="140" dirty="0">
                <a:latin typeface="Gill Sans MT"/>
                <a:cs typeface="Gill Sans MT"/>
              </a:rPr>
              <a:t>and</a:t>
            </a:r>
            <a:r>
              <a:rPr sz="2300" i="1" spc="-25" dirty="0">
                <a:latin typeface="Gill Sans MT"/>
                <a:cs typeface="Gill Sans MT"/>
              </a:rPr>
              <a:t> </a:t>
            </a:r>
            <a:r>
              <a:rPr sz="2300" i="1" spc="125" dirty="0">
                <a:latin typeface="Gill Sans MT"/>
                <a:cs typeface="Gill Sans MT"/>
              </a:rPr>
              <a:t>reporting</a:t>
            </a:r>
            <a:r>
              <a:rPr sz="2300" i="1" spc="-95" dirty="0">
                <a:latin typeface="Gill Sans MT"/>
                <a:cs typeface="Gill Sans MT"/>
              </a:rPr>
              <a:t> </a:t>
            </a:r>
            <a:r>
              <a:rPr sz="2300" i="1" spc="175" dirty="0">
                <a:latin typeface="Gill Sans MT"/>
                <a:cs typeface="Gill Sans MT"/>
              </a:rPr>
              <a:t>options</a:t>
            </a:r>
            <a:r>
              <a:rPr sz="2300" i="1" spc="-70" dirty="0">
                <a:latin typeface="Gill Sans MT"/>
                <a:cs typeface="Gill Sans MT"/>
              </a:rPr>
              <a:t> </a:t>
            </a:r>
            <a:r>
              <a:rPr sz="2300" i="1" spc="135" dirty="0">
                <a:latin typeface="Gill Sans MT"/>
                <a:cs typeface="Gill Sans MT"/>
              </a:rPr>
              <a:t>to</a:t>
            </a:r>
            <a:r>
              <a:rPr sz="2300" i="1" spc="-40" dirty="0">
                <a:latin typeface="Gill Sans MT"/>
                <a:cs typeface="Gill Sans MT"/>
              </a:rPr>
              <a:t> </a:t>
            </a:r>
            <a:r>
              <a:rPr sz="2300" i="1" spc="165" dirty="0">
                <a:latin typeface="Gill Sans MT"/>
                <a:cs typeface="Gill Sans MT"/>
              </a:rPr>
              <a:t>ensure</a:t>
            </a:r>
            <a:r>
              <a:rPr sz="2300" i="1" spc="-100" dirty="0">
                <a:latin typeface="Gill Sans MT"/>
                <a:cs typeface="Gill Sans MT"/>
              </a:rPr>
              <a:t> </a:t>
            </a:r>
            <a:r>
              <a:rPr sz="2300" i="1" spc="100" dirty="0">
                <a:latin typeface="Gill Sans MT"/>
                <a:cs typeface="Gill Sans MT"/>
              </a:rPr>
              <a:t>that</a:t>
            </a:r>
            <a:r>
              <a:rPr sz="2300" i="1" spc="-90" dirty="0">
                <a:latin typeface="Gill Sans MT"/>
                <a:cs typeface="Gill Sans MT"/>
              </a:rPr>
              <a:t> </a:t>
            </a:r>
            <a:r>
              <a:rPr sz="2300" i="1" spc="125" dirty="0">
                <a:latin typeface="Gill Sans MT"/>
                <a:cs typeface="Gill Sans MT"/>
              </a:rPr>
              <a:t>the</a:t>
            </a:r>
            <a:r>
              <a:rPr sz="2300" i="1" spc="-25" dirty="0">
                <a:latin typeface="Gill Sans MT"/>
                <a:cs typeface="Gill Sans MT"/>
              </a:rPr>
              <a:t> </a:t>
            </a:r>
            <a:r>
              <a:rPr sz="2300" i="1" spc="170" dirty="0">
                <a:latin typeface="Gill Sans MT"/>
                <a:cs typeface="Gill Sans MT"/>
              </a:rPr>
              <a:t>College</a:t>
            </a:r>
            <a:r>
              <a:rPr sz="2300" i="1" spc="-100" dirty="0">
                <a:latin typeface="Gill Sans MT"/>
                <a:cs typeface="Gill Sans MT"/>
              </a:rPr>
              <a:t> </a:t>
            </a:r>
            <a:r>
              <a:rPr sz="2300" i="1" spc="215" dirty="0">
                <a:latin typeface="Gill Sans MT"/>
                <a:cs typeface="Gill Sans MT"/>
              </a:rPr>
              <a:t>is</a:t>
            </a:r>
            <a:r>
              <a:rPr sz="2300" i="1" spc="-65" dirty="0">
                <a:latin typeface="Gill Sans MT"/>
                <a:cs typeface="Gill Sans MT"/>
              </a:rPr>
              <a:t> </a:t>
            </a:r>
            <a:r>
              <a:rPr sz="2300" i="1" spc="150" dirty="0">
                <a:latin typeface="Gill Sans MT"/>
                <a:cs typeface="Gill Sans MT"/>
              </a:rPr>
              <a:t>a</a:t>
            </a:r>
            <a:r>
              <a:rPr sz="2300" i="1" spc="-55" dirty="0">
                <a:latin typeface="Gill Sans MT"/>
                <a:cs typeface="Gill Sans MT"/>
              </a:rPr>
              <a:t> </a:t>
            </a:r>
            <a:r>
              <a:rPr sz="2300" i="1" spc="150" dirty="0">
                <a:latin typeface="Gill Sans MT"/>
                <a:cs typeface="Gill Sans MT"/>
              </a:rPr>
              <a:t>place</a:t>
            </a:r>
            <a:r>
              <a:rPr sz="2300" i="1" spc="-20" dirty="0">
                <a:latin typeface="Gill Sans MT"/>
                <a:cs typeface="Gill Sans MT"/>
              </a:rPr>
              <a:t> </a:t>
            </a:r>
            <a:r>
              <a:rPr sz="2300" i="1" spc="130" dirty="0">
                <a:latin typeface="Gill Sans MT"/>
                <a:cs typeface="Gill Sans MT"/>
              </a:rPr>
              <a:t>where </a:t>
            </a:r>
            <a:r>
              <a:rPr sz="2300" i="1" spc="190" dirty="0">
                <a:latin typeface="Gill Sans MT"/>
                <a:cs typeface="Gill Sans MT"/>
              </a:rPr>
              <a:t>you</a:t>
            </a:r>
            <a:r>
              <a:rPr sz="2300" i="1" spc="-80" dirty="0">
                <a:latin typeface="Gill Sans MT"/>
                <a:cs typeface="Gill Sans MT"/>
              </a:rPr>
              <a:t> </a:t>
            </a:r>
            <a:r>
              <a:rPr sz="2300" i="1" spc="145" dirty="0">
                <a:latin typeface="Gill Sans MT"/>
                <a:cs typeface="Gill Sans MT"/>
              </a:rPr>
              <a:t>feel</a:t>
            </a:r>
            <a:r>
              <a:rPr sz="2300" i="1" spc="-55" dirty="0">
                <a:latin typeface="Gill Sans MT"/>
                <a:cs typeface="Gill Sans MT"/>
              </a:rPr>
              <a:t> </a:t>
            </a:r>
            <a:r>
              <a:rPr sz="2300" i="1" spc="110" dirty="0">
                <a:latin typeface="Gill Sans MT"/>
                <a:cs typeface="Gill Sans MT"/>
              </a:rPr>
              <a:t>supported.”</a:t>
            </a:r>
            <a:endParaRPr sz="23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30"/>
              </a:spcBef>
            </a:pPr>
            <a:r>
              <a:rPr sz="4400" spc="-420" dirty="0"/>
              <a:t>What</a:t>
            </a:r>
            <a:r>
              <a:rPr sz="4400" spc="-170" dirty="0"/>
              <a:t> </a:t>
            </a:r>
            <a:r>
              <a:rPr sz="4400" spc="90" dirty="0"/>
              <a:t>if</a:t>
            </a:r>
            <a:r>
              <a:rPr sz="4400" spc="-200" dirty="0"/>
              <a:t> </a:t>
            </a:r>
            <a:r>
              <a:rPr sz="4400" spc="-70" dirty="0"/>
              <a:t>you</a:t>
            </a:r>
            <a:r>
              <a:rPr sz="4400" spc="-225" dirty="0"/>
              <a:t> </a:t>
            </a:r>
            <a:r>
              <a:rPr sz="4400" spc="-65" dirty="0"/>
              <a:t>get</a:t>
            </a:r>
            <a:r>
              <a:rPr sz="4400" spc="-210" dirty="0"/>
              <a:t> </a:t>
            </a:r>
            <a:r>
              <a:rPr sz="4400" spc="-45" dirty="0"/>
              <a:t>no</a:t>
            </a:r>
            <a:r>
              <a:rPr sz="4400" spc="-175" dirty="0"/>
              <a:t> </a:t>
            </a:r>
            <a:r>
              <a:rPr sz="4400" spc="35" dirty="0"/>
              <a:t>response?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9162" y="1620138"/>
            <a:ext cx="4853940" cy="4384675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12700" marR="1264285">
              <a:lnSpc>
                <a:spcPts val="3080"/>
              </a:lnSpc>
              <a:spcBef>
                <a:spcPts val="415"/>
              </a:spcBef>
            </a:pPr>
            <a:r>
              <a:rPr sz="2750" b="1" spc="-20" dirty="0">
                <a:latin typeface="Gill Sans MT"/>
                <a:cs typeface="Gill Sans MT"/>
              </a:rPr>
              <a:t>Situations</a:t>
            </a:r>
            <a:r>
              <a:rPr sz="2750" b="1" spc="-160" dirty="0">
                <a:latin typeface="Gill Sans MT"/>
                <a:cs typeface="Gill Sans MT"/>
              </a:rPr>
              <a:t> </a:t>
            </a:r>
            <a:r>
              <a:rPr sz="2750" b="1" spc="-55" dirty="0">
                <a:latin typeface="Gill Sans MT"/>
                <a:cs typeface="Gill Sans MT"/>
              </a:rPr>
              <a:t>with</a:t>
            </a:r>
            <a:r>
              <a:rPr sz="2750" b="1" spc="-65" dirty="0">
                <a:latin typeface="Gill Sans MT"/>
                <a:cs typeface="Gill Sans MT"/>
              </a:rPr>
              <a:t> limited </a:t>
            </a:r>
            <a:r>
              <a:rPr sz="2750" b="1" spc="-10" dirty="0">
                <a:latin typeface="Gill Sans MT"/>
                <a:cs typeface="Gill Sans MT"/>
              </a:rPr>
              <a:t>information</a:t>
            </a:r>
            <a:endParaRPr sz="2750">
              <a:latin typeface="Gill Sans MT"/>
              <a:cs typeface="Gill Sans MT"/>
            </a:endParaRPr>
          </a:p>
          <a:p>
            <a:pPr marL="469900" marR="433070" indent="-342900">
              <a:lnSpc>
                <a:spcPts val="3080"/>
              </a:lnSpc>
              <a:spcBef>
                <a:spcPts val="1620"/>
              </a:spcBef>
              <a:buSzPct val="65454"/>
              <a:buFont typeface="Arial"/>
              <a:buChar char="•"/>
              <a:tabLst>
                <a:tab pos="469900" algn="l"/>
              </a:tabLst>
            </a:pPr>
            <a:r>
              <a:rPr sz="2750" spc="95" dirty="0">
                <a:latin typeface="Gill Sans MT"/>
                <a:cs typeface="Gill Sans MT"/>
              </a:rPr>
              <a:t>Consider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follow-</a:t>
            </a:r>
            <a:r>
              <a:rPr sz="2750" spc="160" dirty="0">
                <a:latin typeface="Gill Sans MT"/>
                <a:cs typeface="Gill Sans MT"/>
              </a:rPr>
              <a:t>up </a:t>
            </a:r>
            <a:r>
              <a:rPr sz="2750" spc="120" dirty="0">
                <a:latin typeface="Gill Sans MT"/>
                <a:cs typeface="Gill Sans MT"/>
              </a:rPr>
              <a:t>outreach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[2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weeks?]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later</a:t>
            </a:r>
            <a:endParaRPr sz="2750">
              <a:latin typeface="Gill Sans MT"/>
              <a:cs typeface="Gill Sans MT"/>
            </a:endParaRPr>
          </a:p>
          <a:p>
            <a:pPr marL="469900" marR="5080" indent="-342900">
              <a:lnSpc>
                <a:spcPct val="92200"/>
              </a:lnSpc>
              <a:spcBef>
                <a:spcPts val="869"/>
              </a:spcBef>
              <a:buSzPct val="65454"/>
              <a:buFont typeface="Arial"/>
              <a:buChar char="•"/>
              <a:tabLst>
                <a:tab pos="469900" algn="l"/>
              </a:tabLst>
            </a:pPr>
            <a:r>
              <a:rPr sz="2750" spc="120" dirty="0">
                <a:latin typeface="Gill Sans MT"/>
                <a:cs typeface="Gill Sans MT"/>
              </a:rPr>
              <a:t>Review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existing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information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determine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if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action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is </a:t>
            </a:r>
            <a:r>
              <a:rPr sz="2750" spc="204" dirty="0">
                <a:latin typeface="Gill Sans MT"/>
                <a:cs typeface="Gill Sans MT"/>
              </a:rPr>
              <a:t>necessary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even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without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275" dirty="0">
                <a:latin typeface="Gill Sans MT"/>
                <a:cs typeface="Gill Sans MT"/>
              </a:rPr>
              <a:t>a </a:t>
            </a:r>
            <a:r>
              <a:rPr sz="2750" spc="170" dirty="0">
                <a:latin typeface="Gill Sans MT"/>
                <a:cs typeface="Gill Sans MT"/>
              </a:rPr>
              <a:t>complaint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(education? </a:t>
            </a:r>
            <a:r>
              <a:rPr sz="2750" spc="265" dirty="0">
                <a:latin typeface="Gill Sans MT"/>
                <a:cs typeface="Gill Sans MT"/>
              </a:rPr>
              <a:t>campus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280" dirty="0">
                <a:latin typeface="Gill Sans MT"/>
                <a:cs typeface="Gill Sans MT"/>
              </a:rPr>
              <a:t>message?)</a:t>
            </a:r>
            <a:endParaRPr sz="2750">
              <a:latin typeface="Gill Sans MT"/>
              <a:cs typeface="Gill Sans MT"/>
            </a:endParaRPr>
          </a:p>
          <a:p>
            <a:pPr marL="469900" indent="-342900">
              <a:lnSpc>
                <a:spcPct val="100000"/>
              </a:lnSpc>
              <a:spcBef>
                <a:spcPts val="685"/>
              </a:spcBef>
              <a:buSzPct val="65454"/>
              <a:buFont typeface="Arial"/>
              <a:buChar char="•"/>
              <a:tabLst>
                <a:tab pos="469900" algn="l"/>
              </a:tabLst>
            </a:pPr>
            <a:r>
              <a:rPr sz="2750" dirty="0">
                <a:latin typeface="Gill Sans MT"/>
                <a:cs typeface="Gill Sans MT"/>
              </a:rPr>
              <a:t>Clery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70" dirty="0">
                <a:latin typeface="Gill Sans MT"/>
                <a:cs typeface="Gill Sans MT"/>
              </a:rPr>
              <a:t>report?</a:t>
            </a:r>
            <a:endParaRPr sz="275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5765" y="1620138"/>
            <a:ext cx="4966335" cy="4260850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12700" marR="360680">
              <a:lnSpc>
                <a:spcPts val="3080"/>
              </a:lnSpc>
              <a:spcBef>
                <a:spcPts val="415"/>
              </a:spcBef>
            </a:pPr>
            <a:r>
              <a:rPr sz="2750" b="1" spc="-20" dirty="0">
                <a:latin typeface="Gill Sans MT"/>
                <a:cs typeface="Gill Sans MT"/>
              </a:rPr>
              <a:t>Situations</a:t>
            </a:r>
            <a:r>
              <a:rPr sz="2750" b="1" spc="-155" dirty="0">
                <a:latin typeface="Gill Sans MT"/>
                <a:cs typeface="Gill Sans MT"/>
              </a:rPr>
              <a:t> </a:t>
            </a:r>
            <a:r>
              <a:rPr sz="2750" b="1" dirty="0">
                <a:latin typeface="Gill Sans MT"/>
                <a:cs typeface="Gill Sans MT"/>
              </a:rPr>
              <a:t>leading</a:t>
            </a:r>
            <a:r>
              <a:rPr sz="2750" b="1" spc="-65" dirty="0">
                <a:latin typeface="Gill Sans MT"/>
                <a:cs typeface="Gill Sans MT"/>
              </a:rPr>
              <a:t> </a:t>
            </a:r>
            <a:r>
              <a:rPr sz="2750" b="1" spc="-114" dirty="0">
                <a:latin typeface="Gill Sans MT"/>
                <a:cs typeface="Gill Sans MT"/>
              </a:rPr>
              <a:t>to</a:t>
            </a:r>
            <a:r>
              <a:rPr sz="2750" b="1" spc="-85" dirty="0">
                <a:latin typeface="Gill Sans MT"/>
                <a:cs typeface="Gill Sans MT"/>
              </a:rPr>
              <a:t> </a:t>
            </a:r>
            <a:r>
              <a:rPr sz="2750" b="1" dirty="0">
                <a:latin typeface="Gill Sans MT"/>
                <a:cs typeface="Gill Sans MT"/>
              </a:rPr>
              <a:t>a</a:t>
            </a:r>
            <a:r>
              <a:rPr sz="2750" b="1" spc="-110" dirty="0">
                <a:latin typeface="Gill Sans MT"/>
                <a:cs typeface="Gill Sans MT"/>
              </a:rPr>
              <a:t> </a:t>
            </a:r>
            <a:r>
              <a:rPr sz="2750" b="1" spc="-140" dirty="0">
                <a:latin typeface="Gill Sans MT"/>
                <a:cs typeface="Gill Sans MT"/>
              </a:rPr>
              <a:t>TIXC-</a:t>
            </a:r>
            <a:r>
              <a:rPr sz="2750" b="1" spc="-45" dirty="0">
                <a:latin typeface="Gill Sans MT"/>
                <a:cs typeface="Gill Sans MT"/>
              </a:rPr>
              <a:t>initiated</a:t>
            </a:r>
            <a:r>
              <a:rPr sz="2750" b="1" spc="-130" dirty="0">
                <a:latin typeface="Gill Sans MT"/>
                <a:cs typeface="Gill Sans MT"/>
              </a:rPr>
              <a:t> </a:t>
            </a:r>
            <a:r>
              <a:rPr sz="2750" b="1" spc="-10" dirty="0">
                <a:latin typeface="Gill Sans MT"/>
                <a:cs typeface="Gill Sans MT"/>
              </a:rPr>
              <a:t>complaint</a:t>
            </a:r>
            <a:endParaRPr sz="2750">
              <a:latin typeface="Gill Sans MT"/>
              <a:cs typeface="Gill Sans MT"/>
            </a:endParaRPr>
          </a:p>
          <a:p>
            <a:pPr marL="469900" marR="5080" indent="-343535">
              <a:lnSpc>
                <a:spcPct val="91800"/>
              </a:lnSpc>
              <a:spcBef>
                <a:spcPts val="1605"/>
              </a:spcBef>
              <a:buSzPct val="65454"/>
              <a:buFont typeface="Arial"/>
              <a:buChar char="•"/>
              <a:tabLst>
                <a:tab pos="469900" algn="l"/>
              </a:tabLst>
            </a:pPr>
            <a:r>
              <a:rPr sz="2750" spc="70" dirty="0">
                <a:latin typeface="Gill Sans MT"/>
                <a:cs typeface="Gill Sans MT"/>
              </a:rPr>
              <a:t>Follow-</a:t>
            </a:r>
            <a:r>
              <a:rPr sz="2750" spc="185" dirty="0">
                <a:latin typeface="Gill Sans MT"/>
                <a:cs typeface="Gill Sans MT"/>
              </a:rPr>
              <a:t>up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with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would-</a:t>
            </a:r>
            <a:r>
              <a:rPr sz="2750" spc="145" dirty="0">
                <a:latin typeface="Gill Sans MT"/>
                <a:cs typeface="Gill Sans MT"/>
              </a:rPr>
              <a:t>be </a:t>
            </a:r>
            <a:r>
              <a:rPr sz="2750" spc="185" dirty="0">
                <a:latin typeface="Gill Sans MT"/>
                <a:cs typeface="Gill Sans MT"/>
              </a:rPr>
              <a:t>complainant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explain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the </a:t>
            </a:r>
            <a:r>
              <a:rPr sz="2750" spc="190" dirty="0">
                <a:latin typeface="Gill Sans MT"/>
                <a:cs typeface="Gill Sans MT"/>
              </a:rPr>
              <a:t>process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being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initiated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and </a:t>
            </a:r>
            <a:r>
              <a:rPr sz="2750" spc="125" dirty="0">
                <a:latin typeface="Gill Sans MT"/>
                <a:cs typeface="Gill Sans MT"/>
              </a:rPr>
              <a:t>offer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70" dirty="0">
                <a:latin typeface="Gill Sans MT"/>
                <a:cs typeface="Gill Sans MT"/>
              </a:rPr>
              <a:t>an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70" dirty="0">
                <a:latin typeface="Gill Sans MT"/>
                <a:cs typeface="Gill Sans MT"/>
              </a:rPr>
              <a:t>opportunity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30" dirty="0">
                <a:latin typeface="Gill Sans MT"/>
                <a:cs typeface="Gill Sans MT"/>
              </a:rPr>
              <a:t>to </a:t>
            </a:r>
            <a:r>
              <a:rPr sz="2750" spc="130" dirty="0">
                <a:latin typeface="Gill Sans MT"/>
                <a:cs typeface="Gill Sans MT"/>
              </a:rPr>
              <a:t>participate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and/or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meet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with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245" dirty="0">
                <a:latin typeface="Gill Sans MT"/>
                <a:cs typeface="Gill Sans MT"/>
              </a:rPr>
              <a:t>discuss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30" dirty="0">
                <a:latin typeface="Gill Sans MT"/>
                <a:cs typeface="Gill Sans MT"/>
              </a:rPr>
              <a:t>their </a:t>
            </a:r>
            <a:r>
              <a:rPr sz="2750" spc="150" dirty="0">
                <a:latin typeface="Gill Sans MT"/>
                <a:cs typeface="Gill Sans MT"/>
              </a:rPr>
              <a:t>concerns</a:t>
            </a:r>
            <a:endParaRPr sz="2750">
              <a:latin typeface="Gill Sans MT"/>
              <a:cs typeface="Gill Sans MT"/>
            </a:endParaRPr>
          </a:p>
          <a:p>
            <a:pPr marL="469900" indent="-342900">
              <a:lnSpc>
                <a:spcPct val="100000"/>
              </a:lnSpc>
              <a:spcBef>
                <a:spcPts val="755"/>
              </a:spcBef>
              <a:buSzPct val="65454"/>
              <a:buFont typeface="Arial"/>
              <a:buChar char="•"/>
              <a:tabLst>
                <a:tab pos="469900" algn="l"/>
              </a:tabLst>
            </a:pPr>
            <a:r>
              <a:rPr sz="2750" dirty="0">
                <a:latin typeface="Gill Sans MT"/>
                <a:cs typeface="Gill Sans MT"/>
              </a:rPr>
              <a:t>Clery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report?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30"/>
              </a:spcBef>
            </a:pPr>
            <a:r>
              <a:rPr sz="4400" spc="-100" dirty="0"/>
              <a:t>Initial</a:t>
            </a:r>
            <a:r>
              <a:rPr sz="4400" spc="-170" dirty="0"/>
              <a:t> </a:t>
            </a:r>
            <a:r>
              <a:rPr sz="4400" spc="-45" dirty="0"/>
              <a:t>Meeting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9162" y="1638935"/>
            <a:ext cx="7040245" cy="43364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b="1" spc="-50" dirty="0">
                <a:latin typeface="Gill Sans MT"/>
                <a:cs typeface="Gill Sans MT"/>
              </a:rPr>
              <a:t>Guidance</a:t>
            </a:r>
            <a:r>
              <a:rPr sz="2400" b="1" spc="-20" dirty="0">
                <a:latin typeface="Gill Sans MT"/>
                <a:cs typeface="Gill Sans MT"/>
              </a:rPr>
              <a:t> </a:t>
            </a:r>
            <a:r>
              <a:rPr sz="2400" b="1" spc="-100" dirty="0">
                <a:latin typeface="Gill Sans MT"/>
                <a:cs typeface="Gill Sans MT"/>
              </a:rPr>
              <a:t>from</a:t>
            </a:r>
            <a:r>
              <a:rPr sz="2400" b="1" spc="-125" dirty="0">
                <a:latin typeface="Gill Sans MT"/>
                <a:cs typeface="Gill Sans MT"/>
              </a:rPr>
              <a:t> </a:t>
            </a:r>
            <a:r>
              <a:rPr sz="2400" b="1" spc="-50" dirty="0">
                <a:latin typeface="Gill Sans MT"/>
                <a:cs typeface="Gill Sans MT"/>
              </a:rPr>
              <a:t>the</a:t>
            </a:r>
            <a:r>
              <a:rPr sz="2400" b="1" spc="-10" dirty="0">
                <a:latin typeface="Gill Sans MT"/>
                <a:cs typeface="Gill Sans MT"/>
              </a:rPr>
              <a:t> </a:t>
            </a:r>
            <a:r>
              <a:rPr sz="2400" b="1" dirty="0">
                <a:latin typeface="Gill Sans MT"/>
                <a:cs typeface="Gill Sans MT"/>
              </a:rPr>
              <a:t>2024</a:t>
            </a:r>
            <a:r>
              <a:rPr sz="2400" b="1" spc="-100" dirty="0">
                <a:latin typeface="Gill Sans MT"/>
                <a:cs typeface="Gill Sans MT"/>
              </a:rPr>
              <a:t> </a:t>
            </a:r>
            <a:r>
              <a:rPr sz="2400" b="1" spc="-20" dirty="0">
                <a:latin typeface="Gill Sans MT"/>
                <a:cs typeface="Gill Sans MT"/>
              </a:rPr>
              <a:t>Regs</a:t>
            </a:r>
            <a:endParaRPr sz="2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525"/>
              </a:spcBef>
            </a:pPr>
            <a:endParaRPr sz="2400">
              <a:latin typeface="Gill Sans MT"/>
              <a:cs typeface="Gill Sans MT"/>
            </a:endParaRPr>
          </a:p>
          <a:p>
            <a:pPr marL="265430" indent="-252729">
              <a:lnSpc>
                <a:spcPct val="100000"/>
              </a:lnSpc>
              <a:spcBef>
                <a:spcPts val="5"/>
              </a:spcBef>
              <a:buChar char="•"/>
              <a:tabLst>
                <a:tab pos="265430" algn="l"/>
              </a:tabLst>
            </a:pPr>
            <a:r>
              <a:rPr sz="2150" dirty="0">
                <a:latin typeface="Gill Sans MT"/>
                <a:cs typeface="Gill Sans MT"/>
              </a:rPr>
              <a:t>Notify</a:t>
            </a:r>
            <a:r>
              <a:rPr sz="2150" spc="30" dirty="0">
                <a:latin typeface="Gill Sans MT"/>
                <a:cs typeface="Gill Sans MT"/>
              </a:rPr>
              <a:t> </a:t>
            </a:r>
            <a:r>
              <a:rPr sz="2150" spc="125" dirty="0">
                <a:latin typeface="Gill Sans MT"/>
                <a:cs typeface="Gill Sans MT"/>
              </a:rPr>
              <a:t>complainant</a:t>
            </a:r>
            <a:r>
              <a:rPr sz="2150" spc="40" dirty="0">
                <a:latin typeface="Gill Sans MT"/>
                <a:cs typeface="Gill Sans MT"/>
              </a:rPr>
              <a:t> </a:t>
            </a:r>
            <a:r>
              <a:rPr sz="2150" spc="110" dirty="0">
                <a:latin typeface="Gill Sans MT"/>
                <a:cs typeface="Gill Sans MT"/>
              </a:rPr>
              <a:t>of</a:t>
            </a:r>
            <a:r>
              <a:rPr sz="2150" spc="85" dirty="0">
                <a:latin typeface="Gill Sans MT"/>
                <a:cs typeface="Gill Sans MT"/>
              </a:rPr>
              <a:t> </a:t>
            </a:r>
            <a:r>
              <a:rPr sz="2150" spc="120" dirty="0">
                <a:latin typeface="Gill Sans MT"/>
                <a:cs typeface="Gill Sans MT"/>
              </a:rPr>
              <a:t>grievance</a:t>
            </a:r>
            <a:r>
              <a:rPr sz="2150" spc="50" dirty="0">
                <a:latin typeface="Gill Sans MT"/>
                <a:cs typeface="Gill Sans MT"/>
              </a:rPr>
              <a:t> </a:t>
            </a:r>
            <a:r>
              <a:rPr sz="2150" spc="70" dirty="0">
                <a:latin typeface="Gill Sans MT"/>
                <a:cs typeface="Gill Sans MT"/>
              </a:rPr>
              <a:t>procedures</a:t>
            </a:r>
            <a:endParaRPr sz="2150">
              <a:latin typeface="Gill Sans MT"/>
              <a:cs typeface="Gill Sans MT"/>
            </a:endParaRPr>
          </a:p>
          <a:p>
            <a:pPr marL="250190" indent="-237490">
              <a:lnSpc>
                <a:spcPct val="100000"/>
              </a:lnSpc>
              <a:spcBef>
                <a:spcPts val="1475"/>
              </a:spcBef>
              <a:buChar char="•"/>
              <a:tabLst>
                <a:tab pos="250190" algn="l"/>
              </a:tabLst>
            </a:pPr>
            <a:r>
              <a:rPr sz="2150" spc="75" dirty="0">
                <a:latin typeface="Gill Sans MT"/>
                <a:cs typeface="Gill Sans MT"/>
              </a:rPr>
              <a:t>Offer/coordinate</a:t>
            </a:r>
            <a:r>
              <a:rPr sz="2150" spc="5" dirty="0">
                <a:latin typeface="Gill Sans MT"/>
                <a:cs typeface="Gill Sans MT"/>
              </a:rPr>
              <a:t> </a:t>
            </a:r>
            <a:r>
              <a:rPr sz="2150" spc="80" dirty="0">
                <a:latin typeface="Gill Sans MT"/>
                <a:cs typeface="Gill Sans MT"/>
              </a:rPr>
              <a:t>supportive</a:t>
            </a:r>
            <a:r>
              <a:rPr sz="2150" spc="10" dirty="0">
                <a:latin typeface="Gill Sans MT"/>
                <a:cs typeface="Gill Sans MT"/>
              </a:rPr>
              <a:t> </a:t>
            </a:r>
            <a:r>
              <a:rPr sz="2150" spc="155" dirty="0">
                <a:latin typeface="Gill Sans MT"/>
                <a:cs typeface="Gill Sans MT"/>
              </a:rPr>
              <a:t>measures</a:t>
            </a:r>
            <a:endParaRPr sz="2150">
              <a:latin typeface="Gill Sans MT"/>
              <a:cs typeface="Gill Sans MT"/>
            </a:endParaRPr>
          </a:p>
          <a:p>
            <a:pPr marL="250190" indent="-237490">
              <a:lnSpc>
                <a:spcPct val="100000"/>
              </a:lnSpc>
              <a:spcBef>
                <a:spcPts val="1400"/>
              </a:spcBef>
              <a:buChar char="•"/>
              <a:tabLst>
                <a:tab pos="250190" algn="l"/>
              </a:tabLst>
            </a:pPr>
            <a:r>
              <a:rPr sz="2150" spc="135" dirty="0">
                <a:latin typeface="Gill Sans MT"/>
                <a:cs typeface="Gill Sans MT"/>
              </a:rPr>
              <a:t>If</a:t>
            </a:r>
            <a:r>
              <a:rPr sz="2150" spc="-70" dirty="0">
                <a:latin typeface="Gill Sans MT"/>
                <a:cs typeface="Gill Sans MT"/>
              </a:rPr>
              <a:t> </a:t>
            </a:r>
            <a:r>
              <a:rPr sz="2150" spc="125" dirty="0">
                <a:latin typeface="Gill Sans MT"/>
                <a:cs typeface="Gill Sans MT"/>
              </a:rPr>
              <a:t>complaint</a:t>
            </a:r>
            <a:r>
              <a:rPr sz="2150" spc="-105" dirty="0">
                <a:latin typeface="Gill Sans MT"/>
                <a:cs typeface="Gill Sans MT"/>
              </a:rPr>
              <a:t> </a:t>
            </a:r>
            <a:r>
              <a:rPr sz="2150" spc="135" dirty="0">
                <a:latin typeface="Gill Sans MT"/>
                <a:cs typeface="Gill Sans MT"/>
              </a:rPr>
              <a:t>made,</a:t>
            </a:r>
            <a:r>
              <a:rPr sz="2150" spc="-35" dirty="0">
                <a:latin typeface="Gill Sans MT"/>
                <a:cs typeface="Gill Sans MT"/>
              </a:rPr>
              <a:t> </a:t>
            </a:r>
            <a:r>
              <a:rPr sz="2150" spc="75" dirty="0">
                <a:latin typeface="Gill Sans MT"/>
                <a:cs typeface="Gill Sans MT"/>
              </a:rPr>
              <a:t>initiate</a:t>
            </a:r>
            <a:r>
              <a:rPr sz="2150" spc="-90" dirty="0">
                <a:latin typeface="Gill Sans MT"/>
                <a:cs typeface="Gill Sans MT"/>
              </a:rPr>
              <a:t> </a:t>
            </a:r>
            <a:r>
              <a:rPr sz="2150" spc="130" dirty="0">
                <a:latin typeface="Gill Sans MT"/>
                <a:cs typeface="Gill Sans MT"/>
              </a:rPr>
              <a:t>grievance</a:t>
            </a:r>
            <a:r>
              <a:rPr sz="2150" spc="-85" dirty="0">
                <a:latin typeface="Gill Sans MT"/>
                <a:cs typeface="Gill Sans MT"/>
              </a:rPr>
              <a:t> </a:t>
            </a:r>
            <a:r>
              <a:rPr sz="2150" dirty="0">
                <a:latin typeface="Gill Sans MT"/>
                <a:cs typeface="Gill Sans MT"/>
              </a:rPr>
              <a:t>or</a:t>
            </a:r>
            <a:r>
              <a:rPr sz="2150" spc="-50" dirty="0">
                <a:latin typeface="Gill Sans MT"/>
                <a:cs typeface="Gill Sans MT"/>
              </a:rPr>
              <a:t> </a:t>
            </a:r>
            <a:r>
              <a:rPr sz="2150" dirty="0">
                <a:latin typeface="Gill Sans MT"/>
                <a:cs typeface="Gill Sans MT"/>
              </a:rPr>
              <a:t>IR</a:t>
            </a:r>
            <a:r>
              <a:rPr sz="2150" spc="-50" dirty="0">
                <a:latin typeface="Gill Sans MT"/>
                <a:cs typeface="Gill Sans MT"/>
              </a:rPr>
              <a:t> </a:t>
            </a:r>
            <a:r>
              <a:rPr sz="2150" spc="70" dirty="0">
                <a:latin typeface="Gill Sans MT"/>
                <a:cs typeface="Gill Sans MT"/>
              </a:rPr>
              <a:t>procedures</a:t>
            </a:r>
            <a:endParaRPr sz="2150">
              <a:latin typeface="Gill Sans MT"/>
              <a:cs typeface="Gill Sans MT"/>
            </a:endParaRPr>
          </a:p>
          <a:p>
            <a:pPr marL="241300" marR="321310" indent="-229235">
              <a:lnSpc>
                <a:spcPct val="116500"/>
              </a:lnSpc>
              <a:spcBef>
                <a:spcPts val="1050"/>
              </a:spcBef>
              <a:buChar char="•"/>
              <a:tabLst>
                <a:tab pos="241300" algn="l"/>
                <a:tab pos="250190" algn="l"/>
              </a:tabLst>
            </a:pPr>
            <a:r>
              <a:rPr sz="2150" dirty="0">
                <a:latin typeface="Gill Sans MT"/>
                <a:cs typeface="Gill Sans MT"/>
              </a:rPr>
              <a:t>	</a:t>
            </a:r>
            <a:r>
              <a:rPr sz="2150" spc="135" dirty="0">
                <a:latin typeface="Gill Sans MT"/>
                <a:cs typeface="Gill Sans MT"/>
              </a:rPr>
              <a:t>If</a:t>
            </a:r>
            <a:r>
              <a:rPr sz="2150" spc="-65" dirty="0">
                <a:latin typeface="Gill Sans MT"/>
                <a:cs typeface="Gill Sans MT"/>
              </a:rPr>
              <a:t> </a:t>
            </a:r>
            <a:r>
              <a:rPr sz="2150" spc="85" dirty="0">
                <a:latin typeface="Gill Sans MT"/>
                <a:cs typeface="Gill Sans MT"/>
              </a:rPr>
              <a:t>no</a:t>
            </a:r>
            <a:r>
              <a:rPr sz="2150" spc="-20" dirty="0">
                <a:latin typeface="Gill Sans MT"/>
                <a:cs typeface="Gill Sans MT"/>
              </a:rPr>
              <a:t> </a:t>
            </a:r>
            <a:r>
              <a:rPr sz="2150" spc="114" dirty="0">
                <a:latin typeface="Gill Sans MT"/>
                <a:cs typeface="Gill Sans MT"/>
              </a:rPr>
              <a:t>complaint</a:t>
            </a:r>
            <a:r>
              <a:rPr sz="2150" spc="-25" dirty="0">
                <a:latin typeface="Gill Sans MT"/>
                <a:cs typeface="Gill Sans MT"/>
              </a:rPr>
              <a:t> </a:t>
            </a:r>
            <a:r>
              <a:rPr sz="2150" spc="135" dirty="0">
                <a:latin typeface="Gill Sans MT"/>
                <a:cs typeface="Gill Sans MT"/>
              </a:rPr>
              <a:t>made,</a:t>
            </a:r>
            <a:r>
              <a:rPr sz="2150" spc="-30" dirty="0">
                <a:latin typeface="Gill Sans MT"/>
                <a:cs typeface="Gill Sans MT"/>
              </a:rPr>
              <a:t> </a:t>
            </a:r>
            <a:r>
              <a:rPr sz="2150" spc="80" dirty="0">
                <a:latin typeface="Gill Sans MT"/>
                <a:cs typeface="Gill Sans MT"/>
              </a:rPr>
              <a:t>determine</a:t>
            </a:r>
            <a:r>
              <a:rPr sz="2150" spc="-90" dirty="0">
                <a:latin typeface="Gill Sans MT"/>
                <a:cs typeface="Gill Sans MT"/>
              </a:rPr>
              <a:t> </a:t>
            </a:r>
            <a:r>
              <a:rPr sz="2150" spc="60" dirty="0">
                <a:latin typeface="Gill Sans MT"/>
                <a:cs typeface="Gill Sans MT"/>
              </a:rPr>
              <a:t>whether</a:t>
            </a:r>
            <a:r>
              <a:rPr sz="2150" spc="-40" dirty="0">
                <a:latin typeface="Gill Sans MT"/>
                <a:cs typeface="Gill Sans MT"/>
              </a:rPr>
              <a:t> </a:t>
            </a:r>
            <a:r>
              <a:rPr sz="2150" dirty="0">
                <a:latin typeface="Gill Sans MT"/>
                <a:cs typeface="Gill Sans MT"/>
              </a:rPr>
              <a:t>to</a:t>
            </a:r>
            <a:r>
              <a:rPr sz="2150" spc="-95" dirty="0">
                <a:latin typeface="Gill Sans MT"/>
                <a:cs typeface="Gill Sans MT"/>
              </a:rPr>
              <a:t> </a:t>
            </a:r>
            <a:r>
              <a:rPr sz="2150" spc="75" dirty="0">
                <a:latin typeface="Gill Sans MT"/>
                <a:cs typeface="Gill Sans MT"/>
              </a:rPr>
              <a:t>initiate</a:t>
            </a:r>
            <a:r>
              <a:rPr sz="2150" spc="-10" dirty="0">
                <a:latin typeface="Gill Sans MT"/>
                <a:cs typeface="Gill Sans MT"/>
              </a:rPr>
              <a:t> </a:t>
            </a:r>
            <a:r>
              <a:rPr sz="2150" spc="210" dirty="0">
                <a:latin typeface="Gill Sans MT"/>
                <a:cs typeface="Gill Sans MT"/>
              </a:rPr>
              <a:t>a </a:t>
            </a:r>
            <a:r>
              <a:rPr sz="2150" spc="105" dirty="0">
                <a:latin typeface="Gill Sans MT"/>
                <a:cs typeface="Gill Sans MT"/>
              </a:rPr>
              <a:t>complaint</a:t>
            </a:r>
            <a:endParaRPr sz="2150">
              <a:latin typeface="Gill Sans MT"/>
              <a:cs typeface="Gill Sans MT"/>
            </a:endParaRPr>
          </a:p>
          <a:p>
            <a:pPr marL="241300" marR="5080" indent="-229235">
              <a:lnSpc>
                <a:spcPct val="117900"/>
              </a:lnSpc>
              <a:spcBef>
                <a:spcPts val="940"/>
              </a:spcBef>
              <a:buChar char="•"/>
              <a:tabLst>
                <a:tab pos="241300" algn="l"/>
                <a:tab pos="265430" algn="l"/>
              </a:tabLst>
            </a:pPr>
            <a:r>
              <a:rPr sz="2150" dirty="0">
                <a:latin typeface="Gill Sans MT"/>
                <a:cs typeface="Gill Sans MT"/>
              </a:rPr>
              <a:t>	</a:t>
            </a:r>
            <a:r>
              <a:rPr sz="2150" spc="110" dirty="0">
                <a:latin typeface="Gill Sans MT"/>
                <a:cs typeface="Gill Sans MT"/>
              </a:rPr>
              <a:t>Take</a:t>
            </a:r>
            <a:r>
              <a:rPr sz="2150" spc="-65" dirty="0">
                <a:latin typeface="Gill Sans MT"/>
                <a:cs typeface="Gill Sans MT"/>
              </a:rPr>
              <a:t> </a:t>
            </a:r>
            <a:r>
              <a:rPr sz="2150" dirty="0">
                <a:latin typeface="Gill Sans MT"/>
                <a:cs typeface="Gill Sans MT"/>
              </a:rPr>
              <a:t>other</a:t>
            </a:r>
            <a:r>
              <a:rPr sz="2150" spc="-15" dirty="0">
                <a:latin typeface="Gill Sans MT"/>
                <a:cs typeface="Gill Sans MT"/>
              </a:rPr>
              <a:t> </a:t>
            </a:r>
            <a:r>
              <a:rPr sz="2150" spc="55" dirty="0">
                <a:latin typeface="Gill Sans MT"/>
                <a:cs typeface="Gill Sans MT"/>
              </a:rPr>
              <a:t>“appropriate</a:t>
            </a:r>
            <a:r>
              <a:rPr sz="2150" spc="20" dirty="0">
                <a:latin typeface="Gill Sans MT"/>
                <a:cs typeface="Gill Sans MT"/>
              </a:rPr>
              <a:t> </a:t>
            </a:r>
            <a:r>
              <a:rPr sz="2150" spc="60" dirty="0">
                <a:latin typeface="Gill Sans MT"/>
                <a:cs typeface="Gill Sans MT"/>
              </a:rPr>
              <a:t>prompt</a:t>
            </a:r>
            <a:r>
              <a:rPr sz="2150" spc="5" dirty="0">
                <a:latin typeface="Gill Sans MT"/>
                <a:cs typeface="Gill Sans MT"/>
              </a:rPr>
              <a:t> </a:t>
            </a:r>
            <a:r>
              <a:rPr sz="2150" spc="170" dirty="0">
                <a:latin typeface="Gill Sans MT"/>
                <a:cs typeface="Gill Sans MT"/>
              </a:rPr>
              <a:t>and</a:t>
            </a:r>
            <a:r>
              <a:rPr sz="2150" spc="-60" dirty="0">
                <a:latin typeface="Gill Sans MT"/>
                <a:cs typeface="Gill Sans MT"/>
              </a:rPr>
              <a:t> </a:t>
            </a:r>
            <a:r>
              <a:rPr sz="2150" spc="95" dirty="0">
                <a:latin typeface="Gill Sans MT"/>
                <a:cs typeface="Gill Sans MT"/>
              </a:rPr>
              <a:t>effective”</a:t>
            </a:r>
            <a:r>
              <a:rPr sz="2150" spc="20" dirty="0">
                <a:latin typeface="Gill Sans MT"/>
                <a:cs typeface="Gill Sans MT"/>
              </a:rPr>
              <a:t> </a:t>
            </a:r>
            <a:r>
              <a:rPr sz="2150" spc="105" dirty="0">
                <a:latin typeface="Gill Sans MT"/>
                <a:cs typeface="Gill Sans MT"/>
              </a:rPr>
              <a:t>action</a:t>
            </a:r>
            <a:r>
              <a:rPr sz="2150" spc="-35" dirty="0">
                <a:latin typeface="Gill Sans MT"/>
                <a:cs typeface="Gill Sans MT"/>
              </a:rPr>
              <a:t> </a:t>
            </a:r>
            <a:r>
              <a:rPr sz="2150" spc="-25" dirty="0">
                <a:latin typeface="Gill Sans MT"/>
                <a:cs typeface="Gill Sans MT"/>
              </a:rPr>
              <a:t>to </a:t>
            </a:r>
            <a:r>
              <a:rPr sz="2150" spc="105" dirty="0">
                <a:latin typeface="Gill Sans MT"/>
                <a:cs typeface="Gill Sans MT"/>
              </a:rPr>
              <a:t>ensure</a:t>
            </a:r>
            <a:r>
              <a:rPr sz="2150" spc="-10" dirty="0">
                <a:latin typeface="Gill Sans MT"/>
                <a:cs typeface="Gill Sans MT"/>
              </a:rPr>
              <a:t> </a:t>
            </a:r>
            <a:r>
              <a:rPr sz="2150" spc="80" dirty="0">
                <a:latin typeface="Gill Sans MT"/>
                <a:cs typeface="Gill Sans MT"/>
              </a:rPr>
              <a:t>that</a:t>
            </a:r>
            <a:r>
              <a:rPr sz="2150" spc="-20" dirty="0">
                <a:latin typeface="Gill Sans MT"/>
                <a:cs typeface="Gill Sans MT"/>
              </a:rPr>
              <a:t> </a:t>
            </a:r>
            <a:r>
              <a:rPr sz="2150" spc="130" dirty="0">
                <a:latin typeface="Gill Sans MT"/>
                <a:cs typeface="Gill Sans MT"/>
              </a:rPr>
              <a:t>sex</a:t>
            </a:r>
            <a:r>
              <a:rPr sz="2150" spc="-5" dirty="0">
                <a:latin typeface="Gill Sans MT"/>
                <a:cs typeface="Gill Sans MT"/>
              </a:rPr>
              <a:t> </a:t>
            </a:r>
            <a:r>
              <a:rPr sz="2150" spc="95" dirty="0">
                <a:latin typeface="Gill Sans MT"/>
                <a:cs typeface="Gill Sans MT"/>
              </a:rPr>
              <a:t>discrimination</a:t>
            </a:r>
            <a:r>
              <a:rPr sz="2150" spc="20" dirty="0">
                <a:latin typeface="Gill Sans MT"/>
                <a:cs typeface="Gill Sans MT"/>
              </a:rPr>
              <a:t> </a:t>
            </a:r>
            <a:r>
              <a:rPr sz="2150" spc="135" dirty="0">
                <a:latin typeface="Gill Sans MT"/>
                <a:cs typeface="Gill Sans MT"/>
              </a:rPr>
              <a:t>does</a:t>
            </a:r>
            <a:r>
              <a:rPr sz="2150" spc="-55" dirty="0">
                <a:latin typeface="Gill Sans MT"/>
                <a:cs typeface="Gill Sans MT"/>
              </a:rPr>
              <a:t> </a:t>
            </a:r>
            <a:r>
              <a:rPr sz="2150" dirty="0">
                <a:latin typeface="Gill Sans MT"/>
                <a:cs typeface="Gill Sans MT"/>
              </a:rPr>
              <a:t>not</a:t>
            </a:r>
            <a:r>
              <a:rPr sz="2150" spc="-20" dirty="0">
                <a:latin typeface="Gill Sans MT"/>
                <a:cs typeface="Gill Sans MT"/>
              </a:rPr>
              <a:t> </a:t>
            </a:r>
            <a:r>
              <a:rPr sz="2150" spc="85" dirty="0">
                <a:latin typeface="Gill Sans MT"/>
                <a:cs typeface="Gill Sans MT"/>
              </a:rPr>
              <a:t>occur</a:t>
            </a:r>
            <a:r>
              <a:rPr sz="2150" spc="-45" dirty="0">
                <a:latin typeface="Gill Sans MT"/>
                <a:cs typeface="Gill Sans MT"/>
              </a:rPr>
              <a:t> </a:t>
            </a:r>
            <a:r>
              <a:rPr sz="2150" spc="-35" dirty="0">
                <a:latin typeface="Gill Sans MT"/>
                <a:cs typeface="Gill Sans MT"/>
              </a:rPr>
              <a:t>or</a:t>
            </a:r>
            <a:r>
              <a:rPr sz="2150" spc="-40" dirty="0">
                <a:latin typeface="Gill Sans MT"/>
                <a:cs typeface="Gill Sans MT"/>
              </a:rPr>
              <a:t> </a:t>
            </a:r>
            <a:r>
              <a:rPr sz="2150" spc="-10" dirty="0">
                <a:latin typeface="Gill Sans MT"/>
                <a:cs typeface="Gill Sans MT"/>
              </a:rPr>
              <a:t>recur </a:t>
            </a:r>
            <a:r>
              <a:rPr sz="2150" spc="114" dirty="0">
                <a:latin typeface="Gill Sans MT"/>
                <a:cs typeface="Gill Sans MT"/>
              </a:rPr>
              <a:t>(including</a:t>
            </a:r>
            <a:r>
              <a:rPr sz="2150" spc="-90" dirty="0">
                <a:latin typeface="Gill Sans MT"/>
                <a:cs typeface="Gill Sans MT"/>
              </a:rPr>
              <a:t> </a:t>
            </a:r>
            <a:r>
              <a:rPr sz="2150" spc="114" dirty="0">
                <a:latin typeface="Gill Sans MT"/>
                <a:cs typeface="Gill Sans MT"/>
              </a:rPr>
              <a:t>remedies</a:t>
            </a:r>
            <a:r>
              <a:rPr sz="2150" spc="-60" dirty="0">
                <a:latin typeface="Gill Sans MT"/>
                <a:cs typeface="Gill Sans MT"/>
              </a:rPr>
              <a:t> </a:t>
            </a:r>
            <a:r>
              <a:rPr sz="2150" spc="50" dirty="0">
                <a:latin typeface="Gill Sans MT"/>
                <a:cs typeface="Gill Sans MT"/>
              </a:rPr>
              <a:t>for</a:t>
            </a:r>
            <a:r>
              <a:rPr sz="2150" spc="-50" dirty="0">
                <a:latin typeface="Gill Sans MT"/>
                <a:cs typeface="Gill Sans MT"/>
              </a:rPr>
              <a:t> </a:t>
            </a:r>
            <a:r>
              <a:rPr sz="2150" spc="65" dirty="0">
                <a:latin typeface="Gill Sans MT"/>
                <a:cs typeface="Gill Sans MT"/>
              </a:rPr>
              <a:t>the</a:t>
            </a:r>
            <a:r>
              <a:rPr sz="2150" spc="-15" dirty="0">
                <a:latin typeface="Gill Sans MT"/>
                <a:cs typeface="Gill Sans MT"/>
              </a:rPr>
              <a:t> </a:t>
            </a:r>
            <a:r>
              <a:rPr sz="2150" spc="110" dirty="0">
                <a:latin typeface="Gill Sans MT"/>
                <a:cs typeface="Gill Sans MT"/>
              </a:rPr>
              <a:t>complainant)</a:t>
            </a:r>
            <a:endParaRPr sz="2150">
              <a:latin typeface="Gill Sans MT"/>
              <a:cs typeface="Gill Sans MT"/>
            </a:endParaRPr>
          </a:p>
        </p:txBody>
      </p:sp>
      <p:pic>
        <p:nvPicPr>
          <p:cNvPr id="4" name="object 4" descr="law-8 | Cal Injury Lawyer | Flickr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53350" y="790575"/>
            <a:ext cx="3495675" cy="23241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400" spc="-55" dirty="0">
                <a:solidFill>
                  <a:srgbClr val="C12C2E"/>
                </a:solidFill>
              </a:rPr>
              <a:t>Submodules</a:t>
            </a:r>
            <a:endParaRPr sz="4400"/>
          </a:p>
        </p:txBody>
      </p:sp>
      <p:pic>
        <p:nvPicPr>
          <p:cNvPr id="3" name="object 3" descr="Diagram showing the four submodules inside of four overlapping red circles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1590738"/>
            <a:ext cx="11744388" cy="4524311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74687" y="2710116"/>
            <a:ext cx="2646045" cy="220218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>
              <a:lnSpc>
                <a:spcPct val="91800"/>
              </a:lnSpc>
              <a:spcBef>
                <a:spcPts val="425"/>
              </a:spcBef>
              <a:tabLst>
                <a:tab pos="1440815" algn="l"/>
              </a:tabLst>
            </a:pPr>
            <a:r>
              <a:rPr sz="3050" spc="75" dirty="0">
                <a:solidFill>
                  <a:srgbClr val="FFFFFF"/>
                </a:solidFill>
                <a:latin typeface="Gill Sans MT"/>
                <a:cs typeface="Gill Sans MT"/>
              </a:rPr>
              <a:t>What’s</a:t>
            </a:r>
            <a:r>
              <a:rPr sz="3050" spc="-3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3050" spc="310" dirty="0">
                <a:solidFill>
                  <a:srgbClr val="FFFFFF"/>
                </a:solidFill>
                <a:latin typeface="Gill Sans MT"/>
                <a:cs typeface="Gill Sans MT"/>
              </a:rPr>
              <a:t>a </a:t>
            </a:r>
            <a:r>
              <a:rPr sz="3050" spc="60" dirty="0">
                <a:solidFill>
                  <a:srgbClr val="FFFFFF"/>
                </a:solidFill>
                <a:latin typeface="Gill Sans MT"/>
                <a:cs typeface="Gill Sans MT"/>
              </a:rPr>
              <a:t>report?</a:t>
            </a:r>
            <a:r>
              <a:rPr sz="3050" dirty="0">
                <a:solidFill>
                  <a:srgbClr val="FFFFFF"/>
                </a:solidFill>
                <a:latin typeface="Gill Sans MT"/>
                <a:cs typeface="Gill Sans MT"/>
              </a:rPr>
              <a:t>	</a:t>
            </a:r>
            <a:r>
              <a:rPr sz="3050" spc="65" dirty="0">
                <a:solidFill>
                  <a:srgbClr val="FFFFFF"/>
                </a:solidFill>
                <a:latin typeface="Gill Sans MT"/>
                <a:cs typeface="Gill Sans MT"/>
              </a:rPr>
              <a:t>What’s </a:t>
            </a:r>
            <a:r>
              <a:rPr sz="3050" dirty="0">
                <a:solidFill>
                  <a:srgbClr val="FFFFFF"/>
                </a:solidFill>
                <a:latin typeface="Gill Sans MT"/>
                <a:cs typeface="Gill Sans MT"/>
              </a:rPr>
              <a:t>our</a:t>
            </a:r>
            <a:r>
              <a:rPr sz="3050" spc="4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3050" spc="140" dirty="0">
                <a:solidFill>
                  <a:srgbClr val="FFFFFF"/>
                </a:solidFill>
                <a:latin typeface="Gill Sans MT"/>
                <a:cs typeface="Gill Sans MT"/>
              </a:rPr>
              <a:t>obligation </a:t>
            </a:r>
            <a:r>
              <a:rPr sz="3050" spc="95" dirty="0">
                <a:solidFill>
                  <a:srgbClr val="FFFFFF"/>
                </a:solidFill>
                <a:latin typeface="Gill Sans MT"/>
                <a:cs typeface="Gill Sans MT"/>
              </a:rPr>
              <a:t>with</a:t>
            </a:r>
            <a:r>
              <a:rPr sz="3050" spc="-6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3050" spc="150" dirty="0">
                <a:solidFill>
                  <a:srgbClr val="FFFFFF"/>
                </a:solidFill>
                <a:latin typeface="Gill Sans MT"/>
                <a:cs typeface="Gill Sans MT"/>
              </a:rPr>
              <a:t>respect</a:t>
            </a:r>
            <a:r>
              <a:rPr sz="3050" spc="-5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3050" spc="-25" dirty="0">
                <a:solidFill>
                  <a:srgbClr val="FFFFFF"/>
                </a:solidFill>
                <a:latin typeface="Gill Sans MT"/>
                <a:cs typeface="Gill Sans MT"/>
              </a:rPr>
              <a:t>to </a:t>
            </a:r>
            <a:r>
              <a:rPr sz="3050" spc="110" dirty="0">
                <a:solidFill>
                  <a:srgbClr val="FFFFFF"/>
                </a:solidFill>
                <a:latin typeface="Gill Sans MT"/>
                <a:cs typeface="Gill Sans MT"/>
              </a:rPr>
              <a:t>reports?</a:t>
            </a:r>
            <a:endParaRPr sz="3050">
              <a:latin typeface="Gill Sans MT"/>
              <a:cs typeface="Gill Sans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38803" y="2533649"/>
            <a:ext cx="2356485" cy="256349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 marR="5080">
              <a:lnSpc>
                <a:spcPct val="89900"/>
              </a:lnSpc>
              <a:spcBef>
                <a:spcPts val="445"/>
              </a:spcBef>
            </a:pPr>
            <a:r>
              <a:rPr sz="2600" dirty="0">
                <a:solidFill>
                  <a:srgbClr val="FFFFFF"/>
                </a:solidFill>
                <a:latin typeface="Gill Sans MT"/>
                <a:cs typeface="Gill Sans MT"/>
              </a:rPr>
              <a:t>How</a:t>
            </a:r>
            <a:r>
              <a:rPr sz="2600" spc="-9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600" spc="140" dirty="0">
                <a:solidFill>
                  <a:srgbClr val="FFFFFF"/>
                </a:solidFill>
                <a:latin typeface="Gill Sans MT"/>
                <a:cs typeface="Gill Sans MT"/>
              </a:rPr>
              <a:t>should</a:t>
            </a:r>
            <a:r>
              <a:rPr sz="2600" spc="-4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600" spc="15" dirty="0">
                <a:solidFill>
                  <a:srgbClr val="FFFFFF"/>
                </a:solidFill>
                <a:latin typeface="Gill Sans MT"/>
                <a:cs typeface="Gill Sans MT"/>
              </a:rPr>
              <a:t>I </a:t>
            </a:r>
            <a:r>
              <a:rPr sz="2600" spc="120" dirty="0">
                <a:solidFill>
                  <a:srgbClr val="FFFFFF"/>
                </a:solidFill>
                <a:latin typeface="Gill Sans MT"/>
                <a:cs typeface="Gill Sans MT"/>
              </a:rPr>
              <a:t>reach</a:t>
            </a:r>
            <a:r>
              <a:rPr sz="2600" spc="-7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600" spc="50" dirty="0">
                <a:solidFill>
                  <a:srgbClr val="FFFFFF"/>
                </a:solidFill>
                <a:latin typeface="Gill Sans MT"/>
                <a:cs typeface="Gill Sans MT"/>
              </a:rPr>
              <a:t>out</a:t>
            </a:r>
            <a:r>
              <a:rPr sz="2600" spc="-7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600" dirty="0">
                <a:solidFill>
                  <a:srgbClr val="FFFFFF"/>
                </a:solidFill>
                <a:latin typeface="Gill Sans MT"/>
                <a:cs typeface="Gill Sans MT"/>
              </a:rPr>
              <a:t>to</a:t>
            </a:r>
            <a:r>
              <a:rPr sz="2600" spc="-4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600" spc="260" dirty="0">
                <a:solidFill>
                  <a:srgbClr val="FFFFFF"/>
                </a:solidFill>
                <a:latin typeface="Gill Sans MT"/>
                <a:cs typeface="Gill Sans MT"/>
              </a:rPr>
              <a:t>a </a:t>
            </a:r>
            <a:r>
              <a:rPr sz="2600" spc="80" dirty="0">
                <a:solidFill>
                  <a:srgbClr val="FFFFFF"/>
                </a:solidFill>
                <a:latin typeface="Gill Sans MT"/>
                <a:cs typeface="Gill Sans MT"/>
              </a:rPr>
              <a:t>potential </a:t>
            </a:r>
            <a:r>
              <a:rPr sz="2600" spc="155" dirty="0">
                <a:solidFill>
                  <a:srgbClr val="FFFFFF"/>
                </a:solidFill>
                <a:latin typeface="Gill Sans MT"/>
                <a:cs typeface="Gill Sans MT"/>
              </a:rPr>
              <a:t>complainant? </a:t>
            </a:r>
            <a:r>
              <a:rPr sz="2600" dirty="0">
                <a:solidFill>
                  <a:srgbClr val="FFFFFF"/>
                </a:solidFill>
                <a:latin typeface="Gill Sans MT"/>
                <a:cs typeface="Gill Sans MT"/>
              </a:rPr>
              <a:t>What</a:t>
            </a:r>
            <a:r>
              <a:rPr sz="2600" spc="-7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600" spc="130" dirty="0">
                <a:solidFill>
                  <a:srgbClr val="FFFFFF"/>
                </a:solidFill>
                <a:latin typeface="Gill Sans MT"/>
                <a:cs typeface="Gill Sans MT"/>
              </a:rPr>
              <a:t>should</a:t>
            </a:r>
            <a:r>
              <a:rPr sz="2600" spc="-1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600" spc="5" dirty="0">
                <a:solidFill>
                  <a:srgbClr val="FFFFFF"/>
                </a:solidFill>
                <a:latin typeface="Gill Sans MT"/>
                <a:cs typeface="Gill Sans MT"/>
              </a:rPr>
              <a:t>I </a:t>
            </a:r>
            <a:r>
              <a:rPr sz="2600" spc="65" dirty="0">
                <a:solidFill>
                  <a:srgbClr val="FFFFFF"/>
                </a:solidFill>
                <a:latin typeface="Gill Sans MT"/>
                <a:cs typeface="Gill Sans MT"/>
              </a:rPr>
              <a:t>cover</a:t>
            </a:r>
            <a:r>
              <a:rPr sz="2600" spc="-4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600" spc="80" dirty="0">
                <a:solidFill>
                  <a:srgbClr val="FFFFFF"/>
                </a:solidFill>
                <a:latin typeface="Gill Sans MT"/>
                <a:cs typeface="Gill Sans MT"/>
              </a:rPr>
              <a:t>in</a:t>
            </a:r>
            <a:r>
              <a:rPr sz="2600" spc="-6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600" spc="195" dirty="0">
                <a:solidFill>
                  <a:srgbClr val="FFFFFF"/>
                </a:solidFill>
                <a:latin typeface="Gill Sans MT"/>
                <a:cs typeface="Gill Sans MT"/>
              </a:rPr>
              <a:t>an </a:t>
            </a:r>
            <a:r>
              <a:rPr sz="2600" spc="100" dirty="0">
                <a:solidFill>
                  <a:srgbClr val="FFFFFF"/>
                </a:solidFill>
                <a:latin typeface="Gill Sans MT"/>
                <a:cs typeface="Gill Sans MT"/>
              </a:rPr>
              <a:t>intake</a:t>
            </a:r>
            <a:r>
              <a:rPr sz="2600" spc="-7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600" spc="165" dirty="0">
                <a:solidFill>
                  <a:srgbClr val="FFFFFF"/>
                </a:solidFill>
                <a:latin typeface="Gill Sans MT"/>
                <a:cs typeface="Gill Sans MT"/>
              </a:rPr>
              <a:t>meeting?</a:t>
            </a:r>
            <a:endParaRPr sz="2600">
              <a:latin typeface="Gill Sans MT"/>
              <a:cs typeface="Gill Sans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70929" y="3135947"/>
            <a:ext cx="1945005" cy="135318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 marR="5080">
              <a:lnSpc>
                <a:spcPct val="92300"/>
              </a:lnSpc>
              <a:spcBef>
                <a:spcPts val="409"/>
              </a:spcBef>
            </a:pPr>
            <a:r>
              <a:rPr sz="3050" dirty="0">
                <a:solidFill>
                  <a:srgbClr val="FFFFFF"/>
                </a:solidFill>
                <a:latin typeface="Gill Sans MT"/>
                <a:cs typeface="Gill Sans MT"/>
              </a:rPr>
              <a:t>What</a:t>
            </a:r>
            <a:r>
              <a:rPr sz="3050" spc="3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3050" spc="75" dirty="0">
                <a:solidFill>
                  <a:srgbClr val="FFFFFF"/>
                </a:solidFill>
                <a:latin typeface="Gill Sans MT"/>
                <a:cs typeface="Gill Sans MT"/>
              </a:rPr>
              <a:t>are </a:t>
            </a:r>
            <a:r>
              <a:rPr sz="3050" spc="120" dirty="0">
                <a:solidFill>
                  <a:srgbClr val="FFFFFF"/>
                </a:solidFill>
                <a:latin typeface="Gill Sans MT"/>
                <a:cs typeface="Gill Sans MT"/>
              </a:rPr>
              <a:t>supportive </a:t>
            </a:r>
            <a:r>
              <a:rPr sz="3050" spc="250" dirty="0">
                <a:solidFill>
                  <a:srgbClr val="FFFFFF"/>
                </a:solidFill>
                <a:latin typeface="Gill Sans MT"/>
                <a:cs typeface="Gill Sans MT"/>
              </a:rPr>
              <a:t>measures?</a:t>
            </a:r>
            <a:endParaRPr sz="305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98558" y="2595499"/>
            <a:ext cx="2292350" cy="220281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5080">
              <a:lnSpc>
                <a:spcPct val="91800"/>
              </a:lnSpc>
              <a:spcBef>
                <a:spcPts val="430"/>
              </a:spcBef>
            </a:pPr>
            <a:r>
              <a:rPr sz="3050" dirty="0">
                <a:solidFill>
                  <a:srgbClr val="FFFFFF"/>
                </a:solidFill>
                <a:latin typeface="Gill Sans MT"/>
                <a:cs typeface="Gill Sans MT"/>
              </a:rPr>
              <a:t>When</a:t>
            </a:r>
            <a:r>
              <a:rPr sz="3050" spc="4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3050" spc="165" dirty="0">
                <a:solidFill>
                  <a:srgbClr val="FFFFFF"/>
                </a:solidFill>
                <a:latin typeface="Gill Sans MT"/>
                <a:cs typeface="Gill Sans MT"/>
              </a:rPr>
              <a:t>should </a:t>
            </a:r>
            <a:r>
              <a:rPr sz="3050" spc="100" dirty="0">
                <a:solidFill>
                  <a:srgbClr val="FFFFFF"/>
                </a:solidFill>
                <a:latin typeface="Gill Sans MT"/>
                <a:cs typeface="Gill Sans MT"/>
              </a:rPr>
              <a:t>the</a:t>
            </a:r>
            <a:r>
              <a:rPr sz="3050" spc="-1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3050" spc="60" dirty="0">
                <a:solidFill>
                  <a:srgbClr val="FFFFFF"/>
                </a:solidFill>
                <a:latin typeface="Gill Sans MT"/>
                <a:cs typeface="Gill Sans MT"/>
              </a:rPr>
              <a:t>Title</a:t>
            </a:r>
            <a:r>
              <a:rPr sz="3050" spc="-8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3050" spc="-25" dirty="0">
                <a:solidFill>
                  <a:srgbClr val="FFFFFF"/>
                </a:solidFill>
                <a:latin typeface="Gill Sans MT"/>
                <a:cs typeface="Gill Sans MT"/>
              </a:rPr>
              <a:t>IX </a:t>
            </a:r>
            <a:r>
              <a:rPr sz="3050" spc="35" dirty="0">
                <a:solidFill>
                  <a:srgbClr val="FFFFFF"/>
                </a:solidFill>
                <a:latin typeface="Gill Sans MT"/>
                <a:cs typeface="Gill Sans MT"/>
              </a:rPr>
              <a:t>Coordinator </a:t>
            </a:r>
            <a:r>
              <a:rPr sz="3050" spc="110" dirty="0">
                <a:solidFill>
                  <a:srgbClr val="FFFFFF"/>
                </a:solidFill>
                <a:latin typeface="Gill Sans MT"/>
                <a:cs typeface="Gill Sans MT"/>
              </a:rPr>
              <a:t>initiate</a:t>
            </a:r>
            <a:r>
              <a:rPr sz="3050" spc="-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3050" spc="300" dirty="0">
                <a:solidFill>
                  <a:srgbClr val="FFFFFF"/>
                </a:solidFill>
                <a:latin typeface="Gill Sans MT"/>
                <a:cs typeface="Gill Sans MT"/>
              </a:rPr>
              <a:t>a </a:t>
            </a:r>
            <a:r>
              <a:rPr sz="3050" spc="190" dirty="0">
                <a:solidFill>
                  <a:srgbClr val="FFFFFF"/>
                </a:solidFill>
                <a:latin typeface="Gill Sans MT"/>
                <a:cs typeface="Gill Sans MT"/>
              </a:rPr>
              <a:t>complaint?</a:t>
            </a:r>
            <a:endParaRPr sz="30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400" spc="-100" dirty="0"/>
              <a:t>Initial</a:t>
            </a:r>
            <a:r>
              <a:rPr sz="4400" spc="-170" dirty="0"/>
              <a:t> </a:t>
            </a:r>
            <a:r>
              <a:rPr sz="4400" spc="-45" dirty="0"/>
              <a:t>Meeting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012825" y="1585277"/>
            <a:ext cx="5529580" cy="482346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74650" indent="-361950">
              <a:lnSpc>
                <a:spcPct val="100000"/>
              </a:lnSpc>
              <a:spcBef>
                <a:spcPts val="509"/>
              </a:spcBef>
              <a:buFont typeface="Arial"/>
              <a:buChar char="•"/>
              <a:tabLst>
                <a:tab pos="374650" algn="l"/>
              </a:tabLst>
            </a:pPr>
            <a:r>
              <a:rPr sz="2100" spc="65" dirty="0">
                <a:latin typeface="Gill Sans MT"/>
                <a:cs typeface="Gill Sans MT"/>
              </a:rPr>
              <a:t>initial</a:t>
            </a:r>
            <a:r>
              <a:rPr sz="2100" spc="-30" dirty="0">
                <a:latin typeface="Gill Sans MT"/>
                <a:cs typeface="Gill Sans MT"/>
              </a:rPr>
              <a:t> </a:t>
            </a:r>
            <a:r>
              <a:rPr sz="2100" spc="120" dirty="0">
                <a:latin typeface="Gill Sans MT"/>
                <a:cs typeface="Gill Sans MT"/>
              </a:rPr>
              <a:t>meeting</a:t>
            </a:r>
            <a:r>
              <a:rPr sz="2100" spc="-25" dirty="0">
                <a:latin typeface="Gill Sans MT"/>
                <a:cs typeface="Gill Sans MT"/>
              </a:rPr>
              <a:t> </a:t>
            </a:r>
            <a:r>
              <a:rPr sz="2100" spc="-80" dirty="0">
                <a:latin typeface="Gill Sans MT"/>
                <a:cs typeface="Gill Sans MT"/>
              </a:rPr>
              <a:t>≠</a:t>
            </a:r>
            <a:r>
              <a:rPr sz="2100" spc="-70" dirty="0">
                <a:latin typeface="Gill Sans MT"/>
                <a:cs typeface="Gill Sans MT"/>
              </a:rPr>
              <a:t> </a:t>
            </a:r>
            <a:r>
              <a:rPr sz="2100" spc="100" dirty="0">
                <a:latin typeface="Gill Sans MT"/>
                <a:cs typeface="Gill Sans MT"/>
              </a:rPr>
              <a:t>investigative</a:t>
            </a:r>
            <a:r>
              <a:rPr sz="2100" spc="-35" dirty="0">
                <a:latin typeface="Gill Sans MT"/>
                <a:cs typeface="Gill Sans MT"/>
              </a:rPr>
              <a:t> </a:t>
            </a:r>
            <a:r>
              <a:rPr sz="2100" spc="35" dirty="0">
                <a:latin typeface="Gill Sans MT"/>
                <a:cs typeface="Gill Sans MT"/>
              </a:rPr>
              <a:t>interview</a:t>
            </a:r>
            <a:endParaRPr sz="2100">
              <a:latin typeface="Gill Sans MT"/>
              <a:cs typeface="Gill Sans MT"/>
            </a:endParaRPr>
          </a:p>
          <a:p>
            <a:pPr marL="374650" indent="-361950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374650" algn="l"/>
              </a:tabLst>
            </a:pPr>
            <a:r>
              <a:rPr sz="2100" spc="70" dirty="0">
                <a:latin typeface="Gill Sans MT"/>
                <a:cs typeface="Gill Sans MT"/>
              </a:rPr>
              <a:t>support</a:t>
            </a:r>
            <a:r>
              <a:rPr sz="2100" spc="-60" dirty="0">
                <a:latin typeface="Gill Sans MT"/>
                <a:cs typeface="Gill Sans MT"/>
              </a:rPr>
              <a:t> </a:t>
            </a:r>
            <a:r>
              <a:rPr sz="2100" spc="85" dirty="0">
                <a:latin typeface="Gill Sans MT"/>
                <a:cs typeface="Gill Sans MT"/>
              </a:rPr>
              <a:t>person</a:t>
            </a:r>
            <a:r>
              <a:rPr sz="2100" spc="-80" dirty="0">
                <a:latin typeface="Gill Sans MT"/>
                <a:cs typeface="Gill Sans MT"/>
              </a:rPr>
              <a:t> </a:t>
            </a:r>
            <a:r>
              <a:rPr sz="2100" spc="165" dirty="0">
                <a:latin typeface="Gill Sans MT"/>
                <a:cs typeface="Gill Sans MT"/>
              </a:rPr>
              <a:t>is</a:t>
            </a:r>
            <a:r>
              <a:rPr sz="2100" spc="-80" dirty="0">
                <a:latin typeface="Gill Sans MT"/>
                <a:cs typeface="Gill Sans MT"/>
              </a:rPr>
              <a:t> </a:t>
            </a:r>
            <a:r>
              <a:rPr sz="2100" spc="95" dirty="0">
                <a:latin typeface="Gill Sans MT"/>
                <a:cs typeface="Gill Sans MT"/>
              </a:rPr>
              <a:t>welcome</a:t>
            </a:r>
            <a:endParaRPr sz="2100">
              <a:latin typeface="Gill Sans MT"/>
              <a:cs typeface="Gill Sans MT"/>
            </a:endParaRPr>
          </a:p>
          <a:p>
            <a:pPr marL="374650" marR="5080" indent="-362585">
              <a:lnSpc>
                <a:spcPct val="114799"/>
              </a:lnSpc>
              <a:spcBef>
                <a:spcPts val="35"/>
              </a:spcBef>
              <a:buFont typeface="Arial"/>
              <a:buChar char="•"/>
              <a:tabLst>
                <a:tab pos="374650" algn="l"/>
              </a:tabLst>
            </a:pPr>
            <a:r>
              <a:rPr sz="2100" spc="140" dirty="0">
                <a:latin typeface="Gill Sans MT"/>
                <a:cs typeface="Gill Sans MT"/>
              </a:rPr>
              <a:t>assure</a:t>
            </a:r>
            <a:r>
              <a:rPr sz="2100" spc="-40" dirty="0">
                <a:latin typeface="Gill Sans MT"/>
                <a:cs typeface="Gill Sans MT"/>
              </a:rPr>
              <a:t> </a:t>
            </a:r>
            <a:r>
              <a:rPr sz="2100" spc="90" dirty="0">
                <a:latin typeface="Gill Sans MT"/>
                <a:cs typeface="Gill Sans MT"/>
              </a:rPr>
              <a:t>individual</a:t>
            </a:r>
            <a:r>
              <a:rPr sz="2100" spc="-35" dirty="0">
                <a:latin typeface="Gill Sans MT"/>
                <a:cs typeface="Gill Sans MT"/>
              </a:rPr>
              <a:t> </a:t>
            </a:r>
            <a:r>
              <a:rPr sz="2100" spc="80" dirty="0">
                <a:latin typeface="Gill Sans MT"/>
                <a:cs typeface="Gill Sans MT"/>
              </a:rPr>
              <a:t>that</a:t>
            </a:r>
            <a:r>
              <a:rPr sz="2100" spc="-60" dirty="0">
                <a:latin typeface="Gill Sans MT"/>
                <a:cs typeface="Gill Sans MT"/>
              </a:rPr>
              <a:t> </a:t>
            </a:r>
            <a:r>
              <a:rPr sz="2100" spc="75" dirty="0">
                <a:latin typeface="Gill Sans MT"/>
                <a:cs typeface="Gill Sans MT"/>
              </a:rPr>
              <a:t>resources/supportive </a:t>
            </a:r>
            <a:r>
              <a:rPr sz="2100" spc="145" dirty="0">
                <a:latin typeface="Gill Sans MT"/>
                <a:cs typeface="Gill Sans MT"/>
              </a:rPr>
              <a:t>measures</a:t>
            </a:r>
            <a:r>
              <a:rPr sz="2100" spc="-30" dirty="0">
                <a:latin typeface="Gill Sans MT"/>
                <a:cs typeface="Gill Sans MT"/>
              </a:rPr>
              <a:t> </a:t>
            </a:r>
            <a:r>
              <a:rPr sz="2100" spc="80" dirty="0">
                <a:latin typeface="Gill Sans MT"/>
                <a:cs typeface="Gill Sans MT"/>
              </a:rPr>
              <a:t>are</a:t>
            </a:r>
            <a:r>
              <a:rPr sz="2100" spc="20" dirty="0">
                <a:latin typeface="Gill Sans MT"/>
                <a:cs typeface="Gill Sans MT"/>
              </a:rPr>
              <a:t> </a:t>
            </a:r>
            <a:r>
              <a:rPr sz="2100" spc="125" dirty="0">
                <a:latin typeface="Gill Sans MT"/>
                <a:cs typeface="Gill Sans MT"/>
              </a:rPr>
              <a:t>available</a:t>
            </a:r>
            <a:r>
              <a:rPr sz="2100" spc="20" dirty="0">
                <a:latin typeface="Gill Sans MT"/>
                <a:cs typeface="Gill Sans MT"/>
              </a:rPr>
              <a:t> </a:t>
            </a:r>
            <a:r>
              <a:rPr sz="2100" spc="95" dirty="0">
                <a:latin typeface="Gill Sans MT"/>
                <a:cs typeface="Gill Sans MT"/>
              </a:rPr>
              <a:t>even</a:t>
            </a:r>
            <a:r>
              <a:rPr sz="2100" spc="55" dirty="0">
                <a:latin typeface="Gill Sans MT"/>
                <a:cs typeface="Gill Sans MT"/>
              </a:rPr>
              <a:t> </a:t>
            </a:r>
            <a:r>
              <a:rPr sz="2100" dirty="0">
                <a:latin typeface="Gill Sans MT"/>
                <a:cs typeface="Gill Sans MT"/>
              </a:rPr>
              <a:t>without</a:t>
            </a:r>
            <a:r>
              <a:rPr sz="2100" spc="-5" dirty="0">
                <a:latin typeface="Gill Sans MT"/>
                <a:cs typeface="Gill Sans MT"/>
              </a:rPr>
              <a:t> </a:t>
            </a:r>
            <a:r>
              <a:rPr sz="2100" spc="190" dirty="0">
                <a:latin typeface="Gill Sans MT"/>
                <a:cs typeface="Gill Sans MT"/>
              </a:rPr>
              <a:t>a </a:t>
            </a:r>
            <a:r>
              <a:rPr sz="2100" spc="90" dirty="0">
                <a:latin typeface="Gill Sans MT"/>
                <a:cs typeface="Gill Sans MT"/>
              </a:rPr>
              <a:t>complaint</a:t>
            </a:r>
            <a:endParaRPr sz="2100">
              <a:latin typeface="Gill Sans MT"/>
              <a:cs typeface="Gill Sans MT"/>
            </a:endParaRPr>
          </a:p>
          <a:p>
            <a:pPr marL="374650" indent="-361950">
              <a:lnSpc>
                <a:spcPct val="100000"/>
              </a:lnSpc>
              <a:spcBef>
                <a:spcPts val="405"/>
              </a:spcBef>
              <a:buFont typeface="Arial"/>
              <a:buChar char="•"/>
              <a:tabLst>
                <a:tab pos="374650" algn="l"/>
              </a:tabLst>
            </a:pPr>
            <a:r>
              <a:rPr sz="2100" spc="240" dirty="0">
                <a:latin typeface="Gill Sans MT"/>
                <a:cs typeface="Gill Sans MT"/>
              </a:rPr>
              <a:t>assess</a:t>
            </a:r>
            <a:r>
              <a:rPr sz="2100" spc="-90" dirty="0">
                <a:latin typeface="Gill Sans MT"/>
                <a:cs typeface="Gill Sans MT"/>
              </a:rPr>
              <a:t> </a:t>
            </a:r>
            <a:r>
              <a:rPr sz="2100" spc="125" dirty="0">
                <a:latin typeface="Gill Sans MT"/>
                <a:cs typeface="Gill Sans MT"/>
              </a:rPr>
              <a:t>safety</a:t>
            </a:r>
            <a:endParaRPr sz="2100">
              <a:latin typeface="Gill Sans MT"/>
              <a:cs typeface="Gill Sans MT"/>
            </a:endParaRPr>
          </a:p>
          <a:p>
            <a:pPr marL="374650" indent="-361950">
              <a:lnSpc>
                <a:spcPct val="100000"/>
              </a:lnSpc>
              <a:spcBef>
                <a:spcPts val="335"/>
              </a:spcBef>
              <a:buFont typeface="Arial"/>
              <a:buChar char="•"/>
              <a:tabLst>
                <a:tab pos="374650" algn="l"/>
              </a:tabLst>
            </a:pPr>
            <a:r>
              <a:rPr sz="2100" spc="105" dirty="0">
                <a:latin typeface="Gill Sans MT"/>
                <a:cs typeface="Gill Sans MT"/>
              </a:rPr>
              <a:t>students:</a:t>
            </a:r>
            <a:r>
              <a:rPr sz="2100" spc="-35" dirty="0">
                <a:latin typeface="Gill Sans MT"/>
                <a:cs typeface="Gill Sans MT"/>
              </a:rPr>
              <a:t> </a:t>
            </a:r>
            <a:r>
              <a:rPr sz="2100" spc="155" dirty="0">
                <a:latin typeface="Gill Sans MT"/>
                <a:cs typeface="Gill Sans MT"/>
              </a:rPr>
              <a:t>academic</a:t>
            </a:r>
            <a:r>
              <a:rPr sz="2100" spc="-25" dirty="0">
                <a:latin typeface="Gill Sans MT"/>
                <a:cs typeface="Gill Sans MT"/>
              </a:rPr>
              <a:t> </a:t>
            </a:r>
            <a:r>
              <a:rPr sz="2100" spc="-45" dirty="0">
                <a:latin typeface="Gill Sans MT"/>
                <a:cs typeface="Gill Sans MT"/>
              </a:rPr>
              <a:t>or</a:t>
            </a:r>
            <a:r>
              <a:rPr sz="2100" spc="-80" dirty="0">
                <a:latin typeface="Gill Sans MT"/>
                <a:cs typeface="Gill Sans MT"/>
              </a:rPr>
              <a:t> </a:t>
            </a:r>
            <a:r>
              <a:rPr sz="2100" spc="35" dirty="0">
                <a:latin typeface="Gill Sans MT"/>
                <a:cs typeface="Gill Sans MT"/>
              </a:rPr>
              <a:t>extracurricular</a:t>
            </a:r>
            <a:endParaRPr sz="2100">
              <a:latin typeface="Gill Sans MT"/>
              <a:cs typeface="Gill Sans MT"/>
            </a:endParaRPr>
          </a:p>
          <a:p>
            <a:pPr marL="374650">
              <a:lnSpc>
                <a:spcPct val="100000"/>
              </a:lnSpc>
              <a:spcBef>
                <a:spcPts val="409"/>
              </a:spcBef>
            </a:pPr>
            <a:r>
              <a:rPr sz="2100" spc="110" dirty="0">
                <a:latin typeface="Gill Sans MT"/>
                <a:cs typeface="Gill Sans MT"/>
              </a:rPr>
              <a:t>concerns?</a:t>
            </a:r>
            <a:endParaRPr sz="2100">
              <a:latin typeface="Gill Sans MT"/>
              <a:cs typeface="Gill Sans MT"/>
            </a:endParaRPr>
          </a:p>
          <a:p>
            <a:pPr marL="374650" marR="678180" indent="-362585">
              <a:lnSpc>
                <a:spcPts val="2930"/>
              </a:lnSpc>
              <a:spcBef>
                <a:spcPts val="90"/>
              </a:spcBef>
              <a:buFont typeface="Arial"/>
              <a:buChar char="•"/>
              <a:tabLst>
                <a:tab pos="374650" algn="l"/>
              </a:tabLst>
            </a:pPr>
            <a:r>
              <a:rPr sz="2100" spc="105" dirty="0">
                <a:latin typeface="Gill Sans MT"/>
                <a:cs typeface="Gill Sans MT"/>
              </a:rPr>
              <a:t>employees:</a:t>
            </a:r>
            <a:r>
              <a:rPr sz="2100" spc="-30" dirty="0">
                <a:latin typeface="Gill Sans MT"/>
                <a:cs typeface="Gill Sans MT"/>
              </a:rPr>
              <a:t> </a:t>
            </a:r>
            <a:r>
              <a:rPr sz="2100" spc="130" dirty="0">
                <a:latin typeface="Gill Sans MT"/>
                <a:cs typeface="Gill Sans MT"/>
              </a:rPr>
              <a:t>schedule</a:t>
            </a:r>
            <a:r>
              <a:rPr sz="2100" spc="-35" dirty="0">
                <a:latin typeface="Gill Sans MT"/>
                <a:cs typeface="Gill Sans MT"/>
              </a:rPr>
              <a:t> </a:t>
            </a:r>
            <a:r>
              <a:rPr sz="2100" spc="-45" dirty="0">
                <a:latin typeface="Gill Sans MT"/>
                <a:cs typeface="Gill Sans MT"/>
              </a:rPr>
              <a:t>or</a:t>
            </a:r>
            <a:r>
              <a:rPr sz="2100" spc="-80" dirty="0">
                <a:latin typeface="Gill Sans MT"/>
                <a:cs typeface="Gill Sans MT"/>
              </a:rPr>
              <a:t> </a:t>
            </a:r>
            <a:r>
              <a:rPr sz="2100" dirty="0">
                <a:latin typeface="Gill Sans MT"/>
                <a:cs typeface="Gill Sans MT"/>
              </a:rPr>
              <a:t>work</a:t>
            </a:r>
            <a:r>
              <a:rPr sz="2100" spc="-55" dirty="0">
                <a:latin typeface="Gill Sans MT"/>
                <a:cs typeface="Gill Sans MT"/>
              </a:rPr>
              <a:t> </a:t>
            </a:r>
            <a:r>
              <a:rPr sz="2100" spc="60" dirty="0">
                <a:latin typeface="Gill Sans MT"/>
                <a:cs typeface="Gill Sans MT"/>
              </a:rPr>
              <a:t>location </a:t>
            </a:r>
            <a:r>
              <a:rPr sz="2100" spc="110" dirty="0">
                <a:latin typeface="Gill Sans MT"/>
                <a:cs typeface="Gill Sans MT"/>
              </a:rPr>
              <a:t>concerns?</a:t>
            </a:r>
            <a:endParaRPr sz="2100">
              <a:latin typeface="Gill Sans MT"/>
              <a:cs typeface="Gill Sans MT"/>
            </a:endParaRPr>
          </a:p>
          <a:p>
            <a:pPr marL="374650" indent="-361950">
              <a:lnSpc>
                <a:spcPct val="100000"/>
              </a:lnSpc>
              <a:spcBef>
                <a:spcPts val="240"/>
              </a:spcBef>
              <a:buFont typeface="Arial"/>
              <a:buChar char="•"/>
              <a:tabLst>
                <a:tab pos="374650" algn="l"/>
              </a:tabLst>
            </a:pPr>
            <a:r>
              <a:rPr sz="2100" spc="175" dirty="0">
                <a:latin typeface="Gill Sans MT"/>
                <a:cs typeface="Gill Sans MT"/>
              </a:rPr>
              <a:t>discuss</a:t>
            </a:r>
            <a:r>
              <a:rPr sz="2100" spc="-75" dirty="0">
                <a:latin typeface="Gill Sans MT"/>
                <a:cs typeface="Gill Sans MT"/>
              </a:rPr>
              <a:t> </a:t>
            </a:r>
            <a:r>
              <a:rPr sz="2100" spc="75" dirty="0">
                <a:latin typeface="Gill Sans MT"/>
                <a:cs typeface="Gill Sans MT"/>
              </a:rPr>
              <a:t>supportive</a:t>
            </a:r>
            <a:r>
              <a:rPr sz="2100" spc="-30" dirty="0">
                <a:latin typeface="Gill Sans MT"/>
                <a:cs typeface="Gill Sans MT"/>
              </a:rPr>
              <a:t> </a:t>
            </a:r>
            <a:r>
              <a:rPr sz="2100" spc="125" dirty="0">
                <a:latin typeface="Gill Sans MT"/>
                <a:cs typeface="Gill Sans MT"/>
              </a:rPr>
              <a:t>measures</a:t>
            </a:r>
            <a:endParaRPr sz="2100">
              <a:latin typeface="Gill Sans MT"/>
              <a:cs typeface="Gill Sans MT"/>
            </a:endParaRPr>
          </a:p>
          <a:p>
            <a:pPr marL="374650" indent="-361950">
              <a:lnSpc>
                <a:spcPct val="100000"/>
              </a:lnSpc>
              <a:spcBef>
                <a:spcPts val="335"/>
              </a:spcBef>
              <a:buFont typeface="Arial"/>
              <a:buChar char="•"/>
              <a:tabLst>
                <a:tab pos="374650" algn="l"/>
              </a:tabLst>
            </a:pPr>
            <a:r>
              <a:rPr sz="2100" spc="175" dirty="0">
                <a:latin typeface="Gill Sans MT"/>
                <a:cs typeface="Gill Sans MT"/>
              </a:rPr>
              <a:t>discuss</a:t>
            </a:r>
            <a:r>
              <a:rPr sz="2100" spc="-75" dirty="0">
                <a:latin typeface="Gill Sans MT"/>
                <a:cs typeface="Gill Sans MT"/>
              </a:rPr>
              <a:t> </a:t>
            </a:r>
            <a:r>
              <a:rPr sz="2100" spc="125" dirty="0">
                <a:latin typeface="Gill Sans MT"/>
                <a:cs typeface="Gill Sans MT"/>
              </a:rPr>
              <a:t>logistics</a:t>
            </a:r>
            <a:r>
              <a:rPr sz="2100" spc="-70" dirty="0">
                <a:latin typeface="Gill Sans MT"/>
                <a:cs typeface="Gill Sans MT"/>
              </a:rPr>
              <a:t> </a:t>
            </a:r>
            <a:r>
              <a:rPr sz="2100" spc="120" dirty="0">
                <a:latin typeface="Gill Sans MT"/>
                <a:cs typeface="Gill Sans MT"/>
              </a:rPr>
              <a:t>of</a:t>
            </a:r>
            <a:r>
              <a:rPr sz="2100" spc="-20" dirty="0">
                <a:latin typeface="Gill Sans MT"/>
                <a:cs typeface="Gill Sans MT"/>
              </a:rPr>
              <a:t> </a:t>
            </a:r>
            <a:r>
              <a:rPr sz="2100" spc="90" dirty="0">
                <a:latin typeface="Gill Sans MT"/>
                <a:cs typeface="Gill Sans MT"/>
              </a:rPr>
              <a:t>following</a:t>
            </a:r>
            <a:r>
              <a:rPr sz="2100" spc="-95" dirty="0">
                <a:latin typeface="Gill Sans MT"/>
                <a:cs typeface="Gill Sans MT"/>
              </a:rPr>
              <a:t> </a:t>
            </a:r>
            <a:r>
              <a:rPr sz="2100" spc="110" dirty="0">
                <a:latin typeface="Gill Sans MT"/>
                <a:cs typeface="Gill Sans MT"/>
              </a:rPr>
              <a:t>up</a:t>
            </a:r>
            <a:endParaRPr sz="2100">
              <a:latin typeface="Gill Sans MT"/>
              <a:cs typeface="Gill Sans MT"/>
            </a:endParaRPr>
          </a:p>
          <a:p>
            <a:pPr marL="374650" indent="-361950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374650" algn="l"/>
              </a:tabLst>
            </a:pPr>
            <a:r>
              <a:rPr sz="2100" spc="110" dirty="0">
                <a:latin typeface="Gill Sans MT"/>
                <a:cs typeface="Gill Sans MT"/>
              </a:rPr>
              <a:t>document/notes</a:t>
            </a:r>
            <a:r>
              <a:rPr sz="2100" spc="-10" dirty="0">
                <a:latin typeface="Gill Sans MT"/>
                <a:cs typeface="Gill Sans MT"/>
              </a:rPr>
              <a:t> </a:t>
            </a:r>
            <a:r>
              <a:rPr sz="2100" spc="120" dirty="0">
                <a:latin typeface="Gill Sans MT"/>
                <a:cs typeface="Gill Sans MT"/>
              </a:rPr>
              <a:t>of</a:t>
            </a:r>
            <a:r>
              <a:rPr sz="2100" spc="-100" dirty="0">
                <a:latin typeface="Gill Sans MT"/>
                <a:cs typeface="Gill Sans MT"/>
              </a:rPr>
              <a:t> </a:t>
            </a:r>
            <a:r>
              <a:rPr sz="2100" spc="110" dirty="0">
                <a:latin typeface="Gill Sans MT"/>
                <a:cs typeface="Gill Sans MT"/>
              </a:rPr>
              <a:t>meeting</a:t>
            </a:r>
            <a:endParaRPr sz="2100">
              <a:latin typeface="Gill Sans MT"/>
              <a:cs typeface="Gill Sans MT"/>
            </a:endParaRPr>
          </a:p>
        </p:txBody>
      </p:sp>
      <p:pic>
        <p:nvPicPr>
          <p:cNvPr id="4" name="object 4" descr="HD wallpaper: Photography of Women Talking to Each Other, adult ..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91400" y="1857375"/>
            <a:ext cx="4362450" cy="352425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400" spc="-90" dirty="0"/>
              <a:t>Follow-</a:t>
            </a:r>
            <a:r>
              <a:rPr sz="4400" spc="-50" dirty="0"/>
              <a:t>up</a:t>
            </a:r>
            <a:r>
              <a:rPr sz="4400" spc="-215" dirty="0"/>
              <a:t> </a:t>
            </a:r>
            <a:r>
              <a:rPr sz="4400" spc="-95" dirty="0"/>
              <a:t>after</a:t>
            </a:r>
            <a:r>
              <a:rPr sz="4400" spc="-170" dirty="0"/>
              <a:t> </a:t>
            </a:r>
            <a:r>
              <a:rPr sz="4400" spc="-100" dirty="0"/>
              <a:t>Initial</a:t>
            </a:r>
            <a:r>
              <a:rPr sz="4400" spc="-165" dirty="0"/>
              <a:t> </a:t>
            </a:r>
            <a:r>
              <a:rPr sz="4400" spc="-20" dirty="0"/>
              <a:t>Meeting</a:t>
            </a:r>
            <a:endParaRPr sz="44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42265" marR="2339340" indent="-342265" algn="r">
              <a:lnSpc>
                <a:spcPct val="100000"/>
              </a:lnSpc>
              <a:spcBef>
                <a:spcPts val="700"/>
              </a:spcBef>
              <a:buSzPct val="65454"/>
              <a:buFont typeface="Arial"/>
              <a:buChar char="•"/>
              <a:tabLst>
                <a:tab pos="342265" algn="l"/>
              </a:tabLst>
            </a:pPr>
            <a:r>
              <a:rPr spc="75" dirty="0"/>
              <a:t>Follow-</a:t>
            </a:r>
            <a:r>
              <a:rPr spc="185" dirty="0"/>
              <a:t>up</a:t>
            </a:r>
            <a:r>
              <a:rPr spc="-60" dirty="0"/>
              <a:t> </a:t>
            </a:r>
            <a:r>
              <a:rPr spc="190" dirty="0"/>
              <a:t>email</a:t>
            </a:r>
            <a:r>
              <a:rPr spc="-75" dirty="0"/>
              <a:t> </a:t>
            </a:r>
            <a:r>
              <a:rPr spc="200" dirty="0"/>
              <a:t>summarizing</a:t>
            </a:r>
            <a:r>
              <a:rPr spc="10" dirty="0"/>
              <a:t> </a:t>
            </a:r>
            <a:r>
              <a:rPr spc="125" dirty="0"/>
              <a:t>options</a:t>
            </a:r>
            <a:r>
              <a:rPr spc="-10" dirty="0"/>
              <a:t> </a:t>
            </a:r>
            <a:r>
              <a:rPr spc="95" dirty="0"/>
              <a:t>provided</a:t>
            </a:r>
          </a:p>
          <a:p>
            <a:pPr marL="342265" marR="2323465" lvl="1" indent="-342265" algn="r">
              <a:lnSpc>
                <a:spcPct val="100000"/>
              </a:lnSpc>
              <a:spcBef>
                <a:spcPts val="505"/>
              </a:spcBef>
              <a:buSzPct val="75000"/>
              <a:buFont typeface="Arial"/>
              <a:buChar char="•"/>
              <a:tabLst>
                <a:tab pos="342265" algn="l"/>
              </a:tabLst>
            </a:pPr>
            <a:r>
              <a:rPr sz="2400" spc="145" dirty="0">
                <a:latin typeface="Gill Sans MT"/>
                <a:cs typeface="Gill Sans MT"/>
              </a:rPr>
              <a:t>Discuss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rough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timeline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for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deciding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on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next </a:t>
            </a:r>
            <a:r>
              <a:rPr sz="2400" spc="155" dirty="0">
                <a:latin typeface="Gill Sans MT"/>
                <a:cs typeface="Gill Sans MT"/>
              </a:rPr>
              <a:t>steps</a:t>
            </a:r>
            <a:endParaRPr sz="2400">
              <a:latin typeface="Gill Sans MT"/>
              <a:cs typeface="Gill Sans MT"/>
            </a:endParaRPr>
          </a:p>
          <a:p>
            <a:pPr marL="354965" indent="-342265">
              <a:lnSpc>
                <a:spcPct val="100000"/>
              </a:lnSpc>
              <a:spcBef>
                <a:spcPts val="30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dirty="0"/>
              <a:t>Are</a:t>
            </a:r>
            <a:r>
              <a:rPr spc="-55" dirty="0"/>
              <a:t> </a:t>
            </a:r>
            <a:r>
              <a:rPr spc="140" dirty="0"/>
              <a:t>check-</a:t>
            </a:r>
            <a:r>
              <a:rPr spc="200" dirty="0"/>
              <a:t>ins</a:t>
            </a:r>
            <a:r>
              <a:rPr spc="-90" dirty="0"/>
              <a:t> </a:t>
            </a:r>
            <a:r>
              <a:rPr spc="200" dirty="0"/>
              <a:t>necessary/wanted?</a:t>
            </a:r>
          </a:p>
          <a:p>
            <a:pPr marL="354965" marR="879475" indent="-342900">
              <a:lnSpc>
                <a:spcPct val="79600"/>
              </a:lnSpc>
              <a:spcBef>
                <a:spcPts val="113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pc="270" dirty="0"/>
              <a:t>Assess</a:t>
            </a:r>
            <a:r>
              <a:rPr spc="-5" dirty="0"/>
              <a:t> </a:t>
            </a:r>
            <a:r>
              <a:rPr spc="85" dirty="0"/>
              <a:t>whether</a:t>
            </a:r>
            <a:r>
              <a:rPr spc="-30" dirty="0"/>
              <a:t> </a:t>
            </a:r>
            <a:r>
              <a:rPr spc="130" dirty="0"/>
              <a:t>new</a:t>
            </a:r>
            <a:r>
              <a:rPr spc="20" dirty="0"/>
              <a:t> </a:t>
            </a:r>
            <a:r>
              <a:rPr spc="120" dirty="0"/>
              <a:t>information</a:t>
            </a:r>
            <a:r>
              <a:rPr spc="-20" dirty="0"/>
              <a:t> </a:t>
            </a:r>
            <a:r>
              <a:rPr spc="265" dirty="0"/>
              <a:t>changes</a:t>
            </a:r>
            <a:r>
              <a:rPr spc="-75" dirty="0"/>
              <a:t> </a:t>
            </a:r>
            <a:r>
              <a:rPr spc="-85" dirty="0"/>
              <a:t>TIXC-</a:t>
            </a:r>
            <a:r>
              <a:rPr spc="100" dirty="0"/>
              <a:t>initiated </a:t>
            </a:r>
            <a:r>
              <a:rPr spc="165" dirty="0"/>
              <a:t>complaint</a:t>
            </a:r>
            <a:r>
              <a:rPr spc="-65" dirty="0"/>
              <a:t> </a:t>
            </a:r>
            <a:r>
              <a:rPr spc="215" dirty="0"/>
              <a:t>analysis</a:t>
            </a:r>
          </a:p>
          <a:p>
            <a:pPr marL="354965" marR="5080" indent="-342900">
              <a:lnSpc>
                <a:spcPct val="79700"/>
              </a:lnSpc>
              <a:spcBef>
                <a:spcPts val="112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pc="275" dirty="0"/>
              <a:t>Assess</a:t>
            </a:r>
            <a:r>
              <a:rPr spc="15" dirty="0"/>
              <a:t> </a:t>
            </a:r>
            <a:r>
              <a:rPr spc="85" dirty="0"/>
              <a:t>whether</a:t>
            </a:r>
            <a:r>
              <a:rPr spc="-15" dirty="0"/>
              <a:t> </a:t>
            </a:r>
            <a:r>
              <a:rPr dirty="0"/>
              <a:t>other</a:t>
            </a:r>
            <a:r>
              <a:rPr spc="-10" dirty="0"/>
              <a:t> </a:t>
            </a:r>
            <a:r>
              <a:rPr spc="215" dirty="0"/>
              <a:t>measures</a:t>
            </a:r>
            <a:r>
              <a:rPr spc="-50" dirty="0"/>
              <a:t> </a:t>
            </a:r>
            <a:r>
              <a:rPr spc="114" dirty="0"/>
              <a:t>are</a:t>
            </a:r>
            <a:r>
              <a:rPr spc="55" dirty="0"/>
              <a:t> </a:t>
            </a:r>
            <a:r>
              <a:rPr spc="195" dirty="0"/>
              <a:t>necessary</a:t>
            </a:r>
            <a:r>
              <a:rPr spc="-5" dirty="0"/>
              <a:t> </a:t>
            </a:r>
            <a:r>
              <a:rPr dirty="0"/>
              <a:t>to</a:t>
            </a:r>
            <a:r>
              <a:rPr spc="15" dirty="0"/>
              <a:t> </a:t>
            </a:r>
            <a:r>
              <a:rPr spc="90" dirty="0"/>
              <a:t>“ensure</a:t>
            </a:r>
            <a:r>
              <a:rPr spc="-20" dirty="0"/>
              <a:t> </a:t>
            </a:r>
            <a:r>
              <a:rPr spc="150" dirty="0"/>
              <a:t>sex </a:t>
            </a:r>
            <a:r>
              <a:rPr spc="140" dirty="0"/>
              <a:t>discrimination</a:t>
            </a:r>
            <a:r>
              <a:rPr spc="-55" dirty="0"/>
              <a:t> </a:t>
            </a:r>
            <a:r>
              <a:rPr spc="190" dirty="0"/>
              <a:t>does</a:t>
            </a:r>
            <a:r>
              <a:rPr spc="-25" dirty="0"/>
              <a:t> </a:t>
            </a:r>
            <a:r>
              <a:rPr spc="75" dirty="0"/>
              <a:t>not</a:t>
            </a:r>
            <a:r>
              <a:rPr spc="-95" dirty="0"/>
              <a:t> </a:t>
            </a:r>
            <a:r>
              <a:rPr spc="114" dirty="0"/>
              <a:t>occur</a:t>
            </a:r>
            <a:r>
              <a:rPr spc="-60" dirty="0"/>
              <a:t> </a:t>
            </a:r>
            <a:r>
              <a:rPr dirty="0"/>
              <a:t>or</a:t>
            </a:r>
            <a:r>
              <a:rPr spc="-65" dirty="0"/>
              <a:t> </a:t>
            </a:r>
            <a:r>
              <a:rPr spc="-10" dirty="0"/>
              <a:t>recur”</a:t>
            </a:r>
          </a:p>
          <a:p>
            <a:pPr marL="354965" indent="-342265">
              <a:lnSpc>
                <a:spcPct val="100000"/>
              </a:lnSpc>
              <a:spcBef>
                <a:spcPts val="45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dirty="0"/>
              <a:t>Clery</a:t>
            </a:r>
            <a:r>
              <a:rPr spc="15" dirty="0"/>
              <a:t> </a:t>
            </a:r>
            <a:r>
              <a:rPr spc="70" dirty="0"/>
              <a:t>report?</a:t>
            </a:r>
          </a:p>
          <a:p>
            <a:pPr marL="354965" indent="-342265">
              <a:lnSpc>
                <a:spcPct val="100000"/>
              </a:lnSpc>
              <a:spcBef>
                <a:spcPts val="38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pc="160" dirty="0"/>
              <a:t>Implement</a:t>
            </a:r>
            <a:r>
              <a:rPr spc="-65" dirty="0"/>
              <a:t> </a:t>
            </a:r>
            <a:r>
              <a:rPr spc="125" dirty="0"/>
              <a:t>supportive</a:t>
            </a:r>
            <a:r>
              <a:rPr spc="-30" dirty="0"/>
              <a:t> </a:t>
            </a:r>
            <a:r>
              <a:rPr spc="204" dirty="0"/>
              <a:t>measures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384174" rIns="0" bIns="0" rtlCol="0">
            <a:spAutoFit/>
          </a:bodyPr>
          <a:lstStyle/>
          <a:p>
            <a:pPr marL="23495">
              <a:lnSpc>
                <a:spcPct val="100000"/>
              </a:lnSpc>
              <a:spcBef>
                <a:spcPts val="105"/>
              </a:spcBef>
            </a:pPr>
            <a:r>
              <a:rPr sz="3600" spc="-100" dirty="0">
                <a:solidFill>
                  <a:srgbClr val="FFFFFF"/>
                </a:solidFill>
              </a:rPr>
              <a:t>Submodule</a:t>
            </a:r>
            <a:r>
              <a:rPr sz="3600" spc="-110" dirty="0">
                <a:solidFill>
                  <a:srgbClr val="FFFFFF"/>
                </a:solidFill>
              </a:rPr>
              <a:t> </a:t>
            </a:r>
            <a:r>
              <a:rPr sz="3600" spc="25" dirty="0">
                <a:solidFill>
                  <a:srgbClr val="FFFFFF"/>
                </a:solidFill>
              </a:rPr>
              <a:t>3</a:t>
            </a:r>
            <a:endParaRPr sz="3600"/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105"/>
              </a:spcBef>
            </a:pPr>
            <a:r>
              <a:rPr sz="5400" b="1" spc="-515" dirty="0">
                <a:solidFill>
                  <a:srgbClr val="FFFFFF"/>
                </a:solidFill>
                <a:latin typeface="Gill Sans MT"/>
                <a:cs typeface="Gill Sans MT"/>
              </a:rPr>
              <a:t>What</a:t>
            </a:r>
            <a:r>
              <a:rPr sz="5400" b="1" spc="-18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40" dirty="0">
                <a:solidFill>
                  <a:srgbClr val="FFFFFF"/>
                </a:solidFill>
                <a:latin typeface="Gill Sans MT"/>
                <a:cs typeface="Gill Sans MT"/>
              </a:rPr>
              <a:t>are</a:t>
            </a:r>
            <a:r>
              <a:rPr sz="5400" b="1" spc="-19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14" dirty="0">
                <a:solidFill>
                  <a:srgbClr val="FFFFFF"/>
                </a:solidFill>
                <a:latin typeface="Gill Sans MT"/>
                <a:cs typeface="Gill Sans MT"/>
              </a:rPr>
              <a:t>supportive</a:t>
            </a:r>
            <a:r>
              <a:rPr sz="5400" b="1" spc="-23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0" dirty="0">
                <a:solidFill>
                  <a:srgbClr val="FFFFFF"/>
                </a:solidFill>
                <a:latin typeface="Gill Sans MT"/>
                <a:cs typeface="Gill Sans MT"/>
              </a:rPr>
              <a:t>measures?</a:t>
            </a:r>
            <a:endParaRPr sz="5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30"/>
              </a:spcBef>
            </a:pPr>
            <a:r>
              <a:rPr sz="4400" spc="-70" dirty="0"/>
              <a:t>Definitions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9162" y="1391618"/>
            <a:ext cx="4901565" cy="4494530"/>
          </a:xfrm>
          <a:prstGeom prst="rect">
            <a:avLst/>
          </a:prstGeom>
        </p:spPr>
        <p:txBody>
          <a:bodyPr vert="horz" wrap="square" lIns="0" tIns="1600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sz="2400" b="1" dirty="0">
                <a:latin typeface="Gill Sans MT"/>
                <a:cs typeface="Gill Sans MT"/>
              </a:rPr>
              <a:t>2020</a:t>
            </a:r>
            <a:r>
              <a:rPr sz="2400" b="1" spc="-20" dirty="0">
                <a:latin typeface="Gill Sans MT"/>
                <a:cs typeface="Gill Sans MT"/>
              </a:rPr>
              <a:t> Regulations:</a:t>
            </a:r>
            <a:r>
              <a:rPr sz="2400" b="1" dirty="0">
                <a:latin typeface="Gill Sans MT"/>
                <a:cs typeface="Gill Sans MT"/>
              </a:rPr>
              <a:t> </a:t>
            </a:r>
            <a:r>
              <a:rPr sz="2400" b="1" spc="250" dirty="0">
                <a:latin typeface="Gill Sans MT"/>
                <a:cs typeface="Gill Sans MT"/>
              </a:rPr>
              <a:t>§</a:t>
            </a:r>
            <a:r>
              <a:rPr sz="2400" b="1" spc="15" dirty="0">
                <a:latin typeface="Gill Sans MT"/>
                <a:cs typeface="Gill Sans MT"/>
              </a:rPr>
              <a:t> </a:t>
            </a:r>
            <a:r>
              <a:rPr sz="2400" b="1" spc="40" dirty="0">
                <a:latin typeface="Gill Sans MT"/>
                <a:cs typeface="Gill Sans MT"/>
              </a:rPr>
              <a:t>106.30</a:t>
            </a:r>
            <a:endParaRPr sz="2400">
              <a:latin typeface="Gill Sans MT"/>
              <a:cs typeface="Gill Sans MT"/>
            </a:endParaRPr>
          </a:p>
          <a:p>
            <a:pPr marL="12700" marR="5080">
              <a:lnSpc>
                <a:spcPct val="115399"/>
              </a:lnSpc>
              <a:spcBef>
                <a:spcPts val="550"/>
              </a:spcBef>
            </a:pPr>
            <a:r>
              <a:rPr sz="1700" dirty="0">
                <a:latin typeface="Arial"/>
                <a:cs typeface="Arial"/>
              </a:rPr>
              <a:t>Supportive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measures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means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nondisciplinary,</a:t>
            </a:r>
            <a:r>
              <a:rPr sz="1700" spc="-80" dirty="0">
                <a:latin typeface="Arial"/>
                <a:cs typeface="Arial"/>
              </a:rPr>
              <a:t> </a:t>
            </a:r>
            <a:r>
              <a:rPr sz="1700" spc="-20" dirty="0">
                <a:latin typeface="Arial"/>
                <a:cs typeface="Arial"/>
              </a:rPr>
              <a:t>non-</a:t>
            </a:r>
            <a:r>
              <a:rPr sz="1700" dirty="0">
                <a:latin typeface="Arial"/>
                <a:cs typeface="Arial"/>
              </a:rPr>
              <a:t>punitive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individualized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services</a:t>
            </a:r>
            <a:r>
              <a:rPr sz="1700" spc="-1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offered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spc="-25" dirty="0">
                <a:latin typeface="Arial"/>
                <a:cs typeface="Arial"/>
              </a:rPr>
              <a:t>as </a:t>
            </a:r>
            <a:r>
              <a:rPr sz="1700" dirty="0">
                <a:latin typeface="Arial"/>
                <a:cs typeface="Arial"/>
              </a:rPr>
              <a:t>appropriate,</a:t>
            </a:r>
            <a:r>
              <a:rPr sz="1700" spc="-1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as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reasonably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available,</a:t>
            </a:r>
            <a:r>
              <a:rPr sz="1700" spc="-1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and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without </a:t>
            </a:r>
            <a:r>
              <a:rPr sz="1700" dirty="0">
                <a:latin typeface="Arial"/>
                <a:cs typeface="Arial"/>
              </a:rPr>
              <a:t>fee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or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charge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to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the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complainant</a:t>
            </a:r>
            <a:r>
              <a:rPr sz="1700" spc="-1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or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the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respondent </a:t>
            </a:r>
            <a:r>
              <a:rPr sz="1700" dirty="0">
                <a:latin typeface="Arial"/>
                <a:cs typeface="Arial"/>
              </a:rPr>
              <a:t>before</a:t>
            </a:r>
            <a:r>
              <a:rPr sz="1700" spc="-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or</a:t>
            </a:r>
            <a:r>
              <a:rPr sz="1700" spc="-7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after the</a:t>
            </a:r>
            <a:r>
              <a:rPr sz="1700" spc="-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filing of</a:t>
            </a:r>
            <a:r>
              <a:rPr sz="1700" spc="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</a:t>
            </a:r>
            <a:r>
              <a:rPr sz="1700" spc="-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formal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complaint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spc="-25" dirty="0">
                <a:latin typeface="Arial"/>
                <a:cs typeface="Arial"/>
              </a:rPr>
              <a:t>or </a:t>
            </a:r>
            <a:r>
              <a:rPr sz="1700" dirty="0">
                <a:latin typeface="Arial"/>
                <a:cs typeface="Arial"/>
              </a:rPr>
              <a:t>where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no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formal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complaint</a:t>
            </a:r>
            <a:r>
              <a:rPr sz="1700" spc="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has been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filed.</a:t>
            </a:r>
            <a:r>
              <a:rPr sz="1700" spc="10" dirty="0">
                <a:latin typeface="Arial"/>
                <a:cs typeface="Arial"/>
              </a:rPr>
              <a:t> </a:t>
            </a:r>
            <a:r>
              <a:rPr sz="1700" spc="-20" dirty="0">
                <a:latin typeface="Arial"/>
                <a:cs typeface="Arial"/>
              </a:rPr>
              <a:t>Such </a:t>
            </a:r>
            <a:r>
              <a:rPr sz="1700" dirty="0">
                <a:latin typeface="Arial"/>
                <a:cs typeface="Arial"/>
              </a:rPr>
              <a:t>measures are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designed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to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restore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or</a:t>
            </a:r>
            <a:r>
              <a:rPr sz="1700" spc="-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preserve </a:t>
            </a:r>
            <a:r>
              <a:rPr sz="1700" dirty="0">
                <a:latin typeface="Arial"/>
                <a:cs typeface="Arial"/>
              </a:rPr>
              <a:t>equal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access</a:t>
            </a:r>
            <a:r>
              <a:rPr sz="1700" spc="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to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the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recipient’s education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program </a:t>
            </a:r>
            <a:r>
              <a:rPr sz="1700" dirty="0">
                <a:latin typeface="Arial"/>
                <a:cs typeface="Arial"/>
              </a:rPr>
              <a:t>or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activity</a:t>
            </a:r>
            <a:r>
              <a:rPr sz="1700" spc="-6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without</a:t>
            </a:r>
            <a:r>
              <a:rPr sz="1700" b="1" spc="-3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unreasonably</a:t>
            </a:r>
            <a:r>
              <a:rPr sz="1700" b="1" spc="-4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burdening</a:t>
            </a:r>
            <a:r>
              <a:rPr sz="1700" b="1" spc="-55" dirty="0">
                <a:latin typeface="Arial"/>
                <a:cs typeface="Arial"/>
              </a:rPr>
              <a:t> </a:t>
            </a:r>
            <a:r>
              <a:rPr sz="1700" b="1" spc="-25" dirty="0">
                <a:latin typeface="Arial"/>
                <a:cs typeface="Arial"/>
              </a:rPr>
              <a:t>the </a:t>
            </a:r>
            <a:r>
              <a:rPr sz="1700" b="1" dirty="0">
                <a:latin typeface="Arial"/>
                <a:cs typeface="Arial"/>
              </a:rPr>
              <a:t>other</a:t>
            </a:r>
            <a:r>
              <a:rPr sz="1700" b="1" spc="-2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party,</a:t>
            </a:r>
            <a:r>
              <a:rPr sz="1700" b="1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including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measures</a:t>
            </a:r>
            <a:r>
              <a:rPr sz="1700" spc="1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designed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spc="-25" dirty="0">
                <a:latin typeface="Arial"/>
                <a:cs typeface="Arial"/>
              </a:rPr>
              <a:t>to </a:t>
            </a:r>
            <a:r>
              <a:rPr sz="1700" dirty="0">
                <a:latin typeface="Arial"/>
                <a:cs typeface="Arial"/>
              </a:rPr>
              <a:t>protect</a:t>
            </a:r>
            <a:r>
              <a:rPr sz="1700" spc="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the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safety</a:t>
            </a:r>
            <a:r>
              <a:rPr sz="1700" spc="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of</a:t>
            </a:r>
            <a:r>
              <a:rPr sz="1700" spc="-5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all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parties</a:t>
            </a:r>
            <a:r>
              <a:rPr sz="1700" spc="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or</a:t>
            </a:r>
            <a:r>
              <a:rPr sz="1700" spc="-1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the</a:t>
            </a:r>
            <a:r>
              <a:rPr sz="1700" spc="-10" dirty="0">
                <a:latin typeface="Arial"/>
                <a:cs typeface="Arial"/>
              </a:rPr>
              <a:t> recipient’s </a:t>
            </a:r>
            <a:r>
              <a:rPr sz="1700" dirty="0">
                <a:latin typeface="Arial"/>
                <a:cs typeface="Arial"/>
              </a:rPr>
              <a:t>educational</a:t>
            </a:r>
            <a:r>
              <a:rPr sz="1700" spc="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environment,</a:t>
            </a:r>
            <a:r>
              <a:rPr sz="1700" spc="-7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or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deter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sexual harassment.</a:t>
            </a:r>
            <a:endParaRPr sz="17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892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90"/>
              </a:spcBef>
            </a:pPr>
            <a:r>
              <a:rPr dirty="0"/>
              <a:t>2024</a:t>
            </a:r>
            <a:r>
              <a:rPr spc="-25" dirty="0"/>
              <a:t> </a:t>
            </a:r>
            <a:r>
              <a:rPr spc="-20" dirty="0"/>
              <a:t>Regulations:</a:t>
            </a:r>
            <a:r>
              <a:rPr spc="5" dirty="0"/>
              <a:t> </a:t>
            </a:r>
            <a:r>
              <a:rPr spc="250" dirty="0"/>
              <a:t>§</a:t>
            </a:r>
            <a:r>
              <a:rPr spc="15" dirty="0"/>
              <a:t> </a:t>
            </a:r>
            <a:r>
              <a:rPr spc="-10" dirty="0"/>
              <a:t>106.2</a:t>
            </a:r>
          </a:p>
          <a:p>
            <a:pPr marL="12700" marR="5080">
              <a:lnSpc>
                <a:spcPct val="119100"/>
              </a:lnSpc>
              <a:spcBef>
                <a:spcPts val="585"/>
              </a:spcBef>
            </a:pPr>
            <a:r>
              <a:rPr sz="1550" b="0" i="1" spc="120" dirty="0">
                <a:latin typeface="Gill Sans MT"/>
                <a:cs typeface="Gill Sans MT"/>
              </a:rPr>
              <a:t>Supportive</a:t>
            </a:r>
            <a:r>
              <a:rPr sz="1550" b="0" i="1" spc="-40" dirty="0">
                <a:latin typeface="Gill Sans MT"/>
                <a:cs typeface="Gill Sans MT"/>
              </a:rPr>
              <a:t> </a:t>
            </a:r>
            <a:r>
              <a:rPr sz="1550" b="0" i="1" spc="150" dirty="0">
                <a:latin typeface="Gill Sans MT"/>
                <a:cs typeface="Gill Sans MT"/>
              </a:rPr>
              <a:t>measures</a:t>
            </a:r>
            <a:r>
              <a:rPr sz="1550" b="0" i="1" spc="35" dirty="0">
                <a:latin typeface="Gill Sans MT"/>
                <a:cs typeface="Gill Sans MT"/>
              </a:rPr>
              <a:t> </a:t>
            </a:r>
            <a:r>
              <a:rPr sz="1550" b="0" spc="170" dirty="0">
                <a:latin typeface="Gill Sans MT"/>
                <a:cs typeface="Gill Sans MT"/>
              </a:rPr>
              <a:t>means</a:t>
            </a:r>
            <a:r>
              <a:rPr sz="1550" b="0" spc="-40" dirty="0">
                <a:latin typeface="Gill Sans MT"/>
                <a:cs typeface="Gill Sans MT"/>
              </a:rPr>
              <a:t> </a:t>
            </a:r>
            <a:r>
              <a:rPr sz="1550" b="0" spc="90" dirty="0">
                <a:latin typeface="Gill Sans MT"/>
                <a:cs typeface="Gill Sans MT"/>
              </a:rPr>
              <a:t>individualized</a:t>
            </a:r>
            <a:r>
              <a:rPr sz="1550" b="0" spc="40" dirty="0">
                <a:latin typeface="Gill Sans MT"/>
                <a:cs typeface="Gill Sans MT"/>
              </a:rPr>
              <a:t> </a:t>
            </a:r>
            <a:r>
              <a:rPr sz="1550" b="0" spc="120" dirty="0">
                <a:latin typeface="Gill Sans MT"/>
                <a:cs typeface="Gill Sans MT"/>
              </a:rPr>
              <a:t>measures </a:t>
            </a:r>
            <a:r>
              <a:rPr sz="1550" b="0" spc="90" dirty="0">
                <a:latin typeface="Gill Sans MT"/>
                <a:cs typeface="Gill Sans MT"/>
              </a:rPr>
              <a:t>offered</a:t>
            </a:r>
            <a:r>
              <a:rPr sz="1550" b="0" spc="-30" dirty="0">
                <a:latin typeface="Gill Sans MT"/>
                <a:cs typeface="Gill Sans MT"/>
              </a:rPr>
              <a:t> </a:t>
            </a:r>
            <a:r>
              <a:rPr sz="1550" b="0" spc="220" dirty="0">
                <a:latin typeface="Gill Sans MT"/>
                <a:cs typeface="Gill Sans MT"/>
              </a:rPr>
              <a:t>as</a:t>
            </a:r>
            <a:r>
              <a:rPr sz="1550" b="0" spc="-25" dirty="0">
                <a:latin typeface="Gill Sans MT"/>
                <a:cs typeface="Gill Sans MT"/>
              </a:rPr>
              <a:t> </a:t>
            </a:r>
            <a:r>
              <a:rPr sz="1550" b="0" spc="65" dirty="0">
                <a:latin typeface="Gill Sans MT"/>
                <a:cs typeface="Gill Sans MT"/>
              </a:rPr>
              <a:t>appropriate,</a:t>
            </a:r>
            <a:r>
              <a:rPr sz="1550" b="0" spc="-50" dirty="0">
                <a:latin typeface="Gill Sans MT"/>
                <a:cs typeface="Gill Sans MT"/>
              </a:rPr>
              <a:t> </a:t>
            </a:r>
            <a:r>
              <a:rPr sz="1550" b="0" spc="220" dirty="0">
                <a:latin typeface="Gill Sans MT"/>
                <a:cs typeface="Gill Sans MT"/>
              </a:rPr>
              <a:t>as</a:t>
            </a:r>
            <a:r>
              <a:rPr sz="1550" b="0" spc="-30" dirty="0">
                <a:latin typeface="Gill Sans MT"/>
                <a:cs typeface="Gill Sans MT"/>
              </a:rPr>
              <a:t> </a:t>
            </a:r>
            <a:r>
              <a:rPr sz="1550" b="0" spc="100" dirty="0">
                <a:latin typeface="Gill Sans MT"/>
                <a:cs typeface="Gill Sans MT"/>
              </a:rPr>
              <a:t>reasonably</a:t>
            </a:r>
            <a:r>
              <a:rPr sz="1550" b="0" spc="50" dirty="0">
                <a:latin typeface="Gill Sans MT"/>
                <a:cs typeface="Gill Sans MT"/>
              </a:rPr>
              <a:t> </a:t>
            </a:r>
            <a:r>
              <a:rPr sz="1550" b="0" spc="100" dirty="0">
                <a:latin typeface="Gill Sans MT"/>
                <a:cs typeface="Gill Sans MT"/>
              </a:rPr>
              <a:t>available,</a:t>
            </a:r>
            <a:r>
              <a:rPr sz="1550" b="0" spc="-50" dirty="0">
                <a:latin typeface="Gill Sans MT"/>
                <a:cs typeface="Gill Sans MT"/>
              </a:rPr>
              <a:t> </a:t>
            </a:r>
            <a:r>
              <a:rPr sz="1550" b="0" spc="45" dirty="0">
                <a:latin typeface="Gill Sans MT"/>
                <a:cs typeface="Gill Sans MT"/>
              </a:rPr>
              <a:t>without </a:t>
            </a:r>
            <a:r>
              <a:rPr sz="1550" b="0" spc="105" dirty="0">
                <a:latin typeface="Gill Sans MT"/>
                <a:cs typeface="Gill Sans MT"/>
              </a:rPr>
              <a:t>unreasonably</a:t>
            </a:r>
            <a:r>
              <a:rPr sz="1550" b="0" spc="-45" dirty="0">
                <a:latin typeface="Gill Sans MT"/>
                <a:cs typeface="Gill Sans MT"/>
              </a:rPr>
              <a:t> </a:t>
            </a:r>
            <a:r>
              <a:rPr sz="1550" b="0" spc="90" dirty="0">
                <a:latin typeface="Gill Sans MT"/>
                <a:cs typeface="Gill Sans MT"/>
              </a:rPr>
              <a:t>burdening</a:t>
            </a:r>
            <a:r>
              <a:rPr sz="1550" b="0" spc="50" dirty="0">
                <a:latin typeface="Gill Sans MT"/>
                <a:cs typeface="Gill Sans MT"/>
              </a:rPr>
              <a:t> </a:t>
            </a:r>
            <a:r>
              <a:rPr sz="1550" b="0" spc="190" dirty="0">
                <a:latin typeface="Gill Sans MT"/>
                <a:cs typeface="Gill Sans MT"/>
              </a:rPr>
              <a:t>a</a:t>
            </a:r>
            <a:r>
              <a:rPr sz="1550" b="0" spc="-5" dirty="0">
                <a:latin typeface="Gill Sans MT"/>
                <a:cs typeface="Gill Sans MT"/>
              </a:rPr>
              <a:t> </a:t>
            </a:r>
            <a:r>
              <a:rPr sz="1550" b="0" spc="110" dirty="0">
                <a:latin typeface="Gill Sans MT"/>
                <a:cs typeface="Gill Sans MT"/>
              </a:rPr>
              <a:t>complainant</a:t>
            </a:r>
            <a:r>
              <a:rPr sz="1550" b="0" spc="-35" dirty="0">
                <a:latin typeface="Gill Sans MT"/>
                <a:cs typeface="Gill Sans MT"/>
              </a:rPr>
              <a:t> </a:t>
            </a:r>
            <a:r>
              <a:rPr sz="1550" b="0" dirty="0">
                <a:latin typeface="Gill Sans MT"/>
                <a:cs typeface="Gill Sans MT"/>
              </a:rPr>
              <a:t>or</a:t>
            </a:r>
            <a:r>
              <a:rPr sz="1550" b="0" spc="-50" dirty="0">
                <a:latin typeface="Gill Sans MT"/>
                <a:cs typeface="Gill Sans MT"/>
              </a:rPr>
              <a:t> </a:t>
            </a:r>
            <a:r>
              <a:rPr sz="1550" b="0" spc="60" dirty="0">
                <a:latin typeface="Gill Sans MT"/>
                <a:cs typeface="Gill Sans MT"/>
              </a:rPr>
              <a:t>respondent, </a:t>
            </a:r>
            <a:r>
              <a:rPr sz="1550" b="0" spc="50" dirty="0">
                <a:latin typeface="Gill Sans MT"/>
                <a:cs typeface="Gill Sans MT"/>
              </a:rPr>
              <a:t>not</a:t>
            </a:r>
            <a:r>
              <a:rPr sz="1550" b="0" spc="-40" dirty="0">
                <a:latin typeface="Gill Sans MT"/>
                <a:cs typeface="Gill Sans MT"/>
              </a:rPr>
              <a:t> </a:t>
            </a:r>
            <a:r>
              <a:rPr sz="1550" b="0" spc="55" dirty="0">
                <a:latin typeface="Gill Sans MT"/>
                <a:cs typeface="Gill Sans MT"/>
              </a:rPr>
              <a:t>for</a:t>
            </a:r>
            <a:r>
              <a:rPr sz="1550" b="0" spc="15" dirty="0">
                <a:latin typeface="Gill Sans MT"/>
                <a:cs typeface="Gill Sans MT"/>
              </a:rPr>
              <a:t> </a:t>
            </a:r>
            <a:r>
              <a:rPr sz="1550" b="0" spc="70" dirty="0">
                <a:latin typeface="Gill Sans MT"/>
                <a:cs typeface="Gill Sans MT"/>
              </a:rPr>
              <a:t>punitive</a:t>
            </a:r>
            <a:r>
              <a:rPr sz="1550" b="0" spc="20" dirty="0">
                <a:latin typeface="Gill Sans MT"/>
                <a:cs typeface="Gill Sans MT"/>
              </a:rPr>
              <a:t> </a:t>
            </a:r>
            <a:r>
              <a:rPr sz="1550" b="0" dirty="0">
                <a:latin typeface="Gill Sans MT"/>
                <a:cs typeface="Gill Sans MT"/>
              </a:rPr>
              <a:t>or</a:t>
            </a:r>
            <a:r>
              <a:rPr sz="1550" b="0" spc="-55" dirty="0">
                <a:latin typeface="Gill Sans MT"/>
                <a:cs typeface="Gill Sans MT"/>
              </a:rPr>
              <a:t> </a:t>
            </a:r>
            <a:r>
              <a:rPr sz="1550" b="0" spc="90" dirty="0">
                <a:latin typeface="Gill Sans MT"/>
                <a:cs typeface="Gill Sans MT"/>
              </a:rPr>
              <a:t>disciplinary</a:t>
            </a:r>
            <a:r>
              <a:rPr sz="1550" b="0" spc="-45" dirty="0">
                <a:latin typeface="Gill Sans MT"/>
                <a:cs typeface="Gill Sans MT"/>
              </a:rPr>
              <a:t> </a:t>
            </a:r>
            <a:r>
              <a:rPr sz="1550" b="0" spc="95" dirty="0">
                <a:latin typeface="Gill Sans MT"/>
                <a:cs typeface="Gill Sans MT"/>
              </a:rPr>
              <a:t>reasons,</a:t>
            </a:r>
            <a:r>
              <a:rPr sz="1550" b="0" spc="15" dirty="0">
                <a:latin typeface="Gill Sans MT"/>
                <a:cs typeface="Gill Sans MT"/>
              </a:rPr>
              <a:t> </a:t>
            </a:r>
            <a:r>
              <a:rPr sz="1550" b="0" spc="120" dirty="0">
                <a:latin typeface="Gill Sans MT"/>
                <a:cs typeface="Gill Sans MT"/>
              </a:rPr>
              <a:t>and</a:t>
            </a:r>
            <a:r>
              <a:rPr sz="1550" b="0" spc="40" dirty="0">
                <a:latin typeface="Gill Sans MT"/>
                <a:cs typeface="Gill Sans MT"/>
              </a:rPr>
              <a:t> </a:t>
            </a:r>
            <a:r>
              <a:rPr sz="1550" b="0" spc="55" dirty="0">
                <a:latin typeface="Gill Sans MT"/>
                <a:cs typeface="Gill Sans MT"/>
              </a:rPr>
              <a:t>without</a:t>
            </a:r>
            <a:r>
              <a:rPr sz="1550" b="0" spc="-40" dirty="0">
                <a:latin typeface="Gill Sans MT"/>
                <a:cs typeface="Gill Sans MT"/>
              </a:rPr>
              <a:t> </a:t>
            </a:r>
            <a:r>
              <a:rPr sz="1550" b="0" spc="100" dirty="0">
                <a:latin typeface="Gill Sans MT"/>
                <a:cs typeface="Gill Sans MT"/>
              </a:rPr>
              <a:t>fee </a:t>
            </a:r>
            <a:r>
              <a:rPr sz="1550" b="0" dirty="0">
                <a:latin typeface="Gill Sans MT"/>
                <a:cs typeface="Gill Sans MT"/>
              </a:rPr>
              <a:t>or</a:t>
            </a:r>
            <a:r>
              <a:rPr sz="1550" b="0" spc="10" dirty="0">
                <a:latin typeface="Gill Sans MT"/>
                <a:cs typeface="Gill Sans MT"/>
              </a:rPr>
              <a:t> </a:t>
            </a:r>
            <a:r>
              <a:rPr sz="1550" b="0" spc="120" dirty="0">
                <a:latin typeface="Gill Sans MT"/>
                <a:cs typeface="Gill Sans MT"/>
              </a:rPr>
              <a:t>charge</a:t>
            </a:r>
            <a:r>
              <a:rPr sz="1550" b="0" spc="-60" dirty="0">
                <a:latin typeface="Gill Sans MT"/>
                <a:cs typeface="Gill Sans MT"/>
              </a:rPr>
              <a:t> </a:t>
            </a:r>
            <a:r>
              <a:rPr sz="1550" b="0" dirty="0">
                <a:latin typeface="Gill Sans MT"/>
                <a:cs typeface="Gill Sans MT"/>
              </a:rPr>
              <a:t>to</a:t>
            </a:r>
            <a:r>
              <a:rPr sz="1550" b="0" spc="25" dirty="0">
                <a:latin typeface="Gill Sans MT"/>
                <a:cs typeface="Gill Sans MT"/>
              </a:rPr>
              <a:t> </a:t>
            </a:r>
            <a:r>
              <a:rPr sz="1550" b="0" spc="70" dirty="0">
                <a:latin typeface="Gill Sans MT"/>
                <a:cs typeface="Gill Sans MT"/>
              </a:rPr>
              <a:t>the</a:t>
            </a:r>
            <a:r>
              <a:rPr sz="1550" b="0" spc="-65" dirty="0">
                <a:latin typeface="Gill Sans MT"/>
                <a:cs typeface="Gill Sans MT"/>
              </a:rPr>
              <a:t> </a:t>
            </a:r>
            <a:r>
              <a:rPr sz="1550" b="0" spc="114" dirty="0">
                <a:latin typeface="Gill Sans MT"/>
                <a:cs typeface="Gill Sans MT"/>
              </a:rPr>
              <a:t>complainant</a:t>
            </a:r>
            <a:r>
              <a:rPr sz="1550" b="0" spc="-40" dirty="0">
                <a:latin typeface="Gill Sans MT"/>
                <a:cs typeface="Gill Sans MT"/>
              </a:rPr>
              <a:t> </a:t>
            </a:r>
            <a:r>
              <a:rPr sz="1550" b="0" dirty="0">
                <a:latin typeface="Gill Sans MT"/>
                <a:cs typeface="Gill Sans MT"/>
              </a:rPr>
              <a:t>or</a:t>
            </a:r>
            <a:r>
              <a:rPr sz="1550" b="0" spc="15" dirty="0">
                <a:latin typeface="Gill Sans MT"/>
                <a:cs typeface="Gill Sans MT"/>
              </a:rPr>
              <a:t> </a:t>
            </a:r>
            <a:r>
              <a:rPr sz="1550" b="0" spc="75" dirty="0">
                <a:latin typeface="Gill Sans MT"/>
                <a:cs typeface="Gill Sans MT"/>
              </a:rPr>
              <a:t>respondent</a:t>
            </a:r>
            <a:r>
              <a:rPr sz="1550" b="0" spc="30" dirty="0">
                <a:latin typeface="Gill Sans MT"/>
                <a:cs typeface="Gill Sans MT"/>
              </a:rPr>
              <a:t> </a:t>
            </a:r>
            <a:r>
              <a:rPr sz="1550" b="0" spc="-25" dirty="0">
                <a:latin typeface="Gill Sans MT"/>
                <a:cs typeface="Gill Sans MT"/>
              </a:rPr>
              <a:t>to:</a:t>
            </a:r>
            <a:endParaRPr sz="1550">
              <a:latin typeface="Gill Sans MT"/>
              <a:cs typeface="Gill Sans MT"/>
            </a:endParaRPr>
          </a:p>
          <a:p>
            <a:pPr marL="12700" marR="12065" indent="302895">
              <a:lnSpc>
                <a:spcPct val="118500"/>
              </a:lnSpc>
              <a:spcBef>
                <a:spcPts val="1025"/>
              </a:spcBef>
              <a:buAutoNum type="arabicParenBoth"/>
              <a:tabLst>
                <a:tab pos="315595" algn="l"/>
              </a:tabLst>
            </a:pPr>
            <a:r>
              <a:rPr sz="1550" b="0" spc="60" dirty="0">
                <a:latin typeface="Gill Sans MT"/>
                <a:cs typeface="Gill Sans MT"/>
              </a:rPr>
              <a:t>Restore</a:t>
            </a:r>
            <a:r>
              <a:rPr sz="1550" b="0" spc="20" dirty="0">
                <a:latin typeface="Gill Sans MT"/>
                <a:cs typeface="Gill Sans MT"/>
              </a:rPr>
              <a:t> </a:t>
            </a:r>
            <a:r>
              <a:rPr sz="1550" b="0" dirty="0">
                <a:latin typeface="Gill Sans MT"/>
                <a:cs typeface="Gill Sans MT"/>
              </a:rPr>
              <a:t>or</a:t>
            </a:r>
            <a:r>
              <a:rPr sz="1550" b="0" spc="-55" dirty="0">
                <a:latin typeface="Gill Sans MT"/>
                <a:cs typeface="Gill Sans MT"/>
              </a:rPr>
              <a:t> </a:t>
            </a:r>
            <a:r>
              <a:rPr sz="1550" b="0" spc="75" dirty="0">
                <a:latin typeface="Gill Sans MT"/>
                <a:cs typeface="Gill Sans MT"/>
              </a:rPr>
              <a:t>preserve</a:t>
            </a:r>
            <a:r>
              <a:rPr sz="1550" b="0" spc="-55" dirty="0">
                <a:latin typeface="Gill Sans MT"/>
                <a:cs typeface="Gill Sans MT"/>
              </a:rPr>
              <a:t> </a:t>
            </a:r>
            <a:r>
              <a:rPr sz="1550" b="0" spc="90" dirty="0">
                <a:latin typeface="Gill Sans MT"/>
                <a:cs typeface="Gill Sans MT"/>
              </a:rPr>
              <a:t>that</a:t>
            </a:r>
            <a:r>
              <a:rPr sz="1550" b="0" spc="-40" dirty="0">
                <a:latin typeface="Gill Sans MT"/>
                <a:cs typeface="Gill Sans MT"/>
              </a:rPr>
              <a:t> </a:t>
            </a:r>
            <a:r>
              <a:rPr sz="1550" b="0" spc="80" dirty="0">
                <a:latin typeface="Gill Sans MT"/>
                <a:cs typeface="Gill Sans MT"/>
              </a:rPr>
              <a:t>party’s</a:t>
            </a:r>
            <a:r>
              <a:rPr sz="1550" b="0" spc="-35" dirty="0">
                <a:latin typeface="Gill Sans MT"/>
                <a:cs typeface="Gill Sans MT"/>
              </a:rPr>
              <a:t> </a:t>
            </a:r>
            <a:r>
              <a:rPr sz="1550" b="0" spc="170" dirty="0">
                <a:latin typeface="Gill Sans MT"/>
                <a:cs typeface="Gill Sans MT"/>
              </a:rPr>
              <a:t>access</a:t>
            </a:r>
            <a:r>
              <a:rPr sz="1550" b="0" spc="40" dirty="0">
                <a:latin typeface="Gill Sans MT"/>
                <a:cs typeface="Gill Sans MT"/>
              </a:rPr>
              <a:t> </a:t>
            </a:r>
            <a:r>
              <a:rPr sz="1550" b="0" dirty="0">
                <a:latin typeface="Gill Sans MT"/>
                <a:cs typeface="Gill Sans MT"/>
              </a:rPr>
              <a:t>to</a:t>
            </a:r>
            <a:r>
              <a:rPr sz="1550" b="0" spc="-45" dirty="0">
                <a:latin typeface="Gill Sans MT"/>
                <a:cs typeface="Gill Sans MT"/>
              </a:rPr>
              <a:t> </a:t>
            </a:r>
            <a:r>
              <a:rPr sz="1550" b="0" spc="45" dirty="0">
                <a:latin typeface="Gill Sans MT"/>
                <a:cs typeface="Gill Sans MT"/>
              </a:rPr>
              <a:t>the </a:t>
            </a:r>
            <a:r>
              <a:rPr sz="1550" b="0" spc="75" dirty="0">
                <a:latin typeface="Gill Sans MT"/>
                <a:cs typeface="Gill Sans MT"/>
              </a:rPr>
              <a:t>recipient’s</a:t>
            </a:r>
            <a:r>
              <a:rPr sz="1550" b="0" spc="-50" dirty="0">
                <a:latin typeface="Gill Sans MT"/>
                <a:cs typeface="Gill Sans MT"/>
              </a:rPr>
              <a:t> </a:t>
            </a:r>
            <a:r>
              <a:rPr sz="1550" b="0" spc="90" dirty="0">
                <a:latin typeface="Gill Sans MT"/>
                <a:cs typeface="Gill Sans MT"/>
              </a:rPr>
              <a:t>education</a:t>
            </a:r>
            <a:r>
              <a:rPr sz="1550" b="0" spc="-25" dirty="0">
                <a:latin typeface="Gill Sans MT"/>
                <a:cs typeface="Gill Sans MT"/>
              </a:rPr>
              <a:t> </a:t>
            </a:r>
            <a:r>
              <a:rPr sz="1550" b="0" spc="100" dirty="0">
                <a:latin typeface="Gill Sans MT"/>
                <a:cs typeface="Gill Sans MT"/>
              </a:rPr>
              <a:t>program</a:t>
            </a:r>
            <a:r>
              <a:rPr sz="1550" b="0" spc="-10" dirty="0">
                <a:latin typeface="Gill Sans MT"/>
                <a:cs typeface="Gill Sans MT"/>
              </a:rPr>
              <a:t> </a:t>
            </a:r>
            <a:r>
              <a:rPr sz="1550" b="0" dirty="0">
                <a:latin typeface="Gill Sans MT"/>
                <a:cs typeface="Gill Sans MT"/>
              </a:rPr>
              <a:t>or</a:t>
            </a:r>
            <a:r>
              <a:rPr sz="1550" b="0" spc="-65" dirty="0">
                <a:latin typeface="Gill Sans MT"/>
                <a:cs typeface="Gill Sans MT"/>
              </a:rPr>
              <a:t> </a:t>
            </a:r>
            <a:r>
              <a:rPr sz="1550" b="0" spc="70" dirty="0">
                <a:latin typeface="Gill Sans MT"/>
                <a:cs typeface="Gill Sans MT"/>
              </a:rPr>
              <a:t>activity,</a:t>
            </a:r>
            <a:r>
              <a:rPr sz="1550" b="0" spc="-60" dirty="0">
                <a:latin typeface="Gill Sans MT"/>
                <a:cs typeface="Gill Sans MT"/>
              </a:rPr>
              <a:t> </a:t>
            </a:r>
            <a:r>
              <a:rPr sz="1550" b="0" spc="95" dirty="0">
                <a:latin typeface="Gill Sans MT"/>
                <a:cs typeface="Gill Sans MT"/>
              </a:rPr>
              <a:t>including </a:t>
            </a:r>
            <a:r>
              <a:rPr sz="1550" b="0" spc="130" dirty="0">
                <a:latin typeface="Gill Sans MT"/>
                <a:cs typeface="Gill Sans MT"/>
              </a:rPr>
              <a:t>measures</a:t>
            </a:r>
            <a:r>
              <a:rPr sz="1550" b="0" spc="-35" dirty="0">
                <a:latin typeface="Gill Sans MT"/>
                <a:cs typeface="Gill Sans MT"/>
              </a:rPr>
              <a:t> </a:t>
            </a:r>
            <a:r>
              <a:rPr sz="1550" b="0" spc="90" dirty="0">
                <a:latin typeface="Gill Sans MT"/>
                <a:cs typeface="Gill Sans MT"/>
              </a:rPr>
              <a:t>that</a:t>
            </a:r>
            <a:r>
              <a:rPr sz="1550" b="0" spc="-35" dirty="0">
                <a:latin typeface="Gill Sans MT"/>
                <a:cs typeface="Gill Sans MT"/>
              </a:rPr>
              <a:t> </a:t>
            </a:r>
            <a:r>
              <a:rPr sz="1550" b="0" spc="75" dirty="0">
                <a:latin typeface="Gill Sans MT"/>
                <a:cs typeface="Gill Sans MT"/>
              </a:rPr>
              <a:t>are</a:t>
            </a:r>
            <a:r>
              <a:rPr sz="1550" b="0" spc="25" dirty="0">
                <a:latin typeface="Gill Sans MT"/>
                <a:cs typeface="Gill Sans MT"/>
              </a:rPr>
              <a:t> </a:t>
            </a:r>
            <a:r>
              <a:rPr sz="1550" b="0" spc="114" dirty="0">
                <a:latin typeface="Gill Sans MT"/>
                <a:cs typeface="Gill Sans MT"/>
              </a:rPr>
              <a:t>designed</a:t>
            </a:r>
            <a:r>
              <a:rPr sz="1550" b="0" spc="45" dirty="0">
                <a:latin typeface="Gill Sans MT"/>
                <a:cs typeface="Gill Sans MT"/>
              </a:rPr>
              <a:t> </a:t>
            </a:r>
            <a:r>
              <a:rPr sz="1550" b="0" dirty="0">
                <a:latin typeface="Gill Sans MT"/>
                <a:cs typeface="Gill Sans MT"/>
              </a:rPr>
              <a:t>to</a:t>
            </a:r>
            <a:r>
              <a:rPr sz="1550" b="0" spc="-45" dirty="0">
                <a:latin typeface="Gill Sans MT"/>
                <a:cs typeface="Gill Sans MT"/>
              </a:rPr>
              <a:t> </a:t>
            </a:r>
            <a:r>
              <a:rPr sz="1550" b="0" spc="50" dirty="0">
                <a:latin typeface="Gill Sans MT"/>
                <a:cs typeface="Gill Sans MT"/>
              </a:rPr>
              <a:t>protect</a:t>
            </a:r>
            <a:r>
              <a:rPr sz="1550" b="0" spc="-30" dirty="0">
                <a:latin typeface="Gill Sans MT"/>
                <a:cs typeface="Gill Sans MT"/>
              </a:rPr>
              <a:t> </a:t>
            </a:r>
            <a:r>
              <a:rPr sz="1550" b="0" spc="70" dirty="0">
                <a:latin typeface="Gill Sans MT"/>
                <a:cs typeface="Gill Sans MT"/>
              </a:rPr>
              <a:t>the</a:t>
            </a:r>
            <a:r>
              <a:rPr sz="1550" b="0" spc="20" dirty="0">
                <a:latin typeface="Gill Sans MT"/>
                <a:cs typeface="Gill Sans MT"/>
              </a:rPr>
              <a:t> </a:t>
            </a:r>
            <a:r>
              <a:rPr sz="1550" b="0" spc="120" dirty="0">
                <a:latin typeface="Gill Sans MT"/>
                <a:cs typeface="Gill Sans MT"/>
              </a:rPr>
              <a:t>safety</a:t>
            </a:r>
            <a:r>
              <a:rPr sz="1550" b="0" spc="40" dirty="0">
                <a:latin typeface="Gill Sans MT"/>
                <a:cs typeface="Gill Sans MT"/>
              </a:rPr>
              <a:t> </a:t>
            </a:r>
            <a:r>
              <a:rPr sz="1550" b="0" spc="105" dirty="0">
                <a:latin typeface="Gill Sans MT"/>
                <a:cs typeface="Gill Sans MT"/>
              </a:rPr>
              <a:t>of</a:t>
            </a:r>
            <a:r>
              <a:rPr sz="1550" b="0" spc="15" dirty="0">
                <a:latin typeface="Gill Sans MT"/>
                <a:cs typeface="Gill Sans MT"/>
              </a:rPr>
              <a:t> </a:t>
            </a:r>
            <a:r>
              <a:rPr sz="1550" b="0" spc="45" dirty="0">
                <a:latin typeface="Gill Sans MT"/>
                <a:cs typeface="Gill Sans MT"/>
              </a:rPr>
              <a:t>the </a:t>
            </a:r>
            <a:r>
              <a:rPr sz="1550" b="0" spc="80" dirty="0">
                <a:latin typeface="Gill Sans MT"/>
                <a:cs typeface="Gill Sans MT"/>
              </a:rPr>
              <a:t>parties</a:t>
            </a:r>
            <a:r>
              <a:rPr sz="1550" b="0" spc="40" dirty="0">
                <a:latin typeface="Gill Sans MT"/>
                <a:cs typeface="Gill Sans MT"/>
              </a:rPr>
              <a:t> </a:t>
            </a:r>
            <a:r>
              <a:rPr sz="1550" b="0" dirty="0">
                <a:latin typeface="Gill Sans MT"/>
                <a:cs typeface="Gill Sans MT"/>
              </a:rPr>
              <a:t>or</a:t>
            </a:r>
            <a:r>
              <a:rPr sz="1550" b="0" spc="-45" dirty="0">
                <a:latin typeface="Gill Sans MT"/>
                <a:cs typeface="Gill Sans MT"/>
              </a:rPr>
              <a:t> </a:t>
            </a:r>
            <a:r>
              <a:rPr sz="1550" b="0" spc="70" dirty="0">
                <a:latin typeface="Gill Sans MT"/>
                <a:cs typeface="Gill Sans MT"/>
              </a:rPr>
              <a:t>the</a:t>
            </a:r>
            <a:r>
              <a:rPr sz="1550" b="0" spc="20" dirty="0">
                <a:latin typeface="Gill Sans MT"/>
                <a:cs typeface="Gill Sans MT"/>
              </a:rPr>
              <a:t> </a:t>
            </a:r>
            <a:r>
              <a:rPr sz="1550" b="0" spc="65" dirty="0">
                <a:latin typeface="Gill Sans MT"/>
                <a:cs typeface="Gill Sans MT"/>
              </a:rPr>
              <a:t>recipient’s</a:t>
            </a:r>
            <a:r>
              <a:rPr sz="1550" b="0" spc="45" dirty="0">
                <a:latin typeface="Gill Sans MT"/>
                <a:cs typeface="Gill Sans MT"/>
              </a:rPr>
              <a:t> </a:t>
            </a:r>
            <a:r>
              <a:rPr sz="1550" b="0" spc="100" dirty="0">
                <a:latin typeface="Gill Sans MT"/>
                <a:cs typeface="Gill Sans MT"/>
              </a:rPr>
              <a:t>educational</a:t>
            </a:r>
            <a:r>
              <a:rPr sz="1550" b="0" spc="-50" dirty="0">
                <a:latin typeface="Gill Sans MT"/>
                <a:cs typeface="Gill Sans MT"/>
              </a:rPr>
              <a:t> </a:t>
            </a:r>
            <a:r>
              <a:rPr sz="1550" b="0" spc="70" dirty="0">
                <a:latin typeface="Gill Sans MT"/>
                <a:cs typeface="Gill Sans MT"/>
              </a:rPr>
              <a:t>environment;</a:t>
            </a:r>
            <a:r>
              <a:rPr sz="1550" b="0" dirty="0">
                <a:latin typeface="Gill Sans MT"/>
                <a:cs typeface="Gill Sans MT"/>
              </a:rPr>
              <a:t> </a:t>
            </a:r>
            <a:r>
              <a:rPr sz="1550" b="0" spc="-25" dirty="0">
                <a:latin typeface="Gill Sans MT"/>
                <a:cs typeface="Gill Sans MT"/>
              </a:rPr>
              <a:t>or</a:t>
            </a:r>
            <a:endParaRPr sz="1550">
              <a:latin typeface="Gill Sans MT"/>
              <a:cs typeface="Gill Sans MT"/>
            </a:endParaRPr>
          </a:p>
          <a:p>
            <a:pPr marL="12700" marR="64769" indent="302260">
              <a:lnSpc>
                <a:spcPct val="118400"/>
              </a:lnSpc>
              <a:spcBef>
                <a:spcPts val="725"/>
              </a:spcBef>
              <a:buAutoNum type="arabicParenBoth"/>
              <a:tabLst>
                <a:tab pos="314960" algn="l"/>
              </a:tabLst>
            </a:pPr>
            <a:r>
              <a:rPr sz="1550" b="0" spc="80" dirty="0">
                <a:latin typeface="Gill Sans MT"/>
                <a:cs typeface="Gill Sans MT"/>
              </a:rPr>
              <a:t>Provide</a:t>
            </a:r>
            <a:r>
              <a:rPr sz="1550" b="0" spc="-60" dirty="0">
                <a:latin typeface="Gill Sans MT"/>
                <a:cs typeface="Gill Sans MT"/>
              </a:rPr>
              <a:t> </a:t>
            </a:r>
            <a:r>
              <a:rPr sz="1550" b="0" spc="70" dirty="0">
                <a:latin typeface="Gill Sans MT"/>
                <a:cs typeface="Gill Sans MT"/>
              </a:rPr>
              <a:t>support</a:t>
            </a:r>
            <a:r>
              <a:rPr sz="1550" b="0" spc="45" dirty="0">
                <a:latin typeface="Gill Sans MT"/>
                <a:cs typeface="Gill Sans MT"/>
              </a:rPr>
              <a:t> </a:t>
            </a:r>
            <a:r>
              <a:rPr sz="1550" b="0" spc="80" dirty="0">
                <a:latin typeface="Gill Sans MT"/>
                <a:cs typeface="Gill Sans MT"/>
              </a:rPr>
              <a:t>during</a:t>
            </a:r>
            <a:r>
              <a:rPr sz="1550" b="0" spc="-30" dirty="0">
                <a:latin typeface="Gill Sans MT"/>
                <a:cs typeface="Gill Sans MT"/>
              </a:rPr>
              <a:t> </a:t>
            </a:r>
            <a:r>
              <a:rPr sz="1550" b="0" spc="70" dirty="0">
                <a:latin typeface="Gill Sans MT"/>
                <a:cs typeface="Gill Sans MT"/>
              </a:rPr>
              <a:t>the</a:t>
            </a:r>
            <a:r>
              <a:rPr sz="1550" b="0" spc="25" dirty="0">
                <a:latin typeface="Gill Sans MT"/>
                <a:cs typeface="Gill Sans MT"/>
              </a:rPr>
              <a:t> </a:t>
            </a:r>
            <a:r>
              <a:rPr sz="1550" b="0" spc="70" dirty="0">
                <a:latin typeface="Gill Sans MT"/>
                <a:cs typeface="Gill Sans MT"/>
              </a:rPr>
              <a:t>recipient’s</a:t>
            </a:r>
            <a:r>
              <a:rPr sz="1550" b="0" spc="-30" dirty="0">
                <a:latin typeface="Gill Sans MT"/>
                <a:cs typeface="Gill Sans MT"/>
              </a:rPr>
              <a:t> </a:t>
            </a:r>
            <a:r>
              <a:rPr sz="1550" b="0" spc="95" dirty="0">
                <a:latin typeface="Gill Sans MT"/>
                <a:cs typeface="Gill Sans MT"/>
              </a:rPr>
              <a:t>grievance </a:t>
            </a:r>
            <a:r>
              <a:rPr sz="1550" b="0" spc="75" dirty="0">
                <a:latin typeface="Gill Sans MT"/>
                <a:cs typeface="Gill Sans MT"/>
              </a:rPr>
              <a:t>procedures</a:t>
            </a:r>
            <a:r>
              <a:rPr sz="1550" b="0" spc="35" dirty="0">
                <a:latin typeface="Gill Sans MT"/>
                <a:cs typeface="Gill Sans MT"/>
              </a:rPr>
              <a:t> </a:t>
            </a:r>
            <a:r>
              <a:rPr sz="1550" b="0" spc="65" dirty="0">
                <a:latin typeface="Gill Sans MT"/>
                <a:cs typeface="Gill Sans MT"/>
              </a:rPr>
              <a:t>under</a:t>
            </a:r>
            <a:r>
              <a:rPr sz="1550" b="0" spc="-40" dirty="0">
                <a:latin typeface="Gill Sans MT"/>
                <a:cs typeface="Gill Sans MT"/>
              </a:rPr>
              <a:t> </a:t>
            </a:r>
            <a:r>
              <a:rPr sz="1550" b="0" spc="335" dirty="0">
                <a:latin typeface="Gill Sans MT"/>
                <a:cs typeface="Gill Sans MT"/>
              </a:rPr>
              <a:t>§</a:t>
            </a:r>
            <a:r>
              <a:rPr sz="1550" b="0" dirty="0">
                <a:latin typeface="Gill Sans MT"/>
                <a:cs typeface="Gill Sans MT"/>
              </a:rPr>
              <a:t> </a:t>
            </a:r>
            <a:r>
              <a:rPr sz="1550" b="0" spc="95" dirty="0">
                <a:latin typeface="Gill Sans MT"/>
                <a:cs typeface="Gill Sans MT"/>
              </a:rPr>
              <a:t>106.45,</a:t>
            </a:r>
            <a:r>
              <a:rPr sz="1550" b="0" spc="-60" dirty="0">
                <a:latin typeface="Gill Sans MT"/>
                <a:cs typeface="Gill Sans MT"/>
              </a:rPr>
              <a:t> </a:t>
            </a:r>
            <a:r>
              <a:rPr sz="1550" b="0" spc="145" dirty="0">
                <a:latin typeface="Gill Sans MT"/>
                <a:cs typeface="Gill Sans MT"/>
              </a:rPr>
              <a:t>and</a:t>
            </a:r>
            <a:r>
              <a:rPr sz="1550" b="0" spc="-35" dirty="0">
                <a:latin typeface="Gill Sans MT"/>
                <a:cs typeface="Gill Sans MT"/>
              </a:rPr>
              <a:t> </a:t>
            </a:r>
            <a:r>
              <a:rPr sz="1550" b="0" spc="95" dirty="0">
                <a:latin typeface="Gill Sans MT"/>
                <a:cs typeface="Gill Sans MT"/>
              </a:rPr>
              <a:t>if</a:t>
            </a:r>
            <a:r>
              <a:rPr sz="1550" b="0" dirty="0">
                <a:latin typeface="Gill Sans MT"/>
                <a:cs typeface="Gill Sans MT"/>
              </a:rPr>
              <a:t> </a:t>
            </a:r>
            <a:r>
              <a:rPr sz="1550" b="0" spc="114" dirty="0">
                <a:latin typeface="Gill Sans MT"/>
                <a:cs typeface="Gill Sans MT"/>
              </a:rPr>
              <a:t>applicable</a:t>
            </a:r>
            <a:r>
              <a:rPr sz="1550" b="0" spc="15" dirty="0">
                <a:latin typeface="Gill Sans MT"/>
                <a:cs typeface="Gill Sans MT"/>
              </a:rPr>
              <a:t> </a:t>
            </a:r>
            <a:r>
              <a:rPr sz="1550" b="0" spc="335" dirty="0">
                <a:latin typeface="Gill Sans MT"/>
                <a:cs typeface="Gill Sans MT"/>
              </a:rPr>
              <a:t>§</a:t>
            </a:r>
            <a:r>
              <a:rPr sz="1550" b="0" dirty="0">
                <a:latin typeface="Gill Sans MT"/>
                <a:cs typeface="Gill Sans MT"/>
              </a:rPr>
              <a:t> </a:t>
            </a:r>
            <a:r>
              <a:rPr sz="1550" b="0" spc="85" dirty="0">
                <a:latin typeface="Gill Sans MT"/>
                <a:cs typeface="Gill Sans MT"/>
              </a:rPr>
              <a:t>106.46, </a:t>
            </a:r>
            <a:r>
              <a:rPr sz="1550" b="0" dirty="0">
                <a:latin typeface="Gill Sans MT"/>
                <a:cs typeface="Gill Sans MT"/>
              </a:rPr>
              <a:t>or</a:t>
            </a:r>
            <a:r>
              <a:rPr sz="1550" b="0" spc="20" dirty="0">
                <a:latin typeface="Gill Sans MT"/>
                <a:cs typeface="Gill Sans MT"/>
              </a:rPr>
              <a:t> </a:t>
            </a:r>
            <a:r>
              <a:rPr sz="1550" b="0" spc="80" dirty="0">
                <a:latin typeface="Gill Sans MT"/>
                <a:cs typeface="Gill Sans MT"/>
              </a:rPr>
              <a:t>during</a:t>
            </a:r>
            <a:r>
              <a:rPr sz="1550" b="0" spc="-30" dirty="0">
                <a:latin typeface="Gill Sans MT"/>
                <a:cs typeface="Gill Sans MT"/>
              </a:rPr>
              <a:t> </a:t>
            </a:r>
            <a:r>
              <a:rPr sz="1550" b="0" spc="70" dirty="0">
                <a:latin typeface="Gill Sans MT"/>
                <a:cs typeface="Gill Sans MT"/>
              </a:rPr>
              <a:t>the</a:t>
            </a:r>
            <a:r>
              <a:rPr sz="1550" b="0" spc="20" dirty="0">
                <a:latin typeface="Gill Sans MT"/>
                <a:cs typeface="Gill Sans MT"/>
              </a:rPr>
              <a:t> </a:t>
            </a:r>
            <a:r>
              <a:rPr sz="1550" b="0" spc="90" dirty="0">
                <a:latin typeface="Gill Sans MT"/>
                <a:cs typeface="Gill Sans MT"/>
              </a:rPr>
              <a:t>informal</a:t>
            </a:r>
            <a:r>
              <a:rPr sz="1550" b="0" spc="-50" dirty="0">
                <a:latin typeface="Gill Sans MT"/>
                <a:cs typeface="Gill Sans MT"/>
              </a:rPr>
              <a:t> </a:t>
            </a:r>
            <a:r>
              <a:rPr sz="1550" b="0" spc="60" dirty="0">
                <a:latin typeface="Gill Sans MT"/>
                <a:cs typeface="Gill Sans MT"/>
              </a:rPr>
              <a:t>resolution</a:t>
            </a:r>
            <a:r>
              <a:rPr sz="1550" b="0" spc="-15" dirty="0">
                <a:latin typeface="Gill Sans MT"/>
                <a:cs typeface="Gill Sans MT"/>
              </a:rPr>
              <a:t> </a:t>
            </a:r>
            <a:r>
              <a:rPr sz="1550" b="0" spc="110" dirty="0">
                <a:latin typeface="Gill Sans MT"/>
                <a:cs typeface="Gill Sans MT"/>
              </a:rPr>
              <a:t>process</a:t>
            </a:r>
            <a:r>
              <a:rPr sz="1550" b="0" spc="40" dirty="0">
                <a:latin typeface="Gill Sans MT"/>
                <a:cs typeface="Gill Sans MT"/>
              </a:rPr>
              <a:t> </a:t>
            </a:r>
            <a:r>
              <a:rPr sz="1550" b="0" spc="65" dirty="0">
                <a:latin typeface="Gill Sans MT"/>
                <a:cs typeface="Gill Sans MT"/>
              </a:rPr>
              <a:t>under</a:t>
            </a:r>
            <a:r>
              <a:rPr sz="1550" b="0" spc="-5" dirty="0">
                <a:latin typeface="Gill Sans MT"/>
                <a:cs typeface="Gill Sans MT"/>
              </a:rPr>
              <a:t> </a:t>
            </a:r>
            <a:r>
              <a:rPr sz="1550" b="0" spc="285" dirty="0">
                <a:latin typeface="Gill Sans MT"/>
                <a:cs typeface="Gill Sans MT"/>
              </a:rPr>
              <a:t>§ </a:t>
            </a:r>
            <a:r>
              <a:rPr sz="1550" b="0" spc="75" dirty="0">
                <a:latin typeface="Gill Sans MT"/>
                <a:cs typeface="Gill Sans MT"/>
              </a:rPr>
              <a:t>106.44(k).</a:t>
            </a:r>
            <a:endParaRPr sz="15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9505"/>
            <a:ext cx="586676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400" spc="-160" dirty="0"/>
              <a:t>“Unreasonably</a:t>
            </a:r>
            <a:r>
              <a:rPr sz="4400" spc="-85" dirty="0"/>
              <a:t> </a:t>
            </a:r>
            <a:r>
              <a:rPr sz="4400" spc="-210" dirty="0"/>
              <a:t>Burden”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7575" y="1590928"/>
            <a:ext cx="10236200" cy="425894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2750" spc="585" dirty="0">
                <a:latin typeface="Gill Sans MT"/>
                <a:cs typeface="Gill Sans MT"/>
              </a:rPr>
              <a:t>§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106.44(g)(2)</a:t>
            </a:r>
            <a:endParaRPr sz="2750">
              <a:latin typeface="Gill Sans MT"/>
              <a:cs typeface="Gill Sans MT"/>
            </a:endParaRPr>
          </a:p>
          <a:p>
            <a:pPr marL="12700" marR="847090">
              <a:lnSpc>
                <a:spcPts val="2700"/>
              </a:lnSpc>
              <a:spcBef>
                <a:spcPts val="969"/>
              </a:spcBef>
            </a:pPr>
            <a:r>
              <a:rPr sz="2750" spc="90" dirty="0">
                <a:latin typeface="Gill Sans MT"/>
                <a:cs typeface="Gill Sans MT"/>
              </a:rPr>
              <a:t>“Supportive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measures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must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unreasonably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burden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either </a:t>
            </a:r>
            <a:r>
              <a:rPr sz="2750" spc="-10" dirty="0">
                <a:latin typeface="Gill Sans MT"/>
                <a:cs typeface="Gill Sans MT"/>
              </a:rPr>
              <a:t>party…”</a:t>
            </a:r>
            <a:endParaRPr sz="2750">
              <a:latin typeface="Gill Sans MT"/>
              <a:cs typeface="Gill Sans MT"/>
            </a:endParaRPr>
          </a:p>
          <a:p>
            <a:pPr marL="189865" marR="561340">
              <a:lnSpc>
                <a:spcPct val="100400"/>
              </a:lnSpc>
              <a:spcBef>
                <a:spcPts val="640"/>
              </a:spcBef>
            </a:pPr>
            <a:r>
              <a:rPr sz="2400" spc="85" dirty="0">
                <a:latin typeface="Gill Sans MT"/>
                <a:cs typeface="Gill Sans MT"/>
              </a:rPr>
              <a:t>But</a:t>
            </a:r>
            <a:r>
              <a:rPr sz="2400" spc="-10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Gill Sans MT"/>
                <a:cs typeface="Gill Sans MT"/>
              </a:rPr>
              <a:t>Preamble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clarifies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this</a:t>
            </a:r>
            <a:r>
              <a:rPr sz="2400" spc="-105" dirty="0">
                <a:latin typeface="Gill Sans MT"/>
                <a:cs typeface="Gill Sans MT"/>
              </a:rPr>
              <a:t> </a:t>
            </a:r>
            <a:r>
              <a:rPr sz="2400" spc="170" dirty="0">
                <a:latin typeface="Gill Sans MT"/>
                <a:cs typeface="Gill Sans MT"/>
              </a:rPr>
              <a:t>language,</a:t>
            </a:r>
            <a:r>
              <a:rPr sz="2400" spc="20" dirty="0">
                <a:latin typeface="Gill Sans MT"/>
                <a:cs typeface="Gill Sans MT"/>
              </a:rPr>
              <a:t> </a:t>
            </a:r>
            <a:r>
              <a:rPr sz="2400" i="1" spc="160" dirty="0">
                <a:solidFill>
                  <a:srgbClr val="212121"/>
                </a:solidFill>
                <a:latin typeface="Gill Sans MT"/>
                <a:cs typeface="Gill Sans MT"/>
              </a:rPr>
              <a:t>supportive</a:t>
            </a:r>
            <a:r>
              <a:rPr sz="2400" i="1" spc="-9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i="1" spc="204" dirty="0">
                <a:solidFill>
                  <a:srgbClr val="212121"/>
                </a:solidFill>
                <a:latin typeface="Gill Sans MT"/>
                <a:cs typeface="Gill Sans MT"/>
              </a:rPr>
              <a:t>measures</a:t>
            </a:r>
            <a:r>
              <a:rPr sz="2400" i="1" spc="-6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i="1" spc="180" dirty="0">
                <a:solidFill>
                  <a:srgbClr val="212121"/>
                </a:solidFill>
                <a:latin typeface="Gill Sans MT"/>
                <a:cs typeface="Gill Sans MT"/>
              </a:rPr>
              <a:t>can</a:t>
            </a:r>
            <a:r>
              <a:rPr sz="2400" i="1" spc="-6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i="1" spc="200" dirty="0">
                <a:solidFill>
                  <a:srgbClr val="212121"/>
                </a:solidFill>
                <a:latin typeface="Gill Sans MT"/>
                <a:cs typeface="Gill Sans MT"/>
              </a:rPr>
              <a:t>now </a:t>
            </a:r>
            <a:r>
              <a:rPr sz="2400" i="1" spc="140" dirty="0">
                <a:solidFill>
                  <a:srgbClr val="212121"/>
                </a:solidFill>
                <a:latin typeface="Gill Sans MT"/>
                <a:cs typeface="Gill Sans MT"/>
              </a:rPr>
              <a:t>burden</a:t>
            </a:r>
            <a:r>
              <a:rPr sz="2400" i="1" spc="-6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i="1" spc="175" dirty="0">
                <a:solidFill>
                  <a:srgbClr val="212121"/>
                </a:solidFill>
                <a:latin typeface="Gill Sans MT"/>
                <a:cs typeface="Gill Sans MT"/>
              </a:rPr>
              <a:t>both</a:t>
            </a:r>
            <a:r>
              <a:rPr sz="2400" i="1" spc="-6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i="1" spc="170" dirty="0">
                <a:solidFill>
                  <a:srgbClr val="212121"/>
                </a:solidFill>
                <a:latin typeface="Gill Sans MT"/>
                <a:cs typeface="Gill Sans MT"/>
              </a:rPr>
              <a:t>complainants</a:t>
            </a:r>
            <a:r>
              <a:rPr sz="2400" i="1" spc="-6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i="1" spc="155" dirty="0">
                <a:solidFill>
                  <a:srgbClr val="212121"/>
                </a:solidFill>
                <a:latin typeface="Gill Sans MT"/>
                <a:cs typeface="Gill Sans MT"/>
              </a:rPr>
              <a:t>and</a:t>
            </a:r>
            <a:r>
              <a:rPr sz="2400" i="1" spc="-3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i="1" spc="160" dirty="0">
                <a:solidFill>
                  <a:srgbClr val="212121"/>
                </a:solidFill>
                <a:latin typeface="Gill Sans MT"/>
                <a:cs typeface="Gill Sans MT"/>
              </a:rPr>
              <a:t>respondents,</a:t>
            </a:r>
            <a:r>
              <a:rPr sz="2400" i="1" spc="-6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i="1" spc="145" dirty="0">
                <a:solidFill>
                  <a:srgbClr val="212121"/>
                </a:solidFill>
                <a:latin typeface="Gill Sans MT"/>
                <a:cs typeface="Gill Sans MT"/>
              </a:rPr>
              <a:t>but</a:t>
            </a:r>
            <a:r>
              <a:rPr sz="2400" i="1" spc="-7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i="1" spc="125" dirty="0">
                <a:solidFill>
                  <a:srgbClr val="212121"/>
                </a:solidFill>
                <a:latin typeface="Gill Sans MT"/>
                <a:cs typeface="Gill Sans MT"/>
              </a:rPr>
              <a:t>neither</a:t>
            </a:r>
            <a:r>
              <a:rPr sz="2400" i="1" spc="-9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i="1" spc="110" dirty="0">
                <a:solidFill>
                  <a:srgbClr val="212121"/>
                </a:solidFill>
                <a:latin typeface="Gill Sans MT"/>
                <a:cs typeface="Gill Sans MT"/>
              </a:rPr>
              <a:t>party</a:t>
            </a:r>
            <a:r>
              <a:rPr sz="2400" i="1" spc="-3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i="1" spc="180" dirty="0">
                <a:solidFill>
                  <a:srgbClr val="212121"/>
                </a:solidFill>
                <a:latin typeface="Gill Sans MT"/>
                <a:cs typeface="Gill Sans MT"/>
              </a:rPr>
              <a:t>can</a:t>
            </a:r>
            <a:r>
              <a:rPr sz="2400" i="1" spc="-6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i="1" spc="135" dirty="0">
                <a:solidFill>
                  <a:srgbClr val="212121"/>
                </a:solidFill>
                <a:latin typeface="Gill Sans MT"/>
                <a:cs typeface="Gill Sans MT"/>
              </a:rPr>
              <a:t>be </a:t>
            </a:r>
            <a:r>
              <a:rPr sz="2400" i="1" spc="165" dirty="0">
                <a:solidFill>
                  <a:srgbClr val="212121"/>
                </a:solidFill>
                <a:latin typeface="Gill Sans MT"/>
                <a:cs typeface="Gill Sans MT"/>
              </a:rPr>
              <a:t>unreasonably</a:t>
            </a:r>
            <a:r>
              <a:rPr sz="2400" i="1" spc="-114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i="1" spc="140" dirty="0">
                <a:solidFill>
                  <a:srgbClr val="212121"/>
                </a:solidFill>
                <a:latin typeface="Gill Sans MT"/>
                <a:cs typeface="Gill Sans MT"/>
              </a:rPr>
              <a:t>burdened</a:t>
            </a:r>
            <a:endParaRPr sz="2400">
              <a:latin typeface="Gill Sans MT"/>
              <a:cs typeface="Gill Sans MT"/>
            </a:endParaRPr>
          </a:p>
          <a:p>
            <a:pPr marL="456565" indent="-266700">
              <a:lnSpc>
                <a:spcPts val="2755"/>
              </a:lnSpc>
              <a:spcBef>
                <a:spcPts val="200"/>
              </a:spcBef>
              <a:buChar char="•"/>
              <a:tabLst>
                <a:tab pos="456565" algn="l"/>
              </a:tabLst>
            </a:pPr>
            <a:r>
              <a:rPr sz="2400" spc="75" dirty="0">
                <a:solidFill>
                  <a:srgbClr val="212121"/>
                </a:solidFill>
                <a:latin typeface="Gill Sans MT"/>
                <a:cs typeface="Gill Sans MT"/>
              </a:rPr>
              <a:t>The</a:t>
            </a:r>
            <a:r>
              <a:rPr sz="2400" spc="-5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165" dirty="0">
                <a:solidFill>
                  <a:srgbClr val="212121"/>
                </a:solidFill>
                <a:latin typeface="Gill Sans MT"/>
                <a:cs typeface="Gill Sans MT"/>
              </a:rPr>
              <a:t>fact</a:t>
            </a:r>
            <a:r>
              <a:rPr sz="2400" spc="-1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80" dirty="0">
                <a:solidFill>
                  <a:srgbClr val="212121"/>
                </a:solidFill>
                <a:latin typeface="Gill Sans MT"/>
                <a:cs typeface="Gill Sans MT"/>
              </a:rPr>
              <a:t>that</a:t>
            </a:r>
            <a:r>
              <a:rPr sz="2400" spc="-1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275" dirty="0">
                <a:solidFill>
                  <a:srgbClr val="212121"/>
                </a:solidFill>
                <a:latin typeface="Gill Sans MT"/>
                <a:cs typeface="Gill Sans MT"/>
              </a:rPr>
              <a:t>a</a:t>
            </a:r>
            <a:r>
              <a:rPr sz="2400" spc="-8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145" dirty="0">
                <a:solidFill>
                  <a:srgbClr val="212121"/>
                </a:solidFill>
                <a:latin typeface="Gill Sans MT"/>
                <a:cs typeface="Gill Sans MT"/>
              </a:rPr>
              <a:t>measure</a:t>
            </a:r>
            <a:r>
              <a:rPr sz="2400" spc="-5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190" dirty="0">
                <a:solidFill>
                  <a:srgbClr val="212121"/>
                </a:solidFill>
                <a:latin typeface="Gill Sans MT"/>
                <a:cs typeface="Gill Sans MT"/>
              </a:rPr>
              <a:t>is</a:t>
            </a:r>
            <a:r>
              <a:rPr sz="2400" spc="-1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114" dirty="0">
                <a:solidFill>
                  <a:srgbClr val="212121"/>
                </a:solidFill>
                <a:latin typeface="Gill Sans MT"/>
                <a:cs typeface="Gill Sans MT"/>
              </a:rPr>
              <a:t>burdensome</a:t>
            </a:r>
            <a:r>
              <a:rPr sz="2400" spc="-5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135" dirty="0">
                <a:solidFill>
                  <a:srgbClr val="212121"/>
                </a:solidFill>
                <a:latin typeface="Gill Sans MT"/>
                <a:cs typeface="Gill Sans MT"/>
              </a:rPr>
              <a:t>does</a:t>
            </a:r>
            <a:r>
              <a:rPr sz="2400" spc="-1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dirty="0">
                <a:solidFill>
                  <a:srgbClr val="212121"/>
                </a:solidFill>
                <a:latin typeface="Gill Sans MT"/>
                <a:cs typeface="Gill Sans MT"/>
              </a:rPr>
              <a:t>not</a:t>
            </a:r>
            <a:r>
              <a:rPr sz="2400" spc="-8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80" dirty="0">
                <a:solidFill>
                  <a:srgbClr val="212121"/>
                </a:solidFill>
                <a:latin typeface="Gill Sans MT"/>
                <a:cs typeface="Gill Sans MT"/>
              </a:rPr>
              <a:t>determine</a:t>
            </a:r>
            <a:r>
              <a:rPr sz="2400" spc="-5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50" dirty="0">
                <a:solidFill>
                  <a:srgbClr val="212121"/>
                </a:solidFill>
                <a:latin typeface="Gill Sans MT"/>
                <a:cs typeface="Gill Sans MT"/>
              </a:rPr>
              <a:t>whether</a:t>
            </a:r>
            <a:r>
              <a:rPr sz="2400" spc="-4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dirty="0">
                <a:solidFill>
                  <a:srgbClr val="212121"/>
                </a:solidFill>
                <a:latin typeface="Gill Sans MT"/>
                <a:cs typeface="Gill Sans MT"/>
              </a:rPr>
              <a:t>it</a:t>
            </a:r>
            <a:r>
              <a:rPr sz="2400" spc="-1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165" dirty="0">
                <a:solidFill>
                  <a:srgbClr val="212121"/>
                </a:solidFill>
                <a:latin typeface="Gill Sans MT"/>
                <a:cs typeface="Gill Sans MT"/>
              </a:rPr>
              <a:t>is</a:t>
            </a:r>
            <a:endParaRPr sz="2400">
              <a:latin typeface="Gill Sans MT"/>
              <a:cs typeface="Gill Sans MT"/>
            </a:endParaRPr>
          </a:p>
          <a:p>
            <a:pPr marL="418465">
              <a:lnSpc>
                <a:spcPts val="2755"/>
              </a:lnSpc>
            </a:pPr>
            <a:r>
              <a:rPr sz="2400" spc="275" dirty="0">
                <a:solidFill>
                  <a:srgbClr val="212121"/>
                </a:solidFill>
                <a:latin typeface="Gill Sans MT"/>
                <a:cs typeface="Gill Sans MT"/>
              </a:rPr>
              <a:t>a</a:t>
            </a:r>
            <a:r>
              <a:rPr sz="2400" spc="-11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90" dirty="0">
                <a:solidFill>
                  <a:srgbClr val="212121"/>
                </a:solidFill>
                <a:latin typeface="Gill Sans MT"/>
                <a:cs typeface="Gill Sans MT"/>
              </a:rPr>
              <a:t>supportive</a:t>
            </a:r>
            <a:r>
              <a:rPr sz="2400" spc="-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140" dirty="0">
                <a:solidFill>
                  <a:srgbClr val="212121"/>
                </a:solidFill>
                <a:latin typeface="Gill Sans MT"/>
                <a:cs typeface="Gill Sans MT"/>
              </a:rPr>
              <a:t>measure</a:t>
            </a:r>
            <a:r>
              <a:rPr sz="2400" spc="-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-20" dirty="0">
                <a:solidFill>
                  <a:srgbClr val="212121"/>
                </a:solidFill>
                <a:latin typeface="Gill Sans MT"/>
                <a:cs typeface="Gill Sans MT"/>
              </a:rPr>
              <a:t>or</a:t>
            </a:r>
            <a:r>
              <a:rPr sz="2400" spc="-6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275" dirty="0">
                <a:solidFill>
                  <a:srgbClr val="212121"/>
                </a:solidFill>
                <a:latin typeface="Gill Sans MT"/>
                <a:cs typeface="Gill Sans MT"/>
              </a:rPr>
              <a:t>a</a:t>
            </a:r>
            <a:r>
              <a:rPr sz="2400" spc="-10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110" dirty="0">
                <a:solidFill>
                  <a:srgbClr val="212121"/>
                </a:solidFill>
                <a:latin typeface="Gill Sans MT"/>
                <a:cs typeface="Gill Sans MT"/>
              </a:rPr>
              <a:t>disciplinary</a:t>
            </a:r>
            <a:r>
              <a:rPr sz="2400" spc="-8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125" dirty="0">
                <a:solidFill>
                  <a:srgbClr val="212121"/>
                </a:solidFill>
                <a:latin typeface="Gill Sans MT"/>
                <a:cs typeface="Gill Sans MT"/>
              </a:rPr>
              <a:t>measure.</a:t>
            </a:r>
            <a:endParaRPr sz="2400">
              <a:latin typeface="Gill Sans MT"/>
              <a:cs typeface="Gill Sans MT"/>
            </a:endParaRPr>
          </a:p>
          <a:p>
            <a:pPr marL="418465" marR="56515" indent="-228600">
              <a:lnSpc>
                <a:spcPct val="90000"/>
              </a:lnSpc>
              <a:spcBef>
                <a:spcPts val="490"/>
              </a:spcBef>
              <a:buChar char="•"/>
              <a:tabLst>
                <a:tab pos="418465" algn="l"/>
                <a:tab pos="456565" algn="l"/>
              </a:tabLst>
            </a:pPr>
            <a:r>
              <a:rPr sz="2400" dirty="0">
                <a:solidFill>
                  <a:srgbClr val="212121"/>
                </a:solidFill>
                <a:latin typeface="Gill Sans MT"/>
                <a:cs typeface="Gill Sans MT"/>
              </a:rPr>
              <a:t>	</a:t>
            </a:r>
            <a:r>
              <a:rPr sz="2400" spc="75" dirty="0">
                <a:solidFill>
                  <a:srgbClr val="212121"/>
                </a:solidFill>
                <a:latin typeface="Gill Sans MT"/>
                <a:cs typeface="Gill Sans MT"/>
              </a:rPr>
              <a:t>The</a:t>
            </a:r>
            <a:r>
              <a:rPr sz="2400" spc="-5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60" dirty="0">
                <a:solidFill>
                  <a:srgbClr val="212121"/>
                </a:solidFill>
                <a:latin typeface="Gill Sans MT"/>
                <a:cs typeface="Gill Sans MT"/>
              </a:rPr>
              <a:t>Department</a:t>
            </a:r>
            <a:r>
              <a:rPr sz="2400" spc="-1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120" dirty="0">
                <a:solidFill>
                  <a:srgbClr val="212121"/>
                </a:solidFill>
                <a:latin typeface="Gill Sans MT"/>
                <a:cs typeface="Gill Sans MT"/>
              </a:rPr>
              <a:t>expects</a:t>
            </a:r>
            <a:r>
              <a:rPr sz="2400" spc="-9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160" dirty="0">
                <a:solidFill>
                  <a:srgbClr val="212121"/>
                </a:solidFill>
                <a:latin typeface="Gill Sans MT"/>
                <a:cs typeface="Gill Sans MT"/>
              </a:rPr>
              <a:t>schools</a:t>
            </a:r>
            <a:r>
              <a:rPr sz="2400" spc="-9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dirty="0">
                <a:solidFill>
                  <a:srgbClr val="212121"/>
                </a:solidFill>
                <a:latin typeface="Gill Sans MT"/>
                <a:cs typeface="Gill Sans MT"/>
              </a:rPr>
              <a:t>to</a:t>
            </a:r>
            <a:r>
              <a:rPr sz="2400" spc="-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204" dirty="0">
                <a:solidFill>
                  <a:srgbClr val="212121"/>
                </a:solidFill>
                <a:latin typeface="Gill Sans MT"/>
                <a:cs typeface="Gill Sans MT"/>
              </a:rPr>
              <a:t>engage</a:t>
            </a:r>
            <a:r>
              <a:rPr sz="2400" spc="-4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90" dirty="0">
                <a:solidFill>
                  <a:srgbClr val="212121"/>
                </a:solidFill>
                <a:latin typeface="Gill Sans MT"/>
                <a:cs typeface="Gill Sans MT"/>
              </a:rPr>
              <a:t>in</a:t>
            </a:r>
            <a:r>
              <a:rPr sz="2400" spc="-3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275" dirty="0">
                <a:solidFill>
                  <a:srgbClr val="212121"/>
                </a:solidFill>
                <a:latin typeface="Gill Sans MT"/>
                <a:cs typeface="Gill Sans MT"/>
              </a:rPr>
              <a:t>a</a:t>
            </a:r>
            <a:r>
              <a:rPr sz="2400" spc="-8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114" dirty="0">
                <a:solidFill>
                  <a:srgbClr val="212121"/>
                </a:solidFill>
                <a:latin typeface="Gill Sans MT"/>
                <a:cs typeface="Gill Sans MT"/>
              </a:rPr>
              <a:t>fact-</a:t>
            </a:r>
            <a:r>
              <a:rPr sz="2400" spc="160" dirty="0">
                <a:solidFill>
                  <a:srgbClr val="212121"/>
                </a:solidFill>
                <a:latin typeface="Gill Sans MT"/>
                <a:cs typeface="Gill Sans MT"/>
              </a:rPr>
              <a:t>specific</a:t>
            </a:r>
            <a:r>
              <a:rPr sz="2400" spc="-4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60" dirty="0">
                <a:solidFill>
                  <a:srgbClr val="212121"/>
                </a:solidFill>
                <a:latin typeface="Gill Sans MT"/>
                <a:cs typeface="Gill Sans MT"/>
              </a:rPr>
              <a:t>inquiry</a:t>
            </a:r>
            <a:r>
              <a:rPr sz="2400" spc="-7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-25" dirty="0">
                <a:solidFill>
                  <a:srgbClr val="212121"/>
                </a:solidFill>
                <a:latin typeface="Gill Sans MT"/>
                <a:cs typeface="Gill Sans MT"/>
              </a:rPr>
              <a:t>to </a:t>
            </a:r>
            <a:r>
              <a:rPr sz="2400" spc="80" dirty="0">
                <a:solidFill>
                  <a:srgbClr val="212121"/>
                </a:solidFill>
                <a:latin typeface="Gill Sans MT"/>
                <a:cs typeface="Gill Sans MT"/>
              </a:rPr>
              <a:t>determine</a:t>
            </a:r>
            <a:r>
              <a:rPr sz="2400" spc="-6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55" dirty="0">
                <a:solidFill>
                  <a:srgbClr val="212121"/>
                </a:solidFill>
                <a:latin typeface="Gill Sans MT"/>
                <a:cs typeface="Gill Sans MT"/>
              </a:rPr>
              <a:t>whether</a:t>
            </a:r>
            <a:r>
              <a:rPr sz="2400" spc="-4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80" dirty="0">
                <a:solidFill>
                  <a:srgbClr val="212121"/>
                </a:solidFill>
                <a:latin typeface="Gill Sans MT"/>
                <a:cs typeface="Gill Sans MT"/>
              </a:rPr>
              <a:t>supportive</a:t>
            </a:r>
            <a:r>
              <a:rPr sz="2400" spc="-5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165" dirty="0">
                <a:solidFill>
                  <a:srgbClr val="212121"/>
                </a:solidFill>
                <a:latin typeface="Gill Sans MT"/>
                <a:cs typeface="Gill Sans MT"/>
              </a:rPr>
              <a:t>measures</a:t>
            </a:r>
            <a:r>
              <a:rPr sz="2400" spc="-1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85" dirty="0">
                <a:solidFill>
                  <a:srgbClr val="212121"/>
                </a:solidFill>
                <a:latin typeface="Gill Sans MT"/>
                <a:cs typeface="Gill Sans MT"/>
              </a:rPr>
              <a:t>constitute</a:t>
            </a:r>
            <a:r>
              <a:rPr sz="2400" spc="-4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275" dirty="0">
                <a:solidFill>
                  <a:srgbClr val="212121"/>
                </a:solidFill>
                <a:latin typeface="Gill Sans MT"/>
                <a:cs typeface="Gill Sans MT"/>
              </a:rPr>
              <a:t>a</a:t>
            </a:r>
            <a:r>
              <a:rPr sz="2400" spc="-9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125" dirty="0">
                <a:solidFill>
                  <a:srgbClr val="212121"/>
                </a:solidFill>
                <a:latin typeface="Gill Sans MT"/>
                <a:cs typeface="Gill Sans MT"/>
              </a:rPr>
              <a:t>reasonable</a:t>
            </a:r>
            <a:r>
              <a:rPr sz="2400" spc="-5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70" dirty="0">
                <a:solidFill>
                  <a:srgbClr val="212121"/>
                </a:solidFill>
                <a:latin typeface="Gill Sans MT"/>
                <a:cs typeface="Gill Sans MT"/>
              </a:rPr>
              <a:t>burden </a:t>
            </a:r>
            <a:r>
              <a:rPr sz="2400" spc="65" dirty="0">
                <a:solidFill>
                  <a:srgbClr val="212121"/>
                </a:solidFill>
                <a:latin typeface="Gill Sans MT"/>
                <a:cs typeface="Gill Sans MT"/>
              </a:rPr>
              <a:t>on</a:t>
            </a:r>
            <a:r>
              <a:rPr sz="2400" spc="-4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400" spc="95" dirty="0">
                <a:solidFill>
                  <a:srgbClr val="212121"/>
                </a:solidFill>
                <a:latin typeface="Gill Sans MT"/>
                <a:cs typeface="Gill Sans MT"/>
              </a:rPr>
              <a:t>parties.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83297" y="2194877"/>
            <a:ext cx="8128634" cy="204597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5080">
              <a:lnSpc>
                <a:spcPct val="100299"/>
              </a:lnSpc>
              <a:spcBef>
                <a:spcPts val="114"/>
              </a:spcBef>
            </a:pPr>
            <a:r>
              <a:rPr sz="4400" spc="-45" dirty="0"/>
              <a:t>So,</a:t>
            </a:r>
            <a:r>
              <a:rPr sz="4400" spc="-245" dirty="0"/>
              <a:t> </a:t>
            </a:r>
            <a:r>
              <a:rPr sz="4400" dirty="0"/>
              <a:t>can</a:t>
            </a:r>
            <a:r>
              <a:rPr sz="4400" spc="-160" dirty="0"/>
              <a:t> </a:t>
            </a:r>
            <a:r>
              <a:rPr sz="4400" spc="-145" dirty="0"/>
              <a:t>we</a:t>
            </a:r>
            <a:r>
              <a:rPr sz="4400" spc="-170" dirty="0"/>
              <a:t> </a:t>
            </a:r>
            <a:r>
              <a:rPr sz="4400" spc="-45" dirty="0"/>
              <a:t>impose</a:t>
            </a:r>
            <a:r>
              <a:rPr sz="4400" spc="-225" dirty="0"/>
              <a:t> </a:t>
            </a:r>
            <a:r>
              <a:rPr sz="4400" u="sng" spc="-10" dirty="0">
                <a:uFill>
                  <a:solidFill>
                    <a:srgbClr val="AC161B"/>
                  </a:solidFill>
                </a:uFill>
              </a:rPr>
              <a:t>involuntary</a:t>
            </a:r>
            <a:r>
              <a:rPr sz="4400" u="none" spc="-10" dirty="0"/>
              <a:t> </a:t>
            </a:r>
            <a:r>
              <a:rPr sz="4400" u="none" dirty="0"/>
              <a:t>changes</a:t>
            </a:r>
            <a:r>
              <a:rPr sz="4400" u="none" spc="-140" dirty="0"/>
              <a:t> </a:t>
            </a:r>
            <a:r>
              <a:rPr sz="4400" u="none" dirty="0"/>
              <a:t>in</a:t>
            </a:r>
            <a:r>
              <a:rPr sz="4400" u="none" spc="-130" dirty="0"/>
              <a:t> </a:t>
            </a:r>
            <a:r>
              <a:rPr sz="4400" u="none" spc="114" dirty="0"/>
              <a:t>class,</a:t>
            </a:r>
            <a:r>
              <a:rPr sz="4400" u="none" spc="-90" dirty="0"/>
              <a:t> </a:t>
            </a:r>
            <a:r>
              <a:rPr sz="4400" u="none" spc="-195" dirty="0"/>
              <a:t>work,</a:t>
            </a:r>
            <a:r>
              <a:rPr sz="4400" u="none" spc="-90" dirty="0"/>
              <a:t> </a:t>
            </a:r>
            <a:r>
              <a:rPr sz="4400" u="none" spc="-10" dirty="0"/>
              <a:t>housing, </a:t>
            </a:r>
            <a:r>
              <a:rPr sz="4400" u="none" spc="-260" dirty="0"/>
              <a:t>or</a:t>
            </a:r>
            <a:r>
              <a:rPr sz="4400" u="none" spc="-110" dirty="0"/>
              <a:t> </a:t>
            </a:r>
            <a:r>
              <a:rPr sz="4400" u="none" spc="-150" dirty="0"/>
              <a:t>extracurricular</a:t>
            </a:r>
            <a:r>
              <a:rPr sz="4400" u="none" spc="-110" dirty="0"/>
              <a:t> </a:t>
            </a:r>
            <a:r>
              <a:rPr sz="4400" u="none" spc="-10" dirty="0"/>
              <a:t>activities?</a:t>
            </a:r>
            <a:endParaRPr sz="44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35AA5C0-D94C-09B2-18EB-65B0172080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17575" y="-1215717"/>
            <a:ext cx="8606790" cy="1215717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Emergency Removal is Not a Supportive Measure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699890" y="971549"/>
            <a:ext cx="4697730" cy="172910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algn="ctr">
              <a:lnSpc>
                <a:spcPts val="4550"/>
              </a:lnSpc>
              <a:spcBef>
                <a:spcPts val="130"/>
              </a:spcBef>
            </a:pPr>
            <a:r>
              <a:rPr sz="3950" b="1" spc="-95" dirty="0">
                <a:solidFill>
                  <a:srgbClr val="AC161B"/>
                </a:solidFill>
                <a:latin typeface="Gill Sans MT"/>
                <a:cs typeface="Gill Sans MT"/>
              </a:rPr>
              <a:t>Emergency</a:t>
            </a:r>
            <a:r>
              <a:rPr sz="3950" b="1" spc="-12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950" b="1" spc="-40" dirty="0">
                <a:solidFill>
                  <a:srgbClr val="AC161B"/>
                </a:solidFill>
                <a:latin typeface="Gill Sans MT"/>
                <a:cs typeface="Gill Sans MT"/>
              </a:rPr>
              <a:t>Removal</a:t>
            </a:r>
            <a:endParaRPr sz="3950">
              <a:latin typeface="Gill Sans MT"/>
              <a:cs typeface="Gill Sans MT"/>
            </a:endParaRPr>
          </a:p>
          <a:p>
            <a:pPr marL="1905" algn="ctr">
              <a:lnSpc>
                <a:spcPts val="4320"/>
              </a:lnSpc>
            </a:pPr>
            <a:r>
              <a:rPr sz="3950" b="1" spc="55" dirty="0">
                <a:solidFill>
                  <a:srgbClr val="AC161B"/>
                </a:solidFill>
                <a:latin typeface="Gill Sans MT"/>
                <a:cs typeface="Gill Sans MT"/>
              </a:rPr>
              <a:t>≠</a:t>
            </a:r>
            <a:endParaRPr sz="3950">
              <a:latin typeface="Gill Sans MT"/>
              <a:cs typeface="Gill Sans MT"/>
            </a:endParaRPr>
          </a:p>
          <a:p>
            <a:pPr algn="ctr">
              <a:lnSpc>
                <a:spcPts val="4510"/>
              </a:lnSpc>
            </a:pPr>
            <a:r>
              <a:rPr sz="3950" b="1" spc="-85" dirty="0">
                <a:solidFill>
                  <a:srgbClr val="AC161B"/>
                </a:solidFill>
                <a:latin typeface="Gill Sans MT"/>
                <a:cs typeface="Gill Sans MT"/>
              </a:rPr>
              <a:t>Supportive</a:t>
            </a:r>
            <a:r>
              <a:rPr sz="3950" b="1" spc="-12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950" b="1" spc="-10" dirty="0">
                <a:solidFill>
                  <a:srgbClr val="AC161B"/>
                </a:solidFill>
                <a:latin typeface="Gill Sans MT"/>
                <a:cs typeface="Gill Sans MT"/>
              </a:rPr>
              <a:t>Measure</a:t>
            </a:r>
            <a:endParaRPr sz="3950">
              <a:latin typeface="Gill Sans MT"/>
              <a:cs typeface="Gill Sans MT"/>
            </a:endParaRPr>
          </a:p>
        </p:txBody>
      </p:sp>
      <p:pic>
        <p:nvPicPr>
          <p:cNvPr id="3" name="object 3" descr="Free picture: stop, emergency, button, alarm, warning, danger ..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72075" y="3067050"/>
            <a:ext cx="1752600" cy="245745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400" spc="-90" dirty="0"/>
              <a:t>Examples</a:t>
            </a:r>
            <a:r>
              <a:rPr sz="4400" spc="-95" dirty="0"/>
              <a:t> </a:t>
            </a:r>
            <a:r>
              <a:rPr sz="4400" dirty="0"/>
              <a:t>of</a:t>
            </a:r>
            <a:r>
              <a:rPr sz="4400" spc="-75" dirty="0"/>
              <a:t> </a:t>
            </a:r>
            <a:r>
              <a:rPr sz="4400" spc="-125" dirty="0"/>
              <a:t>Supportive</a:t>
            </a:r>
            <a:r>
              <a:rPr sz="4400" spc="-130" dirty="0"/>
              <a:t> </a:t>
            </a:r>
            <a:r>
              <a:rPr sz="4400" spc="-10" dirty="0"/>
              <a:t>Measures</a:t>
            </a:r>
            <a:endParaRPr sz="4400"/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43510" rIns="0" bIns="0" rtlCol="0">
            <a:spAutoFit/>
          </a:bodyPr>
          <a:lstStyle/>
          <a:p>
            <a:pPr marL="393700" indent="-381000">
              <a:lnSpc>
                <a:spcPct val="100000"/>
              </a:lnSpc>
              <a:spcBef>
                <a:spcPts val="1130"/>
              </a:spcBef>
              <a:buFont typeface="Times New Roman"/>
              <a:buChar char="●"/>
              <a:tabLst>
                <a:tab pos="393700" algn="l"/>
              </a:tabLst>
            </a:pPr>
            <a:r>
              <a:rPr spc="125" dirty="0"/>
              <a:t>Counseling</a:t>
            </a:r>
            <a:r>
              <a:rPr spc="-65" dirty="0"/>
              <a:t> </a:t>
            </a:r>
            <a:r>
              <a:rPr spc="135" dirty="0"/>
              <a:t>services</a:t>
            </a:r>
          </a:p>
          <a:p>
            <a:pPr marL="393700" indent="-381000">
              <a:lnSpc>
                <a:spcPct val="100000"/>
              </a:lnSpc>
              <a:spcBef>
                <a:spcPts val="1025"/>
              </a:spcBef>
              <a:buFont typeface="Times New Roman"/>
              <a:buChar char="●"/>
              <a:tabLst>
                <a:tab pos="393700" algn="l"/>
              </a:tabLst>
            </a:pPr>
            <a:r>
              <a:rPr spc="150" dirty="0"/>
              <a:t>Academic</a:t>
            </a:r>
            <a:r>
              <a:rPr spc="-45" dirty="0"/>
              <a:t> </a:t>
            </a:r>
            <a:r>
              <a:rPr spc="140" dirty="0"/>
              <a:t>accommodations</a:t>
            </a:r>
          </a:p>
          <a:p>
            <a:pPr marL="393700" indent="-381000">
              <a:lnSpc>
                <a:spcPct val="100000"/>
              </a:lnSpc>
              <a:spcBef>
                <a:spcPts val="1025"/>
              </a:spcBef>
              <a:buFont typeface="Times New Roman"/>
              <a:buChar char="●"/>
              <a:tabLst>
                <a:tab pos="393700" algn="l"/>
              </a:tabLst>
            </a:pPr>
            <a:r>
              <a:rPr spc="155" dirty="0"/>
              <a:t>Schedule</a:t>
            </a:r>
            <a:r>
              <a:rPr spc="-70" dirty="0"/>
              <a:t> </a:t>
            </a:r>
            <a:r>
              <a:rPr spc="130" dirty="0"/>
              <a:t>modifications</a:t>
            </a:r>
          </a:p>
          <a:p>
            <a:pPr marL="393700" indent="-381000">
              <a:lnSpc>
                <a:spcPct val="100000"/>
              </a:lnSpc>
              <a:spcBef>
                <a:spcPts val="1025"/>
              </a:spcBef>
              <a:buFont typeface="Times New Roman"/>
              <a:buChar char="●"/>
              <a:tabLst>
                <a:tab pos="393700" algn="l"/>
              </a:tabLst>
            </a:pPr>
            <a:r>
              <a:rPr spc="155" dirty="0"/>
              <a:t>Campus</a:t>
            </a:r>
            <a:r>
              <a:rPr spc="-90" dirty="0"/>
              <a:t> </a:t>
            </a:r>
            <a:r>
              <a:rPr spc="90" dirty="0"/>
              <a:t>escort</a:t>
            </a:r>
            <a:r>
              <a:rPr spc="-30" dirty="0"/>
              <a:t> </a:t>
            </a:r>
            <a:r>
              <a:rPr spc="135" dirty="0"/>
              <a:t>services</a:t>
            </a:r>
          </a:p>
          <a:p>
            <a:pPr marL="393700" indent="-381000">
              <a:lnSpc>
                <a:spcPct val="100000"/>
              </a:lnSpc>
              <a:spcBef>
                <a:spcPts val="950"/>
              </a:spcBef>
              <a:buFont typeface="Times New Roman"/>
              <a:buChar char="●"/>
              <a:tabLst>
                <a:tab pos="393700" algn="l"/>
              </a:tabLst>
            </a:pPr>
            <a:r>
              <a:rPr spc="70" dirty="0"/>
              <a:t>Contact</a:t>
            </a:r>
            <a:r>
              <a:rPr spc="-105" dirty="0"/>
              <a:t> </a:t>
            </a:r>
            <a:r>
              <a:rPr spc="75" dirty="0"/>
              <a:t>restrictions</a:t>
            </a:r>
          </a:p>
          <a:p>
            <a:pPr marL="393700" indent="-381000">
              <a:lnSpc>
                <a:spcPct val="100000"/>
              </a:lnSpc>
              <a:spcBef>
                <a:spcPts val="1025"/>
              </a:spcBef>
              <a:buFont typeface="Times New Roman"/>
              <a:buChar char="●"/>
              <a:tabLst>
                <a:tab pos="393700" algn="l"/>
              </a:tabLst>
            </a:pPr>
            <a:r>
              <a:rPr spc="160" dirty="0"/>
              <a:t>Changes</a:t>
            </a:r>
            <a:r>
              <a:rPr spc="-15" dirty="0"/>
              <a:t> </a:t>
            </a:r>
            <a:r>
              <a:rPr spc="110" dirty="0"/>
              <a:t>in</a:t>
            </a:r>
            <a:r>
              <a:rPr spc="-55" dirty="0"/>
              <a:t> </a:t>
            </a:r>
            <a:r>
              <a:rPr spc="85" dirty="0"/>
              <a:t>working</a:t>
            </a:r>
            <a:r>
              <a:rPr spc="-65" dirty="0"/>
              <a:t> </a:t>
            </a:r>
            <a:r>
              <a:rPr spc="100" dirty="0"/>
              <a:t>conditions</a:t>
            </a:r>
          </a:p>
          <a:p>
            <a:pPr marL="393700" indent="-381000">
              <a:lnSpc>
                <a:spcPct val="100000"/>
              </a:lnSpc>
              <a:spcBef>
                <a:spcPts val="1025"/>
              </a:spcBef>
              <a:buFont typeface="Times New Roman"/>
              <a:buChar char="●"/>
              <a:tabLst>
                <a:tab pos="393700" algn="l"/>
              </a:tabLst>
            </a:pPr>
            <a:r>
              <a:rPr spc="165" dirty="0"/>
              <a:t>Changes</a:t>
            </a:r>
            <a:r>
              <a:rPr spc="-35" dirty="0"/>
              <a:t> </a:t>
            </a:r>
            <a:r>
              <a:rPr spc="110" dirty="0"/>
              <a:t>in</a:t>
            </a:r>
            <a:r>
              <a:rPr spc="-55" dirty="0"/>
              <a:t> </a:t>
            </a:r>
            <a:r>
              <a:rPr spc="145" dirty="0"/>
              <a:t>housing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331965" y="1711761"/>
            <a:ext cx="4947920" cy="2735580"/>
          </a:xfrm>
          <a:prstGeom prst="rect">
            <a:avLst/>
          </a:prstGeom>
        </p:spPr>
        <p:txBody>
          <a:bodyPr vert="horz" wrap="square" lIns="0" tIns="143510" rIns="0" bIns="0" rtlCol="0">
            <a:spAutoFit/>
          </a:bodyPr>
          <a:lstStyle/>
          <a:p>
            <a:pPr marL="393700" indent="-381000">
              <a:lnSpc>
                <a:spcPct val="100000"/>
              </a:lnSpc>
              <a:spcBef>
                <a:spcPts val="1130"/>
              </a:spcBef>
              <a:buFont typeface="Times New Roman"/>
              <a:buChar char="●"/>
              <a:tabLst>
                <a:tab pos="393700" algn="l"/>
              </a:tabLst>
            </a:pPr>
            <a:r>
              <a:rPr sz="2400" spc="180" dirty="0">
                <a:latin typeface="Gill Sans MT"/>
                <a:cs typeface="Gill Sans MT"/>
              </a:rPr>
              <a:t>Leaves</a:t>
            </a:r>
            <a:r>
              <a:rPr sz="2400" spc="-95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of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70" dirty="0">
                <a:latin typeface="Gill Sans MT"/>
                <a:cs typeface="Gill Sans MT"/>
              </a:rPr>
              <a:t>absence</a:t>
            </a:r>
            <a:endParaRPr sz="2400">
              <a:latin typeface="Gill Sans MT"/>
              <a:cs typeface="Gill Sans MT"/>
            </a:endParaRPr>
          </a:p>
          <a:p>
            <a:pPr marL="393700" marR="699770" indent="-381635">
              <a:lnSpc>
                <a:spcPct val="101600"/>
              </a:lnSpc>
              <a:spcBef>
                <a:spcPts val="980"/>
              </a:spcBef>
              <a:buFont typeface="Times New Roman"/>
              <a:buChar char="●"/>
              <a:tabLst>
                <a:tab pos="393700" algn="l"/>
              </a:tabLst>
            </a:pPr>
            <a:r>
              <a:rPr sz="2400" spc="135" dirty="0">
                <a:latin typeface="Gill Sans MT"/>
                <a:cs typeface="Gill Sans MT"/>
              </a:rPr>
              <a:t>Increased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security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145" dirty="0">
                <a:latin typeface="Gill Sans MT"/>
                <a:cs typeface="Gill Sans MT"/>
              </a:rPr>
              <a:t>and </a:t>
            </a:r>
            <a:r>
              <a:rPr sz="2400" spc="90" dirty="0">
                <a:latin typeface="Gill Sans MT"/>
                <a:cs typeface="Gill Sans MT"/>
              </a:rPr>
              <a:t>monitoring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of</a:t>
            </a:r>
            <a:r>
              <a:rPr sz="2400" spc="-95" dirty="0">
                <a:latin typeface="Gill Sans MT"/>
                <a:cs typeface="Gill Sans MT"/>
              </a:rPr>
              <a:t> </a:t>
            </a:r>
            <a:r>
              <a:rPr sz="2400" spc="215" dirty="0">
                <a:latin typeface="Gill Sans MT"/>
                <a:cs typeface="Gill Sans MT"/>
              </a:rPr>
              <a:t>campus</a:t>
            </a:r>
            <a:r>
              <a:rPr sz="2400" spc="-100" dirty="0">
                <a:latin typeface="Gill Sans MT"/>
                <a:cs typeface="Gill Sans MT"/>
              </a:rPr>
              <a:t> </a:t>
            </a:r>
            <a:r>
              <a:rPr sz="2400" spc="150" dirty="0">
                <a:latin typeface="Gill Sans MT"/>
                <a:cs typeface="Gill Sans MT"/>
              </a:rPr>
              <a:t>areas</a:t>
            </a:r>
            <a:endParaRPr sz="2400">
              <a:latin typeface="Gill Sans MT"/>
              <a:cs typeface="Gill Sans MT"/>
            </a:endParaRPr>
          </a:p>
          <a:p>
            <a:pPr marL="393700" indent="-381000">
              <a:lnSpc>
                <a:spcPct val="100000"/>
              </a:lnSpc>
              <a:spcBef>
                <a:spcPts val="950"/>
              </a:spcBef>
              <a:buFont typeface="Times New Roman"/>
              <a:buChar char="●"/>
              <a:tabLst>
                <a:tab pos="393700" algn="l"/>
              </a:tabLst>
            </a:pPr>
            <a:r>
              <a:rPr sz="2400" spc="114" dirty="0">
                <a:latin typeface="Gill Sans MT"/>
                <a:cs typeface="Gill Sans MT"/>
              </a:rPr>
              <a:t>Training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95" dirty="0">
                <a:latin typeface="Gill Sans MT"/>
                <a:cs typeface="Gill Sans MT"/>
              </a:rPr>
              <a:t>and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education</a:t>
            </a:r>
            <a:r>
              <a:rPr sz="2400" spc="-125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programs</a:t>
            </a:r>
            <a:endParaRPr sz="2400">
              <a:latin typeface="Gill Sans MT"/>
              <a:cs typeface="Gill Sans MT"/>
            </a:endParaRPr>
          </a:p>
          <a:p>
            <a:pPr marL="393700">
              <a:lnSpc>
                <a:spcPct val="100000"/>
              </a:lnSpc>
              <a:spcBef>
                <a:spcPts val="50"/>
              </a:spcBef>
            </a:pPr>
            <a:r>
              <a:rPr sz="2400" spc="85" dirty="0">
                <a:latin typeface="Gill Sans MT"/>
                <a:cs typeface="Gill Sans MT"/>
              </a:rPr>
              <a:t>related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sex-</a:t>
            </a:r>
            <a:r>
              <a:rPr sz="2400" spc="190" dirty="0">
                <a:latin typeface="Gill Sans MT"/>
                <a:cs typeface="Gill Sans MT"/>
              </a:rPr>
              <a:t>based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55" dirty="0">
                <a:latin typeface="Gill Sans MT"/>
                <a:cs typeface="Gill Sans MT"/>
              </a:rPr>
              <a:t>harassment</a:t>
            </a:r>
            <a:endParaRPr sz="2400">
              <a:latin typeface="Gill Sans MT"/>
              <a:cs typeface="Gill Sans MT"/>
            </a:endParaRPr>
          </a:p>
          <a:p>
            <a:pPr marL="393700" indent="-381000">
              <a:lnSpc>
                <a:spcPct val="100000"/>
              </a:lnSpc>
              <a:spcBef>
                <a:spcPts val="950"/>
              </a:spcBef>
              <a:buFont typeface="Times New Roman"/>
              <a:buChar char="●"/>
              <a:tabLst>
                <a:tab pos="393700" algn="l"/>
              </a:tabLst>
            </a:pPr>
            <a:r>
              <a:rPr sz="2400" spc="-25" dirty="0">
                <a:latin typeface="Gill Sans MT"/>
                <a:cs typeface="Gill Sans MT"/>
              </a:rPr>
              <a:t>Other</a:t>
            </a:r>
            <a:r>
              <a:rPr sz="2400" spc="-100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similar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160" dirty="0">
                <a:latin typeface="Gill Sans MT"/>
                <a:cs typeface="Gill Sans MT"/>
              </a:rPr>
              <a:t>measures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30"/>
              </a:spcBef>
            </a:pPr>
            <a:r>
              <a:rPr sz="4400" spc="-105" dirty="0"/>
              <a:t>Potentially</a:t>
            </a:r>
            <a:r>
              <a:rPr sz="4400" spc="-175" dirty="0"/>
              <a:t> </a:t>
            </a:r>
            <a:r>
              <a:rPr sz="4400" spc="-55" dirty="0"/>
              <a:t>Sticky</a:t>
            </a:r>
            <a:r>
              <a:rPr sz="4400" spc="-175" dirty="0"/>
              <a:t> </a:t>
            </a:r>
            <a:r>
              <a:rPr sz="4400" spc="114" dirty="0"/>
              <a:t>Issues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9162" y="1401762"/>
            <a:ext cx="4987925" cy="3130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1603375">
              <a:lnSpc>
                <a:spcPct val="122900"/>
              </a:lnSpc>
              <a:spcBef>
                <a:spcPts val="90"/>
              </a:spcBef>
            </a:pPr>
            <a:r>
              <a:rPr sz="2750" b="1" spc="-10" dirty="0">
                <a:latin typeface="Gill Sans MT"/>
                <a:cs typeface="Gill Sans MT"/>
              </a:rPr>
              <a:t>Privacy</a:t>
            </a:r>
            <a:r>
              <a:rPr sz="2750" b="1" spc="-135" dirty="0">
                <a:latin typeface="Gill Sans MT"/>
                <a:cs typeface="Gill Sans MT"/>
              </a:rPr>
              <a:t> </a:t>
            </a:r>
            <a:r>
              <a:rPr sz="2750" b="1" spc="-10" dirty="0">
                <a:latin typeface="Gill Sans MT"/>
                <a:cs typeface="Gill Sans MT"/>
              </a:rPr>
              <a:t>around </a:t>
            </a:r>
            <a:r>
              <a:rPr sz="2750" b="1" spc="-25" dirty="0">
                <a:latin typeface="Gill Sans MT"/>
                <a:cs typeface="Gill Sans MT"/>
              </a:rPr>
              <a:t>supportive</a:t>
            </a:r>
            <a:r>
              <a:rPr sz="2750" b="1" spc="-130" dirty="0">
                <a:latin typeface="Gill Sans MT"/>
                <a:cs typeface="Gill Sans MT"/>
              </a:rPr>
              <a:t> </a:t>
            </a:r>
            <a:r>
              <a:rPr sz="2750" b="1" spc="-10" dirty="0">
                <a:latin typeface="Gill Sans MT"/>
                <a:cs typeface="Gill Sans MT"/>
              </a:rPr>
              <a:t>measures</a:t>
            </a:r>
            <a:endParaRPr sz="2750">
              <a:latin typeface="Gill Sans MT"/>
              <a:cs typeface="Gill Sans MT"/>
            </a:endParaRPr>
          </a:p>
          <a:p>
            <a:pPr marL="12700" marR="5080">
              <a:lnSpc>
                <a:spcPct val="99900"/>
              </a:lnSpc>
              <a:spcBef>
                <a:spcPts val="755"/>
              </a:spcBef>
            </a:pPr>
            <a:r>
              <a:rPr sz="2600" spc="75" dirty="0">
                <a:latin typeface="Gill Sans MT"/>
                <a:cs typeface="Gill Sans MT"/>
              </a:rPr>
              <a:t>The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75" dirty="0">
                <a:latin typeface="Gill Sans MT"/>
                <a:cs typeface="Gill Sans MT"/>
              </a:rPr>
              <a:t>recipient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60" dirty="0">
                <a:latin typeface="Gill Sans MT"/>
                <a:cs typeface="Gill Sans MT"/>
              </a:rPr>
              <a:t>will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155" dirty="0">
                <a:latin typeface="Gill Sans MT"/>
                <a:cs typeface="Gill Sans MT"/>
              </a:rPr>
              <a:t>maintain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265" dirty="0">
                <a:latin typeface="Gill Sans MT"/>
                <a:cs typeface="Gill Sans MT"/>
              </a:rPr>
              <a:t>as </a:t>
            </a:r>
            <a:r>
              <a:rPr sz="2600" spc="114" dirty="0">
                <a:latin typeface="Gill Sans MT"/>
                <a:cs typeface="Gill Sans MT"/>
              </a:rPr>
              <a:t>confidential</a:t>
            </a:r>
            <a:r>
              <a:rPr sz="2600" spc="10" dirty="0">
                <a:latin typeface="Gill Sans MT"/>
                <a:cs typeface="Gill Sans MT"/>
              </a:rPr>
              <a:t> </a:t>
            </a:r>
            <a:r>
              <a:rPr sz="2600" spc="170" dirty="0">
                <a:latin typeface="Gill Sans MT"/>
                <a:cs typeface="Gill Sans MT"/>
              </a:rPr>
              <a:t>any</a:t>
            </a:r>
            <a:r>
              <a:rPr sz="2600" spc="-65" dirty="0">
                <a:latin typeface="Gill Sans MT"/>
                <a:cs typeface="Gill Sans MT"/>
              </a:rPr>
              <a:t> </a:t>
            </a:r>
            <a:r>
              <a:rPr sz="2600" spc="80" dirty="0">
                <a:latin typeface="Gill Sans MT"/>
                <a:cs typeface="Gill Sans MT"/>
              </a:rPr>
              <a:t>supportive </a:t>
            </a:r>
            <a:r>
              <a:rPr sz="2600" spc="180" dirty="0">
                <a:latin typeface="Gill Sans MT"/>
                <a:cs typeface="Gill Sans MT"/>
              </a:rPr>
              <a:t>measures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70" dirty="0">
                <a:latin typeface="Gill Sans MT"/>
                <a:cs typeface="Gill Sans MT"/>
              </a:rPr>
              <a:t>provided</a:t>
            </a:r>
            <a:r>
              <a:rPr sz="2600" spc="-55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to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260" dirty="0">
                <a:latin typeface="Gill Sans MT"/>
                <a:cs typeface="Gill Sans MT"/>
              </a:rPr>
              <a:t>a </a:t>
            </a:r>
            <a:r>
              <a:rPr sz="2600" spc="145" dirty="0">
                <a:latin typeface="Gill Sans MT"/>
                <a:cs typeface="Gill Sans MT"/>
              </a:rPr>
              <a:t>complainant</a:t>
            </a:r>
            <a:r>
              <a:rPr sz="2600" spc="-55" dirty="0">
                <a:latin typeface="Gill Sans MT"/>
                <a:cs typeface="Gill Sans MT"/>
              </a:rPr>
              <a:t> </a:t>
            </a:r>
            <a:r>
              <a:rPr sz="2600" spc="-10" dirty="0">
                <a:latin typeface="Gill Sans MT"/>
                <a:cs typeface="Gill Sans MT"/>
              </a:rPr>
              <a:t>or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80" dirty="0">
                <a:latin typeface="Gill Sans MT"/>
                <a:cs typeface="Gill Sans MT"/>
              </a:rPr>
              <a:t>respondent,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to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70" dirty="0">
                <a:latin typeface="Gill Sans MT"/>
                <a:cs typeface="Gill Sans MT"/>
              </a:rPr>
              <a:t>the </a:t>
            </a:r>
            <a:r>
              <a:rPr sz="2600" dirty="0">
                <a:latin typeface="Gill Sans MT"/>
                <a:cs typeface="Gill Sans MT"/>
              </a:rPr>
              <a:t>extent</a:t>
            </a:r>
            <a:r>
              <a:rPr sz="2600" spc="200" dirty="0">
                <a:latin typeface="Gill Sans MT"/>
                <a:cs typeface="Gill Sans MT"/>
              </a:rPr>
              <a:t> </a:t>
            </a:r>
            <a:r>
              <a:rPr sz="2600" spc="140" dirty="0">
                <a:latin typeface="Gill Sans MT"/>
                <a:cs typeface="Gill Sans MT"/>
              </a:rPr>
              <a:t>possible.</a:t>
            </a:r>
            <a:endParaRPr sz="260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5765" y="1401762"/>
            <a:ext cx="5002530" cy="23882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1456690">
              <a:lnSpc>
                <a:spcPct val="122900"/>
              </a:lnSpc>
              <a:spcBef>
                <a:spcPts val="90"/>
              </a:spcBef>
            </a:pPr>
            <a:r>
              <a:rPr sz="2750" b="1" spc="-30" dirty="0">
                <a:latin typeface="Gill Sans MT"/>
                <a:cs typeface="Gill Sans MT"/>
              </a:rPr>
              <a:t>Mutual</a:t>
            </a:r>
            <a:r>
              <a:rPr sz="2750" b="1" spc="-145" dirty="0">
                <a:latin typeface="Gill Sans MT"/>
                <a:cs typeface="Gill Sans MT"/>
              </a:rPr>
              <a:t> </a:t>
            </a:r>
            <a:r>
              <a:rPr sz="2750" b="1" spc="-150" dirty="0">
                <a:latin typeface="Gill Sans MT"/>
                <a:cs typeface="Gill Sans MT"/>
              </a:rPr>
              <a:t>or</a:t>
            </a:r>
            <a:r>
              <a:rPr sz="2750" b="1" spc="-55" dirty="0">
                <a:latin typeface="Gill Sans MT"/>
                <a:cs typeface="Gill Sans MT"/>
              </a:rPr>
              <a:t> </a:t>
            </a:r>
            <a:r>
              <a:rPr sz="2750" b="1" spc="-70" dirty="0">
                <a:latin typeface="Gill Sans MT"/>
                <a:cs typeface="Gill Sans MT"/>
              </a:rPr>
              <a:t>Non-</a:t>
            </a:r>
            <a:r>
              <a:rPr sz="2750" b="1" spc="-60" dirty="0">
                <a:latin typeface="Gill Sans MT"/>
                <a:cs typeface="Gill Sans MT"/>
              </a:rPr>
              <a:t>mutual </a:t>
            </a:r>
            <a:r>
              <a:rPr sz="2750" b="1" spc="-90" dirty="0">
                <a:latin typeface="Gill Sans MT"/>
                <a:cs typeface="Gill Sans MT"/>
              </a:rPr>
              <a:t>Contact</a:t>
            </a:r>
            <a:r>
              <a:rPr sz="2750" b="1" spc="-60" dirty="0">
                <a:latin typeface="Gill Sans MT"/>
                <a:cs typeface="Gill Sans MT"/>
              </a:rPr>
              <a:t> </a:t>
            </a:r>
            <a:r>
              <a:rPr sz="2750" b="1" spc="-10" dirty="0">
                <a:latin typeface="Gill Sans MT"/>
                <a:cs typeface="Gill Sans MT"/>
              </a:rPr>
              <a:t>Restrictions</a:t>
            </a:r>
            <a:endParaRPr sz="2750">
              <a:latin typeface="Gill Sans MT"/>
              <a:cs typeface="Gill Sans MT"/>
            </a:endParaRPr>
          </a:p>
          <a:p>
            <a:pPr marL="12700" marR="5080">
              <a:lnSpc>
                <a:spcPts val="2930"/>
              </a:lnSpc>
              <a:spcBef>
                <a:spcPts val="1760"/>
              </a:spcBef>
            </a:pPr>
            <a:r>
              <a:rPr sz="2700" spc="165" dirty="0">
                <a:latin typeface="Gill Sans MT"/>
                <a:cs typeface="Gill Sans MT"/>
              </a:rPr>
              <a:t>2024</a:t>
            </a:r>
            <a:r>
              <a:rPr sz="2700" spc="-95" dirty="0">
                <a:latin typeface="Gill Sans MT"/>
                <a:cs typeface="Gill Sans MT"/>
              </a:rPr>
              <a:t> </a:t>
            </a:r>
            <a:r>
              <a:rPr sz="2700" spc="155" dirty="0">
                <a:latin typeface="Gill Sans MT"/>
                <a:cs typeface="Gill Sans MT"/>
              </a:rPr>
              <a:t>Final</a:t>
            </a:r>
            <a:r>
              <a:rPr sz="2700" spc="-60" dirty="0">
                <a:latin typeface="Gill Sans MT"/>
                <a:cs typeface="Gill Sans MT"/>
              </a:rPr>
              <a:t> </a:t>
            </a:r>
            <a:r>
              <a:rPr sz="2700" spc="80" dirty="0">
                <a:latin typeface="Gill Sans MT"/>
                <a:cs typeface="Gill Sans MT"/>
              </a:rPr>
              <a:t>Rule</a:t>
            </a:r>
            <a:r>
              <a:rPr sz="2700" spc="-10" dirty="0">
                <a:latin typeface="Gill Sans MT"/>
                <a:cs typeface="Gill Sans MT"/>
              </a:rPr>
              <a:t> </a:t>
            </a:r>
            <a:r>
              <a:rPr sz="2700" spc="145" dirty="0">
                <a:latin typeface="Gill Sans MT"/>
                <a:cs typeface="Gill Sans MT"/>
              </a:rPr>
              <a:t>allows</a:t>
            </a:r>
            <a:r>
              <a:rPr sz="2700" spc="-50" dirty="0">
                <a:latin typeface="Gill Sans MT"/>
                <a:cs typeface="Gill Sans MT"/>
              </a:rPr>
              <a:t> </a:t>
            </a:r>
            <a:r>
              <a:rPr sz="2700" spc="-25" dirty="0">
                <a:latin typeface="Gill Sans MT"/>
                <a:cs typeface="Gill Sans MT"/>
              </a:rPr>
              <a:t>for </a:t>
            </a:r>
            <a:r>
              <a:rPr sz="2700" dirty="0">
                <a:latin typeface="Gill Sans MT"/>
                <a:cs typeface="Gill Sans MT"/>
              </a:rPr>
              <a:t>“restriction</a:t>
            </a:r>
            <a:r>
              <a:rPr sz="2700" spc="25" dirty="0">
                <a:latin typeface="Gill Sans MT"/>
                <a:cs typeface="Gill Sans MT"/>
              </a:rPr>
              <a:t> </a:t>
            </a:r>
            <a:r>
              <a:rPr sz="2700" spc="105" dirty="0">
                <a:latin typeface="Gill Sans MT"/>
                <a:cs typeface="Gill Sans MT"/>
              </a:rPr>
              <a:t>on</a:t>
            </a:r>
            <a:r>
              <a:rPr sz="2700" spc="30" dirty="0">
                <a:latin typeface="Gill Sans MT"/>
                <a:cs typeface="Gill Sans MT"/>
              </a:rPr>
              <a:t> </a:t>
            </a:r>
            <a:r>
              <a:rPr sz="2700" spc="120" dirty="0">
                <a:latin typeface="Gill Sans MT"/>
                <a:cs typeface="Gill Sans MT"/>
              </a:rPr>
              <a:t>contact</a:t>
            </a:r>
            <a:r>
              <a:rPr sz="2700" spc="35" dirty="0">
                <a:latin typeface="Gill Sans MT"/>
                <a:cs typeface="Gill Sans MT"/>
              </a:rPr>
              <a:t> </a:t>
            </a:r>
            <a:r>
              <a:rPr sz="2700" spc="140" dirty="0">
                <a:latin typeface="Gill Sans MT"/>
                <a:cs typeface="Gill Sans MT"/>
              </a:rPr>
              <a:t>applied</a:t>
            </a:r>
            <a:r>
              <a:rPr sz="2700" spc="70" dirty="0">
                <a:latin typeface="Gill Sans MT"/>
                <a:cs typeface="Gill Sans MT"/>
              </a:rPr>
              <a:t> </a:t>
            </a:r>
            <a:r>
              <a:rPr sz="2700" spc="-25" dirty="0">
                <a:latin typeface="Gill Sans MT"/>
                <a:cs typeface="Gill Sans MT"/>
              </a:rPr>
              <a:t>to </a:t>
            </a:r>
            <a:r>
              <a:rPr sz="2700" spc="90" dirty="0">
                <a:latin typeface="Gill Sans MT"/>
                <a:cs typeface="Gill Sans MT"/>
              </a:rPr>
              <a:t>one</a:t>
            </a:r>
            <a:r>
              <a:rPr sz="2700" spc="-20" dirty="0">
                <a:latin typeface="Gill Sans MT"/>
                <a:cs typeface="Gill Sans MT"/>
              </a:rPr>
              <a:t> </a:t>
            </a:r>
            <a:r>
              <a:rPr sz="2700" spc="-75" dirty="0">
                <a:latin typeface="Gill Sans MT"/>
                <a:cs typeface="Gill Sans MT"/>
              </a:rPr>
              <a:t>or</a:t>
            </a:r>
            <a:r>
              <a:rPr sz="2700" spc="-100" dirty="0">
                <a:latin typeface="Gill Sans MT"/>
                <a:cs typeface="Gill Sans MT"/>
              </a:rPr>
              <a:t> </a:t>
            </a:r>
            <a:r>
              <a:rPr sz="2700" spc="65" dirty="0">
                <a:latin typeface="Gill Sans MT"/>
                <a:cs typeface="Gill Sans MT"/>
              </a:rPr>
              <a:t>more</a:t>
            </a:r>
            <a:r>
              <a:rPr sz="2700" spc="-15" dirty="0">
                <a:latin typeface="Gill Sans MT"/>
                <a:cs typeface="Gill Sans MT"/>
              </a:rPr>
              <a:t> </a:t>
            </a:r>
            <a:r>
              <a:rPr sz="2700" spc="65" dirty="0">
                <a:latin typeface="Gill Sans MT"/>
                <a:cs typeface="Gill Sans MT"/>
              </a:rPr>
              <a:t>parties.”</a:t>
            </a:r>
            <a:endParaRPr sz="2700">
              <a:latin typeface="Gill Sans MT"/>
              <a:cs typeface="Gill Sans MT"/>
            </a:endParaRPr>
          </a:p>
        </p:txBody>
      </p:sp>
      <p:pic>
        <p:nvPicPr>
          <p:cNvPr id="5" name="object 5" descr="Royalty-Free photo: Office item set on white surface | PickPik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505700" y="3981450"/>
            <a:ext cx="4124325" cy="232410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317118"/>
            <a:ext cx="5967095" cy="130175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ts val="5005"/>
              </a:lnSpc>
              <a:spcBef>
                <a:spcPts val="130"/>
              </a:spcBef>
            </a:pPr>
            <a:r>
              <a:rPr sz="4400" spc="-85" dirty="0"/>
              <a:t>Factors</a:t>
            </a:r>
            <a:r>
              <a:rPr sz="4400" spc="-204" dirty="0"/>
              <a:t> </a:t>
            </a:r>
            <a:r>
              <a:rPr sz="4400" spc="-229" dirty="0"/>
              <a:t>to</a:t>
            </a:r>
            <a:r>
              <a:rPr sz="4400" spc="-110" dirty="0"/>
              <a:t> </a:t>
            </a:r>
            <a:r>
              <a:rPr sz="4400" spc="-10" dirty="0"/>
              <a:t>Consider</a:t>
            </a:r>
            <a:endParaRPr sz="4400"/>
          </a:p>
          <a:p>
            <a:pPr marL="12700">
              <a:lnSpc>
                <a:spcPts val="5005"/>
              </a:lnSpc>
            </a:pPr>
            <a:r>
              <a:rPr sz="4400" spc="-120" dirty="0"/>
              <a:t>re:</a:t>
            </a:r>
            <a:r>
              <a:rPr sz="4400" spc="-160" dirty="0"/>
              <a:t> </a:t>
            </a:r>
            <a:r>
              <a:rPr sz="4400" spc="-195" dirty="0"/>
              <a:t>Contact</a:t>
            </a:r>
            <a:r>
              <a:rPr sz="4400" spc="-110" dirty="0"/>
              <a:t> </a:t>
            </a:r>
            <a:r>
              <a:rPr sz="4400" spc="-35" dirty="0"/>
              <a:t>Restrictions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349628" y="1846008"/>
            <a:ext cx="9428480" cy="380301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266065" indent="-253365">
              <a:lnSpc>
                <a:spcPct val="100000"/>
              </a:lnSpc>
              <a:spcBef>
                <a:spcPts val="325"/>
              </a:spcBef>
              <a:buChar char="•"/>
              <a:tabLst>
                <a:tab pos="266065" algn="l"/>
              </a:tabLst>
            </a:pPr>
            <a:r>
              <a:rPr sz="2750" spc="130" dirty="0">
                <a:solidFill>
                  <a:srgbClr val="212121"/>
                </a:solidFill>
                <a:latin typeface="Gill Sans MT"/>
                <a:cs typeface="Gill Sans MT"/>
              </a:rPr>
              <a:t>Needs</a:t>
            </a:r>
            <a:r>
              <a:rPr sz="2750" spc="-3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55" dirty="0">
                <a:solidFill>
                  <a:srgbClr val="212121"/>
                </a:solidFill>
                <a:latin typeface="Gill Sans MT"/>
                <a:cs typeface="Gill Sans MT"/>
              </a:rPr>
              <a:t>expressed</a:t>
            </a:r>
            <a:r>
              <a:rPr sz="2750" spc="-1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45" dirty="0">
                <a:solidFill>
                  <a:srgbClr val="212121"/>
                </a:solidFill>
                <a:latin typeface="Gill Sans MT"/>
                <a:cs typeface="Gill Sans MT"/>
              </a:rPr>
              <a:t>by</a:t>
            </a:r>
            <a:r>
              <a:rPr sz="2750" spc="-6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80" dirty="0">
                <a:solidFill>
                  <a:srgbClr val="212121"/>
                </a:solidFill>
                <a:latin typeface="Gill Sans MT"/>
                <a:cs typeface="Gill Sans MT"/>
              </a:rPr>
              <a:t>the</a:t>
            </a:r>
            <a:r>
              <a:rPr sz="2750" spc="1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75" dirty="0">
                <a:solidFill>
                  <a:srgbClr val="212121"/>
                </a:solidFill>
                <a:latin typeface="Gill Sans MT"/>
                <a:cs typeface="Gill Sans MT"/>
              </a:rPr>
              <a:t>complainant</a:t>
            </a:r>
            <a:r>
              <a:rPr sz="2750" spc="-3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dirty="0">
                <a:solidFill>
                  <a:srgbClr val="212121"/>
                </a:solidFill>
                <a:latin typeface="Gill Sans MT"/>
                <a:cs typeface="Gill Sans MT"/>
              </a:rPr>
              <a:t>or</a:t>
            </a:r>
            <a:r>
              <a:rPr sz="2750" spc="-7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14" dirty="0">
                <a:solidFill>
                  <a:srgbClr val="212121"/>
                </a:solidFill>
                <a:latin typeface="Gill Sans MT"/>
                <a:cs typeface="Gill Sans MT"/>
              </a:rPr>
              <a:t>respondent</a:t>
            </a:r>
            <a:endParaRPr sz="2750">
              <a:latin typeface="Gill Sans MT"/>
              <a:cs typeface="Gill Sans MT"/>
            </a:endParaRPr>
          </a:p>
          <a:p>
            <a:pPr marL="266065" indent="-253365">
              <a:lnSpc>
                <a:spcPct val="100000"/>
              </a:lnSpc>
              <a:spcBef>
                <a:spcPts val="229"/>
              </a:spcBef>
              <a:buChar char="•"/>
              <a:tabLst>
                <a:tab pos="266065" algn="l"/>
              </a:tabLst>
            </a:pPr>
            <a:r>
              <a:rPr sz="2750" spc="215" dirty="0">
                <a:solidFill>
                  <a:srgbClr val="212121"/>
                </a:solidFill>
                <a:latin typeface="Gill Sans MT"/>
                <a:cs typeface="Gill Sans MT"/>
              </a:rPr>
              <a:t>Ages</a:t>
            </a:r>
            <a:r>
              <a:rPr sz="2750" spc="-2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65" dirty="0">
                <a:solidFill>
                  <a:srgbClr val="212121"/>
                </a:solidFill>
                <a:latin typeface="Gill Sans MT"/>
                <a:cs typeface="Gill Sans MT"/>
              </a:rPr>
              <a:t>of</a:t>
            </a:r>
            <a:r>
              <a:rPr sz="2750" spc="-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80" dirty="0">
                <a:solidFill>
                  <a:srgbClr val="212121"/>
                </a:solidFill>
                <a:latin typeface="Gill Sans MT"/>
                <a:cs typeface="Gill Sans MT"/>
              </a:rPr>
              <a:t>the</a:t>
            </a:r>
            <a:r>
              <a:rPr sz="2750" spc="-5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35" dirty="0">
                <a:solidFill>
                  <a:srgbClr val="212121"/>
                </a:solidFill>
                <a:latin typeface="Gill Sans MT"/>
                <a:cs typeface="Gill Sans MT"/>
              </a:rPr>
              <a:t>parties</a:t>
            </a:r>
            <a:r>
              <a:rPr sz="2750" spc="-2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10" dirty="0">
                <a:solidFill>
                  <a:srgbClr val="212121"/>
                </a:solidFill>
                <a:latin typeface="Gill Sans MT"/>
                <a:cs typeface="Gill Sans MT"/>
              </a:rPr>
              <a:t>involved</a:t>
            </a:r>
            <a:endParaRPr sz="2750">
              <a:latin typeface="Gill Sans MT"/>
              <a:cs typeface="Gill Sans MT"/>
            </a:endParaRPr>
          </a:p>
          <a:p>
            <a:pPr marL="265430" marR="5080" indent="-253365">
              <a:lnSpc>
                <a:spcPts val="3000"/>
              </a:lnSpc>
              <a:spcBef>
                <a:spcPts val="580"/>
              </a:spcBef>
              <a:buChar char="•"/>
              <a:tabLst>
                <a:tab pos="266700" algn="l"/>
              </a:tabLst>
            </a:pPr>
            <a:r>
              <a:rPr sz="2750" spc="100" dirty="0">
                <a:solidFill>
                  <a:srgbClr val="212121"/>
                </a:solidFill>
                <a:latin typeface="Gill Sans MT"/>
                <a:cs typeface="Gill Sans MT"/>
              </a:rPr>
              <a:t>The</a:t>
            </a:r>
            <a:r>
              <a:rPr sz="2750" spc="-3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00" dirty="0">
                <a:solidFill>
                  <a:srgbClr val="212121"/>
                </a:solidFill>
                <a:latin typeface="Gill Sans MT"/>
                <a:cs typeface="Gill Sans MT"/>
              </a:rPr>
              <a:t>nature</a:t>
            </a:r>
            <a:r>
              <a:rPr sz="2750" spc="3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65" dirty="0">
                <a:solidFill>
                  <a:srgbClr val="212121"/>
                </a:solidFill>
                <a:latin typeface="Gill Sans MT"/>
                <a:cs typeface="Gill Sans MT"/>
              </a:rPr>
              <a:t>of</a:t>
            </a:r>
            <a:r>
              <a:rPr sz="2750" spc="-6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05" dirty="0">
                <a:solidFill>
                  <a:srgbClr val="212121"/>
                </a:solidFill>
                <a:latin typeface="Gill Sans MT"/>
                <a:cs typeface="Gill Sans MT"/>
              </a:rPr>
              <a:t>the</a:t>
            </a:r>
            <a:r>
              <a:rPr sz="2750" spc="-3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85" dirty="0">
                <a:solidFill>
                  <a:srgbClr val="212121"/>
                </a:solidFill>
                <a:latin typeface="Gill Sans MT"/>
                <a:cs typeface="Gill Sans MT"/>
              </a:rPr>
              <a:t>allegations</a:t>
            </a:r>
            <a:r>
              <a:rPr sz="2750" spc="-7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215" dirty="0">
                <a:solidFill>
                  <a:srgbClr val="212121"/>
                </a:solidFill>
                <a:latin typeface="Gill Sans MT"/>
                <a:cs typeface="Gill Sans MT"/>
              </a:rPr>
              <a:t>and</a:t>
            </a:r>
            <a:r>
              <a:rPr sz="2750" spc="2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dirty="0">
                <a:solidFill>
                  <a:srgbClr val="212121"/>
                </a:solidFill>
                <a:latin typeface="Gill Sans MT"/>
                <a:cs typeface="Gill Sans MT"/>
              </a:rPr>
              <a:t>their</a:t>
            </a:r>
            <a:r>
              <a:rPr sz="2750" spc="-3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30" dirty="0">
                <a:solidFill>
                  <a:srgbClr val="212121"/>
                </a:solidFill>
                <a:latin typeface="Gill Sans MT"/>
                <a:cs typeface="Gill Sans MT"/>
              </a:rPr>
              <a:t>continued</a:t>
            </a:r>
            <a:r>
              <a:rPr sz="2750" spc="-5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85" dirty="0">
                <a:solidFill>
                  <a:srgbClr val="212121"/>
                </a:solidFill>
                <a:latin typeface="Gill Sans MT"/>
                <a:cs typeface="Gill Sans MT"/>
              </a:rPr>
              <a:t>effect</a:t>
            </a:r>
            <a:r>
              <a:rPr sz="275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70" dirty="0">
                <a:solidFill>
                  <a:srgbClr val="212121"/>
                </a:solidFill>
                <a:latin typeface="Gill Sans MT"/>
                <a:cs typeface="Gill Sans MT"/>
              </a:rPr>
              <a:t>on 	</a:t>
            </a:r>
            <a:r>
              <a:rPr sz="2750" spc="105" dirty="0">
                <a:solidFill>
                  <a:srgbClr val="212121"/>
                </a:solidFill>
                <a:latin typeface="Gill Sans MT"/>
                <a:cs typeface="Gill Sans MT"/>
              </a:rPr>
              <a:t>the</a:t>
            </a:r>
            <a:r>
              <a:rPr sz="2750" spc="-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70" dirty="0">
                <a:solidFill>
                  <a:srgbClr val="212121"/>
                </a:solidFill>
                <a:latin typeface="Gill Sans MT"/>
                <a:cs typeface="Gill Sans MT"/>
              </a:rPr>
              <a:t>complainant</a:t>
            </a:r>
            <a:r>
              <a:rPr sz="2750" spc="-3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dirty="0">
                <a:solidFill>
                  <a:srgbClr val="212121"/>
                </a:solidFill>
                <a:latin typeface="Gill Sans MT"/>
                <a:cs typeface="Gill Sans MT"/>
              </a:rPr>
              <a:t>or</a:t>
            </a:r>
            <a:r>
              <a:rPr sz="2750" spc="-6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05" dirty="0">
                <a:solidFill>
                  <a:srgbClr val="212121"/>
                </a:solidFill>
                <a:latin typeface="Gill Sans MT"/>
                <a:cs typeface="Gill Sans MT"/>
              </a:rPr>
              <a:t>the</a:t>
            </a:r>
            <a:r>
              <a:rPr sz="2750" spc="-7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14" dirty="0">
                <a:solidFill>
                  <a:srgbClr val="212121"/>
                </a:solidFill>
                <a:latin typeface="Gill Sans MT"/>
                <a:cs typeface="Gill Sans MT"/>
              </a:rPr>
              <a:t>respondent</a:t>
            </a:r>
            <a:endParaRPr sz="2750">
              <a:latin typeface="Gill Sans MT"/>
              <a:cs typeface="Gill Sans MT"/>
            </a:endParaRPr>
          </a:p>
          <a:p>
            <a:pPr marL="266700" marR="30480" indent="-254635">
              <a:lnSpc>
                <a:spcPts val="3010"/>
              </a:lnSpc>
              <a:spcBef>
                <a:spcPts val="520"/>
              </a:spcBef>
              <a:buChar char="•"/>
              <a:tabLst>
                <a:tab pos="266700" algn="l"/>
              </a:tabLst>
            </a:pPr>
            <a:r>
              <a:rPr sz="2750" dirty="0">
                <a:solidFill>
                  <a:srgbClr val="212121"/>
                </a:solidFill>
                <a:latin typeface="Gill Sans MT"/>
                <a:cs typeface="Gill Sans MT"/>
              </a:rPr>
              <a:t>Whether</a:t>
            </a:r>
            <a:r>
              <a:rPr sz="2750" spc="-3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05" dirty="0">
                <a:solidFill>
                  <a:srgbClr val="212121"/>
                </a:solidFill>
                <a:latin typeface="Gill Sans MT"/>
                <a:cs typeface="Gill Sans MT"/>
              </a:rPr>
              <a:t>the</a:t>
            </a:r>
            <a:r>
              <a:rPr sz="2750" spc="-4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35" dirty="0">
                <a:solidFill>
                  <a:srgbClr val="212121"/>
                </a:solidFill>
                <a:latin typeface="Gill Sans MT"/>
                <a:cs typeface="Gill Sans MT"/>
              </a:rPr>
              <a:t>parties</a:t>
            </a:r>
            <a:r>
              <a:rPr sz="2750" spc="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20" dirty="0">
                <a:solidFill>
                  <a:srgbClr val="212121"/>
                </a:solidFill>
                <a:latin typeface="Gill Sans MT"/>
                <a:cs typeface="Gill Sans MT"/>
              </a:rPr>
              <a:t>continue</a:t>
            </a:r>
            <a:r>
              <a:rPr sz="2750" spc="3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dirty="0">
                <a:solidFill>
                  <a:srgbClr val="212121"/>
                </a:solidFill>
                <a:latin typeface="Gill Sans MT"/>
                <a:cs typeface="Gill Sans MT"/>
              </a:rPr>
              <a:t>to</a:t>
            </a:r>
            <a:r>
              <a:rPr sz="2750" spc="-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200" dirty="0">
                <a:solidFill>
                  <a:srgbClr val="212121"/>
                </a:solidFill>
                <a:latin typeface="Gill Sans MT"/>
                <a:cs typeface="Gill Sans MT"/>
              </a:rPr>
              <a:t>act</a:t>
            </a:r>
            <a:r>
              <a:rPr sz="2750" spc="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80" dirty="0">
                <a:solidFill>
                  <a:srgbClr val="212121"/>
                </a:solidFill>
                <a:latin typeface="Gill Sans MT"/>
                <a:cs typeface="Gill Sans MT"/>
              </a:rPr>
              <a:t>directly</a:t>
            </a:r>
            <a:r>
              <a:rPr sz="2750" spc="-3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05" dirty="0">
                <a:solidFill>
                  <a:srgbClr val="212121"/>
                </a:solidFill>
                <a:latin typeface="Gill Sans MT"/>
                <a:cs typeface="Gill Sans MT"/>
              </a:rPr>
              <a:t>in</a:t>
            </a:r>
            <a:r>
              <a:rPr sz="2750" spc="-3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05" dirty="0">
                <a:solidFill>
                  <a:srgbClr val="212121"/>
                </a:solidFill>
                <a:latin typeface="Gill Sans MT"/>
                <a:cs typeface="Gill Sans MT"/>
              </a:rPr>
              <a:t>the</a:t>
            </a:r>
            <a:r>
              <a:rPr sz="2750" spc="-3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55" dirty="0">
                <a:solidFill>
                  <a:srgbClr val="212121"/>
                </a:solidFill>
                <a:latin typeface="Gill Sans MT"/>
                <a:cs typeface="Gill Sans MT"/>
              </a:rPr>
              <a:t>school's </a:t>
            </a:r>
            <a:r>
              <a:rPr sz="2750" spc="150" dirty="0">
                <a:solidFill>
                  <a:srgbClr val="212121"/>
                </a:solidFill>
                <a:latin typeface="Gill Sans MT"/>
                <a:cs typeface="Gill Sans MT"/>
              </a:rPr>
              <a:t>education</a:t>
            </a:r>
            <a:r>
              <a:rPr sz="2750" spc="-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40" dirty="0">
                <a:solidFill>
                  <a:srgbClr val="212121"/>
                </a:solidFill>
                <a:latin typeface="Gill Sans MT"/>
                <a:cs typeface="Gill Sans MT"/>
              </a:rPr>
              <a:t>program</a:t>
            </a:r>
            <a:r>
              <a:rPr sz="2750" spc="-7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dirty="0">
                <a:solidFill>
                  <a:srgbClr val="212121"/>
                </a:solidFill>
                <a:latin typeface="Gill Sans MT"/>
                <a:cs typeface="Gill Sans MT"/>
              </a:rPr>
              <a:t>or</a:t>
            </a:r>
            <a:r>
              <a:rPr sz="2750" spc="-8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05" dirty="0">
                <a:solidFill>
                  <a:srgbClr val="212121"/>
                </a:solidFill>
                <a:latin typeface="Gill Sans MT"/>
                <a:cs typeface="Gill Sans MT"/>
              </a:rPr>
              <a:t>activity</a:t>
            </a:r>
            <a:endParaRPr sz="2750">
              <a:latin typeface="Gill Sans MT"/>
              <a:cs typeface="Gill Sans MT"/>
            </a:endParaRPr>
          </a:p>
          <a:p>
            <a:pPr marL="265430" marR="70485" indent="-253365">
              <a:lnSpc>
                <a:spcPct val="92200"/>
              </a:lnSpc>
              <a:spcBef>
                <a:spcPts val="430"/>
              </a:spcBef>
              <a:buChar char="•"/>
              <a:tabLst>
                <a:tab pos="266700" algn="l"/>
              </a:tabLst>
            </a:pPr>
            <a:r>
              <a:rPr sz="2750" dirty="0">
                <a:solidFill>
                  <a:srgbClr val="212121"/>
                </a:solidFill>
                <a:latin typeface="Gill Sans MT"/>
                <a:cs typeface="Gill Sans MT"/>
              </a:rPr>
              <a:t>Whether</a:t>
            </a:r>
            <a:r>
              <a:rPr sz="2750" spc="-3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210" dirty="0">
                <a:solidFill>
                  <a:srgbClr val="212121"/>
                </a:solidFill>
                <a:latin typeface="Gill Sans MT"/>
                <a:cs typeface="Gill Sans MT"/>
              </a:rPr>
              <a:t>steps</a:t>
            </a:r>
            <a:r>
              <a:rPr sz="2750" spc="-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200" dirty="0">
                <a:solidFill>
                  <a:srgbClr val="212121"/>
                </a:solidFill>
                <a:latin typeface="Gill Sans MT"/>
                <a:cs typeface="Gill Sans MT"/>
              </a:rPr>
              <a:t>have</a:t>
            </a:r>
            <a:r>
              <a:rPr sz="2750" spc="-3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70" dirty="0">
                <a:solidFill>
                  <a:srgbClr val="212121"/>
                </a:solidFill>
                <a:latin typeface="Gill Sans MT"/>
                <a:cs typeface="Gill Sans MT"/>
              </a:rPr>
              <a:t>been</a:t>
            </a:r>
            <a:r>
              <a:rPr sz="2750" spc="-3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40" dirty="0">
                <a:solidFill>
                  <a:srgbClr val="212121"/>
                </a:solidFill>
                <a:latin typeface="Gill Sans MT"/>
                <a:cs typeface="Gill Sans MT"/>
              </a:rPr>
              <a:t>taken</a:t>
            </a:r>
            <a:r>
              <a:rPr sz="2750" spc="-3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dirty="0">
                <a:solidFill>
                  <a:srgbClr val="212121"/>
                </a:solidFill>
                <a:latin typeface="Gill Sans MT"/>
                <a:cs typeface="Gill Sans MT"/>
              </a:rPr>
              <a:t>to</a:t>
            </a:r>
            <a:r>
              <a:rPr sz="2750" spc="-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60" dirty="0">
                <a:solidFill>
                  <a:srgbClr val="212121"/>
                </a:solidFill>
                <a:latin typeface="Gill Sans MT"/>
                <a:cs typeface="Gill Sans MT"/>
              </a:rPr>
              <a:t>mitigate</a:t>
            </a:r>
            <a:r>
              <a:rPr sz="2750" spc="3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80" dirty="0">
                <a:solidFill>
                  <a:srgbClr val="212121"/>
                </a:solidFill>
                <a:latin typeface="Gill Sans MT"/>
                <a:cs typeface="Gill Sans MT"/>
              </a:rPr>
              <a:t>the</a:t>
            </a:r>
            <a:r>
              <a:rPr sz="2750" spc="-3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70" dirty="0">
                <a:solidFill>
                  <a:srgbClr val="212121"/>
                </a:solidFill>
                <a:latin typeface="Gill Sans MT"/>
                <a:cs typeface="Gill Sans MT"/>
              </a:rPr>
              <a:t>harm</a:t>
            </a:r>
            <a:r>
              <a:rPr sz="2750" spc="-3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10" dirty="0">
                <a:solidFill>
                  <a:srgbClr val="212121"/>
                </a:solidFill>
                <a:latin typeface="Gill Sans MT"/>
                <a:cs typeface="Gill Sans MT"/>
              </a:rPr>
              <a:t>from 	</a:t>
            </a:r>
            <a:r>
              <a:rPr sz="2750" spc="105" dirty="0">
                <a:solidFill>
                  <a:srgbClr val="212121"/>
                </a:solidFill>
                <a:latin typeface="Gill Sans MT"/>
                <a:cs typeface="Gill Sans MT"/>
              </a:rPr>
              <a:t>the</a:t>
            </a:r>
            <a:r>
              <a:rPr sz="2750" spc="-6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14" dirty="0">
                <a:solidFill>
                  <a:srgbClr val="212121"/>
                </a:solidFill>
                <a:latin typeface="Gill Sans MT"/>
                <a:cs typeface="Gill Sans MT"/>
              </a:rPr>
              <a:t>parties'</a:t>
            </a:r>
            <a:r>
              <a:rPr sz="2750" spc="-4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14" dirty="0">
                <a:solidFill>
                  <a:srgbClr val="212121"/>
                </a:solidFill>
                <a:latin typeface="Gill Sans MT"/>
                <a:cs typeface="Gill Sans MT"/>
              </a:rPr>
              <a:t>interactions,</a:t>
            </a:r>
            <a:r>
              <a:rPr sz="2750" spc="-11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245" dirty="0">
                <a:solidFill>
                  <a:srgbClr val="212121"/>
                </a:solidFill>
                <a:latin typeface="Gill Sans MT"/>
                <a:cs typeface="Gill Sans MT"/>
              </a:rPr>
              <a:t>such</a:t>
            </a:r>
            <a:r>
              <a:rPr sz="2750" spc="-4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340" dirty="0">
                <a:solidFill>
                  <a:srgbClr val="212121"/>
                </a:solidFill>
                <a:latin typeface="Gill Sans MT"/>
                <a:cs typeface="Gill Sans MT"/>
              </a:rPr>
              <a:t>as</a:t>
            </a:r>
            <a:r>
              <a:rPr sz="2750" spc="-1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45" dirty="0">
                <a:solidFill>
                  <a:srgbClr val="212121"/>
                </a:solidFill>
                <a:latin typeface="Gill Sans MT"/>
                <a:cs typeface="Gill Sans MT"/>
              </a:rPr>
              <a:t>implementation</a:t>
            </a:r>
            <a:r>
              <a:rPr sz="2750" spc="-5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195" dirty="0">
                <a:solidFill>
                  <a:srgbClr val="212121"/>
                </a:solidFill>
                <a:latin typeface="Gill Sans MT"/>
                <a:cs typeface="Gill Sans MT"/>
              </a:rPr>
              <a:t>of</a:t>
            </a:r>
            <a:r>
              <a:rPr sz="2750" spc="-6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275" dirty="0">
                <a:solidFill>
                  <a:srgbClr val="212121"/>
                </a:solidFill>
                <a:latin typeface="Gill Sans MT"/>
                <a:cs typeface="Gill Sans MT"/>
              </a:rPr>
              <a:t>a 	</a:t>
            </a:r>
            <a:r>
              <a:rPr sz="2750" spc="90" dirty="0">
                <a:solidFill>
                  <a:srgbClr val="212121"/>
                </a:solidFill>
                <a:latin typeface="Gill Sans MT"/>
                <a:cs typeface="Gill Sans MT"/>
              </a:rPr>
              <a:t>protective</a:t>
            </a:r>
            <a:r>
              <a:rPr sz="2750" spc="-4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750" spc="-20" dirty="0">
                <a:solidFill>
                  <a:srgbClr val="212121"/>
                </a:solidFill>
                <a:latin typeface="Gill Sans MT"/>
                <a:cs typeface="Gill Sans MT"/>
              </a:rPr>
              <a:t>order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/>
          <p:nvPr/>
        </p:nvSpPr>
        <p:spPr>
          <a:xfrm>
            <a:off x="4734559" y="1710308"/>
            <a:ext cx="2734310" cy="575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spc="-100" dirty="0">
                <a:solidFill>
                  <a:srgbClr val="FFFFFF"/>
                </a:solidFill>
                <a:latin typeface="Gill Sans MT"/>
                <a:cs typeface="Gill Sans MT"/>
              </a:rPr>
              <a:t>Submodule</a:t>
            </a:r>
            <a:r>
              <a:rPr sz="3600" b="1" spc="-11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3600" b="1" spc="25" dirty="0">
                <a:solidFill>
                  <a:srgbClr val="FFFFFF"/>
                </a:solidFill>
                <a:latin typeface="Gill Sans MT"/>
                <a:cs typeface="Gill Sans MT"/>
              </a:rPr>
              <a:t>1</a:t>
            </a:r>
            <a:endParaRPr sz="3600"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 idx="4294967295"/>
          </p:nvPr>
        </p:nvSpPr>
        <p:spPr>
          <a:xfrm>
            <a:off x="1764410" y="2711767"/>
            <a:ext cx="8667750" cy="233807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10414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2700" marR="5080" lvl="0" indent="0" algn="ctr" defTabSz="914400" eaLnBrk="1" fontAlgn="auto" latinLnBrk="0" hangingPunct="1">
              <a:lnSpc>
                <a:spcPts val="5860"/>
              </a:lnSpc>
              <a:spcBef>
                <a:spcPts val="820"/>
              </a:spcBef>
              <a:spcAft>
                <a:spcPts val="0"/>
              </a:spcAft>
              <a:buClrTx/>
              <a:buSzTx/>
              <a:buFontTx/>
              <a:buNone/>
              <a:tabLst>
                <a:tab pos="5364480" algn="l"/>
              </a:tabLst>
              <a:defRPr/>
            </a:pPr>
            <a:r>
              <a:rPr kumimoji="0" lang="en-US" sz="5400" b="1" i="0" u="none" strike="noStrike" kern="0" cap="none" spc="-3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cs typeface="Gill Sans MT"/>
              </a:rPr>
              <a:t>What’s</a:t>
            </a:r>
            <a:r>
              <a:rPr kumimoji="0" lang="en-US" sz="5400" b="1" i="0" u="none" strike="noStrike" kern="0" cap="none" spc="-13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cs typeface="Gill Sans MT"/>
              </a:rPr>
              <a:t> </a:t>
            </a: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cs typeface="Gill Sans MT"/>
              </a:rPr>
              <a:t>a</a:t>
            </a:r>
            <a:r>
              <a:rPr kumimoji="0" lang="en-US" sz="5400" b="1" i="0" u="none" strike="noStrike" kern="0" cap="none" spc="-17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cs typeface="Gill Sans MT"/>
              </a:rPr>
              <a:t> </a:t>
            </a:r>
            <a:r>
              <a:rPr kumimoji="0" lang="en-US" sz="5400" b="1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cs typeface="Gill Sans MT"/>
              </a:rPr>
              <a:t>report?</a:t>
            </a: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cs typeface="Gill Sans MT"/>
              </a:rPr>
              <a:t>	</a:t>
            </a:r>
            <a:r>
              <a:rPr kumimoji="0" lang="en-US" sz="5400" b="1" i="0" u="none" strike="noStrike" kern="0" cap="none" spc="-3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cs typeface="Gill Sans MT"/>
              </a:rPr>
              <a:t>What’s</a:t>
            </a:r>
            <a:r>
              <a:rPr kumimoji="0" lang="en-US" sz="5400" b="1" i="0" u="none" strike="noStrike" kern="0" cap="none" spc="-13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cs typeface="Gill Sans MT"/>
              </a:rPr>
              <a:t> </a:t>
            </a:r>
            <a:r>
              <a:rPr kumimoji="0" lang="en-US" sz="5400" b="1" i="0" u="none" strike="noStrike" kern="0" cap="none" spc="-28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cs typeface="Gill Sans MT"/>
              </a:rPr>
              <a:t>our </a:t>
            </a:r>
            <a:r>
              <a:rPr kumimoji="0" lang="en-US" sz="5400" b="1" i="0" u="none" strike="noStrike" kern="0" cap="none" spc="-1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cs typeface="Gill Sans MT"/>
              </a:rPr>
              <a:t>obligation</a:t>
            </a:r>
            <a:r>
              <a:rPr kumimoji="0" lang="en-US" sz="5400" b="1" i="0" u="none" strike="noStrike" kern="0" cap="none" spc="-27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cs typeface="Gill Sans MT"/>
              </a:rPr>
              <a:t> </a:t>
            </a:r>
            <a:r>
              <a:rPr kumimoji="0" lang="en-US" sz="5400" b="1" i="0" u="none" strike="noStrike" kern="0" cap="none" spc="-2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cs typeface="Gill Sans MT"/>
              </a:rPr>
              <a:t>with</a:t>
            </a:r>
            <a:r>
              <a:rPr kumimoji="0" lang="en-US" sz="5400" b="1" i="0" u="none" strike="noStrike" kern="0" cap="none" spc="-18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cs typeface="Gill Sans MT"/>
              </a:rPr>
              <a:t> </a:t>
            </a:r>
            <a:r>
              <a:rPr kumimoji="0" lang="en-US" sz="5400" b="1" i="0" u="none" strike="noStrike" kern="0" cap="none" spc="-6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cs typeface="Gill Sans MT"/>
              </a:rPr>
              <a:t>respect</a:t>
            </a:r>
            <a:r>
              <a:rPr kumimoji="0" lang="en-US" sz="5400" b="1" i="0" u="none" strike="noStrike" kern="0" cap="none" spc="-16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cs typeface="Gill Sans MT"/>
              </a:rPr>
              <a:t> </a:t>
            </a:r>
            <a:r>
              <a:rPr kumimoji="0" lang="en-US" sz="5400" b="1" i="0" u="none" strike="noStrike" kern="0" cap="none" spc="-30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cs typeface="Gill Sans MT"/>
              </a:rPr>
              <a:t>to </a:t>
            </a:r>
            <a:r>
              <a:rPr kumimoji="0" lang="en-US" sz="5400" b="1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cs typeface="Gill Sans MT"/>
              </a:rPr>
              <a:t>reports?</a:t>
            </a:r>
            <a:endParaRPr kumimoji="0" lang="en-US" sz="5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4" y="392811"/>
            <a:ext cx="10131426" cy="2047997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spcBef>
                <a:spcPts val="130"/>
              </a:spcBef>
            </a:pPr>
            <a:r>
              <a:rPr sz="4400" spc="-65" dirty="0"/>
              <a:t>Challenging</a:t>
            </a:r>
            <a:r>
              <a:rPr sz="4400" spc="-165" dirty="0"/>
              <a:t> </a:t>
            </a:r>
            <a:r>
              <a:rPr sz="4400" spc="-120" dirty="0"/>
              <a:t>Supportive</a:t>
            </a:r>
            <a:r>
              <a:rPr sz="4400" spc="-160" dirty="0"/>
              <a:t> </a:t>
            </a:r>
            <a:r>
              <a:rPr sz="4400" spc="-10" dirty="0"/>
              <a:t>Measures</a:t>
            </a:r>
            <a:r>
              <a:rPr lang="en-US" sz="4400" spc="-10" dirty="0"/>
              <a:t> </a:t>
            </a:r>
            <a:r>
              <a:rPr lang="en-US" sz="4400" spc="-110" dirty="0"/>
              <a:t>(under</a:t>
            </a:r>
            <a:r>
              <a:rPr lang="en-US" sz="4400" spc="-60" dirty="0"/>
              <a:t> </a:t>
            </a:r>
            <a:r>
              <a:rPr lang="en-US" sz="4400" dirty="0"/>
              <a:t>2024</a:t>
            </a:r>
            <a:r>
              <a:rPr lang="en-US" sz="4400" spc="-140" dirty="0"/>
              <a:t> </a:t>
            </a:r>
            <a:r>
              <a:rPr lang="en-US" sz="4400" spc="-40" dirty="0"/>
              <a:t>Final</a:t>
            </a:r>
            <a:r>
              <a:rPr lang="en-US" sz="4400" spc="-100" dirty="0"/>
              <a:t> </a:t>
            </a:r>
            <a:r>
              <a:rPr lang="en-US" sz="4400" spc="-60" dirty="0"/>
              <a:t>Rule</a:t>
            </a:r>
            <a:r>
              <a:rPr lang="en-US" sz="4400" spc="-80" dirty="0"/>
              <a:t> </a:t>
            </a:r>
            <a:r>
              <a:rPr lang="en-US" sz="4400" spc="-10" dirty="0"/>
              <a:t>§106.44(g)(4))</a:t>
            </a:r>
            <a:br>
              <a:rPr lang="en-US" sz="4400" dirty="0"/>
            </a:br>
            <a:endParaRPr sz="4400" dirty="0"/>
          </a:p>
        </p:txBody>
      </p:sp>
      <p:sp>
        <p:nvSpPr>
          <p:cNvPr id="3" name="object 3"/>
          <p:cNvSpPr txBox="1"/>
          <p:nvPr/>
        </p:nvSpPr>
        <p:spPr>
          <a:xfrm>
            <a:off x="976947" y="1676400"/>
            <a:ext cx="10238105" cy="4657685"/>
          </a:xfrm>
          <a:prstGeom prst="rect">
            <a:avLst/>
          </a:prstGeom>
        </p:spPr>
        <p:txBody>
          <a:bodyPr vert="horz" wrap="square" lIns="0" tIns="308610" rIns="0" bIns="0" rtlCol="0">
            <a:spAutoFit/>
          </a:bodyPr>
          <a:lstStyle/>
          <a:p>
            <a:pPr marL="12700" marR="628015">
              <a:lnSpc>
                <a:spcPct val="90800"/>
              </a:lnSpc>
              <a:spcBef>
                <a:spcPts val="2450"/>
              </a:spcBef>
            </a:pPr>
            <a:r>
              <a:rPr sz="3000" spc="185" dirty="0">
                <a:solidFill>
                  <a:srgbClr val="212121"/>
                </a:solidFill>
                <a:latin typeface="Gill Sans MT"/>
                <a:cs typeface="Gill Sans MT"/>
              </a:rPr>
              <a:t>Schools</a:t>
            </a:r>
            <a:r>
              <a:rPr sz="3000" spc="-5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00" spc="204" dirty="0">
                <a:solidFill>
                  <a:srgbClr val="212121"/>
                </a:solidFill>
                <a:latin typeface="Gill Sans MT"/>
                <a:cs typeface="Gill Sans MT"/>
              </a:rPr>
              <a:t>must</a:t>
            </a:r>
            <a:r>
              <a:rPr sz="3000" spc="-7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00" spc="70" dirty="0">
                <a:solidFill>
                  <a:srgbClr val="212121"/>
                </a:solidFill>
                <a:latin typeface="Gill Sans MT"/>
                <a:cs typeface="Gill Sans MT"/>
              </a:rPr>
              <a:t>provide</a:t>
            </a:r>
            <a:r>
              <a:rPr sz="3000" spc="-8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00" spc="85" dirty="0">
                <a:solidFill>
                  <a:srgbClr val="212121"/>
                </a:solidFill>
                <a:latin typeface="Gill Sans MT"/>
                <a:cs typeface="Gill Sans MT"/>
              </a:rPr>
              <a:t>the</a:t>
            </a:r>
            <a:r>
              <a:rPr sz="3000" spc="-1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00" spc="120" dirty="0">
                <a:solidFill>
                  <a:srgbClr val="212121"/>
                </a:solidFill>
                <a:latin typeface="Gill Sans MT"/>
                <a:cs typeface="Gill Sans MT"/>
              </a:rPr>
              <a:t>parties</a:t>
            </a:r>
            <a:r>
              <a:rPr sz="3000" spc="-4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00" spc="65" dirty="0">
                <a:solidFill>
                  <a:srgbClr val="212121"/>
                </a:solidFill>
                <a:latin typeface="Gill Sans MT"/>
                <a:cs typeface="Gill Sans MT"/>
              </a:rPr>
              <a:t>with</a:t>
            </a:r>
            <a:r>
              <a:rPr sz="3000" spc="-7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00" spc="254" dirty="0">
                <a:solidFill>
                  <a:srgbClr val="212121"/>
                </a:solidFill>
                <a:latin typeface="Gill Sans MT"/>
                <a:cs typeface="Gill Sans MT"/>
              </a:rPr>
              <a:t>an</a:t>
            </a:r>
            <a:r>
              <a:rPr sz="3000" spc="-7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00" spc="55" dirty="0">
                <a:solidFill>
                  <a:srgbClr val="212121"/>
                </a:solidFill>
                <a:latin typeface="Gill Sans MT"/>
                <a:cs typeface="Gill Sans MT"/>
              </a:rPr>
              <a:t>opportunity</a:t>
            </a:r>
            <a:r>
              <a:rPr sz="3000" spc="-7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00" spc="-25" dirty="0">
                <a:solidFill>
                  <a:srgbClr val="212121"/>
                </a:solidFill>
                <a:latin typeface="Gill Sans MT"/>
                <a:cs typeface="Gill Sans MT"/>
              </a:rPr>
              <a:t>to </a:t>
            </a:r>
            <a:r>
              <a:rPr sz="3000" spc="185" dirty="0">
                <a:solidFill>
                  <a:srgbClr val="212121"/>
                </a:solidFill>
                <a:latin typeface="Gill Sans MT"/>
                <a:cs typeface="Gill Sans MT"/>
              </a:rPr>
              <a:t>challenge</a:t>
            </a:r>
            <a:r>
              <a:rPr sz="3000" spc="-9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00" spc="85" dirty="0">
                <a:solidFill>
                  <a:srgbClr val="212121"/>
                </a:solidFill>
                <a:latin typeface="Gill Sans MT"/>
                <a:cs typeface="Gill Sans MT"/>
              </a:rPr>
              <a:t>the</a:t>
            </a:r>
            <a:r>
              <a:rPr sz="3000" spc="-2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00" spc="105" dirty="0">
                <a:solidFill>
                  <a:srgbClr val="212121"/>
                </a:solidFill>
                <a:latin typeface="Gill Sans MT"/>
                <a:cs typeface="Gill Sans MT"/>
              </a:rPr>
              <a:t>supportive</a:t>
            </a:r>
            <a:r>
              <a:rPr sz="3000" spc="-9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00" spc="204" dirty="0">
                <a:solidFill>
                  <a:srgbClr val="212121"/>
                </a:solidFill>
                <a:latin typeface="Gill Sans MT"/>
                <a:cs typeface="Gill Sans MT"/>
              </a:rPr>
              <a:t>measures</a:t>
            </a:r>
            <a:r>
              <a:rPr sz="3000" spc="-5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00" spc="120" dirty="0">
                <a:solidFill>
                  <a:srgbClr val="212121"/>
                </a:solidFill>
                <a:latin typeface="Gill Sans MT"/>
                <a:cs typeface="Gill Sans MT"/>
              </a:rPr>
              <a:t>that</a:t>
            </a:r>
            <a:r>
              <a:rPr sz="3000" spc="-8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00" spc="95" dirty="0">
                <a:solidFill>
                  <a:srgbClr val="212121"/>
                </a:solidFill>
                <a:latin typeface="Gill Sans MT"/>
                <a:cs typeface="Gill Sans MT"/>
              </a:rPr>
              <a:t>are</a:t>
            </a:r>
            <a:r>
              <a:rPr sz="3000" spc="-2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00" spc="180" dirty="0">
                <a:solidFill>
                  <a:srgbClr val="212121"/>
                </a:solidFill>
                <a:latin typeface="Gill Sans MT"/>
                <a:cs typeface="Gill Sans MT"/>
              </a:rPr>
              <a:t>applicable</a:t>
            </a:r>
            <a:r>
              <a:rPr sz="3000" spc="-9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3000" spc="-25" dirty="0">
                <a:solidFill>
                  <a:srgbClr val="212121"/>
                </a:solidFill>
                <a:latin typeface="Gill Sans MT"/>
                <a:cs typeface="Gill Sans MT"/>
              </a:rPr>
              <a:t>to </a:t>
            </a:r>
            <a:r>
              <a:rPr sz="3000" spc="114" dirty="0">
                <a:solidFill>
                  <a:srgbClr val="212121"/>
                </a:solidFill>
                <a:latin typeface="Gill Sans MT"/>
                <a:cs typeface="Gill Sans MT"/>
              </a:rPr>
              <a:t>them</a:t>
            </a:r>
            <a:endParaRPr sz="3000" dirty="0">
              <a:latin typeface="Gill Sans MT"/>
              <a:cs typeface="Gill Sans MT"/>
            </a:endParaRPr>
          </a:p>
          <a:p>
            <a:pPr marL="699135" marR="5080" indent="-584835">
              <a:lnSpc>
                <a:spcPts val="2780"/>
              </a:lnSpc>
              <a:spcBef>
                <a:spcPts val="560"/>
              </a:spcBef>
              <a:buChar char="•"/>
              <a:tabLst>
                <a:tab pos="699135" algn="l"/>
              </a:tabLst>
            </a:pPr>
            <a:r>
              <a:rPr sz="2600" spc="95" dirty="0">
                <a:solidFill>
                  <a:srgbClr val="212121"/>
                </a:solidFill>
                <a:latin typeface="Gill Sans MT"/>
                <a:cs typeface="Gill Sans MT"/>
              </a:rPr>
              <a:t>Decisionmaker</a:t>
            </a:r>
            <a:r>
              <a:rPr sz="2600" spc="-3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130" dirty="0">
                <a:solidFill>
                  <a:srgbClr val="212121"/>
                </a:solidFill>
                <a:latin typeface="Gill Sans MT"/>
                <a:cs typeface="Gill Sans MT"/>
              </a:rPr>
              <a:t>cannot</a:t>
            </a:r>
            <a:r>
              <a:rPr sz="2600" spc="-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125" dirty="0">
                <a:solidFill>
                  <a:srgbClr val="212121"/>
                </a:solidFill>
                <a:latin typeface="Gill Sans MT"/>
                <a:cs typeface="Gill Sans MT"/>
              </a:rPr>
              <a:t>be</a:t>
            </a:r>
            <a:r>
              <a:rPr sz="2600" spc="-8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90" dirty="0">
                <a:solidFill>
                  <a:srgbClr val="212121"/>
                </a:solidFill>
                <a:latin typeface="Gill Sans MT"/>
                <a:cs typeface="Gill Sans MT"/>
              </a:rPr>
              <a:t>the</a:t>
            </a:r>
            <a:r>
              <a:rPr sz="2600" spc="-8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254" dirty="0">
                <a:solidFill>
                  <a:srgbClr val="212121"/>
                </a:solidFill>
                <a:latin typeface="Gill Sans MT"/>
                <a:cs typeface="Gill Sans MT"/>
              </a:rPr>
              <a:t>same</a:t>
            </a:r>
            <a:r>
              <a:rPr sz="2600" spc="-8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100" dirty="0">
                <a:solidFill>
                  <a:srgbClr val="212121"/>
                </a:solidFill>
                <a:latin typeface="Gill Sans MT"/>
                <a:cs typeface="Gill Sans MT"/>
              </a:rPr>
              <a:t>person</a:t>
            </a:r>
            <a:r>
              <a:rPr sz="2600" spc="-6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80" dirty="0">
                <a:solidFill>
                  <a:srgbClr val="212121"/>
                </a:solidFill>
                <a:latin typeface="Gill Sans MT"/>
                <a:cs typeface="Gill Sans MT"/>
              </a:rPr>
              <a:t>who</a:t>
            </a:r>
            <a:r>
              <a:rPr sz="2600" spc="-114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125" dirty="0">
                <a:solidFill>
                  <a:srgbClr val="212121"/>
                </a:solidFill>
                <a:latin typeface="Gill Sans MT"/>
                <a:cs typeface="Gill Sans MT"/>
              </a:rPr>
              <a:t>implemented</a:t>
            </a:r>
            <a:r>
              <a:rPr sz="2600" spc="-9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65" dirty="0">
                <a:solidFill>
                  <a:srgbClr val="212121"/>
                </a:solidFill>
                <a:latin typeface="Gill Sans MT"/>
                <a:cs typeface="Gill Sans MT"/>
              </a:rPr>
              <a:t>the </a:t>
            </a:r>
            <a:r>
              <a:rPr sz="2600" spc="135" dirty="0">
                <a:solidFill>
                  <a:srgbClr val="212121"/>
                </a:solidFill>
                <a:latin typeface="Gill Sans MT"/>
                <a:cs typeface="Gill Sans MT"/>
              </a:rPr>
              <a:t>measures;</a:t>
            </a:r>
            <a:endParaRPr sz="2600" dirty="0">
              <a:latin typeface="Gill Sans MT"/>
              <a:cs typeface="Gill Sans MT"/>
            </a:endParaRPr>
          </a:p>
          <a:p>
            <a:pPr marL="699135" marR="712470" indent="-584835">
              <a:lnSpc>
                <a:spcPct val="89100"/>
              </a:lnSpc>
              <a:spcBef>
                <a:spcPts val="560"/>
              </a:spcBef>
              <a:buChar char="•"/>
              <a:tabLst>
                <a:tab pos="699135" algn="l"/>
              </a:tabLst>
            </a:pPr>
            <a:r>
              <a:rPr sz="2600" spc="75" dirty="0">
                <a:solidFill>
                  <a:srgbClr val="212121"/>
                </a:solidFill>
                <a:latin typeface="Gill Sans MT"/>
                <a:cs typeface="Gill Sans MT"/>
              </a:rPr>
              <a:t>The</a:t>
            </a:r>
            <a:r>
              <a:rPr sz="2600" spc="-9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110" dirty="0">
                <a:solidFill>
                  <a:srgbClr val="212121"/>
                </a:solidFill>
                <a:latin typeface="Gill Sans MT"/>
                <a:cs typeface="Gill Sans MT"/>
              </a:rPr>
              <a:t>parties</a:t>
            </a:r>
            <a:r>
              <a:rPr sz="2600" spc="-5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220" dirty="0">
                <a:solidFill>
                  <a:srgbClr val="212121"/>
                </a:solidFill>
                <a:latin typeface="Gill Sans MT"/>
                <a:cs typeface="Gill Sans MT"/>
              </a:rPr>
              <a:t>can</a:t>
            </a:r>
            <a:r>
              <a:rPr sz="2600" spc="-15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165" dirty="0">
                <a:solidFill>
                  <a:srgbClr val="212121"/>
                </a:solidFill>
                <a:latin typeface="Gill Sans MT"/>
                <a:cs typeface="Gill Sans MT"/>
              </a:rPr>
              <a:t>seek</a:t>
            </a:r>
            <a:r>
              <a:rPr sz="2600" spc="-10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120" dirty="0">
                <a:solidFill>
                  <a:srgbClr val="212121"/>
                </a:solidFill>
                <a:latin typeface="Gill Sans MT"/>
                <a:cs typeface="Gill Sans MT"/>
              </a:rPr>
              <a:t>modification</a:t>
            </a:r>
            <a:r>
              <a:rPr sz="2600" spc="-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-10" dirty="0">
                <a:solidFill>
                  <a:srgbClr val="212121"/>
                </a:solidFill>
                <a:latin typeface="Gill Sans MT"/>
                <a:cs typeface="Gill Sans MT"/>
              </a:rPr>
              <a:t>or</a:t>
            </a:r>
            <a:r>
              <a:rPr sz="2600" spc="-11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90" dirty="0">
                <a:solidFill>
                  <a:srgbClr val="212121"/>
                </a:solidFill>
                <a:latin typeface="Gill Sans MT"/>
                <a:cs typeface="Gill Sans MT"/>
              </a:rPr>
              <a:t>reversal</a:t>
            </a:r>
            <a:r>
              <a:rPr sz="2600" spc="-9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155" dirty="0">
                <a:solidFill>
                  <a:srgbClr val="212121"/>
                </a:solidFill>
                <a:latin typeface="Gill Sans MT"/>
                <a:cs typeface="Gill Sans MT"/>
              </a:rPr>
              <a:t>of</a:t>
            </a:r>
            <a:r>
              <a:rPr sz="2600" spc="-6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70" dirty="0">
                <a:solidFill>
                  <a:srgbClr val="212121"/>
                </a:solidFill>
                <a:latin typeface="Gill Sans MT"/>
                <a:cs typeface="Gill Sans MT"/>
              </a:rPr>
              <a:t>the</a:t>
            </a:r>
            <a:r>
              <a:rPr sz="2600" spc="-9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125" dirty="0">
                <a:solidFill>
                  <a:srgbClr val="212121"/>
                </a:solidFill>
                <a:latin typeface="Gill Sans MT"/>
                <a:cs typeface="Gill Sans MT"/>
              </a:rPr>
              <a:t>school's </a:t>
            </a:r>
            <a:r>
              <a:rPr sz="2600" spc="135" dirty="0">
                <a:solidFill>
                  <a:srgbClr val="212121"/>
                </a:solidFill>
                <a:latin typeface="Gill Sans MT"/>
                <a:cs typeface="Gill Sans MT"/>
              </a:rPr>
              <a:t>decision</a:t>
            </a:r>
            <a:r>
              <a:rPr sz="2600" spc="-7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dirty="0">
                <a:solidFill>
                  <a:srgbClr val="212121"/>
                </a:solidFill>
                <a:latin typeface="Gill Sans MT"/>
                <a:cs typeface="Gill Sans MT"/>
              </a:rPr>
              <a:t>to</a:t>
            </a:r>
            <a:r>
              <a:rPr sz="2600" spc="-12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50" dirty="0">
                <a:solidFill>
                  <a:srgbClr val="212121"/>
                </a:solidFill>
                <a:latin typeface="Gill Sans MT"/>
                <a:cs typeface="Gill Sans MT"/>
              </a:rPr>
              <a:t>provide,</a:t>
            </a:r>
            <a:r>
              <a:rPr sz="2600" spc="-114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70" dirty="0">
                <a:solidFill>
                  <a:srgbClr val="212121"/>
                </a:solidFill>
                <a:latin typeface="Gill Sans MT"/>
                <a:cs typeface="Gill Sans MT"/>
              </a:rPr>
              <a:t>deny,</a:t>
            </a:r>
            <a:r>
              <a:rPr sz="2600" spc="-3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100" dirty="0">
                <a:solidFill>
                  <a:srgbClr val="212121"/>
                </a:solidFill>
                <a:latin typeface="Gill Sans MT"/>
                <a:cs typeface="Gill Sans MT"/>
              </a:rPr>
              <a:t>modify,</a:t>
            </a:r>
            <a:r>
              <a:rPr sz="2600" spc="-4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-10" dirty="0">
                <a:solidFill>
                  <a:srgbClr val="212121"/>
                </a:solidFill>
                <a:latin typeface="Gill Sans MT"/>
                <a:cs typeface="Gill Sans MT"/>
              </a:rPr>
              <a:t>or</a:t>
            </a:r>
            <a:r>
              <a:rPr sz="2600" spc="-10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90" dirty="0">
                <a:solidFill>
                  <a:srgbClr val="212121"/>
                </a:solidFill>
                <a:latin typeface="Gill Sans MT"/>
                <a:cs typeface="Gill Sans MT"/>
              </a:rPr>
              <a:t>terminate</a:t>
            </a:r>
            <a:r>
              <a:rPr sz="2600" spc="-9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80" dirty="0">
                <a:solidFill>
                  <a:srgbClr val="212121"/>
                </a:solidFill>
                <a:latin typeface="Gill Sans MT"/>
                <a:cs typeface="Gill Sans MT"/>
              </a:rPr>
              <a:t>supportive </a:t>
            </a:r>
            <a:r>
              <a:rPr sz="2600" spc="145" dirty="0">
                <a:solidFill>
                  <a:srgbClr val="212121"/>
                </a:solidFill>
                <a:latin typeface="Gill Sans MT"/>
                <a:cs typeface="Gill Sans MT"/>
              </a:rPr>
              <a:t>measures;</a:t>
            </a:r>
            <a:r>
              <a:rPr sz="2600" spc="-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160" dirty="0">
                <a:solidFill>
                  <a:srgbClr val="212121"/>
                </a:solidFill>
                <a:latin typeface="Gill Sans MT"/>
                <a:cs typeface="Gill Sans MT"/>
              </a:rPr>
              <a:t>and</a:t>
            </a:r>
            <a:endParaRPr sz="2600" dirty="0">
              <a:latin typeface="Gill Sans MT"/>
              <a:cs typeface="Gill Sans MT"/>
            </a:endParaRPr>
          </a:p>
          <a:p>
            <a:pPr marL="699135" marR="233045" indent="-584835">
              <a:lnSpc>
                <a:spcPct val="89100"/>
              </a:lnSpc>
              <a:spcBef>
                <a:spcPts val="600"/>
              </a:spcBef>
              <a:buChar char="•"/>
              <a:tabLst>
                <a:tab pos="699135" algn="l"/>
              </a:tabLst>
            </a:pPr>
            <a:r>
              <a:rPr sz="2600" spc="175" dirty="0">
                <a:solidFill>
                  <a:srgbClr val="212121"/>
                </a:solidFill>
                <a:latin typeface="Gill Sans MT"/>
                <a:cs typeface="Gill Sans MT"/>
              </a:rPr>
              <a:t>If</a:t>
            </a:r>
            <a:r>
              <a:rPr sz="2600" spc="-13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90" dirty="0">
                <a:solidFill>
                  <a:srgbClr val="212121"/>
                </a:solidFill>
                <a:latin typeface="Gill Sans MT"/>
                <a:cs typeface="Gill Sans MT"/>
              </a:rPr>
              <a:t>the</a:t>
            </a:r>
            <a:r>
              <a:rPr sz="2600" spc="-8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160" dirty="0">
                <a:solidFill>
                  <a:srgbClr val="212121"/>
                </a:solidFill>
                <a:latin typeface="Gill Sans MT"/>
                <a:cs typeface="Gill Sans MT"/>
              </a:rPr>
              <a:t>circumstances</a:t>
            </a:r>
            <a:r>
              <a:rPr sz="2600" spc="-5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90" dirty="0">
                <a:solidFill>
                  <a:srgbClr val="212121"/>
                </a:solidFill>
                <a:latin typeface="Gill Sans MT"/>
                <a:cs typeface="Gill Sans MT"/>
              </a:rPr>
              <a:t>that</a:t>
            </a:r>
            <a:r>
              <a:rPr sz="2600" spc="-8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165" dirty="0">
                <a:solidFill>
                  <a:srgbClr val="212121"/>
                </a:solidFill>
                <a:latin typeface="Gill Sans MT"/>
                <a:cs typeface="Gill Sans MT"/>
              </a:rPr>
              <a:t>impact</a:t>
            </a:r>
            <a:r>
              <a:rPr sz="2600" spc="-7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310" dirty="0">
                <a:solidFill>
                  <a:srgbClr val="212121"/>
                </a:solidFill>
                <a:latin typeface="Gill Sans MT"/>
                <a:cs typeface="Gill Sans MT"/>
              </a:rPr>
              <a:t>a</a:t>
            </a:r>
            <a:r>
              <a:rPr sz="2600" spc="-12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65" dirty="0">
                <a:solidFill>
                  <a:srgbClr val="212121"/>
                </a:solidFill>
                <a:latin typeface="Gill Sans MT"/>
                <a:cs typeface="Gill Sans MT"/>
              </a:rPr>
              <a:t>party</a:t>
            </a:r>
            <a:r>
              <a:rPr sz="2600" spc="-8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204" dirty="0">
                <a:solidFill>
                  <a:srgbClr val="212121"/>
                </a:solidFill>
                <a:latin typeface="Gill Sans MT"/>
                <a:cs typeface="Gill Sans MT"/>
              </a:rPr>
              <a:t>change</a:t>
            </a:r>
            <a:r>
              <a:rPr sz="2600" spc="-8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105" dirty="0">
                <a:solidFill>
                  <a:srgbClr val="212121"/>
                </a:solidFill>
                <a:latin typeface="Gill Sans MT"/>
                <a:cs typeface="Gill Sans MT"/>
              </a:rPr>
              <a:t>materially</a:t>
            </a:r>
            <a:r>
              <a:rPr sz="2600" spc="-8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85" dirty="0">
                <a:solidFill>
                  <a:srgbClr val="212121"/>
                </a:solidFill>
                <a:latin typeface="Gill Sans MT"/>
                <a:cs typeface="Gill Sans MT"/>
              </a:rPr>
              <a:t>after </a:t>
            </a:r>
            <a:r>
              <a:rPr sz="2600" spc="95" dirty="0">
                <a:solidFill>
                  <a:srgbClr val="212121"/>
                </a:solidFill>
                <a:latin typeface="Gill Sans MT"/>
                <a:cs typeface="Gill Sans MT"/>
              </a:rPr>
              <a:t>the</a:t>
            </a:r>
            <a:r>
              <a:rPr sz="2600" spc="-8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135" dirty="0">
                <a:solidFill>
                  <a:srgbClr val="212121"/>
                </a:solidFill>
                <a:latin typeface="Gill Sans MT"/>
                <a:cs typeface="Gill Sans MT"/>
              </a:rPr>
              <a:t>appeal,</a:t>
            </a:r>
            <a:r>
              <a:rPr sz="2600" spc="-3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70" dirty="0">
                <a:solidFill>
                  <a:srgbClr val="212121"/>
                </a:solidFill>
                <a:latin typeface="Gill Sans MT"/>
                <a:cs typeface="Gill Sans MT"/>
              </a:rPr>
              <a:t>the</a:t>
            </a:r>
            <a:r>
              <a:rPr sz="2600" spc="-8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135" dirty="0">
                <a:solidFill>
                  <a:srgbClr val="212121"/>
                </a:solidFill>
                <a:latin typeface="Gill Sans MT"/>
                <a:cs typeface="Gill Sans MT"/>
              </a:rPr>
              <a:t>school</a:t>
            </a:r>
            <a:r>
              <a:rPr sz="2600" spc="-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170" dirty="0">
                <a:solidFill>
                  <a:srgbClr val="212121"/>
                </a:solidFill>
                <a:latin typeface="Gill Sans MT"/>
                <a:cs typeface="Gill Sans MT"/>
              </a:rPr>
              <a:t>must</a:t>
            </a:r>
            <a:r>
              <a:rPr sz="2600" spc="-7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65" dirty="0">
                <a:solidFill>
                  <a:srgbClr val="212121"/>
                </a:solidFill>
                <a:latin typeface="Gill Sans MT"/>
                <a:cs typeface="Gill Sans MT"/>
              </a:rPr>
              <a:t>provide</a:t>
            </a:r>
            <a:r>
              <a:rPr sz="2600" spc="-9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80" dirty="0">
                <a:solidFill>
                  <a:srgbClr val="212121"/>
                </a:solidFill>
                <a:latin typeface="Gill Sans MT"/>
                <a:cs typeface="Gill Sans MT"/>
              </a:rPr>
              <a:t>another</a:t>
            </a:r>
            <a:r>
              <a:rPr sz="2600" spc="-110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55" dirty="0">
                <a:solidFill>
                  <a:srgbClr val="212121"/>
                </a:solidFill>
                <a:latin typeface="Gill Sans MT"/>
                <a:cs typeface="Gill Sans MT"/>
              </a:rPr>
              <a:t>opportunity</a:t>
            </a:r>
            <a:r>
              <a:rPr sz="2600" spc="-85" dirty="0">
                <a:solidFill>
                  <a:srgbClr val="212121"/>
                </a:solidFill>
                <a:latin typeface="Gill Sans MT"/>
                <a:cs typeface="Gill Sans MT"/>
              </a:rPr>
              <a:t> </a:t>
            </a:r>
            <a:r>
              <a:rPr sz="2600" spc="-25" dirty="0">
                <a:solidFill>
                  <a:srgbClr val="212121"/>
                </a:solidFill>
                <a:latin typeface="Gill Sans MT"/>
                <a:cs typeface="Gill Sans MT"/>
              </a:rPr>
              <a:t>to </a:t>
            </a:r>
            <a:r>
              <a:rPr sz="2600" spc="150" dirty="0">
                <a:solidFill>
                  <a:srgbClr val="212121"/>
                </a:solidFill>
                <a:latin typeface="Gill Sans MT"/>
                <a:cs typeface="Gill Sans MT"/>
              </a:rPr>
              <a:t>challenge</a:t>
            </a:r>
            <a:endParaRPr sz="2600" dirty="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495">
              <a:lnSpc>
                <a:spcPct val="100000"/>
              </a:lnSpc>
              <a:spcBef>
                <a:spcPts val="105"/>
              </a:spcBef>
            </a:pPr>
            <a:r>
              <a:rPr sz="3600" spc="-100" dirty="0">
                <a:solidFill>
                  <a:srgbClr val="FFFFFF"/>
                </a:solidFill>
              </a:rPr>
              <a:t>Submodule</a:t>
            </a:r>
            <a:r>
              <a:rPr sz="3600" spc="-110" dirty="0">
                <a:solidFill>
                  <a:srgbClr val="FFFFFF"/>
                </a:solidFill>
              </a:rPr>
              <a:t> </a:t>
            </a:r>
            <a:r>
              <a:rPr sz="3600" spc="25" dirty="0">
                <a:solidFill>
                  <a:srgbClr val="FFFFFF"/>
                </a:solidFill>
              </a:rPr>
              <a:t>4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046162" y="3082607"/>
            <a:ext cx="10102215" cy="159385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12700" marR="5080" indent="1287145">
              <a:lnSpc>
                <a:spcPts val="5860"/>
              </a:lnSpc>
              <a:spcBef>
                <a:spcPts val="820"/>
              </a:spcBef>
            </a:pPr>
            <a:r>
              <a:rPr sz="5400" b="1" spc="-484" dirty="0">
                <a:solidFill>
                  <a:srgbClr val="FFFFFF"/>
                </a:solidFill>
                <a:latin typeface="Gill Sans MT"/>
                <a:cs typeface="Gill Sans MT"/>
              </a:rPr>
              <a:t>When</a:t>
            </a:r>
            <a:r>
              <a:rPr sz="5400" b="1" spc="-18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dirty="0">
                <a:solidFill>
                  <a:srgbClr val="FFFFFF"/>
                </a:solidFill>
                <a:latin typeface="Gill Sans MT"/>
                <a:cs typeface="Gill Sans MT"/>
              </a:rPr>
              <a:t>should</a:t>
            </a:r>
            <a:r>
              <a:rPr sz="5400" b="1" spc="-204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90" dirty="0">
                <a:solidFill>
                  <a:srgbClr val="FFFFFF"/>
                </a:solidFill>
                <a:latin typeface="Gill Sans MT"/>
                <a:cs typeface="Gill Sans MT"/>
              </a:rPr>
              <a:t>the</a:t>
            </a:r>
            <a:r>
              <a:rPr sz="5400" b="1" spc="-220" dirty="0">
                <a:solidFill>
                  <a:srgbClr val="FFFFFF"/>
                </a:solidFill>
                <a:latin typeface="Gill Sans MT"/>
                <a:cs typeface="Gill Sans MT"/>
              </a:rPr>
              <a:t> Title</a:t>
            </a:r>
            <a:r>
              <a:rPr sz="5400" b="1" spc="-15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615" dirty="0">
                <a:solidFill>
                  <a:srgbClr val="FFFFFF"/>
                </a:solidFill>
                <a:latin typeface="Gill Sans MT"/>
                <a:cs typeface="Gill Sans MT"/>
              </a:rPr>
              <a:t>IX </a:t>
            </a:r>
            <a:r>
              <a:rPr sz="5400" b="1" spc="-254" dirty="0">
                <a:solidFill>
                  <a:srgbClr val="FFFFFF"/>
                </a:solidFill>
                <a:latin typeface="Gill Sans MT"/>
                <a:cs typeface="Gill Sans MT"/>
              </a:rPr>
              <a:t>Coordinator</a:t>
            </a:r>
            <a:r>
              <a:rPr sz="5400" b="1" spc="-18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30" dirty="0">
                <a:solidFill>
                  <a:srgbClr val="FFFFFF"/>
                </a:solidFill>
                <a:latin typeface="Gill Sans MT"/>
                <a:cs typeface="Gill Sans MT"/>
              </a:rPr>
              <a:t>initiate</a:t>
            </a:r>
            <a:r>
              <a:rPr sz="5400" b="1" spc="-16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dirty="0">
                <a:solidFill>
                  <a:srgbClr val="FFFFFF"/>
                </a:solidFill>
                <a:latin typeface="Gill Sans MT"/>
                <a:cs typeface="Gill Sans MT"/>
              </a:rPr>
              <a:t>a</a:t>
            </a:r>
            <a:r>
              <a:rPr sz="5400" b="1" spc="-18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35" dirty="0">
                <a:solidFill>
                  <a:srgbClr val="FFFFFF"/>
                </a:solidFill>
                <a:latin typeface="Gill Sans MT"/>
                <a:cs typeface="Gill Sans MT"/>
              </a:rPr>
              <a:t>complaint?</a:t>
            </a:r>
            <a:endParaRPr sz="5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440304" y="572769"/>
            <a:ext cx="7312659" cy="632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75" dirty="0"/>
              <a:t>Initiating</a:t>
            </a:r>
            <a:r>
              <a:rPr spc="-125" dirty="0"/>
              <a:t> </a:t>
            </a:r>
            <a:r>
              <a:rPr spc="-105" dirty="0"/>
              <a:t>the</a:t>
            </a:r>
            <a:r>
              <a:rPr spc="-145" dirty="0"/>
              <a:t> </a:t>
            </a:r>
            <a:r>
              <a:rPr spc="-95" dirty="0"/>
              <a:t>Grievance</a:t>
            </a:r>
            <a:r>
              <a:rPr spc="-145" dirty="0"/>
              <a:t> </a:t>
            </a:r>
            <a:r>
              <a:rPr spc="35" dirty="0"/>
              <a:t>Process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10614" y="1541780"/>
            <a:ext cx="4646295" cy="157353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R="20955" algn="ctr">
              <a:lnSpc>
                <a:spcPct val="100000"/>
              </a:lnSpc>
              <a:spcBef>
                <a:spcPts val="130"/>
              </a:spcBef>
            </a:pPr>
            <a:r>
              <a:rPr sz="2750" b="1" spc="95" dirty="0">
                <a:latin typeface="Gill Sans MT"/>
                <a:cs typeface="Gill Sans MT"/>
              </a:rPr>
              <a:t>2020</a:t>
            </a:r>
            <a:r>
              <a:rPr sz="2750" b="1" spc="-110" dirty="0">
                <a:latin typeface="Gill Sans MT"/>
                <a:cs typeface="Gill Sans MT"/>
              </a:rPr>
              <a:t> </a:t>
            </a:r>
            <a:r>
              <a:rPr sz="2750" b="1" spc="-10" dirty="0">
                <a:latin typeface="Gill Sans MT"/>
                <a:cs typeface="Gill Sans MT"/>
              </a:rPr>
              <a:t>Regulations</a:t>
            </a:r>
            <a:endParaRPr sz="2750">
              <a:latin typeface="Gill Sans MT"/>
              <a:cs typeface="Gill Sans MT"/>
            </a:endParaRPr>
          </a:p>
          <a:p>
            <a:pPr marL="240029" marR="5080" indent="-227329">
              <a:lnSpc>
                <a:spcPts val="3000"/>
              </a:lnSpc>
              <a:spcBef>
                <a:spcPts val="290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55" dirty="0">
                <a:latin typeface="Gill Sans MT"/>
                <a:cs typeface="Gill Sans MT"/>
              </a:rPr>
              <a:t>Formal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Complaint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440" dirty="0">
                <a:latin typeface="Gill Sans MT"/>
                <a:cs typeface="Gill Sans MT"/>
              </a:rPr>
              <a:t>–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Signed, 	</a:t>
            </a:r>
            <a:r>
              <a:rPr sz="2750" dirty="0">
                <a:latin typeface="Gill Sans MT"/>
                <a:cs typeface="Gill Sans MT"/>
              </a:rPr>
              <a:t>written,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formal</a:t>
            </a:r>
            <a:r>
              <a:rPr sz="2750" spc="16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request</a:t>
            </a:r>
            <a:endParaRPr sz="275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47714" y="1587182"/>
            <a:ext cx="4913630" cy="268224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R="207010" algn="ctr">
              <a:lnSpc>
                <a:spcPct val="100000"/>
              </a:lnSpc>
              <a:spcBef>
                <a:spcPts val="125"/>
              </a:spcBef>
            </a:pPr>
            <a:r>
              <a:rPr sz="2750" b="1" spc="95" dirty="0">
                <a:latin typeface="Gill Sans MT"/>
                <a:cs typeface="Gill Sans MT"/>
              </a:rPr>
              <a:t>2024</a:t>
            </a:r>
            <a:r>
              <a:rPr sz="2750" b="1" spc="-95" dirty="0">
                <a:latin typeface="Gill Sans MT"/>
                <a:cs typeface="Gill Sans MT"/>
              </a:rPr>
              <a:t> </a:t>
            </a:r>
            <a:r>
              <a:rPr sz="2750" b="1" spc="-10" dirty="0">
                <a:latin typeface="Gill Sans MT"/>
                <a:cs typeface="Gill Sans MT"/>
              </a:rPr>
              <a:t>Regulations</a:t>
            </a:r>
            <a:endParaRPr sz="2750">
              <a:latin typeface="Gill Sans MT"/>
              <a:cs typeface="Gill Sans MT"/>
            </a:endParaRPr>
          </a:p>
          <a:p>
            <a:pPr marL="240029" marR="5080" indent="-227965">
              <a:lnSpc>
                <a:spcPct val="92200"/>
              </a:lnSpc>
              <a:spcBef>
                <a:spcPts val="23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Calibri"/>
                <a:cs typeface="Calibri"/>
              </a:rPr>
              <a:t>Complaint</a:t>
            </a:r>
            <a:r>
              <a:rPr sz="2750" spc="65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–</a:t>
            </a:r>
            <a:r>
              <a:rPr sz="2750" spc="100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Oral</a:t>
            </a:r>
            <a:r>
              <a:rPr sz="2750" spc="40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or</a:t>
            </a:r>
            <a:r>
              <a:rPr sz="2750" spc="45" dirty="0">
                <a:latin typeface="Calibri"/>
                <a:cs typeface="Calibri"/>
              </a:rPr>
              <a:t> </a:t>
            </a:r>
            <a:r>
              <a:rPr sz="2750" spc="-10" dirty="0">
                <a:latin typeface="Calibri"/>
                <a:cs typeface="Calibri"/>
              </a:rPr>
              <a:t>written 	</a:t>
            </a:r>
            <a:r>
              <a:rPr sz="2750" dirty="0">
                <a:latin typeface="Calibri"/>
                <a:cs typeface="Calibri"/>
              </a:rPr>
              <a:t>request;</a:t>
            </a:r>
            <a:r>
              <a:rPr sz="2750" spc="110" dirty="0">
                <a:latin typeface="Calibri"/>
                <a:cs typeface="Calibri"/>
              </a:rPr>
              <a:t> </a:t>
            </a:r>
            <a:r>
              <a:rPr sz="2750" dirty="0">
                <a:latin typeface="Calibri"/>
                <a:cs typeface="Calibri"/>
              </a:rPr>
              <a:t>Objectively</a:t>
            </a:r>
            <a:r>
              <a:rPr sz="2750" spc="125" dirty="0">
                <a:latin typeface="Calibri"/>
                <a:cs typeface="Calibri"/>
              </a:rPr>
              <a:t> </a:t>
            </a:r>
            <a:r>
              <a:rPr sz="2750" spc="-10" dirty="0">
                <a:latin typeface="Calibri"/>
                <a:cs typeface="Calibri"/>
              </a:rPr>
              <a:t>understood 	</a:t>
            </a:r>
            <a:r>
              <a:rPr sz="2750" dirty="0">
                <a:latin typeface="Calibri"/>
                <a:cs typeface="Calibri"/>
              </a:rPr>
              <a:t>to</a:t>
            </a:r>
            <a:r>
              <a:rPr sz="2750" spc="55" dirty="0">
                <a:latin typeface="Calibri"/>
                <a:cs typeface="Calibri"/>
              </a:rPr>
              <a:t> </a:t>
            </a:r>
            <a:r>
              <a:rPr sz="2750" spc="-10" dirty="0">
                <a:latin typeface="Calibri"/>
                <a:cs typeface="Calibri"/>
              </a:rPr>
              <a:t>request 	</a:t>
            </a:r>
            <a:r>
              <a:rPr sz="2750" dirty="0">
                <a:latin typeface="Calibri"/>
                <a:cs typeface="Calibri"/>
              </a:rPr>
              <a:t>investigation/adjudication;</a:t>
            </a:r>
            <a:r>
              <a:rPr sz="2750" spc="260" dirty="0">
                <a:latin typeface="Calibri"/>
                <a:cs typeface="Calibri"/>
              </a:rPr>
              <a:t> </a:t>
            </a:r>
            <a:r>
              <a:rPr sz="2750" spc="-25" dirty="0">
                <a:latin typeface="Calibri"/>
                <a:cs typeface="Calibri"/>
              </a:rPr>
              <a:t>No 	</a:t>
            </a:r>
            <a:r>
              <a:rPr sz="2750" dirty="0">
                <a:latin typeface="Calibri"/>
                <a:cs typeface="Calibri"/>
              </a:rPr>
              <a:t>magic</a:t>
            </a:r>
            <a:r>
              <a:rPr sz="2750" spc="70" dirty="0">
                <a:latin typeface="Calibri"/>
                <a:cs typeface="Calibri"/>
              </a:rPr>
              <a:t> </a:t>
            </a:r>
            <a:r>
              <a:rPr sz="2750" spc="-20" dirty="0">
                <a:latin typeface="Calibri"/>
                <a:cs typeface="Calibri"/>
              </a:rPr>
              <a:t>words</a:t>
            </a:r>
            <a:endParaRPr sz="2750">
              <a:latin typeface="Calibri"/>
              <a:cs typeface="Calibri"/>
            </a:endParaRPr>
          </a:p>
        </p:txBody>
      </p:sp>
      <p:pic>
        <p:nvPicPr>
          <p:cNvPr id="5" name="object 5" descr="A picture of a hand signing a contract.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00250" y="4324350"/>
            <a:ext cx="2828925" cy="1962150"/>
          </a:xfrm>
          <a:prstGeom prst="rect">
            <a:avLst/>
          </a:prstGeom>
        </p:spPr>
      </p:pic>
      <p:pic>
        <p:nvPicPr>
          <p:cNvPr id="6" name="object 6" descr="A picture of two people sitting at a desk.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343775" y="4295775"/>
            <a:ext cx="3019425" cy="1990725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1313E3-27CD-FA23-116F-F2F5E286C9A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17575" y="-1215717"/>
            <a:ext cx="8606790" cy="1215717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When the Title IX Coordinator May Initiate a Complaint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258824" y="824991"/>
            <a:ext cx="10163810" cy="444119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85"/>
              </a:spcBef>
            </a:pPr>
            <a:r>
              <a:rPr sz="3600" b="1" spc="-165" dirty="0">
                <a:solidFill>
                  <a:srgbClr val="AC161B"/>
                </a:solidFill>
                <a:latin typeface="Gill Sans MT"/>
                <a:cs typeface="Gill Sans MT"/>
              </a:rPr>
              <a:t>The</a:t>
            </a:r>
            <a:r>
              <a:rPr sz="3600" b="1" spc="-9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spc="-160" dirty="0">
                <a:solidFill>
                  <a:srgbClr val="AC161B"/>
                </a:solidFill>
                <a:latin typeface="Gill Sans MT"/>
                <a:cs typeface="Gill Sans MT"/>
              </a:rPr>
              <a:t>Title</a:t>
            </a:r>
            <a:r>
              <a:rPr sz="3600" b="1" spc="-9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spc="-395" dirty="0">
                <a:solidFill>
                  <a:srgbClr val="AC161B"/>
                </a:solidFill>
                <a:latin typeface="Gill Sans MT"/>
                <a:cs typeface="Gill Sans MT"/>
              </a:rPr>
              <a:t>IX</a:t>
            </a:r>
            <a:r>
              <a:rPr sz="3600" b="1" spc="-13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spc="-170" dirty="0">
                <a:solidFill>
                  <a:srgbClr val="AC161B"/>
                </a:solidFill>
                <a:latin typeface="Gill Sans MT"/>
                <a:cs typeface="Gill Sans MT"/>
              </a:rPr>
              <a:t>Coordinator</a:t>
            </a:r>
            <a:r>
              <a:rPr sz="3600" b="1" spc="-6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sng" spc="-130" dirty="0">
                <a:solidFill>
                  <a:srgbClr val="AC161B"/>
                </a:solidFill>
                <a:uFill>
                  <a:solidFill>
                    <a:srgbClr val="AC161B"/>
                  </a:solidFill>
                </a:uFill>
                <a:latin typeface="Gill Sans MT"/>
                <a:cs typeface="Gill Sans MT"/>
              </a:rPr>
              <a:t>may</a:t>
            </a:r>
            <a:r>
              <a:rPr sz="3600" b="1" u="none" spc="-8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95" dirty="0">
                <a:solidFill>
                  <a:srgbClr val="AC161B"/>
                </a:solidFill>
                <a:latin typeface="Gill Sans MT"/>
                <a:cs typeface="Gill Sans MT"/>
              </a:rPr>
              <a:t>initiate </a:t>
            </a:r>
            <a:r>
              <a:rPr sz="3600" b="1" u="none" dirty="0">
                <a:solidFill>
                  <a:srgbClr val="AC161B"/>
                </a:solidFill>
                <a:latin typeface="Gill Sans MT"/>
                <a:cs typeface="Gill Sans MT"/>
              </a:rPr>
              <a:t>a</a:t>
            </a:r>
            <a:r>
              <a:rPr sz="3600" b="1" u="none" spc="-6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10" dirty="0">
                <a:solidFill>
                  <a:srgbClr val="AC161B"/>
                </a:solidFill>
                <a:latin typeface="Gill Sans MT"/>
                <a:cs typeface="Gill Sans MT"/>
              </a:rPr>
              <a:t>complaint </a:t>
            </a:r>
            <a:r>
              <a:rPr sz="3600" b="1" u="none" spc="-45" dirty="0">
                <a:solidFill>
                  <a:srgbClr val="AC161B"/>
                </a:solidFill>
                <a:latin typeface="Gill Sans MT"/>
                <a:cs typeface="Gill Sans MT"/>
              </a:rPr>
              <a:t>only</a:t>
            </a:r>
            <a:r>
              <a:rPr sz="3600" b="1" u="none" spc="-17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85" dirty="0">
                <a:solidFill>
                  <a:srgbClr val="AC161B"/>
                </a:solidFill>
                <a:latin typeface="Gill Sans MT"/>
                <a:cs typeface="Gill Sans MT"/>
              </a:rPr>
              <a:t>after</a:t>
            </a:r>
            <a:r>
              <a:rPr sz="3600" b="1" u="none" spc="-16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125" dirty="0">
                <a:solidFill>
                  <a:srgbClr val="AC161B"/>
                </a:solidFill>
                <a:latin typeface="Gill Sans MT"/>
                <a:cs typeface="Gill Sans MT"/>
              </a:rPr>
              <a:t>determining</a:t>
            </a:r>
            <a:r>
              <a:rPr sz="3600" b="1" u="none" spc="-14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150" dirty="0">
                <a:solidFill>
                  <a:srgbClr val="AC161B"/>
                </a:solidFill>
                <a:latin typeface="Gill Sans MT"/>
                <a:cs typeface="Gill Sans MT"/>
              </a:rPr>
              <a:t>that</a:t>
            </a:r>
            <a:r>
              <a:rPr sz="3600" b="1" u="none" spc="-125" dirty="0">
                <a:solidFill>
                  <a:srgbClr val="AC161B"/>
                </a:solidFill>
                <a:latin typeface="Gill Sans MT"/>
                <a:cs typeface="Gill Sans MT"/>
              </a:rPr>
              <a:t> the</a:t>
            </a:r>
            <a:r>
              <a:rPr sz="3600" b="1" u="none" spc="-12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10" dirty="0">
                <a:solidFill>
                  <a:srgbClr val="AC161B"/>
                </a:solidFill>
                <a:latin typeface="Gill Sans MT"/>
                <a:cs typeface="Gill Sans MT"/>
              </a:rPr>
              <a:t>alleged</a:t>
            </a:r>
            <a:r>
              <a:rPr sz="3600" b="1" u="none" spc="-12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10" dirty="0">
                <a:solidFill>
                  <a:srgbClr val="AC161B"/>
                </a:solidFill>
                <a:latin typeface="Gill Sans MT"/>
                <a:cs typeface="Gill Sans MT"/>
              </a:rPr>
              <a:t>conduct </a:t>
            </a:r>
            <a:r>
              <a:rPr sz="3600" b="1" u="none" spc="-95" dirty="0">
                <a:solidFill>
                  <a:srgbClr val="AC161B"/>
                </a:solidFill>
                <a:latin typeface="Gill Sans MT"/>
                <a:cs typeface="Gill Sans MT"/>
              </a:rPr>
              <a:t>“presents</a:t>
            </a:r>
            <a:r>
              <a:rPr sz="3600" b="1" u="none" spc="-16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dirty="0">
                <a:solidFill>
                  <a:srgbClr val="AC161B"/>
                </a:solidFill>
                <a:latin typeface="Gill Sans MT"/>
                <a:cs typeface="Gill Sans MT"/>
              </a:rPr>
              <a:t>an</a:t>
            </a:r>
            <a:r>
              <a:rPr sz="3600" b="1" u="none" spc="-10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170" dirty="0">
                <a:solidFill>
                  <a:srgbClr val="AC161B"/>
                </a:solidFill>
                <a:latin typeface="Gill Sans MT"/>
                <a:cs typeface="Gill Sans MT"/>
              </a:rPr>
              <a:t>imminent</a:t>
            </a:r>
            <a:r>
              <a:rPr sz="3600" b="1" u="none" spc="-10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45" dirty="0">
                <a:solidFill>
                  <a:srgbClr val="AC161B"/>
                </a:solidFill>
                <a:latin typeface="Gill Sans MT"/>
                <a:cs typeface="Gill Sans MT"/>
              </a:rPr>
              <a:t>and</a:t>
            </a:r>
            <a:r>
              <a:rPr sz="3600" b="1" u="none" spc="-10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dirty="0">
                <a:solidFill>
                  <a:srgbClr val="AC161B"/>
                </a:solidFill>
                <a:latin typeface="Gill Sans MT"/>
                <a:cs typeface="Gill Sans MT"/>
              </a:rPr>
              <a:t>serious</a:t>
            </a:r>
            <a:r>
              <a:rPr sz="3600" b="1" u="none" spc="-8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175" dirty="0">
                <a:solidFill>
                  <a:srgbClr val="AC161B"/>
                </a:solidFill>
                <a:latin typeface="Gill Sans MT"/>
                <a:cs typeface="Gill Sans MT"/>
              </a:rPr>
              <a:t>threat</a:t>
            </a:r>
            <a:r>
              <a:rPr sz="3600" b="1" u="none" spc="-12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170" dirty="0">
                <a:solidFill>
                  <a:srgbClr val="AC161B"/>
                </a:solidFill>
                <a:latin typeface="Gill Sans MT"/>
                <a:cs typeface="Gill Sans MT"/>
              </a:rPr>
              <a:t>to</a:t>
            </a:r>
            <a:r>
              <a:rPr sz="3600" b="1" u="none" spc="-4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25" dirty="0">
                <a:solidFill>
                  <a:srgbClr val="AC161B"/>
                </a:solidFill>
                <a:latin typeface="Gill Sans MT"/>
                <a:cs typeface="Gill Sans MT"/>
              </a:rPr>
              <a:t>the </a:t>
            </a:r>
            <a:r>
              <a:rPr sz="3600" b="1" u="none" spc="-85" dirty="0">
                <a:solidFill>
                  <a:srgbClr val="AC161B"/>
                </a:solidFill>
                <a:latin typeface="Gill Sans MT"/>
                <a:cs typeface="Gill Sans MT"/>
              </a:rPr>
              <a:t>health</a:t>
            </a:r>
            <a:r>
              <a:rPr sz="3600" b="1" u="none" spc="-6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215" dirty="0">
                <a:solidFill>
                  <a:srgbClr val="AC161B"/>
                </a:solidFill>
                <a:latin typeface="Gill Sans MT"/>
                <a:cs typeface="Gill Sans MT"/>
              </a:rPr>
              <a:t>or</a:t>
            </a:r>
            <a:r>
              <a:rPr sz="3600" b="1" u="none" spc="-3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dirty="0">
                <a:solidFill>
                  <a:srgbClr val="AC161B"/>
                </a:solidFill>
                <a:latin typeface="Gill Sans MT"/>
                <a:cs typeface="Gill Sans MT"/>
              </a:rPr>
              <a:t>safety</a:t>
            </a:r>
            <a:r>
              <a:rPr sz="3600" b="1" u="none" spc="-8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dirty="0">
                <a:solidFill>
                  <a:srgbClr val="AC161B"/>
                </a:solidFill>
                <a:latin typeface="Gill Sans MT"/>
                <a:cs typeface="Gill Sans MT"/>
              </a:rPr>
              <a:t>of</a:t>
            </a:r>
            <a:r>
              <a:rPr sz="3600" b="1" u="none" spc="-8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dirty="0">
                <a:solidFill>
                  <a:srgbClr val="AC161B"/>
                </a:solidFill>
                <a:latin typeface="Gill Sans MT"/>
                <a:cs typeface="Gill Sans MT"/>
              </a:rPr>
              <a:t>a</a:t>
            </a:r>
            <a:r>
              <a:rPr sz="3600" b="1" u="none" spc="-4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100" dirty="0">
                <a:solidFill>
                  <a:srgbClr val="AC161B"/>
                </a:solidFill>
                <a:latin typeface="Gill Sans MT"/>
                <a:cs typeface="Gill Sans MT"/>
              </a:rPr>
              <a:t>complainant</a:t>
            </a:r>
            <a:r>
              <a:rPr sz="3600" b="1" u="none" spc="-8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215" dirty="0">
                <a:solidFill>
                  <a:srgbClr val="AC161B"/>
                </a:solidFill>
                <a:latin typeface="Gill Sans MT"/>
                <a:cs typeface="Gill Sans MT"/>
              </a:rPr>
              <a:t>or</a:t>
            </a:r>
            <a:r>
              <a:rPr sz="3600" b="1" u="none" spc="-4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180" dirty="0">
                <a:solidFill>
                  <a:srgbClr val="AC161B"/>
                </a:solidFill>
                <a:latin typeface="Gill Sans MT"/>
                <a:cs typeface="Gill Sans MT"/>
              </a:rPr>
              <a:t>other</a:t>
            </a:r>
            <a:r>
              <a:rPr sz="3600" b="1" u="none" spc="-10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10" dirty="0">
                <a:solidFill>
                  <a:srgbClr val="AC161B"/>
                </a:solidFill>
                <a:latin typeface="Gill Sans MT"/>
                <a:cs typeface="Gill Sans MT"/>
              </a:rPr>
              <a:t>person, </a:t>
            </a:r>
            <a:r>
              <a:rPr sz="3600" b="1" u="none" spc="-215" dirty="0">
                <a:solidFill>
                  <a:srgbClr val="AC161B"/>
                </a:solidFill>
                <a:latin typeface="Gill Sans MT"/>
                <a:cs typeface="Gill Sans MT"/>
              </a:rPr>
              <a:t>or</a:t>
            </a:r>
            <a:r>
              <a:rPr sz="3600" b="1" u="none" spc="-9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160" dirty="0">
                <a:solidFill>
                  <a:srgbClr val="AC161B"/>
                </a:solidFill>
                <a:latin typeface="Gill Sans MT"/>
                <a:cs typeface="Gill Sans MT"/>
              </a:rPr>
              <a:t>that</a:t>
            </a:r>
            <a:r>
              <a:rPr sz="3600" b="1" u="none" spc="-9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75" dirty="0">
                <a:solidFill>
                  <a:srgbClr val="AC161B"/>
                </a:solidFill>
                <a:latin typeface="Gill Sans MT"/>
                <a:cs typeface="Gill Sans MT"/>
              </a:rPr>
              <a:t>conduct</a:t>
            </a:r>
            <a:r>
              <a:rPr sz="3600" b="1" u="none" spc="-17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125" dirty="0">
                <a:solidFill>
                  <a:srgbClr val="AC161B"/>
                </a:solidFill>
                <a:latin typeface="Gill Sans MT"/>
                <a:cs typeface="Gill Sans MT"/>
              </a:rPr>
              <a:t>as</a:t>
            </a:r>
            <a:r>
              <a:rPr sz="3600" b="1" u="none" spc="-13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10" dirty="0">
                <a:solidFill>
                  <a:srgbClr val="AC161B"/>
                </a:solidFill>
                <a:latin typeface="Gill Sans MT"/>
                <a:cs typeface="Gill Sans MT"/>
              </a:rPr>
              <a:t>alleged</a:t>
            </a:r>
            <a:r>
              <a:rPr sz="3600" b="1" u="none" spc="-15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60" dirty="0">
                <a:solidFill>
                  <a:srgbClr val="AC161B"/>
                </a:solidFill>
                <a:latin typeface="Gill Sans MT"/>
                <a:cs typeface="Gill Sans MT"/>
              </a:rPr>
              <a:t>prevents</a:t>
            </a:r>
            <a:r>
              <a:rPr sz="3600" b="1" u="none" spc="-13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125" dirty="0">
                <a:solidFill>
                  <a:srgbClr val="AC161B"/>
                </a:solidFill>
                <a:latin typeface="Gill Sans MT"/>
                <a:cs typeface="Gill Sans MT"/>
              </a:rPr>
              <a:t>the </a:t>
            </a:r>
            <a:r>
              <a:rPr sz="3600" b="1" u="none" spc="-10" dirty="0">
                <a:solidFill>
                  <a:srgbClr val="AC161B"/>
                </a:solidFill>
                <a:latin typeface="Gill Sans MT"/>
                <a:cs typeface="Gill Sans MT"/>
              </a:rPr>
              <a:t>recipient </a:t>
            </a:r>
            <a:r>
              <a:rPr sz="3600" b="1" u="none" spc="-145" dirty="0">
                <a:solidFill>
                  <a:srgbClr val="AC161B"/>
                </a:solidFill>
                <a:latin typeface="Gill Sans MT"/>
                <a:cs typeface="Gill Sans MT"/>
              </a:rPr>
              <a:t>from</a:t>
            </a:r>
            <a:r>
              <a:rPr sz="3600" b="1" u="none" spc="-15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30" dirty="0">
                <a:solidFill>
                  <a:srgbClr val="AC161B"/>
                </a:solidFill>
                <a:latin typeface="Gill Sans MT"/>
                <a:cs typeface="Gill Sans MT"/>
              </a:rPr>
              <a:t>ensuring</a:t>
            </a:r>
            <a:r>
              <a:rPr sz="3600" b="1" u="none" spc="-13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45" dirty="0">
                <a:solidFill>
                  <a:srgbClr val="AC161B"/>
                </a:solidFill>
                <a:latin typeface="Gill Sans MT"/>
                <a:cs typeface="Gill Sans MT"/>
              </a:rPr>
              <a:t>equal</a:t>
            </a:r>
            <a:r>
              <a:rPr sz="3600" b="1" u="none" spc="-15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125" dirty="0">
                <a:solidFill>
                  <a:srgbClr val="AC161B"/>
                </a:solidFill>
                <a:latin typeface="Gill Sans MT"/>
                <a:cs typeface="Gill Sans MT"/>
              </a:rPr>
              <a:t>access</a:t>
            </a:r>
            <a:r>
              <a:rPr sz="3600" b="1" u="none" spc="-15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dirty="0">
                <a:solidFill>
                  <a:srgbClr val="AC161B"/>
                </a:solidFill>
                <a:latin typeface="Gill Sans MT"/>
                <a:cs typeface="Gill Sans MT"/>
              </a:rPr>
              <a:t>based</a:t>
            </a:r>
            <a:r>
              <a:rPr sz="3600" b="1" u="none" spc="-9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75" dirty="0">
                <a:solidFill>
                  <a:srgbClr val="AC161B"/>
                </a:solidFill>
                <a:latin typeface="Gill Sans MT"/>
                <a:cs typeface="Gill Sans MT"/>
              </a:rPr>
              <a:t>on</a:t>
            </a:r>
            <a:r>
              <a:rPr sz="3600" b="1" u="none" spc="-9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dirty="0">
                <a:solidFill>
                  <a:srgbClr val="AC161B"/>
                </a:solidFill>
                <a:latin typeface="Gill Sans MT"/>
                <a:cs typeface="Gill Sans MT"/>
              </a:rPr>
              <a:t>sex</a:t>
            </a:r>
            <a:r>
              <a:rPr sz="3600" b="1" u="none" spc="-5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195" dirty="0">
                <a:solidFill>
                  <a:srgbClr val="AC161B"/>
                </a:solidFill>
                <a:latin typeface="Gill Sans MT"/>
                <a:cs typeface="Gill Sans MT"/>
              </a:rPr>
              <a:t>to</a:t>
            </a:r>
            <a:r>
              <a:rPr sz="3600" b="1" u="none" spc="-9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25" dirty="0">
                <a:solidFill>
                  <a:srgbClr val="AC161B"/>
                </a:solidFill>
                <a:latin typeface="Gill Sans MT"/>
                <a:cs typeface="Gill Sans MT"/>
              </a:rPr>
              <a:t>its </a:t>
            </a:r>
            <a:r>
              <a:rPr sz="3600" b="1" u="none" spc="-65" dirty="0">
                <a:solidFill>
                  <a:srgbClr val="AC161B"/>
                </a:solidFill>
                <a:latin typeface="Gill Sans MT"/>
                <a:cs typeface="Gill Sans MT"/>
              </a:rPr>
              <a:t>education</a:t>
            </a:r>
            <a:r>
              <a:rPr sz="3600" b="1" u="none" spc="-155" dirty="0">
                <a:solidFill>
                  <a:srgbClr val="AC161B"/>
                </a:solidFill>
                <a:latin typeface="Gill Sans MT"/>
                <a:cs typeface="Gill Sans MT"/>
              </a:rPr>
              <a:t> program</a:t>
            </a:r>
            <a:r>
              <a:rPr sz="3600" b="1" u="none" spc="-13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215" dirty="0">
                <a:solidFill>
                  <a:srgbClr val="AC161B"/>
                </a:solidFill>
                <a:latin typeface="Gill Sans MT"/>
                <a:cs typeface="Gill Sans MT"/>
              </a:rPr>
              <a:t>or</a:t>
            </a:r>
            <a:r>
              <a:rPr sz="3600" b="1" u="none" spc="-5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u="none" spc="-10" dirty="0">
                <a:solidFill>
                  <a:srgbClr val="AC161B"/>
                </a:solidFill>
                <a:latin typeface="Gill Sans MT"/>
                <a:cs typeface="Gill Sans MT"/>
              </a:rPr>
              <a:t>activity.”</a:t>
            </a:r>
            <a:endParaRPr sz="3600"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594090" y="5617527"/>
            <a:ext cx="2693035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spc="495" dirty="0">
                <a:latin typeface="Gill Sans MT"/>
                <a:cs typeface="Gill Sans MT"/>
              </a:rPr>
              <a:t>§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106.44(f)(1)(v)(B)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85" dirty="0"/>
              <a:t>TIXC-</a:t>
            </a:r>
            <a:r>
              <a:rPr spc="-75" dirty="0"/>
              <a:t>initiated</a:t>
            </a:r>
            <a:r>
              <a:rPr spc="-120" dirty="0"/>
              <a:t> </a:t>
            </a:r>
            <a:r>
              <a:rPr spc="-114" dirty="0"/>
              <a:t>Complaint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596453"/>
            <a:ext cx="10274300" cy="445135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sz="2400" spc="75" dirty="0">
                <a:latin typeface="Gill Sans MT"/>
                <a:cs typeface="Gill Sans MT"/>
              </a:rPr>
              <a:t>The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Title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-55" dirty="0">
                <a:latin typeface="Gill Sans MT"/>
                <a:cs typeface="Gill Sans MT"/>
              </a:rPr>
              <a:t>IX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Coordinator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u="heavy" spc="15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must</a:t>
            </a:r>
            <a:r>
              <a:rPr sz="2400" u="none" spc="-5" dirty="0">
                <a:latin typeface="Gill Sans MT"/>
                <a:cs typeface="Gill Sans MT"/>
              </a:rPr>
              <a:t> </a:t>
            </a:r>
            <a:r>
              <a:rPr sz="2400" u="none" spc="80" dirty="0">
                <a:latin typeface="Gill Sans MT"/>
                <a:cs typeface="Gill Sans MT"/>
              </a:rPr>
              <a:t>consider,</a:t>
            </a:r>
            <a:r>
              <a:rPr sz="2400" u="none" spc="-50" dirty="0">
                <a:latin typeface="Gill Sans MT"/>
                <a:cs typeface="Gill Sans MT"/>
              </a:rPr>
              <a:t> </a:t>
            </a:r>
            <a:r>
              <a:rPr sz="2400" u="none" spc="150" dirty="0">
                <a:latin typeface="Gill Sans MT"/>
                <a:cs typeface="Gill Sans MT"/>
              </a:rPr>
              <a:t>at</a:t>
            </a:r>
            <a:r>
              <a:rPr sz="2400" u="none" spc="-70" dirty="0">
                <a:latin typeface="Gill Sans MT"/>
                <a:cs typeface="Gill Sans MT"/>
              </a:rPr>
              <a:t> </a:t>
            </a:r>
            <a:r>
              <a:rPr sz="2400" u="none" spc="275" dirty="0">
                <a:latin typeface="Gill Sans MT"/>
                <a:cs typeface="Gill Sans MT"/>
              </a:rPr>
              <a:t>a</a:t>
            </a:r>
            <a:r>
              <a:rPr sz="2400" u="none" spc="20" dirty="0">
                <a:latin typeface="Gill Sans MT"/>
                <a:cs typeface="Gill Sans MT"/>
              </a:rPr>
              <a:t> </a:t>
            </a:r>
            <a:r>
              <a:rPr sz="2400" u="none" spc="125" dirty="0">
                <a:latin typeface="Gill Sans MT"/>
                <a:cs typeface="Gill Sans MT"/>
              </a:rPr>
              <a:t>minimum,</a:t>
            </a:r>
            <a:r>
              <a:rPr sz="2400" u="none" spc="-55" dirty="0">
                <a:latin typeface="Gill Sans MT"/>
                <a:cs typeface="Gill Sans MT"/>
              </a:rPr>
              <a:t> </a:t>
            </a:r>
            <a:r>
              <a:rPr sz="2400" u="none" spc="65" dirty="0">
                <a:latin typeface="Gill Sans MT"/>
                <a:cs typeface="Gill Sans MT"/>
              </a:rPr>
              <a:t>the</a:t>
            </a:r>
            <a:r>
              <a:rPr sz="2400" u="none" spc="-30" dirty="0">
                <a:latin typeface="Gill Sans MT"/>
                <a:cs typeface="Gill Sans MT"/>
              </a:rPr>
              <a:t> </a:t>
            </a:r>
            <a:r>
              <a:rPr sz="2400" u="none" spc="105" dirty="0">
                <a:latin typeface="Gill Sans MT"/>
                <a:cs typeface="Gill Sans MT"/>
              </a:rPr>
              <a:t>following</a:t>
            </a:r>
            <a:r>
              <a:rPr sz="2400" u="none" spc="-25" dirty="0">
                <a:latin typeface="Gill Sans MT"/>
                <a:cs typeface="Gill Sans MT"/>
              </a:rPr>
              <a:t> </a:t>
            </a:r>
            <a:r>
              <a:rPr sz="2400" u="none" spc="110" dirty="0">
                <a:latin typeface="Gill Sans MT"/>
                <a:cs typeface="Gill Sans MT"/>
              </a:rPr>
              <a:t>factors:</a:t>
            </a:r>
            <a:endParaRPr sz="2400">
              <a:latin typeface="Gill Sans MT"/>
              <a:cs typeface="Gill Sans MT"/>
            </a:endParaRPr>
          </a:p>
          <a:p>
            <a:pPr marL="240029" indent="-222250">
              <a:lnSpc>
                <a:spcPct val="100000"/>
              </a:lnSpc>
              <a:spcBef>
                <a:spcPts val="650"/>
              </a:spcBef>
              <a:buFont typeface="Arial"/>
              <a:buChar char="•"/>
              <a:tabLst>
                <a:tab pos="240029" algn="l"/>
              </a:tabLst>
            </a:pPr>
            <a:r>
              <a:rPr sz="2400" spc="105" dirty="0">
                <a:latin typeface="Gill Sans MT"/>
                <a:cs typeface="Gill Sans MT"/>
              </a:rPr>
              <a:t>Complainant's</a:t>
            </a:r>
            <a:r>
              <a:rPr sz="2400" spc="1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request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not</a:t>
            </a:r>
            <a:r>
              <a:rPr sz="2400" spc="1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35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proceed</a:t>
            </a:r>
            <a:endParaRPr sz="2400">
              <a:latin typeface="Gill Sans MT"/>
              <a:cs typeface="Gill Sans MT"/>
            </a:endParaRPr>
          </a:p>
          <a:p>
            <a:pPr marL="240029" indent="-222250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pos="240029" algn="l"/>
              </a:tabLst>
            </a:pPr>
            <a:r>
              <a:rPr sz="2400" spc="105" dirty="0">
                <a:latin typeface="Gill Sans MT"/>
                <a:cs typeface="Gill Sans MT"/>
              </a:rPr>
              <a:t>Complainant's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reasonable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70" dirty="0">
                <a:latin typeface="Gill Sans MT"/>
                <a:cs typeface="Gill Sans MT"/>
              </a:rPr>
              <a:t>safety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concerns</a:t>
            </a:r>
            <a:endParaRPr sz="2400">
              <a:latin typeface="Gill Sans MT"/>
              <a:cs typeface="Gill Sans MT"/>
            </a:endParaRPr>
          </a:p>
          <a:p>
            <a:pPr marL="240029" indent="-222250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pos="240029" algn="l"/>
              </a:tabLst>
            </a:pPr>
            <a:r>
              <a:rPr sz="2400" spc="105" dirty="0">
                <a:latin typeface="Gill Sans MT"/>
                <a:cs typeface="Gill Sans MT"/>
              </a:rPr>
              <a:t>Risk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that</a:t>
            </a:r>
            <a:r>
              <a:rPr sz="2400" spc="-9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additional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sex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discrimination</a:t>
            </a:r>
            <a:r>
              <a:rPr sz="2400" spc="-110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occurs</a:t>
            </a:r>
            <a:endParaRPr sz="2400">
              <a:latin typeface="Gill Sans MT"/>
              <a:cs typeface="Gill Sans MT"/>
            </a:endParaRPr>
          </a:p>
          <a:p>
            <a:pPr marL="240029" indent="-222250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pos="240029" algn="l"/>
              </a:tabLst>
            </a:pPr>
            <a:r>
              <a:rPr sz="2400" spc="80" dirty="0">
                <a:latin typeface="Gill Sans MT"/>
                <a:cs typeface="Gill Sans MT"/>
              </a:rPr>
              <a:t>Severity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of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50" dirty="0">
                <a:latin typeface="Gill Sans MT"/>
                <a:cs typeface="Gill Sans MT"/>
              </a:rPr>
              <a:t>alleged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45" dirty="0">
                <a:latin typeface="Gill Sans MT"/>
                <a:cs typeface="Gill Sans MT"/>
              </a:rPr>
              <a:t>sex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discrimination</a:t>
            </a:r>
            <a:endParaRPr sz="2400">
              <a:latin typeface="Gill Sans MT"/>
              <a:cs typeface="Gill Sans MT"/>
            </a:endParaRPr>
          </a:p>
          <a:p>
            <a:pPr marL="240029" indent="-222250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pos="240029" algn="l"/>
              </a:tabLst>
            </a:pPr>
            <a:r>
              <a:rPr sz="2400" spc="125" dirty="0">
                <a:latin typeface="Gill Sans MT"/>
                <a:cs typeface="Gill Sans MT"/>
              </a:rPr>
              <a:t>Age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and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relationship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60" dirty="0">
                <a:latin typeface="Gill Sans MT"/>
                <a:cs typeface="Gill Sans MT"/>
              </a:rPr>
              <a:t>of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parties</a:t>
            </a:r>
            <a:endParaRPr sz="2400">
              <a:latin typeface="Gill Sans MT"/>
              <a:cs typeface="Gill Sans MT"/>
            </a:endParaRPr>
          </a:p>
          <a:p>
            <a:pPr marL="240029" indent="-222250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pos="240029" algn="l"/>
              </a:tabLst>
            </a:pPr>
            <a:r>
              <a:rPr sz="2400" spc="155" dirty="0">
                <a:latin typeface="Gill Sans MT"/>
                <a:cs typeface="Gill Sans MT"/>
              </a:rPr>
              <a:t>Scope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60" dirty="0">
                <a:latin typeface="Gill Sans MT"/>
                <a:cs typeface="Gill Sans MT"/>
              </a:rPr>
              <a:t>of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150" dirty="0">
                <a:latin typeface="Gill Sans MT"/>
                <a:cs typeface="Gill Sans MT"/>
              </a:rPr>
              <a:t>alleged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sex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discrimination</a:t>
            </a:r>
            <a:endParaRPr sz="2400">
              <a:latin typeface="Gill Sans MT"/>
              <a:cs typeface="Gill Sans MT"/>
            </a:endParaRPr>
          </a:p>
          <a:p>
            <a:pPr marL="240029" indent="-222250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pos="240029" algn="l"/>
              </a:tabLst>
            </a:pPr>
            <a:r>
              <a:rPr sz="2400" spc="90" dirty="0">
                <a:latin typeface="Gill Sans MT"/>
                <a:cs typeface="Gill Sans MT"/>
              </a:rPr>
              <a:t>Availability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of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evidence</a:t>
            </a:r>
            <a:endParaRPr sz="2400">
              <a:latin typeface="Gill Sans MT"/>
              <a:cs typeface="Gill Sans MT"/>
            </a:endParaRPr>
          </a:p>
          <a:p>
            <a:pPr marL="240029" indent="-222250">
              <a:lnSpc>
                <a:spcPts val="2715"/>
              </a:lnSpc>
              <a:spcBef>
                <a:spcPts val="725"/>
              </a:spcBef>
              <a:buFont typeface="Arial"/>
              <a:buChar char="•"/>
              <a:tabLst>
                <a:tab pos="240029" algn="l"/>
              </a:tabLst>
            </a:pPr>
            <a:r>
              <a:rPr sz="2400" dirty="0">
                <a:latin typeface="Gill Sans MT"/>
                <a:cs typeface="Gill Sans MT"/>
              </a:rPr>
              <a:t>Whether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school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could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end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sex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discrimination</a:t>
            </a:r>
            <a:r>
              <a:rPr sz="2400" spc="-12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within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its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grievance</a:t>
            </a:r>
            <a:endParaRPr sz="2400">
              <a:latin typeface="Gill Sans MT"/>
              <a:cs typeface="Gill Sans MT"/>
            </a:endParaRPr>
          </a:p>
          <a:p>
            <a:pPr marL="241300">
              <a:lnSpc>
                <a:spcPts val="2715"/>
              </a:lnSpc>
            </a:pPr>
            <a:r>
              <a:rPr sz="2400" spc="75" dirty="0">
                <a:latin typeface="Gill Sans MT"/>
                <a:cs typeface="Gill Sans MT"/>
              </a:rPr>
              <a:t>procedures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A685220-F65A-B704-D501-5437940181C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17575" y="-607859"/>
            <a:ext cx="8606790" cy="607859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Practical Tip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764664" y="1896999"/>
            <a:ext cx="8173720" cy="2543810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3600" b="1" spc="-65" dirty="0">
                <a:solidFill>
                  <a:srgbClr val="AC161B"/>
                </a:solidFill>
                <a:latin typeface="Gill Sans MT"/>
                <a:cs typeface="Gill Sans MT"/>
              </a:rPr>
              <a:t>Practical</a:t>
            </a:r>
            <a:r>
              <a:rPr sz="3600" b="1" spc="-16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spc="-20" dirty="0">
                <a:solidFill>
                  <a:srgbClr val="AC161B"/>
                </a:solidFill>
                <a:latin typeface="Gill Sans MT"/>
                <a:cs typeface="Gill Sans MT"/>
              </a:rPr>
              <a:t>Tip:</a:t>
            </a:r>
            <a:endParaRPr sz="3600">
              <a:latin typeface="Gill Sans MT"/>
              <a:cs typeface="Gill Sans MT"/>
            </a:endParaRPr>
          </a:p>
          <a:p>
            <a:pPr marL="12700" marR="5080">
              <a:lnSpc>
                <a:spcPts val="4960"/>
              </a:lnSpc>
              <a:spcBef>
                <a:spcPts val="90"/>
              </a:spcBef>
            </a:pPr>
            <a:r>
              <a:rPr sz="3600" b="1" spc="-110" dirty="0">
                <a:solidFill>
                  <a:srgbClr val="AC161B"/>
                </a:solidFill>
                <a:latin typeface="Gill Sans MT"/>
                <a:cs typeface="Gill Sans MT"/>
              </a:rPr>
              <a:t>Keep</a:t>
            </a:r>
            <a:r>
              <a:rPr sz="3600" b="1" spc="-14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spc="-20" dirty="0">
                <a:solidFill>
                  <a:srgbClr val="AC161B"/>
                </a:solidFill>
                <a:latin typeface="Gill Sans MT"/>
                <a:cs typeface="Gill Sans MT"/>
              </a:rPr>
              <a:t>these</a:t>
            </a:r>
            <a:r>
              <a:rPr sz="3600" b="1" spc="-229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dirty="0">
                <a:solidFill>
                  <a:srgbClr val="AC161B"/>
                </a:solidFill>
                <a:latin typeface="Gill Sans MT"/>
                <a:cs typeface="Gill Sans MT"/>
              </a:rPr>
              <a:t>factors</a:t>
            </a:r>
            <a:r>
              <a:rPr sz="3600" b="1" spc="-17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spc="-30" dirty="0">
                <a:solidFill>
                  <a:srgbClr val="AC161B"/>
                </a:solidFill>
                <a:latin typeface="Gill Sans MT"/>
                <a:cs typeface="Gill Sans MT"/>
              </a:rPr>
              <a:t>in</a:t>
            </a:r>
            <a:r>
              <a:rPr sz="3600" b="1" spc="-16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spc="-150" dirty="0">
                <a:solidFill>
                  <a:srgbClr val="AC161B"/>
                </a:solidFill>
                <a:latin typeface="Gill Sans MT"/>
                <a:cs typeface="Gill Sans MT"/>
              </a:rPr>
              <a:t>mind</a:t>
            </a:r>
            <a:r>
              <a:rPr sz="3600" b="1" spc="-10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spc="-90" dirty="0">
                <a:solidFill>
                  <a:srgbClr val="AC161B"/>
                </a:solidFill>
                <a:latin typeface="Gill Sans MT"/>
                <a:cs typeface="Gill Sans MT"/>
              </a:rPr>
              <a:t>during</a:t>
            </a:r>
            <a:r>
              <a:rPr sz="3600" b="1" spc="-16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spc="-20" dirty="0">
                <a:solidFill>
                  <a:srgbClr val="AC161B"/>
                </a:solidFill>
                <a:latin typeface="Gill Sans MT"/>
                <a:cs typeface="Gill Sans MT"/>
              </a:rPr>
              <a:t>your </a:t>
            </a:r>
            <a:r>
              <a:rPr sz="3600" b="1" spc="-200" dirty="0">
                <a:solidFill>
                  <a:srgbClr val="AC161B"/>
                </a:solidFill>
                <a:latin typeface="Gill Sans MT"/>
                <a:cs typeface="Gill Sans MT"/>
              </a:rPr>
              <a:t>report</a:t>
            </a:r>
            <a:r>
              <a:rPr sz="3600" b="1" spc="-4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dirty="0">
                <a:solidFill>
                  <a:srgbClr val="AC161B"/>
                </a:solidFill>
                <a:latin typeface="Gill Sans MT"/>
                <a:cs typeface="Gill Sans MT"/>
              </a:rPr>
              <a:t>assessment</a:t>
            </a:r>
            <a:r>
              <a:rPr sz="3600" b="1" spc="-2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spc="-10" dirty="0">
                <a:solidFill>
                  <a:srgbClr val="AC161B"/>
                </a:solidFill>
                <a:latin typeface="Gill Sans MT"/>
                <a:cs typeface="Gill Sans MT"/>
              </a:rPr>
              <a:t>and</a:t>
            </a:r>
            <a:r>
              <a:rPr sz="3600" b="1" spc="-1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spc="-155" dirty="0">
                <a:solidFill>
                  <a:srgbClr val="AC161B"/>
                </a:solidFill>
                <a:latin typeface="Gill Sans MT"/>
                <a:cs typeface="Gill Sans MT"/>
              </a:rPr>
              <a:t>your</a:t>
            </a:r>
            <a:r>
              <a:rPr sz="3600" b="1" spc="-7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spc="-10" dirty="0">
                <a:solidFill>
                  <a:srgbClr val="AC161B"/>
                </a:solidFill>
                <a:latin typeface="Gill Sans MT"/>
                <a:cs typeface="Gill Sans MT"/>
              </a:rPr>
              <a:t>initial </a:t>
            </a:r>
            <a:r>
              <a:rPr sz="3600" b="1" spc="-100" dirty="0">
                <a:solidFill>
                  <a:srgbClr val="AC161B"/>
                </a:solidFill>
                <a:latin typeface="Gill Sans MT"/>
                <a:cs typeface="Gill Sans MT"/>
              </a:rPr>
              <a:t>meeting</a:t>
            </a:r>
            <a:r>
              <a:rPr sz="3600" b="1" spc="-10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spc="-145" dirty="0">
                <a:solidFill>
                  <a:srgbClr val="AC161B"/>
                </a:solidFill>
                <a:latin typeface="Gill Sans MT"/>
                <a:cs typeface="Gill Sans MT"/>
              </a:rPr>
              <a:t>with</a:t>
            </a:r>
            <a:r>
              <a:rPr sz="3600" b="1" spc="-105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spc="-130" dirty="0">
                <a:solidFill>
                  <a:srgbClr val="AC161B"/>
                </a:solidFill>
                <a:latin typeface="Gill Sans MT"/>
                <a:cs typeface="Gill Sans MT"/>
              </a:rPr>
              <a:t>the</a:t>
            </a:r>
            <a:r>
              <a:rPr sz="3600" b="1" spc="-12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00" b="1" spc="-110" dirty="0">
                <a:solidFill>
                  <a:srgbClr val="AC161B"/>
                </a:solidFill>
                <a:latin typeface="Gill Sans MT"/>
                <a:cs typeface="Gill Sans MT"/>
              </a:rPr>
              <a:t>potential </a:t>
            </a:r>
            <a:r>
              <a:rPr sz="3600" b="1" spc="-60" dirty="0">
                <a:solidFill>
                  <a:srgbClr val="AC161B"/>
                </a:solidFill>
                <a:latin typeface="Gill Sans MT"/>
                <a:cs typeface="Gill Sans MT"/>
              </a:rPr>
              <a:t>complainant.</a:t>
            </a:r>
            <a:endParaRPr sz="3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85" dirty="0"/>
              <a:t>TIXC-</a:t>
            </a:r>
            <a:r>
              <a:rPr spc="-75" dirty="0"/>
              <a:t>initiated</a:t>
            </a:r>
            <a:r>
              <a:rPr spc="-120" dirty="0"/>
              <a:t> </a:t>
            </a:r>
            <a:r>
              <a:rPr spc="-114" dirty="0"/>
              <a:t>Complaint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2159261"/>
            <a:ext cx="10342880" cy="3860800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sz="3000" spc="180" dirty="0">
                <a:latin typeface="Gill Sans MT"/>
                <a:cs typeface="Gill Sans MT"/>
              </a:rPr>
              <a:t>If</a:t>
            </a:r>
            <a:r>
              <a:rPr sz="3000" spc="-20" dirty="0">
                <a:latin typeface="Gill Sans MT"/>
                <a:cs typeface="Gill Sans MT"/>
              </a:rPr>
              <a:t> </a:t>
            </a:r>
            <a:r>
              <a:rPr sz="3000" spc="85" dirty="0">
                <a:latin typeface="Gill Sans MT"/>
                <a:cs typeface="Gill Sans MT"/>
              </a:rPr>
              <a:t>the</a:t>
            </a:r>
            <a:r>
              <a:rPr sz="3000" spc="-55" dirty="0">
                <a:latin typeface="Gill Sans MT"/>
                <a:cs typeface="Gill Sans MT"/>
              </a:rPr>
              <a:t> </a:t>
            </a:r>
            <a:r>
              <a:rPr sz="3000" dirty="0">
                <a:latin typeface="Gill Sans MT"/>
                <a:cs typeface="Gill Sans MT"/>
              </a:rPr>
              <a:t>Title</a:t>
            </a:r>
            <a:r>
              <a:rPr sz="3000" spc="30" dirty="0">
                <a:latin typeface="Gill Sans MT"/>
                <a:cs typeface="Gill Sans MT"/>
              </a:rPr>
              <a:t> </a:t>
            </a:r>
            <a:r>
              <a:rPr sz="3000" spc="-130" dirty="0">
                <a:latin typeface="Gill Sans MT"/>
                <a:cs typeface="Gill Sans MT"/>
              </a:rPr>
              <a:t>IX</a:t>
            </a:r>
            <a:r>
              <a:rPr sz="3000" spc="-30" dirty="0">
                <a:latin typeface="Gill Sans MT"/>
                <a:cs typeface="Gill Sans MT"/>
              </a:rPr>
              <a:t> </a:t>
            </a:r>
            <a:r>
              <a:rPr sz="3000" dirty="0">
                <a:latin typeface="Gill Sans MT"/>
                <a:cs typeface="Gill Sans MT"/>
              </a:rPr>
              <a:t>Coordinator</a:t>
            </a:r>
            <a:r>
              <a:rPr sz="3000" spc="-75" dirty="0">
                <a:latin typeface="Gill Sans MT"/>
                <a:cs typeface="Gill Sans MT"/>
              </a:rPr>
              <a:t> </a:t>
            </a:r>
            <a:r>
              <a:rPr sz="3000" spc="135" dirty="0">
                <a:latin typeface="Gill Sans MT"/>
                <a:cs typeface="Gill Sans MT"/>
              </a:rPr>
              <a:t>initiates</a:t>
            </a:r>
            <a:r>
              <a:rPr sz="3000" spc="-80" dirty="0">
                <a:latin typeface="Gill Sans MT"/>
                <a:cs typeface="Gill Sans MT"/>
              </a:rPr>
              <a:t> </a:t>
            </a:r>
            <a:r>
              <a:rPr sz="3000" spc="355" dirty="0">
                <a:latin typeface="Gill Sans MT"/>
                <a:cs typeface="Gill Sans MT"/>
              </a:rPr>
              <a:t>a</a:t>
            </a:r>
            <a:r>
              <a:rPr sz="3000" spc="-10" dirty="0">
                <a:latin typeface="Gill Sans MT"/>
                <a:cs typeface="Gill Sans MT"/>
              </a:rPr>
              <a:t> </a:t>
            </a:r>
            <a:r>
              <a:rPr sz="3000" spc="130" dirty="0">
                <a:latin typeface="Gill Sans MT"/>
                <a:cs typeface="Gill Sans MT"/>
              </a:rPr>
              <a:t>complaint,</a:t>
            </a:r>
            <a:r>
              <a:rPr sz="3000" spc="-20" dirty="0">
                <a:latin typeface="Gill Sans MT"/>
                <a:cs typeface="Gill Sans MT"/>
              </a:rPr>
              <a:t> </a:t>
            </a:r>
            <a:r>
              <a:rPr sz="3000" spc="85" dirty="0">
                <a:latin typeface="Gill Sans MT"/>
                <a:cs typeface="Gill Sans MT"/>
              </a:rPr>
              <a:t>the</a:t>
            </a:r>
            <a:r>
              <a:rPr sz="3000" spc="-55" dirty="0">
                <a:latin typeface="Gill Sans MT"/>
                <a:cs typeface="Gill Sans MT"/>
              </a:rPr>
              <a:t> </a:t>
            </a:r>
            <a:r>
              <a:rPr sz="3000" spc="-95" dirty="0">
                <a:latin typeface="Gill Sans MT"/>
                <a:cs typeface="Gill Sans MT"/>
              </a:rPr>
              <a:t>TIXC</a:t>
            </a:r>
            <a:r>
              <a:rPr sz="3000" spc="-30" dirty="0">
                <a:latin typeface="Gill Sans MT"/>
                <a:cs typeface="Gill Sans MT"/>
              </a:rPr>
              <a:t> </a:t>
            </a:r>
            <a:r>
              <a:rPr sz="3000" spc="155" dirty="0">
                <a:latin typeface="Gill Sans MT"/>
                <a:cs typeface="Gill Sans MT"/>
              </a:rPr>
              <a:t>does</a:t>
            </a:r>
            <a:endParaRPr sz="3000">
              <a:latin typeface="Gill Sans MT"/>
              <a:cs typeface="Gill Sans MT"/>
            </a:endParaRPr>
          </a:p>
          <a:p>
            <a:pPr marL="241300">
              <a:lnSpc>
                <a:spcPct val="100000"/>
              </a:lnSpc>
              <a:spcBef>
                <a:spcPts val="530"/>
              </a:spcBef>
            </a:pPr>
            <a:r>
              <a:rPr sz="3000" spc="50" dirty="0">
                <a:latin typeface="Gill Sans MT"/>
                <a:cs typeface="Gill Sans MT"/>
              </a:rPr>
              <a:t>not</a:t>
            </a:r>
            <a:r>
              <a:rPr sz="3000" spc="-80" dirty="0">
                <a:latin typeface="Gill Sans MT"/>
                <a:cs typeface="Gill Sans MT"/>
              </a:rPr>
              <a:t> </a:t>
            </a:r>
            <a:r>
              <a:rPr sz="3000" spc="130" dirty="0">
                <a:latin typeface="Gill Sans MT"/>
                <a:cs typeface="Gill Sans MT"/>
              </a:rPr>
              <a:t>“stand</a:t>
            </a:r>
            <a:r>
              <a:rPr sz="3000" spc="-55" dirty="0">
                <a:latin typeface="Gill Sans MT"/>
                <a:cs typeface="Gill Sans MT"/>
              </a:rPr>
              <a:t> </a:t>
            </a:r>
            <a:r>
              <a:rPr sz="3000" dirty="0">
                <a:latin typeface="Gill Sans MT"/>
                <a:cs typeface="Gill Sans MT"/>
              </a:rPr>
              <a:t>in”</a:t>
            </a:r>
            <a:r>
              <a:rPr sz="3000" spc="-100" dirty="0">
                <a:latin typeface="Gill Sans MT"/>
                <a:cs typeface="Gill Sans MT"/>
              </a:rPr>
              <a:t> </a:t>
            </a:r>
            <a:r>
              <a:rPr sz="3000" spc="60" dirty="0">
                <a:latin typeface="Gill Sans MT"/>
                <a:cs typeface="Gill Sans MT"/>
              </a:rPr>
              <a:t>for</a:t>
            </a:r>
            <a:r>
              <a:rPr sz="3000" spc="-120" dirty="0">
                <a:latin typeface="Gill Sans MT"/>
                <a:cs typeface="Gill Sans MT"/>
              </a:rPr>
              <a:t> </a:t>
            </a:r>
            <a:r>
              <a:rPr sz="3000" spc="85" dirty="0">
                <a:latin typeface="Gill Sans MT"/>
                <a:cs typeface="Gill Sans MT"/>
              </a:rPr>
              <a:t>the</a:t>
            </a:r>
            <a:r>
              <a:rPr sz="3000" spc="-105" dirty="0">
                <a:latin typeface="Gill Sans MT"/>
                <a:cs typeface="Gill Sans MT"/>
              </a:rPr>
              <a:t> </a:t>
            </a:r>
            <a:r>
              <a:rPr sz="3000" spc="155" dirty="0">
                <a:latin typeface="Gill Sans MT"/>
                <a:cs typeface="Gill Sans MT"/>
              </a:rPr>
              <a:t>complainant.</a:t>
            </a:r>
            <a:endParaRPr sz="3000">
              <a:latin typeface="Gill Sans MT"/>
              <a:cs typeface="Gill Sans MT"/>
            </a:endParaRPr>
          </a:p>
          <a:p>
            <a:pPr marL="469900" indent="-400050">
              <a:lnSpc>
                <a:spcPct val="100000"/>
              </a:lnSpc>
              <a:spcBef>
                <a:spcPts val="1505"/>
              </a:spcBef>
              <a:buFont typeface="Arial"/>
              <a:buChar char="•"/>
              <a:tabLst>
                <a:tab pos="469900" algn="l"/>
              </a:tabLst>
            </a:pPr>
            <a:r>
              <a:rPr sz="2700" spc="75" dirty="0">
                <a:latin typeface="Gill Sans MT"/>
                <a:cs typeface="Gill Sans MT"/>
              </a:rPr>
              <a:t>The</a:t>
            </a:r>
            <a:r>
              <a:rPr sz="2700" spc="-20" dirty="0">
                <a:latin typeface="Gill Sans MT"/>
                <a:cs typeface="Gill Sans MT"/>
              </a:rPr>
              <a:t> </a:t>
            </a:r>
            <a:r>
              <a:rPr sz="2700" spc="110" dirty="0">
                <a:latin typeface="Gill Sans MT"/>
                <a:cs typeface="Gill Sans MT"/>
              </a:rPr>
              <a:t>rights</a:t>
            </a:r>
            <a:r>
              <a:rPr sz="2700" spc="-45" dirty="0">
                <a:latin typeface="Gill Sans MT"/>
                <a:cs typeface="Gill Sans MT"/>
              </a:rPr>
              <a:t> </a:t>
            </a:r>
            <a:r>
              <a:rPr sz="2700" dirty="0">
                <a:latin typeface="Gill Sans MT"/>
                <a:cs typeface="Gill Sans MT"/>
              </a:rPr>
              <a:t>or</a:t>
            </a:r>
            <a:r>
              <a:rPr sz="2700" spc="-20" dirty="0">
                <a:latin typeface="Gill Sans MT"/>
                <a:cs typeface="Gill Sans MT"/>
              </a:rPr>
              <a:t> </a:t>
            </a:r>
            <a:r>
              <a:rPr sz="2700" spc="140" dirty="0">
                <a:latin typeface="Gill Sans MT"/>
                <a:cs typeface="Gill Sans MT"/>
              </a:rPr>
              <a:t>obligations</a:t>
            </a:r>
            <a:r>
              <a:rPr sz="2700" spc="-120" dirty="0">
                <a:latin typeface="Gill Sans MT"/>
                <a:cs typeface="Gill Sans MT"/>
              </a:rPr>
              <a:t> </a:t>
            </a:r>
            <a:r>
              <a:rPr sz="2700" spc="170" dirty="0">
                <a:latin typeface="Gill Sans MT"/>
                <a:cs typeface="Gill Sans MT"/>
              </a:rPr>
              <a:t>of</a:t>
            </a:r>
            <a:r>
              <a:rPr sz="2700" spc="-114" dirty="0">
                <a:latin typeface="Gill Sans MT"/>
                <a:cs typeface="Gill Sans MT"/>
              </a:rPr>
              <a:t> </a:t>
            </a:r>
            <a:r>
              <a:rPr sz="2700" dirty="0">
                <a:latin typeface="Gill Sans MT"/>
                <a:cs typeface="Gill Sans MT"/>
              </a:rPr>
              <a:t>“the</a:t>
            </a:r>
            <a:r>
              <a:rPr sz="2700" spc="-15" dirty="0">
                <a:latin typeface="Gill Sans MT"/>
                <a:cs typeface="Gill Sans MT"/>
              </a:rPr>
              <a:t> </a:t>
            </a:r>
            <a:r>
              <a:rPr sz="2700" spc="75" dirty="0">
                <a:latin typeface="Gill Sans MT"/>
                <a:cs typeface="Gill Sans MT"/>
              </a:rPr>
              <a:t>parties”</a:t>
            </a:r>
            <a:r>
              <a:rPr sz="2700" spc="-75" dirty="0">
                <a:latin typeface="Gill Sans MT"/>
                <a:cs typeface="Gill Sans MT"/>
              </a:rPr>
              <a:t> </a:t>
            </a:r>
            <a:r>
              <a:rPr sz="2700" spc="55" dirty="0">
                <a:latin typeface="Gill Sans MT"/>
                <a:cs typeface="Gill Sans MT"/>
              </a:rPr>
              <a:t>with</a:t>
            </a:r>
            <a:r>
              <a:rPr sz="2700" spc="-70" dirty="0">
                <a:latin typeface="Gill Sans MT"/>
                <a:cs typeface="Gill Sans MT"/>
              </a:rPr>
              <a:t> </a:t>
            </a:r>
            <a:r>
              <a:rPr sz="2700" spc="110" dirty="0">
                <a:latin typeface="Gill Sans MT"/>
                <a:cs typeface="Gill Sans MT"/>
              </a:rPr>
              <a:t>respect</a:t>
            </a:r>
            <a:r>
              <a:rPr sz="2700" spc="-55" dirty="0">
                <a:latin typeface="Gill Sans MT"/>
                <a:cs typeface="Gill Sans MT"/>
              </a:rPr>
              <a:t> </a:t>
            </a:r>
            <a:r>
              <a:rPr sz="2700" dirty="0">
                <a:latin typeface="Gill Sans MT"/>
                <a:cs typeface="Gill Sans MT"/>
              </a:rPr>
              <a:t>to</a:t>
            </a:r>
            <a:r>
              <a:rPr sz="2700" spc="-120" dirty="0">
                <a:latin typeface="Gill Sans MT"/>
                <a:cs typeface="Gill Sans MT"/>
              </a:rPr>
              <a:t> </a:t>
            </a:r>
            <a:r>
              <a:rPr sz="2700" spc="65" dirty="0">
                <a:latin typeface="Gill Sans MT"/>
                <a:cs typeface="Gill Sans MT"/>
              </a:rPr>
              <a:t>the</a:t>
            </a:r>
            <a:endParaRPr sz="2700">
              <a:latin typeface="Gill Sans MT"/>
              <a:cs typeface="Gill Sans MT"/>
            </a:endParaRPr>
          </a:p>
          <a:p>
            <a:pPr marL="469900">
              <a:lnSpc>
                <a:spcPct val="100000"/>
              </a:lnSpc>
              <a:spcBef>
                <a:spcPts val="515"/>
              </a:spcBef>
            </a:pPr>
            <a:r>
              <a:rPr sz="2700" spc="140" dirty="0">
                <a:latin typeface="Gill Sans MT"/>
                <a:cs typeface="Gill Sans MT"/>
              </a:rPr>
              <a:t>grievance</a:t>
            </a:r>
            <a:r>
              <a:rPr sz="2700" spc="-30" dirty="0">
                <a:latin typeface="Gill Sans MT"/>
                <a:cs typeface="Gill Sans MT"/>
              </a:rPr>
              <a:t> </a:t>
            </a:r>
            <a:r>
              <a:rPr sz="2700" spc="105" dirty="0">
                <a:latin typeface="Gill Sans MT"/>
                <a:cs typeface="Gill Sans MT"/>
              </a:rPr>
              <a:t>procedures</a:t>
            </a:r>
            <a:r>
              <a:rPr sz="2700" spc="-70" dirty="0">
                <a:latin typeface="Gill Sans MT"/>
                <a:cs typeface="Gill Sans MT"/>
              </a:rPr>
              <a:t> </a:t>
            </a:r>
            <a:r>
              <a:rPr sz="2700" spc="80" dirty="0">
                <a:latin typeface="Gill Sans MT"/>
                <a:cs typeface="Gill Sans MT"/>
              </a:rPr>
              <a:t>do</a:t>
            </a:r>
            <a:r>
              <a:rPr sz="2700" spc="5" dirty="0">
                <a:latin typeface="Gill Sans MT"/>
                <a:cs typeface="Gill Sans MT"/>
              </a:rPr>
              <a:t> </a:t>
            </a:r>
            <a:r>
              <a:rPr sz="2700" dirty="0">
                <a:latin typeface="Gill Sans MT"/>
                <a:cs typeface="Gill Sans MT"/>
              </a:rPr>
              <a:t>not</a:t>
            </a:r>
            <a:r>
              <a:rPr sz="2700" spc="-10" dirty="0">
                <a:latin typeface="Gill Sans MT"/>
                <a:cs typeface="Gill Sans MT"/>
              </a:rPr>
              <a:t> </a:t>
            </a:r>
            <a:r>
              <a:rPr sz="2700" spc="155" dirty="0">
                <a:latin typeface="Gill Sans MT"/>
                <a:cs typeface="Gill Sans MT"/>
              </a:rPr>
              <a:t>apply</a:t>
            </a:r>
            <a:r>
              <a:rPr sz="2700" spc="-25" dirty="0">
                <a:latin typeface="Gill Sans MT"/>
                <a:cs typeface="Gill Sans MT"/>
              </a:rPr>
              <a:t> </a:t>
            </a:r>
            <a:r>
              <a:rPr sz="2700" dirty="0">
                <a:latin typeface="Gill Sans MT"/>
                <a:cs typeface="Gill Sans MT"/>
              </a:rPr>
              <a:t>to</a:t>
            </a:r>
            <a:r>
              <a:rPr sz="2700" spc="-70" dirty="0">
                <a:latin typeface="Gill Sans MT"/>
                <a:cs typeface="Gill Sans MT"/>
              </a:rPr>
              <a:t> </a:t>
            </a:r>
            <a:r>
              <a:rPr sz="2700" spc="90" dirty="0">
                <a:latin typeface="Gill Sans MT"/>
                <a:cs typeface="Gill Sans MT"/>
              </a:rPr>
              <a:t>the</a:t>
            </a:r>
            <a:r>
              <a:rPr sz="2700" spc="-25" dirty="0">
                <a:latin typeface="Gill Sans MT"/>
                <a:cs typeface="Gill Sans MT"/>
              </a:rPr>
              <a:t> </a:t>
            </a:r>
            <a:r>
              <a:rPr sz="2700" dirty="0">
                <a:latin typeface="Gill Sans MT"/>
                <a:cs typeface="Gill Sans MT"/>
              </a:rPr>
              <a:t>Title</a:t>
            </a:r>
            <a:r>
              <a:rPr sz="2700" spc="-30" dirty="0">
                <a:latin typeface="Gill Sans MT"/>
                <a:cs typeface="Gill Sans MT"/>
              </a:rPr>
              <a:t> </a:t>
            </a:r>
            <a:r>
              <a:rPr sz="2700" spc="-85" dirty="0">
                <a:latin typeface="Gill Sans MT"/>
                <a:cs typeface="Gill Sans MT"/>
              </a:rPr>
              <a:t>IX</a:t>
            </a:r>
            <a:r>
              <a:rPr sz="2700" spc="-70" dirty="0">
                <a:latin typeface="Gill Sans MT"/>
                <a:cs typeface="Gill Sans MT"/>
              </a:rPr>
              <a:t> </a:t>
            </a:r>
            <a:r>
              <a:rPr sz="2700" spc="-10" dirty="0">
                <a:latin typeface="Gill Sans MT"/>
                <a:cs typeface="Gill Sans MT"/>
              </a:rPr>
              <a:t>Coordinator.</a:t>
            </a:r>
            <a:endParaRPr sz="2700">
              <a:latin typeface="Gill Sans MT"/>
              <a:cs typeface="Gill Sans MT"/>
            </a:endParaRPr>
          </a:p>
          <a:p>
            <a:pPr marL="12700" marR="104139">
              <a:lnSpc>
                <a:spcPct val="115799"/>
              </a:lnSpc>
              <a:spcBef>
                <a:spcPts val="925"/>
              </a:spcBef>
            </a:pPr>
            <a:r>
              <a:rPr sz="3000" spc="-95" dirty="0">
                <a:latin typeface="Gill Sans MT"/>
                <a:cs typeface="Gill Sans MT"/>
              </a:rPr>
              <a:t>TIXC</a:t>
            </a:r>
            <a:r>
              <a:rPr sz="3000" spc="-85" dirty="0">
                <a:latin typeface="Gill Sans MT"/>
                <a:cs typeface="Gill Sans MT"/>
              </a:rPr>
              <a:t> </a:t>
            </a:r>
            <a:r>
              <a:rPr sz="3000" spc="185" dirty="0">
                <a:latin typeface="Gill Sans MT"/>
                <a:cs typeface="Gill Sans MT"/>
              </a:rPr>
              <a:t>must</a:t>
            </a:r>
            <a:r>
              <a:rPr sz="3000" spc="-10" dirty="0">
                <a:latin typeface="Gill Sans MT"/>
                <a:cs typeface="Gill Sans MT"/>
              </a:rPr>
              <a:t> </a:t>
            </a:r>
            <a:r>
              <a:rPr sz="3000" spc="95" dirty="0">
                <a:latin typeface="Gill Sans MT"/>
                <a:cs typeface="Gill Sans MT"/>
              </a:rPr>
              <a:t>notify</a:t>
            </a:r>
            <a:r>
              <a:rPr sz="3000" spc="-65" dirty="0">
                <a:latin typeface="Gill Sans MT"/>
                <a:cs typeface="Gill Sans MT"/>
              </a:rPr>
              <a:t> </a:t>
            </a:r>
            <a:r>
              <a:rPr sz="3000" spc="85" dirty="0">
                <a:latin typeface="Gill Sans MT"/>
                <a:cs typeface="Gill Sans MT"/>
              </a:rPr>
              <a:t>the</a:t>
            </a:r>
            <a:r>
              <a:rPr sz="3000" spc="-15" dirty="0">
                <a:latin typeface="Gill Sans MT"/>
                <a:cs typeface="Gill Sans MT"/>
              </a:rPr>
              <a:t> </a:t>
            </a:r>
            <a:r>
              <a:rPr sz="3000" spc="165" dirty="0">
                <a:latin typeface="Gill Sans MT"/>
                <a:cs typeface="Gill Sans MT"/>
              </a:rPr>
              <a:t>complainant</a:t>
            </a:r>
            <a:r>
              <a:rPr sz="3000" spc="-90" dirty="0">
                <a:latin typeface="Gill Sans MT"/>
                <a:cs typeface="Gill Sans MT"/>
              </a:rPr>
              <a:t> </a:t>
            </a:r>
            <a:r>
              <a:rPr sz="3000" spc="100" dirty="0">
                <a:latin typeface="Gill Sans MT"/>
                <a:cs typeface="Gill Sans MT"/>
              </a:rPr>
              <a:t>before</a:t>
            </a:r>
            <a:r>
              <a:rPr sz="3000" spc="-90" dirty="0">
                <a:latin typeface="Gill Sans MT"/>
                <a:cs typeface="Gill Sans MT"/>
              </a:rPr>
              <a:t> </a:t>
            </a:r>
            <a:r>
              <a:rPr sz="3000" spc="130" dirty="0">
                <a:latin typeface="Gill Sans MT"/>
                <a:cs typeface="Gill Sans MT"/>
              </a:rPr>
              <a:t>initiating</a:t>
            </a:r>
            <a:r>
              <a:rPr sz="3000" spc="-110" dirty="0">
                <a:latin typeface="Gill Sans MT"/>
                <a:cs typeface="Gill Sans MT"/>
              </a:rPr>
              <a:t> </a:t>
            </a:r>
            <a:r>
              <a:rPr sz="3000" spc="145" dirty="0">
                <a:latin typeface="Gill Sans MT"/>
                <a:cs typeface="Gill Sans MT"/>
              </a:rPr>
              <a:t>complaint </a:t>
            </a:r>
            <a:r>
              <a:rPr sz="3000" spc="60" dirty="0">
                <a:latin typeface="Gill Sans MT"/>
                <a:cs typeface="Gill Sans MT"/>
              </a:rPr>
              <a:t>contrary</a:t>
            </a:r>
            <a:r>
              <a:rPr sz="3000" spc="-35" dirty="0">
                <a:latin typeface="Gill Sans MT"/>
                <a:cs typeface="Gill Sans MT"/>
              </a:rPr>
              <a:t> </a:t>
            </a:r>
            <a:r>
              <a:rPr sz="3000" dirty="0">
                <a:latin typeface="Gill Sans MT"/>
                <a:cs typeface="Gill Sans MT"/>
              </a:rPr>
              <a:t>to</a:t>
            </a:r>
            <a:r>
              <a:rPr sz="3000" spc="-35" dirty="0">
                <a:latin typeface="Gill Sans MT"/>
                <a:cs typeface="Gill Sans MT"/>
              </a:rPr>
              <a:t> </a:t>
            </a:r>
            <a:r>
              <a:rPr sz="3000" dirty="0">
                <a:latin typeface="Gill Sans MT"/>
                <a:cs typeface="Gill Sans MT"/>
              </a:rPr>
              <a:t>their</a:t>
            </a:r>
            <a:r>
              <a:rPr sz="3000" spc="-15" dirty="0">
                <a:latin typeface="Gill Sans MT"/>
                <a:cs typeface="Gill Sans MT"/>
              </a:rPr>
              <a:t> </a:t>
            </a:r>
            <a:r>
              <a:rPr sz="3000" spc="190" dirty="0">
                <a:latin typeface="Gill Sans MT"/>
                <a:cs typeface="Gill Sans MT"/>
              </a:rPr>
              <a:t>wishes</a:t>
            </a:r>
            <a:r>
              <a:rPr sz="3000" spc="-15" dirty="0">
                <a:latin typeface="Gill Sans MT"/>
                <a:cs typeface="Gill Sans MT"/>
              </a:rPr>
              <a:t> </a:t>
            </a:r>
            <a:r>
              <a:rPr sz="3000" spc="225" dirty="0">
                <a:latin typeface="Gill Sans MT"/>
                <a:cs typeface="Gill Sans MT"/>
              </a:rPr>
              <a:t>and</a:t>
            </a:r>
            <a:r>
              <a:rPr sz="3000" spc="-95" dirty="0">
                <a:latin typeface="Gill Sans MT"/>
                <a:cs typeface="Gill Sans MT"/>
              </a:rPr>
              <a:t> </a:t>
            </a:r>
            <a:r>
              <a:rPr sz="3000" spc="95" dirty="0">
                <a:latin typeface="Gill Sans MT"/>
                <a:cs typeface="Gill Sans MT"/>
              </a:rPr>
              <a:t>appropriately</a:t>
            </a:r>
            <a:r>
              <a:rPr sz="3000" spc="-30" dirty="0">
                <a:latin typeface="Gill Sans MT"/>
                <a:cs typeface="Gill Sans MT"/>
              </a:rPr>
              <a:t> </a:t>
            </a:r>
            <a:r>
              <a:rPr sz="3000" spc="185" dirty="0">
                <a:latin typeface="Gill Sans MT"/>
                <a:cs typeface="Gill Sans MT"/>
              </a:rPr>
              <a:t>address </a:t>
            </a:r>
            <a:r>
              <a:rPr sz="3000" spc="160" dirty="0">
                <a:latin typeface="Gill Sans MT"/>
                <a:cs typeface="Gill Sans MT"/>
              </a:rPr>
              <a:t>reasonable</a:t>
            </a:r>
            <a:r>
              <a:rPr sz="3000" spc="-95" dirty="0">
                <a:latin typeface="Gill Sans MT"/>
                <a:cs typeface="Gill Sans MT"/>
              </a:rPr>
              <a:t> </a:t>
            </a:r>
            <a:r>
              <a:rPr sz="3000" spc="210" dirty="0">
                <a:latin typeface="Gill Sans MT"/>
                <a:cs typeface="Gill Sans MT"/>
              </a:rPr>
              <a:t>safety</a:t>
            </a:r>
            <a:r>
              <a:rPr sz="3000" spc="-55" dirty="0">
                <a:latin typeface="Gill Sans MT"/>
                <a:cs typeface="Gill Sans MT"/>
              </a:rPr>
              <a:t> </a:t>
            </a:r>
            <a:r>
              <a:rPr sz="3000" spc="140" dirty="0">
                <a:latin typeface="Gill Sans MT"/>
                <a:cs typeface="Gill Sans MT"/>
              </a:rPr>
              <a:t>concerns.</a:t>
            </a:r>
            <a:endParaRPr sz="30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82474" cy="685799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6400800"/>
              <a:ext cx="12191999" cy="45719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125075" y="6467473"/>
              <a:ext cx="1971675" cy="323850"/>
            </a:xfrm>
            <a:prstGeom prst="rect">
              <a:avLst/>
            </a:prstGeom>
          </p:spPr>
        </p:pic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938526" y="2524696"/>
            <a:ext cx="6322695" cy="15474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9950" spc="-320" dirty="0">
                <a:solidFill>
                  <a:srgbClr val="FFFFFF"/>
                </a:solidFill>
              </a:rPr>
              <a:t>Thank</a:t>
            </a:r>
            <a:r>
              <a:rPr sz="9950" spc="-220" dirty="0">
                <a:solidFill>
                  <a:srgbClr val="FFFFFF"/>
                </a:solidFill>
              </a:rPr>
              <a:t> </a:t>
            </a:r>
            <a:r>
              <a:rPr sz="9950" spc="-90" dirty="0">
                <a:solidFill>
                  <a:srgbClr val="FFFFFF"/>
                </a:solidFill>
              </a:rPr>
              <a:t>you!</a:t>
            </a:r>
            <a:endParaRPr sz="995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D5A7A8A-1A32-3387-F8F4-D32FA8FF3DF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17575" y="-607859"/>
            <a:ext cx="8606790" cy="607859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Credits Slide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033780" y="617855"/>
            <a:ext cx="10102215" cy="554291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>
              <a:lnSpc>
                <a:spcPct val="93900"/>
              </a:lnSpc>
              <a:spcBef>
                <a:spcPts val="280"/>
              </a:spcBef>
            </a:pPr>
            <a:r>
              <a:rPr sz="2400" spc="-20" dirty="0">
                <a:latin typeface="Arial"/>
                <a:cs typeface="Arial"/>
              </a:rPr>
              <a:t>NACUA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materials,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recordings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available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of </a:t>
            </a:r>
            <a:r>
              <a:rPr sz="2400" dirty="0">
                <a:latin typeface="Arial"/>
                <a:cs typeface="Arial"/>
              </a:rPr>
              <a:t>this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program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offered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educational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materials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higher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education </a:t>
            </a:r>
            <a:r>
              <a:rPr sz="2400" dirty="0">
                <a:latin typeface="Arial"/>
                <a:cs typeface="Arial"/>
              </a:rPr>
              <a:t>lawyers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administrators.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prepared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presenters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not </a:t>
            </a:r>
            <a:r>
              <a:rPr sz="2400" dirty="0">
                <a:latin typeface="Arial"/>
                <a:cs typeface="Arial"/>
              </a:rPr>
              <a:t>reviewed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content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NACUA.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express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opinions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interpretations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authors.</a:t>
            </a:r>
            <a:endParaRPr sz="2400">
              <a:latin typeface="Arial"/>
              <a:cs typeface="Arial"/>
            </a:endParaRPr>
          </a:p>
          <a:p>
            <a:pPr marL="12700" marR="140970">
              <a:lnSpc>
                <a:spcPct val="93900"/>
              </a:lnSpc>
              <a:spcBef>
                <a:spcPts val="2700"/>
              </a:spcBef>
            </a:pPr>
            <a:r>
              <a:rPr sz="2400" dirty="0">
                <a:latin typeface="Arial"/>
                <a:cs typeface="Arial"/>
              </a:rPr>
              <a:t>Answers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questions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often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depend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specific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facts,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state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local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laws,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well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institutional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policies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practices.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materials,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comments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presenters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should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not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used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as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advice.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hypothetical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scenarios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presented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based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fictional </a:t>
            </a:r>
            <a:r>
              <a:rPr sz="2400" dirty="0">
                <a:latin typeface="Arial"/>
                <a:cs typeface="Arial"/>
              </a:rPr>
              <a:t>facts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persons.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hypothetical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scenarios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presented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based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on </a:t>
            </a:r>
            <a:r>
              <a:rPr sz="2400" dirty="0">
                <a:latin typeface="Arial"/>
                <a:cs typeface="Arial"/>
              </a:rPr>
              <a:t>fictional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facts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persons. Legal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questions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should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directed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to </a:t>
            </a:r>
            <a:r>
              <a:rPr sz="2400" dirty="0">
                <a:latin typeface="Arial"/>
                <a:cs typeface="Arial"/>
              </a:rPr>
              <a:t>institutional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counsel.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795"/>
              </a:lnSpc>
              <a:spcBef>
                <a:spcPts val="2530"/>
              </a:spcBef>
            </a:pPr>
            <a:r>
              <a:rPr sz="2400" dirty="0">
                <a:latin typeface="Arial"/>
                <a:cs typeface="Arial"/>
              </a:rPr>
              <a:t>Those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wishing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re-use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 materials,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recordings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795"/>
              </a:lnSpc>
            </a:pPr>
            <a:r>
              <a:rPr sz="2400" dirty="0">
                <a:latin typeface="Arial"/>
                <a:cs typeface="Arial"/>
              </a:rPr>
              <a:t>should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contact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NACUA</a:t>
            </a:r>
            <a:r>
              <a:rPr sz="2400" spc="-1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</a:t>
            </a:r>
            <a:r>
              <a:rPr sz="2400" u="sng" dirty="0">
                <a:solidFill>
                  <a:srgbClr val="AC161B"/>
                </a:solidFill>
                <a:uFill>
                  <a:solidFill>
                    <a:srgbClr val="AC161B"/>
                  </a:solidFill>
                </a:uFill>
                <a:latin typeface="Arial"/>
                <a:cs typeface="Arial"/>
                <a:hlinkClick r:id="rId2"/>
              </a:rPr>
              <a:t>nacua@nacua.org</a:t>
            </a:r>
            <a:r>
              <a:rPr sz="2400" u="none" dirty="0">
                <a:latin typeface="Arial"/>
                <a:cs typeface="Arial"/>
              </a:rPr>
              <a:t>)</a:t>
            </a:r>
            <a:r>
              <a:rPr sz="2400" u="none" spc="-3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prior</a:t>
            </a:r>
            <a:r>
              <a:rPr sz="2400" u="none" spc="-40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to</a:t>
            </a:r>
            <a:r>
              <a:rPr sz="2400" u="none" spc="-4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any</a:t>
            </a:r>
            <a:r>
              <a:rPr sz="2400" u="none" spc="-60" dirty="0">
                <a:latin typeface="Arial"/>
                <a:cs typeface="Arial"/>
              </a:rPr>
              <a:t> </a:t>
            </a:r>
            <a:r>
              <a:rPr sz="2400" u="none" spc="-10" dirty="0">
                <a:latin typeface="Arial"/>
                <a:cs typeface="Arial"/>
              </a:rPr>
              <a:t>re-</a:t>
            </a:r>
            <a:r>
              <a:rPr sz="2400" u="none" spc="-20" dirty="0">
                <a:latin typeface="Arial"/>
                <a:cs typeface="Arial"/>
              </a:rPr>
              <a:t>use.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9505"/>
            <a:ext cx="6661784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400" spc="-420" dirty="0"/>
              <a:t>What</a:t>
            </a:r>
            <a:r>
              <a:rPr sz="4400" spc="-170" dirty="0"/>
              <a:t> </a:t>
            </a:r>
            <a:r>
              <a:rPr sz="4400" spc="-45" dirty="0"/>
              <a:t>constitutes</a:t>
            </a:r>
            <a:r>
              <a:rPr sz="4400" spc="-160" dirty="0"/>
              <a:t> </a:t>
            </a:r>
            <a:r>
              <a:rPr sz="4400" dirty="0"/>
              <a:t>a</a:t>
            </a:r>
            <a:r>
              <a:rPr sz="4400" spc="-165" dirty="0"/>
              <a:t> </a:t>
            </a:r>
            <a:r>
              <a:rPr sz="4400" spc="-80" dirty="0"/>
              <a:t>report?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019175" y="1950847"/>
            <a:ext cx="9556750" cy="38474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68300" marR="5080" indent="-356235">
              <a:lnSpc>
                <a:spcPct val="107000"/>
              </a:lnSpc>
              <a:spcBef>
                <a:spcPts val="90"/>
              </a:spcBef>
              <a:buSzPct val="72727"/>
              <a:buChar char="•"/>
              <a:tabLst>
                <a:tab pos="368300" algn="l"/>
              </a:tabLst>
            </a:pPr>
            <a:r>
              <a:rPr sz="2750" spc="65" dirty="0">
                <a:latin typeface="Gill Sans MT"/>
                <a:cs typeface="Gill Sans MT"/>
              </a:rPr>
              <a:t>Notice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3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institution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u="sng" spc="190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alleged</a:t>
            </a:r>
            <a:r>
              <a:rPr sz="2750" u="sng" spc="-5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 </a:t>
            </a:r>
            <a:r>
              <a:rPr sz="2750" u="sng" spc="200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sex</a:t>
            </a:r>
            <a:r>
              <a:rPr sz="2750" u="sng" spc="-10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 </a:t>
            </a:r>
            <a:r>
              <a:rPr sz="2750" u="sng" spc="140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discrimination</a:t>
            </a:r>
            <a:r>
              <a:rPr sz="2750" u="none" spc="15" dirty="0">
                <a:latin typeface="Gill Sans MT"/>
                <a:cs typeface="Gill Sans MT"/>
              </a:rPr>
              <a:t> </a:t>
            </a:r>
            <a:r>
              <a:rPr sz="2750" u="none" spc="105" dirty="0">
                <a:latin typeface="Gill Sans MT"/>
                <a:cs typeface="Gill Sans MT"/>
              </a:rPr>
              <a:t>in</a:t>
            </a:r>
            <a:r>
              <a:rPr sz="2750" u="none" spc="-40" dirty="0">
                <a:latin typeface="Gill Sans MT"/>
                <a:cs typeface="Gill Sans MT"/>
              </a:rPr>
              <a:t> </a:t>
            </a:r>
            <a:r>
              <a:rPr sz="2750" u="none" spc="110" dirty="0">
                <a:latin typeface="Gill Sans MT"/>
                <a:cs typeface="Gill Sans MT"/>
              </a:rPr>
              <a:t>its </a:t>
            </a:r>
            <a:r>
              <a:rPr sz="2750" u="sng" spc="150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education</a:t>
            </a:r>
            <a:r>
              <a:rPr sz="2750" u="sng" spc="-6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 </a:t>
            </a:r>
            <a:r>
              <a:rPr sz="2750" u="sng" spc="140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program</a:t>
            </a:r>
            <a:r>
              <a:rPr sz="2750" u="sng" spc="-6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 </a:t>
            </a:r>
            <a:r>
              <a:rPr sz="2750" u="sng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or</a:t>
            </a:r>
            <a:r>
              <a:rPr sz="2750" u="sng" spc="-80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 </a:t>
            </a:r>
            <a:r>
              <a:rPr sz="2750" u="sng" spc="13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activities</a:t>
            </a:r>
            <a:endParaRPr sz="2750">
              <a:latin typeface="Gill Sans MT"/>
              <a:cs typeface="Gill Sans MT"/>
            </a:endParaRPr>
          </a:p>
          <a:p>
            <a:pPr marL="825500" lvl="1" indent="-354965">
              <a:lnSpc>
                <a:spcPct val="100000"/>
              </a:lnSpc>
              <a:spcBef>
                <a:spcPts val="204"/>
              </a:spcBef>
              <a:buSzPct val="83333"/>
              <a:buChar char="•"/>
              <a:tabLst>
                <a:tab pos="825500" algn="l"/>
              </a:tabLst>
            </a:pPr>
            <a:r>
              <a:rPr sz="2400" spc="70" dirty="0">
                <a:latin typeface="Gill Sans MT"/>
                <a:cs typeface="Gill Sans MT"/>
              </a:rPr>
              <a:t>Can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be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oral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-20" dirty="0">
                <a:latin typeface="Gill Sans MT"/>
                <a:cs typeface="Gill Sans MT"/>
              </a:rPr>
              <a:t>or</a:t>
            </a:r>
            <a:r>
              <a:rPr sz="2400" spc="-95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in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writing</a:t>
            </a:r>
            <a:endParaRPr sz="2400">
              <a:latin typeface="Gill Sans MT"/>
              <a:cs typeface="Gill Sans MT"/>
            </a:endParaRPr>
          </a:p>
          <a:p>
            <a:pPr marL="825500" lvl="1" indent="-354965">
              <a:lnSpc>
                <a:spcPct val="100000"/>
              </a:lnSpc>
              <a:spcBef>
                <a:spcPts val="125"/>
              </a:spcBef>
              <a:buSzPct val="83333"/>
              <a:buChar char="•"/>
              <a:tabLst>
                <a:tab pos="825500" algn="l"/>
              </a:tabLst>
            </a:pPr>
            <a:r>
              <a:rPr sz="2400" dirty="0">
                <a:latin typeface="Gill Sans MT"/>
                <a:cs typeface="Gill Sans MT"/>
              </a:rPr>
              <a:t>Notice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triggers</a:t>
            </a:r>
            <a:r>
              <a:rPr sz="2400" spc="20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response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from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the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institution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(via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the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Title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-25" dirty="0">
                <a:latin typeface="Gill Sans MT"/>
                <a:cs typeface="Gill Sans MT"/>
              </a:rPr>
              <a:t>IX</a:t>
            </a:r>
            <a:endParaRPr sz="2400">
              <a:latin typeface="Gill Sans MT"/>
              <a:cs typeface="Gill Sans MT"/>
            </a:endParaRPr>
          </a:p>
          <a:p>
            <a:pPr marL="826135">
              <a:lnSpc>
                <a:spcPct val="100000"/>
              </a:lnSpc>
              <a:spcBef>
                <a:spcPts val="125"/>
              </a:spcBef>
            </a:pPr>
            <a:r>
              <a:rPr sz="2400" spc="-10" dirty="0">
                <a:latin typeface="Gill Sans MT"/>
                <a:cs typeface="Gill Sans MT"/>
              </a:rPr>
              <a:t>Coordinator)</a:t>
            </a:r>
            <a:endParaRPr sz="2400">
              <a:latin typeface="Gill Sans MT"/>
              <a:cs typeface="Gill Sans MT"/>
            </a:endParaRPr>
          </a:p>
          <a:p>
            <a:pPr marL="692150" algn="ctr">
              <a:lnSpc>
                <a:spcPct val="100000"/>
              </a:lnSpc>
              <a:spcBef>
                <a:spcPts val="700"/>
              </a:spcBef>
            </a:pPr>
            <a:r>
              <a:rPr sz="3650" b="1" spc="-50" dirty="0">
                <a:solidFill>
                  <a:srgbClr val="AC161B"/>
                </a:solidFill>
                <a:latin typeface="Gill Sans MT"/>
                <a:cs typeface="Gill Sans MT"/>
              </a:rPr>
              <a:t>Alleged</a:t>
            </a:r>
            <a:r>
              <a:rPr sz="3650" b="1" spc="-15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50" b="1" dirty="0">
                <a:solidFill>
                  <a:srgbClr val="AC161B"/>
                </a:solidFill>
                <a:latin typeface="Gill Sans MT"/>
                <a:cs typeface="Gill Sans MT"/>
              </a:rPr>
              <a:t>by</a:t>
            </a:r>
            <a:r>
              <a:rPr sz="3650" b="1" spc="-15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50" b="1" spc="-10" dirty="0">
                <a:solidFill>
                  <a:srgbClr val="AC161B"/>
                </a:solidFill>
                <a:latin typeface="Gill Sans MT"/>
                <a:cs typeface="Gill Sans MT"/>
              </a:rPr>
              <a:t>whom?</a:t>
            </a:r>
            <a:endParaRPr sz="365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3650">
              <a:latin typeface="Gill Sans MT"/>
              <a:cs typeface="Gill Sans MT"/>
            </a:endParaRPr>
          </a:p>
          <a:p>
            <a:pPr marL="692150" algn="ctr">
              <a:lnSpc>
                <a:spcPct val="100000"/>
              </a:lnSpc>
            </a:pPr>
            <a:r>
              <a:rPr sz="3650" b="1" spc="-125" dirty="0">
                <a:solidFill>
                  <a:srgbClr val="AC161B"/>
                </a:solidFill>
                <a:latin typeface="Gill Sans MT"/>
                <a:cs typeface="Gill Sans MT"/>
              </a:rPr>
              <a:t>Notice</a:t>
            </a:r>
            <a:r>
              <a:rPr sz="3650" b="1" spc="-12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50" b="1" spc="-160" dirty="0">
                <a:solidFill>
                  <a:srgbClr val="AC161B"/>
                </a:solidFill>
                <a:latin typeface="Gill Sans MT"/>
                <a:cs typeface="Gill Sans MT"/>
              </a:rPr>
              <a:t>to</a:t>
            </a:r>
            <a:r>
              <a:rPr sz="3650" b="1" spc="-100" dirty="0">
                <a:solidFill>
                  <a:srgbClr val="AC161B"/>
                </a:solidFill>
                <a:latin typeface="Gill Sans MT"/>
                <a:cs typeface="Gill Sans MT"/>
              </a:rPr>
              <a:t> </a:t>
            </a:r>
            <a:r>
              <a:rPr sz="3650" b="1" spc="-10" dirty="0">
                <a:solidFill>
                  <a:srgbClr val="AC161B"/>
                </a:solidFill>
                <a:latin typeface="Gill Sans MT"/>
                <a:cs typeface="Gill Sans MT"/>
              </a:rPr>
              <a:t>whom?</a:t>
            </a:r>
            <a:endParaRPr sz="36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50" dirty="0"/>
              <a:t>Alleged</a:t>
            </a:r>
            <a:r>
              <a:rPr spc="-155" dirty="0"/>
              <a:t> </a:t>
            </a:r>
            <a:r>
              <a:rPr dirty="0"/>
              <a:t>by</a:t>
            </a:r>
            <a:r>
              <a:rPr spc="-195" dirty="0"/>
              <a:t> </a:t>
            </a:r>
            <a:r>
              <a:rPr spc="-10" dirty="0"/>
              <a:t>whom?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063750" y="4282503"/>
            <a:ext cx="1012825" cy="63158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2020570" algn="l"/>
                <a:tab pos="4662170" algn="l"/>
              </a:tabLst>
            </a:pPr>
            <a:r>
              <a:rPr sz="2000" b="1" spc="-10" dirty="0">
                <a:latin typeface="Calibri"/>
                <a:cs typeface="Calibri"/>
              </a:rPr>
              <a:t>Student</a:t>
            </a:r>
            <a:r>
              <a:rPr sz="2000" b="1" dirty="0">
                <a:latin typeface="Calibri"/>
                <a:cs typeface="Calibri"/>
              </a:rPr>
              <a:t>	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6" name="object 6" descr="A picture of a student holding a book and wearing a backpack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85975" y="2905125"/>
            <a:ext cx="990600" cy="13335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CE15A88-365B-CE49-17B2-205E96208D31}"/>
              </a:ext>
            </a:extLst>
          </p:cNvPr>
          <p:cNvSpPr txBox="1"/>
          <p:nvPr/>
        </p:nvSpPr>
        <p:spPr>
          <a:xfrm>
            <a:off x="3886200" y="4282503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pc="-10" dirty="0">
                <a:latin typeface="Calibri"/>
                <a:cs typeface="Calibri"/>
              </a:rPr>
              <a:t>Employee</a:t>
            </a:r>
            <a:endParaRPr lang="en-US" dirty="0"/>
          </a:p>
        </p:txBody>
      </p:sp>
      <p:pic>
        <p:nvPicPr>
          <p:cNvPr id="7" name="object 7" descr="A picture of a woman sitting at a work desk.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67125" y="2790825"/>
            <a:ext cx="2095500" cy="14668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1F3F515-A39B-209A-6BCD-0035E35949B8}"/>
              </a:ext>
            </a:extLst>
          </p:cNvPr>
          <p:cNvSpPr txBox="1"/>
          <p:nvPr/>
        </p:nvSpPr>
        <p:spPr>
          <a:xfrm>
            <a:off x="6257925" y="427608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pc="-10" dirty="0">
                <a:latin typeface="Calibri"/>
                <a:cs typeface="Calibri"/>
              </a:rPr>
              <a:t>Visitor</a:t>
            </a:r>
            <a:endParaRPr lang="en-US" dirty="0"/>
          </a:p>
        </p:txBody>
      </p:sp>
      <p:pic>
        <p:nvPicPr>
          <p:cNvPr id="8" name="object 8" descr="A picture of a visitor badge.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57925" y="2867025"/>
            <a:ext cx="1457325" cy="144780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8710294" y="4263961"/>
            <a:ext cx="1049020" cy="3346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00" b="1" spc="-10" dirty="0">
                <a:latin typeface="Calibri"/>
                <a:cs typeface="Calibri"/>
              </a:rPr>
              <a:t>Stranger?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9" name="object 9" descr="A black and white drawing of a person with a question mark replacing their facial features.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705850" y="2867025"/>
            <a:ext cx="1038225" cy="120015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375028" y="4798314"/>
            <a:ext cx="8287384" cy="77978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2700" marR="5080">
              <a:lnSpc>
                <a:spcPts val="2780"/>
              </a:lnSpc>
              <a:spcBef>
                <a:spcPts val="505"/>
              </a:spcBef>
            </a:pPr>
            <a:r>
              <a:rPr sz="2600" spc="60" dirty="0">
                <a:latin typeface="Gill Sans MT"/>
                <a:cs typeface="Gill Sans MT"/>
              </a:rPr>
              <a:t>Any</a:t>
            </a:r>
            <a:r>
              <a:rPr sz="2600" spc="-65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other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100" dirty="0">
                <a:latin typeface="Gill Sans MT"/>
                <a:cs typeface="Gill Sans MT"/>
              </a:rPr>
              <a:t>person</a:t>
            </a:r>
            <a:r>
              <a:rPr sz="2600" spc="-50" dirty="0">
                <a:latin typeface="Gill Sans MT"/>
                <a:cs typeface="Gill Sans MT"/>
              </a:rPr>
              <a:t> </a:t>
            </a:r>
            <a:r>
              <a:rPr sz="2600" spc="80" dirty="0">
                <a:latin typeface="Gill Sans MT"/>
                <a:cs typeface="Gill Sans MT"/>
              </a:rPr>
              <a:t>who</a:t>
            </a:r>
            <a:r>
              <a:rPr sz="2600" spc="-15" dirty="0">
                <a:latin typeface="Gill Sans MT"/>
                <a:cs typeface="Gill Sans MT"/>
              </a:rPr>
              <a:t> </a:t>
            </a:r>
            <a:r>
              <a:rPr sz="2600" spc="215" dirty="0">
                <a:latin typeface="Gill Sans MT"/>
                <a:cs typeface="Gill Sans MT"/>
              </a:rPr>
              <a:t>was</a:t>
            </a:r>
            <a:r>
              <a:rPr sz="2600" spc="-25" dirty="0">
                <a:latin typeface="Gill Sans MT"/>
                <a:cs typeface="Gill Sans MT"/>
              </a:rPr>
              <a:t> </a:t>
            </a:r>
            <a:r>
              <a:rPr sz="2600" spc="120" dirty="0">
                <a:latin typeface="Gill Sans MT"/>
                <a:cs typeface="Gill Sans MT"/>
              </a:rPr>
              <a:t>participating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-10" dirty="0">
                <a:latin typeface="Gill Sans MT"/>
                <a:cs typeface="Gill Sans MT"/>
              </a:rPr>
              <a:t>or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30" dirty="0">
                <a:latin typeface="Gill Sans MT"/>
                <a:cs typeface="Gill Sans MT"/>
              </a:rPr>
              <a:t>attempting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-25" dirty="0">
                <a:latin typeface="Gill Sans MT"/>
                <a:cs typeface="Gill Sans MT"/>
              </a:rPr>
              <a:t>to </a:t>
            </a:r>
            <a:r>
              <a:rPr sz="2600" spc="100" dirty="0">
                <a:latin typeface="Gill Sans MT"/>
                <a:cs typeface="Gill Sans MT"/>
              </a:rPr>
              <a:t>participate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20" dirty="0">
                <a:latin typeface="Gill Sans MT"/>
                <a:cs typeface="Gill Sans MT"/>
              </a:rPr>
              <a:t>in</a:t>
            </a:r>
            <a:r>
              <a:rPr sz="2600" spc="-65" dirty="0">
                <a:latin typeface="Gill Sans MT"/>
                <a:cs typeface="Gill Sans MT"/>
              </a:rPr>
              <a:t> </a:t>
            </a:r>
            <a:r>
              <a:rPr sz="2600" spc="70" dirty="0">
                <a:latin typeface="Gill Sans MT"/>
                <a:cs typeface="Gill Sans MT"/>
              </a:rPr>
              <a:t>the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70" dirty="0">
                <a:latin typeface="Gill Sans MT"/>
                <a:cs typeface="Gill Sans MT"/>
              </a:rPr>
              <a:t>P&amp;A</a:t>
            </a:r>
            <a:r>
              <a:rPr sz="2600" spc="-30" dirty="0">
                <a:latin typeface="Gill Sans MT"/>
                <a:cs typeface="Gill Sans MT"/>
              </a:rPr>
              <a:t> </a:t>
            </a:r>
            <a:r>
              <a:rPr sz="2600" spc="145" dirty="0">
                <a:latin typeface="Gill Sans MT"/>
                <a:cs typeface="Gill Sans MT"/>
              </a:rPr>
              <a:t>at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70" dirty="0">
                <a:latin typeface="Gill Sans MT"/>
                <a:cs typeface="Gill Sans MT"/>
              </a:rPr>
              <a:t>the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105" dirty="0">
                <a:latin typeface="Gill Sans MT"/>
                <a:cs typeface="Gill Sans MT"/>
              </a:rPr>
              <a:t>time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155" dirty="0">
                <a:latin typeface="Gill Sans MT"/>
                <a:cs typeface="Gill Sans MT"/>
              </a:rPr>
              <a:t>of</a:t>
            </a:r>
            <a:r>
              <a:rPr sz="2600" spc="-45" dirty="0">
                <a:latin typeface="Gill Sans MT"/>
                <a:cs typeface="Gill Sans MT"/>
              </a:rPr>
              <a:t> </a:t>
            </a:r>
            <a:r>
              <a:rPr sz="2600" spc="70" dirty="0">
                <a:latin typeface="Gill Sans MT"/>
                <a:cs typeface="Gill Sans MT"/>
              </a:rPr>
              <a:t>the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110" dirty="0">
                <a:latin typeface="Gill Sans MT"/>
                <a:cs typeface="Gill Sans MT"/>
              </a:rPr>
              <a:t>conduct.</a:t>
            </a:r>
            <a:endParaRPr sz="2600" dirty="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spc="95" dirty="0"/>
              <a:t>2020</a:t>
            </a:r>
            <a:r>
              <a:rPr spc="-50" dirty="0"/>
              <a:t> </a:t>
            </a:r>
            <a:r>
              <a:rPr spc="85" dirty="0"/>
              <a:t>Regs</a:t>
            </a:r>
            <a:r>
              <a:rPr spc="-114" dirty="0"/>
              <a:t> </a:t>
            </a:r>
            <a:r>
              <a:rPr dirty="0"/>
              <a:t>v.</a:t>
            </a:r>
            <a:r>
              <a:rPr spc="-45" dirty="0"/>
              <a:t> </a:t>
            </a:r>
            <a:r>
              <a:rPr spc="95" dirty="0"/>
              <a:t>2024</a:t>
            </a:r>
            <a:r>
              <a:rPr spc="-50" dirty="0"/>
              <a:t> </a:t>
            </a:r>
            <a:r>
              <a:rPr spc="65" dirty="0"/>
              <a:t>Regs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19112" y="2086355"/>
            <a:ext cx="10985500" cy="40360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80645" indent="-228600">
              <a:lnSpc>
                <a:spcPts val="300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i="1" spc="210" dirty="0">
                <a:latin typeface="Gill Sans MT"/>
                <a:cs typeface="Gill Sans MT"/>
              </a:rPr>
              <a:t>Actual</a:t>
            </a:r>
            <a:r>
              <a:rPr sz="2750" i="1" spc="-65" dirty="0">
                <a:latin typeface="Gill Sans MT"/>
                <a:cs typeface="Gill Sans MT"/>
              </a:rPr>
              <a:t> </a:t>
            </a:r>
            <a:r>
              <a:rPr sz="2750" i="1" spc="235" dirty="0">
                <a:latin typeface="Gill Sans MT"/>
                <a:cs typeface="Gill Sans MT"/>
              </a:rPr>
              <a:t>knowledge</a:t>
            </a:r>
            <a:r>
              <a:rPr sz="2750" i="1" spc="-1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no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longer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sole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factor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triggering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notice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275" dirty="0">
                <a:latin typeface="Gill Sans MT"/>
                <a:cs typeface="Gill Sans MT"/>
              </a:rPr>
              <a:t>a </a:t>
            </a:r>
            <a:r>
              <a:rPr sz="2750" spc="170" dirty="0">
                <a:latin typeface="Gill Sans MT"/>
                <a:cs typeface="Gill Sans MT"/>
              </a:rPr>
              <a:t>school's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response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obligation.</a:t>
            </a:r>
            <a:endParaRPr sz="275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870"/>
              </a:spcBef>
              <a:buFont typeface="Arial"/>
              <a:buChar char="•"/>
            </a:pPr>
            <a:endParaRPr sz="2750">
              <a:latin typeface="Gill Sans MT"/>
              <a:cs typeface="Gill Sans MT"/>
            </a:endParaRPr>
          </a:p>
          <a:p>
            <a:pPr marL="240029" marR="5080" indent="-227329">
              <a:lnSpc>
                <a:spcPct val="91000"/>
              </a:lnSpc>
              <a:spcBef>
                <a:spcPts val="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55" dirty="0">
                <a:latin typeface="Gill Sans MT"/>
                <a:cs typeface="Gill Sans MT"/>
              </a:rPr>
              <a:t>Instead,</a:t>
            </a:r>
            <a:r>
              <a:rPr sz="2750" spc="-114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all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employees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440" dirty="0">
                <a:latin typeface="Gill Sans MT"/>
                <a:cs typeface="Gill Sans MT"/>
              </a:rPr>
              <a:t>–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even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confidential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employees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440" dirty="0">
                <a:latin typeface="Gill Sans MT"/>
                <a:cs typeface="Gill Sans MT"/>
              </a:rPr>
              <a:t>–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must</a:t>
            </a:r>
            <a:r>
              <a:rPr sz="2750" spc="-10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do 	</a:t>
            </a:r>
            <a:r>
              <a:rPr sz="2750" spc="190" dirty="0">
                <a:latin typeface="Gill Sans MT"/>
                <a:cs typeface="Gill Sans MT"/>
              </a:rPr>
              <a:t>something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when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they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become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aware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conduct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may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constitute 	</a:t>
            </a:r>
            <a:r>
              <a:rPr sz="2750" spc="175" dirty="0">
                <a:latin typeface="Gill Sans MT"/>
                <a:cs typeface="Gill Sans MT"/>
              </a:rPr>
              <a:t>sex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discrimination.</a:t>
            </a:r>
            <a:endParaRPr sz="275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970"/>
              </a:spcBef>
              <a:buFont typeface="Arial"/>
              <a:buChar char="•"/>
            </a:pPr>
            <a:endParaRPr sz="2750">
              <a:latin typeface="Gill Sans MT"/>
              <a:cs typeface="Gill Sans MT"/>
            </a:endParaRPr>
          </a:p>
          <a:p>
            <a:pPr marL="241300" marR="711200" indent="-228600">
              <a:lnSpc>
                <a:spcPts val="3000"/>
              </a:lnSpc>
              <a:buFont typeface="Arial"/>
              <a:buChar char="•"/>
              <a:tabLst>
                <a:tab pos="241300" algn="l"/>
              </a:tabLst>
            </a:pPr>
            <a:r>
              <a:rPr sz="2750" spc="215" dirty="0">
                <a:latin typeface="Gill Sans MT"/>
                <a:cs typeface="Gill Sans MT"/>
              </a:rPr>
              <a:t>Much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broader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than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officials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with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authority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institute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70" dirty="0">
                <a:latin typeface="Gill Sans MT"/>
                <a:cs typeface="Gill Sans MT"/>
              </a:rPr>
              <a:t>corrective </a:t>
            </a:r>
            <a:r>
              <a:rPr sz="2750" spc="210" dirty="0">
                <a:latin typeface="Gill Sans MT"/>
                <a:cs typeface="Gill Sans MT"/>
              </a:rPr>
              <a:t>measures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under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current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regulations.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12674" y="144832"/>
            <a:ext cx="10207625" cy="18479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spcBef>
                <a:spcPts val="130"/>
              </a:spcBef>
              <a:tabLst>
                <a:tab pos="2888615" algn="l"/>
              </a:tabLst>
            </a:pPr>
            <a:r>
              <a:rPr b="0" spc="-10" dirty="0">
                <a:latin typeface="Arial Black"/>
                <a:cs typeface="Arial Black"/>
              </a:rPr>
              <a:t>Employee</a:t>
            </a:r>
            <a:r>
              <a:rPr b="0" dirty="0">
                <a:latin typeface="Arial Black"/>
                <a:cs typeface="Arial Black"/>
              </a:rPr>
              <a:t>	Notification</a:t>
            </a:r>
            <a:r>
              <a:rPr b="0" spc="110" dirty="0">
                <a:latin typeface="Arial Black"/>
                <a:cs typeface="Arial Black"/>
              </a:rPr>
              <a:t> </a:t>
            </a:r>
            <a:r>
              <a:rPr b="0" spc="-10" dirty="0">
                <a:latin typeface="Arial Black"/>
                <a:cs typeface="Arial Black"/>
              </a:rPr>
              <a:t>Requirements</a:t>
            </a:r>
            <a:r>
              <a:rPr lang="en-US" b="0" spc="-10" dirty="0">
                <a:latin typeface="Arial Black"/>
                <a:cs typeface="Arial Black"/>
              </a:rPr>
              <a:t> </a:t>
            </a:r>
            <a:r>
              <a:rPr lang="en-US" sz="4000" dirty="0">
                <a:latin typeface="Arial Black"/>
                <a:cs typeface="Arial Black"/>
              </a:rPr>
              <a:t>(under</a:t>
            </a:r>
            <a:r>
              <a:rPr lang="en-US" sz="4000" spc="65" dirty="0">
                <a:latin typeface="Arial Black"/>
                <a:cs typeface="Arial Black"/>
              </a:rPr>
              <a:t> </a:t>
            </a:r>
            <a:r>
              <a:rPr lang="en-US" sz="4000" dirty="0">
                <a:latin typeface="Arial Black"/>
                <a:cs typeface="Arial Black"/>
              </a:rPr>
              <a:t>2024</a:t>
            </a:r>
            <a:r>
              <a:rPr lang="en-US" sz="4000" spc="80" dirty="0">
                <a:latin typeface="Arial Black"/>
                <a:cs typeface="Arial Black"/>
              </a:rPr>
              <a:t> </a:t>
            </a:r>
            <a:r>
              <a:rPr lang="en-US" sz="4000" dirty="0">
                <a:latin typeface="Arial Black"/>
                <a:cs typeface="Arial Black"/>
              </a:rPr>
              <a:t>Final</a:t>
            </a:r>
            <a:r>
              <a:rPr lang="en-US" sz="4000" spc="75" dirty="0">
                <a:latin typeface="Arial Black"/>
                <a:cs typeface="Arial Black"/>
              </a:rPr>
              <a:t> </a:t>
            </a:r>
            <a:r>
              <a:rPr lang="en-US" sz="4000" spc="-10" dirty="0">
                <a:latin typeface="Arial Black"/>
                <a:cs typeface="Arial Black"/>
              </a:rPr>
              <a:t>Rule)</a:t>
            </a:r>
            <a:br>
              <a:rPr lang="en-US" sz="4000" dirty="0">
                <a:latin typeface="Arial Black"/>
                <a:cs typeface="Arial Black"/>
              </a:rPr>
            </a:br>
            <a:r>
              <a:rPr lang="en-US" b="0" spc="-10" dirty="0">
                <a:latin typeface="Arial Black"/>
                <a:cs typeface="Arial Black"/>
              </a:rPr>
              <a:t> </a:t>
            </a:r>
            <a:endParaRPr b="0" spc="-10" dirty="0">
              <a:latin typeface="Arial Black"/>
              <a:cs typeface="Arial Black"/>
            </a:endParaRP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52651" y="1538350"/>
            <a:ext cx="4105275" cy="1257300"/>
          </a:xfrm>
          <a:custGeom>
            <a:avLst/>
            <a:gdLst/>
            <a:ahLst/>
            <a:cxnLst/>
            <a:rect l="l" t="t" r="r" b="b"/>
            <a:pathLst>
              <a:path w="4105275" h="1257300">
                <a:moveTo>
                  <a:pt x="0" y="1257300"/>
                </a:moveTo>
                <a:lnTo>
                  <a:pt x="4105275" y="1257300"/>
                </a:lnTo>
                <a:lnTo>
                  <a:pt x="4105275" y="0"/>
                </a:lnTo>
                <a:lnTo>
                  <a:pt x="0" y="0"/>
                </a:lnTo>
                <a:lnTo>
                  <a:pt x="0" y="1257300"/>
                </a:lnTo>
                <a:close/>
              </a:path>
            </a:pathLst>
          </a:custGeom>
          <a:ln w="12700">
            <a:solidFill>
              <a:srgbClr val="AC121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646301" y="1532000"/>
            <a:ext cx="4117975" cy="1270000"/>
          </a:xfrm>
          <a:prstGeom prst="rect">
            <a:avLst/>
          </a:prstGeom>
          <a:solidFill>
            <a:srgbClr val="AC1218"/>
          </a:solidFill>
        </p:spPr>
        <p:txBody>
          <a:bodyPr vert="horz" wrap="square" lIns="0" tIns="311785" rIns="0" bIns="0" rtlCol="0">
            <a:spAutoFit/>
          </a:bodyPr>
          <a:lstStyle/>
          <a:p>
            <a:pPr marL="1158240" marR="990600" indent="-165100">
              <a:lnSpc>
                <a:spcPts val="2400"/>
              </a:lnSpc>
              <a:spcBef>
                <a:spcPts val="2455"/>
              </a:spcBef>
            </a:pPr>
            <a:r>
              <a:rPr sz="2150" dirty="0">
                <a:solidFill>
                  <a:srgbClr val="FFFFFF"/>
                </a:solidFill>
                <a:latin typeface="Arial Black"/>
                <a:cs typeface="Arial Black"/>
              </a:rPr>
              <a:t>Notify</a:t>
            </a:r>
            <a:r>
              <a:rPr sz="2150" spc="14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150" dirty="0">
                <a:solidFill>
                  <a:srgbClr val="FFFFFF"/>
                </a:solidFill>
                <a:latin typeface="Arial Black"/>
                <a:cs typeface="Arial Black"/>
              </a:rPr>
              <a:t>Title</a:t>
            </a:r>
            <a:r>
              <a:rPr sz="2150" spc="9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150" spc="-25" dirty="0">
                <a:solidFill>
                  <a:srgbClr val="FFFFFF"/>
                </a:solidFill>
                <a:latin typeface="Arial Black"/>
                <a:cs typeface="Arial Black"/>
              </a:rPr>
              <a:t>IX </a:t>
            </a:r>
            <a:r>
              <a:rPr sz="2150" spc="-10" dirty="0">
                <a:solidFill>
                  <a:srgbClr val="FFFFFF"/>
                </a:solidFill>
                <a:latin typeface="Arial Black"/>
                <a:cs typeface="Arial Black"/>
              </a:rPr>
              <a:t>Coordinator</a:t>
            </a:r>
            <a:endParaRPr sz="2150" dirty="0">
              <a:latin typeface="Arial Black"/>
              <a:cs typeface="Arial Black"/>
            </a:endParaRPr>
          </a:p>
        </p:txBody>
      </p:sp>
      <p:sp>
        <p:nvSpPr>
          <p:cNvPr id="6" name="object 6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646301" y="2802001"/>
            <a:ext cx="4117975" cy="2533650"/>
          </a:xfrm>
          <a:prstGeom prst="rect">
            <a:avLst/>
          </a:prstGeom>
          <a:solidFill>
            <a:srgbClr val="E1C9CA">
              <a:alpha val="89802"/>
            </a:srgbClr>
          </a:solidFill>
          <a:ln w="3175">
            <a:solidFill>
              <a:srgbClr val="E1C9CA"/>
            </a:solidFill>
          </a:ln>
        </p:spPr>
        <p:txBody>
          <a:bodyPr vert="horz" wrap="square" lIns="0" tIns="83820" rIns="0" bIns="0" rtlCol="0">
            <a:spAutoFit/>
          </a:bodyPr>
          <a:lstStyle/>
          <a:p>
            <a:pPr marL="349885" marR="255270" indent="-229235">
              <a:lnSpc>
                <a:spcPct val="93200"/>
              </a:lnSpc>
              <a:spcBef>
                <a:spcPts val="660"/>
              </a:spcBef>
              <a:buChar char="•"/>
              <a:tabLst>
                <a:tab pos="349885" algn="l"/>
              </a:tabLst>
            </a:pPr>
            <a:r>
              <a:rPr sz="2150" dirty="0">
                <a:latin typeface="Calibri"/>
                <a:cs typeface="Calibri"/>
              </a:rPr>
              <a:t>Any</a:t>
            </a:r>
            <a:r>
              <a:rPr sz="2150" spc="110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employee</a:t>
            </a:r>
            <a:r>
              <a:rPr sz="2150" spc="80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with</a:t>
            </a:r>
            <a:r>
              <a:rPr sz="2150" spc="95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authority </a:t>
            </a:r>
            <a:r>
              <a:rPr sz="2150" dirty="0">
                <a:latin typeface="Calibri"/>
                <a:cs typeface="Calibri"/>
              </a:rPr>
              <a:t>to</a:t>
            </a:r>
            <a:r>
              <a:rPr sz="2150" spc="65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institute</a:t>
            </a:r>
            <a:r>
              <a:rPr sz="2150" spc="55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corrective</a:t>
            </a:r>
            <a:r>
              <a:rPr sz="2150" spc="140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measure </a:t>
            </a:r>
            <a:r>
              <a:rPr sz="2150" dirty="0">
                <a:latin typeface="Calibri"/>
                <a:cs typeface="Calibri"/>
              </a:rPr>
              <a:t>on</a:t>
            </a:r>
            <a:r>
              <a:rPr sz="2150" spc="70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behalf</a:t>
            </a:r>
            <a:r>
              <a:rPr sz="2150" spc="35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of</a:t>
            </a:r>
            <a:r>
              <a:rPr sz="2150" spc="30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recipient</a:t>
            </a:r>
            <a:endParaRPr sz="2150" dirty="0">
              <a:latin typeface="Calibri"/>
              <a:cs typeface="Calibri"/>
            </a:endParaRPr>
          </a:p>
          <a:p>
            <a:pPr marL="349885" marR="817880" indent="-229235">
              <a:lnSpc>
                <a:spcPct val="92200"/>
              </a:lnSpc>
              <a:spcBef>
                <a:spcPts val="250"/>
              </a:spcBef>
              <a:buChar char="•"/>
              <a:tabLst>
                <a:tab pos="349885" algn="l"/>
              </a:tabLst>
            </a:pPr>
            <a:r>
              <a:rPr sz="2150" dirty="0">
                <a:latin typeface="Calibri"/>
                <a:cs typeface="Calibri"/>
              </a:rPr>
              <a:t>Any</a:t>
            </a:r>
            <a:r>
              <a:rPr sz="2150" spc="95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employee</a:t>
            </a:r>
            <a:r>
              <a:rPr sz="2150" spc="80" dirty="0">
                <a:latin typeface="Calibri"/>
                <a:cs typeface="Calibri"/>
              </a:rPr>
              <a:t> </a:t>
            </a:r>
            <a:r>
              <a:rPr sz="2150" spc="-20" dirty="0">
                <a:latin typeface="Calibri"/>
                <a:cs typeface="Calibri"/>
              </a:rPr>
              <a:t>with </a:t>
            </a:r>
            <a:r>
              <a:rPr sz="2150" dirty="0">
                <a:latin typeface="Calibri"/>
                <a:cs typeface="Calibri"/>
              </a:rPr>
              <a:t>responsibility</a:t>
            </a:r>
            <a:r>
              <a:rPr sz="2150" spc="160" dirty="0">
                <a:latin typeface="Calibri"/>
                <a:cs typeface="Calibri"/>
              </a:rPr>
              <a:t> </a:t>
            </a:r>
            <a:r>
              <a:rPr sz="2150" spc="-25" dirty="0">
                <a:latin typeface="Calibri"/>
                <a:cs typeface="Calibri"/>
              </a:rPr>
              <a:t>for </a:t>
            </a:r>
            <a:r>
              <a:rPr sz="2150" dirty="0">
                <a:latin typeface="Calibri"/>
                <a:cs typeface="Calibri"/>
              </a:rPr>
              <a:t>administrative</a:t>
            </a:r>
            <a:r>
              <a:rPr sz="2150" spc="160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leadership, </a:t>
            </a:r>
            <a:r>
              <a:rPr sz="2150" dirty="0">
                <a:latin typeface="Calibri"/>
                <a:cs typeface="Calibri"/>
              </a:rPr>
              <a:t>teaching,</a:t>
            </a:r>
            <a:r>
              <a:rPr sz="2150" spc="90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or</a:t>
            </a:r>
            <a:r>
              <a:rPr sz="2150" spc="15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advising</a:t>
            </a:r>
            <a:endParaRPr sz="2150" dirty="0">
              <a:latin typeface="Calibri"/>
              <a:cs typeface="Calibri"/>
            </a:endParaRPr>
          </a:p>
        </p:txBody>
      </p:sp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29426" y="1538350"/>
            <a:ext cx="4105275" cy="1257300"/>
          </a:xfrm>
          <a:custGeom>
            <a:avLst/>
            <a:gdLst/>
            <a:ahLst/>
            <a:cxnLst/>
            <a:rect l="l" t="t" r="r" b="b"/>
            <a:pathLst>
              <a:path w="4105275" h="1257300">
                <a:moveTo>
                  <a:pt x="0" y="1257300"/>
                </a:moveTo>
                <a:lnTo>
                  <a:pt x="4105275" y="1257300"/>
                </a:lnTo>
                <a:lnTo>
                  <a:pt x="4105275" y="0"/>
                </a:lnTo>
                <a:lnTo>
                  <a:pt x="0" y="0"/>
                </a:lnTo>
                <a:lnTo>
                  <a:pt x="0" y="1257300"/>
                </a:lnTo>
                <a:close/>
              </a:path>
            </a:pathLst>
          </a:custGeom>
          <a:ln w="12700">
            <a:solidFill>
              <a:srgbClr val="AC121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6323076" y="1532000"/>
            <a:ext cx="4117975" cy="1270000"/>
          </a:xfrm>
          <a:prstGeom prst="rect">
            <a:avLst/>
          </a:prstGeom>
          <a:solidFill>
            <a:srgbClr val="AC1218"/>
          </a:solidFill>
        </p:spPr>
        <p:txBody>
          <a:bodyPr vert="horz" wrap="square" lIns="0" tIns="158750" rIns="0" bIns="0" rtlCol="0">
            <a:spAutoFit/>
          </a:bodyPr>
          <a:lstStyle/>
          <a:p>
            <a:pPr marL="339725" marR="328930" indent="635" algn="ctr">
              <a:lnSpc>
                <a:spcPct val="91700"/>
              </a:lnSpc>
              <a:spcBef>
                <a:spcPts val="1250"/>
              </a:spcBef>
            </a:pPr>
            <a:r>
              <a:rPr sz="2150" dirty="0">
                <a:solidFill>
                  <a:srgbClr val="FFFFFF"/>
                </a:solidFill>
                <a:latin typeface="Arial Black"/>
                <a:cs typeface="Arial Black"/>
              </a:rPr>
              <a:t>Notify</a:t>
            </a:r>
            <a:r>
              <a:rPr sz="2150" spc="14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150" dirty="0">
                <a:solidFill>
                  <a:srgbClr val="FFFFFF"/>
                </a:solidFill>
                <a:latin typeface="Arial Black"/>
                <a:cs typeface="Arial Black"/>
              </a:rPr>
              <a:t>Title</a:t>
            </a:r>
            <a:r>
              <a:rPr sz="2150" spc="9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150" spc="-25" dirty="0">
                <a:solidFill>
                  <a:srgbClr val="FFFFFF"/>
                </a:solidFill>
                <a:latin typeface="Arial Black"/>
                <a:cs typeface="Arial Black"/>
              </a:rPr>
              <a:t>IX </a:t>
            </a:r>
            <a:r>
              <a:rPr sz="2150" dirty="0">
                <a:solidFill>
                  <a:srgbClr val="FFFFFF"/>
                </a:solidFill>
                <a:latin typeface="Arial Black"/>
                <a:cs typeface="Arial Black"/>
              </a:rPr>
              <a:t>Coordinator</a:t>
            </a:r>
            <a:r>
              <a:rPr sz="2150" spc="16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15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Black"/>
                <a:cs typeface="Arial Black"/>
              </a:rPr>
              <a:t>or</a:t>
            </a:r>
            <a:r>
              <a:rPr sz="2150" u="none" spc="10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150" u="none" spc="-10" dirty="0">
                <a:solidFill>
                  <a:srgbClr val="FFFFFF"/>
                </a:solidFill>
                <a:latin typeface="Arial Black"/>
                <a:cs typeface="Arial Black"/>
              </a:rPr>
              <a:t>Provide </a:t>
            </a:r>
            <a:r>
              <a:rPr sz="2150" u="none" dirty="0">
                <a:solidFill>
                  <a:srgbClr val="FFFFFF"/>
                </a:solidFill>
                <a:latin typeface="Arial Black"/>
                <a:cs typeface="Arial Black"/>
              </a:rPr>
              <a:t>Reporting</a:t>
            </a:r>
            <a:r>
              <a:rPr sz="2150" u="none" spc="2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150" u="none" spc="-10" dirty="0">
                <a:solidFill>
                  <a:srgbClr val="FFFFFF"/>
                </a:solidFill>
                <a:latin typeface="Arial Black"/>
                <a:cs typeface="Arial Black"/>
              </a:rPr>
              <a:t>Information</a:t>
            </a:r>
            <a:endParaRPr sz="2150" dirty="0">
              <a:latin typeface="Arial Black"/>
              <a:cs typeface="Arial Black"/>
            </a:endParaRPr>
          </a:p>
        </p:txBody>
      </p:sp>
      <p:sp>
        <p:nvSpPr>
          <p:cNvPr id="9" name="object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323076" y="2802001"/>
            <a:ext cx="4117975" cy="2533650"/>
          </a:xfrm>
          <a:prstGeom prst="rect">
            <a:avLst/>
          </a:prstGeom>
          <a:solidFill>
            <a:srgbClr val="E1C9CA">
              <a:alpha val="89802"/>
            </a:srgbClr>
          </a:solidFill>
          <a:ln w="3175">
            <a:solidFill>
              <a:srgbClr val="E1C9CA"/>
            </a:solidFill>
          </a:ln>
        </p:spPr>
        <p:txBody>
          <a:bodyPr vert="horz" wrap="square" lIns="0" tIns="61594" rIns="0" bIns="0" rtlCol="0">
            <a:spAutoFit/>
          </a:bodyPr>
          <a:lstStyle/>
          <a:p>
            <a:pPr marL="228600" marR="363220" indent="-228600" algn="ctr">
              <a:lnSpc>
                <a:spcPts val="2490"/>
              </a:lnSpc>
              <a:spcBef>
                <a:spcPts val="484"/>
              </a:spcBef>
              <a:buChar char="•"/>
              <a:tabLst>
                <a:tab pos="228600" algn="l"/>
              </a:tabLst>
            </a:pPr>
            <a:r>
              <a:rPr sz="2150" dirty="0">
                <a:latin typeface="Calibri"/>
                <a:cs typeface="Calibri"/>
              </a:rPr>
              <a:t>All</a:t>
            </a:r>
            <a:r>
              <a:rPr sz="2150" spc="65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other</a:t>
            </a:r>
            <a:r>
              <a:rPr sz="2150" spc="114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employees</a:t>
            </a:r>
            <a:r>
              <a:rPr sz="2150" spc="90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who</a:t>
            </a:r>
            <a:r>
              <a:rPr sz="2150" spc="95" dirty="0">
                <a:latin typeface="Calibri"/>
                <a:cs typeface="Calibri"/>
              </a:rPr>
              <a:t> </a:t>
            </a:r>
            <a:r>
              <a:rPr sz="2150" spc="-25" dirty="0">
                <a:latin typeface="Calibri"/>
                <a:cs typeface="Calibri"/>
              </a:rPr>
              <a:t>are</a:t>
            </a:r>
            <a:endParaRPr sz="2150">
              <a:latin typeface="Calibri"/>
              <a:cs typeface="Calibri"/>
            </a:endParaRPr>
          </a:p>
          <a:p>
            <a:pPr marR="296545" algn="ctr">
              <a:lnSpc>
                <a:spcPts val="2490"/>
              </a:lnSpc>
            </a:pPr>
            <a:r>
              <a:rPr sz="2150" dirty="0">
                <a:latin typeface="Calibri"/>
                <a:cs typeface="Calibri"/>
              </a:rPr>
              <a:t>not</a:t>
            </a:r>
            <a:r>
              <a:rPr sz="2150" spc="100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confidential</a:t>
            </a:r>
            <a:r>
              <a:rPr sz="2150" spc="114" dirty="0">
                <a:latin typeface="Calibri"/>
                <a:cs typeface="Calibri"/>
              </a:rPr>
              <a:t> </a:t>
            </a:r>
            <a:r>
              <a:rPr sz="2150" spc="-10" dirty="0">
                <a:latin typeface="Calibri"/>
                <a:cs typeface="Calibri"/>
              </a:rPr>
              <a:t>employees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31010" y="5577840"/>
            <a:ext cx="8425815" cy="57721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0800"/>
              </a:lnSpc>
              <a:spcBef>
                <a:spcPts val="85"/>
              </a:spcBef>
            </a:pPr>
            <a:r>
              <a:rPr sz="1800" dirty="0">
                <a:latin typeface="Calibri"/>
                <a:cs typeface="Calibri"/>
              </a:rPr>
              <a:t>*Do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not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apply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employee/student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who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has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personally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been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subject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possible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sexual discrimination.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878330">
              <a:lnSpc>
                <a:spcPct val="100000"/>
              </a:lnSpc>
              <a:spcBef>
                <a:spcPts val="130"/>
              </a:spcBef>
            </a:pPr>
            <a:r>
              <a:rPr sz="4400" spc="-125" dirty="0"/>
              <a:t>Notification </a:t>
            </a:r>
            <a:r>
              <a:rPr sz="4400" spc="-90" dirty="0"/>
              <a:t>Requirements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7575" y="1738887"/>
            <a:ext cx="10304145" cy="425894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2600" spc="90" dirty="0">
                <a:latin typeface="Gill Sans MT"/>
                <a:cs typeface="Gill Sans MT"/>
              </a:rPr>
              <a:t>Confidential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120" dirty="0">
                <a:latin typeface="Gill Sans MT"/>
                <a:cs typeface="Gill Sans MT"/>
              </a:rPr>
              <a:t>Employee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195" dirty="0">
                <a:latin typeface="Gill Sans MT"/>
                <a:cs typeface="Gill Sans MT"/>
              </a:rPr>
              <a:t>means:</a:t>
            </a:r>
            <a:endParaRPr sz="2600">
              <a:latin typeface="Gill Sans MT"/>
              <a:cs typeface="Gill Sans MT"/>
            </a:endParaRPr>
          </a:p>
          <a:p>
            <a:pPr marL="527050" marR="5080" indent="-514984">
              <a:lnSpc>
                <a:spcPct val="78700"/>
              </a:lnSpc>
              <a:spcBef>
                <a:spcPts val="960"/>
              </a:spcBef>
              <a:buSzPct val="105769"/>
              <a:buAutoNum type="arabicPeriod"/>
              <a:tabLst>
                <a:tab pos="527050" algn="l"/>
              </a:tabLst>
            </a:pPr>
            <a:r>
              <a:rPr sz="2600" spc="55" dirty="0">
                <a:latin typeface="Gill Sans MT"/>
                <a:cs typeface="Gill Sans MT"/>
              </a:rPr>
              <a:t>An</a:t>
            </a:r>
            <a:r>
              <a:rPr sz="2600" spc="-65" dirty="0">
                <a:latin typeface="Gill Sans MT"/>
                <a:cs typeface="Gill Sans MT"/>
              </a:rPr>
              <a:t> </a:t>
            </a:r>
            <a:r>
              <a:rPr sz="2600" spc="114" dirty="0">
                <a:latin typeface="Gill Sans MT"/>
                <a:cs typeface="Gill Sans MT"/>
              </a:rPr>
              <a:t>employee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145" dirty="0">
                <a:latin typeface="Gill Sans MT"/>
                <a:cs typeface="Gill Sans MT"/>
              </a:rPr>
              <a:t>whose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150" dirty="0">
                <a:latin typeface="Gill Sans MT"/>
                <a:cs typeface="Gill Sans MT"/>
              </a:rPr>
              <a:t>communications</a:t>
            </a:r>
            <a:r>
              <a:rPr sz="2600" spc="-120" dirty="0">
                <a:latin typeface="Gill Sans MT"/>
                <a:cs typeface="Gill Sans MT"/>
              </a:rPr>
              <a:t> </a:t>
            </a:r>
            <a:r>
              <a:rPr sz="2600" spc="95" dirty="0">
                <a:latin typeface="Gill Sans MT"/>
                <a:cs typeface="Gill Sans MT"/>
              </a:rPr>
              <a:t>are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100" dirty="0">
                <a:latin typeface="Gill Sans MT"/>
                <a:cs typeface="Gill Sans MT"/>
              </a:rPr>
              <a:t>privileged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-10" dirty="0">
                <a:latin typeface="Gill Sans MT"/>
                <a:cs typeface="Gill Sans MT"/>
              </a:rPr>
              <a:t>or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105" dirty="0">
                <a:latin typeface="Gill Sans MT"/>
                <a:cs typeface="Gill Sans MT"/>
              </a:rPr>
              <a:t>confidential </a:t>
            </a:r>
            <a:r>
              <a:rPr sz="2600" spc="65" dirty="0">
                <a:latin typeface="Gill Sans MT"/>
                <a:cs typeface="Gill Sans MT"/>
              </a:rPr>
              <a:t>under</a:t>
            </a:r>
            <a:r>
              <a:rPr sz="2600" spc="-15" dirty="0">
                <a:latin typeface="Gill Sans MT"/>
                <a:cs typeface="Gill Sans MT"/>
              </a:rPr>
              <a:t> </a:t>
            </a:r>
            <a:r>
              <a:rPr sz="2600" spc="135" dirty="0">
                <a:latin typeface="Gill Sans MT"/>
                <a:cs typeface="Gill Sans MT"/>
              </a:rPr>
              <a:t>state/federal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125" dirty="0">
                <a:latin typeface="Gill Sans MT"/>
                <a:cs typeface="Gill Sans MT"/>
              </a:rPr>
              <a:t>law.</a:t>
            </a:r>
            <a:endParaRPr sz="2600">
              <a:latin typeface="Gill Sans MT"/>
              <a:cs typeface="Gill Sans MT"/>
            </a:endParaRPr>
          </a:p>
          <a:p>
            <a:pPr marL="527050" indent="-514350">
              <a:lnSpc>
                <a:spcPct val="100000"/>
              </a:lnSpc>
              <a:spcBef>
                <a:spcPts val="185"/>
              </a:spcBef>
              <a:buSzPct val="105769"/>
              <a:buAutoNum type="arabicPeriod"/>
              <a:tabLst>
                <a:tab pos="527050" algn="l"/>
              </a:tabLst>
            </a:pPr>
            <a:r>
              <a:rPr sz="2600" spc="55" dirty="0">
                <a:latin typeface="Gill Sans MT"/>
                <a:cs typeface="Gill Sans MT"/>
              </a:rPr>
              <a:t>An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spc="114" dirty="0">
                <a:latin typeface="Gill Sans MT"/>
                <a:cs typeface="Gill Sans MT"/>
              </a:rPr>
              <a:t>employee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160" dirty="0">
                <a:latin typeface="Gill Sans MT"/>
                <a:cs typeface="Gill Sans MT"/>
              </a:rPr>
              <a:t>designated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320" dirty="0">
                <a:latin typeface="Gill Sans MT"/>
                <a:cs typeface="Gill Sans MT"/>
              </a:rPr>
              <a:t>as</a:t>
            </a:r>
            <a:r>
              <a:rPr sz="2600" spc="-40" dirty="0">
                <a:latin typeface="Gill Sans MT"/>
                <a:cs typeface="Gill Sans MT"/>
              </a:rPr>
              <a:t> </a:t>
            </a:r>
            <a:r>
              <a:rPr sz="2600" spc="114" dirty="0">
                <a:latin typeface="Gill Sans MT"/>
                <a:cs typeface="Gill Sans MT"/>
              </a:rPr>
              <a:t>confidential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145" dirty="0">
                <a:latin typeface="Gill Sans MT"/>
                <a:cs typeface="Gill Sans MT"/>
              </a:rPr>
              <a:t>by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70" dirty="0">
                <a:latin typeface="Gill Sans MT"/>
                <a:cs typeface="Gill Sans MT"/>
              </a:rPr>
              <a:t>the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114" dirty="0">
                <a:latin typeface="Gill Sans MT"/>
                <a:cs typeface="Gill Sans MT"/>
              </a:rPr>
              <a:t>school.</a:t>
            </a:r>
            <a:endParaRPr sz="2600">
              <a:latin typeface="Gill Sans MT"/>
              <a:cs typeface="Gill Sans MT"/>
            </a:endParaRPr>
          </a:p>
          <a:p>
            <a:pPr marL="527050" marR="10795" indent="-514984">
              <a:lnSpc>
                <a:spcPct val="78700"/>
              </a:lnSpc>
              <a:spcBef>
                <a:spcPts val="935"/>
              </a:spcBef>
              <a:buSzPct val="105769"/>
              <a:buAutoNum type="arabicPeriod"/>
              <a:tabLst>
                <a:tab pos="527050" algn="l"/>
              </a:tabLst>
            </a:pPr>
            <a:r>
              <a:rPr sz="2600" spc="125" dirty="0">
                <a:latin typeface="Gill Sans MT"/>
                <a:cs typeface="Gill Sans MT"/>
              </a:rPr>
              <a:t>Researchers</a:t>
            </a:r>
            <a:r>
              <a:rPr sz="2600" spc="-114" dirty="0">
                <a:latin typeface="Gill Sans MT"/>
                <a:cs typeface="Gill Sans MT"/>
              </a:rPr>
              <a:t> </a:t>
            </a:r>
            <a:r>
              <a:rPr sz="2600" spc="80" dirty="0">
                <a:latin typeface="Gill Sans MT"/>
                <a:cs typeface="Gill Sans MT"/>
              </a:rPr>
              <a:t>who</a:t>
            </a:r>
            <a:r>
              <a:rPr sz="2600" spc="-30" dirty="0">
                <a:latin typeface="Gill Sans MT"/>
                <a:cs typeface="Gill Sans MT"/>
              </a:rPr>
              <a:t> </a:t>
            </a:r>
            <a:r>
              <a:rPr sz="2600" spc="75" dirty="0">
                <a:latin typeface="Gill Sans MT"/>
                <a:cs typeface="Gill Sans MT"/>
              </a:rPr>
              <a:t>are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spc="135" dirty="0">
                <a:latin typeface="Gill Sans MT"/>
                <a:cs typeface="Gill Sans MT"/>
              </a:rPr>
              <a:t>conducting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85" dirty="0">
                <a:latin typeface="Gill Sans MT"/>
                <a:cs typeface="Gill Sans MT"/>
              </a:rPr>
              <a:t>IRB</a:t>
            </a:r>
            <a:r>
              <a:rPr sz="2600" spc="-100" dirty="0">
                <a:latin typeface="Gill Sans MT"/>
                <a:cs typeface="Gill Sans MT"/>
              </a:rPr>
              <a:t> </a:t>
            </a:r>
            <a:r>
              <a:rPr sz="2600" spc="110" dirty="0">
                <a:latin typeface="Gill Sans MT"/>
                <a:cs typeface="Gill Sans MT"/>
              </a:rPr>
              <a:t>approved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200" dirty="0">
                <a:latin typeface="Gill Sans MT"/>
                <a:cs typeface="Gill Sans MT"/>
              </a:rPr>
              <a:t>human</a:t>
            </a:r>
            <a:r>
              <a:rPr sz="2600" spc="-135" dirty="0">
                <a:latin typeface="Gill Sans MT"/>
                <a:cs typeface="Gill Sans MT"/>
              </a:rPr>
              <a:t> </a:t>
            </a:r>
            <a:r>
              <a:rPr sz="2600" spc="110" dirty="0">
                <a:latin typeface="Gill Sans MT"/>
                <a:cs typeface="Gill Sans MT"/>
              </a:rPr>
              <a:t>research</a:t>
            </a:r>
            <a:r>
              <a:rPr sz="2600" spc="-50" dirty="0">
                <a:latin typeface="Gill Sans MT"/>
                <a:cs typeface="Gill Sans MT"/>
              </a:rPr>
              <a:t> </a:t>
            </a:r>
            <a:r>
              <a:rPr sz="2600" spc="65" dirty="0">
                <a:latin typeface="Gill Sans MT"/>
                <a:cs typeface="Gill Sans MT"/>
              </a:rPr>
              <a:t>on </a:t>
            </a:r>
            <a:r>
              <a:rPr sz="2600" spc="145" dirty="0">
                <a:latin typeface="Gill Sans MT"/>
                <a:cs typeface="Gill Sans MT"/>
              </a:rPr>
              <a:t>sex</a:t>
            </a:r>
            <a:r>
              <a:rPr sz="2600" spc="-55" dirty="0">
                <a:latin typeface="Gill Sans MT"/>
                <a:cs typeface="Gill Sans MT"/>
              </a:rPr>
              <a:t> </a:t>
            </a:r>
            <a:r>
              <a:rPr sz="2600" spc="95" dirty="0">
                <a:latin typeface="Gill Sans MT"/>
                <a:cs typeface="Gill Sans MT"/>
              </a:rPr>
              <a:t>discrimination-</a:t>
            </a:r>
            <a:r>
              <a:rPr sz="2600" spc="-65" dirty="0">
                <a:latin typeface="Gill Sans MT"/>
                <a:cs typeface="Gill Sans MT"/>
              </a:rPr>
              <a:t> </a:t>
            </a:r>
            <a:r>
              <a:rPr sz="2600" spc="90" dirty="0">
                <a:latin typeface="Gill Sans MT"/>
                <a:cs typeface="Gill Sans MT"/>
              </a:rPr>
              <a:t>only</a:t>
            </a:r>
            <a:r>
              <a:rPr sz="2600" spc="-110" dirty="0">
                <a:latin typeface="Gill Sans MT"/>
                <a:cs typeface="Gill Sans MT"/>
              </a:rPr>
              <a:t> </a:t>
            </a:r>
            <a:r>
              <a:rPr sz="2600" spc="165" dirty="0">
                <a:latin typeface="Gill Sans MT"/>
                <a:cs typeface="Gill Sans MT"/>
              </a:rPr>
              <a:t>applies</a:t>
            </a:r>
            <a:r>
              <a:rPr sz="2600" spc="-3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to</a:t>
            </a:r>
            <a:r>
              <a:rPr sz="2600" spc="-30" dirty="0">
                <a:latin typeface="Gill Sans MT"/>
                <a:cs typeface="Gill Sans MT"/>
              </a:rPr>
              <a:t> </a:t>
            </a:r>
            <a:r>
              <a:rPr sz="2600" spc="95" dirty="0">
                <a:latin typeface="Gill Sans MT"/>
                <a:cs typeface="Gill Sans MT"/>
              </a:rPr>
              <a:t>information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75" dirty="0">
                <a:latin typeface="Gill Sans MT"/>
                <a:cs typeface="Gill Sans MT"/>
              </a:rPr>
              <a:t>while</a:t>
            </a:r>
            <a:endParaRPr sz="2600">
              <a:latin typeface="Gill Sans MT"/>
              <a:cs typeface="Gill Sans MT"/>
            </a:endParaRPr>
          </a:p>
          <a:p>
            <a:pPr marL="527050">
              <a:lnSpc>
                <a:spcPts val="2555"/>
              </a:lnSpc>
            </a:pPr>
            <a:r>
              <a:rPr sz="2600" spc="135" dirty="0">
                <a:latin typeface="Gill Sans MT"/>
                <a:cs typeface="Gill Sans MT"/>
              </a:rPr>
              <a:t>conducting</a:t>
            </a:r>
            <a:r>
              <a:rPr sz="2600" spc="-50" dirty="0">
                <a:latin typeface="Gill Sans MT"/>
                <a:cs typeface="Gill Sans MT"/>
              </a:rPr>
              <a:t> </a:t>
            </a:r>
            <a:r>
              <a:rPr sz="2600" spc="95" dirty="0">
                <a:latin typeface="Gill Sans MT"/>
                <a:cs typeface="Gill Sans MT"/>
              </a:rPr>
              <a:t>research.</a:t>
            </a:r>
            <a:endParaRPr sz="26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485"/>
              </a:spcBef>
            </a:pPr>
            <a:endParaRPr sz="2600">
              <a:latin typeface="Gill Sans MT"/>
              <a:cs typeface="Gill Sans MT"/>
            </a:endParaRPr>
          </a:p>
          <a:p>
            <a:pPr marL="12700" marR="788035">
              <a:lnSpc>
                <a:spcPct val="79500"/>
              </a:lnSpc>
              <a:spcBef>
                <a:spcPts val="5"/>
              </a:spcBef>
            </a:pPr>
            <a:r>
              <a:rPr sz="2600" dirty="0">
                <a:latin typeface="Gill Sans MT"/>
                <a:cs typeface="Gill Sans MT"/>
              </a:rPr>
              <a:t>*For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65" dirty="0">
                <a:latin typeface="Gill Sans MT"/>
                <a:cs typeface="Gill Sans MT"/>
              </a:rPr>
              <a:t>1</a:t>
            </a:r>
            <a:r>
              <a:rPr sz="2600" dirty="0">
                <a:latin typeface="Gill Sans MT"/>
                <a:cs typeface="Gill Sans MT"/>
              </a:rPr>
              <a:t> </a:t>
            </a:r>
            <a:r>
              <a:rPr sz="2600" spc="185" dirty="0">
                <a:latin typeface="Gill Sans MT"/>
                <a:cs typeface="Gill Sans MT"/>
              </a:rPr>
              <a:t>and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2,</a:t>
            </a:r>
            <a:r>
              <a:rPr sz="2600" spc="-15" dirty="0">
                <a:latin typeface="Gill Sans MT"/>
                <a:cs typeface="Gill Sans MT"/>
              </a:rPr>
              <a:t> </a:t>
            </a:r>
            <a:r>
              <a:rPr sz="2600" spc="70" dirty="0">
                <a:latin typeface="Gill Sans MT"/>
                <a:cs typeface="Gill Sans MT"/>
              </a:rPr>
              <a:t>the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spc="130" dirty="0">
                <a:latin typeface="Gill Sans MT"/>
                <a:cs typeface="Gill Sans MT"/>
              </a:rPr>
              <a:t>employee's</a:t>
            </a:r>
            <a:r>
              <a:rPr sz="2600" spc="-100" dirty="0">
                <a:latin typeface="Gill Sans MT"/>
                <a:cs typeface="Gill Sans MT"/>
              </a:rPr>
              <a:t> </a:t>
            </a:r>
            <a:r>
              <a:rPr sz="2600" spc="120" dirty="0">
                <a:latin typeface="Gill Sans MT"/>
                <a:cs typeface="Gill Sans MT"/>
              </a:rPr>
              <a:t>confidential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spc="165" dirty="0">
                <a:latin typeface="Gill Sans MT"/>
                <a:cs typeface="Gill Sans MT"/>
              </a:rPr>
              <a:t>status</a:t>
            </a:r>
            <a:r>
              <a:rPr sz="2600" spc="-20" dirty="0">
                <a:latin typeface="Gill Sans MT"/>
                <a:cs typeface="Gill Sans MT"/>
              </a:rPr>
              <a:t> </a:t>
            </a:r>
            <a:r>
              <a:rPr sz="2600" spc="185" dirty="0">
                <a:latin typeface="Gill Sans MT"/>
                <a:cs typeface="Gill Sans MT"/>
              </a:rPr>
              <a:t>is</a:t>
            </a:r>
            <a:r>
              <a:rPr sz="2600" spc="-25" dirty="0">
                <a:latin typeface="Gill Sans MT"/>
                <a:cs typeface="Gill Sans MT"/>
              </a:rPr>
              <a:t> </a:t>
            </a:r>
            <a:r>
              <a:rPr sz="2600" spc="90" dirty="0">
                <a:latin typeface="Gill Sans MT"/>
                <a:cs typeface="Gill Sans MT"/>
              </a:rPr>
              <a:t>limited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-25" dirty="0">
                <a:latin typeface="Gill Sans MT"/>
                <a:cs typeface="Gill Sans MT"/>
              </a:rPr>
              <a:t>to </a:t>
            </a:r>
            <a:r>
              <a:rPr sz="2600" spc="100" dirty="0">
                <a:latin typeface="Gill Sans MT"/>
                <a:cs typeface="Gill Sans MT"/>
              </a:rPr>
              <a:t>information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spc="85" dirty="0">
                <a:latin typeface="Gill Sans MT"/>
                <a:cs typeface="Gill Sans MT"/>
              </a:rPr>
              <a:t>received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130" dirty="0">
                <a:latin typeface="Gill Sans MT"/>
                <a:cs typeface="Gill Sans MT"/>
              </a:rPr>
              <a:t>about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145" dirty="0">
                <a:latin typeface="Gill Sans MT"/>
                <a:cs typeface="Gill Sans MT"/>
              </a:rPr>
              <a:t>sex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spc="105" dirty="0">
                <a:latin typeface="Gill Sans MT"/>
                <a:cs typeface="Gill Sans MT"/>
              </a:rPr>
              <a:t>discrimination</a:t>
            </a:r>
            <a:r>
              <a:rPr sz="2600" spc="-55" dirty="0">
                <a:latin typeface="Gill Sans MT"/>
                <a:cs typeface="Gill Sans MT"/>
              </a:rPr>
              <a:t> </a:t>
            </a:r>
            <a:r>
              <a:rPr sz="2600" spc="114" dirty="0">
                <a:latin typeface="Gill Sans MT"/>
                <a:cs typeface="Gill Sans MT"/>
              </a:rPr>
              <a:t>in</a:t>
            </a:r>
            <a:r>
              <a:rPr sz="2600" spc="-135" dirty="0">
                <a:latin typeface="Gill Sans MT"/>
                <a:cs typeface="Gill Sans MT"/>
              </a:rPr>
              <a:t> </a:t>
            </a:r>
            <a:r>
              <a:rPr sz="2600" spc="110" dirty="0">
                <a:latin typeface="Gill Sans MT"/>
                <a:cs typeface="Gill Sans MT"/>
              </a:rPr>
              <a:t>connection</a:t>
            </a:r>
            <a:r>
              <a:rPr sz="2600" spc="-55" dirty="0">
                <a:latin typeface="Gill Sans MT"/>
                <a:cs typeface="Gill Sans MT"/>
              </a:rPr>
              <a:t> </a:t>
            </a:r>
            <a:r>
              <a:rPr sz="2600" spc="45" dirty="0">
                <a:latin typeface="Gill Sans MT"/>
                <a:cs typeface="Gill Sans MT"/>
              </a:rPr>
              <a:t>with </a:t>
            </a:r>
            <a:r>
              <a:rPr sz="2600" spc="100" dirty="0">
                <a:latin typeface="Gill Sans MT"/>
                <a:cs typeface="Gill Sans MT"/>
              </a:rPr>
              <a:t>providing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120" dirty="0">
                <a:latin typeface="Gill Sans MT"/>
                <a:cs typeface="Gill Sans MT"/>
              </a:rPr>
              <a:t>those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120" dirty="0">
                <a:latin typeface="Gill Sans MT"/>
                <a:cs typeface="Gill Sans MT"/>
              </a:rPr>
              <a:t>services.</a:t>
            </a:r>
            <a:endParaRPr sz="2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878330">
              <a:lnSpc>
                <a:spcPct val="100000"/>
              </a:lnSpc>
              <a:spcBef>
                <a:spcPts val="130"/>
              </a:spcBef>
            </a:pPr>
            <a:r>
              <a:rPr sz="4400" spc="-125" dirty="0"/>
              <a:t>Notification </a:t>
            </a:r>
            <a:r>
              <a:rPr sz="4400" spc="-90" dirty="0"/>
              <a:t>Requirements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10079355" cy="352107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335280">
              <a:lnSpc>
                <a:spcPts val="3000"/>
              </a:lnSpc>
              <a:spcBef>
                <a:spcPts val="480"/>
              </a:spcBef>
            </a:pPr>
            <a:r>
              <a:rPr sz="2750" spc="114" dirty="0">
                <a:latin typeface="Gill Sans MT"/>
                <a:cs typeface="Gill Sans MT"/>
              </a:rPr>
              <a:t>Confidential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Employees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must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explain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person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disclosing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 </a:t>
            </a:r>
            <a:r>
              <a:rPr sz="2750" spc="155" dirty="0">
                <a:latin typeface="Gill Sans MT"/>
                <a:cs typeface="Gill Sans MT"/>
              </a:rPr>
              <a:t>conduct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may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be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sex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discrimination:</a:t>
            </a:r>
            <a:endParaRPr sz="2750">
              <a:latin typeface="Gill Sans MT"/>
              <a:cs typeface="Gill Sans MT"/>
            </a:endParaRPr>
          </a:p>
          <a:p>
            <a:pPr marL="241300" marR="29209" indent="-229235">
              <a:lnSpc>
                <a:spcPts val="3010"/>
              </a:lnSpc>
              <a:spcBef>
                <a:spcPts val="105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10" dirty="0">
                <a:latin typeface="Gill Sans MT"/>
                <a:cs typeface="Gill Sans MT"/>
              </a:rPr>
              <a:t>They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confidential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employees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70" dirty="0">
                <a:latin typeface="Gill Sans MT"/>
                <a:cs typeface="Gill Sans MT"/>
              </a:rPr>
              <a:t>not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required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50" dirty="0">
                <a:latin typeface="Gill Sans MT"/>
                <a:cs typeface="Gill Sans MT"/>
              </a:rPr>
              <a:t>to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notify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-25" dirty="0">
                <a:latin typeface="Gill Sans MT"/>
                <a:cs typeface="Gill Sans MT"/>
              </a:rPr>
              <a:t>TIX </a:t>
            </a:r>
            <a:r>
              <a:rPr sz="2750" spc="-10" dirty="0">
                <a:latin typeface="Gill Sans MT"/>
                <a:cs typeface="Gill Sans MT"/>
              </a:rPr>
              <a:t>Coordinator;</a:t>
            </a:r>
            <a:endParaRPr sz="2750">
              <a:latin typeface="Gill Sans MT"/>
              <a:cs typeface="Gill Sans MT"/>
            </a:endParaRPr>
          </a:p>
          <a:p>
            <a:pPr marL="241300" marR="5080" indent="-229235">
              <a:lnSpc>
                <a:spcPts val="3010"/>
              </a:lnSpc>
              <a:spcBef>
                <a:spcPts val="104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50" dirty="0">
                <a:latin typeface="Gill Sans MT"/>
                <a:cs typeface="Gill Sans MT"/>
              </a:rPr>
              <a:t>How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to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contact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-20" dirty="0">
                <a:latin typeface="Gill Sans MT"/>
                <a:cs typeface="Gill Sans MT"/>
              </a:rPr>
              <a:t>TIX</a:t>
            </a:r>
            <a:r>
              <a:rPr sz="2750" spc="-105" dirty="0">
                <a:latin typeface="Gill Sans MT"/>
                <a:cs typeface="Gill Sans MT"/>
              </a:rPr>
              <a:t> </a:t>
            </a:r>
            <a:r>
              <a:rPr sz="2750" spc="45" dirty="0">
                <a:latin typeface="Gill Sans MT"/>
                <a:cs typeface="Gill Sans MT"/>
              </a:rPr>
              <a:t>Coordinator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how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25" dirty="0">
                <a:latin typeface="Gill Sans MT"/>
                <a:cs typeface="Gill Sans MT"/>
              </a:rPr>
              <a:t>make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complaint; </a:t>
            </a:r>
            <a:r>
              <a:rPr sz="2750" spc="190" dirty="0">
                <a:latin typeface="Gill Sans MT"/>
                <a:cs typeface="Gill Sans MT"/>
              </a:rPr>
              <a:t>and</a:t>
            </a:r>
            <a:endParaRPr sz="2750">
              <a:latin typeface="Gill Sans MT"/>
              <a:cs typeface="Gill Sans MT"/>
            </a:endParaRPr>
          </a:p>
          <a:p>
            <a:pPr marL="241300" marR="225425" indent="-229235">
              <a:lnSpc>
                <a:spcPts val="3010"/>
              </a:lnSpc>
              <a:spcBef>
                <a:spcPts val="104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55" dirty="0">
                <a:latin typeface="Gill Sans MT"/>
                <a:cs typeface="Gill Sans MT"/>
              </a:rPr>
              <a:t> </a:t>
            </a:r>
            <a:r>
              <a:rPr sz="2750" spc="-20" dirty="0">
                <a:latin typeface="Gill Sans MT"/>
                <a:cs typeface="Gill Sans MT"/>
              </a:rPr>
              <a:t>TIX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Coordinator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may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be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able</a:t>
            </a:r>
            <a:r>
              <a:rPr sz="2750" spc="5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offer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coordinate </a:t>
            </a:r>
            <a:r>
              <a:rPr sz="2750" spc="120" dirty="0">
                <a:latin typeface="Gill Sans MT"/>
                <a:cs typeface="Gill Sans MT"/>
              </a:rPr>
              <a:t>supportive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measures.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AC161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2253</Words>
  <Application>Microsoft Office PowerPoint</Application>
  <PresentationFormat>Widescreen</PresentationFormat>
  <Paragraphs>240</Paragraphs>
  <Slides>38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Aptos</vt:lpstr>
      <vt:lpstr>Arial</vt:lpstr>
      <vt:lpstr>Arial Black</vt:lpstr>
      <vt:lpstr>Calibri</vt:lpstr>
      <vt:lpstr>Gill Sans MT</vt:lpstr>
      <vt:lpstr>Times New Roman</vt:lpstr>
      <vt:lpstr>Office Theme</vt:lpstr>
      <vt:lpstr>Title IX Coordinator Training</vt:lpstr>
      <vt:lpstr>Submodules</vt:lpstr>
      <vt:lpstr>What’s a report? What’s our obligation with respect to reports?</vt:lpstr>
      <vt:lpstr>What constitutes a report?</vt:lpstr>
      <vt:lpstr>Alleged by whom?</vt:lpstr>
      <vt:lpstr>2020 Regs v. 2024 Regs</vt:lpstr>
      <vt:lpstr>Employee Notification Requirements (under 2024 Final Rule)  </vt:lpstr>
      <vt:lpstr>Notification Requirements</vt:lpstr>
      <vt:lpstr>Notification Requirements</vt:lpstr>
      <vt:lpstr>Notification to Certain Categories of Employees Triggers Response Obligations</vt:lpstr>
      <vt:lpstr>Notification That Does Not Trigger a Response Obligation</vt:lpstr>
      <vt:lpstr>Title IX Coordinator Response Obligations: 2020 Regs</vt:lpstr>
      <vt:lpstr>Title IX Coordinator Response Obligations: 2024 Regs</vt:lpstr>
      <vt:lpstr>Submodule 2</vt:lpstr>
      <vt:lpstr>Initial Outreach: Mode</vt:lpstr>
      <vt:lpstr>Initial Outreach: Information to be Conveyed</vt:lpstr>
      <vt:lpstr>Initial Outreach: Information to be Conveyed</vt:lpstr>
      <vt:lpstr>What if you get no response?</vt:lpstr>
      <vt:lpstr>Initial Meeting</vt:lpstr>
      <vt:lpstr>Initial Meeting</vt:lpstr>
      <vt:lpstr>Follow-up after Initial Meeting</vt:lpstr>
      <vt:lpstr>Submodule 3</vt:lpstr>
      <vt:lpstr>Definitions</vt:lpstr>
      <vt:lpstr>“Unreasonably Burden”</vt:lpstr>
      <vt:lpstr>So, can we impose involuntary changes in class, work, housing, or extracurricular activities?</vt:lpstr>
      <vt:lpstr>Emergency Removal is Not a Supportive Measure</vt:lpstr>
      <vt:lpstr>Examples of Supportive Measures</vt:lpstr>
      <vt:lpstr>Potentially Sticky Issues</vt:lpstr>
      <vt:lpstr>Factors to Consider re: Contact Restrictions</vt:lpstr>
      <vt:lpstr>Challenging Supportive Measures (under 2024 Final Rule §106.44(g)(4)) </vt:lpstr>
      <vt:lpstr>Submodule 4</vt:lpstr>
      <vt:lpstr>Initiating the Grievance Process</vt:lpstr>
      <vt:lpstr>When the Title IX Coordinator May Initiate a Complaint</vt:lpstr>
      <vt:lpstr>TIXC-initiated Complaint</vt:lpstr>
      <vt:lpstr>Practical Tip</vt:lpstr>
      <vt:lpstr>TIXC-initiated Complaint</vt:lpstr>
      <vt:lpstr>Thank you!</vt:lpstr>
      <vt:lpstr>Credits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Krissinda Ellen Slack</cp:lastModifiedBy>
  <cp:revision>2</cp:revision>
  <dcterms:created xsi:type="dcterms:W3CDTF">2026-03-04T13:33:01Z</dcterms:created>
  <dcterms:modified xsi:type="dcterms:W3CDTF">2026-04-14T15:34:42Z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2024-09-19T00:00:00Z</vt:filetime>
  </property>
  <property fmtid="{D5CDD505-2E9C-101B-9397-08002B2CF9AE}" pid="3" name="LastSaved">
    <vt:filetime>2026-03-04T00:00:00Z</vt:filetime>
  </property>
</Properties>
</file>