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CE344F-5ABF-4E96-BC6E-CF4B7076E877}" v="11" dt="2026-04-14T15:33:29.21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6" y="4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1D59A-5FE1-4779-9D87-A40D894A9F0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3D058-DFE3-4D35-9E1C-E68E166C7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2024 TIX regulations were rescinded in January,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3D058-DFE3-4D35-9E1C-E68E166C7B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46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2024 TIX regulations were rescinded in January,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3D058-DFE3-4D35-9E1C-E68E166C7B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84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2024 TIX regulations were rescinded in January,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3D058-DFE3-4D35-9E1C-E68E166C7B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6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2024 TIX regulations were rescinded in January,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3D058-DFE3-4D35-9E1C-E68E166C7B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5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2024 TIX regulations were rescinded in January,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3D058-DFE3-4D35-9E1C-E68E166C7B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3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2024 TIX regulations were rescinded in January,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3D058-DFE3-4D35-9E1C-E68E166C7B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7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2024 TIX regulations were rescinded in January,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3D058-DFE3-4D35-9E1C-E68E166C7B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2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2024 TIX regulations were rescinded in January,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3D058-DFE3-4D35-9E1C-E68E166C7B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17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2024 TIX regulations were rescinded in January,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3D058-DFE3-4D35-9E1C-E68E166C7B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4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2024 TIX regulations were rescinded in January,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3D058-DFE3-4D35-9E1C-E68E166C7B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15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2024 TIX regulations were rescinded in January,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3D058-DFE3-4D35-9E1C-E68E166C7B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2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12185649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799"/>
            <a:ext cx="12191999" cy="4571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29774" y="6467844"/>
            <a:ext cx="1963039" cy="3231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31973" y="617296"/>
            <a:ext cx="6528053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AC161B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67280" y="3595496"/>
            <a:ext cx="8457438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AC161B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AC161B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8768" y="2024971"/>
            <a:ext cx="4691380" cy="3594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1828" y="1996066"/>
            <a:ext cx="4973320" cy="4007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AC161B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400799"/>
            <a:ext cx="12191999" cy="4571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29774" y="6467844"/>
            <a:ext cx="1963039" cy="3231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8891" y="315849"/>
            <a:ext cx="9094216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AC161B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99589"/>
            <a:ext cx="10168255" cy="403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nacua@nacua.org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3835400"/>
            <a:chOff x="0" y="0"/>
            <a:chExt cx="12192000" cy="3835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6" cy="3835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0" y="304965"/>
              <a:ext cx="2743200" cy="44992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116829" y="873633"/>
            <a:ext cx="1958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14" dirty="0">
                <a:solidFill>
                  <a:srgbClr val="FFFFFF"/>
                </a:solidFill>
                <a:latin typeface="Gill Sans MT"/>
                <a:cs typeface="Gill Sans MT"/>
              </a:rPr>
              <a:t>Online</a:t>
            </a:r>
            <a:r>
              <a:rPr sz="2400" b="1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Gill Sans MT"/>
                <a:cs typeface="Gill Sans MT"/>
              </a:rPr>
              <a:t>Course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2528697" y="1521028"/>
            <a:ext cx="713613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33625">
              <a:lnSpc>
                <a:spcPct val="100000"/>
              </a:lnSpc>
              <a:spcBef>
                <a:spcPts val="100"/>
              </a:spcBef>
            </a:pPr>
            <a:r>
              <a:rPr sz="6000" spc="-245" dirty="0">
                <a:solidFill>
                  <a:srgbClr val="FFFFFF"/>
                </a:solidFill>
              </a:rPr>
              <a:t>Title</a:t>
            </a:r>
            <a:r>
              <a:rPr sz="6000" spc="-145" dirty="0">
                <a:solidFill>
                  <a:srgbClr val="FFFFFF"/>
                </a:solidFill>
              </a:rPr>
              <a:t> </a:t>
            </a:r>
            <a:r>
              <a:rPr sz="6000" spc="-720" dirty="0">
                <a:solidFill>
                  <a:srgbClr val="FFFFFF"/>
                </a:solidFill>
              </a:rPr>
              <a:t>IX </a:t>
            </a:r>
            <a:r>
              <a:rPr sz="6000" spc="-275" dirty="0">
                <a:solidFill>
                  <a:srgbClr val="FFFFFF"/>
                </a:solidFill>
              </a:rPr>
              <a:t>Coordinator</a:t>
            </a:r>
            <a:r>
              <a:rPr sz="6000" spc="-190" dirty="0">
                <a:solidFill>
                  <a:srgbClr val="FFFFFF"/>
                </a:solidFill>
              </a:rPr>
              <a:t> </a:t>
            </a:r>
            <a:r>
              <a:rPr sz="6000" spc="-150" dirty="0">
                <a:solidFill>
                  <a:srgbClr val="FFFFFF"/>
                </a:solidFill>
              </a:rPr>
              <a:t>Training</a:t>
            </a:r>
            <a:endParaRPr sz="6000"/>
          </a:p>
        </p:txBody>
      </p:sp>
      <p:sp>
        <p:nvSpPr>
          <p:cNvPr id="8" name="object 8"/>
          <p:cNvSpPr txBox="1"/>
          <p:nvPr/>
        </p:nvSpPr>
        <p:spPr>
          <a:xfrm>
            <a:off x="510641" y="3835654"/>
            <a:ext cx="11169015" cy="2453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FFFFFF"/>
                </a:solidFill>
                <a:latin typeface="Gill Sans MT"/>
                <a:cs typeface="Gill Sans MT"/>
              </a:rPr>
              <a:t>Module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2:</a:t>
            </a:r>
            <a:r>
              <a:rPr sz="2400" b="1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80" dirty="0">
                <a:solidFill>
                  <a:srgbClr val="FFFFFF"/>
                </a:solidFill>
                <a:latin typeface="Gill Sans MT"/>
                <a:cs typeface="Gill Sans MT"/>
              </a:rPr>
              <a:t>Prohibited</a:t>
            </a:r>
            <a:r>
              <a:rPr sz="24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Gill Sans MT"/>
                <a:cs typeface="Gill Sans MT"/>
              </a:rPr>
              <a:t>Conduct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z="2400">
              <a:latin typeface="Gill Sans MT"/>
              <a:cs typeface="Gill Sans MT"/>
            </a:endParaRPr>
          </a:p>
          <a:p>
            <a:pPr marL="1270" algn="ctr">
              <a:lnSpc>
                <a:spcPct val="100000"/>
              </a:lnSpc>
            </a:pPr>
            <a:r>
              <a:rPr sz="2800" b="1" spc="-90" dirty="0">
                <a:latin typeface="Gill Sans MT"/>
                <a:cs typeface="Gill Sans MT"/>
              </a:rPr>
              <a:t>Bindu</a:t>
            </a:r>
            <a:r>
              <a:rPr sz="2800" b="1" spc="-40" dirty="0">
                <a:latin typeface="Gill Sans MT"/>
                <a:cs typeface="Gill Sans MT"/>
              </a:rPr>
              <a:t> </a:t>
            </a:r>
            <a:r>
              <a:rPr sz="2800" b="1" spc="60" dirty="0">
                <a:latin typeface="Gill Sans MT"/>
                <a:cs typeface="Gill Sans MT"/>
              </a:rPr>
              <a:t>Jayne,</a:t>
            </a:r>
            <a:r>
              <a:rPr sz="2800" b="1" spc="-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Title</a:t>
            </a:r>
            <a:r>
              <a:rPr sz="2800" spc="-15" dirty="0">
                <a:latin typeface="Gill Sans MT"/>
                <a:cs typeface="Gill Sans MT"/>
              </a:rPr>
              <a:t> </a:t>
            </a:r>
            <a:r>
              <a:rPr sz="2800" spc="-95" dirty="0">
                <a:latin typeface="Gill Sans MT"/>
                <a:cs typeface="Gill Sans MT"/>
              </a:rPr>
              <a:t>IX</a:t>
            </a:r>
            <a:r>
              <a:rPr sz="2800" spc="-3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Coordinator,</a:t>
            </a:r>
            <a:r>
              <a:rPr sz="2800" spc="5" dirty="0">
                <a:latin typeface="Gill Sans MT"/>
                <a:cs typeface="Gill Sans MT"/>
              </a:rPr>
              <a:t> </a:t>
            </a:r>
            <a:r>
              <a:rPr sz="2800" spc="95" dirty="0">
                <a:latin typeface="Gill Sans MT"/>
                <a:cs typeface="Gill Sans MT"/>
              </a:rPr>
              <a:t>Swarthmore</a:t>
            </a:r>
            <a:r>
              <a:rPr sz="2800" spc="-10" dirty="0">
                <a:latin typeface="Gill Sans MT"/>
                <a:cs typeface="Gill Sans MT"/>
              </a:rPr>
              <a:t> </a:t>
            </a:r>
            <a:r>
              <a:rPr sz="2800" spc="80" dirty="0">
                <a:latin typeface="Gill Sans MT"/>
                <a:cs typeface="Gill Sans MT"/>
              </a:rPr>
              <a:t>College</a:t>
            </a:r>
            <a:endParaRPr sz="28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365"/>
              </a:spcBef>
            </a:pPr>
            <a:r>
              <a:rPr sz="2800" b="1" spc="-60" dirty="0">
                <a:latin typeface="Gill Sans MT"/>
                <a:cs typeface="Gill Sans MT"/>
              </a:rPr>
              <a:t>Lucy</a:t>
            </a:r>
            <a:r>
              <a:rPr sz="2800" b="1" spc="-85" dirty="0">
                <a:latin typeface="Gill Sans MT"/>
                <a:cs typeface="Gill Sans MT"/>
              </a:rPr>
              <a:t> France,</a:t>
            </a:r>
            <a:r>
              <a:rPr sz="2800" b="1" spc="-70" dirty="0">
                <a:latin typeface="Gill Sans MT"/>
                <a:cs typeface="Gill Sans MT"/>
              </a:rPr>
              <a:t> </a:t>
            </a:r>
            <a:r>
              <a:rPr sz="2800" spc="60" dirty="0">
                <a:latin typeface="Gill Sans MT"/>
                <a:cs typeface="Gill Sans MT"/>
              </a:rPr>
              <a:t>General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spc="70" dirty="0">
                <a:latin typeface="Gill Sans MT"/>
                <a:cs typeface="Gill Sans MT"/>
              </a:rPr>
              <a:t>Counsel,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spc="55" dirty="0">
                <a:latin typeface="Gill Sans MT"/>
                <a:cs typeface="Gill Sans MT"/>
              </a:rPr>
              <a:t>University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155" dirty="0">
                <a:latin typeface="Gill Sans MT"/>
                <a:cs typeface="Gill Sans MT"/>
              </a:rPr>
              <a:t>of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spc="150" dirty="0">
                <a:latin typeface="Gill Sans MT"/>
                <a:cs typeface="Gill Sans MT"/>
              </a:rPr>
              <a:t>Montana</a:t>
            </a:r>
            <a:endParaRPr sz="28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sz="2800" b="1" dirty="0">
                <a:latin typeface="Gill Sans MT"/>
                <a:cs typeface="Gill Sans MT"/>
              </a:rPr>
              <a:t>Melissa</a:t>
            </a:r>
            <a:r>
              <a:rPr sz="2800" b="1" spc="-10" dirty="0">
                <a:latin typeface="Gill Sans MT"/>
                <a:cs typeface="Gill Sans MT"/>
              </a:rPr>
              <a:t> </a:t>
            </a:r>
            <a:r>
              <a:rPr sz="2800" b="1" spc="-135" dirty="0">
                <a:latin typeface="Gill Sans MT"/>
                <a:cs typeface="Gill Sans MT"/>
              </a:rPr>
              <a:t>Carleton,</a:t>
            </a:r>
            <a:r>
              <a:rPr sz="2800" b="1" spc="40" dirty="0">
                <a:latin typeface="Gill Sans MT"/>
                <a:cs typeface="Gill Sans MT"/>
              </a:rPr>
              <a:t> </a:t>
            </a:r>
            <a:r>
              <a:rPr sz="2800" spc="65" dirty="0">
                <a:latin typeface="Gill Sans MT"/>
                <a:cs typeface="Gill Sans MT"/>
              </a:rPr>
              <a:t>Partner</a:t>
            </a:r>
            <a:r>
              <a:rPr sz="2800" spc="20" dirty="0">
                <a:latin typeface="Gill Sans MT"/>
                <a:cs typeface="Gill Sans MT"/>
              </a:rPr>
              <a:t> </a:t>
            </a:r>
            <a:r>
              <a:rPr sz="2800" spc="200" dirty="0">
                <a:latin typeface="Gill Sans MT"/>
                <a:cs typeface="Gill Sans MT"/>
              </a:rPr>
              <a:t>and</a:t>
            </a:r>
            <a:r>
              <a:rPr sz="2800" spc="5" dirty="0">
                <a:latin typeface="Gill Sans MT"/>
                <a:cs typeface="Gill Sans MT"/>
              </a:rPr>
              <a:t> </a:t>
            </a:r>
            <a:r>
              <a:rPr sz="2800" spc="75" dirty="0">
                <a:latin typeface="Gill Sans MT"/>
                <a:cs typeface="Gill Sans MT"/>
              </a:rPr>
              <a:t>Higher</a:t>
            </a:r>
            <a:r>
              <a:rPr sz="2800" spc="20" dirty="0">
                <a:latin typeface="Gill Sans MT"/>
                <a:cs typeface="Gill Sans MT"/>
              </a:rPr>
              <a:t> </a:t>
            </a:r>
            <a:r>
              <a:rPr sz="2800" spc="165" dirty="0">
                <a:latin typeface="Gill Sans MT"/>
                <a:cs typeface="Gill Sans MT"/>
              </a:rPr>
              <a:t>Ed</a:t>
            </a:r>
            <a:r>
              <a:rPr sz="2800" spc="-20" dirty="0">
                <a:latin typeface="Gill Sans MT"/>
                <a:cs typeface="Gill Sans MT"/>
              </a:rPr>
              <a:t> </a:t>
            </a:r>
            <a:r>
              <a:rPr sz="2800" spc="-95" dirty="0">
                <a:latin typeface="Gill Sans MT"/>
                <a:cs typeface="Gill Sans MT"/>
              </a:rPr>
              <a:t>Co-</a:t>
            </a:r>
            <a:r>
              <a:rPr sz="2800" dirty="0">
                <a:latin typeface="Gill Sans MT"/>
                <a:cs typeface="Gill Sans MT"/>
              </a:rPr>
              <a:t>Chair, Bricker</a:t>
            </a:r>
            <a:r>
              <a:rPr sz="2800" spc="10" dirty="0">
                <a:latin typeface="Gill Sans MT"/>
                <a:cs typeface="Gill Sans MT"/>
              </a:rPr>
              <a:t> </a:t>
            </a:r>
            <a:r>
              <a:rPr sz="2800" spc="50" dirty="0">
                <a:latin typeface="Gill Sans MT"/>
                <a:cs typeface="Gill Sans MT"/>
              </a:rPr>
              <a:t>Graydon</a:t>
            </a:r>
            <a:r>
              <a:rPr sz="2800" spc="15" dirty="0">
                <a:latin typeface="Gill Sans MT"/>
                <a:cs typeface="Gill Sans MT"/>
              </a:rPr>
              <a:t> </a:t>
            </a:r>
            <a:r>
              <a:rPr sz="2800" spc="160" dirty="0">
                <a:latin typeface="Gill Sans MT"/>
                <a:cs typeface="Gill Sans MT"/>
              </a:rPr>
              <a:t>LLP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354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200"/>
                </a:lnTo>
                <a:lnTo>
                  <a:pt x="12192000" y="4572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C16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2025650">
              <a:lnSpc>
                <a:spcPct val="100000"/>
              </a:lnSpc>
              <a:spcBef>
                <a:spcPts val="105"/>
              </a:spcBef>
            </a:pPr>
            <a:r>
              <a:rPr spc="-484" dirty="0"/>
              <a:t>On</a:t>
            </a:r>
            <a:r>
              <a:rPr spc="-120" dirty="0"/>
              <a:t> </a:t>
            </a:r>
            <a:r>
              <a:rPr spc="-220" dirty="0"/>
              <a:t>The</a:t>
            </a:r>
            <a:r>
              <a:rPr spc="-114" dirty="0"/>
              <a:t> </a:t>
            </a:r>
            <a:r>
              <a:rPr spc="95" dirty="0"/>
              <a:t>Basis</a:t>
            </a:r>
            <a:r>
              <a:rPr spc="-114" dirty="0"/>
              <a:t> </a:t>
            </a:r>
            <a:r>
              <a:rPr spc="55" dirty="0"/>
              <a:t>of</a:t>
            </a:r>
            <a:r>
              <a:rPr spc="-120" dirty="0"/>
              <a:t> </a:t>
            </a:r>
            <a:r>
              <a:rPr spc="-25" dirty="0"/>
              <a:t>Sex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2034962"/>
            <a:ext cx="4366260" cy="7200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632460" algn="ctr">
              <a:lnSpc>
                <a:spcPct val="100000"/>
              </a:lnSpc>
              <a:spcBef>
                <a:spcPts val="345"/>
              </a:spcBef>
            </a:pPr>
            <a:r>
              <a:rPr sz="2400" b="1" spc="50" dirty="0">
                <a:latin typeface="Gill Sans MT"/>
                <a:cs typeface="Gill Sans MT"/>
              </a:rPr>
              <a:t>2020</a:t>
            </a:r>
            <a:r>
              <a:rPr sz="2400" b="1" spc="-80" dirty="0">
                <a:latin typeface="Gill Sans MT"/>
                <a:cs typeface="Gill Sans MT"/>
              </a:rPr>
              <a:t> </a:t>
            </a:r>
            <a:r>
              <a:rPr sz="2400" b="1" spc="-10" dirty="0">
                <a:latin typeface="Gill Sans MT"/>
                <a:cs typeface="Gill Sans MT"/>
              </a:rPr>
              <a:t>Regulations</a:t>
            </a:r>
            <a:endParaRPr sz="2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800" spc="75" dirty="0">
                <a:latin typeface="Gill Sans MT"/>
                <a:cs typeface="Gill Sans MT"/>
              </a:rPr>
              <a:t>Silent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55" dirty="0">
                <a:latin typeface="Gill Sans MT"/>
                <a:cs typeface="Gill Sans MT"/>
              </a:rPr>
              <a:t>on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60" dirty="0">
                <a:latin typeface="Gill Sans MT"/>
                <a:cs typeface="Gill Sans MT"/>
              </a:rPr>
              <a:t>definition</a:t>
            </a:r>
            <a:r>
              <a:rPr sz="1800" spc="-65" dirty="0">
                <a:latin typeface="Gill Sans MT"/>
                <a:cs typeface="Gill Sans MT"/>
              </a:rPr>
              <a:t> </a:t>
            </a:r>
            <a:r>
              <a:rPr sz="1800" spc="100" dirty="0">
                <a:latin typeface="Gill Sans MT"/>
                <a:cs typeface="Gill Sans MT"/>
              </a:rPr>
              <a:t>of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“on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spc="55" dirty="0">
                <a:latin typeface="Gill Sans MT"/>
                <a:cs typeface="Gill Sans MT"/>
              </a:rPr>
              <a:t>the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160" dirty="0">
                <a:latin typeface="Gill Sans MT"/>
                <a:cs typeface="Gill Sans MT"/>
              </a:rPr>
              <a:t>basis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100" dirty="0">
                <a:latin typeface="Gill Sans MT"/>
                <a:cs typeface="Gill Sans MT"/>
              </a:rPr>
              <a:t>of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sex.”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2034962"/>
            <a:ext cx="4991735" cy="2190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1750" algn="ctr">
              <a:lnSpc>
                <a:spcPct val="100000"/>
              </a:lnSpc>
              <a:spcBef>
                <a:spcPts val="345"/>
              </a:spcBef>
            </a:pPr>
            <a:r>
              <a:rPr sz="2400" b="1" spc="50" dirty="0">
                <a:latin typeface="Gill Sans MT"/>
                <a:cs typeface="Gill Sans MT"/>
              </a:rPr>
              <a:t>2024</a:t>
            </a:r>
            <a:r>
              <a:rPr sz="2400" b="1" spc="-80" dirty="0">
                <a:latin typeface="Gill Sans MT"/>
                <a:cs typeface="Gill Sans MT"/>
              </a:rPr>
              <a:t> </a:t>
            </a:r>
            <a:r>
              <a:rPr sz="2400" b="1" spc="-10" dirty="0">
                <a:latin typeface="Gill Sans MT"/>
                <a:cs typeface="Gill Sans MT"/>
              </a:rPr>
              <a:t>Regulations</a:t>
            </a:r>
            <a:endParaRPr sz="2400">
              <a:latin typeface="Gill Sans MT"/>
              <a:cs typeface="Gill Sans MT"/>
            </a:endParaRPr>
          </a:p>
          <a:p>
            <a:pPr marL="12700">
              <a:lnSpc>
                <a:spcPts val="1835"/>
              </a:lnSpc>
              <a:spcBef>
                <a:spcPts val="180"/>
              </a:spcBef>
            </a:pPr>
            <a:r>
              <a:rPr sz="1800" spc="20" dirty="0">
                <a:latin typeface="Calibri"/>
                <a:cs typeface="Calibri"/>
              </a:rPr>
              <a:t>§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85" dirty="0">
                <a:latin typeface="Gill Sans MT"/>
                <a:cs typeface="Gill Sans MT"/>
              </a:rPr>
              <a:t>106.10:</a:t>
            </a:r>
            <a:r>
              <a:rPr sz="1800" spc="45" dirty="0">
                <a:latin typeface="Gill Sans MT"/>
                <a:cs typeface="Gill Sans MT"/>
              </a:rPr>
              <a:t> </a:t>
            </a:r>
            <a:r>
              <a:rPr sz="1800" spc="20" dirty="0">
                <a:latin typeface="Gill Sans MT"/>
                <a:cs typeface="Gill Sans MT"/>
              </a:rPr>
              <a:t>“Discrimination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55" dirty="0">
                <a:latin typeface="Gill Sans MT"/>
                <a:cs typeface="Gill Sans MT"/>
              </a:rPr>
              <a:t>on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55" dirty="0">
                <a:latin typeface="Gill Sans MT"/>
                <a:cs typeface="Gill Sans MT"/>
              </a:rPr>
              <a:t>the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160" dirty="0">
                <a:latin typeface="Gill Sans MT"/>
                <a:cs typeface="Gill Sans MT"/>
              </a:rPr>
              <a:t>basis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100" dirty="0">
                <a:latin typeface="Gill Sans MT"/>
                <a:cs typeface="Gill Sans MT"/>
              </a:rPr>
              <a:t>of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75" dirty="0">
                <a:latin typeface="Gill Sans MT"/>
                <a:cs typeface="Gill Sans MT"/>
              </a:rPr>
              <a:t>sex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ts val="1510"/>
              </a:lnSpc>
            </a:pPr>
            <a:r>
              <a:rPr sz="1800" spc="100" dirty="0">
                <a:latin typeface="Gill Sans MT"/>
                <a:cs typeface="Gill Sans MT"/>
              </a:rPr>
              <a:t>includes</a:t>
            </a:r>
            <a:r>
              <a:rPr sz="1800" spc="-65" dirty="0">
                <a:latin typeface="Gill Sans MT"/>
                <a:cs typeface="Gill Sans MT"/>
              </a:rPr>
              <a:t> </a:t>
            </a:r>
            <a:r>
              <a:rPr sz="1800" spc="75" dirty="0">
                <a:latin typeface="Gill Sans MT"/>
                <a:cs typeface="Gill Sans MT"/>
              </a:rPr>
              <a:t>discrimination</a:t>
            </a:r>
            <a:r>
              <a:rPr sz="1800" spc="-75" dirty="0">
                <a:latin typeface="Gill Sans MT"/>
                <a:cs typeface="Gill Sans MT"/>
              </a:rPr>
              <a:t> </a:t>
            </a:r>
            <a:r>
              <a:rPr sz="1800" spc="55" dirty="0">
                <a:latin typeface="Gill Sans MT"/>
                <a:cs typeface="Gill Sans MT"/>
              </a:rPr>
              <a:t>on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spc="55" dirty="0">
                <a:latin typeface="Gill Sans MT"/>
                <a:cs typeface="Gill Sans MT"/>
              </a:rPr>
              <a:t>the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160" dirty="0">
                <a:latin typeface="Gill Sans MT"/>
                <a:cs typeface="Gill Sans MT"/>
              </a:rPr>
              <a:t>basis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100" dirty="0">
                <a:latin typeface="Gill Sans MT"/>
                <a:cs typeface="Gill Sans MT"/>
              </a:rPr>
              <a:t>of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75" dirty="0">
                <a:latin typeface="Gill Sans MT"/>
                <a:cs typeface="Gill Sans MT"/>
              </a:rPr>
              <a:t>sex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ts val="1510"/>
              </a:lnSpc>
            </a:pPr>
            <a:r>
              <a:rPr sz="1800" spc="60" dirty="0">
                <a:latin typeface="Gill Sans MT"/>
                <a:cs typeface="Gill Sans MT"/>
              </a:rPr>
              <a:t>stereotypes,</a:t>
            </a:r>
            <a:r>
              <a:rPr sz="1800" spc="-30" dirty="0">
                <a:latin typeface="Gill Sans MT"/>
                <a:cs typeface="Gill Sans MT"/>
              </a:rPr>
              <a:t> </a:t>
            </a:r>
            <a:r>
              <a:rPr sz="1800" spc="100" dirty="0">
                <a:latin typeface="Gill Sans MT"/>
                <a:cs typeface="Gill Sans MT"/>
              </a:rPr>
              <a:t>sex</a:t>
            </a:r>
            <a:r>
              <a:rPr sz="1800" spc="-30" dirty="0">
                <a:latin typeface="Gill Sans MT"/>
                <a:cs typeface="Gill Sans MT"/>
              </a:rPr>
              <a:t> </a:t>
            </a:r>
            <a:r>
              <a:rPr sz="1800" spc="75" dirty="0">
                <a:latin typeface="Gill Sans MT"/>
                <a:cs typeface="Gill Sans MT"/>
              </a:rPr>
              <a:t>characteristics,</a:t>
            </a:r>
            <a:r>
              <a:rPr sz="1800" spc="-70" dirty="0">
                <a:latin typeface="Gill Sans MT"/>
                <a:cs typeface="Gill Sans MT"/>
              </a:rPr>
              <a:t> </a:t>
            </a:r>
            <a:r>
              <a:rPr sz="1800" spc="100" dirty="0">
                <a:latin typeface="Gill Sans MT"/>
                <a:cs typeface="Gill Sans MT"/>
              </a:rPr>
              <a:t>pregnancy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or</a:t>
            </a:r>
            <a:endParaRPr sz="1800">
              <a:latin typeface="Gill Sans MT"/>
              <a:cs typeface="Gill Sans MT"/>
            </a:endParaRPr>
          </a:p>
          <a:p>
            <a:pPr marL="12700" marR="5080">
              <a:lnSpc>
                <a:spcPct val="70000"/>
              </a:lnSpc>
              <a:spcBef>
                <a:spcPts val="325"/>
              </a:spcBef>
            </a:pPr>
            <a:r>
              <a:rPr sz="1800" spc="55" dirty="0">
                <a:latin typeface="Gill Sans MT"/>
                <a:cs typeface="Gill Sans MT"/>
              </a:rPr>
              <a:t>related</a:t>
            </a:r>
            <a:r>
              <a:rPr sz="1800" spc="45" dirty="0">
                <a:latin typeface="Gill Sans MT"/>
                <a:cs typeface="Gill Sans MT"/>
              </a:rPr>
              <a:t> </a:t>
            </a:r>
            <a:r>
              <a:rPr sz="1800" spc="60" dirty="0">
                <a:latin typeface="Gill Sans MT"/>
                <a:cs typeface="Gill Sans MT"/>
              </a:rPr>
              <a:t>conditions,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105" dirty="0">
                <a:latin typeface="Gill Sans MT"/>
                <a:cs typeface="Gill Sans MT"/>
              </a:rPr>
              <a:t>sexual</a:t>
            </a:r>
            <a:r>
              <a:rPr sz="1800" spc="5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orientation,</a:t>
            </a:r>
            <a:r>
              <a:rPr sz="1800" spc="20" dirty="0">
                <a:latin typeface="Gill Sans MT"/>
                <a:cs typeface="Gill Sans MT"/>
              </a:rPr>
              <a:t> </a:t>
            </a:r>
            <a:r>
              <a:rPr sz="1800" spc="130" dirty="0">
                <a:latin typeface="Gill Sans MT"/>
                <a:cs typeface="Gill Sans MT"/>
              </a:rPr>
              <a:t>and</a:t>
            </a:r>
            <a:r>
              <a:rPr sz="1800" spc="15" dirty="0">
                <a:latin typeface="Gill Sans MT"/>
                <a:cs typeface="Gill Sans MT"/>
              </a:rPr>
              <a:t> </a:t>
            </a:r>
            <a:r>
              <a:rPr sz="1800" spc="65" dirty="0">
                <a:latin typeface="Gill Sans MT"/>
                <a:cs typeface="Gill Sans MT"/>
              </a:rPr>
              <a:t>gender </a:t>
            </a:r>
            <a:r>
              <a:rPr sz="1800" spc="35" dirty="0">
                <a:latin typeface="Gill Sans MT"/>
                <a:cs typeface="Gill Sans MT"/>
              </a:rPr>
              <a:t>identity.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ts val="1835"/>
              </a:lnSpc>
              <a:spcBef>
                <a:spcPts val="345"/>
              </a:spcBef>
            </a:pPr>
            <a:r>
              <a:rPr sz="1800" dirty="0">
                <a:latin typeface="Calibri"/>
                <a:cs typeface="Calibri"/>
              </a:rPr>
              <a:t>§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85" dirty="0">
                <a:latin typeface="Gill Sans MT"/>
                <a:cs typeface="Gill Sans MT"/>
              </a:rPr>
              <a:t>106.31: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60" dirty="0">
                <a:latin typeface="Gill Sans MT"/>
                <a:cs typeface="Gill Sans MT"/>
              </a:rPr>
              <a:t>In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55" dirty="0">
                <a:latin typeface="Gill Sans MT"/>
                <a:cs typeface="Gill Sans MT"/>
              </a:rPr>
              <a:t>the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55" dirty="0">
                <a:latin typeface="Gill Sans MT"/>
                <a:cs typeface="Gill Sans MT"/>
              </a:rPr>
              <a:t>limited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110" dirty="0">
                <a:latin typeface="Gill Sans MT"/>
                <a:cs typeface="Gill Sans MT"/>
              </a:rPr>
              <a:t>circumstances</a:t>
            </a:r>
            <a:r>
              <a:rPr sz="1800" spc="-75" dirty="0">
                <a:latin typeface="Gill Sans MT"/>
                <a:cs typeface="Gill Sans MT"/>
              </a:rPr>
              <a:t> </a:t>
            </a:r>
            <a:r>
              <a:rPr sz="1800" spc="60" dirty="0">
                <a:latin typeface="Gill Sans MT"/>
                <a:cs typeface="Gill Sans MT"/>
              </a:rPr>
              <a:t>in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70" dirty="0">
                <a:latin typeface="Gill Sans MT"/>
                <a:cs typeface="Gill Sans MT"/>
              </a:rPr>
              <a:t>which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ts val="1510"/>
              </a:lnSpc>
            </a:pPr>
            <a:r>
              <a:rPr sz="1800" spc="-45" dirty="0">
                <a:latin typeface="Gill Sans MT"/>
                <a:cs typeface="Gill Sans MT"/>
              </a:rPr>
              <a:t>TIX</a:t>
            </a:r>
            <a:r>
              <a:rPr sz="1800" spc="-70" dirty="0">
                <a:latin typeface="Gill Sans MT"/>
                <a:cs typeface="Gill Sans MT"/>
              </a:rPr>
              <a:t> </a:t>
            </a:r>
            <a:r>
              <a:rPr sz="1800" spc="70" dirty="0">
                <a:latin typeface="Gill Sans MT"/>
                <a:cs typeface="Gill Sans MT"/>
              </a:rPr>
              <a:t>permits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spc="65" dirty="0">
                <a:latin typeface="Gill Sans MT"/>
                <a:cs typeface="Gill Sans MT"/>
              </a:rPr>
              <a:t>different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50" dirty="0">
                <a:latin typeface="Gill Sans MT"/>
                <a:cs typeface="Gill Sans MT"/>
              </a:rPr>
              <a:t>treatment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or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85" dirty="0">
                <a:latin typeface="Gill Sans MT"/>
                <a:cs typeface="Gill Sans MT"/>
              </a:rPr>
              <a:t>separation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spc="30" dirty="0">
                <a:latin typeface="Gill Sans MT"/>
                <a:cs typeface="Gill Sans MT"/>
              </a:rPr>
              <a:t>on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ts val="1835"/>
              </a:lnSpc>
            </a:pPr>
            <a:r>
              <a:rPr sz="1800" spc="55" dirty="0">
                <a:latin typeface="Gill Sans MT"/>
                <a:cs typeface="Gill Sans MT"/>
              </a:rPr>
              <a:t>the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160" dirty="0">
                <a:latin typeface="Gill Sans MT"/>
                <a:cs typeface="Gill Sans MT"/>
              </a:rPr>
              <a:t>basis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105" dirty="0">
                <a:latin typeface="Gill Sans MT"/>
                <a:cs typeface="Gill Sans MT"/>
              </a:rPr>
              <a:t>of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60" dirty="0">
                <a:latin typeface="Gill Sans MT"/>
                <a:cs typeface="Gill Sans MT"/>
              </a:rPr>
              <a:t>sex,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45" dirty="0">
                <a:latin typeface="Gill Sans MT"/>
                <a:cs typeface="Gill Sans MT"/>
              </a:rPr>
              <a:t>recipient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114" dirty="0">
                <a:latin typeface="Gill Sans MT"/>
                <a:cs typeface="Gill Sans MT"/>
              </a:rPr>
              <a:t>must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not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carry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it out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35" dirty="0">
                <a:latin typeface="Gill Sans MT"/>
                <a:cs typeface="Gill Sans MT"/>
              </a:rPr>
              <a:t>in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1828" y="4117975"/>
            <a:ext cx="4828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10" dirty="0">
                <a:latin typeface="Gill Sans MT"/>
                <a:cs typeface="Gill Sans MT"/>
              </a:rPr>
              <a:t>a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95" dirty="0">
                <a:latin typeface="Gill Sans MT"/>
                <a:cs typeface="Gill Sans MT"/>
              </a:rPr>
              <a:t>manner</a:t>
            </a:r>
            <a:r>
              <a:rPr sz="1800" spc="-65" dirty="0">
                <a:latin typeface="Gill Sans MT"/>
                <a:cs typeface="Gill Sans MT"/>
              </a:rPr>
              <a:t> </a:t>
            </a:r>
            <a:r>
              <a:rPr sz="1800" spc="70" dirty="0">
                <a:latin typeface="Gill Sans MT"/>
                <a:cs typeface="Gill Sans MT"/>
              </a:rPr>
              <a:t>that</a:t>
            </a:r>
            <a:r>
              <a:rPr sz="1800" spc="-80" dirty="0">
                <a:latin typeface="Gill Sans MT"/>
                <a:cs typeface="Gill Sans MT"/>
              </a:rPr>
              <a:t> </a:t>
            </a:r>
            <a:r>
              <a:rPr sz="1800" spc="95" dirty="0">
                <a:latin typeface="Gill Sans MT"/>
                <a:cs typeface="Gill Sans MT"/>
              </a:rPr>
              <a:t>discriminates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spc="55" dirty="0">
                <a:latin typeface="Gill Sans MT"/>
                <a:cs typeface="Gill Sans MT"/>
              </a:rPr>
              <a:t>on</a:t>
            </a:r>
            <a:r>
              <a:rPr sz="1800" spc="-65" dirty="0">
                <a:latin typeface="Gill Sans MT"/>
                <a:cs typeface="Gill Sans MT"/>
              </a:rPr>
              <a:t> </a:t>
            </a:r>
            <a:r>
              <a:rPr sz="1800" spc="55" dirty="0">
                <a:latin typeface="Gill Sans MT"/>
                <a:cs typeface="Gill Sans MT"/>
              </a:rPr>
              <a:t>the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160" dirty="0">
                <a:latin typeface="Gill Sans MT"/>
                <a:cs typeface="Gill Sans MT"/>
              </a:rPr>
              <a:t>basis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100" dirty="0">
                <a:latin typeface="Gill Sans MT"/>
                <a:cs typeface="Gill Sans MT"/>
              </a:rPr>
              <a:t>of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75" dirty="0">
                <a:latin typeface="Gill Sans MT"/>
                <a:cs typeface="Gill Sans MT"/>
              </a:rPr>
              <a:t>sex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1828" y="4297635"/>
            <a:ext cx="4843145" cy="1014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95"/>
              </a:spcBef>
            </a:pPr>
            <a:r>
              <a:rPr sz="1800" spc="80" dirty="0">
                <a:latin typeface="Gill Sans MT"/>
                <a:cs typeface="Gill Sans MT"/>
              </a:rPr>
              <a:t>by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100" dirty="0">
                <a:latin typeface="Gill Sans MT"/>
                <a:cs typeface="Gill Sans MT"/>
              </a:rPr>
              <a:t>subjecting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210" dirty="0">
                <a:latin typeface="Gill Sans MT"/>
                <a:cs typeface="Gill Sans MT"/>
              </a:rPr>
              <a:t>a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75" dirty="0">
                <a:latin typeface="Gill Sans MT"/>
                <a:cs typeface="Gill Sans MT"/>
              </a:rPr>
              <a:t>person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to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more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95" dirty="0">
                <a:latin typeface="Gill Sans MT"/>
                <a:cs typeface="Gill Sans MT"/>
              </a:rPr>
              <a:t>than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900" i="1" spc="120" dirty="0">
                <a:latin typeface="Gill Sans MT"/>
                <a:cs typeface="Gill Sans MT"/>
              </a:rPr>
              <a:t>de</a:t>
            </a:r>
            <a:r>
              <a:rPr sz="1900" i="1" spc="-55" dirty="0">
                <a:latin typeface="Gill Sans MT"/>
                <a:cs typeface="Gill Sans MT"/>
              </a:rPr>
              <a:t> </a:t>
            </a:r>
            <a:r>
              <a:rPr sz="1900" i="1" spc="105" dirty="0">
                <a:latin typeface="Gill Sans MT"/>
                <a:cs typeface="Gill Sans MT"/>
              </a:rPr>
              <a:t>minimis</a:t>
            </a:r>
            <a:endParaRPr sz="1900">
              <a:latin typeface="Gill Sans MT"/>
              <a:cs typeface="Gill Sans MT"/>
            </a:endParaRPr>
          </a:p>
          <a:p>
            <a:pPr marL="12700">
              <a:lnSpc>
                <a:spcPts val="1825"/>
              </a:lnSpc>
            </a:pPr>
            <a:r>
              <a:rPr sz="1800" spc="75" dirty="0">
                <a:latin typeface="Gill Sans MT"/>
                <a:cs typeface="Gill Sans MT"/>
              </a:rPr>
              <a:t>harm.</a:t>
            </a:r>
            <a:endParaRPr sz="1800">
              <a:latin typeface="Gill Sans MT"/>
              <a:cs typeface="Gill Sans MT"/>
            </a:endParaRPr>
          </a:p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sz="1800" dirty="0">
                <a:latin typeface="Gill Sans MT"/>
                <a:cs typeface="Gill Sans MT"/>
              </a:rPr>
              <a:t>A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spc="65" dirty="0">
                <a:latin typeface="Gill Sans MT"/>
                <a:cs typeface="Gill Sans MT"/>
              </a:rPr>
              <a:t>policy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or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spc="75" dirty="0">
                <a:latin typeface="Gill Sans MT"/>
                <a:cs typeface="Gill Sans MT"/>
              </a:rPr>
              <a:t>practice</a:t>
            </a:r>
            <a:r>
              <a:rPr sz="1800" spc="-75" dirty="0">
                <a:latin typeface="Gill Sans MT"/>
                <a:cs typeface="Gill Sans MT"/>
              </a:rPr>
              <a:t> </a:t>
            </a:r>
            <a:r>
              <a:rPr sz="1800" spc="70" dirty="0">
                <a:latin typeface="Gill Sans MT"/>
                <a:cs typeface="Gill Sans MT"/>
              </a:rPr>
              <a:t>that</a:t>
            </a:r>
            <a:r>
              <a:rPr sz="1800" spc="-70" dirty="0">
                <a:latin typeface="Gill Sans MT"/>
                <a:cs typeface="Gill Sans MT"/>
              </a:rPr>
              <a:t> </a:t>
            </a:r>
            <a:r>
              <a:rPr sz="1800" spc="70" dirty="0">
                <a:latin typeface="Gill Sans MT"/>
                <a:cs typeface="Gill Sans MT"/>
              </a:rPr>
              <a:t>prevents</a:t>
            </a:r>
            <a:r>
              <a:rPr sz="1800" spc="-65" dirty="0">
                <a:latin typeface="Gill Sans MT"/>
                <a:cs typeface="Gill Sans MT"/>
              </a:rPr>
              <a:t> </a:t>
            </a:r>
            <a:r>
              <a:rPr sz="1800" spc="210" dirty="0">
                <a:latin typeface="Gill Sans MT"/>
                <a:cs typeface="Gill Sans MT"/>
              </a:rPr>
              <a:t>a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spc="70" dirty="0">
                <a:latin typeface="Gill Sans MT"/>
                <a:cs typeface="Gill Sans MT"/>
              </a:rPr>
              <a:t>person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45" dirty="0">
                <a:latin typeface="Gill Sans MT"/>
                <a:cs typeface="Gill Sans MT"/>
              </a:rPr>
              <a:t>from </a:t>
            </a:r>
            <a:r>
              <a:rPr sz="1800" spc="75" dirty="0">
                <a:latin typeface="Gill Sans MT"/>
                <a:cs typeface="Gill Sans MT"/>
              </a:rPr>
              <a:t>participating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55" dirty="0">
                <a:latin typeface="Gill Sans MT"/>
                <a:cs typeface="Gill Sans MT"/>
              </a:rPr>
              <a:t>in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210" dirty="0">
                <a:latin typeface="Gill Sans MT"/>
                <a:cs typeface="Gill Sans MT"/>
              </a:rPr>
              <a:t>a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80" dirty="0">
                <a:latin typeface="Gill Sans MT"/>
                <a:cs typeface="Gill Sans MT"/>
              </a:rPr>
              <a:t>program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or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60" dirty="0">
                <a:latin typeface="Gill Sans MT"/>
                <a:cs typeface="Gill Sans MT"/>
              </a:rPr>
              <a:t>activity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75" dirty="0">
                <a:latin typeface="Gill Sans MT"/>
                <a:cs typeface="Gill Sans MT"/>
              </a:rPr>
              <a:t>consistent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1828" y="5204586"/>
            <a:ext cx="440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with</a:t>
            </a:r>
            <a:r>
              <a:rPr sz="1800" spc="35" dirty="0">
                <a:latin typeface="Gill Sans MT"/>
                <a:cs typeface="Gill Sans MT"/>
              </a:rPr>
              <a:t> </a:t>
            </a:r>
            <a:r>
              <a:rPr sz="1800" spc="55" dirty="0">
                <a:latin typeface="Gill Sans MT"/>
                <a:cs typeface="Gill Sans MT"/>
              </a:rPr>
              <a:t>the</a:t>
            </a:r>
            <a:r>
              <a:rPr sz="1800" spc="40" dirty="0">
                <a:latin typeface="Gill Sans MT"/>
                <a:cs typeface="Gill Sans MT"/>
              </a:rPr>
              <a:t> </a:t>
            </a:r>
            <a:r>
              <a:rPr sz="1800" spc="80" dirty="0">
                <a:latin typeface="Gill Sans MT"/>
                <a:cs typeface="Gill Sans MT"/>
              </a:rPr>
              <a:t>person’s</a:t>
            </a:r>
            <a:r>
              <a:rPr sz="1800" spc="30" dirty="0">
                <a:latin typeface="Gill Sans MT"/>
                <a:cs typeface="Gill Sans MT"/>
              </a:rPr>
              <a:t> </a:t>
            </a:r>
            <a:r>
              <a:rPr sz="1800" spc="75" dirty="0">
                <a:latin typeface="Gill Sans MT"/>
                <a:cs typeface="Gill Sans MT"/>
              </a:rPr>
              <a:t>gender</a:t>
            </a:r>
            <a:r>
              <a:rPr sz="1800" spc="3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identity</a:t>
            </a:r>
            <a:r>
              <a:rPr sz="1800" spc="40" dirty="0">
                <a:latin typeface="Gill Sans MT"/>
                <a:cs typeface="Gill Sans MT"/>
              </a:rPr>
              <a:t> </a:t>
            </a:r>
            <a:r>
              <a:rPr sz="1800" spc="110" dirty="0">
                <a:latin typeface="Gill Sans MT"/>
                <a:cs typeface="Gill Sans MT"/>
              </a:rPr>
              <a:t>subjects</a:t>
            </a:r>
            <a:r>
              <a:rPr sz="1800" spc="25" dirty="0">
                <a:latin typeface="Gill Sans MT"/>
                <a:cs typeface="Gill Sans MT"/>
              </a:rPr>
              <a:t> </a:t>
            </a:r>
            <a:r>
              <a:rPr sz="1800" spc="160" dirty="0">
                <a:latin typeface="Gill Sans MT"/>
                <a:cs typeface="Gill Sans MT"/>
              </a:rPr>
              <a:t>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1828" y="5383901"/>
            <a:ext cx="453009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800" spc="70" dirty="0">
                <a:latin typeface="Gill Sans MT"/>
                <a:cs typeface="Gill Sans MT"/>
              </a:rPr>
              <a:t>person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to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more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spc="90" dirty="0">
                <a:latin typeface="Gill Sans MT"/>
                <a:cs typeface="Gill Sans MT"/>
              </a:rPr>
              <a:t>than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900" i="1" spc="120" dirty="0">
                <a:latin typeface="Gill Sans MT"/>
                <a:cs typeface="Gill Sans MT"/>
              </a:rPr>
              <a:t>de</a:t>
            </a:r>
            <a:r>
              <a:rPr sz="1900" i="1" spc="-60" dirty="0">
                <a:latin typeface="Gill Sans MT"/>
                <a:cs typeface="Gill Sans MT"/>
              </a:rPr>
              <a:t> </a:t>
            </a:r>
            <a:r>
              <a:rPr sz="1900" i="1" spc="120" dirty="0">
                <a:latin typeface="Gill Sans MT"/>
                <a:cs typeface="Gill Sans MT"/>
              </a:rPr>
              <a:t>minimis</a:t>
            </a:r>
            <a:r>
              <a:rPr sz="1900" i="1" spc="-30" dirty="0">
                <a:latin typeface="Gill Sans MT"/>
                <a:cs typeface="Gill Sans MT"/>
              </a:rPr>
              <a:t> </a:t>
            </a:r>
            <a:r>
              <a:rPr sz="1800" spc="95" dirty="0">
                <a:latin typeface="Gill Sans MT"/>
                <a:cs typeface="Gill Sans MT"/>
              </a:rPr>
              <a:t>harm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spc="65" dirty="0">
                <a:latin typeface="Gill Sans MT"/>
                <a:cs typeface="Gill Sans MT"/>
              </a:rPr>
              <a:t>on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spc="30" dirty="0">
                <a:latin typeface="Gill Sans MT"/>
                <a:cs typeface="Gill Sans MT"/>
              </a:rPr>
              <a:t>the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ts val="1825"/>
              </a:lnSpc>
            </a:pPr>
            <a:r>
              <a:rPr sz="1800" spc="160" dirty="0">
                <a:latin typeface="Gill Sans MT"/>
                <a:cs typeface="Gill Sans MT"/>
              </a:rPr>
              <a:t>basis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100" dirty="0">
                <a:latin typeface="Gill Sans MT"/>
                <a:cs typeface="Gill Sans MT"/>
              </a:rPr>
              <a:t>of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70" dirty="0">
                <a:latin typeface="Gill Sans MT"/>
                <a:cs typeface="Gill Sans MT"/>
              </a:rPr>
              <a:t>sex.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-135" dirty="0"/>
              <a:t>Disparate</a:t>
            </a:r>
            <a:r>
              <a:rPr spc="-185" dirty="0"/>
              <a:t> </a:t>
            </a:r>
            <a:r>
              <a:rPr spc="-240" dirty="0"/>
              <a:t>Treatment</a:t>
            </a:r>
            <a:r>
              <a:rPr spc="-155" dirty="0"/>
              <a:t> </a:t>
            </a:r>
            <a:r>
              <a:rPr dirty="0"/>
              <a:t>in</a:t>
            </a:r>
            <a:r>
              <a:rPr spc="-190" dirty="0"/>
              <a:t> </a:t>
            </a:r>
            <a:r>
              <a:rPr spc="-145" dirty="0"/>
              <a:t>Employment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pc="-250" dirty="0"/>
              <a:t>“…in</a:t>
            </a:r>
            <a:r>
              <a:rPr spc="-30" dirty="0"/>
              <a:t> </a:t>
            </a:r>
            <a:r>
              <a:rPr dirty="0"/>
              <a:t>Title</a:t>
            </a:r>
            <a:r>
              <a:rPr spc="-25" dirty="0"/>
              <a:t> </a:t>
            </a:r>
            <a:r>
              <a:rPr dirty="0"/>
              <a:t>VII,</a:t>
            </a:r>
            <a:r>
              <a:rPr spc="-15" dirty="0"/>
              <a:t> </a:t>
            </a:r>
            <a:r>
              <a:rPr spc="130" dirty="0"/>
              <a:t>Congress</a:t>
            </a:r>
            <a:r>
              <a:rPr spc="15" dirty="0"/>
              <a:t> </a:t>
            </a:r>
            <a:r>
              <a:rPr spc="100" dirty="0"/>
              <a:t>outlawed</a:t>
            </a:r>
            <a:r>
              <a:rPr spc="-30" dirty="0"/>
              <a:t> </a:t>
            </a:r>
            <a:r>
              <a:rPr spc="120" dirty="0"/>
              <a:t>discrimination</a:t>
            </a:r>
            <a:r>
              <a:rPr spc="-40" dirty="0"/>
              <a:t> </a:t>
            </a:r>
            <a:r>
              <a:rPr spc="100" dirty="0"/>
              <a:t>in</a:t>
            </a:r>
            <a:r>
              <a:rPr spc="-35" dirty="0"/>
              <a:t> </a:t>
            </a:r>
            <a:r>
              <a:rPr spc="85" dirty="0"/>
              <a:t>the</a:t>
            </a:r>
            <a:r>
              <a:rPr spc="-30" dirty="0"/>
              <a:t> </a:t>
            </a:r>
            <a:r>
              <a:rPr spc="85" dirty="0"/>
              <a:t>workplace on</a:t>
            </a:r>
            <a:r>
              <a:rPr spc="-75" dirty="0"/>
              <a:t> </a:t>
            </a:r>
            <a:r>
              <a:rPr spc="85" dirty="0"/>
              <a:t>the</a:t>
            </a:r>
            <a:r>
              <a:rPr spc="-80" dirty="0"/>
              <a:t> </a:t>
            </a:r>
            <a:r>
              <a:rPr spc="254" dirty="0"/>
              <a:t>basis</a:t>
            </a:r>
            <a:r>
              <a:rPr spc="-55" dirty="0"/>
              <a:t> </a:t>
            </a:r>
            <a:r>
              <a:rPr spc="155" dirty="0"/>
              <a:t>of</a:t>
            </a:r>
            <a:r>
              <a:rPr spc="-75" dirty="0"/>
              <a:t> </a:t>
            </a:r>
            <a:r>
              <a:rPr spc="80" dirty="0"/>
              <a:t>race,</a:t>
            </a:r>
            <a:r>
              <a:rPr spc="-70" dirty="0"/>
              <a:t> </a:t>
            </a:r>
            <a:r>
              <a:rPr dirty="0"/>
              <a:t>color,</a:t>
            </a:r>
            <a:r>
              <a:rPr spc="-75" dirty="0"/>
              <a:t> </a:t>
            </a:r>
            <a:r>
              <a:rPr spc="65" dirty="0"/>
              <a:t>religion,</a:t>
            </a:r>
            <a:r>
              <a:rPr spc="-75" dirty="0"/>
              <a:t> </a:t>
            </a:r>
            <a:r>
              <a:rPr spc="100" dirty="0"/>
              <a:t>sex,</a:t>
            </a:r>
            <a:r>
              <a:rPr spc="-65" dirty="0"/>
              <a:t> </a:t>
            </a:r>
            <a:r>
              <a:rPr spc="-30" dirty="0"/>
              <a:t>or</a:t>
            </a:r>
            <a:r>
              <a:rPr spc="-75" dirty="0"/>
              <a:t> </a:t>
            </a:r>
            <a:r>
              <a:rPr spc="125" dirty="0"/>
              <a:t>national</a:t>
            </a:r>
            <a:r>
              <a:rPr spc="-75" dirty="0"/>
              <a:t> </a:t>
            </a:r>
            <a:r>
              <a:rPr spc="85" dirty="0"/>
              <a:t>origin.</a:t>
            </a:r>
            <a:r>
              <a:rPr spc="-70" dirty="0"/>
              <a:t> </a:t>
            </a:r>
            <a:r>
              <a:rPr spc="65" dirty="0"/>
              <a:t>Today, </a:t>
            </a:r>
            <a:r>
              <a:rPr spc="100" dirty="0"/>
              <a:t>we</a:t>
            </a:r>
            <a:r>
              <a:rPr spc="-75" dirty="0"/>
              <a:t> </a:t>
            </a:r>
            <a:r>
              <a:rPr spc="180" dirty="0"/>
              <a:t>must</a:t>
            </a:r>
            <a:r>
              <a:rPr spc="-70" dirty="0"/>
              <a:t> </a:t>
            </a:r>
            <a:r>
              <a:rPr spc="140" dirty="0"/>
              <a:t>decide</a:t>
            </a:r>
            <a:r>
              <a:rPr spc="-65" dirty="0"/>
              <a:t> </a:t>
            </a:r>
            <a:r>
              <a:rPr spc="55" dirty="0"/>
              <a:t>whether</a:t>
            </a:r>
            <a:r>
              <a:rPr spc="-60" dirty="0"/>
              <a:t> </a:t>
            </a:r>
            <a:r>
              <a:rPr spc="220" dirty="0"/>
              <a:t>an</a:t>
            </a:r>
            <a:r>
              <a:rPr spc="-70" dirty="0"/>
              <a:t> </a:t>
            </a:r>
            <a:r>
              <a:rPr spc="85" dirty="0"/>
              <a:t>employer</a:t>
            </a:r>
            <a:r>
              <a:rPr spc="-50" dirty="0"/>
              <a:t> </a:t>
            </a:r>
            <a:r>
              <a:rPr spc="225" dirty="0"/>
              <a:t>can</a:t>
            </a:r>
            <a:r>
              <a:rPr spc="-75" dirty="0"/>
              <a:t> </a:t>
            </a:r>
            <a:r>
              <a:rPr spc="70" dirty="0"/>
              <a:t>fire</a:t>
            </a:r>
            <a:r>
              <a:rPr spc="-70" dirty="0"/>
              <a:t> </a:t>
            </a:r>
            <a:r>
              <a:rPr spc="155" dirty="0"/>
              <a:t>someone</a:t>
            </a:r>
            <a:r>
              <a:rPr spc="-35" dirty="0"/>
              <a:t> </a:t>
            </a:r>
            <a:r>
              <a:rPr spc="160" dirty="0"/>
              <a:t>simply </a:t>
            </a:r>
            <a:r>
              <a:rPr dirty="0"/>
              <a:t>for</a:t>
            </a:r>
            <a:r>
              <a:rPr spc="-60" dirty="0"/>
              <a:t> </a:t>
            </a:r>
            <a:r>
              <a:rPr spc="160" dirty="0"/>
              <a:t>being</a:t>
            </a:r>
            <a:r>
              <a:rPr spc="-60" dirty="0"/>
              <a:t> </a:t>
            </a:r>
            <a:r>
              <a:rPr spc="140" dirty="0"/>
              <a:t>homosexual</a:t>
            </a:r>
            <a:r>
              <a:rPr spc="-40" dirty="0"/>
              <a:t> </a:t>
            </a:r>
            <a:r>
              <a:rPr spc="-35" dirty="0"/>
              <a:t>or</a:t>
            </a:r>
            <a:r>
              <a:rPr spc="-70" dirty="0"/>
              <a:t> </a:t>
            </a:r>
            <a:r>
              <a:rPr spc="114" dirty="0"/>
              <a:t>transgender.</a:t>
            </a:r>
            <a:r>
              <a:rPr spc="-20" dirty="0"/>
              <a:t> </a:t>
            </a:r>
            <a:r>
              <a:rPr spc="70" dirty="0"/>
              <a:t>The</a:t>
            </a:r>
            <a:r>
              <a:rPr spc="-65" dirty="0"/>
              <a:t> </a:t>
            </a:r>
            <a:r>
              <a:rPr spc="145" dirty="0"/>
              <a:t>answer</a:t>
            </a:r>
            <a:r>
              <a:rPr spc="-50" dirty="0"/>
              <a:t> </a:t>
            </a:r>
            <a:r>
              <a:rPr spc="210" dirty="0"/>
              <a:t>is</a:t>
            </a:r>
            <a:r>
              <a:rPr spc="-60" dirty="0"/>
              <a:t> </a:t>
            </a:r>
            <a:r>
              <a:rPr spc="110" dirty="0"/>
              <a:t>clear.</a:t>
            </a:r>
            <a:r>
              <a:rPr spc="-65" dirty="0"/>
              <a:t> </a:t>
            </a:r>
            <a:r>
              <a:rPr spc="-25" dirty="0"/>
              <a:t>An </a:t>
            </a:r>
            <a:r>
              <a:rPr spc="85" dirty="0"/>
              <a:t>employer</a:t>
            </a:r>
            <a:r>
              <a:rPr spc="-30" dirty="0"/>
              <a:t> </a:t>
            </a:r>
            <a:r>
              <a:rPr spc="75" dirty="0"/>
              <a:t>who</a:t>
            </a:r>
            <a:r>
              <a:rPr spc="-60" dirty="0"/>
              <a:t> </a:t>
            </a:r>
            <a:r>
              <a:rPr spc="130" dirty="0"/>
              <a:t>fires</a:t>
            </a:r>
            <a:r>
              <a:rPr spc="-50" dirty="0"/>
              <a:t> </a:t>
            </a:r>
            <a:r>
              <a:rPr spc="220" dirty="0"/>
              <a:t>an</a:t>
            </a:r>
            <a:r>
              <a:rPr spc="-50" dirty="0"/>
              <a:t> </a:t>
            </a:r>
            <a:r>
              <a:rPr spc="120" dirty="0"/>
              <a:t>individual</a:t>
            </a:r>
            <a:r>
              <a:rPr spc="-65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spc="160" dirty="0"/>
              <a:t>being</a:t>
            </a:r>
            <a:r>
              <a:rPr spc="-45" dirty="0"/>
              <a:t> </a:t>
            </a:r>
            <a:r>
              <a:rPr spc="140" dirty="0"/>
              <a:t>homosexual</a:t>
            </a:r>
            <a:r>
              <a:rPr spc="-25" dirty="0"/>
              <a:t> or </a:t>
            </a:r>
            <a:r>
              <a:rPr spc="114" dirty="0"/>
              <a:t>transgender</a:t>
            </a:r>
            <a:r>
              <a:rPr spc="-30" dirty="0"/>
              <a:t> </a:t>
            </a:r>
            <a:r>
              <a:rPr spc="130" dirty="0"/>
              <a:t>fires</a:t>
            </a:r>
            <a:r>
              <a:rPr spc="-65" dirty="0"/>
              <a:t> </a:t>
            </a:r>
            <a:r>
              <a:rPr spc="100" dirty="0"/>
              <a:t>that</a:t>
            </a:r>
            <a:r>
              <a:rPr spc="-65" dirty="0"/>
              <a:t> </a:t>
            </a:r>
            <a:r>
              <a:rPr spc="105" dirty="0"/>
              <a:t>person</a:t>
            </a:r>
            <a:r>
              <a:rPr spc="-40" dirty="0"/>
              <a:t> </a:t>
            </a:r>
            <a:r>
              <a:rPr dirty="0"/>
              <a:t>for</a:t>
            </a:r>
            <a:r>
              <a:rPr spc="-60" dirty="0"/>
              <a:t> </a:t>
            </a:r>
            <a:r>
              <a:rPr spc="85" dirty="0"/>
              <a:t>traits</a:t>
            </a:r>
            <a:r>
              <a:rPr spc="-65" dirty="0"/>
              <a:t> </a:t>
            </a:r>
            <a:r>
              <a:rPr spc="-35" dirty="0"/>
              <a:t>or</a:t>
            </a:r>
            <a:r>
              <a:rPr spc="-70" dirty="0"/>
              <a:t> </a:t>
            </a:r>
            <a:r>
              <a:rPr spc="160" dirty="0"/>
              <a:t>actions</a:t>
            </a:r>
            <a:r>
              <a:rPr spc="-65" dirty="0"/>
              <a:t> </a:t>
            </a:r>
            <a:r>
              <a:rPr dirty="0"/>
              <a:t>it</a:t>
            </a:r>
            <a:r>
              <a:rPr spc="-75" dirty="0"/>
              <a:t> </a:t>
            </a:r>
            <a:r>
              <a:rPr spc="95" dirty="0"/>
              <a:t>would</a:t>
            </a:r>
            <a:r>
              <a:rPr spc="-75" dirty="0"/>
              <a:t> </a:t>
            </a:r>
            <a:r>
              <a:rPr spc="25" dirty="0"/>
              <a:t>not </a:t>
            </a:r>
            <a:r>
              <a:rPr spc="180" dirty="0"/>
              <a:t>have</a:t>
            </a:r>
            <a:r>
              <a:rPr spc="-75" dirty="0"/>
              <a:t> </a:t>
            </a:r>
            <a:r>
              <a:rPr spc="145" dirty="0"/>
              <a:t>questions</a:t>
            </a:r>
            <a:r>
              <a:rPr spc="-45" dirty="0"/>
              <a:t> </a:t>
            </a:r>
            <a:r>
              <a:rPr spc="100" dirty="0"/>
              <a:t>in</a:t>
            </a:r>
            <a:r>
              <a:rPr spc="-70" dirty="0"/>
              <a:t> </a:t>
            </a:r>
            <a:r>
              <a:rPr spc="165" dirty="0"/>
              <a:t>members</a:t>
            </a:r>
            <a:r>
              <a:rPr spc="-40" dirty="0"/>
              <a:t> </a:t>
            </a:r>
            <a:r>
              <a:rPr spc="155" dirty="0"/>
              <a:t>of</a:t>
            </a:r>
            <a:r>
              <a:rPr spc="-75" dirty="0"/>
              <a:t> </a:t>
            </a:r>
            <a:r>
              <a:rPr spc="310" dirty="0"/>
              <a:t>a</a:t>
            </a:r>
            <a:r>
              <a:rPr spc="-70" dirty="0"/>
              <a:t> </a:t>
            </a:r>
            <a:r>
              <a:rPr spc="100" dirty="0"/>
              <a:t>different</a:t>
            </a:r>
            <a:r>
              <a:rPr spc="-70" dirty="0"/>
              <a:t> </a:t>
            </a:r>
            <a:r>
              <a:rPr spc="150" dirty="0"/>
              <a:t>sex.</a:t>
            </a:r>
            <a:r>
              <a:rPr spc="-40" dirty="0"/>
              <a:t> </a:t>
            </a:r>
            <a:r>
              <a:rPr spc="155" dirty="0"/>
              <a:t>Sex</a:t>
            </a:r>
            <a:r>
              <a:rPr spc="-75" dirty="0"/>
              <a:t> </a:t>
            </a:r>
            <a:r>
              <a:rPr spc="195" dirty="0"/>
              <a:t>plays</a:t>
            </a:r>
            <a:r>
              <a:rPr spc="-70" dirty="0"/>
              <a:t> </a:t>
            </a:r>
            <a:r>
              <a:rPr spc="260" dirty="0"/>
              <a:t>a </a:t>
            </a:r>
            <a:r>
              <a:rPr spc="170" dirty="0"/>
              <a:t>necessary</a:t>
            </a:r>
            <a:r>
              <a:rPr spc="-10" dirty="0"/>
              <a:t> </a:t>
            </a:r>
            <a:r>
              <a:rPr spc="200" dirty="0"/>
              <a:t>and</a:t>
            </a:r>
            <a:r>
              <a:rPr spc="-60" dirty="0"/>
              <a:t> </a:t>
            </a:r>
            <a:r>
              <a:rPr spc="160" dirty="0"/>
              <a:t>undistinguishable</a:t>
            </a:r>
            <a:r>
              <a:rPr spc="-40" dirty="0"/>
              <a:t> </a:t>
            </a:r>
            <a:r>
              <a:rPr dirty="0"/>
              <a:t>role</a:t>
            </a:r>
            <a:r>
              <a:rPr spc="-60" dirty="0"/>
              <a:t> </a:t>
            </a:r>
            <a:r>
              <a:rPr spc="100" dirty="0"/>
              <a:t>in</a:t>
            </a:r>
            <a:r>
              <a:rPr spc="-60" dirty="0"/>
              <a:t> </a:t>
            </a:r>
            <a:r>
              <a:rPr spc="70" dirty="0"/>
              <a:t>the</a:t>
            </a:r>
            <a:r>
              <a:rPr spc="-55" dirty="0"/>
              <a:t> </a:t>
            </a:r>
            <a:r>
              <a:rPr spc="114" dirty="0"/>
              <a:t>decision,</a:t>
            </a:r>
            <a:r>
              <a:rPr spc="-55" dirty="0"/>
              <a:t> </a:t>
            </a:r>
            <a:r>
              <a:rPr spc="95" dirty="0"/>
              <a:t>exactly</a:t>
            </a:r>
          </a:p>
          <a:p>
            <a:pPr marL="12700">
              <a:lnSpc>
                <a:spcPts val="3025"/>
              </a:lnSpc>
            </a:pPr>
            <a:r>
              <a:rPr spc="120" dirty="0"/>
              <a:t>what</a:t>
            </a:r>
            <a:r>
              <a:rPr spc="-10" dirty="0"/>
              <a:t> </a:t>
            </a:r>
            <a:r>
              <a:rPr dirty="0"/>
              <a:t>Title</a:t>
            </a:r>
            <a:r>
              <a:rPr spc="-10" dirty="0"/>
              <a:t> </a:t>
            </a:r>
            <a:r>
              <a:rPr spc="60" dirty="0"/>
              <a:t>VII</a:t>
            </a:r>
            <a:r>
              <a:rPr dirty="0"/>
              <a:t> </a:t>
            </a:r>
            <a:r>
              <a:rPr spc="75" dirty="0"/>
              <a:t>forbids.”</a:t>
            </a:r>
          </a:p>
          <a:p>
            <a:pPr marL="927100">
              <a:lnSpc>
                <a:spcPct val="100000"/>
              </a:lnSpc>
              <a:spcBef>
                <a:spcPts val="509"/>
              </a:spcBef>
            </a:pPr>
            <a:r>
              <a:rPr sz="2950" i="1" spc="229" dirty="0">
                <a:latin typeface="Gill Sans MT"/>
                <a:cs typeface="Gill Sans MT"/>
              </a:rPr>
              <a:t>Bostock</a:t>
            </a:r>
            <a:r>
              <a:rPr sz="2950" i="1" spc="-120" dirty="0">
                <a:latin typeface="Gill Sans MT"/>
                <a:cs typeface="Gill Sans MT"/>
              </a:rPr>
              <a:t> </a:t>
            </a:r>
            <a:r>
              <a:rPr sz="2950" i="1" spc="190" dirty="0">
                <a:latin typeface="Gill Sans MT"/>
                <a:cs typeface="Gill Sans MT"/>
              </a:rPr>
              <a:t>v.</a:t>
            </a:r>
            <a:r>
              <a:rPr sz="2950" i="1" spc="-120" dirty="0">
                <a:latin typeface="Gill Sans MT"/>
                <a:cs typeface="Gill Sans MT"/>
              </a:rPr>
              <a:t> </a:t>
            </a:r>
            <a:r>
              <a:rPr sz="2950" i="1" spc="160" dirty="0">
                <a:latin typeface="Gill Sans MT"/>
                <a:cs typeface="Gill Sans MT"/>
              </a:rPr>
              <a:t>Clayton</a:t>
            </a:r>
            <a:r>
              <a:rPr sz="2950" i="1" spc="-125" dirty="0">
                <a:latin typeface="Gill Sans MT"/>
                <a:cs typeface="Gill Sans MT"/>
              </a:rPr>
              <a:t> </a:t>
            </a:r>
            <a:r>
              <a:rPr sz="2950" i="1" spc="170" dirty="0">
                <a:latin typeface="Gill Sans MT"/>
                <a:cs typeface="Gill Sans MT"/>
              </a:rPr>
              <a:t>County</a:t>
            </a:r>
            <a:r>
              <a:rPr sz="2950" i="1" spc="-120" dirty="0">
                <a:latin typeface="Gill Sans MT"/>
                <a:cs typeface="Gill Sans MT"/>
              </a:rPr>
              <a:t> </a:t>
            </a:r>
            <a:r>
              <a:rPr spc="80" dirty="0"/>
              <a:t>(US.</a:t>
            </a:r>
            <a:r>
              <a:rPr spc="-80" dirty="0"/>
              <a:t> </a:t>
            </a:r>
            <a:r>
              <a:rPr spc="240" dirty="0"/>
              <a:t>S.</a:t>
            </a:r>
            <a:r>
              <a:rPr spc="-85" dirty="0"/>
              <a:t> </a:t>
            </a:r>
            <a:r>
              <a:rPr dirty="0"/>
              <a:t>Ct.</a:t>
            </a:r>
            <a:r>
              <a:rPr spc="-100" dirty="0"/>
              <a:t> </a:t>
            </a:r>
            <a:r>
              <a:rPr spc="130" dirty="0"/>
              <a:t>2020)</a:t>
            </a:r>
            <a:endParaRPr sz="29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970913" y="617296"/>
            <a:ext cx="82511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5" dirty="0"/>
              <a:t>Disparate</a:t>
            </a:r>
            <a:r>
              <a:rPr spc="-130" dirty="0"/>
              <a:t> </a:t>
            </a:r>
            <a:r>
              <a:rPr spc="-240" dirty="0"/>
              <a:t>Treatment</a:t>
            </a:r>
            <a:r>
              <a:rPr spc="-130" dirty="0"/>
              <a:t> </a:t>
            </a:r>
            <a:r>
              <a:rPr spc="55" dirty="0"/>
              <a:t>of</a:t>
            </a:r>
            <a:r>
              <a:rPr spc="-105" dirty="0"/>
              <a:t> </a:t>
            </a:r>
            <a:r>
              <a:rPr spc="-10" dirty="0"/>
              <a:t>Students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5146"/>
            <a:ext cx="4929505" cy="12738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70" dirty="0">
                <a:latin typeface="Gill Sans MT"/>
                <a:cs typeface="Gill Sans MT"/>
              </a:rPr>
              <a:t>Check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spc="55" dirty="0">
                <a:latin typeface="Gill Sans MT"/>
                <a:cs typeface="Gill Sans MT"/>
              </a:rPr>
              <a:t>with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your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spc="185" dirty="0">
                <a:latin typeface="Gill Sans MT"/>
                <a:cs typeface="Gill Sans MT"/>
              </a:rPr>
              <a:t>legal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spc="145" dirty="0">
                <a:latin typeface="Gill Sans MT"/>
                <a:cs typeface="Gill Sans MT"/>
              </a:rPr>
              <a:t>counsel</a:t>
            </a:r>
            <a:endParaRPr sz="2800">
              <a:latin typeface="Gill Sans MT"/>
              <a:cs typeface="Gill Sans MT"/>
            </a:endParaRPr>
          </a:p>
          <a:p>
            <a:pPr marL="697230" lvl="1" indent="-227329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150" dirty="0">
                <a:latin typeface="Gill Sans MT"/>
                <a:cs typeface="Gill Sans MT"/>
              </a:rPr>
              <a:t>Pending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spc="90" dirty="0">
                <a:latin typeface="Gill Sans MT"/>
                <a:cs typeface="Gill Sans MT"/>
              </a:rPr>
              <a:t>injunctions</a:t>
            </a:r>
            <a:endParaRPr sz="2400">
              <a:latin typeface="Gill Sans MT"/>
              <a:cs typeface="Gill Sans MT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135" dirty="0">
                <a:latin typeface="Gill Sans MT"/>
                <a:cs typeface="Gill Sans MT"/>
              </a:rPr>
              <a:t>State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170" dirty="0">
                <a:latin typeface="Gill Sans MT"/>
                <a:cs typeface="Gill Sans MT"/>
              </a:rPr>
              <a:t>Laws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591310">
              <a:lnSpc>
                <a:spcPct val="100000"/>
              </a:lnSpc>
              <a:spcBef>
                <a:spcPts val="105"/>
              </a:spcBef>
            </a:pPr>
            <a:r>
              <a:rPr dirty="0"/>
              <a:t>Sex-Based</a:t>
            </a:r>
            <a:r>
              <a:rPr spc="-180" dirty="0"/>
              <a:t> </a:t>
            </a:r>
            <a:r>
              <a:rPr spc="-85" dirty="0"/>
              <a:t>Harassment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029" marR="151765" indent="-227965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pc="165" dirty="0"/>
              <a:t>2020</a:t>
            </a:r>
            <a:r>
              <a:rPr spc="-80" dirty="0"/>
              <a:t> </a:t>
            </a:r>
            <a:r>
              <a:rPr spc="125" dirty="0"/>
              <a:t>commentary</a:t>
            </a:r>
            <a:r>
              <a:rPr spc="-45" dirty="0"/>
              <a:t> </a:t>
            </a:r>
            <a:r>
              <a:rPr dirty="0"/>
              <a:t>to</a:t>
            </a:r>
            <a:r>
              <a:rPr spc="-80" dirty="0"/>
              <a:t> </a:t>
            </a:r>
            <a:r>
              <a:rPr spc="175" dirty="0"/>
              <a:t>regs</a:t>
            </a:r>
            <a:r>
              <a:rPr spc="-65" dirty="0"/>
              <a:t> </a:t>
            </a:r>
            <a:r>
              <a:rPr spc="155" dirty="0"/>
              <a:t>acknowledged</a:t>
            </a:r>
            <a:r>
              <a:rPr spc="-45" dirty="0"/>
              <a:t> </a:t>
            </a:r>
            <a:r>
              <a:rPr spc="100" dirty="0"/>
              <a:t>that</a:t>
            </a:r>
            <a:r>
              <a:rPr spc="-95" dirty="0"/>
              <a:t> </a:t>
            </a:r>
            <a:r>
              <a:rPr spc="150" dirty="0"/>
              <a:t>sexual 	</a:t>
            </a:r>
            <a:r>
              <a:rPr spc="175" dirty="0"/>
              <a:t>harassment</a:t>
            </a:r>
            <a:r>
              <a:rPr spc="-35" dirty="0"/>
              <a:t> </a:t>
            </a:r>
            <a:r>
              <a:rPr spc="165" dirty="0"/>
              <a:t>impacted</a:t>
            </a:r>
            <a:r>
              <a:rPr spc="-75" dirty="0"/>
              <a:t> </a:t>
            </a:r>
            <a:r>
              <a:rPr spc="204" dirty="0"/>
              <a:t>many</a:t>
            </a:r>
            <a:r>
              <a:rPr spc="-60" dirty="0"/>
              <a:t> </a:t>
            </a:r>
            <a:r>
              <a:rPr spc="145" dirty="0"/>
              <a:t>demographic</a:t>
            </a:r>
            <a:r>
              <a:rPr spc="-55" dirty="0"/>
              <a:t> </a:t>
            </a:r>
            <a:r>
              <a:rPr spc="150" dirty="0"/>
              <a:t>groups</a:t>
            </a:r>
            <a:r>
              <a:rPr spc="-50" dirty="0"/>
              <a:t> </a:t>
            </a:r>
            <a:r>
              <a:rPr spc="145" dirty="0"/>
              <a:t>“based</a:t>
            </a:r>
            <a:r>
              <a:rPr spc="-50" dirty="0"/>
              <a:t> </a:t>
            </a:r>
            <a:r>
              <a:rPr spc="60" dirty="0"/>
              <a:t>on 	</a:t>
            </a:r>
            <a:r>
              <a:rPr spc="100" dirty="0"/>
              <a:t>sex,</a:t>
            </a:r>
            <a:r>
              <a:rPr spc="-65" dirty="0"/>
              <a:t> </a:t>
            </a:r>
            <a:r>
              <a:rPr spc="130" dirty="0"/>
              <a:t>race</a:t>
            </a:r>
            <a:r>
              <a:rPr spc="-80" dirty="0"/>
              <a:t> </a:t>
            </a:r>
            <a:r>
              <a:rPr spc="195" dirty="0"/>
              <a:t>and</a:t>
            </a:r>
            <a:r>
              <a:rPr spc="-80" dirty="0"/>
              <a:t> </a:t>
            </a:r>
            <a:r>
              <a:rPr spc="70" dirty="0"/>
              <a:t>the</a:t>
            </a:r>
            <a:r>
              <a:rPr spc="-75" dirty="0"/>
              <a:t> </a:t>
            </a:r>
            <a:r>
              <a:rPr spc="85" dirty="0"/>
              <a:t>intersection</a:t>
            </a:r>
            <a:r>
              <a:rPr spc="-60" dirty="0"/>
              <a:t> </a:t>
            </a:r>
            <a:r>
              <a:rPr spc="155" dirty="0"/>
              <a:t>of</a:t>
            </a:r>
            <a:r>
              <a:rPr spc="-80" dirty="0"/>
              <a:t> </a:t>
            </a:r>
            <a:r>
              <a:rPr spc="165" dirty="0"/>
              <a:t>sex</a:t>
            </a:r>
            <a:r>
              <a:rPr spc="-65" dirty="0"/>
              <a:t> </a:t>
            </a:r>
            <a:r>
              <a:rPr spc="200" dirty="0"/>
              <a:t>and</a:t>
            </a:r>
            <a:r>
              <a:rPr spc="-75" dirty="0"/>
              <a:t> </a:t>
            </a:r>
            <a:r>
              <a:rPr spc="125" dirty="0"/>
              <a:t>race</a:t>
            </a:r>
            <a:r>
              <a:rPr spc="-80" dirty="0"/>
              <a:t> </a:t>
            </a:r>
            <a:r>
              <a:rPr spc="240" dirty="0"/>
              <a:t>(as</a:t>
            </a:r>
            <a:r>
              <a:rPr spc="-65" dirty="0"/>
              <a:t> </a:t>
            </a:r>
            <a:r>
              <a:rPr spc="80" dirty="0"/>
              <a:t>well</a:t>
            </a:r>
            <a:r>
              <a:rPr spc="-95" dirty="0"/>
              <a:t> </a:t>
            </a:r>
            <a:r>
              <a:rPr spc="340" dirty="0"/>
              <a:t>as</a:t>
            </a:r>
            <a:r>
              <a:rPr spc="-70" dirty="0"/>
              <a:t> </a:t>
            </a:r>
            <a:r>
              <a:rPr spc="-10" dirty="0"/>
              <a:t>other</a:t>
            </a:r>
          </a:p>
          <a:p>
            <a:pPr marL="241300" marR="5080">
              <a:lnSpc>
                <a:spcPts val="3020"/>
              </a:lnSpc>
              <a:spcBef>
                <a:spcPts val="50"/>
              </a:spcBef>
            </a:pPr>
            <a:r>
              <a:rPr spc="140" dirty="0"/>
              <a:t>characteristics</a:t>
            </a:r>
            <a:r>
              <a:rPr spc="-60" dirty="0"/>
              <a:t> </a:t>
            </a:r>
            <a:r>
              <a:rPr spc="215" dirty="0"/>
              <a:t>such</a:t>
            </a:r>
            <a:r>
              <a:rPr spc="-85" dirty="0"/>
              <a:t> </a:t>
            </a:r>
            <a:r>
              <a:rPr spc="340" dirty="0"/>
              <a:t>as</a:t>
            </a:r>
            <a:r>
              <a:rPr spc="-70" dirty="0"/>
              <a:t> </a:t>
            </a:r>
            <a:r>
              <a:rPr spc="125" dirty="0"/>
              <a:t>disability</a:t>
            </a:r>
            <a:r>
              <a:rPr spc="-100" dirty="0"/>
              <a:t> </a:t>
            </a:r>
            <a:r>
              <a:rPr spc="145" dirty="0"/>
              <a:t>status,</a:t>
            </a:r>
            <a:r>
              <a:rPr spc="-60" dirty="0"/>
              <a:t> </a:t>
            </a:r>
            <a:r>
              <a:rPr spc="160" dirty="0"/>
              <a:t>sexual</a:t>
            </a:r>
            <a:r>
              <a:rPr spc="-40" dirty="0"/>
              <a:t> </a:t>
            </a:r>
            <a:r>
              <a:rPr spc="50" dirty="0"/>
              <a:t>orientation,</a:t>
            </a:r>
            <a:r>
              <a:rPr spc="-75" dirty="0"/>
              <a:t> </a:t>
            </a:r>
            <a:r>
              <a:rPr spc="170" dirty="0"/>
              <a:t>and </a:t>
            </a:r>
            <a:r>
              <a:rPr spc="125" dirty="0"/>
              <a:t>gender</a:t>
            </a:r>
            <a:r>
              <a:rPr spc="-50" dirty="0"/>
              <a:t> </a:t>
            </a:r>
            <a:r>
              <a:rPr spc="45" dirty="0"/>
              <a:t>identity)."</a:t>
            </a:r>
          </a:p>
          <a:p>
            <a:pPr marL="240029" indent="-227329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029" algn="l"/>
              </a:tabLst>
            </a:pPr>
            <a:r>
              <a:rPr spc="155" dirty="0"/>
              <a:t>Sexual</a:t>
            </a:r>
            <a:r>
              <a:rPr spc="-55" dirty="0"/>
              <a:t> </a:t>
            </a:r>
            <a:r>
              <a:rPr spc="175" dirty="0"/>
              <a:t>harassment</a:t>
            </a:r>
            <a:r>
              <a:rPr spc="-40" dirty="0"/>
              <a:t> </a:t>
            </a:r>
            <a:r>
              <a:rPr spc="50" dirty="0"/>
              <a:t>not</a:t>
            </a:r>
            <a:r>
              <a:rPr spc="-80" dirty="0"/>
              <a:t> </a:t>
            </a:r>
            <a:r>
              <a:rPr spc="60" dirty="0"/>
              <a:t>tolerated</a:t>
            </a:r>
            <a:r>
              <a:rPr spc="-50" dirty="0"/>
              <a:t> </a:t>
            </a:r>
            <a:r>
              <a:rPr spc="215" dirty="0"/>
              <a:t>against</a:t>
            </a:r>
            <a:r>
              <a:rPr spc="-70" dirty="0"/>
              <a:t> </a:t>
            </a:r>
            <a:r>
              <a:rPr spc="-55" dirty="0"/>
              <a:t>LGBTQ</a:t>
            </a:r>
            <a:r>
              <a:rPr spc="-70" dirty="0"/>
              <a:t> </a:t>
            </a:r>
            <a:r>
              <a:rPr spc="135" dirty="0"/>
              <a:t>students.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7975">
              <a:lnSpc>
                <a:spcPct val="100000"/>
              </a:lnSpc>
              <a:spcBef>
                <a:spcPts val="105"/>
              </a:spcBef>
            </a:pPr>
            <a:r>
              <a:rPr dirty="0"/>
              <a:t>Sex-Based</a:t>
            </a:r>
            <a:r>
              <a:rPr spc="-180" dirty="0"/>
              <a:t> </a:t>
            </a:r>
            <a:r>
              <a:rPr spc="-85" dirty="0"/>
              <a:t>Harassment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54960" y="1799589"/>
            <a:ext cx="8042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84725" algn="l"/>
              </a:tabLst>
            </a:pPr>
            <a:r>
              <a:rPr sz="2800" b="1" spc="-190" dirty="0">
                <a:latin typeface="Gill Sans MT"/>
                <a:cs typeface="Gill Sans MT"/>
              </a:rPr>
              <a:t>Quid</a:t>
            </a:r>
            <a:r>
              <a:rPr sz="2800" b="1" spc="-65" dirty="0">
                <a:latin typeface="Gill Sans MT"/>
                <a:cs typeface="Gill Sans MT"/>
              </a:rPr>
              <a:t> </a:t>
            </a:r>
            <a:r>
              <a:rPr sz="2800" b="1" spc="-130" dirty="0">
                <a:latin typeface="Gill Sans MT"/>
                <a:cs typeface="Gill Sans MT"/>
              </a:rPr>
              <a:t>Pro</a:t>
            </a:r>
            <a:r>
              <a:rPr sz="2800" b="1" spc="-60" dirty="0">
                <a:latin typeface="Gill Sans MT"/>
                <a:cs typeface="Gill Sans MT"/>
              </a:rPr>
              <a:t> </a:t>
            </a:r>
            <a:r>
              <a:rPr sz="2800" b="1" spc="-25" dirty="0">
                <a:latin typeface="Gill Sans MT"/>
                <a:cs typeface="Gill Sans MT"/>
              </a:rPr>
              <a:t>Quo</a:t>
            </a:r>
            <a:r>
              <a:rPr sz="2800" b="1" dirty="0">
                <a:latin typeface="Gill Sans MT"/>
                <a:cs typeface="Gill Sans MT"/>
              </a:rPr>
              <a:t>	</a:t>
            </a:r>
            <a:r>
              <a:rPr sz="2800" b="1" spc="-75" dirty="0">
                <a:latin typeface="Gill Sans MT"/>
                <a:cs typeface="Gill Sans MT"/>
              </a:rPr>
              <a:t>Hostile </a:t>
            </a:r>
            <a:r>
              <a:rPr sz="2800" b="1" spc="-110" dirty="0">
                <a:latin typeface="Gill Sans MT"/>
                <a:cs typeface="Gill Sans MT"/>
              </a:rPr>
              <a:t>Environment</a:t>
            </a:r>
            <a:endParaRPr sz="2800">
              <a:latin typeface="Gill Sans MT"/>
              <a:cs typeface="Gill Sans MT"/>
            </a:endParaRPr>
          </a:p>
        </p:txBody>
      </p:sp>
      <p:grpSp>
        <p:nvGrpSpPr>
          <p:cNvPr id="7" name="object 7" descr="A person standing outside looking at his phone."/>
          <p:cNvGrpSpPr/>
          <p:nvPr/>
        </p:nvGrpSpPr>
        <p:grpSpPr>
          <a:xfrm>
            <a:off x="3305683" y="2576563"/>
            <a:ext cx="5433695" cy="3614420"/>
            <a:chOff x="3305683" y="2576563"/>
            <a:chExt cx="5433695" cy="3614420"/>
          </a:xfrm>
        </p:grpSpPr>
        <p:pic>
          <p:nvPicPr>
            <p:cNvPr id="8" name="object 8" descr="A person standing outside looking at his phone  Description automatically generated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8383" y="2589263"/>
              <a:ext cx="5407787" cy="35885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312033" y="2582913"/>
              <a:ext cx="5420995" cy="3601720"/>
            </a:xfrm>
            <a:custGeom>
              <a:avLst/>
              <a:gdLst/>
              <a:ahLst/>
              <a:cxnLst/>
              <a:rect l="l" t="t" r="r" b="b"/>
              <a:pathLst>
                <a:path w="5420995" h="3601720">
                  <a:moveTo>
                    <a:pt x="0" y="3601212"/>
                  </a:moveTo>
                  <a:lnTo>
                    <a:pt x="5420487" y="3601212"/>
                  </a:lnTo>
                  <a:lnTo>
                    <a:pt x="5420487" y="0"/>
                  </a:lnTo>
                  <a:lnTo>
                    <a:pt x="0" y="0"/>
                  </a:lnTo>
                  <a:lnTo>
                    <a:pt x="0" y="36012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" name="object 2" descr="NACUA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0" y="6400799"/>
            <a:ext cx="12192000" cy="457200"/>
            <a:chOff x="0" y="6400799"/>
            <a:chExt cx="12192000" cy="4572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00799"/>
              <a:ext cx="12191999" cy="4571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9774" y="6467844"/>
              <a:ext cx="1963039" cy="3231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8890">
              <a:lnSpc>
                <a:spcPct val="100000"/>
              </a:lnSpc>
              <a:spcBef>
                <a:spcPts val="105"/>
              </a:spcBef>
            </a:pPr>
            <a:r>
              <a:rPr spc="-285" dirty="0"/>
              <a:t>Quid</a:t>
            </a:r>
            <a:r>
              <a:rPr spc="-120" dirty="0"/>
              <a:t> </a:t>
            </a:r>
            <a:r>
              <a:rPr spc="-210" dirty="0"/>
              <a:t>Pro</a:t>
            </a:r>
            <a:r>
              <a:rPr spc="-114" dirty="0"/>
              <a:t> </a:t>
            </a:r>
            <a:r>
              <a:rPr spc="-365" dirty="0"/>
              <a:t>Quo</a:t>
            </a:r>
            <a:r>
              <a:rPr spc="-114" dirty="0"/>
              <a:t> </a:t>
            </a:r>
            <a:r>
              <a:rPr spc="-75" dirty="0"/>
              <a:t>Harassment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2065731"/>
            <a:ext cx="4368165" cy="251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1825" algn="ctr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latin typeface="Gill Sans MT"/>
                <a:cs typeface="Gill Sans MT"/>
              </a:rPr>
              <a:t>2020</a:t>
            </a:r>
            <a:r>
              <a:rPr sz="2400" b="1" spc="-80" dirty="0">
                <a:latin typeface="Gill Sans MT"/>
                <a:cs typeface="Gill Sans MT"/>
              </a:rPr>
              <a:t> </a:t>
            </a:r>
            <a:r>
              <a:rPr sz="2400" b="1" spc="-20" dirty="0">
                <a:latin typeface="Gill Sans MT"/>
                <a:cs typeface="Gill Sans MT"/>
              </a:rPr>
              <a:t>Regs</a:t>
            </a:r>
            <a:endParaRPr sz="2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10" dirty="0">
                <a:latin typeface="Calibri"/>
                <a:cs typeface="Calibri"/>
              </a:rPr>
              <a:t>§106.3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994"/>
              </a:spcBef>
            </a:pPr>
            <a:r>
              <a:rPr sz="2600" dirty="0">
                <a:latin typeface="Gill Sans MT"/>
                <a:cs typeface="Gill Sans MT"/>
              </a:rPr>
              <a:t>An</a:t>
            </a:r>
            <a:r>
              <a:rPr sz="2600" spc="-45" dirty="0">
                <a:latin typeface="Gill Sans MT"/>
                <a:cs typeface="Gill Sans MT"/>
              </a:rPr>
              <a:t> </a:t>
            </a:r>
            <a:r>
              <a:rPr sz="2600" spc="120" dirty="0">
                <a:latin typeface="Gill Sans MT"/>
                <a:cs typeface="Gill Sans MT"/>
              </a:rPr>
              <a:t>employee</a:t>
            </a:r>
            <a:r>
              <a:rPr sz="2600" spc="-85" dirty="0">
                <a:latin typeface="Gill Sans MT"/>
                <a:cs typeface="Gill Sans MT"/>
              </a:rPr>
              <a:t> </a:t>
            </a:r>
            <a:r>
              <a:rPr sz="2600" spc="105" dirty="0">
                <a:latin typeface="Gill Sans MT"/>
                <a:cs typeface="Gill Sans MT"/>
              </a:rPr>
              <a:t>conditioning</a:t>
            </a:r>
            <a:r>
              <a:rPr sz="2600" spc="-85" dirty="0">
                <a:latin typeface="Gill Sans MT"/>
                <a:cs typeface="Gill Sans MT"/>
              </a:rPr>
              <a:t> </a:t>
            </a:r>
            <a:r>
              <a:rPr sz="2600" spc="50" dirty="0">
                <a:latin typeface="Gill Sans MT"/>
                <a:cs typeface="Gill Sans MT"/>
              </a:rPr>
              <a:t>the </a:t>
            </a:r>
            <a:r>
              <a:rPr sz="2600" spc="85" dirty="0">
                <a:latin typeface="Gill Sans MT"/>
                <a:cs typeface="Gill Sans MT"/>
              </a:rPr>
              <a:t>provision</a:t>
            </a:r>
            <a:r>
              <a:rPr sz="2600" spc="-100" dirty="0">
                <a:latin typeface="Gill Sans MT"/>
                <a:cs typeface="Gill Sans MT"/>
              </a:rPr>
              <a:t> </a:t>
            </a:r>
            <a:r>
              <a:rPr sz="2600" spc="140" dirty="0">
                <a:latin typeface="Gill Sans MT"/>
                <a:cs typeface="Gill Sans MT"/>
              </a:rPr>
              <a:t>of</a:t>
            </a:r>
            <a:r>
              <a:rPr sz="2600" spc="-60" dirty="0">
                <a:latin typeface="Gill Sans MT"/>
                <a:cs typeface="Gill Sans MT"/>
              </a:rPr>
              <a:t> </a:t>
            </a:r>
            <a:r>
              <a:rPr sz="2600" spc="215" dirty="0">
                <a:latin typeface="Gill Sans MT"/>
                <a:cs typeface="Gill Sans MT"/>
              </a:rPr>
              <a:t>an</a:t>
            </a:r>
            <a:r>
              <a:rPr sz="2600" spc="-80" dirty="0">
                <a:latin typeface="Gill Sans MT"/>
                <a:cs typeface="Gill Sans MT"/>
              </a:rPr>
              <a:t> </a:t>
            </a:r>
            <a:r>
              <a:rPr sz="2600" spc="100" dirty="0">
                <a:latin typeface="Gill Sans MT"/>
                <a:cs typeface="Gill Sans MT"/>
              </a:rPr>
              <a:t>aid,</a:t>
            </a:r>
            <a:r>
              <a:rPr sz="2600" spc="-80" dirty="0">
                <a:latin typeface="Gill Sans MT"/>
                <a:cs typeface="Gill Sans MT"/>
              </a:rPr>
              <a:t> </a:t>
            </a:r>
            <a:r>
              <a:rPr sz="2600" spc="90" dirty="0">
                <a:latin typeface="Gill Sans MT"/>
                <a:cs typeface="Gill Sans MT"/>
              </a:rPr>
              <a:t>benefit,</a:t>
            </a:r>
            <a:r>
              <a:rPr sz="2600" spc="-105" dirty="0">
                <a:latin typeface="Gill Sans MT"/>
                <a:cs typeface="Gill Sans MT"/>
              </a:rPr>
              <a:t> </a:t>
            </a:r>
            <a:r>
              <a:rPr sz="2600" spc="-25" dirty="0">
                <a:latin typeface="Gill Sans MT"/>
                <a:cs typeface="Gill Sans MT"/>
              </a:rPr>
              <a:t>or </a:t>
            </a:r>
            <a:r>
              <a:rPr sz="2600" spc="114" dirty="0">
                <a:latin typeface="Gill Sans MT"/>
                <a:cs typeface="Gill Sans MT"/>
              </a:rPr>
              <a:t>service</a:t>
            </a:r>
            <a:r>
              <a:rPr sz="2600" spc="-114" dirty="0">
                <a:latin typeface="Gill Sans MT"/>
                <a:cs typeface="Gill Sans MT"/>
              </a:rPr>
              <a:t> </a:t>
            </a:r>
            <a:r>
              <a:rPr sz="2600" spc="140" dirty="0">
                <a:latin typeface="Gill Sans MT"/>
                <a:cs typeface="Gill Sans MT"/>
              </a:rPr>
              <a:t>of</a:t>
            </a:r>
            <a:r>
              <a:rPr sz="2600" spc="-70" dirty="0">
                <a:latin typeface="Gill Sans MT"/>
                <a:cs typeface="Gill Sans MT"/>
              </a:rPr>
              <a:t> </a:t>
            </a:r>
            <a:r>
              <a:rPr sz="2600" spc="75" dirty="0">
                <a:latin typeface="Gill Sans MT"/>
                <a:cs typeface="Gill Sans MT"/>
              </a:rPr>
              <a:t>the</a:t>
            </a:r>
            <a:r>
              <a:rPr sz="2600" spc="-90" dirty="0">
                <a:latin typeface="Gill Sans MT"/>
                <a:cs typeface="Gill Sans MT"/>
              </a:rPr>
              <a:t> </a:t>
            </a:r>
            <a:r>
              <a:rPr sz="2600" spc="75" dirty="0">
                <a:latin typeface="Gill Sans MT"/>
                <a:cs typeface="Gill Sans MT"/>
              </a:rPr>
              <a:t>recipient</a:t>
            </a:r>
            <a:r>
              <a:rPr sz="2600" spc="-125" dirty="0">
                <a:latin typeface="Gill Sans MT"/>
                <a:cs typeface="Gill Sans MT"/>
              </a:rPr>
              <a:t> </a:t>
            </a:r>
            <a:r>
              <a:rPr sz="2600" spc="80" dirty="0">
                <a:latin typeface="Gill Sans MT"/>
                <a:cs typeface="Gill Sans MT"/>
              </a:rPr>
              <a:t>on</a:t>
            </a:r>
            <a:r>
              <a:rPr sz="2600" spc="-70" dirty="0">
                <a:latin typeface="Gill Sans MT"/>
                <a:cs typeface="Gill Sans MT"/>
              </a:rPr>
              <a:t> </a:t>
            </a:r>
            <a:r>
              <a:rPr sz="2600" spc="190" dirty="0">
                <a:latin typeface="Gill Sans MT"/>
                <a:cs typeface="Gill Sans MT"/>
              </a:rPr>
              <a:t>an </a:t>
            </a:r>
            <a:r>
              <a:rPr sz="2600" spc="114" dirty="0">
                <a:latin typeface="Gill Sans MT"/>
                <a:cs typeface="Gill Sans MT"/>
              </a:rPr>
              <a:t>individual’s</a:t>
            </a:r>
            <a:r>
              <a:rPr sz="2600" spc="-70" dirty="0">
                <a:latin typeface="Gill Sans MT"/>
                <a:cs typeface="Gill Sans MT"/>
              </a:rPr>
              <a:t> </a:t>
            </a:r>
            <a:r>
              <a:rPr sz="2600" spc="95" dirty="0">
                <a:latin typeface="Gill Sans MT"/>
                <a:cs typeface="Gill Sans MT"/>
              </a:rPr>
              <a:t>participation</a:t>
            </a:r>
            <a:r>
              <a:rPr sz="2600" spc="-60" dirty="0">
                <a:latin typeface="Gill Sans MT"/>
                <a:cs typeface="Gill Sans MT"/>
              </a:rPr>
              <a:t> </a:t>
            </a:r>
            <a:r>
              <a:rPr sz="2600" spc="65" dirty="0">
                <a:latin typeface="Gill Sans MT"/>
                <a:cs typeface="Gill Sans MT"/>
              </a:rPr>
              <a:t>in </a:t>
            </a:r>
            <a:r>
              <a:rPr sz="2600" spc="120" dirty="0">
                <a:latin typeface="Gill Sans MT"/>
                <a:cs typeface="Gill Sans MT"/>
              </a:rPr>
              <a:t>unwelcome</a:t>
            </a:r>
            <a:r>
              <a:rPr sz="2600" spc="-100" dirty="0">
                <a:latin typeface="Gill Sans MT"/>
                <a:cs typeface="Gill Sans MT"/>
              </a:rPr>
              <a:t> </a:t>
            </a:r>
            <a:r>
              <a:rPr sz="2600" spc="150" dirty="0">
                <a:latin typeface="Gill Sans MT"/>
                <a:cs typeface="Gill Sans MT"/>
              </a:rPr>
              <a:t>sexual</a:t>
            </a:r>
            <a:r>
              <a:rPr sz="2600" spc="-95" dirty="0">
                <a:latin typeface="Gill Sans MT"/>
                <a:cs typeface="Gill Sans MT"/>
              </a:rPr>
              <a:t> </a:t>
            </a:r>
            <a:r>
              <a:rPr sz="2600" spc="105" dirty="0">
                <a:latin typeface="Gill Sans MT"/>
                <a:cs typeface="Gill Sans MT"/>
              </a:rPr>
              <a:t>conduct.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82364" rIns="0" bIns="0" rtlCol="0">
            <a:spAutoFit/>
          </a:bodyPr>
          <a:lstStyle/>
          <a:p>
            <a:pPr marL="50800" algn="ctr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2024</a:t>
            </a:r>
            <a:r>
              <a:rPr spc="-80" dirty="0"/>
              <a:t> </a:t>
            </a:r>
            <a:r>
              <a:rPr spc="-20" dirty="0"/>
              <a:t>Regs</a:t>
            </a: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b="0" spc="-10" dirty="0">
                <a:latin typeface="Calibri"/>
                <a:cs typeface="Calibri"/>
              </a:rPr>
              <a:t>§106.2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994"/>
              </a:spcBef>
            </a:pPr>
            <a:r>
              <a:rPr sz="2600" b="0" dirty="0">
                <a:latin typeface="Calibri"/>
                <a:cs typeface="Calibri"/>
              </a:rPr>
              <a:t>An</a:t>
            </a:r>
            <a:r>
              <a:rPr sz="2600" b="0" spc="-65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employee,</a:t>
            </a:r>
            <a:r>
              <a:rPr sz="2600" b="0" spc="-60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agent,</a:t>
            </a:r>
            <a:r>
              <a:rPr sz="2600" b="0" spc="-60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or</a:t>
            </a:r>
            <a:r>
              <a:rPr sz="2600" b="0" spc="-40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other</a:t>
            </a:r>
            <a:r>
              <a:rPr sz="2600" b="0" spc="-50" dirty="0">
                <a:latin typeface="Calibri"/>
                <a:cs typeface="Calibri"/>
              </a:rPr>
              <a:t> </a:t>
            </a:r>
            <a:r>
              <a:rPr sz="2600" b="0" spc="-10" dirty="0">
                <a:latin typeface="Calibri"/>
                <a:cs typeface="Calibri"/>
              </a:rPr>
              <a:t>person </a:t>
            </a:r>
            <a:r>
              <a:rPr sz="2600" b="0" dirty="0">
                <a:latin typeface="Calibri"/>
                <a:cs typeface="Calibri"/>
              </a:rPr>
              <a:t>authorized</a:t>
            </a:r>
            <a:r>
              <a:rPr sz="2600" b="0" spc="-80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by</a:t>
            </a:r>
            <a:r>
              <a:rPr sz="2600" b="0" spc="-50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the</a:t>
            </a:r>
            <a:r>
              <a:rPr sz="2600" b="0" spc="-80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recipient</a:t>
            </a:r>
            <a:r>
              <a:rPr sz="2600" b="0" spc="-70" dirty="0">
                <a:latin typeface="Calibri"/>
                <a:cs typeface="Calibri"/>
              </a:rPr>
              <a:t> </a:t>
            </a:r>
            <a:r>
              <a:rPr sz="2600" b="0" spc="-25" dirty="0">
                <a:latin typeface="Calibri"/>
                <a:cs typeface="Calibri"/>
              </a:rPr>
              <a:t>to </a:t>
            </a:r>
            <a:r>
              <a:rPr sz="2600" b="0" dirty="0">
                <a:latin typeface="Calibri"/>
                <a:cs typeface="Calibri"/>
              </a:rPr>
              <a:t>provide</a:t>
            </a:r>
            <a:r>
              <a:rPr sz="2600" b="0" spc="-50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an</a:t>
            </a:r>
            <a:r>
              <a:rPr sz="2600" b="0" spc="-30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aid,</a:t>
            </a:r>
            <a:r>
              <a:rPr sz="2600" b="0" spc="-25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benefit,</a:t>
            </a:r>
            <a:r>
              <a:rPr sz="2600" b="0" spc="-60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or</a:t>
            </a:r>
            <a:r>
              <a:rPr sz="2600" b="0" spc="-20" dirty="0">
                <a:latin typeface="Calibri"/>
                <a:cs typeface="Calibri"/>
              </a:rPr>
              <a:t> </a:t>
            </a:r>
            <a:r>
              <a:rPr sz="2600" b="0" spc="-10" dirty="0">
                <a:latin typeface="Calibri"/>
                <a:cs typeface="Calibri"/>
              </a:rPr>
              <a:t>service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</a:pPr>
            <a:r>
              <a:rPr sz="2600" b="0" dirty="0">
                <a:latin typeface="Calibri"/>
                <a:cs typeface="Calibri"/>
              </a:rPr>
              <a:t>under</a:t>
            </a:r>
            <a:r>
              <a:rPr sz="2600" b="0" spc="-55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the</a:t>
            </a:r>
            <a:r>
              <a:rPr sz="2600" b="0" spc="-45" dirty="0">
                <a:latin typeface="Calibri"/>
                <a:cs typeface="Calibri"/>
              </a:rPr>
              <a:t> </a:t>
            </a:r>
            <a:r>
              <a:rPr sz="2600" b="0" spc="-10" dirty="0">
                <a:latin typeface="Calibri"/>
                <a:cs typeface="Calibri"/>
              </a:rPr>
              <a:t>recipient’s</a:t>
            </a:r>
            <a:r>
              <a:rPr sz="2600" b="0" spc="-65" dirty="0">
                <a:latin typeface="Calibri"/>
                <a:cs typeface="Calibri"/>
              </a:rPr>
              <a:t> </a:t>
            </a:r>
            <a:r>
              <a:rPr sz="2600" b="0" spc="-10" dirty="0">
                <a:latin typeface="Calibri"/>
                <a:cs typeface="Calibri"/>
              </a:rPr>
              <a:t>education</a:t>
            </a:r>
            <a:endParaRPr sz="2600">
              <a:latin typeface="Calibri"/>
              <a:cs typeface="Calibri"/>
            </a:endParaRPr>
          </a:p>
          <a:p>
            <a:pPr marL="12700" marR="85090">
              <a:lnSpc>
                <a:spcPct val="80000"/>
              </a:lnSpc>
              <a:spcBef>
                <a:spcPts val="315"/>
              </a:spcBef>
            </a:pPr>
            <a:r>
              <a:rPr sz="2600" b="0" dirty="0">
                <a:latin typeface="Calibri"/>
                <a:cs typeface="Calibri"/>
              </a:rPr>
              <a:t>program</a:t>
            </a:r>
            <a:r>
              <a:rPr sz="2600" b="0" spc="-95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or</a:t>
            </a:r>
            <a:r>
              <a:rPr sz="2600" b="0" spc="-80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activity</a:t>
            </a:r>
            <a:r>
              <a:rPr sz="2600" b="0" spc="-90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explicitly</a:t>
            </a:r>
            <a:r>
              <a:rPr sz="2600" b="0" spc="-105" dirty="0">
                <a:latin typeface="Calibri"/>
                <a:cs typeface="Calibri"/>
              </a:rPr>
              <a:t> </a:t>
            </a:r>
            <a:r>
              <a:rPr sz="2600" b="0" spc="-25" dirty="0">
                <a:latin typeface="Calibri"/>
                <a:cs typeface="Calibri"/>
              </a:rPr>
              <a:t>or </a:t>
            </a:r>
            <a:r>
              <a:rPr sz="2600" b="0" dirty="0">
                <a:latin typeface="Calibri"/>
                <a:cs typeface="Calibri"/>
              </a:rPr>
              <a:t>impliedly</a:t>
            </a:r>
            <a:r>
              <a:rPr sz="2600" b="0" spc="-50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conditioning</a:t>
            </a:r>
            <a:r>
              <a:rPr sz="2600" b="0" spc="-25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the</a:t>
            </a:r>
            <a:r>
              <a:rPr sz="2600" b="0" spc="-15" dirty="0">
                <a:latin typeface="Calibri"/>
                <a:cs typeface="Calibri"/>
              </a:rPr>
              <a:t> </a:t>
            </a:r>
            <a:r>
              <a:rPr sz="2600" b="0" spc="-10" dirty="0">
                <a:latin typeface="Calibri"/>
                <a:cs typeface="Calibri"/>
              </a:rPr>
              <a:t>provision </a:t>
            </a:r>
            <a:r>
              <a:rPr sz="2600" b="0" dirty="0">
                <a:latin typeface="Calibri"/>
                <a:cs typeface="Calibri"/>
              </a:rPr>
              <a:t>of</a:t>
            </a:r>
            <a:r>
              <a:rPr sz="2600" b="0" spc="-10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such</a:t>
            </a:r>
            <a:r>
              <a:rPr sz="2600" b="0" spc="-35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an</a:t>
            </a:r>
            <a:r>
              <a:rPr sz="2600" b="0" spc="-15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aid,</a:t>
            </a:r>
            <a:r>
              <a:rPr sz="2600" b="0" spc="-5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benefit,</a:t>
            </a:r>
            <a:r>
              <a:rPr sz="2600" b="0" spc="-40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or</a:t>
            </a:r>
            <a:r>
              <a:rPr sz="2600" b="0" spc="-5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service</a:t>
            </a:r>
            <a:r>
              <a:rPr sz="2600" b="0" spc="-40" dirty="0">
                <a:latin typeface="Calibri"/>
                <a:cs typeface="Calibri"/>
              </a:rPr>
              <a:t> </a:t>
            </a:r>
            <a:r>
              <a:rPr sz="2600" b="0" spc="-25" dirty="0">
                <a:latin typeface="Calibri"/>
                <a:cs typeface="Calibri"/>
              </a:rPr>
              <a:t>on </a:t>
            </a:r>
            <a:r>
              <a:rPr sz="2600" b="0" dirty="0">
                <a:latin typeface="Calibri"/>
                <a:cs typeface="Calibri"/>
              </a:rPr>
              <a:t>a</a:t>
            </a:r>
            <a:r>
              <a:rPr sz="2600" b="0" spc="-40" dirty="0">
                <a:latin typeface="Calibri"/>
                <a:cs typeface="Calibri"/>
              </a:rPr>
              <a:t> </a:t>
            </a:r>
            <a:r>
              <a:rPr sz="2600" b="0" spc="-20" dirty="0">
                <a:latin typeface="Calibri"/>
                <a:cs typeface="Calibri"/>
              </a:rPr>
              <a:t>person’s</a:t>
            </a:r>
            <a:r>
              <a:rPr sz="2600" b="0" spc="-55" dirty="0">
                <a:latin typeface="Calibri"/>
                <a:cs typeface="Calibri"/>
              </a:rPr>
              <a:t> </a:t>
            </a:r>
            <a:r>
              <a:rPr sz="2600" b="0" spc="-10" dirty="0">
                <a:latin typeface="Calibri"/>
                <a:cs typeface="Calibri"/>
              </a:rPr>
              <a:t>participation</a:t>
            </a:r>
            <a:r>
              <a:rPr sz="2600" b="0" spc="-50" dirty="0">
                <a:latin typeface="Calibri"/>
                <a:cs typeface="Calibri"/>
              </a:rPr>
              <a:t> </a:t>
            </a:r>
            <a:r>
              <a:rPr sz="2600" b="0" spc="-25" dirty="0">
                <a:latin typeface="Calibri"/>
                <a:cs typeface="Calibri"/>
              </a:rPr>
              <a:t>in </a:t>
            </a:r>
            <a:r>
              <a:rPr sz="2600" b="0" dirty="0">
                <a:latin typeface="Calibri"/>
                <a:cs typeface="Calibri"/>
              </a:rPr>
              <a:t>unwelcome</a:t>
            </a:r>
            <a:r>
              <a:rPr sz="2600" b="0" spc="-105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sexual</a:t>
            </a:r>
            <a:r>
              <a:rPr sz="2600" b="0" spc="-110" dirty="0">
                <a:latin typeface="Calibri"/>
                <a:cs typeface="Calibri"/>
              </a:rPr>
              <a:t> </a:t>
            </a:r>
            <a:r>
              <a:rPr sz="2600" b="0" spc="-10" dirty="0">
                <a:latin typeface="Calibri"/>
                <a:cs typeface="Calibri"/>
              </a:rPr>
              <a:t>conduct.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39497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Hostile</a:t>
            </a:r>
            <a:r>
              <a:rPr spc="-105" dirty="0"/>
              <a:t> </a:t>
            </a:r>
            <a:r>
              <a:rPr spc="-195" dirty="0"/>
              <a:t>Environment</a:t>
            </a:r>
            <a:r>
              <a:rPr spc="-135" dirty="0"/>
              <a:t> </a:t>
            </a:r>
            <a:r>
              <a:rPr spc="-65" dirty="0"/>
              <a:t>Harassment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indent="1754505">
              <a:lnSpc>
                <a:spcPct val="100000"/>
              </a:lnSpc>
              <a:spcBef>
                <a:spcPts val="420"/>
              </a:spcBef>
            </a:pPr>
            <a:r>
              <a:rPr spc="50" dirty="0"/>
              <a:t>2020</a:t>
            </a:r>
            <a:r>
              <a:rPr spc="-80" dirty="0"/>
              <a:t> </a:t>
            </a:r>
            <a:r>
              <a:rPr spc="-20" dirty="0"/>
              <a:t>Regs</a:t>
            </a:r>
          </a:p>
          <a:p>
            <a:pPr marL="12700" marR="5080">
              <a:lnSpc>
                <a:spcPct val="90000"/>
              </a:lnSpc>
              <a:spcBef>
                <a:spcPts val="710"/>
              </a:spcBef>
            </a:pPr>
            <a:r>
              <a:rPr sz="2800" b="0" spc="105" dirty="0">
                <a:latin typeface="Gill Sans MT"/>
                <a:cs typeface="Gill Sans MT"/>
              </a:rPr>
              <a:t>Unwelcome</a:t>
            </a:r>
            <a:r>
              <a:rPr sz="2800" b="0" spc="-70" dirty="0">
                <a:latin typeface="Gill Sans MT"/>
                <a:cs typeface="Gill Sans MT"/>
              </a:rPr>
              <a:t> </a:t>
            </a:r>
            <a:r>
              <a:rPr sz="2800" b="0" spc="114" dirty="0">
                <a:latin typeface="Gill Sans MT"/>
                <a:cs typeface="Gill Sans MT"/>
              </a:rPr>
              <a:t>conduct </a:t>
            </a:r>
            <a:r>
              <a:rPr sz="2800" b="0" spc="95" dirty="0">
                <a:latin typeface="Gill Sans MT"/>
                <a:cs typeface="Gill Sans MT"/>
              </a:rPr>
              <a:t>determined</a:t>
            </a:r>
            <a:r>
              <a:rPr sz="2800" b="0" spc="-60" dirty="0">
                <a:latin typeface="Gill Sans MT"/>
                <a:cs typeface="Gill Sans MT"/>
              </a:rPr>
              <a:t> </a:t>
            </a:r>
            <a:r>
              <a:rPr sz="2800" b="0" spc="125" dirty="0">
                <a:latin typeface="Gill Sans MT"/>
                <a:cs typeface="Gill Sans MT"/>
              </a:rPr>
              <a:t>by</a:t>
            </a:r>
            <a:r>
              <a:rPr sz="2800" b="0" spc="-70" dirty="0">
                <a:latin typeface="Gill Sans MT"/>
                <a:cs typeface="Gill Sans MT"/>
              </a:rPr>
              <a:t> </a:t>
            </a:r>
            <a:r>
              <a:rPr sz="2800" b="0" spc="310" dirty="0">
                <a:latin typeface="Gill Sans MT"/>
                <a:cs typeface="Gill Sans MT"/>
              </a:rPr>
              <a:t>a</a:t>
            </a:r>
            <a:r>
              <a:rPr sz="2800" b="0" spc="-65" dirty="0">
                <a:latin typeface="Gill Sans MT"/>
                <a:cs typeface="Gill Sans MT"/>
              </a:rPr>
              <a:t> </a:t>
            </a:r>
            <a:r>
              <a:rPr sz="2800" b="0" spc="140" dirty="0">
                <a:latin typeface="Gill Sans MT"/>
                <a:cs typeface="Gill Sans MT"/>
              </a:rPr>
              <a:t>reasonable </a:t>
            </a:r>
            <a:r>
              <a:rPr sz="2800" b="0" spc="105" dirty="0">
                <a:latin typeface="Gill Sans MT"/>
                <a:cs typeface="Gill Sans MT"/>
              </a:rPr>
              <a:t>person</a:t>
            </a:r>
            <a:r>
              <a:rPr sz="2800" b="0" spc="-60" dirty="0">
                <a:latin typeface="Gill Sans MT"/>
                <a:cs typeface="Gill Sans MT"/>
              </a:rPr>
              <a:t> </a:t>
            </a:r>
            <a:r>
              <a:rPr sz="2800" b="0" dirty="0">
                <a:latin typeface="Gill Sans MT"/>
                <a:cs typeface="Gill Sans MT"/>
              </a:rPr>
              <a:t>to</a:t>
            </a:r>
            <a:r>
              <a:rPr sz="2800" b="0" spc="-90" dirty="0">
                <a:latin typeface="Gill Sans MT"/>
                <a:cs typeface="Gill Sans MT"/>
              </a:rPr>
              <a:t> </a:t>
            </a:r>
            <a:r>
              <a:rPr sz="2800" b="0" spc="150" dirty="0">
                <a:latin typeface="Gill Sans MT"/>
                <a:cs typeface="Gill Sans MT"/>
              </a:rPr>
              <a:t>be</a:t>
            </a:r>
            <a:r>
              <a:rPr sz="2800" b="0" spc="-85" dirty="0">
                <a:latin typeface="Gill Sans MT"/>
                <a:cs typeface="Gill Sans MT"/>
              </a:rPr>
              <a:t> </a:t>
            </a:r>
            <a:r>
              <a:rPr sz="2800" b="0" spc="190" dirty="0">
                <a:latin typeface="Gill Sans MT"/>
                <a:cs typeface="Gill Sans MT"/>
              </a:rPr>
              <a:t>so</a:t>
            </a:r>
            <a:r>
              <a:rPr sz="2800" b="0" spc="-75" dirty="0">
                <a:latin typeface="Gill Sans MT"/>
                <a:cs typeface="Gill Sans MT"/>
              </a:rPr>
              <a:t> </a:t>
            </a:r>
            <a:r>
              <a:rPr sz="2800" b="0" spc="80" dirty="0">
                <a:latin typeface="Gill Sans MT"/>
                <a:cs typeface="Gill Sans MT"/>
              </a:rPr>
              <a:t>severe, </a:t>
            </a:r>
            <a:r>
              <a:rPr sz="2800" b="0" spc="114" dirty="0">
                <a:latin typeface="Gill Sans MT"/>
                <a:cs typeface="Gill Sans MT"/>
              </a:rPr>
              <a:t>pervasive,</a:t>
            </a:r>
            <a:r>
              <a:rPr sz="2800" b="0" spc="-40" dirty="0">
                <a:latin typeface="Gill Sans MT"/>
                <a:cs typeface="Gill Sans MT"/>
              </a:rPr>
              <a:t> </a:t>
            </a:r>
            <a:r>
              <a:rPr sz="2800" b="0" spc="200" dirty="0">
                <a:latin typeface="Gill Sans MT"/>
                <a:cs typeface="Gill Sans MT"/>
              </a:rPr>
              <a:t>and</a:t>
            </a:r>
            <a:r>
              <a:rPr sz="2800" b="0" spc="-70" dirty="0">
                <a:latin typeface="Gill Sans MT"/>
                <a:cs typeface="Gill Sans MT"/>
              </a:rPr>
              <a:t> </a:t>
            </a:r>
            <a:r>
              <a:rPr sz="2800" b="0" spc="80" dirty="0">
                <a:latin typeface="Gill Sans MT"/>
                <a:cs typeface="Gill Sans MT"/>
              </a:rPr>
              <a:t>objectively </a:t>
            </a:r>
            <a:r>
              <a:rPr sz="2800" b="0" spc="160" dirty="0">
                <a:latin typeface="Gill Sans MT"/>
                <a:cs typeface="Gill Sans MT"/>
              </a:rPr>
              <a:t>offensive</a:t>
            </a:r>
            <a:r>
              <a:rPr sz="2800" b="0" spc="-35" dirty="0">
                <a:latin typeface="Gill Sans MT"/>
                <a:cs typeface="Gill Sans MT"/>
              </a:rPr>
              <a:t> </a:t>
            </a:r>
            <a:r>
              <a:rPr sz="2800" b="0" spc="100" dirty="0">
                <a:latin typeface="Gill Sans MT"/>
                <a:cs typeface="Gill Sans MT"/>
              </a:rPr>
              <a:t>that</a:t>
            </a:r>
            <a:r>
              <a:rPr sz="2800" b="0" spc="-80" dirty="0">
                <a:latin typeface="Gill Sans MT"/>
                <a:cs typeface="Gill Sans MT"/>
              </a:rPr>
              <a:t> </a:t>
            </a:r>
            <a:r>
              <a:rPr sz="2800" b="0" dirty="0">
                <a:latin typeface="Gill Sans MT"/>
                <a:cs typeface="Gill Sans MT"/>
              </a:rPr>
              <a:t>it</a:t>
            </a:r>
            <a:r>
              <a:rPr sz="2800" b="0" spc="-65" dirty="0">
                <a:latin typeface="Gill Sans MT"/>
                <a:cs typeface="Gill Sans MT"/>
              </a:rPr>
              <a:t> </a:t>
            </a:r>
            <a:r>
              <a:rPr sz="2800" b="0" spc="120" dirty="0">
                <a:latin typeface="Gill Sans MT"/>
                <a:cs typeface="Gill Sans MT"/>
              </a:rPr>
              <a:t>effectively </a:t>
            </a:r>
            <a:r>
              <a:rPr sz="2800" b="0" spc="160" dirty="0">
                <a:latin typeface="Gill Sans MT"/>
                <a:cs typeface="Gill Sans MT"/>
              </a:rPr>
              <a:t>denies</a:t>
            </a:r>
            <a:r>
              <a:rPr sz="2800" b="0" spc="-60" dirty="0">
                <a:latin typeface="Gill Sans MT"/>
                <a:cs typeface="Gill Sans MT"/>
              </a:rPr>
              <a:t> </a:t>
            </a:r>
            <a:r>
              <a:rPr sz="2800" b="0" spc="310" dirty="0">
                <a:latin typeface="Gill Sans MT"/>
                <a:cs typeface="Gill Sans MT"/>
              </a:rPr>
              <a:t>a</a:t>
            </a:r>
            <a:r>
              <a:rPr sz="2800" b="0" spc="-70" dirty="0">
                <a:latin typeface="Gill Sans MT"/>
                <a:cs typeface="Gill Sans MT"/>
              </a:rPr>
              <a:t> </a:t>
            </a:r>
            <a:r>
              <a:rPr sz="2800" b="0" spc="105" dirty="0">
                <a:latin typeface="Gill Sans MT"/>
                <a:cs typeface="Gill Sans MT"/>
              </a:rPr>
              <a:t>person</a:t>
            </a:r>
            <a:r>
              <a:rPr sz="2800" b="0" spc="-40" dirty="0">
                <a:latin typeface="Gill Sans MT"/>
                <a:cs typeface="Gill Sans MT"/>
              </a:rPr>
              <a:t> </a:t>
            </a:r>
            <a:r>
              <a:rPr sz="2800" b="0" spc="160" dirty="0">
                <a:latin typeface="Gill Sans MT"/>
                <a:cs typeface="Gill Sans MT"/>
              </a:rPr>
              <a:t>equal</a:t>
            </a:r>
            <a:r>
              <a:rPr sz="2800" b="0" spc="-70" dirty="0">
                <a:latin typeface="Gill Sans MT"/>
                <a:cs typeface="Gill Sans MT"/>
              </a:rPr>
              <a:t> </a:t>
            </a:r>
            <a:r>
              <a:rPr sz="2800" b="0" spc="260" dirty="0">
                <a:latin typeface="Gill Sans MT"/>
                <a:cs typeface="Gill Sans MT"/>
              </a:rPr>
              <a:t>access </a:t>
            </a:r>
            <a:r>
              <a:rPr sz="2800" b="0" dirty="0">
                <a:latin typeface="Gill Sans MT"/>
                <a:cs typeface="Gill Sans MT"/>
              </a:rPr>
              <a:t>to</a:t>
            </a:r>
            <a:r>
              <a:rPr sz="2800" b="0" spc="-80" dirty="0">
                <a:latin typeface="Gill Sans MT"/>
                <a:cs typeface="Gill Sans MT"/>
              </a:rPr>
              <a:t> </a:t>
            </a:r>
            <a:r>
              <a:rPr sz="2800" b="0" spc="85" dirty="0">
                <a:latin typeface="Gill Sans MT"/>
                <a:cs typeface="Gill Sans MT"/>
              </a:rPr>
              <a:t>the</a:t>
            </a:r>
            <a:r>
              <a:rPr sz="2800" b="0" spc="-85" dirty="0">
                <a:latin typeface="Gill Sans MT"/>
                <a:cs typeface="Gill Sans MT"/>
              </a:rPr>
              <a:t> </a:t>
            </a:r>
            <a:r>
              <a:rPr sz="2800" b="0" spc="85" dirty="0">
                <a:latin typeface="Gill Sans MT"/>
                <a:cs typeface="Gill Sans MT"/>
              </a:rPr>
              <a:t>recipient’s</a:t>
            </a:r>
            <a:r>
              <a:rPr sz="2800" b="0" spc="-55" dirty="0">
                <a:latin typeface="Gill Sans MT"/>
                <a:cs typeface="Gill Sans MT"/>
              </a:rPr>
              <a:t> </a:t>
            </a:r>
            <a:r>
              <a:rPr sz="2800" b="0" spc="120" dirty="0">
                <a:latin typeface="Gill Sans MT"/>
                <a:cs typeface="Gill Sans MT"/>
              </a:rPr>
              <a:t>education </a:t>
            </a:r>
            <a:r>
              <a:rPr sz="2800" b="0" spc="110" dirty="0">
                <a:latin typeface="Gill Sans MT"/>
                <a:cs typeface="Gill Sans MT"/>
              </a:rPr>
              <a:t>program</a:t>
            </a:r>
            <a:r>
              <a:rPr sz="2800" b="0" spc="-120" dirty="0">
                <a:latin typeface="Gill Sans MT"/>
                <a:cs typeface="Gill Sans MT"/>
              </a:rPr>
              <a:t> </a:t>
            </a:r>
            <a:r>
              <a:rPr sz="2800" b="0" spc="-30" dirty="0">
                <a:latin typeface="Gill Sans MT"/>
                <a:cs typeface="Gill Sans MT"/>
              </a:rPr>
              <a:t>or</a:t>
            </a:r>
            <a:r>
              <a:rPr sz="2800" b="0" spc="-125" dirty="0">
                <a:latin typeface="Gill Sans MT"/>
                <a:cs typeface="Gill Sans MT"/>
              </a:rPr>
              <a:t> </a:t>
            </a:r>
            <a:r>
              <a:rPr sz="2800" b="0" spc="90" dirty="0">
                <a:latin typeface="Gill Sans MT"/>
                <a:cs typeface="Gill Sans MT"/>
              </a:rPr>
              <a:t>activity.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779270">
              <a:lnSpc>
                <a:spcPct val="100000"/>
              </a:lnSpc>
              <a:spcBef>
                <a:spcPts val="420"/>
              </a:spcBef>
            </a:pPr>
            <a:r>
              <a:rPr spc="50" dirty="0"/>
              <a:t>2024</a:t>
            </a:r>
            <a:r>
              <a:rPr spc="-80" dirty="0"/>
              <a:t> </a:t>
            </a:r>
            <a:r>
              <a:rPr spc="-20" dirty="0"/>
              <a:t>Regs</a:t>
            </a:r>
          </a:p>
          <a:p>
            <a:pPr marL="12700" marR="5080">
              <a:lnSpc>
                <a:spcPct val="90000"/>
              </a:lnSpc>
              <a:spcBef>
                <a:spcPts val="710"/>
              </a:spcBef>
            </a:pPr>
            <a:r>
              <a:rPr sz="2800" b="0" spc="105" dirty="0">
                <a:latin typeface="Gill Sans MT"/>
                <a:cs typeface="Gill Sans MT"/>
              </a:rPr>
              <a:t>Unwelcome</a:t>
            </a:r>
            <a:r>
              <a:rPr sz="2800" b="0" spc="-55" dirty="0">
                <a:latin typeface="Gill Sans MT"/>
                <a:cs typeface="Gill Sans MT"/>
              </a:rPr>
              <a:t> </a:t>
            </a:r>
            <a:r>
              <a:rPr sz="2800" b="0" spc="75" dirty="0">
                <a:latin typeface="Gill Sans MT"/>
                <a:cs typeface="Gill Sans MT"/>
              </a:rPr>
              <a:t>sex-</a:t>
            </a:r>
            <a:r>
              <a:rPr sz="2800" b="0" spc="215" dirty="0">
                <a:latin typeface="Gill Sans MT"/>
                <a:cs typeface="Gill Sans MT"/>
              </a:rPr>
              <a:t>based</a:t>
            </a:r>
            <a:r>
              <a:rPr sz="2800" b="0" spc="-10" dirty="0">
                <a:latin typeface="Gill Sans MT"/>
                <a:cs typeface="Gill Sans MT"/>
              </a:rPr>
              <a:t> </a:t>
            </a:r>
            <a:r>
              <a:rPr sz="2800" b="0" spc="114" dirty="0">
                <a:latin typeface="Gill Sans MT"/>
                <a:cs typeface="Gill Sans MT"/>
              </a:rPr>
              <a:t>conduct </a:t>
            </a:r>
            <a:r>
              <a:rPr sz="2800" b="0" spc="100" dirty="0">
                <a:latin typeface="Gill Sans MT"/>
                <a:cs typeface="Gill Sans MT"/>
              </a:rPr>
              <a:t>that</a:t>
            </a:r>
            <a:r>
              <a:rPr sz="2800" b="0" spc="-75" dirty="0">
                <a:latin typeface="Gill Sans MT"/>
                <a:cs typeface="Gill Sans MT"/>
              </a:rPr>
              <a:t> </a:t>
            </a:r>
            <a:r>
              <a:rPr sz="2800" b="0" spc="215" dirty="0">
                <a:latin typeface="Gill Sans MT"/>
                <a:cs typeface="Gill Sans MT"/>
              </a:rPr>
              <a:t>based</a:t>
            </a:r>
            <a:r>
              <a:rPr sz="2800" b="0" spc="-75" dirty="0">
                <a:latin typeface="Gill Sans MT"/>
                <a:cs typeface="Gill Sans MT"/>
              </a:rPr>
              <a:t> </a:t>
            </a:r>
            <a:r>
              <a:rPr sz="2800" b="0" spc="85" dirty="0">
                <a:latin typeface="Gill Sans MT"/>
                <a:cs typeface="Gill Sans MT"/>
              </a:rPr>
              <a:t>on</a:t>
            </a:r>
            <a:r>
              <a:rPr sz="2800" b="0" spc="-70" dirty="0">
                <a:latin typeface="Gill Sans MT"/>
                <a:cs typeface="Gill Sans MT"/>
              </a:rPr>
              <a:t> </a:t>
            </a:r>
            <a:r>
              <a:rPr sz="2800" b="0" spc="85" dirty="0">
                <a:latin typeface="Gill Sans MT"/>
                <a:cs typeface="Gill Sans MT"/>
              </a:rPr>
              <a:t>the</a:t>
            </a:r>
            <a:r>
              <a:rPr sz="2800" b="0" spc="-90" dirty="0">
                <a:latin typeface="Gill Sans MT"/>
                <a:cs typeface="Gill Sans MT"/>
              </a:rPr>
              <a:t> </a:t>
            </a:r>
            <a:r>
              <a:rPr sz="2800" b="0" spc="55" dirty="0">
                <a:latin typeface="Gill Sans MT"/>
                <a:cs typeface="Gill Sans MT"/>
              </a:rPr>
              <a:t>totality</a:t>
            </a:r>
            <a:r>
              <a:rPr sz="2800" b="0" spc="-90" dirty="0">
                <a:latin typeface="Gill Sans MT"/>
                <a:cs typeface="Gill Sans MT"/>
              </a:rPr>
              <a:t> </a:t>
            </a:r>
            <a:r>
              <a:rPr sz="2800" b="0" spc="155" dirty="0">
                <a:latin typeface="Gill Sans MT"/>
                <a:cs typeface="Gill Sans MT"/>
              </a:rPr>
              <a:t>of</a:t>
            </a:r>
            <a:r>
              <a:rPr sz="2800" b="0" spc="-70" dirty="0">
                <a:latin typeface="Gill Sans MT"/>
                <a:cs typeface="Gill Sans MT"/>
              </a:rPr>
              <a:t> </a:t>
            </a:r>
            <a:r>
              <a:rPr sz="2800" b="0" spc="60" dirty="0">
                <a:latin typeface="Gill Sans MT"/>
                <a:cs typeface="Gill Sans MT"/>
              </a:rPr>
              <a:t>the </a:t>
            </a:r>
            <a:r>
              <a:rPr sz="2800" b="0" spc="150" dirty="0">
                <a:latin typeface="Gill Sans MT"/>
                <a:cs typeface="Gill Sans MT"/>
              </a:rPr>
              <a:t>circumstances,</a:t>
            </a:r>
            <a:r>
              <a:rPr sz="2800" b="0" spc="-40" dirty="0">
                <a:latin typeface="Gill Sans MT"/>
                <a:cs typeface="Gill Sans MT"/>
              </a:rPr>
              <a:t> </a:t>
            </a:r>
            <a:r>
              <a:rPr sz="2800" b="0" spc="210" dirty="0">
                <a:latin typeface="Gill Sans MT"/>
                <a:cs typeface="Gill Sans MT"/>
              </a:rPr>
              <a:t>is</a:t>
            </a:r>
            <a:r>
              <a:rPr sz="2800" b="0" spc="-60" dirty="0">
                <a:latin typeface="Gill Sans MT"/>
                <a:cs typeface="Gill Sans MT"/>
              </a:rPr>
              <a:t> </a:t>
            </a:r>
            <a:r>
              <a:rPr sz="2800" b="0" spc="114" dirty="0">
                <a:latin typeface="Gill Sans MT"/>
                <a:cs typeface="Gill Sans MT"/>
              </a:rPr>
              <a:t>subjectively </a:t>
            </a:r>
            <a:r>
              <a:rPr sz="2800" b="0" spc="200" dirty="0">
                <a:latin typeface="Gill Sans MT"/>
                <a:cs typeface="Gill Sans MT"/>
              </a:rPr>
              <a:t>and</a:t>
            </a:r>
            <a:r>
              <a:rPr sz="2800" b="0" spc="-75" dirty="0">
                <a:latin typeface="Gill Sans MT"/>
                <a:cs typeface="Gill Sans MT"/>
              </a:rPr>
              <a:t> </a:t>
            </a:r>
            <a:r>
              <a:rPr sz="2800" b="0" spc="90" dirty="0">
                <a:latin typeface="Gill Sans MT"/>
                <a:cs typeface="Gill Sans MT"/>
              </a:rPr>
              <a:t>objectively</a:t>
            </a:r>
            <a:r>
              <a:rPr sz="2800" b="0" spc="-70" dirty="0">
                <a:latin typeface="Gill Sans MT"/>
                <a:cs typeface="Gill Sans MT"/>
              </a:rPr>
              <a:t> </a:t>
            </a:r>
            <a:r>
              <a:rPr sz="2800" b="0" spc="165" dirty="0">
                <a:latin typeface="Gill Sans MT"/>
                <a:cs typeface="Gill Sans MT"/>
              </a:rPr>
              <a:t>offensive</a:t>
            </a:r>
            <a:r>
              <a:rPr sz="2800" b="0" spc="-40" dirty="0">
                <a:latin typeface="Gill Sans MT"/>
                <a:cs typeface="Gill Sans MT"/>
              </a:rPr>
              <a:t> </a:t>
            </a:r>
            <a:r>
              <a:rPr sz="2800" b="0" spc="200" dirty="0">
                <a:latin typeface="Gill Sans MT"/>
                <a:cs typeface="Gill Sans MT"/>
              </a:rPr>
              <a:t>and</a:t>
            </a:r>
            <a:r>
              <a:rPr sz="2800" b="0" spc="-75" dirty="0">
                <a:latin typeface="Gill Sans MT"/>
                <a:cs typeface="Gill Sans MT"/>
              </a:rPr>
              <a:t> </a:t>
            </a:r>
            <a:r>
              <a:rPr sz="2800" b="0" spc="185" dirty="0">
                <a:latin typeface="Gill Sans MT"/>
                <a:cs typeface="Gill Sans MT"/>
              </a:rPr>
              <a:t>is </a:t>
            </a:r>
            <a:r>
              <a:rPr sz="2800" b="0" spc="190" dirty="0">
                <a:latin typeface="Gill Sans MT"/>
                <a:cs typeface="Gill Sans MT"/>
              </a:rPr>
              <a:t>so</a:t>
            </a:r>
            <a:r>
              <a:rPr sz="2800" b="0" spc="-100" dirty="0">
                <a:latin typeface="Gill Sans MT"/>
                <a:cs typeface="Gill Sans MT"/>
              </a:rPr>
              <a:t> </a:t>
            </a:r>
            <a:r>
              <a:rPr sz="2800" b="0" spc="114" dirty="0">
                <a:latin typeface="Gill Sans MT"/>
                <a:cs typeface="Gill Sans MT"/>
              </a:rPr>
              <a:t>severe</a:t>
            </a:r>
            <a:r>
              <a:rPr sz="2800" b="0" spc="-45" dirty="0">
                <a:latin typeface="Gill Sans MT"/>
                <a:cs typeface="Gill Sans MT"/>
              </a:rPr>
              <a:t> </a:t>
            </a:r>
            <a:r>
              <a:rPr sz="2800" b="0" spc="-35" dirty="0">
                <a:latin typeface="Gill Sans MT"/>
                <a:cs typeface="Gill Sans MT"/>
              </a:rPr>
              <a:t>or</a:t>
            </a:r>
            <a:r>
              <a:rPr sz="2800" b="0" spc="-95" dirty="0">
                <a:latin typeface="Gill Sans MT"/>
                <a:cs typeface="Gill Sans MT"/>
              </a:rPr>
              <a:t> </a:t>
            </a:r>
            <a:r>
              <a:rPr sz="2800" b="0" spc="140" dirty="0">
                <a:latin typeface="Gill Sans MT"/>
                <a:cs typeface="Gill Sans MT"/>
              </a:rPr>
              <a:t>pervasive</a:t>
            </a:r>
            <a:r>
              <a:rPr sz="2800" b="0" spc="-55" dirty="0">
                <a:latin typeface="Gill Sans MT"/>
                <a:cs typeface="Gill Sans MT"/>
              </a:rPr>
              <a:t> </a:t>
            </a:r>
            <a:r>
              <a:rPr sz="2800" b="0" spc="100" dirty="0">
                <a:latin typeface="Gill Sans MT"/>
                <a:cs typeface="Gill Sans MT"/>
              </a:rPr>
              <a:t>that</a:t>
            </a:r>
            <a:r>
              <a:rPr sz="2800" b="0" spc="-110" dirty="0">
                <a:latin typeface="Gill Sans MT"/>
                <a:cs typeface="Gill Sans MT"/>
              </a:rPr>
              <a:t> </a:t>
            </a:r>
            <a:r>
              <a:rPr sz="2800" b="0" spc="-25" dirty="0">
                <a:latin typeface="Gill Sans MT"/>
                <a:cs typeface="Gill Sans MT"/>
              </a:rPr>
              <a:t>it</a:t>
            </a:r>
            <a:endParaRPr sz="2800">
              <a:latin typeface="Gill Sans MT"/>
              <a:cs typeface="Gill Sans MT"/>
            </a:endParaRPr>
          </a:p>
          <a:p>
            <a:pPr marL="12700">
              <a:lnSpc>
                <a:spcPts val="2855"/>
              </a:lnSpc>
            </a:pPr>
            <a:r>
              <a:rPr sz="2800" b="0" spc="130" dirty="0">
                <a:latin typeface="Gill Sans MT"/>
                <a:cs typeface="Gill Sans MT"/>
              </a:rPr>
              <a:t>limits</a:t>
            </a:r>
            <a:r>
              <a:rPr sz="2800" b="0" spc="-120" dirty="0">
                <a:latin typeface="Gill Sans MT"/>
                <a:cs typeface="Gill Sans MT"/>
              </a:rPr>
              <a:t> </a:t>
            </a:r>
            <a:r>
              <a:rPr sz="2800" b="0" spc="-35" dirty="0">
                <a:latin typeface="Gill Sans MT"/>
                <a:cs typeface="Gill Sans MT"/>
              </a:rPr>
              <a:t>or</a:t>
            </a:r>
            <a:r>
              <a:rPr sz="2800" b="0" spc="-100" dirty="0">
                <a:latin typeface="Gill Sans MT"/>
                <a:cs typeface="Gill Sans MT"/>
              </a:rPr>
              <a:t> </a:t>
            </a:r>
            <a:r>
              <a:rPr sz="2800" b="0" spc="165" dirty="0">
                <a:latin typeface="Gill Sans MT"/>
                <a:cs typeface="Gill Sans MT"/>
              </a:rPr>
              <a:t>denies</a:t>
            </a:r>
            <a:r>
              <a:rPr sz="2800" b="0" spc="-70" dirty="0">
                <a:latin typeface="Gill Sans MT"/>
                <a:cs typeface="Gill Sans MT"/>
              </a:rPr>
              <a:t> </a:t>
            </a:r>
            <a:r>
              <a:rPr sz="2800" b="0" spc="310" dirty="0">
                <a:latin typeface="Gill Sans MT"/>
                <a:cs typeface="Gill Sans MT"/>
              </a:rPr>
              <a:t>a</a:t>
            </a:r>
            <a:r>
              <a:rPr sz="2800" b="0" spc="-95" dirty="0">
                <a:latin typeface="Gill Sans MT"/>
                <a:cs typeface="Gill Sans MT"/>
              </a:rPr>
              <a:t> </a:t>
            </a:r>
            <a:r>
              <a:rPr sz="2800" b="0" spc="105" dirty="0">
                <a:latin typeface="Gill Sans MT"/>
                <a:cs typeface="Gill Sans MT"/>
              </a:rPr>
              <a:t>person’s</a:t>
            </a:r>
            <a:endParaRPr sz="2800">
              <a:latin typeface="Gill Sans MT"/>
              <a:cs typeface="Gill Sans MT"/>
            </a:endParaRPr>
          </a:p>
          <a:p>
            <a:pPr marL="12700">
              <a:lnSpc>
                <a:spcPts val="3025"/>
              </a:lnSpc>
            </a:pPr>
            <a:r>
              <a:rPr sz="2800" b="0" spc="105" dirty="0">
                <a:latin typeface="Gill Sans MT"/>
                <a:cs typeface="Gill Sans MT"/>
              </a:rPr>
              <a:t>ability</a:t>
            </a:r>
            <a:r>
              <a:rPr sz="2800" b="0" spc="-114" dirty="0">
                <a:latin typeface="Gill Sans MT"/>
                <a:cs typeface="Gill Sans MT"/>
              </a:rPr>
              <a:t> </a:t>
            </a:r>
            <a:r>
              <a:rPr sz="2800" b="0" dirty="0">
                <a:latin typeface="Gill Sans MT"/>
                <a:cs typeface="Gill Sans MT"/>
              </a:rPr>
              <a:t>to</a:t>
            </a:r>
            <a:r>
              <a:rPr sz="2800" b="0" spc="-95" dirty="0">
                <a:latin typeface="Gill Sans MT"/>
                <a:cs typeface="Gill Sans MT"/>
              </a:rPr>
              <a:t> </a:t>
            </a:r>
            <a:r>
              <a:rPr sz="2800" b="0" spc="110" dirty="0">
                <a:latin typeface="Gill Sans MT"/>
                <a:cs typeface="Gill Sans MT"/>
              </a:rPr>
              <a:t>participate</a:t>
            </a:r>
            <a:r>
              <a:rPr sz="2800" b="0" spc="-85" dirty="0">
                <a:latin typeface="Gill Sans MT"/>
                <a:cs typeface="Gill Sans MT"/>
              </a:rPr>
              <a:t> </a:t>
            </a:r>
            <a:r>
              <a:rPr sz="2800" b="0" spc="100" dirty="0">
                <a:latin typeface="Gill Sans MT"/>
                <a:cs typeface="Gill Sans MT"/>
              </a:rPr>
              <a:t>in</a:t>
            </a:r>
            <a:r>
              <a:rPr sz="2800" b="0" spc="-80" dirty="0">
                <a:latin typeface="Gill Sans MT"/>
                <a:cs typeface="Gill Sans MT"/>
              </a:rPr>
              <a:t> </a:t>
            </a:r>
            <a:r>
              <a:rPr sz="2800" b="0" spc="-25" dirty="0">
                <a:latin typeface="Gill Sans MT"/>
                <a:cs typeface="Gill Sans MT"/>
              </a:rPr>
              <a:t>or</a:t>
            </a:r>
            <a:endParaRPr sz="2800">
              <a:latin typeface="Gill Sans MT"/>
              <a:cs typeface="Gill Sans MT"/>
            </a:endParaRPr>
          </a:p>
          <a:p>
            <a:pPr marL="12700">
              <a:lnSpc>
                <a:spcPts val="3025"/>
              </a:lnSpc>
            </a:pPr>
            <a:r>
              <a:rPr sz="2800" b="0" spc="125" dirty="0">
                <a:latin typeface="Gill Sans MT"/>
                <a:cs typeface="Gill Sans MT"/>
              </a:rPr>
              <a:t>benefit</a:t>
            </a:r>
            <a:r>
              <a:rPr sz="2800" b="0" spc="-65" dirty="0">
                <a:latin typeface="Gill Sans MT"/>
                <a:cs typeface="Gill Sans MT"/>
              </a:rPr>
              <a:t> </a:t>
            </a:r>
            <a:r>
              <a:rPr sz="2800" b="0" spc="105" dirty="0">
                <a:latin typeface="Gill Sans MT"/>
                <a:cs typeface="Gill Sans MT"/>
              </a:rPr>
              <a:t>from</a:t>
            </a:r>
            <a:r>
              <a:rPr sz="2800" b="0" spc="-85" dirty="0">
                <a:latin typeface="Gill Sans MT"/>
                <a:cs typeface="Gill Sans MT"/>
              </a:rPr>
              <a:t> </a:t>
            </a:r>
            <a:r>
              <a:rPr sz="2800" b="0" spc="85" dirty="0">
                <a:latin typeface="Gill Sans MT"/>
                <a:cs typeface="Gill Sans MT"/>
              </a:rPr>
              <a:t>the</a:t>
            </a:r>
            <a:r>
              <a:rPr sz="2800" b="0" spc="-85" dirty="0">
                <a:latin typeface="Gill Sans MT"/>
                <a:cs typeface="Gill Sans MT"/>
              </a:rPr>
              <a:t> </a:t>
            </a:r>
            <a:r>
              <a:rPr sz="2800" b="0" spc="85" dirty="0">
                <a:latin typeface="Gill Sans MT"/>
                <a:cs typeface="Gill Sans MT"/>
              </a:rPr>
              <a:t>recipient’s</a:t>
            </a:r>
            <a:endParaRPr sz="2800">
              <a:latin typeface="Gill Sans MT"/>
              <a:cs typeface="Gill Sans MT"/>
            </a:endParaRPr>
          </a:p>
          <a:p>
            <a:pPr marL="12700">
              <a:lnSpc>
                <a:spcPts val="3195"/>
              </a:lnSpc>
            </a:pPr>
            <a:r>
              <a:rPr sz="2800" b="0" spc="130" dirty="0">
                <a:latin typeface="Gill Sans MT"/>
                <a:cs typeface="Gill Sans MT"/>
              </a:rPr>
              <a:t>education</a:t>
            </a:r>
            <a:r>
              <a:rPr sz="2800" b="0" spc="-100" dirty="0">
                <a:latin typeface="Gill Sans MT"/>
                <a:cs typeface="Gill Sans MT"/>
              </a:rPr>
              <a:t> </a:t>
            </a:r>
            <a:r>
              <a:rPr sz="2800" b="0" spc="114" dirty="0">
                <a:latin typeface="Gill Sans MT"/>
                <a:cs typeface="Gill Sans MT"/>
              </a:rPr>
              <a:t>program</a:t>
            </a:r>
            <a:r>
              <a:rPr sz="2800" b="0" spc="-90" dirty="0">
                <a:latin typeface="Gill Sans MT"/>
                <a:cs typeface="Gill Sans MT"/>
              </a:rPr>
              <a:t> </a:t>
            </a:r>
            <a:r>
              <a:rPr sz="2800" b="0" spc="-35" dirty="0">
                <a:latin typeface="Gill Sans MT"/>
                <a:cs typeface="Gill Sans MT"/>
              </a:rPr>
              <a:t>or</a:t>
            </a:r>
            <a:r>
              <a:rPr sz="2800" b="0" spc="-105" dirty="0">
                <a:latin typeface="Gill Sans MT"/>
                <a:cs typeface="Gill Sans MT"/>
              </a:rPr>
              <a:t> </a:t>
            </a:r>
            <a:r>
              <a:rPr sz="2800" b="0" spc="95" dirty="0">
                <a:latin typeface="Gill Sans MT"/>
                <a:cs typeface="Gill Sans MT"/>
              </a:rPr>
              <a:t>activity.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810260" marR="5080" indent="-285115">
              <a:lnSpc>
                <a:spcPts val="4750"/>
              </a:lnSpc>
              <a:spcBef>
                <a:spcPts val="700"/>
              </a:spcBef>
            </a:pPr>
            <a:r>
              <a:rPr dirty="0"/>
              <a:t>Analysis</a:t>
            </a:r>
            <a:r>
              <a:rPr spc="-160" dirty="0"/>
              <a:t> </a:t>
            </a:r>
            <a:r>
              <a:rPr spc="55" dirty="0"/>
              <a:t>of</a:t>
            </a:r>
            <a:r>
              <a:rPr spc="-160" dirty="0"/>
              <a:t> </a:t>
            </a:r>
            <a:r>
              <a:rPr spc="-110" dirty="0"/>
              <a:t>Hostile</a:t>
            </a:r>
            <a:r>
              <a:rPr spc="-150" dirty="0"/>
              <a:t> </a:t>
            </a:r>
            <a:r>
              <a:rPr spc="-145" dirty="0"/>
              <a:t>Environment </a:t>
            </a:r>
            <a:r>
              <a:rPr spc="-105" dirty="0"/>
              <a:t>Harassment</a:t>
            </a:r>
            <a:r>
              <a:rPr spc="-145" dirty="0"/>
              <a:t> under</a:t>
            </a:r>
            <a:r>
              <a:rPr spc="-135" dirty="0"/>
              <a:t> </a:t>
            </a:r>
            <a:r>
              <a:rPr spc="95" dirty="0"/>
              <a:t>2024</a:t>
            </a:r>
            <a:r>
              <a:rPr spc="-125" dirty="0"/>
              <a:t> </a:t>
            </a:r>
            <a:r>
              <a:rPr spc="-20" dirty="0"/>
              <a:t>Regs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288905" cy="4032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ts val="302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70" dirty="0">
                <a:latin typeface="Gill Sans MT"/>
                <a:cs typeface="Gill Sans MT"/>
              </a:rPr>
              <a:t>The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114" dirty="0">
                <a:latin typeface="Gill Sans MT"/>
                <a:cs typeface="Gill Sans MT"/>
              </a:rPr>
              <a:t>degree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to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spc="130" dirty="0">
                <a:latin typeface="Gill Sans MT"/>
                <a:cs typeface="Gill Sans MT"/>
              </a:rPr>
              <a:t>which</a:t>
            </a:r>
            <a:r>
              <a:rPr sz="2800" spc="-95" dirty="0">
                <a:latin typeface="Gill Sans MT"/>
                <a:cs typeface="Gill Sans MT"/>
              </a:rPr>
              <a:t> </a:t>
            </a:r>
            <a:r>
              <a:rPr sz="2800" spc="85" dirty="0">
                <a:latin typeface="Gill Sans MT"/>
                <a:cs typeface="Gill Sans MT"/>
              </a:rPr>
              <a:t>the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125" dirty="0">
                <a:latin typeface="Gill Sans MT"/>
                <a:cs typeface="Gill Sans MT"/>
              </a:rPr>
              <a:t>conduct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180" dirty="0">
                <a:latin typeface="Gill Sans MT"/>
                <a:cs typeface="Gill Sans MT"/>
              </a:rPr>
              <a:t>affected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85" dirty="0">
                <a:latin typeface="Gill Sans MT"/>
                <a:cs typeface="Gill Sans MT"/>
              </a:rPr>
              <a:t>the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145" dirty="0">
                <a:latin typeface="Gill Sans MT"/>
                <a:cs typeface="Gill Sans MT"/>
              </a:rPr>
              <a:t>complainant’s</a:t>
            </a:r>
            <a:endParaRPr sz="2800">
              <a:latin typeface="Gill Sans MT"/>
              <a:cs typeface="Gill Sans MT"/>
            </a:endParaRPr>
          </a:p>
          <a:p>
            <a:pPr marL="241300">
              <a:lnSpc>
                <a:spcPts val="3025"/>
              </a:lnSpc>
            </a:pPr>
            <a:r>
              <a:rPr sz="2800" spc="105" dirty="0">
                <a:latin typeface="Gill Sans MT"/>
                <a:cs typeface="Gill Sans MT"/>
              </a:rPr>
              <a:t>ability</a:t>
            </a:r>
            <a:r>
              <a:rPr sz="2800" spc="-12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to</a:t>
            </a:r>
            <a:r>
              <a:rPr sz="2800" spc="-105" dirty="0">
                <a:latin typeface="Gill Sans MT"/>
                <a:cs typeface="Gill Sans MT"/>
              </a:rPr>
              <a:t> </a:t>
            </a:r>
            <a:r>
              <a:rPr sz="2800" spc="270" dirty="0">
                <a:latin typeface="Gill Sans MT"/>
                <a:cs typeface="Gill Sans MT"/>
              </a:rPr>
              <a:t>access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85" dirty="0">
                <a:latin typeface="Gill Sans MT"/>
                <a:cs typeface="Gill Sans MT"/>
              </a:rPr>
              <a:t>the</a:t>
            </a:r>
            <a:r>
              <a:rPr sz="2800" spc="-95" dirty="0">
                <a:latin typeface="Gill Sans MT"/>
                <a:cs typeface="Gill Sans MT"/>
              </a:rPr>
              <a:t> </a:t>
            </a:r>
            <a:r>
              <a:rPr sz="2800" spc="114" dirty="0">
                <a:latin typeface="Gill Sans MT"/>
                <a:cs typeface="Gill Sans MT"/>
              </a:rPr>
              <a:t>program</a:t>
            </a:r>
            <a:r>
              <a:rPr sz="2800" spc="-100" dirty="0">
                <a:latin typeface="Gill Sans MT"/>
                <a:cs typeface="Gill Sans MT"/>
              </a:rPr>
              <a:t> </a:t>
            </a:r>
            <a:r>
              <a:rPr sz="2800" spc="-30" dirty="0">
                <a:latin typeface="Gill Sans MT"/>
                <a:cs typeface="Gill Sans MT"/>
              </a:rPr>
              <a:t>or</a:t>
            </a:r>
            <a:r>
              <a:rPr sz="2800" spc="-90" dirty="0">
                <a:latin typeface="Gill Sans MT"/>
                <a:cs typeface="Gill Sans MT"/>
              </a:rPr>
              <a:t> </a:t>
            </a:r>
            <a:r>
              <a:rPr sz="2800" spc="70" dirty="0">
                <a:latin typeface="Gill Sans MT"/>
                <a:cs typeface="Gill Sans MT"/>
              </a:rPr>
              <a:t>activity;</a:t>
            </a:r>
            <a:endParaRPr sz="28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70" dirty="0">
                <a:latin typeface="Gill Sans MT"/>
                <a:cs typeface="Gill Sans MT"/>
              </a:rPr>
              <a:t>The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50" dirty="0">
                <a:latin typeface="Gill Sans MT"/>
                <a:cs typeface="Gill Sans MT"/>
              </a:rPr>
              <a:t>type,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100" dirty="0">
                <a:latin typeface="Gill Sans MT"/>
                <a:cs typeface="Gill Sans MT"/>
              </a:rPr>
              <a:t>frequency,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spc="200" dirty="0">
                <a:latin typeface="Gill Sans MT"/>
                <a:cs typeface="Gill Sans MT"/>
              </a:rPr>
              <a:t>and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80" dirty="0">
                <a:latin typeface="Gill Sans MT"/>
                <a:cs typeface="Gill Sans MT"/>
              </a:rPr>
              <a:t>duration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155" dirty="0">
                <a:latin typeface="Gill Sans MT"/>
                <a:cs typeface="Gill Sans MT"/>
              </a:rPr>
              <a:t>of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70" dirty="0">
                <a:latin typeface="Gill Sans MT"/>
                <a:cs typeface="Gill Sans MT"/>
              </a:rPr>
              <a:t>the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95" dirty="0">
                <a:latin typeface="Gill Sans MT"/>
                <a:cs typeface="Gill Sans MT"/>
              </a:rPr>
              <a:t>conduct;</a:t>
            </a:r>
            <a:endParaRPr sz="2800">
              <a:latin typeface="Gill Sans MT"/>
              <a:cs typeface="Gill Sans MT"/>
            </a:endParaRPr>
          </a:p>
          <a:p>
            <a:pPr marL="240029" marR="5080" indent="-227965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70" dirty="0">
                <a:latin typeface="Gill Sans MT"/>
                <a:cs typeface="Gill Sans MT"/>
              </a:rPr>
              <a:t>The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90" dirty="0">
                <a:latin typeface="Gill Sans MT"/>
                <a:cs typeface="Gill Sans MT"/>
              </a:rPr>
              <a:t>parties’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spc="210" dirty="0">
                <a:latin typeface="Gill Sans MT"/>
                <a:cs typeface="Gill Sans MT"/>
              </a:rPr>
              <a:t>ages,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85" dirty="0">
                <a:latin typeface="Gill Sans MT"/>
                <a:cs typeface="Gill Sans MT"/>
              </a:rPr>
              <a:t>roles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65" dirty="0">
                <a:latin typeface="Gill Sans MT"/>
                <a:cs typeface="Gill Sans MT"/>
              </a:rPr>
              <a:t>within</a:t>
            </a:r>
            <a:r>
              <a:rPr sz="2800" spc="-95" dirty="0">
                <a:latin typeface="Gill Sans MT"/>
                <a:cs typeface="Gill Sans MT"/>
              </a:rPr>
              <a:t> </a:t>
            </a:r>
            <a:r>
              <a:rPr sz="2800" spc="85" dirty="0">
                <a:latin typeface="Gill Sans MT"/>
                <a:cs typeface="Gill Sans MT"/>
              </a:rPr>
              <a:t>the</a:t>
            </a:r>
            <a:r>
              <a:rPr sz="2800" spc="-95" dirty="0">
                <a:latin typeface="Gill Sans MT"/>
                <a:cs typeface="Gill Sans MT"/>
              </a:rPr>
              <a:t> </a:t>
            </a:r>
            <a:r>
              <a:rPr sz="2800" spc="120" dirty="0">
                <a:latin typeface="Gill Sans MT"/>
                <a:cs typeface="Gill Sans MT"/>
              </a:rPr>
              <a:t>education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spc="114" dirty="0">
                <a:latin typeface="Gill Sans MT"/>
                <a:cs typeface="Gill Sans MT"/>
              </a:rPr>
              <a:t>program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spc="-30" dirty="0">
                <a:latin typeface="Gill Sans MT"/>
                <a:cs typeface="Gill Sans MT"/>
              </a:rPr>
              <a:t>or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70" dirty="0">
                <a:latin typeface="Gill Sans MT"/>
                <a:cs typeface="Gill Sans MT"/>
              </a:rPr>
              <a:t>activity, 	</a:t>
            </a:r>
            <a:r>
              <a:rPr sz="2800" spc="100" dirty="0">
                <a:latin typeface="Gill Sans MT"/>
                <a:cs typeface="Gill Sans MT"/>
              </a:rPr>
              <a:t>previous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90" dirty="0">
                <a:latin typeface="Gill Sans MT"/>
                <a:cs typeface="Gill Sans MT"/>
              </a:rPr>
              <a:t>interactions,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spc="195" dirty="0">
                <a:latin typeface="Gill Sans MT"/>
                <a:cs typeface="Gill Sans MT"/>
              </a:rPr>
              <a:t>and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other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140" dirty="0">
                <a:latin typeface="Gill Sans MT"/>
                <a:cs typeface="Gill Sans MT"/>
              </a:rPr>
              <a:t>factors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spc="120" dirty="0">
                <a:latin typeface="Gill Sans MT"/>
                <a:cs typeface="Gill Sans MT"/>
              </a:rPr>
              <a:t>about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spc="200" dirty="0">
                <a:latin typeface="Gill Sans MT"/>
                <a:cs typeface="Gill Sans MT"/>
              </a:rPr>
              <a:t>each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spc="70" dirty="0">
                <a:latin typeface="Gill Sans MT"/>
                <a:cs typeface="Gill Sans MT"/>
              </a:rPr>
              <a:t>party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spc="80" dirty="0">
                <a:latin typeface="Gill Sans MT"/>
                <a:cs typeface="Gill Sans MT"/>
              </a:rPr>
              <a:t>that 	</a:t>
            </a:r>
            <a:r>
              <a:rPr sz="2800" spc="225" dirty="0">
                <a:latin typeface="Gill Sans MT"/>
                <a:cs typeface="Gill Sans MT"/>
              </a:rPr>
              <a:t>may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spc="150" dirty="0">
                <a:latin typeface="Gill Sans MT"/>
                <a:cs typeface="Gill Sans MT"/>
              </a:rPr>
              <a:t>be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90" dirty="0">
                <a:latin typeface="Gill Sans MT"/>
                <a:cs typeface="Gill Sans MT"/>
              </a:rPr>
              <a:t>relevant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to</a:t>
            </a:r>
            <a:r>
              <a:rPr sz="2800" spc="-90" dirty="0">
                <a:latin typeface="Gill Sans MT"/>
                <a:cs typeface="Gill Sans MT"/>
              </a:rPr>
              <a:t> </a:t>
            </a:r>
            <a:r>
              <a:rPr sz="2800" spc="165" dirty="0">
                <a:latin typeface="Gill Sans MT"/>
                <a:cs typeface="Gill Sans MT"/>
              </a:rPr>
              <a:t>evaluating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85" dirty="0">
                <a:latin typeface="Gill Sans MT"/>
                <a:cs typeface="Gill Sans MT"/>
              </a:rPr>
              <a:t>the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195" dirty="0">
                <a:latin typeface="Gill Sans MT"/>
                <a:cs typeface="Gill Sans MT"/>
              </a:rPr>
              <a:t>effects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spc="155" dirty="0">
                <a:latin typeface="Gill Sans MT"/>
                <a:cs typeface="Gill Sans MT"/>
              </a:rPr>
              <a:t>of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70" dirty="0">
                <a:latin typeface="Gill Sans MT"/>
                <a:cs typeface="Gill Sans MT"/>
              </a:rPr>
              <a:t>the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95" dirty="0">
                <a:latin typeface="Gill Sans MT"/>
                <a:cs typeface="Gill Sans MT"/>
              </a:rPr>
              <a:t>conduct;</a:t>
            </a:r>
            <a:endParaRPr sz="2800">
              <a:latin typeface="Gill Sans MT"/>
              <a:cs typeface="Gill Sans MT"/>
            </a:endParaRPr>
          </a:p>
          <a:p>
            <a:pPr marL="240029" marR="1205230" indent="-227965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70" dirty="0">
                <a:latin typeface="Gill Sans MT"/>
                <a:cs typeface="Gill Sans MT"/>
              </a:rPr>
              <a:t>The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105" dirty="0">
                <a:latin typeface="Gill Sans MT"/>
                <a:cs typeface="Gill Sans MT"/>
              </a:rPr>
              <a:t>location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155" dirty="0">
                <a:latin typeface="Gill Sans MT"/>
                <a:cs typeface="Gill Sans MT"/>
              </a:rPr>
              <a:t>of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70" dirty="0">
                <a:latin typeface="Gill Sans MT"/>
                <a:cs typeface="Gill Sans MT"/>
              </a:rPr>
              <a:t>the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125" dirty="0">
                <a:latin typeface="Gill Sans MT"/>
                <a:cs typeface="Gill Sans MT"/>
              </a:rPr>
              <a:t>conduct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195" dirty="0">
                <a:latin typeface="Gill Sans MT"/>
                <a:cs typeface="Gill Sans MT"/>
              </a:rPr>
              <a:t>and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70" dirty="0">
                <a:latin typeface="Gill Sans MT"/>
                <a:cs typeface="Gill Sans MT"/>
              </a:rPr>
              <a:t>the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60" dirty="0">
                <a:latin typeface="Gill Sans MT"/>
                <a:cs typeface="Gill Sans MT"/>
              </a:rPr>
              <a:t>context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100" dirty="0">
                <a:latin typeface="Gill Sans MT"/>
                <a:cs typeface="Gill Sans MT"/>
              </a:rPr>
              <a:t>in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spc="130" dirty="0">
                <a:latin typeface="Gill Sans MT"/>
                <a:cs typeface="Gill Sans MT"/>
              </a:rPr>
              <a:t>which</a:t>
            </a:r>
            <a:r>
              <a:rPr sz="2800" spc="-90" dirty="0">
                <a:latin typeface="Gill Sans MT"/>
                <a:cs typeface="Gill Sans MT"/>
              </a:rPr>
              <a:t> </a:t>
            </a:r>
            <a:r>
              <a:rPr sz="2800" spc="60" dirty="0">
                <a:latin typeface="Gill Sans MT"/>
                <a:cs typeface="Gill Sans MT"/>
              </a:rPr>
              <a:t>the 	</a:t>
            </a:r>
            <a:r>
              <a:rPr sz="2800" spc="125" dirty="0">
                <a:latin typeface="Gill Sans MT"/>
                <a:cs typeface="Gill Sans MT"/>
              </a:rPr>
              <a:t>conduct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spc="50" dirty="0">
                <a:latin typeface="Gill Sans MT"/>
                <a:cs typeface="Gill Sans MT"/>
              </a:rPr>
              <a:t>occurred;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spc="175" dirty="0">
                <a:latin typeface="Gill Sans MT"/>
                <a:cs typeface="Gill Sans MT"/>
              </a:rPr>
              <a:t>and</a:t>
            </a:r>
            <a:endParaRPr sz="2800">
              <a:latin typeface="Gill Sans MT"/>
              <a:cs typeface="Gill Sans MT"/>
            </a:endParaRPr>
          </a:p>
          <a:p>
            <a:pPr marL="240665" indent="-227965">
              <a:lnSpc>
                <a:spcPts val="3025"/>
              </a:lnSpc>
              <a:spcBef>
                <a:spcPts val="34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60" dirty="0">
                <a:latin typeface="Gill Sans MT"/>
                <a:cs typeface="Gill Sans MT"/>
              </a:rPr>
              <a:t>Other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80" dirty="0">
                <a:latin typeface="Gill Sans MT"/>
                <a:cs typeface="Gill Sans MT"/>
              </a:rPr>
              <a:t>sex-</a:t>
            </a:r>
            <a:r>
              <a:rPr sz="2800" spc="215" dirty="0">
                <a:latin typeface="Gill Sans MT"/>
                <a:cs typeface="Gill Sans MT"/>
              </a:rPr>
              <a:t>based</a:t>
            </a:r>
            <a:r>
              <a:rPr sz="2800" spc="-30" dirty="0">
                <a:latin typeface="Gill Sans MT"/>
                <a:cs typeface="Gill Sans MT"/>
              </a:rPr>
              <a:t> </a:t>
            </a:r>
            <a:r>
              <a:rPr sz="2800" spc="180" dirty="0">
                <a:latin typeface="Gill Sans MT"/>
                <a:cs typeface="Gill Sans MT"/>
              </a:rPr>
              <a:t>harassment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100" dirty="0">
                <a:latin typeface="Gill Sans MT"/>
                <a:cs typeface="Gill Sans MT"/>
              </a:rPr>
              <a:t>in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spc="85" dirty="0">
                <a:latin typeface="Gill Sans MT"/>
                <a:cs typeface="Gill Sans MT"/>
              </a:rPr>
              <a:t>the</a:t>
            </a:r>
            <a:r>
              <a:rPr sz="2800" spc="-90" dirty="0">
                <a:latin typeface="Gill Sans MT"/>
                <a:cs typeface="Gill Sans MT"/>
              </a:rPr>
              <a:t> </a:t>
            </a:r>
            <a:r>
              <a:rPr sz="2800" spc="95" dirty="0">
                <a:latin typeface="Gill Sans MT"/>
                <a:cs typeface="Gill Sans MT"/>
              </a:rPr>
              <a:t>recipient’s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120" dirty="0">
                <a:latin typeface="Gill Sans MT"/>
                <a:cs typeface="Gill Sans MT"/>
              </a:rPr>
              <a:t>education</a:t>
            </a:r>
            <a:endParaRPr sz="2800">
              <a:latin typeface="Gill Sans MT"/>
              <a:cs typeface="Gill Sans MT"/>
            </a:endParaRPr>
          </a:p>
          <a:p>
            <a:pPr marL="241300">
              <a:lnSpc>
                <a:spcPts val="3025"/>
              </a:lnSpc>
            </a:pPr>
            <a:r>
              <a:rPr sz="2800" spc="110" dirty="0">
                <a:latin typeface="Gill Sans MT"/>
                <a:cs typeface="Gill Sans MT"/>
              </a:rPr>
              <a:t>program</a:t>
            </a:r>
            <a:r>
              <a:rPr sz="2800" spc="-120" dirty="0">
                <a:latin typeface="Gill Sans MT"/>
                <a:cs typeface="Gill Sans MT"/>
              </a:rPr>
              <a:t> </a:t>
            </a:r>
            <a:r>
              <a:rPr sz="2800" spc="-30" dirty="0">
                <a:latin typeface="Gill Sans MT"/>
                <a:cs typeface="Gill Sans MT"/>
              </a:rPr>
              <a:t>or</a:t>
            </a:r>
            <a:r>
              <a:rPr sz="2800" spc="-125" dirty="0">
                <a:latin typeface="Gill Sans MT"/>
                <a:cs typeface="Gill Sans MT"/>
              </a:rPr>
              <a:t> </a:t>
            </a:r>
            <a:r>
              <a:rPr sz="2800" spc="90" dirty="0">
                <a:latin typeface="Gill Sans MT"/>
                <a:cs typeface="Gill Sans MT"/>
              </a:rPr>
              <a:t>activity.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225675" marR="5080" indent="-1945005">
              <a:lnSpc>
                <a:spcPts val="4750"/>
              </a:lnSpc>
              <a:spcBef>
                <a:spcPts val="700"/>
              </a:spcBef>
            </a:pPr>
            <a:r>
              <a:rPr spc="-100" dirty="0"/>
              <a:t>Hostile</a:t>
            </a:r>
            <a:r>
              <a:rPr spc="-165" dirty="0"/>
              <a:t> </a:t>
            </a:r>
            <a:r>
              <a:rPr spc="-170" dirty="0"/>
              <a:t>Environment:</a:t>
            </a:r>
            <a:r>
              <a:rPr spc="-140" dirty="0"/>
              <a:t> </a:t>
            </a:r>
            <a:r>
              <a:rPr spc="-55" dirty="0"/>
              <a:t>Subjective</a:t>
            </a:r>
            <a:r>
              <a:rPr spc="-190" dirty="0"/>
              <a:t> </a:t>
            </a:r>
            <a:r>
              <a:rPr spc="-480" dirty="0"/>
              <a:t>&amp; </a:t>
            </a:r>
            <a:r>
              <a:rPr spc="-155" dirty="0"/>
              <a:t>Objective</a:t>
            </a:r>
            <a:r>
              <a:rPr spc="-125" dirty="0"/>
              <a:t> </a:t>
            </a:r>
            <a:r>
              <a:rPr spc="-10" dirty="0"/>
              <a:t>Analysis</a:t>
            </a:r>
          </a:p>
        </p:txBody>
      </p:sp>
      <p:grpSp>
        <p:nvGrpSpPr>
          <p:cNvPr id="6" name="object 6" descr="A person standing in a gym, holding a sword."/>
          <p:cNvGrpSpPr/>
          <p:nvPr/>
        </p:nvGrpSpPr>
        <p:grpSpPr>
          <a:xfrm>
            <a:off x="3019488" y="1937880"/>
            <a:ext cx="6153150" cy="4121150"/>
            <a:chOff x="3019488" y="1937880"/>
            <a:chExt cx="6153150" cy="4121150"/>
          </a:xfrm>
        </p:grpSpPr>
        <p:pic>
          <p:nvPicPr>
            <p:cNvPr id="7" name="object 7" descr="A person holding a sword  Description automatically generated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1966455"/>
              <a:ext cx="6096000" cy="4064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33776" y="1952167"/>
              <a:ext cx="6124575" cy="4092575"/>
            </a:xfrm>
            <a:custGeom>
              <a:avLst/>
              <a:gdLst/>
              <a:ahLst/>
              <a:cxnLst/>
              <a:rect l="l" t="t" r="r" b="b"/>
              <a:pathLst>
                <a:path w="6124575" h="4092575">
                  <a:moveTo>
                    <a:pt x="0" y="4092575"/>
                  </a:moveTo>
                  <a:lnTo>
                    <a:pt x="6124575" y="4092575"/>
                  </a:lnTo>
                  <a:lnTo>
                    <a:pt x="6124575" y="0"/>
                  </a:lnTo>
                  <a:lnTo>
                    <a:pt x="0" y="0"/>
                  </a:lnTo>
                  <a:lnTo>
                    <a:pt x="0" y="409257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" name="object 2" descr="NACUA Logo"/>
          <p:cNvGrpSpPr/>
          <p:nvPr/>
        </p:nvGrpSpPr>
        <p:grpSpPr>
          <a:xfrm>
            <a:off x="0" y="6400799"/>
            <a:ext cx="12192000" cy="457200"/>
            <a:chOff x="0" y="6400799"/>
            <a:chExt cx="12192000" cy="4572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00799"/>
              <a:ext cx="12191999" cy="4571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9774" y="6467844"/>
              <a:ext cx="1963039" cy="3231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531870" y="315849"/>
            <a:ext cx="513524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18745" marR="5080" indent="-106680">
              <a:lnSpc>
                <a:spcPts val="4750"/>
              </a:lnSpc>
              <a:spcBef>
                <a:spcPts val="700"/>
              </a:spcBef>
            </a:pPr>
            <a:r>
              <a:rPr spc="-100" dirty="0"/>
              <a:t>Hostile</a:t>
            </a:r>
            <a:r>
              <a:rPr spc="-165" dirty="0"/>
              <a:t> </a:t>
            </a:r>
            <a:r>
              <a:rPr spc="-170" dirty="0"/>
              <a:t>Environment </a:t>
            </a:r>
            <a:r>
              <a:rPr spc="-35" dirty="0"/>
              <a:t>Sexual</a:t>
            </a:r>
            <a:r>
              <a:rPr spc="-250" dirty="0"/>
              <a:t> </a:t>
            </a:r>
            <a:r>
              <a:rPr spc="-10" dirty="0"/>
              <a:t>Harassment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2065731"/>
            <a:ext cx="4580255" cy="2244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1760">
              <a:lnSpc>
                <a:spcPct val="100000"/>
              </a:lnSpc>
              <a:spcBef>
                <a:spcPts val="100"/>
              </a:spcBef>
            </a:pPr>
            <a:r>
              <a:rPr sz="2400" b="1" spc="-200" dirty="0">
                <a:latin typeface="Gill Sans MT"/>
                <a:cs typeface="Gill Sans MT"/>
              </a:rPr>
              <a:t>Not</a:t>
            </a:r>
            <a:r>
              <a:rPr sz="2400" b="1" spc="-40" dirty="0">
                <a:latin typeface="Gill Sans MT"/>
                <a:cs typeface="Gill Sans MT"/>
              </a:rPr>
              <a:t> </a:t>
            </a:r>
            <a:r>
              <a:rPr sz="2400" b="1" spc="-10" dirty="0">
                <a:latin typeface="Gill Sans MT"/>
                <a:cs typeface="Gill Sans MT"/>
              </a:rPr>
              <a:t>Harassment</a:t>
            </a:r>
            <a:endParaRPr sz="24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Gill Sans MT"/>
                <a:cs typeface="Gill Sans MT"/>
              </a:rPr>
              <a:t>One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80" dirty="0">
                <a:latin typeface="Gill Sans MT"/>
                <a:cs typeface="Gill Sans MT"/>
              </a:rPr>
              <a:t>stray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spc="45" dirty="0">
                <a:latin typeface="Gill Sans MT"/>
                <a:cs typeface="Gill Sans MT"/>
              </a:rPr>
              <a:t>remark</a:t>
            </a:r>
            <a:endParaRPr sz="2000">
              <a:latin typeface="Gill Sans MT"/>
              <a:cs typeface="Gill Sans MT"/>
            </a:endParaRPr>
          </a:p>
          <a:p>
            <a:pPr marL="240665" indent="-227965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Gill Sans MT"/>
                <a:cs typeface="Gill Sans MT"/>
              </a:rPr>
              <a:t>One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spc="120" dirty="0">
                <a:latin typeface="Gill Sans MT"/>
                <a:cs typeface="Gill Sans MT"/>
              </a:rPr>
              <a:t>offensive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65" dirty="0">
                <a:latin typeface="Gill Sans MT"/>
                <a:cs typeface="Gill Sans MT"/>
              </a:rPr>
              <a:t>particular</a:t>
            </a:r>
            <a:r>
              <a:rPr sz="2000" spc="-100" dirty="0">
                <a:latin typeface="Gill Sans MT"/>
                <a:cs typeface="Gill Sans MT"/>
              </a:rPr>
              <a:t> </a:t>
            </a:r>
            <a:r>
              <a:rPr sz="2000" spc="60" dirty="0">
                <a:latin typeface="Gill Sans MT"/>
                <a:cs typeface="Gill Sans MT"/>
              </a:rPr>
              <a:t>expression,</a:t>
            </a:r>
            <a:endParaRPr sz="2000">
              <a:latin typeface="Gill Sans MT"/>
              <a:cs typeface="Gill Sans MT"/>
            </a:endParaRPr>
          </a:p>
          <a:p>
            <a:pPr marL="241300" marR="144780">
              <a:lnSpc>
                <a:spcPct val="70000"/>
              </a:lnSpc>
              <a:spcBef>
                <a:spcPts val="360"/>
              </a:spcBef>
            </a:pPr>
            <a:r>
              <a:rPr sz="2000" spc="75" dirty="0">
                <a:latin typeface="Gill Sans MT"/>
                <a:cs typeface="Gill Sans MT"/>
              </a:rPr>
              <a:t>perceived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90" dirty="0">
                <a:latin typeface="Gill Sans MT"/>
                <a:cs typeface="Gill Sans MT"/>
              </a:rPr>
              <a:t>by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145" dirty="0">
                <a:latin typeface="Gill Sans MT"/>
                <a:cs typeface="Gill Sans MT"/>
              </a:rPr>
              <a:t>some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80" dirty="0">
                <a:latin typeface="Gill Sans MT"/>
                <a:cs typeface="Gill Sans MT"/>
              </a:rPr>
              <a:t>persons,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spc="125" dirty="0">
                <a:latin typeface="Gill Sans MT"/>
                <a:cs typeface="Gill Sans MT"/>
              </a:rPr>
              <a:t>standing </a:t>
            </a:r>
            <a:r>
              <a:rPr sz="2000" spc="95" dirty="0">
                <a:latin typeface="Gill Sans MT"/>
                <a:cs typeface="Gill Sans MT"/>
              </a:rPr>
              <a:t>alone</a:t>
            </a:r>
            <a:endParaRPr sz="2000">
              <a:latin typeface="Gill Sans MT"/>
              <a:cs typeface="Gill Sans MT"/>
            </a:endParaRPr>
          </a:p>
          <a:p>
            <a:pPr marL="240665" indent="-227965">
              <a:lnSpc>
                <a:spcPts val="2039"/>
              </a:lnSpc>
              <a:spcBef>
                <a:spcPts val="285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100" dirty="0">
                <a:latin typeface="Gill Sans MT"/>
                <a:cs typeface="Gill Sans MT"/>
              </a:rPr>
              <a:t>Statement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spc="105" dirty="0">
                <a:latin typeface="Gill Sans MT"/>
                <a:cs typeface="Gill Sans MT"/>
              </a:rPr>
              <a:t>of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90" dirty="0">
                <a:latin typeface="Gill Sans MT"/>
                <a:cs typeface="Gill Sans MT"/>
              </a:rPr>
              <a:t>one’s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55" dirty="0">
                <a:latin typeface="Gill Sans MT"/>
                <a:cs typeface="Gill Sans MT"/>
              </a:rPr>
              <a:t>point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spc="105" dirty="0">
                <a:latin typeface="Gill Sans MT"/>
                <a:cs typeface="Gill Sans MT"/>
              </a:rPr>
              <a:t>of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70" dirty="0">
                <a:latin typeface="Gill Sans MT"/>
                <a:cs typeface="Gill Sans MT"/>
              </a:rPr>
              <a:t>view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70" dirty="0">
                <a:latin typeface="Gill Sans MT"/>
                <a:cs typeface="Gill Sans MT"/>
              </a:rPr>
              <a:t>on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spc="140" dirty="0">
                <a:latin typeface="Gill Sans MT"/>
                <a:cs typeface="Gill Sans MT"/>
              </a:rPr>
              <a:t>an</a:t>
            </a:r>
            <a:endParaRPr sz="2000">
              <a:latin typeface="Gill Sans MT"/>
              <a:cs typeface="Gill Sans MT"/>
            </a:endParaRPr>
          </a:p>
          <a:p>
            <a:pPr marL="241300">
              <a:lnSpc>
                <a:spcPts val="1680"/>
              </a:lnSpc>
            </a:pPr>
            <a:r>
              <a:rPr sz="2000" spc="150" dirty="0">
                <a:latin typeface="Gill Sans MT"/>
                <a:cs typeface="Gill Sans MT"/>
              </a:rPr>
              <a:t>issue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114" dirty="0">
                <a:latin typeface="Gill Sans MT"/>
                <a:cs typeface="Gill Sans MT"/>
              </a:rPr>
              <a:t>of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80" dirty="0">
                <a:latin typeface="Gill Sans MT"/>
                <a:cs typeface="Gill Sans MT"/>
              </a:rPr>
              <a:t>debate,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90" dirty="0">
                <a:latin typeface="Gill Sans MT"/>
                <a:cs typeface="Gill Sans MT"/>
              </a:rPr>
              <a:t>even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120" dirty="0">
                <a:latin typeface="Gill Sans MT"/>
                <a:cs typeface="Gill Sans MT"/>
              </a:rPr>
              <a:t>if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other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70" dirty="0">
                <a:latin typeface="Gill Sans MT"/>
                <a:cs typeface="Gill Sans MT"/>
              </a:rPr>
              <a:t>person</a:t>
            </a:r>
            <a:endParaRPr sz="2000">
              <a:latin typeface="Gill Sans MT"/>
              <a:cs typeface="Gill Sans MT"/>
            </a:endParaRPr>
          </a:p>
          <a:p>
            <a:pPr marL="241300">
              <a:lnSpc>
                <a:spcPts val="2039"/>
              </a:lnSpc>
            </a:pPr>
            <a:r>
              <a:rPr sz="2000" spc="130" dirty="0">
                <a:latin typeface="Gill Sans MT"/>
                <a:cs typeface="Gill Sans MT"/>
              </a:rPr>
              <a:t>disagrees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65" dirty="0">
                <a:latin typeface="Gill Sans MT"/>
                <a:cs typeface="Gill Sans MT"/>
              </a:rPr>
              <a:t>strongly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2065731"/>
            <a:ext cx="4934585" cy="365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775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Gill Sans MT"/>
                <a:cs typeface="Gill Sans MT"/>
              </a:rPr>
              <a:t>Possible</a:t>
            </a:r>
            <a:r>
              <a:rPr sz="2400" b="1" spc="120" dirty="0">
                <a:latin typeface="Gill Sans MT"/>
                <a:cs typeface="Gill Sans MT"/>
              </a:rPr>
              <a:t> </a:t>
            </a:r>
            <a:r>
              <a:rPr sz="2400" b="1" spc="-10" dirty="0">
                <a:latin typeface="Gill Sans MT"/>
                <a:cs typeface="Gill Sans MT"/>
              </a:rPr>
              <a:t>Harassment</a:t>
            </a:r>
            <a:endParaRPr sz="2400">
              <a:latin typeface="Gill Sans MT"/>
              <a:cs typeface="Gill Sans MT"/>
            </a:endParaRPr>
          </a:p>
          <a:p>
            <a:pPr marL="240665" indent="-227965">
              <a:lnSpc>
                <a:spcPts val="2039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60" dirty="0">
                <a:latin typeface="Gill Sans MT"/>
                <a:cs typeface="Gill Sans MT"/>
              </a:rPr>
              <a:t>Sex-</a:t>
            </a:r>
            <a:r>
              <a:rPr sz="2000" spc="155" dirty="0">
                <a:latin typeface="Gill Sans MT"/>
                <a:cs typeface="Gill Sans MT"/>
              </a:rPr>
              <a:t>based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spc="70" dirty="0">
                <a:latin typeface="Gill Sans MT"/>
                <a:cs typeface="Gill Sans MT"/>
              </a:rPr>
              <a:t>conduct,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65" dirty="0">
                <a:latin typeface="Gill Sans MT"/>
                <a:cs typeface="Gill Sans MT"/>
              </a:rPr>
              <a:t>occurring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spc="70" dirty="0">
                <a:latin typeface="Gill Sans MT"/>
                <a:cs typeface="Gill Sans MT"/>
              </a:rPr>
              <a:t>on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75" dirty="0">
                <a:latin typeface="Gill Sans MT"/>
                <a:cs typeface="Gill Sans MT"/>
              </a:rPr>
              <a:t>multiple</a:t>
            </a:r>
            <a:endParaRPr sz="2000">
              <a:latin typeface="Gill Sans MT"/>
              <a:cs typeface="Gill Sans MT"/>
            </a:endParaRPr>
          </a:p>
          <a:p>
            <a:pPr marL="241300">
              <a:lnSpc>
                <a:spcPts val="1680"/>
              </a:lnSpc>
            </a:pPr>
            <a:r>
              <a:rPr sz="2000" spc="140" dirty="0">
                <a:latin typeface="Gill Sans MT"/>
                <a:cs typeface="Gill Sans MT"/>
              </a:rPr>
              <a:t>occasions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&amp;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145" dirty="0">
                <a:latin typeface="Gill Sans MT"/>
                <a:cs typeface="Gill Sans MT"/>
              </a:rPr>
              <a:t>so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80" dirty="0">
                <a:latin typeface="Gill Sans MT"/>
                <a:cs typeface="Gill Sans MT"/>
              </a:rPr>
              <a:t>persistent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spc="75" dirty="0">
                <a:latin typeface="Gill Sans MT"/>
                <a:cs typeface="Gill Sans MT"/>
              </a:rPr>
              <a:t>that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it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85" dirty="0">
                <a:latin typeface="Gill Sans MT"/>
                <a:cs typeface="Gill Sans MT"/>
              </a:rPr>
              <a:t>limits</a:t>
            </a:r>
            <a:endParaRPr sz="2000">
              <a:latin typeface="Gill Sans MT"/>
              <a:cs typeface="Gill Sans MT"/>
            </a:endParaRPr>
          </a:p>
          <a:p>
            <a:pPr marL="241300">
              <a:lnSpc>
                <a:spcPts val="1680"/>
              </a:lnSpc>
            </a:pPr>
            <a:r>
              <a:rPr sz="2000" spc="55" dirty="0">
                <a:latin typeface="Gill Sans MT"/>
                <a:cs typeface="Gill Sans MT"/>
              </a:rPr>
              <a:t>another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spc="90" dirty="0">
                <a:latin typeface="Gill Sans MT"/>
                <a:cs typeface="Gill Sans MT"/>
              </a:rPr>
              <a:t>student’s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80" dirty="0">
                <a:latin typeface="Gill Sans MT"/>
                <a:cs typeface="Gill Sans MT"/>
              </a:rPr>
              <a:t>ability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80" dirty="0">
                <a:latin typeface="Gill Sans MT"/>
                <a:cs typeface="Gill Sans MT"/>
              </a:rPr>
              <a:t>complete</a:t>
            </a:r>
            <a:endParaRPr sz="2000">
              <a:latin typeface="Gill Sans MT"/>
              <a:cs typeface="Gill Sans MT"/>
            </a:endParaRPr>
          </a:p>
          <a:p>
            <a:pPr marL="241300">
              <a:lnSpc>
                <a:spcPts val="1680"/>
              </a:lnSpc>
            </a:pPr>
            <a:r>
              <a:rPr sz="2000" spc="165" dirty="0">
                <a:latin typeface="Gill Sans MT"/>
                <a:cs typeface="Gill Sans MT"/>
              </a:rPr>
              <a:t>assigned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50" dirty="0">
                <a:latin typeface="Gill Sans MT"/>
                <a:cs typeface="Gill Sans MT"/>
              </a:rPr>
              <a:t>coursework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spc="110" dirty="0">
                <a:latin typeface="Gill Sans MT"/>
                <a:cs typeface="Gill Sans MT"/>
              </a:rPr>
              <a:t>at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60" dirty="0">
                <a:latin typeface="Gill Sans MT"/>
                <a:cs typeface="Gill Sans MT"/>
              </a:rPr>
              <a:t>the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80" dirty="0">
                <a:latin typeface="Gill Sans MT"/>
                <a:cs typeface="Gill Sans MT"/>
              </a:rPr>
              <a:t>student’s</a:t>
            </a:r>
            <a:endParaRPr sz="2000">
              <a:latin typeface="Gill Sans MT"/>
              <a:cs typeface="Gill Sans MT"/>
            </a:endParaRPr>
          </a:p>
          <a:p>
            <a:pPr marL="241300">
              <a:lnSpc>
                <a:spcPts val="2039"/>
              </a:lnSpc>
            </a:pPr>
            <a:r>
              <a:rPr sz="2000" spc="95" dirty="0">
                <a:latin typeface="Gill Sans MT"/>
                <a:cs typeface="Gill Sans MT"/>
              </a:rPr>
              <a:t>typical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spc="70" dirty="0">
                <a:latin typeface="Gill Sans MT"/>
                <a:cs typeface="Gill Sans MT"/>
              </a:rPr>
              <a:t>level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105" dirty="0">
                <a:latin typeface="Gill Sans MT"/>
                <a:cs typeface="Gill Sans MT"/>
              </a:rPr>
              <a:t>of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80" dirty="0">
                <a:latin typeface="Gill Sans MT"/>
                <a:cs typeface="Gill Sans MT"/>
              </a:rPr>
              <a:t>performance</a:t>
            </a:r>
            <a:endParaRPr sz="2000">
              <a:latin typeface="Gill Sans MT"/>
              <a:cs typeface="Gill Sans MT"/>
            </a:endParaRPr>
          </a:p>
          <a:p>
            <a:pPr marL="240665" indent="-227965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50" dirty="0">
                <a:latin typeface="Gill Sans MT"/>
                <a:cs typeface="Gill Sans MT"/>
              </a:rPr>
              <a:t>Look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110" dirty="0">
                <a:latin typeface="Gill Sans MT"/>
                <a:cs typeface="Gill Sans MT"/>
              </a:rPr>
              <a:t>at</a:t>
            </a:r>
            <a:r>
              <a:rPr sz="2000" spc="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Title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VII</a:t>
            </a:r>
            <a:r>
              <a:rPr sz="2000" spc="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court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spc="200" dirty="0">
                <a:latin typeface="Gill Sans MT"/>
                <a:cs typeface="Gill Sans MT"/>
              </a:rPr>
              <a:t>cases</a:t>
            </a:r>
            <a:r>
              <a:rPr sz="2000" spc="30" dirty="0">
                <a:latin typeface="Gill Sans MT"/>
                <a:cs typeface="Gill Sans MT"/>
              </a:rPr>
              <a:t> </a:t>
            </a:r>
            <a:r>
              <a:rPr sz="2000" spc="140" dirty="0">
                <a:latin typeface="Gill Sans MT"/>
                <a:cs typeface="Gill Sans MT"/>
              </a:rPr>
              <a:t>and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EEOC</a:t>
            </a:r>
            <a:endParaRPr sz="2000">
              <a:latin typeface="Gill Sans MT"/>
              <a:cs typeface="Gill Sans MT"/>
            </a:endParaRPr>
          </a:p>
          <a:p>
            <a:pPr marL="241300">
              <a:lnSpc>
                <a:spcPts val="2039"/>
              </a:lnSpc>
            </a:pPr>
            <a:r>
              <a:rPr sz="2000" spc="125" dirty="0">
                <a:latin typeface="Gill Sans MT"/>
                <a:cs typeface="Gill Sans MT"/>
              </a:rPr>
              <a:t>guidance</a:t>
            </a:r>
            <a:endParaRPr sz="2000">
              <a:latin typeface="Gill Sans MT"/>
              <a:cs typeface="Gill Sans MT"/>
            </a:endParaRPr>
          </a:p>
          <a:p>
            <a:pPr marL="240665" indent="-227965">
              <a:lnSpc>
                <a:spcPts val="2039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114" dirty="0">
                <a:latin typeface="Gill Sans MT"/>
                <a:cs typeface="Gill Sans MT"/>
              </a:rPr>
              <a:t>Harassment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170" dirty="0">
                <a:latin typeface="Gill Sans MT"/>
                <a:cs typeface="Gill Sans MT"/>
              </a:rPr>
              <a:t>can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105" dirty="0">
                <a:latin typeface="Gill Sans MT"/>
                <a:cs typeface="Gill Sans MT"/>
              </a:rPr>
              <a:t>be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95" dirty="0">
                <a:latin typeface="Gill Sans MT"/>
                <a:cs typeface="Gill Sans MT"/>
              </a:rPr>
              <a:t>pervasive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120" dirty="0">
                <a:latin typeface="Gill Sans MT"/>
                <a:cs typeface="Gill Sans MT"/>
              </a:rPr>
              <a:t>if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it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spc="125" dirty="0">
                <a:latin typeface="Gill Sans MT"/>
                <a:cs typeface="Gill Sans MT"/>
              </a:rPr>
              <a:t>is</a:t>
            </a:r>
            <a:endParaRPr sz="2000">
              <a:latin typeface="Gill Sans MT"/>
              <a:cs typeface="Gill Sans MT"/>
            </a:endParaRPr>
          </a:p>
          <a:p>
            <a:pPr marL="241300" marR="534670">
              <a:lnSpc>
                <a:spcPct val="70000"/>
              </a:lnSpc>
              <a:spcBef>
                <a:spcPts val="360"/>
              </a:spcBef>
            </a:pPr>
            <a:r>
              <a:rPr sz="2000" spc="80" dirty="0">
                <a:latin typeface="Gill Sans MT"/>
                <a:cs typeface="Gill Sans MT"/>
              </a:rPr>
              <a:t>widespread,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75" dirty="0">
                <a:latin typeface="Gill Sans MT"/>
                <a:cs typeface="Gill Sans MT"/>
              </a:rPr>
              <a:t>openly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105" dirty="0">
                <a:latin typeface="Gill Sans MT"/>
                <a:cs typeface="Gill Sans MT"/>
              </a:rPr>
              <a:t>practices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or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well-</a:t>
            </a:r>
            <a:r>
              <a:rPr sz="2000" spc="70" dirty="0">
                <a:latin typeface="Gill Sans MT"/>
                <a:cs typeface="Gill Sans MT"/>
              </a:rPr>
              <a:t>known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105" dirty="0">
                <a:latin typeface="Gill Sans MT"/>
                <a:cs typeface="Gill Sans MT"/>
              </a:rPr>
              <a:t>students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spc="140" dirty="0">
                <a:latin typeface="Gill Sans MT"/>
                <a:cs typeface="Gill Sans MT"/>
              </a:rPr>
              <a:t>and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155" dirty="0">
                <a:latin typeface="Gill Sans MT"/>
                <a:cs typeface="Gill Sans MT"/>
              </a:rPr>
              <a:t>staff</a:t>
            </a:r>
            <a:endParaRPr sz="2000">
              <a:latin typeface="Gill Sans MT"/>
              <a:cs typeface="Gill Sans MT"/>
            </a:endParaRPr>
          </a:p>
          <a:p>
            <a:pPr marL="240665" indent="-227965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50" dirty="0">
                <a:latin typeface="Gill Sans MT"/>
                <a:cs typeface="Gill Sans MT"/>
              </a:rPr>
              <a:t>Look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for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85" dirty="0">
                <a:latin typeface="Gill Sans MT"/>
                <a:cs typeface="Gill Sans MT"/>
              </a:rPr>
              <a:t>patterns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or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85" dirty="0">
                <a:latin typeface="Gill Sans MT"/>
                <a:cs typeface="Gill Sans MT"/>
              </a:rPr>
              <a:t>practice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80" dirty="0">
                <a:latin typeface="Gill Sans MT"/>
                <a:cs typeface="Gill Sans MT"/>
              </a:rPr>
              <a:t>of</a:t>
            </a:r>
            <a:endParaRPr sz="2000">
              <a:latin typeface="Gill Sans MT"/>
              <a:cs typeface="Gill Sans MT"/>
            </a:endParaRPr>
          </a:p>
          <a:p>
            <a:pPr marL="241300">
              <a:lnSpc>
                <a:spcPts val="1680"/>
              </a:lnSpc>
            </a:pPr>
            <a:r>
              <a:rPr sz="2000" spc="110" dirty="0">
                <a:latin typeface="Gill Sans MT"/>
                <a:cs typeface="Gill Sans MT"/>
              </a:rPr>
              <a:t>harassment,</a:t>
            </a:r>
            <a:r>
              <a:rPr sz="2000" spc="9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non-trivial,</a:t>
            </a:r>
            <a:r>
              <a:rPr sz="2000" spc="70" dirty="0">
                <a:latin typeface="Gill Sans MT"/>
                <a:cs typeface="Gill Sans MT"/>
              </a:rPr>
              <a:t> </a:t>
            </a:r>
            <a:r>
              <a:rPr sz="2000" spc="85" dirty="0">
                <a:latin typeface="Gill Sans MT"/>
                <a:cs typeface="Gill Sans MT"/>
              </a:rPr>
              <a:t>continuous</a:t>
            </a:r>
            <a:r>
              <a:rPr sz="2000" spc="95" dirty="0">
                <a:latin typeface="Gill Sans MT"/>
                <a:cs typeface="Gill Sans MT"/>
              </a:rPr>
              <a:t> </a:t>
            </a:r>
            <a:r>
              <a:rPr sz="2000" spc="90" dirty="0">
                <a:latin typeface="Gill Sans MT"/>
                <a:cs typeface="Gill Sans MT"/>
              </a:rPr>
              <a:t>series</a:t>
            </a:r>
            <a:endParaRPr sz="2000">
              <a:latin typeface="Gill Sans MT"/>
              <a:cs typeface="Gill Sans MT"/>
            </a:endParaRPr>
          </a:p>
          <a:p>
            <a:pPr marL="241300">
              <a:lnSpc>
                <a:spcPts val="2039"/>
              </a:lnSpc>
            </a:pPr>
            <a:r>
              <a:rPr sz="2000" spc="114" dirty="0">
                <a:latin typeface="Gill Sans MT"/>
                <a:cs typeface="Gill Sans MT"/>
              </a:rPr>
              <a:t>of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90" dirty="0">
                <a:latin typeface="Gill Sans MT"/>
                <a:cs typeface="Gill Sans MT"/>
              </a:rPr>
              <a:t>events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/>
          <p:nvPr/>
        </p:nvSpPr>
        <p:spPr>
          <a:xfrm>
            <a:off x="4580382" y="2453767"/>
            <a:ext cx="3034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5" dirty="0">
                <a:solidFill>
                  <a:srgbClr val="FFFFFF"/>
                </a:solidFill>
                <a:latin typeface="Gill Sans MT"/>
                <a:cs typeface="Gill Sans MT"/>
              </a:rPr>
              <a:t>Submodule</a:t>
            </a:r>
            <a:r>
              <a:rPr sz="4000" b="1" spc="-1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000" b="1" spc="15" dirty="0">
                <a:solidFill>
                  <a:srgbClr val="FFFFFF"/>
                </a:solidFill>
                <a:latin typeface="Gill Sans MT"/>
                <a:cs typeface="Gill Sans MT"/>
              </a:rPr>
              <a:t>1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866900" y="3595688"/>
            <a:ext cx="8458200" cy="6969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-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Title</a:t>
            </a:r>
            <a:r>
              <a:rPr kumimoji="0" lang="en-US" sz="4400" b="1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lang="en-US" sz="4400" b="1" i="0" u="none" strike="noStrike" kern="0" cap="none" spc="-48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IX</a:t>
            </a:r>
            <a:r>
              <a:rPr kumimoji="0" lang="en-US" sz="4400" b="1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Sex-Based</a:t>
            </a:r>
            <a:r>
              <a:rPr kumimoji="0" lang="en-US" sz="4400" b="1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lang="en-US" sz="4400" b="1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Discrimination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/>
              <a:ea typeface="+mn-ea"/>
              <a:cs typeface="Gill Sans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944880">
              <a:lnSpc>
                <a:spcPct val="100000"/>
              </a:lnSpc>
              <a:spcBef>
                <a:spcPts val="105"/>
              </a:spcBef>
            </a:pPr>
            <a:r>
              <a:rPr dirty="0"/>
              <a:t>Specific</a:t>
            </a:r>
            <a:r>
              <a:rPr spc="90" dirty="0"/>
              <a:t> </a:t>
            </a:r>
            <a:r>
              <a:rPr dirty="0"/>
              <a:t>Offenses</a:t>
            </a:r>
            <a:r>
              <a:rPr spc="75" dirty="0"/>
              <a:t> </a:t>
            </a:r>
            <a:r>
              <a:rPr spc="-105" dirty="0"/>
              <a:t>Prohibited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2024971"/>
            <a:ext cx="3245485" cy="24396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767205">
              <a:lnSpc>
                <a:spcPct val="100000"/>
              </a:lnSpc>
              <a:spcBef>
                <a:spcPts val="420"/>
              </a:spcBef>
            </a:pPr>
            <a:r>
              <a:rPr sz="2400" b="1" spc="50" dirty="0">
                <a:latin typeface="Gill Sans MT"/>
                <a:cs typeface="Gill Sans MT"/>
              </a:rPr>
              <a:t>2020</a:t>
            </a:r>
            <a:r>
              <a:rPr sz="2400" b="1" spc="-80" dirty="0">
                <a:latin typeface="Gill Sans MT"/>
                <a:cs typeface="Gill Sans MT"/>
              </a:rPr>
              <a:t> </a:t>
            </a:r>
            <a:r>
              <a:rPr sz="2400" b="1" spc="-20" dirty="0">
                <a:latin typeface="Gill Sans MT"/>
                <a:cs typeface="Gill Sans MT"/>
              </a:rPr>
              <a:t>Regs</a:t>
            </a:r>
            <a:endParaRPr sz="24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160" dirty="0">
                <a:latin typeface="Gill Sans MT"/>
                <a:cs typeface="Gill Sans MT"/>
              </a:rPr>
              <a:t>Sexual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spc="150" dirty="0">
                <a:latin typeface="Gill Sans MT"/>
                <a:cs typeface="Gill Sans MT"/>
              </a:rPr>
              <a:t>Assault</a:t>
            </a:r>
            <a:endParaRPr sz="28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90" dirty="0">
                <a:latin typeface="Gill Sans MT"/>
                <a:cs typeface="Gill Sans MT"/>
              </a:rPr>
              <a:t>Dating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95" dirty="0">
                <a:latin typeface="Gill Sans MT"/>
                <a:cs typeface="Gill Sans MT"/>
              </a:rPr>
              <a:t>Violence</a:t>
            </a:r>
            <a:endParaRPr sz="28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100" dirty="0">
                <a:latin typeface="Gill Sans MT"/>
                <a:cs typeface="Gill Sans MT"/>
              </a:rPr>
              <a:t>Domestic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95" dirty="0">
                <a:latin typeface="Gill Sans MT"/>
                <a:cs typeface="Gill Sans MT"/>
              </a:rPr>
              <a:t>Violence</a:t>
            </a:r>
            <a:endParaRPr sz="28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155" dirty="0">
                <a:latin typeface="Gill Sans MT"/>
                <a:cs typeface="Gill Sans MT"/>
              </a:rPr>
              <a:t>Stalking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2024971"/>
            <a:ext cx="3257550" cy="24396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779270">
              <a:lnSpc>
                <a:spcPct val="100000"/>
              </a:lnSpc>
              <a:spcBef>
                <a:spcPts val="420"/>
              </a:spcBef>
            </a:pPr>
            <a:r>
              <a:rPr sz="2400" b="1" spc="50" dirty="0">
                <a:latin typeface="Gill Sans MT"/>
                <a:cs typeface="Gill Sans MT"/>
              </a:rPr>
              <a:t>2024</a:t>
            </a:r>
            <a:r>
              <a:rPr sz="2400" b="1" spc="-80" dirty="0">
                <a:latin typeface="Gill Sans MT"/>
                <a:cs typeface="Gill Sans MT"/>
              </a:rPr>
              <a:t> </a:t>
            </a:r>
            <a:r>
              <a:rPr sz="2400" b="1" spc="-20" dirty="0">
                <a:latin typeface="Gill Sans MT"/>
                <a:cs typeface="Gill Sans MT"/>
              </a:rPr>
              <a:t>Regs</a:t>
            </a:r>
            <a:endParaRPr sz="24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160" dirty="0">
                <a:latin typeface="Gill Sans MT"/>
                <a:cs typeface="Gill Sans MT"/>
              </a:rPr>
              <a:t>Sexual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spc="150" dirty="0">
                <a:latin typeface="Gill Sans MT"/>
                <a:cs typeface="Gill Sans MT"/>
              </a:rPr>
              <a:t>Assault</a:t>
            </a:r>
            <a:endParaRPr sz="28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90" dirty="0">
                <a:latin typeface="Gill Sans MT"/>
                <a:cs typeface="Gill Sans MT"/>
              </a:rPr>
              <a:t>Dating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95" dirty="0">
                <a:latin typeface="Gill Sans MT"/>
                <a:cs typeface="Gill Sans MT"/>
              </a:rPr>
              <a:t>Violence</a:t>
            </a:r>
            <a:endParaRPr sz="28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100" dirty="0">
                <a:latin typeface="Gill Sans MT"/>
                <a:cs typeface="Gill Sans MT"/>
              </a:rPr>
              <a:t>Domestic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95" dirty="0">
                <a:latin typeface="Gill Sans MT"/>
                <a:cs typeface="Gill Sans MT"/>
              </a:rPr>
              <a:t>Violence</a:t>
            </a:r>
            <a:endParaRPr sz="28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155" dirty="0">
                <a:latin typeface="Gill Sans MT"/>
                <a:cs typeface="Gill Sans MT"/>
              </a:rPr>
              <a:t>Stalking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2682875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Sexual</a:t>
            </a:r>
            <a:r>
              <a:rPr spc="-250" dirty="0"/>
              <a:t> </a:t>
            </a:r>
            <a:r>
              <a:rPr spc="-10" dirty="0"/>
              <a:t>Assault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2024971"/>
            <a:ext cx="3245485" cy="90614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767205">
              <a:lnSpc>
                <a:spcPct val="100000"/>
              </a:lnSpc>
              <a:spcBef>
                <a:spcPts val="420"/>
              </a:spcBef>
            </a:pPr>
            <a:r>
              <a:rPr sz="2400" b="1" spc="50" dirty="0">
                <a:latin typeface="Gill Sans MT"/>
                <a:cs typeface="Gill Sans MT"/>
              </a:rPr>
              <a:t>2020</a:t>
            </a:r>
            <a:r>
              <a:rPr sz="2400" b="1" spc="-80" dirty="0">
                <a:latin typeface="Gill Sans MT"/>
                <a:cs typeface="Gill Sans MT"/>
              </a:rPr>
              <a:t> </a:t>
            </a:r>
            <a:r>
              <a:rPr sz="2400" b="1" spc="-20" dirty="0">
                <a:latin typeface="Gill Sans MT"/>
                <a:cs typeface="Gill Sans MT"/>
              </a:rPr>
              <a:t>Regs</a:t>
            </a:r>
            <a:endParaRPr sz="24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Gill Sans MT"/>
                <a:cs typeface="Gill Sans MT"/>
              </a:rPr>
              <a:t>Clery</a:t>
            </a:r>
            <a:r>
              <a:rPr sz="2800" spc="-165" dirty="0">
                <a:latin typeface="Gill Sans MT"/>
                <a:cs typeface="Gill Sans MT"/>
              </a:rPr>
              <a:t> </a:t>
            </a:r>
            <a:r>
              <a:rPr sz="2800" spc="50" dirty="0">
                <a:latin typeface="Gill Sans MT"/>
                <a:cs typeface="Gill Sans MT"/>
              </a:rPr>
              <a:t>Definition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2024971"/>
            <a:ext cx="4678680" cy="244284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779270">
              <a:lnSpc>
                <a:spcPct val="100000"/>
              </a:lnSpc>
              <a:spcBef>
                <a:spcPts val="420"/>
              </a:spcBef>
            </a:pPr>
            <a:r>
              <a:rPr sz="2400" b="1" spc="50" dirty="0">
                <a:latin typeface="Gill Sans MT"/>
                <a:cs typeface="Gill Sans MT"/>
              </a:rPr>
              <a:t>2024</a:t>
            </a:r>
            <a:r>
              <a:rPr sz="2400" b="1" spc="-80" dirty="0">
                <a:latin typeface="Gill Sans MT"/>
                <a:cs typeface="Gill Sans MT"/>
              </a:rPr>
              <a:t> </a:t>
            </a:r>
            <a:r>
              <a:rPr sz="2400" b="1" spc="-20" dirty="0">
                <a:latin typeface="Gill Sans MT"/>
                <a:cs typeface="Gill Sans MT"/>
              </a:rPr>
              <a:t>Regs</a:t>
            </a:r>
            <a:endParaRPr sz="2400">
              <a:latin typeface="Gill Sans MT"/>
              <a:cs typeface="Gill Sans MT"/>
            </a:endParaRPr>
          </a:p>
          <a:p>
            <a:pPr marL="12700" marR="5080">
              <a:lnSpc>
                <a:spcPct val="90000"/>
              </a:lnSpc>
              <a:spcBef>
                <a:spcPts val="710"/>
              </a:spcBef>
            </a:pPr>
            <a:r>
              <a:rPr sz="2800" dirty="0">
                <a:latin typeface="Gill Sans MT"/>
                <a:cs typeface="Gill Sans MT"/>
              </a:rPr>
              <a:t>An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spc="190" dirty="0">
                <a:latin typeface="Gill Sans MT"/>
                <a:cs typeface="Gill Sans MT"/>
              </a:rPr>
              <a:t>offense</a:t>
            </a:r>
            <a:r>
              <a:rPr sz="2800" spc="-20" dirty="0">
                <a:latin typeface="Gill Sans MT"/>
                <a:cs typeface="Gill Sans MT"/>
              </a:rPr>
              <a:t> </a:t>
            </a:r>
            <a:r>
              <a:rPr sz="2800" spc="195" dirty="0">
                <a:latin typeface="Gill Sans MT"/>
                <a:cs typeface="Gill Sans MT"/>
              </a:rPr>
              <a:t>classified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340" dirty="0">
                <a:latin typeface="Gill Sans MT"/>
                <a:cs typeface="Gill Sans MT"/>
              </a:rPr>
              <a:t>as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spc="260" dirty="0">
                <a:latin typeface="Gill Sans MT"/>
                <a:cs typeface="Gill Sans MT"/>
              </a:rPr>
              <a:t>a </a:t>
            </a:r>
            <a:r>
              <a:rPr sz="2800" spc="95" dirty="0">
                <a:latin typeface="Gill Sans MT"/>
                <a:cs typeface="Gill Sans MT"/>
              </a:rPr>
              <a:t>forcible</a:t>
            </a:r>
            <a:r>
              <a:rPr sz="2800" spc="-90" dirty="0">
                <a:latin typeface="Gill Sans MT"/>
                <a:cs typeface="Gill Sans MT"/>
              </a:rPr>
              <a:t> </a:t>
            </a:r>
            <a:r>
              <a:rPr sz="2800" spc="-35" dirty="0">
                <a:latin typeface="Gill Sans MT"/>
                <a:cs typeface="Gill Sans MT"/>
              </a:rPr>
              <a:t>or</a:t>
            </a:r>
            <a:r>
              <a:rPr sz="2800" spc="-90" dirty="0">
                <a:latin typeface="Gill Sans MT"/>
                <a:cs typeface="Gill Sans MT"/>
              </a:rPr>
              <a:t> </a:t>
            </a:r>
            <a:r>
              <a:rPr sz="2800" spc="95" dirty="0">
                <a:latin typeface="Gill Sans MT"/>
                <a:cs typeface="Gill Sans MT"/>
              </a:rPr>
              <a:t>nonforcible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130" dirty="0">
                <a:latin typeface="Gill Sans MT"/>
                <a:cs typeface="Gill Sans MT"/>
              </a:rPr>
              <a:t>sex </a:t>
            </a:r>
            <a:r>
              <a:rPr sz="2800" spc="195" dirty="0">
                <a:latin typeface="Gill Sans MT"/>
                <a:cs typeface="Gill Sans MT"/>
              </a:rPr>
              <a:t>offense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70" dirty="0">
                <a:latin typeface="Gill Sans MT"/>
                <a:cs typeface="Gill Sans MT"/>
              </a:rPr>
              <a:t>under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spc="85" dirty="0">
                <a:latin typeface="Gill Sans MT"/>
                <a:cs typeface="Gill Sans MT"/>
              </a:rPr>
              <a:t>the</a:t>
            </a:r>
            <a:r>
              <a:rPr sz="2800" spc="-90" dirty="0">
                <a:latin typeface="Gill Sans MT"/>
                <a:cs typeface="Gill Sans MT"/>
              </a:rPr>
              <a:t> </a:t>
            </a:r>
            <a:r>
              <a:rPr sz="2800" spc="95" dirty="0">
                <a:latin typeface="Gill Sans MT"/>
                <a:cs typeface="Gill Sans MT"/>
              </a:rPr>
              <a:t>uniform </a:t>
            </a:r>
            <a:r>
              <a:rPr sz="2800" spc="100" dirty="0">
                <a:latin typeface="Gill Sans MT"/>
                <a:cs typeface="Gill Sans MT"/>
              </a:rPr>
              <a:t>crime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50" dirty="0">
                <a:latin typeface="Gill Sans MT"/>
                <a:cs typeface="Gill Sans MT"/>
              </a:rPr>
              <a:t>reporting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spc="195" dirty="0">
                <a:latin typeface="Gill Sans MT"/>
                <a:cs typeface="Gill Sans MT"/>
              </a:rPr>
              <a:t>system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spc="155" dirty="0">
                <a:latin typeface="Gill Sans MT"/>
                <a:cs typeface="Gill Sans MT"/>
              </a:rPr>
              <a:t>of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60" dirty="0">
                <a:latin typeface="Gill Sans MT"/>
                <a:cs typeface="Gill Sans MT"/>
              </a:rPr>
              <a:t>the </a:t>
            </a:r>
            <a:r>
              <a:rPr sz="2800" spc="114" dirty="0">
                <a:latin typeface="Gill Sans MT"/>
                <a:cs typeface="Gill Sans MT"/>
              </a:rPr>
              <a:t>FBI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2568575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Dating</a:t>
            </a:r>
            <a:r>
              <a:rPr spc="-135" dirty="0"/>
              <a:t> </a:t>
            </a:r>
            <a:r>
              <a:rPr spc="-60" dirty="0"/>
              <a:t>Violence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2065731"/>
            <a:ext cx="3245485" cy="709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7205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latin typeface="Gill Sans MT"/>
                <a:cs typeface="Gill Sans MT"/>
              </a:rPr>
              <a:t>2020</a:t>
            </a:r>
            <a:r>
              <a:rPr sz="2400" b="1" spc="-80" dirty="0">
                <a:latin typeface="Gill Sans MT"/>
                <a:cs typeface="Gill Sans MT"/>
              </a:rPr>
              <a:t> </a:t>
            </a:r>
            <a:r>
              <a:rPr sz="2400" b="1" spc="-20" dirty="0">
                <a:latin typeface="Gill Sans MT"/>
                <a:cs typeface="Gill Sans MT"/>
              </a:rPr>
              <a:t>Regs</a:t>
            </a:r>
            <a:endParaRPr sz="24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Gill Sans MT"/>
                <a:cs typeface="Gill Sans MT"/>
              </a:rPr>
              <a:t>Clery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35" dirty="0">
                <a:latin typeface="Gill Sans MT"/>
                <a:cs typeface="Gill Sans MT"/>
              </a:rPr>
              <a:t>Definition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2065731"/>
            <a:ext cx="4987290" cy="3479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927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latin typeface="Gill Sans MT"/>
                <a:cs typeface="Gill Sans MT"/>
              </a:rPr>
              <a:t>2024</a:t>
            </a:r>
            <a:r>
              <a:rPr sz="2400" b="1" spc="-80" dirty="0">
                <a:latin typeface="Gill Sans MT"/>
                <a:cs typeface="Gill Sans MT"/>
              </a:rPr>
              <a:t> </a:t>
            </a:r>
            <a:r>
              <a:rPr sz="2400" b="1" spc="-20" dirty="0">
                <a:latin typeface="Gill Sans MT"/>
                <a:cs typeface="Gill Sans MT"/>
              </a:rPr>
              <a:t>Regs</a:t>
            </a:r>
            <a:endParaRPr sz="2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70" dirty="0">
                <a:latin typeface="Gill Sans MT"/>
                <a:cs typeface="Gill Sans MT"/>
              </a:rPr>
              <a:t>Violence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90" dirty="0">
                <a:latin typeface="Gill Sans MT"/>
                <a:cs typeface="Gill Sans MT"/>
              </a:rPr>
              <a:t>committed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spc="90" dirty="0">
                <a:latin typeface="Gill Sans MT"/>
                <a:cs typeface="Gill Sans MT"/>
              </a:rPr>
              <a:t>by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235" dirty="0">
                <a:latin typeface="Gill Sans MT"/>
                <a:cs typeface="Gill Sans MT"/>
              </a:rPr>
              <a:t>a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60" dirty="0">
                <a:latin typeface="Gill Sans MT"/>
                <a:cs typeface="Gill Sans MT"/>
              </a:rPr>
              <a:t>person:</a:t>
            </a:r>
            <a:endParaRPr sz="2000">
              <a:latin typeface="Gill Sans MT"/>
              <a:cs typeface="Gill Sans MT"/>
            </a:endParaRPr>
          </a:p>
          <a:p>
            <a:pPr marL="927100">
              <a:lnSpc>
                <a:spcPts val="2039"/>
              </a:lnSpc>
              <a:spcBef>
                <a:spcPts val="275"/>
              </a:spcBef>
            </a:pPr>
            <a:r>
              <a:rPr sz="2000" spc="-55" dirty="0">
                <a:latin typeface="Gill Sans MT"/>
                <a:cs typeface="Gill Sans MT"/>
              </a:rPr>
              <a:t>Who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spc="150" dirty="0">
                <a:latin typeface="Gill Sans MT"/>
                <a:cs typeface="Gill Sans MT"/>
              </a:rPr>
              <a:t>is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or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spc="190" dirty="0">
                <a:latin typeface="Gill Sans MT"/>
                <a:cs typeface="Gill Sans MT"/>
              </a:rPr>
              <a:t>has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100" dirty="0">
                <a:latin typeface="Gill Sans MT"/>
                <a:cs typeface="Gill Sans MT"/>
              </a:rPr>
              <a:t>been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spc="75" dirty="0">
                <a:latin typeface="Gill Sans MT"/>
                <a:cs typeface="Gill Sans MT"/>
              </a:rPr>
              <a:t>in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spc="235" dirty="0">
                <a:latin typeface="Gill Sans MT"/>
                <a:cs typeface="Gill Sans MT"/>
              </a:rPr>
              <a:t>a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spc="114" dirty="0">
                <a:latin typeface="Gill Sans MT"/>
                <a:cs typeface="Gill Sans MT"/>
              </a:rPr>
              <a:t>social</a:t>
            </a:r>
            <a:endParaRPr sz="2000">
              <a:latin typeface="Gill Sans MT"/>
              <a:cs typeface="Gill Sans MT"/>
            </a:endParaRPr>
          </a:p>
          <a:p>
            <a:pPr marL="12700" marR="5080">
              <a:lnSpc>
                <a:spcPct val="70000"/>
              </a:lnSpc>
              <a:spcBef>
                <a:spcPts val="360"/>
              </a:spcBef>
            </a:pPr>
            <a:r>
              <a:rPr sz="2000" spc="75" dirty="0">
                <a:latin typeface="Gill Sans MT"/>
                <a:cs typeface="Gill Sans MT"/>
              </a:rPr>
              <a:t>relationship</a:t>
            </a:r>
            <a:r>
              <a:rPr sz="2000" spc="-90" dirty="0">
                <a:latin typeface="Gill Sans MT"/>
                <a:cs typeface="Gill Sans MT"/>
              </a:rPr>
              <a:t> </a:t>
            </a:r>
            <a:r>
              <a:rPr sz="2000" spc="105" dirty="0">
                <a:latin typeface="Gill Sans MT"/>
                <a:cs typeface="Gill Sans MT"/>
              </a:rPr>
              <a:t>of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235" dirty="0">
                <a:latin typeface="Gill Sans MT"/>
                <a:cs typeface="Gill Sans MT"/>
              </a:rPr>
              <a:t>a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80" dirty="0">
                <a:latin typeface="Gill Sans MT"/>
                <a:cs typeface="Gill Sans MT"/>
              </a:rPr>
              <a:t>romantic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or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spc="90" dirty="0">
                <a:latin typeface="Gill Sans MT"/>
                <a:cs typeface="Gill Sans MT"/>
              </a:rPr>
              <a:t>intimate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50" dirty="0">
                <a:latin typeface="Gill Sans MT"/>
                <a:cs typeface="Gill Sans MT"/>
              </a:rPr>
              <a:t>nature </a:t>
            </a:r>
            <a:r>
              <a:rPr sz="2000" dirty="0">
                <a:latin typeface="Gill Sans MT"/>
                <a:cs typeface="Gill Sans MT"/>
              </a:rPr>
              <a:t>with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60" dirty="0">
                <a:latin typeface="Gill Sans MT"/>
                <a:cs typeface="Gill Sans MT"/>
              </a:rPr>
              <a:t>the</a:t>
            </a:r>
            <a:r>
              <a:rPr sz="2000" spc="15" dirty="0">
                <a:latin typeface="Gill Sans MT"/>
                <a:cs typeface="Gill Sans MT"/>
              </a:rPr>
              <a:t> </a:t>
            </a:r>
            <a:r>
              <a:rPr sz="2000" spc="65" dirty="0">
                <a:latin typeface="Gill Sans MT"/>
                <a:cs typeface="Gill Sans MT"/>
              </a:rPr>
              <a:t>victim;</a:t>
            </a:r>
            <a:r>
              <a:rPr sz="2000" spc="20" dirty="0">
                <a:latin typeface="Gill Sans MT"/>
                <a:cs typeface="Gill Sans MT"/>
              </a:rPr>
              <a:t> </a:t>
            </a:r>
            <a:r>
              <a:rPr sz="2000" spc="114" dirty="0">
                <a:latin typeface="Gill Sans MT"/>
                <a:cs typeface="Gill Sans MT"/>
              </a:rPr>
              <a:t>and</a:t>
            </a:r>
            <a:endParaRPr sz="2000">
              <a:latin typeface="Gill Sans MT"/>
              <a:cs typeface="Gill Sans MT"/>
            </a:endParaRPr>
          </a:p>
          <a:p>
            <a:pPr marL="927100">
              <a:lnSpc>
                <a:spcPts val="2039"/>
              </a:lnSpc>
              <a:spcBef>
                <a:spcPts val="285"/>
              </a:spcBef>
            </a:pPr>
            <a:r>
              <a:rPr sz="2000" spc="-20" dirty="0">
                <a:latin typeface="Gill Sans MT"/>
                <a:cs typeface="Gill Sans MT"/>
              </a:rPr>
              <a:t>Where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spc="60" dirty="0">
                <a:latin typeface="Gill Sans MT"/>
                <a:cs typeface="Gill Sans MT"/>
              </a:rPr>
              <a:t>the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spc="85" dirty="0">
                <a:latin typeface="Gill Sans MT"/>
                <a:cs typeface="Gill Sans MT"/>
              </a:rPr>
              <a:t>existence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spc="105" dirty="0">
                <a:latin typeface="Gill Sans MT"/>
                <a:cs typeface="Gill Sans MT"/>
              </a:rPr>
              <a:t>of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spc="150" dirty="0">
                <a:latin typeface="Gill Sans MT"/>
                <a:cs typeface="Gill Sans MT"/>
              </a:rPr>
              <a:t>such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185" dirty="0">
                <a:latin typeface="Gill Sans MT"/>
                <a:cs typeface="Gill Sans MT"/>
              </a:rPr>
              <a:t>a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ts val="1680"/>
              </a:lnSpc>
            </a:pPr>
            <a:r>
              <a:rPr sz="2000" spc="75" dirty="0">
                <a:latin typeface="Gill Sans MT"/>
                <a:cs typeface="Gill Sans MT"/>
              </a:rPr>
              <a:t>relationship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140" dirty="0">
                <a:latin typeface="Gill Sans MT"/>
                <a:cs typeface="Gill Sans MT"/>
              </a:rPr>
              <a:t>shall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105" dirty="0">
                <a:latin typeface="Gill Sans MT"/>
                <a:cs typeface="Gill Sans MT"/>
              </a:rPr>
              <a:t>be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70" dirty="0">
                <a:latin typeface="Gill Sans MT"/>
                <a:cs typeface="Gill Sans MT"/>
              </a:rPr>
              <a:t>determined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spc="160" dirty="0">
                <a:latin typeface="Gill Sans MT"/>
                <a:cs typeface="Gill Sans MT"/>
              </a:rPr>
              <a:t>based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70" dirty="0">
                <a:latin typeface="Gill Sans MT"/>
                <a:cs typeface="Gill Sans MT"/>
              </a:rPr>
              <a:t>on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185" dirty="0">
                <a:latin typeface="Gill Sans MT"/>
                <a:cs typeface="Gill Sans MT"/>
              </a:rPr>
              <a:t>a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ts val="2039"/>
              </a:lnSpc>
            </a:pPr>
            <a:r>
              <a:rPr sz="2000" spc="80" dirty="0">
                <a:latin typeface="Gill Sans MT"/>
                <a:cs typeface="Gill Sans MT"/>
              </a:rPr>
              <a:t>consideration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spc="105" dirty="0">
                <a:latin typeface="Gill Sans MT"/>
                <a:cs typeface="Gill Sans MT"/>
              </a:rPr>
              <a:t>of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60" dirty="0">
                <a:latin typeface="Gill Sans MT"/>
                <a:cs typeface="Gill Sans MT"/>
              </a:rPr>
              <a:t>the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90" dirty="0">
                <a:latin typeface="Gill Sans MT"/>
                <a:cs typeface="Gill Sans MT"/>
              </a:rPr>
              <a:t>following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spc="85" dirty="0">
                <a:latin typeface="Gill Sans MT"/>
                <a:cs typeface="Gill Sans MT"/>
              </a:rPr>
              <a:t>factors:</a:t>
            </a:r>
            <a:endParaRPr sz="2000">
              <a:latin typeface="Gill Sans MT"/>
              <a:cs typeface="Gill Sans MT"/>
            </a:endParaRPr>
          </a:p>
          <a:p>
            <a:pPr marL="1198245" indent="-271145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1198245" algn="l"/>
              </a:tabLst>
            </a:pPr>
            <a:r>
              <a:rPr sz="2000" spc="105" dirty="0">
                <a:latin typeface="Gill Sans MT"/>
                <a:cs typeface="Gill Sans MT"/>
              </a:rPr>
              <a:t>Length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spc="105" dirty="0">
                <a:latin typeface="Gill Sans MT"/>
                <a:cs typeface="Gill Sans MT"/>
              </a:rPr>
              <a:t>of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60" dirty="0">
                <a:latin typeface="Gill Sans MT"/>
                <a:cs typeface="Gill Sans MT"/>
              </a:rPr>
              <a:t>the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55" dirty="0">
                <a:latin typeface="Gill Sans MT"/>
                <a:cs typeface="Gill Sans MT"/>
              </a:rPr>
              <a:t>relationship;</a:t>
            </a:r>
            <a:endParaRPr sz="2000">
              <a:latin typeface="Gill Sans MT"/>
              <a:cs typeface="Gill Sans MT"/>
            </a:endParaRPr>
          </a:p>
          <a:p>
            <a:pPr marL="1198245" indent="-271145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1198245" algn="l"/>
              </a:tabLst>
            </a:pPr>
            <a:r>
              <a:rPr sz="2000" spc="60" dirty="0">
                <a:latin typeface="Gill Sans MT"/>
                <a:cs typeface="Gill Sans MT"/>
              </a:rPr>
              <a:t>Type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105" dirty="0">
                <a:latin typeface="Gill Sans MT"/>
                <a:cs typeface="Gill Sans MT"/>
              </a:rPr>
              <a:t>of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60" dirty="0">
                <a:latin typeface="Gill Sans MT"/>
                <a:cs typeface="Gill Sans MT"/>
              </a:rPr>
              <a:t>relationship;</a:t>
            </a:r>
            <a:endParaRPr sz="2000">
              <a:latin typeface="Gill Sans MT"/>
              <a:cs typeface="Gill Sans MT"/>
            </a:endParaRPr>
          </a:p>
          <a:p>
            <a:pPr marL="12700" marR="16510" indent="1185545">
              <a:lnSpc>
                <a:spcPct val="70000"/>
              </a:lnSpc>
              <a:spcBef>
                <a:spcPts val="1005"/>
              </a:spcBef>
              <a:buAutoNum type="arabicPeriod"/>
              <a:tabLst>
                <a:tab pos="1198245" algn="l"/>
              </a:tabLst>
            </a:pPr>
            <a:r>
              <a:rPr sz="2000" spc="85" dirty="0">
                <a:latin typeface="Gill Sans MT"/>
                <a:cs typeface="Gill Sans MT"/>
              </a:rPr>
              <a:t>Frequency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105" dirty="0">
                <a:latin typeface="Gill Sans MT"/>
                <a:cs typeface="Gill Sans MT"/>
              </a:rPr>
              <a:t>of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60" dirty="0">
                <a:latin typeface="Gill Sans MT"/>
                <a:cs typeface="Gill Sans MT"/>
              </a:rPr>
              <a:t>interaction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spc="60" dirty="0">
                <a:latin typeface="Gill Sans MT"/>
                <a:cs typeface="Gill Sans MT"/>
              </a:rPr>
              <a:t>between the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105" dirty="0">
                <a:latin typeface="Gill Sans MT"/>
                <a:cs typeface="Gill Sans MT"/>
              </a:rPr>
              <a:t>persons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75" dirty="0">
                <a:latin typeface="Gill Sans MT"/>
                <a:cs typeface="Gill Sans MT"/>
              </a:rPr>
              <a:t>involved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spc="70" dirty="0">
                <a:latin typeface="Gill Sans MT"/>
                <a:cs typeface="Gill Sans MT"/>
              </a:rPr>
              <a:t>in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60" dirty="0">
                <a:latin typeface="Gill Sans MT"/>
                <a:cs typeface="Gill Sans MT"/>
              </a:rPr>
              <a:t>the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70" dirty="0">
                <a:latin typeface="Gill Sans MT"/>
                <a:cs typeface="Gill Sans MT"/>
              </a:rPr>
              <a:t>relationship.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2195195">
              <a:lnSpc>
                <a:spcPct val="100000"/>
              </a:lnSpc>
              <a:spcBef>
                <a:spcPts val="105"/>
              </a:spcBef>
            </a:pPr>
            <a:r>
              <a:rPr spc="-155" dirty="0"/>
              <a:t>Domestic</a:t>
            </a:r>
            <a:r>
              <a:rPr spc="-135" dirty="0"/>
              <a:t> </a:t>
            </a:r>
            <a:r>
              <a:rPr spc="-45" dirty="0"/>
              <a:t>Violence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2034962"/>
            <a:ext cx="3245485" cy="7200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767205">
              <a:lnSpc>
                <a:spcPct val="100000"/>
              </a:lnSpc>
              <a:spcBef>
                <a:spcPts val="345"/>
              </a:spcBef>
            </a:pPr>
            <a:r>
              <a:rPr sz="2400" b="1" spc="50" dirty="0">
                <a:latin typeface="Gill Sans MT"/>
                <a:cs typeface="Gill Sans MT"/>
              </a:rPr>
              <a:t>2020</a:t>
            </a:r>
            <a:r>
              <a:rPr sz="2400" b="1" spc="-80" dirty="0">
                <a:latin typeface="Gill Sans MT"/>
                <a:cs typeface="Gill Sans MT"/>
              </a:rPr>
              <a:t> </a:t>
            </a:r>
            <a:r>
              <a:rPr sz="2400" b="1" spc="-20" dirty="0">
                <a:latin typeface="Gill Sans MT"/>
                <a:cs typeface="Gill Sans MT"/>
              </a:rPr>
              <a:t>Regs</a:t>
            </a:r>
            <a:endParaRPr sz="24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Gill Sans MT"/>
                <a:cs typeface="Gill Sans MT"/>
              </a:rPr>
              <a:t>Clery</a:t>
            </a:r>
            <a:r>
              <a:rPr sz="1800" spc="-10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Definition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19033" y="2065731"/>
            <a:ext cx="1490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latin typeface="Gill Sans MT"/>
                <a:cs typeface="Gill Sans MT"/>
              </a:rPr>
              <a:t>2024</a:t>
            </a:r>
            <a:r>
              <a:rPr sz="2400" b="1" spc="-80" dirty="0">
                <a:latin typeface="Gill Sans MT"/>
                <a:cs typeface="Gill Sans MT"/>
              </a:rPr>
              <a:t> </a:t>
            </a:r>
            <a:r>
              <a:rPr sz="2400" b="1" spc="-20" dirty="0">
                <a:latin typeface="Gill Sans MT"/>
                <a:cs typeface="Gill Sans MT"/>
              </a:rPr>
              <a:t>Regs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1828" y="2454909"/>
            <a:ext cx="4915535" cy="317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100"/>
              </a:spcBef>
            </a:pPr>
            <a:r>
              <a:rPr sz="1800" spc="70" dirty="0">
                <a:latin typeface="Gill Sans MT"/>
                <a:cs typeface="Gill Sans MT"/>
              </a:rPr>
              <a:t>Felony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or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spc="100" dirty="0">
                <a:latin typeface="Gill Sans MT"/>
                <a:cs typeface="Gill Sans MT"/>
              </a:rPr>
              <a:t>misdemeanor</a:t>
            </a:r>
            <a:r>
              <a:rPr sz="1800" spc="-70" dirty="0">
                <a:latin typeface="Gill Sans MT"/>
                <a:cs typeface="Gill Sans MT"/>
              </a:rPr>
              <a:t> </a:t>
            </a:r>
            <a:r>
              <a:rPr sz="1800" spc="90" dirty="0">
                <a:latin typeface="Gill Sans MT"/>
                <a:cs typeface="Gill Sans MT"/>
              </a:rPr>
              <a:t>crimes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spc="75" dirty="0">
                <a:latin typeface="Gill Sans MT"/>
                <a:cs typeface="Gill Sans MT"/>
              </a:rPr>
              <a:t>committed</a:t>
            </a:r>
            <a:r>
              <a:rPr sz="1800" spc="-65" dirty="0">
                <a:latin typeface="Gill Sans MT"/>
                <a:cs typeface="Gill Sans MT"/>
              </a:rPr>
              <a:t> </a:t>
            </a:r>
            <a:r>
              <a:rPr sz="1800" spc="80" dirty="0">
                <a:latin typeface="Gill Sans MT"/>
                <a:cs typeface="Gill Sans MT"/>
              </a:rPr>
              <a:t>by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160" dirty="0">
                <a:latin typeface="Gill Sans MT"/>
                <a:cs typeface="Gill Sans MT"/>
              </a:rPr>
              <a:t>a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ts val="1510"/>
              </a:lnSpc>
            </a:pPr>
            <a:r>
              <a:rPr sz="1800" spc="70" dirty="0">
                <a:latin typeface="Gill Sans MT"/>
                <a:cs typeface="Gill Sans MT"/>
              </a:rPr>
              <a:t>person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who:</a:t>
            </a:r>
            <a:endParaRPr sz="1800">
              <a:latin typeface="Gill Sans MT"/>
              <a:cs typeface="Gill Sans MT"/>
            </a:endParaRPr>
          </a:p>
          <a:p>
            <a:pPr marL="1170305" indent="-243204">
              <a:lnSpc>
                <a:spcPts val="1510"/>
              </a:lnSpc>
              <a:buAutoNum type="arabicPeriod"/>
              <a:tabLst>
                <a:tab pos="1170305" algn="l"/>
              </a:tabLst>
            </a:pPr>
            <a:r>
              <a:rPr sz="1800" spc="135" dirty="0">
                <a:latin typeface="Gill Sans MT"/>
                <a:cs typeface="Gill Sans MT"/>
              </a:rPr>
              <a:t>Is</a:t>
            </a:r>
            <a:r>
              <a:rPr sz="1800" spc="20" dirty="0">
                <a:latin typeface="Gill Sans MT"/>
                <a:cs typeface="Gill Sans MT"/>
              </a:rPr>
              <a:t> </a:t>
            </a:r>
            <a:r>
              <a:rPr sz="1800" spc="210" dirty="0">
                <a:latin typeface="Gill Sans MT"/>
                <a:cs typeface="Gill Sans MT"/>
              </a:rPr>
              <a:t>a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current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or</a:t>
            </a:r>
            <a:r>
              <a:rPr sz="1800" spc="1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former</a:t>
            </a:r>
            <a:r>
              <a:rPr sz="1800" spc="20" dirty="0">
                <a:latin typeface="Gill Sans MT"/>
                <a:cs typeface="Gill Sans MT"/>
              </a:rPr>
              <a:t> </a:t>
            </a:r>
            <a:r>
              <a:rPr sz="1800" spc="130" dirty="0">
                <a:latin typeface="Gill Sans MT"/>
                <a:cs typeface="Gill Sans MT"/>
              </a:rPr>
              <a:t>spouse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or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ts val="1510"/>
              </a:lnSpc>
            </a:pPr>
            <a:r>
              <a:rPr sz="1800" spc="70" dirty="0">
                <a:latin typeface="Gill Sans MT"/>
                <a:cs typeface="Gill Sans MT"/>
              </a:rPr>
              <a:t>intimate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partner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95" dirty="0">
                <a:latin typeface="Gill Sans MT"/>
                <a:cs typeface="Gill Sans MT"/>
              </a:rPr>
              <a:t>of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55" dirty="0">
                <a:latin typeface="Gill Sans MT"/>
                <a:cs typeface="Gill Sans MT"/>
              </a:rPr>
              <a:t>the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75" dirty="0">
                <a:latin typeface="Gill Sans MT"/>
                <a:cs typeface="Gill Sans MT"/>
              </a:rPr>
              <a:t>victim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50" dirty="0">
                <a:latin typeface="Gill Sans MT"/>
                <a:cs typeface="Gill Sans MT"/>
              </a:rPr>
              <a:t>under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55" dirty="0">
                <a:latin typeface="Gill Sans MT"/>
                <a:cs typeface="Gill Sans MT"/>
              </a:rPr>
              <a:t>the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110" dirty="0">
                <a:latin typeface="Gill Sans MT"/>
                <a:cs typeface="Gill Sans MT"/>
              </a:rPr>
              <a:t>family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or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ts val="1510"/>
              </a:lnSpc>
            </a:pPr>
            <a:r>
              <a:rPr sz="1800" spc="95" dirty="0">
                <a:latin typeface="Gill Sans MT"/>
                <a:cs typeface="Gill Sans MT"/>
              </a:rPr>
              <a:t>domestic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spc="70" dirty="0">
                <a:latin typeface="Gill Sans MT"/>
                <a:cs typeface="Gill Sans MT"/>
              </a:rPr>
              <a:t>violence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130" dirty="0">
                <a:latin typeface="Gill Sans MT"/>
                <a:cs typeface="Gill Sans MT"/>
              </a:rPr>
              <a:t>laws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spc="100" dirty="0">
                <a:latin typeface="Gill Sans MT"/>
                <a:cs typeface="Gill Sans MT"/>
              </a:rPr>
              <a:t>of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55" dirty="0">
                <a:latin typeface="Gill Sans MT"/>
                <a:cs typeface="Gill Sans MT"/>
              </a:rPr>
              <a:t>the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55" dirty="0">
                <a:latin typeface="Gill Sans MT"/>
                <a:cs typeface="Gill Sans MT"/>
              </a:rPr>
              <a:t>jurisdiction</a:t>
            </a:r>
            <a:r>
              <a:rPr sz="1800" spc="-80" dirty="0">
                <a:latin typeface="Gill Sans MT"/>
                <a:cs typeface="Gill Sans MT"/>
              </a:rPr>
              <a:t> </a:t>
            </a:r>
            <a:r>
              <a:rPr sz="1800" spc="100" dirty="0">
                <a:latin typeface="Gill Sans MT"/>
                <a:cs typeface="Gill Sans MT"/>
              </a:rPr>
              <a:t>of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30" dirty="0">
                <a:latin typeface="Gill Sans MT"/>
                <a:cs typeface="Gill Sans MT"/>
              </a:rPr>
              <a:t>the</a:t>
            </a:r>
            <a:endParaRPr sz="1800">
              <a:latin typeface="Gill Sans MT"/>
              <a:cs typeface="Gill Sans MT"/>
            </a:endParaRPr>
          </a:p>
          <a:p>
            <a:pPr marL="12700" marR="542290">
              <a:lnSpc>
                <a:spcPct val="70000"/>
              </a:lnSpc>
              <a:spcBef>
                <a:spcPts val="320"/>
              </a:spcBef>
            </a:pPr>
            <a:r>
              <a:rPr sz="1800" dirty="0">
                <a:latin typeface="Gill Sans MT"/>
                <a:cs typeface="Gill Sans MT"/>
              </a:rPr>
              <a:t>recipient,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or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210" dirty="0">
                <a:latin typeface="Gill Sans MT"/>
                <a:cs typeface="Gill Sans MT"/>
              </a:rPr>
              <a:t>a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70" dirty="0">
                <a:latin typeface="Gill Sans MT"/>
                <a:cs typeface="Gill Sans MT"/>
              </a:rPr>
              <a:t>person</a:t>
            </a:r>
            <a:r>
              <a:rPr sz="1800" spc="15" dirty="0">
                <a:latin typeface="Gill Sans MT"/>
                <a:cs typeface="Gill Sans MT"/>
              </a:rPr>
              <a:t> </a:t>
            </a:r>
            <a:r>
              <a:rPr sz="1800" spc="75" dirty="0">
                <a:latin typeface="Gill Sans MT"/>
                <a:cs typeface="Gill Sans MT"/>
              </a:rPr>
              <a:t>similarly</a:t>
            </a:r>
            <a:r>
              <a:rPr sz="1800" spc="30" dirty="0">
                <a:latin typeface="Gill Sans MT"/>
                <a:cs typeface="Gill Sans MT"/>
              </a:rPr>
              <a:t> </a:t>
            </a:r>
            <a:r>
              <a:rPr sz="1800" spc="85" dirty="0">
                <a:latin typeface="Gill Sans MT"/>
                <a:cs typeface="Gill Sans MT"/>
              </a:rPr>
              <a:t>situated</a:t>
            </a:r>
            <a:r>
              <a:rPr sz="1800" dirty="0">
                <a:latin typeface="Gill Sans MT"/>
                <a:cs typeface="Gill Sans MT"/>
              </a:rPr>
              <a:t> to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160" dirty="0">
                <a:latin typeface="Gill Sans MT"/>
                <a:cs typeface="Gill Sans MT"/>
              </a:rPr>
              <a:t>a </a:t>
            </a:r>
            <a:r>
              <a:rPr sz="1800" spc="130" dirty="0">
                <a:latin typeface="Gill Sans MT"/>
                <a:cs typeface="Gill Sans MT"/>
              </a:rPr>
              <a:t>spouse</a:t>
            </a:r>
            <a:r>
              <a:rPr sz="1800" spc="-65" dirty="0">
                <a:latin typeface="Gill Sans MT"/>
                <a:cs typeface="Gill Sans MT"/>
              </a:rPr>
              <a:t> </a:t>
            </a:r>
            <a:r>
              <a:rPr sz="1800" spc="95" dirty="0">
                <a:latin typeface="Gill Sans MT"/>
                <a:cs typeface="Gill Sans MT"/>
              </a:rPr>
              <a:t>of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spc="55" dirty="0">
                <a:latin typeface="Gill Sans MT"/>
                <a:cs typeface="Gill Sans MT"/>
              </a:rPr>
              <a:t>the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45" dirty="0">
                <a:latin typeface="Gill Sans MT"/>
                <a:cs typeface="Gill Sans MT"/>
              </a:rPr>
              <a:t>victim;</a:t>
            </a:r>
            <a:endParaRPr sz="1800">
              <a:latin typeface="Gill Sans MT"/>
              <a:cs typeface="Gill Sans MT"/>
            </a:endParaRPr>
          </a:p>
          <a:p>
            <a:pPr marL="1170940" indent="-243840">
              <a:lnSpc>
                <a:spcPts val="1835"/>
              </a:lnSpc>
              <a:spcBef>
                <a:spcPts val="350"/>
              </a:spcBef>
              <a:buAutoNum type="arabicPeriod" startAt="2"/>
              <a:tabLst>
                <a:tab pos="1170940" algn="l"/>
              </a:tabLst>
            </a:pPr>
            <a:r>
              <a:rPr sz="1800" spc="135" dirty="0">
                <a:latin typeface="Gill Sans MT"/>
                <a:cs typeface="Gill Sans MT"/>
              </a:rPr>
              <a:t>Is</a:t>
            </a:r>
            <a:r>
              <a:rPr sz="1800" spc="-70" dirty="0">
                <a:latin typeface="Gill Sans MT"/>
                <a:cs typeface="Gill Sans MT"/>
              </a:rPr>
              <a:t> </a:t>
            </a:r>
            <a:r>
              <a:rPr sz="1800" spc="85" dirty="0">
                <a:latin typeface="Gill Sans MT"/>
                <a:cs typeface="Gill Sans MT"/>
              </a:rPr>
              <a:t>cohabitating,</a:t>
            </a:r>
            <a:r>
              <a:rPr sz="1800" spc="-10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or</a:t>
            </a:r>
            <a:r>
              <a:rPr sz="1800" spc="-65" dirty="0">
                <a:latin typeface="Gill Sans MT"/>
                <a:cs typeface="Gill Sans MT"/>
              </a:rPr>
              <a:t> </a:t>
            </a:r>
            <a:r>
              <a:rPr sz="1800" spc="180" dirty="0">
                <a:latin typeface="Gill Sans MT"/>
                <a:cs typeface="Gill Sans MT"/>
              </a:rPr>
              <a:t>has</a:t>
            </a:r>
            <a:r>
              <a:rPr sz="1800" spc="-90" dirty="0">
                <a:latin typeface="Gill Sans MT"/>
                <a:cs typeface="Gill Sans MT"/>
              </a:rPr>
              <a:t> </a:t>
            </a:r>
            <a:r>
              <a:rPr sz="1800" spc="80" dirty="0">
                <a:latin typeface="Gill Sans MT"/>
                <a:cs typeface="Gill Sans MT"/>
              </a:rPr>
              <a:t>cohabitated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ts val="1835"/>
              </a:lnSpc>
            </a:pPr>
            <a:r>
              <a:rPr sz="1800" dirty="0">
                <a:latin typeface="Gill Sans MT"/>
                <a:cs typeface="Gill Sans MT"/>
              </a:rPr>
              <a:t>with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55" dirty="0">
                <a:latin typeface="Gill Sans MT"/>
                <a:cs typeface="Gill Sans MT"/>
              </a:rPr>
              <a:t>the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75" dirty="0">
                <a:latin typeface="Gill Sans MT"/>
                <a:cs typeface="Gill Sans MT"/>
              </a:rPr>
              <a:t>victim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220" dirty="0">
                <a:latin typeface="Gill Sans MT"/>
                <a:cs typeface="Gill Sans MT"/>
              </a:rPr>
              <a:t>as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210" dirty="0">
                <a:latin typeface="Gill Sans MT"/>
                <a:cs typeface="Gill Sans MT"/>
              </a:rPr>
              <a:t>a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130" dirty="0">
                <a:latin typeface="Gill Sans MT"/>
                <a:cs typeface="Gill Sans MT"/>
              </a:rPr>
              <a:t>spouse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or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spc="70" dirty="0">
                <a:latin typeface="Gill Sans MT"/>
                <a:cs typeface="Gill Sans MT"/>
              </a:rPr>
              <a:t>intimate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partner;</a:t>
            </a:r>
            <a:endParaRPr sz="1800">
              <a:latin typeface="Gill Sans MT"/>
              <a:cs typeface="Gill Sans MT"/>
            </a:endParaRPr>
          </a:p>
          <a:p>
            <a:pPr marL="255904" indent="-243204">
              <a:lnSpc>
                <a:spcPct val="100000"/>
              </a:lnSpc>
              <a:spcBef>
                <a:spcPts val="350"/>
              </a:spcBef>
              <a:buAutoNum type="arabicPeriod" startAt="3"/>
              <a:tabLst>
                <a:tab pos="255904" algn="l"/>
              </a:tabLst>
            </a:pPr>
            <a:r>
              <a:rPr sz="1800" spc="125" dirty="0">
                <a:latin typeface="Gill Sans MT"/>
                <a:cs typeface="Gill Sans MT"/>
              </a:rPr>
              <a:t>Shares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210" dirty="0">
                <a:latin typeface="Gill Sans MT"/>
                <a:cs typeface="Gill Sans MT"/>
              </a:rPr>
              <a:t>a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spc="75" dirty="0">
                <a:latin typeface="Gill Sans MT"/>
                <a:cs typeface="Gill Sans MT"/>
              </a:rPr>
              <a:t>child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spc="60" dirty="0">
                <a:latin typeface="Gill Sans MT"/>
                <a:cs typeface="Gill Sans MT"/>
              </a:rPr>
              <a:t>in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105" dirty="0">
                <a:latin typeface="Gill Sans MT"/>
                <a:cs typeface="Gill Sans MT"/>
              </a:rPr>
              <a:t>common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with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55" dirty="0">
                <a:latin typeface="Gill Sans MT"/>
                <a:cs typeface="Gill Sans MT"/>
              </a:rPr>
              <a:t>the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55" dirty="0">
                <a:latin typeface="Gill Sans MT"/>
                <a:cs typeface="Gill Sans MT"/>
              </a:rPr>
              <a:t>victim;</a:t>
            </a:r>
            <a:r>
              <a:rPr sz="1800" spc="-25" dirty="0">
                <a:latin typeface="Gill Sans MT"/>
                <a:cs typeface="Gill Sans MT"/>
              </a:rPr>
              <a:t> or</a:t>
            </a:r>
            <a:endParaRPr sz="1800">
              <a:latin typeface="Gill Sans MT"/>
              <a:cs typeface="Gill Sans MT"/>
            </a:endParaRPr>
          </a:p>
          <a:p>
            <a:pPr marL="255904" indent="-243204">
              <a:lnSpc>
                <a:spcPts val="1835"/>
              </a:lnSpc>
              <a:spcBef>
                <a:spcPts val="359"/>
              </a:spcBef>
              <a:buAutoNum type="arabicPeriod" startAt="3"/>
              <a:tabLst>
                <a:tab pos="255904" algn="l"/>
              </a:tabLst>
            </a:pPr>
            <a:r>
              <a:rPr sz="1800" spc="75" dirty="0">
                <a:latin typeface="Gill Sans MT"/>
                <a:cs typeface="Gill Sans MT"/>
              </a:rPr>
              <a:t>Commits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spc="145" dirty="0">
                <a:latin typeface="Gill Sans MT"/>
                <a:cs typeface="Gill Sans MT"/>
              </a:rPr>
              <a:t>acts</a:t>
            </a:r>
            <a:r>
              <a:rPr sz="1800" spc="-75" dirty="0">
                <a:latin typeface="Gill Sans MT"/>
                <a:cs typeface="Gill Sans MT"/>
              </a:rPr>
              <a:t> </a:t>
            </a:r>
            <a:r>
              <a:rPr sz="1800" spc="140" dirty="0">
                <a:latin typeface="Gill Sans MT"/>
                <a:cs typeface="Gill Sans MT"/>
              </a:rPr>
              <a:t>against</a:t>
            </a:r>
            <a:r>
              <a:rPr sz="1800" spc="-75" dirty="0">
                <a:latin typeface="Gill Sans MT"/>
                <a:cs typeface="Gill Sans MT"/>
              </a:rPr>
              <a:t> </a:t>
            </a:r>
            <a:r>
              <a:rPr sz="1800" spc="210" dirty="0">
                <a:latin typeface="Gill Sans MT"/>
                <a:cs typeface="Gill Sans MT"/>
              </a:rPr>
              <a:t>a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spc="50" dirty="0">
                <a:latin typeface="Gill Sans MT"/>
                <a:cs typeface="Gill Sans MT"/>
              </a:rPr>
              <a:t>youth</a:t>
            </a:r>
            <a:r>
              <a:rPr sz="1800" spc="-7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or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spc="80" dirty="0">
                <a:latin typeface="Gill Sans MT"/>
                <a:cs typeface="Gill Sans MT"/>
              </a:rPr>
              <a:t>adult</a:t>
            </a:r>
            <a:r>
              <a:rPr sz="1800" spc="-70" dirty="0">
                <a:latin typeface="Gill Sans MT"/>
                <a:cs typeface="Gill Sans MT"/>
              </a:rPr>
              <a:t> </a:t>
            </a:r>
            <a:r>
              <a:rPr sz="1800" spc="60" dirty="0">
                <a:latin typeface="Gill Sans MT"/>
                <a:cs typeface="Gill Sans MT"/>
              </a:rPr>
              <a:t>victim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ts val="1510"/>
              </a:lnSpc>
            </a:pPr>
            <a:r>
              <a:rPr sz="1800" spc="55" dirty="0">
                <a:latin typeface="Gill Sans MT"/>
                <a:cs typeface="Gill Sans MT"/>
              </a:rPr>
              <a:t>who</a:t>
            </a:r>
            <a:r>
              <a:rPr sz="1800" spc="25" dirty="0">
                <a:latin typeface="Gill Sans MT"/>
                <a:cs typeface="Gill Sans MT"/>
              </a:rPr>
              <a:t> </a:t>
            </a:r>
            <a:r>
              <a:rPr sz="1800" spc="135" dirty="0">
                <a:latin typeface="Gill Sans MT"/>
                <a:cs typeface="Gill Sans MT"/>
              </a:rPr>
              <a:t>is</a:t>
            </a:r>
            <a:r>
              <a:rPr sz="1800" spc="5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protected</a:t>
            </a:r>
            <a:r>
              <a:rPr sz="1800" spc="35" dirty="0">
                <a:latin typeface="Gill Sans MT"/>
                <a:cs typeface="Gill Sans MT"/>
              </a:rPr>
              <a:t> </a:t>
            </a:r>
            <a:r>
              <a:rPr sz="1800" spc="70" dirty="0">
                <a:latin typeface="Gill Sans MT"/>
                <a:cs typeface="Gill Sans MT"/>
              </a:rPr>
              <a:t>from</a:t>
            </a:r>
            <a:r>
              <a:rPr sz="1800" spc="30" dirty="0">
                <a:latin typeface="Gill Sans MT"/>
                <a:cs typeface="Gill Sans MT"/>
              </a:rPr>
              <a:t> </a:t>
            </a:r>
            <a:r>
              <a:rPr sz="1800" spc="80" dirty="0">
                <a:latin typeface="Gill Sans MT"/>
                <a:cs typeface="Gill Sans MT"/>
              </a:rPr>
              <a:t>those</a:t>
            </a:r>
            <a:r>
              <a:rPr sz="1800" spc="35" dirty="0">
                <a:latin typeface="Gill Sans MT"/>
                <a:cs typeface="Gill Sans MT"/>
              </a:rPr>
              <a:t> </a:t>
            </a:r>
            <a:r>
              <a:rPr sz="1800" spc="140" dirty="0">
                <a:latin typeface="Gill Sans MT"/>
                <a:cs typeface="Gill Sans MT"/>
              </a:rPr>
              <a:t>acts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under</a:t>
            </a:r>
            <a:r>
              <a:rPr sz="1800" spc="30" dirty="0">
                <a:latin typeface="Gill Sans MT"/>
                <a:cs typeface="Gill Sans MT"/>
              </a:rPr>
              <a:t> the</a:t>
            </a:r>
            <a:endParaRPr sz="1800">
              <a:latin typeface="Gill Sans MT"/>
              <a:cs typeface="Gill Sans MT"/>
            </a:endParaRPr>
          </a:p>
          <a:p>
            <a:pPr marL="12700" marR="939800">
              <a:lnSpc>
                <a:spcPct val="70000"/>
              </a:lnSpc>
              <a:spcBef>
                <a:spcPts val="320"/>
              </a:spcBef>
            </a:pPr>
            <a:r>
              <a:rPr sz="1800" spc="110" dirty="0">
                <a:latin typeface="Gill Sans MT"/>
                <a:cs typeface="Gill Sans MT"/>
              </a:rPr>
              <a:t>family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or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95" dirty="0">
                <a:latin typeface="Gill Sans MT"/>
                <a:cs typeface="Gill Sans MT"/>
              </a:rPr>
              <a:t>domestic</a:t>
            </a:r>
            <a:r>
              <a:rPr sz="1800" spc="-65" dirty="0">
                <a:latin typeface="Gill Sans MT"/>
                <a:cs typeface="Gill Sans MT"/>
              </a:rPr>
              <a:t> </a:t>
            </a:r>
            <a:r>
              <a:rPr sz="1800" spc="70" dirty="0">
                <a:latin typeface="Gill Sans MT"/>
                <a:cs typeface="Gill Sans MT"/>
              </a:rPr>
              <a:t>violence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spc="130" dirty="0">
                <a:latin typeface="Gill Sans MT"/>
                <a:cs typeface="Gill Sans MT"/>
              </a:rPr>
              <a:t>laws</a:t>
            </a:r>
            <a:r>
              <a:rPr sz="1800" spc="-75" dirty="0">
                <a:latin typeface="Gill Sans MT"/>
                <a:cs typeface="Gill Sans MT"/>
              </a:rPr>
              <a:t> </a:t>
            </a:r>
            <a:r>
              <a:rPr sz="1800" spc="100" dirty="0">
                <a:latin typeface="Gill Sans MT"/>
                <a:cs typeface="Gill Sans MT"/>
              </a:rPr>
              <a:t>of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30" dirty="0">
                <a:latin typeface="Gill Sans MT"/>
                <a:cs typeface="Gill Sans MT"/>
              </a:rPr>
              <a:t>the </a:t>
            </a:r>
            <a:r>
              <a:rPr sz="1800" spc="45" dirty="0">
                <a:latin typeface="Gill Sans MT"/>
                <a:cs typeface="Gill Sans MT"/>
              </a:rPr>
              <a:t>jurisdiction.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35179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Stalking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2024971"/>
            <a:ext cx="3245485" cy="90614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767205">
              <a:lnSpc>
                <a:spcPct val="100000"/>
              </a:lnSpc>
              <a:spcBef>
                <a:spcPts val="420"/>
              </a:spcBef>
            </a:pPr>
            <a:r>
              <a:rPr sz="2400" b="1" spc="50" dirty="0">
                <a:latin typeface="Gill Sans MT"/>
                <a:cs typeface="Gill Sans MT"/>
              </a:rPr>
              <a:t>2020</a:t>
            </a:r>
            <a:r>
              <a:rPr sz="2400" b="1" spc="-80" dirty="0">
                <a:latin typeface="Gill Sans MT"/>
                <a:cs typeface="Gill Sans MT"/>
              </a:rPr>
              <a:t> </a:t>
            </a:r>
            <a:r>
              <a:rPr sz="2400" b="1" spc="-20" dirty="0">
                <a:latin typeface="Gill Sans MT"/>
                <a:cs typeface="Gill Sans MT"/>
              </a:rPr>
              <a:t>Regs</a:t>
            </a:r>
            <a:endParaRPr sz="24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Gill Sans MT"/>
                <a:cs typeface="Gill Sans MT"/>
              </a:rPr>
              <a:t>Clery</a:t>
            </a:r>
            <a:r>
              <a:rPr sz="2800" spc="-170" dirty="0">
                <a:latin typeface="Gill Sans MT"/>
                <a:cs typeface="Gill Sans MT"/>
              </a:rPr>
              <a:t> </a:t>
            </a:r>
            <a:r>
              <a:rPr sz="2800" spc="45" dirty="0">
                <a:latin typeface="Gill Sans MT"/>
                <a:cs typeface="Gill Sans MT"/>
              </a:rPr>
              <a:t>Definition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2024971"/>
            <a:ext cx="4912995" cy="350392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779270">
              <a:lnSpc>
                <a:spcPct val="100000"/>
              </a:lnSpc>
              <a:spcBef>
                <a:spcPts val="420"/>
              </a:spcBef>
            </a:pPr>
            <a:r>
              <a:rPr sz="2400" b="1" spc="50" dirty="0">
                <a:latin typeface="Gill Sans MT"/>
                <a:cs typeface="Gill Sans MT"/>
              </a:rPr>
              <a:t>2024</a:t>
            </a:r>
            <a:r>
              <a:rPr sz="2400" b="1" spc="-80" dirty="0">
                <a:latin typeface="Gill Sans MT"/>
                <a:cs typeface="Gill Sans MT"/>
              </a:rPr>
              <a:t> </a:t>
            </a:r>
            <a:r>
              <a:rPr sz="2400" b="1" spc="-20" dirty="0">
                <a:latin typeface="Gill Sans MT"/>
                <a:cs typeface="Gill Sans MT"/>
              </a:rPr>
              <a:t>Regs</a:t>
            </a:r>
            <a:endParaRPr sz="2400">
              <a:latin typeface="Gill Sans MT"/>
              <a:cs typeface="Gill Sans MT"/>
            </a:endParaRPr>
          </a:p>
          <a:p>
            <a:pPr marL="240029" marR="5080" indent="-227329">
              <a:lnSpc>
                <a:spcPts val="302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235" dirty="0">
                <a:latin typeface="Gill Sans MT"/>
                <a:cs typeface="Gill Sans MT"/>
              </a:rPr>
              <a:t>Engaging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100" dirty="0">
                <a:latin typeface="Gill Sans MT"/>
                <a:cs typeface="Gill Sans MT"/>
              </a:rPr>
              <a:t>in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310" dirty="0">
                <a:latin typeface="Gill Sans MT"/>
                <a:cs typeface="Gill Sans MT"/>
              </a:rPr>
              <a:t>a</a:t>
            </a:r>
            <a:r>
              <a:rPr sz="2800" spc="-95" dirty="0">
                <a:latin typeface="Gill Sans MT"/>
                <a:cs typeface="Gill Sans MT"/>
              </a:rPr>
              <a:t> </a:t>
            </a:r>
            <a:r>
              <a:rPr sz="2800" spc="114" dirty="0">
                <a:latin typeface="Gill Sans MT"/>
                <a:cs typeface="Gill Sans MT"/>
              </a:rPr>
              <a:t>course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spc="125" dirty="0">
                <a:latin typeface="Gill Sans MT"/>
                <a:cs typeface="Gill Sans MT"/>
              </a:rPr>
              <a:t>of 	conduct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80" dirty="0">
                <a:latin typeface="Gill Sans MT"/>
                <a:cs typeface="Gill Sans MT"/>
              </a:rPr>
              <a:t>directed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135" dirty="0">
                <a:latin typeface="Gill Sans MT"/>
                <a:cs typeface="Gill Sans MT"/>
              </a:rPr>
              <a:t>at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spc="310" dirty="0">
                <a:latin typeface="Gill Sans MT"/>
                <a:cs typeface="Gill Sans MT"/>
              </a:rPr>
              <a:t>a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170" dirty="0">
                <a:latin typeface="Gill Sans MT"/>
                <a:cs typeface="Gill Sans MT"/>
              </a:rPr>
              <a:t>specific 	</a:t>
            </a:r>
            <a:r>
              <a:rPr sz="2800" spc="105" dirty="0">
                <a:latin typeface="Gill Sans MT"/>
                <a:cs typeface="Gill Sans MT"/>
              </a:rPr>
              <a:t>person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spc="100" dirty="0">
                <a:latin typeface="Gill Sans MT"/>
                <a:cs typeface="Gill Sans MT"/>
              </a:rPr>
              <a:t>that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95" dirty="0">
                <a:latin typeface="Gill Sans MT"/>
                <a:cs typeface="Gill Sans MT"/>
              </a:rPr>
              <a:t>would</a:t>
            </a:r>
            <a:r>
              <a:rPr sz="2800" spc="-95" dirty="0">
                <a:latin typeface="Gill Sans MT"/>
                <a:cs typeface="Gill Sans MT"/>
              </a:rPr>
              <a:t> </a:t>
            </a:r>
            <a:r>
              <a:rPr sz="2800" spc="235" dirty="0">
                <a:latin typeface="Gill Sans MT"/>
                <a:cs typeface="Gill Sans MT"/>
              </a:rPr>
              <a:t>cause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260" dirty="0">
                <a:latin typeface="Gill Sans MT"/>
                <a:cs typeface="Gill Sans MT"/>
              </a:rPr>
              <a:t>a 	</a:t>
            </a:r>
            <a:r>
              <a:rPr sz="2800" spc="145" dirty="0">
                <a:latin typeface="Gill Sans MT"/>
                <a:cs typeface="Gill Sans MT"/>
              </a:rPr>
              <a:t>reasonable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spc="105" dirty="0">
                <a:latin typeface="Gill Sans MT"/>
                <a:cs typeface="Gill Sans MT"/>
              </a:rPr>
              <a:t>person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spc="-25" dirty="0">
                <a:latin typeface="Gill Sans MT"/>
                <a:cs typeface="Gill Sans MT"/>
              </a:rPr>
              <a:t>to:</a:t>
            </a:r>
            <a:endParaRPr sz="2800">
              <a:latin typeface="Gill Sans MT"/>
              <a:cs typeface="Gill Sans MT"/>
            </a:endParaRPr>
          </a:p>
          <a:p>
            <a:pPr marL="697230" marR="154940" lvl="1" indent="-227329">
              <a:lnSpc>
                <a:spcPts val="2590"/>
              </a:lnSpc>
              <a:spcBef>
                <a:spcPts val="530"/>
              </a:spcBef>
              <a:buFont typeface="Courier New"/>
              <a:buChar char="o"/>
              <a:tabLst>
                <a:tab pos="698500" algn="l"/>
              </a:tabLst>
            </a:pPr>
            <a:r>
              <a:rPr sz="2400" spc="110" dirty="0">
                <a:latin typeface="Gill Sans MT"/>
                <a:cs typeface="Gill Sans MT"/>
              </a:rPr>
              <a:t>Fear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for</a:t>
            </a:r>
            <a:r>
              <a:rPr sz="2400" spc="-25" dirty="0">
                <a:latin typeface="Gill Sans MT"/>
                <a:cs typeface="Gill Sans MT"/>
              </a:rPr>
              <a:t> </a:t>
            </a:r>
            <a:r>
              <a:rPr sz="2400" spc="65" dirty="0">
                <a:latin typeface="Gill Sans MT"/>
                <a:cs typeface="Gill Sans MT"/>
              </a:rPr>
              <a:t>the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spc="100" dirty="0">
                <a:latin typeface="Gill Sans MT"/>
                <a:cs typeface="Gill Sans MT"/>
              </a:rPr>
              <a:t>person's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spc="160" dirty="0">
                <a:latin typeface="Gill Sans MT"/>
                <a:cs typeface="Gill Sans MT"/>
              </a:rPr>
              <a:t>safety</a:t>
            </a:r>
            <a:r>
              <a:rPr sz="2400" spc="-25" dirty="0">
                <a:latin typeface="Gill Sans MT"/>
                <a:cs typeface="Gill Sans MT"/>
              </a:rPr>
              <a:t> or 	</a:t>
            </a:r>
            <a:r>
              <a:rPr sz="2400" spc="65" dirty="0">
                <a:latin typeface="Gill Sans MT"/>
                <a:cs typeface="Gill Sans MT"/>
              </a:rPr>
              <a:t>the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160" dirty="0">
                <a:latin typeface="Gill Sans MT"/>
                <a:cs typeface="Gill Sans MT"/>
              </a:rPr>
              <a:t>safety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130" dirty="0">
                <a:latin typeface="Gill Sans MT"/>
                <a:cs typeface="Gill Sans MT"/>
              </a:rPr>
              <a:t>of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50" dirty="0">
                <a:latin typeface="Gill Sans MT"/>
                <a:cs typeface="Gill Sans MT"/>
              </a:rPr>
              <a:t>others;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or</a:t>
            </a:r>
            <a:endParaRPr sz="2400">
              <a:latin typeface="Gill Sans MT"/>
              <a:cs typeface="Gill Sans MT"/>
            </a:endParaRPr>
          </a:p>
          <a:p>
            <a:pPr marL="697230" marR="367665" lvl="1" indent="-227329">
              <a:lnSpc>
                <a:spcPts val="2590"/>
              </a:lnSpc>
              <a:spcBef>
                <a:spcPts val="500"/>
              </a:spcBef>
              <a:buFont typeface="Courier New"/>
              <a:buChar char="o"/>
              <a:tabLst>
                <a:tab pos="698500" algn="l"/>
              </a:tabLst>
            </a:pPr>
            <a:r>
              <a:rPr sz="2400" spc="140" dirty="0">
                <a:latin typeface="Gill Sans MT"/>
                <a:cs typeface="Gill Sans MT"/>
              </a:rPr>
              <a:t>Suffer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spc="145" dirty="0">
                <a:latin typeface="Gill Sans MT"/>
                <a:cs typeface="Gill Sans MT"/>
              </a:rPr>
              <a:t>substantial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spc="85" dirty="0">
                <a:latin typeface="Gill Sans MT"/>
                <a:cs typeface="Gill Sans MT"/>
              </a:rPr>
              <a:t>emotional 	</a:t>
            </a:r>
            <a:r>
              <a:rPr sz="2400" spc="114" dirty="0">
                <a:latin typeface="Gill Sans MT"/>
                <a:cs typeface="Gill Sans MT"/>
              </a:rPr>
              <a:t>distress.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3193415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Retaliation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2017265"/>
            <a:ext cx="4802505" cy="327215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97485" algn="ctr">
              <a:lnSpc>
                <a:spcPct val="100000"/>
              </a:lnSpc>
              <a:spcBef>
                <a:spcPts val="484"/>
              </a:spcBef>
            </a:pPr>
            <a:r>
              <a:rPr sz="2400" b="1" spc="50" dirty="0">
                <a:latin typeface="Gill Sans MT"/>
                <a:cs typeface="Gill Sans MT"/>
              </a:rPr>
              <a:t>2020</a:t>
            </a:r>
            <a:r>
              <a:rPr sz="2400" b="1" spc="-80" dirty="0">
                <a:latin typeface="Gill Sans MT"/>
                <a:cs typeface="Gill Sans MT"/>
              </a:rPr>
              <a:t> </a:t>
            </a:r>
            <a:r>
              <a:rPr sz="2400" b="1" spc="-20" dirty="0">
                <a:latin typeface="Gill Sans MT"/>
                <a:cs typeface="Gill Sans MT"/>
              </a:rPr>
              <a:t>Regs</a:t>
            </a:r>
            <a:endParaRPr sz="24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55" dirty="0">
                <a:latin typeface="Gill Sans MT"/>
                <a:cs typeface="Gill Sans MT"/>
              </a:rPr>
              <a:t>Recipient</a:t>
            </a:r>
            <a:r>
              <a:rPr sz="1600" spc="-20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or</a:t>
            </a:r>
            <a:r>
              <a:rPr sz="1600" spc="-50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other</a:t>
            </a:r>
            <a:r>
              <a:rPr sz="1600" spc="-40" dirty="0">
                <a:latin typeface="Gill Sans MT"/>
                <a:cs typeface="Gill Sans MT"/>
              </a:rPr>
              <a:t> </a:t>
            </a:r>
            <a:r>
              <a:rPr sz="1600" spc="45" dirty="0">
                <a:latin typeface="Gill Sans MT"/>
                <a:cs typeface="Gill Sans MT"/>
              </a:rPr>
              <a:t>person</a:t>
            </a:r>
            <a:endParaRPr sz="16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55" dirty="0">
                <a:latin typeface="Gill Sans MT"/>
                <a:cs typeface="Gill Sans MT"/>
              </a:rPr>
              <a:t>Intimidations,</a:t>
            </a:r>
            <a:r>
              <a:rPr sz="1600" spc="170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threats,</a:t>
            </a:r>
            <a:r>
              <a:rPr sz="1600" spc="170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coercion,</a:t>
            </a:r>
            <a:r>
              <a:rPr sz="1600" spc="110" dirty="0">
                <a:latin typeface="Gill Sans MT"/>
                <a:cs typeface="Gill Sans MT"/>
              </a:rPr>
              <a:t> </a:t>
            </a:r>
            <a:r>
              <a:rPr sz="1600" spc="-20" dirty="0">
                <a:latin typeface="Gill Sans MT"/>
                <a:cs typeface="Gill Sans MT"/>
              </a:rPr>
              <a:t>or</a:t>
            </a:r>
            <a:r>
              <a:rPr sz="1600" spc="90" dirty="0">
                <a:latin typeface="Gill Sans MT"/>
                <a:cs typeface="Gill Sans MT"/>
              </a:rPr>
              <a:t> </a:t>
            </a:r>
            <a:r>
              <a:rPr sz="1600" spc="55" dirty="0">
                <a:latin typeface="Gill Sans MT"/>
                <a:cs typeface="Gill Sans MT"/>
              </a:rPr>
              <a:t>discrimination</a:t>
            </a:r>
            <a:endParaRPr sz="16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90" dirty="0">
                <a:latin typeface="Gill Sans MT"/>
                <a:cs typeface="Gill Sans MT"/>
              </a:rPr>
              <a:t>Against</a:t>
            </a:r>
            <a:r>
              <a:rPr sz="1600" spc="-10" dirty="0">
                <a:latin typeface="Gill Sans MT"/>
                <a:cs typeface="Gill Sans MT"/>
              </a:rPr>
              <a:t> </a:t>
            </a:r>
            <a:r>
              <a:rPr sz="1600" spc="95" dirty="0">
                <a:latin typeface="Gill Sans MT"/>
                <a:cs typeface="Gill Sans MT"/>
              </a:rPr>
              <a:t>any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55" dirty="0">
                <a:latin typeface="Gill Sans MT"/>
                <a:cs typeface="Gill Sans MT"/>
              </a:rPr>
              <a:t>individual</a:t>
            </a:r>
            <a:endParaRPr sz="1600">
              <a:latin typeface="Gill Sans MT"/>
              <a:cs typeface="Gill Sans MT"/>
            </a:endParaRPr>
          </a:p>
          <a:p>
            <a:pPr marL="240665" indent="-227965">
              <a:lnSpc>
                <a:spcPts val="1630"/>
              </a:lnSpc>
              <a:spcBef>
                <a:spcPts val="420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10" dirty="0">
                <a:latin typeface="Gill Sans MT"/>
                <a:cs typeface="Gill Sans MT"/>
              </a:rPr>
              <a:t>For</a:t>
            </a:r>
            <a:r>
              <a:rPr sz="1600" spc="30" dirty="0">
                <a:latin typeface="Gill Sans MT"/>
                <a:cs typeface="Gill Sans MT"/>
              </a:rPr>
              <a:t> </a:t>
            </a:r>
            <a:r>
              <a:rPr sz="1600" spc="10" dirty="0">
                <a:latin typeface="Gill Sans MT"/>
                <a:cs typeface="Gill Sans MT"/>
              </a:rPr>
              <a:t>the</a:t>
            </a:r>
            <a:r>
              <a:rPr sz="1600" spc="70" dirty="0">
                <a:latin typeface="Gill Sans MT"/>
                <a:cs typeface="Gill Sans MT"/>
              </a:rPr>
              <a:t> </a:t>
            </a:r>
            <a:r>
              <a:rPr sz="1600" spc="60" dirty="0">
                <a:latin typeface="Gill Sans MT"/>
                <a:cs typeface="Gill Sans MT"/>
              </a:rPr>
              <a:t>purpose</a:t>
            </a:r>
            <a:r>
              <a:rPr sz="1600" spc="55" dirty="0">
                <a:latin typeface="Gill Sans MT"/>
                <a:cs typeface="Gill Sans MT"/>
              </a:rPr>
              <a:t> </a:t>
            </a:r>
            <a:r>
              <a:rPr sz="1600" spc="80" dirty="0">
                <a:latin typeface="Gill Sans MT"/>
                <a:cs typeface="Gill Sans MT"/>
              </a:rPr>
              <a:t>of</a:t>
            </a:r>
            <a:r>
              <a:rPr sz="1600" spc="35" dirty="0">
                <a:latin typeface="Gill Sans MT"/>
                <a:cs typeface="Gill Sans MT"/>
              </a:rPr>
              <a:t> </a:t>
            </a:r>
            <a:r>
              <a:rPr sz="1600" spc="10" dirty="0">
                <a:latin typeface="Gill Sans MT"/>
                <a:cs typeface="Gill Sans MT"/>
              </a:rPr>
              <a:t>interfering</a:t>
            </a:r>
            <a:r>
              <a:rPr sz="1600" spc="110" dirty="0">
                <a:latin typeface="Gill Sans MT"/>
                <a:cs typeface="Gill Sans MT"/>
              </a:rPr>
              <a:t> </a:t>
            </a:r>
            <a:r>
              <a:rPr sz="1600" spc="10" dirty="0">
                <a:latin typeface="Gill Sans MT"/>
                <a:cs typeface="Gill Sans MT"/>
              </a:rPr>
              <a:t>with</a:t>
            </a:r>
            <a:r>
              <a:rPr sz="1600" spc="60" dirty="0">
                <a:latin typeface="Gill Sans MT"/>
                <a:cs typeface="Gill Sans MT"/>
              </a:rPr>
              <a:t> </a:t>
            </a:r>
            <a:r>
              <a:rPr sz="1600" spc="95" dirty="0">
                <a:latin typeface="Gill Sans MT"/>
                <a:cs typeface="Gill Sans MT"/>
              </a:rPr>
              <a:t>any</a:t>
            </a:r>
            <a:r>
              <a:rPr sz="1600" spc="75" dirty="0">
                <a:latin typeface="Gill Sans MT"/>
                <a:cs typeface="Gill Sans MT"/>
              </a:rPr>
              <a:t> </a:t>
            </a:r>
            <a:r>
              <a:rPr sz="1600" spc="10" dirty="0">
                <a:latin typeface="Gill Sans MT"/>
                <a:cs typeface="Gill Sans MT"/>
              </a:rPr>
              <a:t>right</a:t>
            </a:r>
            <a:r>
              <a:rPr sz="1600" spc="55" dirty="0">
                <a:latin typeface="Gill Sans MT"/>
                <a:cs typeface="Gill Sans MT"/>
              </a:rPr>
              <a:t> </a:t>
            </a:r>
            <a:r>
              <a:rPr sz="1600" spc="-25" dirty="0">
                <a:latin typeface="Gill Sans MT"/>
                <a:cs typeface="Gill Sans MT"/>
              </a:rPr>
              <a:t>or</a:t>
            </a:r>
            <a:endParaRPr sz="1600">
              <a:latin typeface="Gill Sans MT"/>
              <a:cs typeface="Gill Sans MT"/>
            </a:endParaRPr>
          </a:p>
          <a:p>
            <a:pPr marL="241300">
              <a:lnSpc>
                <a:spcPts val="1345"/>
              </a:lnSpc>
            </a:pPr>
            <a:r>
              <a:rPr sz="1600" spc="50" dirty="0">
                <a:latin typeface="Gill Sans MT"/>
                <a:cs typeface="Gill Sans MT"/>
              </a:rPr>
              <a:t>privilege</a:t>
            </a:r>
            <a:r>
              <a:rPr sz="1600" dirty="0">
                <a:latin typeface="Gill Sans MT"/>
                <a:cs typeface="Gill Sans MT"/>
              </a:rPr>
              <a:t> </a:t>
            </a:r>
            <a:r>
              <a:rPr sz="1600" spc="75" dirty="0">
                <a:latin typeface="Gill Sans MT"/>
                <a:cs typeface="Gill Sans MT"/>
              </a:rPr>
              <a:t>secured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70" dirty="0">
                <a:latin typeface="Gill Sans MT"/>
                <a:cs typeface="Gill Sans MT"/>
              </a:rPr>
              <a:t>by</a:t>
            </a:r>
            <a:r>
              <a:rPr sz="1600" spc="-30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TIX,</a:t>
            </a:r>
            <a:r>
              <a:rPr sz="1600" spc="-20" dirty="0">
                <a:latin typeface="Gill Sans MT"/>
                <a:cs typeface="Gill Sans MT"/>
              </a:rPr>
              <a:t> or</a:t>
            </a:r>
            <a:r>
              <a:rPr sz="1600" spc="-30" dirty="0">
                <a:latin typeface="Gill Sans MT"/>
                <a:cs typeface="Gill Sans MT"/>
              </a:rPr>
              <a:t> </a:t>
            </a:r>
            <a:r>
              <a:rPr sz="1600" spc="114" dirty="0">
                <a:latin typeface="Gill Sans MT"/>
                <a:cs typeface="Gill Sans MT"/>
              </a:rPr>
              <a:t>because</a:t>
            </a:r>
            <a:r>
              <a:rPr sz="1600" dirty="0">
                <a:latin typeface="Gill Sans MT"/>
                <a:cs typeface="Gill Sans MT"/>
              </a:rPr>
              <a:t> the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55" dirty="0">
                <a:latin typeface="Gill Sans MT"/>
                <a:cs typeface="Gill Sans MT"/>
              </a:rPr>
              <a:t>individual</a:t>
            </a:r>
            <a:endParaRPr sz="1600">
              <a:latin typeface="Gill Sans MT"/>
              <a:cs typeface="Gill Sans MT"/>
            </a:endParaRPr>
          </a:p>
          <a:p>
            <a:pPr marL="241300">
              <a:lnSpc>
                <a:spcPts val="1345"/>
              </a:lnSpc>
            </a:pPr>
            <a:r>
              <a:rPr sz="1600" spc="150" dirty="0">
                <a:latin typeface="Gill Sans MT"/>
                <a:cs typeface="Gill Sans MT"/>
              </a:rPr>
              <a:t>has</a:t>
            </a:r>
            <a:r>
              <a:rPr sz="1600" spc="-30" dirty="0">
                <a:latin typeface="Gill Sans MT"/>
                <a:cs typeface="Gill Sans MT"/>
              </a:rPr>
              <a:t> </a:t>
            </a:r>
            <a:r>
              <a:rPr sz="1600" spc="125" dirty="0">
                <a:latin typeface="Gill Sans MT"/>
                <a:cs typeface="Gill Sans MT"/>
              </a:rPr>
              <a:t>made</a:t>
            </a:r>
            <a:r>
              <a:rPr sz="1600" spc="-45" dirty="0">
                <a:latin typeface="Gill Sans MT"/>
                <a:cs typeface="Gill Sans MT"/>
              </a:rPr>
              <a:t> </a:t>
            </a:r>
            <a:r>
              <a:rPr sz="1600" spc="175" dirty="0">
                <a:latin typeface="Gill Sans MT"/>
                <a:cs typeface="Gill Sans MT"/>
              </a:rPr>
              <a:t>a</a:t>
            </a:r>
            <a:r>
              <a:rPr sz="1600" spc="-50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report</a:t>
            </a:r>
            <a:r>
              <a:rPr sz="1600" spc="-40" dirty="0">
                <a:latin typeface="Gill Sans MT"/>
                <a:cs typeface="Gill Sans MT"/>
              </a:rPr>
              <a:t> </a:t>
            </a:r>
            <a:r>
              <a:rPr sz="1600" spc="-20" dirty="0">
                <a:latin typeface="Gill Sans MT"/>
                <a:cs typeface="Gill Sans MT"/>
              </a:rPr>
              <a:t>or</a:t>
            </a:r>
            <a:r>
              <a:rPr sz="1600" spc="-55" dirty="0">
                <a:latin typeface="Gill Sans MT"/>
                <a:cs typeface="Gill Sans MT"/>
              </a:rPr>
              <a:t> </a:t>
            </a:r>
            <a:r>
              <a:rPr sz="1600" spc="65" dirty="0">
                <a:latin typeface="Gill Sans MT"/>
                <a:cs typeface="Gill Sans MT"/>
              </a:rPr>
              <a:t>complaint,</a:t>
            </a:r>
            <a:r>
              <a:rPr sz="1600" spc="-25" dirty="0">
                <a:latin typeface="Gill Sans MT"/>
                <a:cs typeface="Gill Sans MT"/>
              </a:rPr>
              <a:t> </a:t>
            </a:r>
            <a:r>
              <a:rPr sz="1600" spc="50" dirty="0">
                <a:latin typeface="Gill Sans MT"/>
                <a:cs typeface="Gill Sans MT"/>
              </a:rPr>
              <a:t>testified,</a:t>
            </a:r>
            <a:r>
              <a:rPr sz="1600" spc="-25" dirty="0">
                <a:latin typeface="Gill Sans MT"/>
                <a:cs typeface="Gill Sans MT"/>
              </a:rPr>
              <a:t> </a:t>
            </a:r>
            <a:r>
              <a:rPr sz="1600" spc="90" dirty="0">
                <a:latin typeface="Gill Sans MT"/>
                <a:cs typeface="Gill Sans MT"/>
              </a:rPr>
              <a:t>assisted,</a:t>
            </a:r>
            <a:endParaRPr sz="1600">
              <a:latin typeface="Gill Sans MT"/>
              <a:cs typeface="Gill Sans MT"/>
            </a:endParaRPr>
          </a:p>
          <a:p>
            <a:pPr marL="241300">
              <a:lnSpc>
                <a:spcPts val="1345"/>
              </a:lnSpc>
            </a:pPr>
            <a:r>
              <a:rPr sz="1600" spc="-20" dirty="0">
                <a:latin typeface="Gill Sans MT"/>
                <a:cs typeface="Gill Sans MT"/>
              </a:rPr>
              <a:t>or</a:t>
            </a:r>
            <a:r>
              <a:rPr sz="1600" spc="-55" dirty="0">
                <a:latin typeface="Gill Sans MT"/>
                <a:cs typeface="Gill Sans MT"/>
              </a:rPr>
              <a:t> </a:t>
            </a:r>
            <a:r>
              <a:rPr sz="1600" spc="60" dirty="0">
                <a:latin typeface="Gill Sans MT"/>
                <a:cs typeface="Gill Sans MT"/>
              </a:rPr>
              <a:t>participated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20" dirty="0">
                <a:latin typeface="Gill Sans MT"/>
                <a:cs typeface="Gill Sans MT"/>
              </a:rPr>
              <a:t>or</a:t>
            </a:r>
            <a:r>
              <a:rPr sz="1600" spc="-55" dirty="0">
                <a:latin typeface="Gill Sans MT"/>
                <a:cs typeface="Gill Sans MT"/>
              </a:rPr>
              <a:t> </a:t>
            </a:r>
            <a:r>
              <a:rPr sz="1600" spc="80" dirty="0">
                <a:latin typeface="Gill Sans MT"/>
                <a:cs typeface="Gill Sans MT"/>
              </a:rPr>
              <a:t>refused</a:t>
            </a:r>
            <a:r>
              <a:rPr sz="1600" spc="-35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to</a:t>
            </a:r>
            <a:r>
              <a:rPr sz="1600" spc="-45" dirty="0">
                <a:latin typeface="Gill Sans MT"/>
                <a:cs typeface="Gill Sans MT"/>
              </a:rPr>
              <a:t> </a:t>
            </a:r>
            <a:r>
              <a:rPr sz="1600" spc="60" dirty="0">
                <a:latin typeface="Gill Sans MT"/>
                <a:cs typeface="Gill Sans MT"/>
              </a:rPr>
              <a:t>participate</a:t>
            </a:r>
            <a:r>
              <a:rPr sz="1600" dirty="0">
                <a:latin typeface="Gill Sans MT"/>
                <a:cs typeface="Gill Sans MT"/>
              </a:rPr>
              <a:t> </a:t>
            </a:r>
            <a:r>
              <a:rPr sz="1600" spc="55" dirty="0">
                <a:latin typeface="Gill Sans MT"/>
                <a:cs typeface="Gill Sans MT"/>
              </a:rPr>
              <a:t>in</a:t>
            </a:r>
            <a:r>
              <a:rPr sz="1600" spc="-45" dirty="0">
                <a:latin typeface="Gill Sans MT"/>
                <a:cs typeface="Gill Sans MT"/>
              </a:rPr>
              <a:t> </a:t>
            </a:r>
            <a:r>
              <a:rPr sz="1600" spc="70" dirty="0">
                <a:latin typeface="Gill Sans MT"/>
                <a:cs typeface="Gill Sans MT"/>
              </a:rPr>
              <a:t>any</a:t>
            </a:r>
            <a:endParaRPr sz="1600">
              <a:latin typeface="Gill Sans MT"/>
              <a:cs typeface="Gill Sans MT"/>
            </a:endParaRPr>
          </a:p>
          <a:p>
            <a:pPr marL="241300">
              <a:lnSpc>
                <a:spcPts val="1635"/>
              </a:lnSpc>
            </a:pPr>
            <a:r>
              <a:rPr sz="1600" spc="70" dirty="0">
                <a:latin typeface="Gill Sans MT"/>
                <a:cs typeface="Gill Sans MT"/>
              </a:rPr>
              <a:t>manner</a:t>
            </a:r>
            <a:r>
              <a:rPr sz="1600" spc="-10" dirty="0">
                <a:latin typeface="Gill Sans MT"/>
                <a:cs typeface="Gill Sans MT"/>
              </a:rPr>
              <a:t> </a:t>
            </a:r>
            <a:r>
              <a:rPr sz="1600" spc="55" dirty="0">
                <a:latin typeface="Gill Sans MT"/>
                <a:cs typeface="Gill Sans MT"/>
              </a:rPr>
              <a:t>in</a:t>
            </a:r>
            <a:r>
              <a:rPr sz="1600" spc="-30" dirty="0">
                <a:latin typeface="Gill Sans MT"/>
                <a:cs typeface="Gill Sans MT"/>
              </a:rPr>
              <a:t> </a:t>
            </a:r>
            <a:r>
              <a:rPr sz="1600" spc="125" dirty="0">
                <a:latin typeface="Gill Sans MT"/>
                <a:cs typeface="Gill Sans MT"/>
              </a:rPr>
              <a:t>an</a:t>
            </a:r>
            <a:r>
              <a:rPr sz="1600" spc="-35" dirty="0">
                <a:latin typeface="Gill Sans MT"/>
                <a:cs typeface="Gill Sans MT"/>
              </a:rPr>
              <a:t> </a:t>
            </a:r>
            <a:r>
              <a:rPr sz="1600" spc="65" dirty="0">
                <a:latin typeface="Gill Sans MT"/>
                <a:cs typeface="Gill Sans MT"/>
              </a:rPr>
              <a:t>investigation,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50" dirty="0">
                <a:latin typeface="Gill Sans MT"/>
                <a:cs typeface="Gill Sans MT"/>
              </a:rPr>
              <a:t>proceeding,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-20" dirty="0">
                <a:latin typeface="Gill Sans MT"/>
                <a:cs typeface="Gill Sans MT"/>
              </a:rPr>
              <a:t>or</a:t>
            </a:r>
            <a:r>
              <a:rPr sz="1600" spc="-45" dirty="0">
                <a:latin typeface="Gill Sans MT"/>
                <a:cs typeface="Gill Sans MT"/>
              </a:rPr>
              <a:t> </a:t>
            </a:r>
            <a:r>
              <a:rPr sz="1600" spc="60" dirty="0">
                <a:latin typeface="Gill Sans MT"/>
                <a:cs typeface="Gill Sans MT"/>
              </a:rPr>
              <a:t>hearing.</a:t>
            </a:r>
            <a:endParaRPr sz="1600">
              <a:latin typeface="Gill Sans MT"/>
              <a:cs typeface="Gill Sans MT"/>
            </a:endParaRPr>
          </a:p>
          <a:p>
            <a:pPr marL="240665" indent="-227965">
              <a:lnSpc>
                <a:spcPts val="1630"/>
              </a:lnSpc>
              <a:spcBef>
                <a:spcPts val="420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114" dirty="0">
                <a:latin typeface="Gill Sans MT"/>
                <a:cs typeface="Gill Sans MT"/>
              </a:rPr>
              <a:t>May</a:t>
            </a:r>
            <a:r>
              <a:rPr sz="1600" dirty="0">
                <a:latin typeface="Gill Sans MT"/>
                <a:cs typeface="Gill Sans MT"/>
              </a:rPr>
              <a:t> not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80" dirty="0">
                <a:latin typeface="Gill Sans MT"/>
                <a:cs typeface="Gill Sans MT"/>
              </a:rPr>
              <a:t>discipline</a:t>
            </a:r>
            <a:r>
              <a:rPr sz="1600" spc="-10" dirty="0">
                <a:latin typeface="Gill Sans MT"/>
                <a:cs typeface="Gill Sans MT"/>
              </a:rPr>
              <a:t> </a:t>
            </a:r>
            <a:r>
              <a:rPr sz="1600" spc="125" dirty="0">
                <a:latin typeface="Gill Sans MT"/>
                <a:cs typeface="Gill Sans MT"/>
              </a:rPr>
              <a:t>an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65" dirty="0">
                <a:latin typeface="Gill Sans MT"/>
                <a:cs typeface="Gill Sans MT"/>
              </a:rPr>
              <a:t>individual</a:t>
            </a:r>
            <a:r>
              <a:rPr sz="1600" spc="30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for</a:t>
            </a:r>
            <a:r>
              <a:rPr sz="1600" spc="-20" dirty="0">
                <a:latin typeface="Gill Sans MT"/>
                <a:cs typeface="Gill Sans MT"/>
              </a:rPr>
              <a:t> </a:t>
            </a:r>
            <a:r>
              <a:rPr sz="1600" spc="65" dirty="0">
                <a:latin typeface="Gill Sans MT"/>
                <a:cs typeface="Gill Sans MT"/>
              </a:rPr>
              <a:t>conduct</a:t>
            </a:r>
            <a:r>
              <a:rPr sz="1600" spc="-10" dirty="0">
                <a:latin typeface="Gill Sans MT"/>
                <a:cs typeface="Gill Sans MT"/>
              </a:rPr>
              <a:t> </a:t>
            </a:r>
            <a:r>
              <a:rPr sz="1600" spc="-20" dirty="0">
                <a:latin typeface="Gill Sans MT"/>
                <a:cs typeface="Gill Sans MT"/>
              </a:rPr>
              <a:t>that</a:t>
            </a:r>
            <a:endParaRPr sz="1600">
              <a:latin typeface="Gill Sans MT"/>
              <a:cs typeface="Gill Sans MT"/>
            </a:endParaRPr>
          </a:p>
          <a:p>
            <a:pPr marL="241300">
              <a:lnSpc>
                <a:spcPts val="1345"/>
              </a:lnSpc>
            </a:pPr>
            <a:r>
              <a:rPr sz="1600" spc="95" dirty="0">
                <a:latin typeface="Gill Sans MT"/>
                <a:cs typeface="Gill Sans MT"/>
              </a:rPr>
              <a:t>does</a:t>
            </a:r>
            <a:r>
              <a:rPr sz="1600" spc="-30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not</a:t>
            </a:r>
            <a:r>
              <a:rPr sz="1600" spc="-15" dirty="0">
                <a:latin typeface="Gill Sans MT"/>
                <a:cs typeface="Gill Sans MT"/>
              </a:rPr>
              <a:t> </a:t>
            </a:r>
            <a:r>
              <a:rPr sz="1600" spc="50" dirty="0">
                <a:latin typeface="Gill Sans MT"/>
                <a:cs typeface="Gill Sans MT"/>
              </a:rPr>
              <a:t>involve</a:t>
            </a:r>
            <a:r>
              <a:rPr sz="1600" dirty="0">
                <a:latin typeface="Gill Sans MT"/>
                <a:cs typeface="Gill Sans MT"/>
              </a:rPr>
              <a:t> </a:t>
            </a:r>
            <a:r>
              <a:rPr sz="1600" spc="90" dirty="0">
                <a:latin typeface="Gill Sans MT"/>
                <a:cs typeface="Gill Sans MT"/>
              </a:rPr>
              <a:t>sex</a:t>
            </a:r>
            <a:r>
              <a:rPr sz="1600" spc="-25" dirty="0">
                <a:latin typeface="Gill Sans MT"/>
                <a:cs typeface="Gill Sans MT"/>
              </a:rPr>
              <a:t> </a:t>
            </a:r>
            <a:r>
              <a:rPr sz="1600" spc="65" dirty="0">
                <a:latin typeface="Gill Sans MT"/>
                <a:cs typeface="Gill Sans MT"/>
              </a:rPr>
              <a:t>discrimination</a:t>
            </a:r>
            <a:r>
              <a:rPr sz="1600" dirty="0">
                <a:latin typeface="Gill Sans MT"/>
                <a:cs typeface="Gill Sans MT"/>
              </a:rPr>
              <a:t> </a:t>
            </a:r>
            <a:r>
              <a:rPr sz="1600" spc="-20" dirty="0">
                <a:latin typeface="Gill Sans MT"/>
                <a:cs typeface="Gill Sans MT"/>
              </a:rPr>
              <a:t>or</a:t>
            </a:r>
            <a:r>
              <a:rPr sz="1600" spc="-35" dirty="0">
                <a:latin typeface="Gill Sans MT"/>
                <a:cs typeface="Gill Sans MT"/>
              </a:rPr>
              <a:t> </a:t>
            </a:r>
            <a:r>
              <a:rPr sz="1600" spc="75" dirty="0">
                <a:latin typeface="Gill Sans MT"/>
                <a:cs typeface="Gill Sans MT"/>
              </a:rPr>
              <a:t>sexual</a:t>
            </a:r>
            <a:endParaRPr sz="1600">
              <a:latin typeface="Gill Sans MT"/>
              <a:cs typeface="Gill Sans MT"/>
            </a:endParaRPr>
          </a:p>
          <a:p>
            <a:pPr marL="241300">
              <a:lnSpc>
                <a:spcPts val="1345"/>
              </a:lnSpc>
            </a:pPr>
            <a:r>
              <a:rPr sz="1600" spc="100" dirty="0">
                <a:latin typeface="Gill Sans MT"/>
                <a:cs typeface="Gill Sans MT"/>
              </a:rPr>
              <a:t>harassment</a:t>
            </a:r>
            <a:r>
              <a:rPr sz="1600" spc="90" dirty="0">
                <a:latin typeface="Gill Sans MT"/>
                <a:cs typeface="Gill Sans MT"/>
              </a:rPr>
              <a:t> </a:t>
            </a:r>
            <a:r>
              <a:rPr sz="1600" spc="10" dirty="0">
                <a:latin typeface="Gill Sans MT"/>
                <a:cs typeface="Gill Sans MT"/>
              </a:rPr>
              <a:t>for</a:t>
            </a:r>
            <a:r>
              <a:rPr sz="1600" spc="30" dirty="0">
                <a:latin typeface="Gill Sans MT"/>
                <a:cs typeface="Gill Sans MT"/>
              </a:rPr>
              <a:t> </a:t>
            </a:r>
            <a:r>
              <a:rPr sz="1600" spc="10" dirty="0">
                <a:latin typeface="Gill Sans MT"/>
                <a:cs typeface="Gill Sans MT"/>
              </a:rPr>
              <a:t>the</a:t>
            </a:r>
            <a:r>
              <a:rPr sz="1600" spc="70" dirty="0">
                <a:latin typeface="Gill Sans MT"/>
                <a:cs typeface="Gill Sans MT"/>
              </a:rPr>
              <a:t> </a:t>
            </a:r>
            <a:r>
              <a:rPr sz="1600" spc="60" dirty="0">
                <a:latin typeface="Gill Sans MT"/>
                <a:cs typeface="Gill Sans MT"/>
              </a:rPr>
              <a:t>purpose</a:t>
            </a:r>
            <a:r>
              <a:rPr sz="1600" spc="35" dirty="0">
                <a:latin typeface="Gill Sans MT"/>
                <a:cs typeface="Gill Sans MT"/>
              </a:rPr>
              <a:t> </a:t>
            </a:r>
            <a:r>
              <a:rPr sz="1600" spc="80" dirty="0">
                <a:latin typeface="Gill Sans MT"/>
                <a:cs typeface="Gill Sans MT"/>
              </a:rPr>
              <a:t>of</a:t>
            </a:r>
            <a:r>
              <a:rPr sz="1600" spc="30" dirty="0">
                <a:latin typeface="Gill Sans MT"/>
                <a:cs typeface="Gill Sans MT"/>
              </a:rPr>
              <a:t> </a:t>
            </a:r>
            <a:r>
              <a:rPr sz="1600" spc="10" dirty="0">
                <a:latin typeface="Gill Sans MT"/>
                <a:cs typeface="Gill Sans MT"/>
              </a:rPr>
              <a:t>interfering</a:t>
            </a:r>
            <a:r>
              <a:rPr sz="1600" spc="110" dirty="0">
                <a:latin typeface="Gill Sans MT"/>
                <a:cs typeface="Gill Sans MT"/>
              </a:rPr>
              <a:t> </a:t>
            </a:r>
            <a:r>
              <a:rPr sz="1600" spc="10" dirty="0">
                <a:latin typeface="Gill Sans MT"/>
                <a:cs typeface="Gill Sans MT"/>
              </a:rPr>
              <a:t>with</a:t>
            </a:r>
            <a:r>
              <a:rPr sz="1600" spc="55" dirty="0">
                <a:latin typeface="Gill Sans MT"/>
                <a:cs typeface="Gill Sans MT"/>
              </a:rPr>
              <a:t> </a:t>
            </a:r>
            <a:r>
              <a:rPr sz="1600" spc="70" dirty="0">
                <a:latin typeface="Gill Sans MT"/>
                <a:cs typeface="Gill Sans MT"/>
              </a:rPr>
              <a:t>any</a:t>
            </a:r>
            <a:endParaRPr sz="1600">
              <a:latin typeface="Gill Sans MT"/>
              <a:cs typeface="Gill Sans MT"/>
            </a:endParaRPr>
          </a:p>
          <a:p>
            <a:pPr marL="241300" marR="928369">
              <a:lnSpc>
                <a:spcPct val="70000"/>
              </a:lnSpc>
              <a:spcBef>
                <a:spcPts val="290"/>
              </a:spcBef>
            </a:pPr>
            <a:r>
              <a:rPr sz="1600" dirty="0">
                <a:latin typeface="Gill Sans MT"/>
                <a:cs typeface="Gill Sans MT"/>
              </a:rPr>
              <a:t>right</a:t>
            </a:r>
            <a:r>
              <a:rPr sz="1600" spc="-15" dirty="0">
                <a:latin typeface="Gill Sans MT"/>
                <a:cs typeface="Gill Sans MT"/>
              </a:rPr>
              <a:t> </a:t>
            </a:r>
            <a:r>
              <a:rPr sz="1600" spc="-20" dirty="0">
                <a:latin typeface="Gill Sans MT"/>
                <a:cs typeface="Gill Sans MT"/>
              </a:rPr>
              <a:t>or</a:t>
            </a:r>
            <a:r>
              <a:rPr sz="1600" spc="-30" dirty="0">
                <a:latin typeface="Gill Sans MT"/>
                <a:cs typeface="Gill Sans MT"/>
              </a:rPr>
              <a:t> </a:t>
            </a:r>
            <a:r>
              <a:rPr sz="1600" spc="50" dirty="0">
                <a:latin typeface="Gill Sans MT"/>
                <a:cs typeface="Gill Sans MT"/>
              </a:rPr>
              <a:t>privilege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spc="75" dirty="0">
                <a:latin typeface="Gill Sans MT"/>
                <a:cs typeface="Gill Sans MT"/>
              </a:rPr>
              <a:t>secured</a:t>
            </a:r>
            <a:r>
              <a:rPr sz="1600" spc="-10" dirty="0">
                <a:latin typeface="Gill Sans MT"/>
                <a:cs typeface="Gill Sans MT"/>
              </a:rPr>
              <a:t> </a:t>
            </a:r>
            <a:r>
              <a:rPr sz="1600" spc="70" dirty="0">
                <a:latin typeface="Gill Sans MT"/>
                <a:cs typeface="Gill Sans MT"/>
              </a:rPr>
              <a:t>by</a:t>
            </a:r>
            <a:r>
              <a:rPr sz="1600" spc="-15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TIX</a:t>
            </a:r>
            <a:r>
              <a:rPr sz="1600" spc="-20" dirty="0">
                <a:latin typeface="Gill Sans MT"/>
                <a:cs typeface="Gill Sans MT"/>
              </a:rPr>
              <a:t> or</a:t>
            </a:r>
            <a:r>
              <a:rPr sz="1600" spc="-30" dirty="0">
                <a:latin typeface="Gill Sans MT"/>
                <a:cs typeface="Gill Sans MT"/>
              </a:rPr>
              <a:t> </a:t>
            </a:r>
            <a:r>
              <a:rPr sz="1600" spc="65" dirty="0">
                <a:latin typeface="Gill Sans MT"/>
                <a:cs typeface="Gill Sans MT"/>
              </a:rPr>
              <a:t>these </a:t>
            </a:r>
            <a:r>
              <a:rPr sz="1600" spc="55" dirty="0">
                <a:latin typeface="Gill Sans MT"/>
                <a:cs typeface="Gill Sans MT"/>
              </a:rPr>
              <a:t>regulations.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996066"/>
            <a:ext cx="4938395" cy="374078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85725" algn="ctr">
              <a:lnSpc>
                <a:spcPct val="100000"/>
              </a:lnSpc>
              <a:spcBef>
                <a:spcPts val="650"/>
              </a:spcBef>
            </a:pPr>
            <a:r>
              <a:rPr sz="2400" b="1" spc="50" dirty="0">
                <a:latin typeface="Gill Sans MT"/>
                <a:cs typeface="Gill Sans MT"/>
              </a:rPr>
              <a:t>2024</a:t>
            </a:r>
            <a:r>
              <a:rPr sz="2400" b="1" spc="-80" dirty="0">
                <a:latin typeface="Gill Sans MT"/>
                <a:cs typeface="Gill Sans MT"/>
              </a:rPr>
              <a:t> </a:t>
            </a:r>
            <a:r>
              <a:rPr sz="2400" b="1" spc="-20" dirty="0">
                <a:latin typeface="Gill Sans MT"/>
                <a:cs typeface="Gill Sans MT"/>
              </a:rPr>
              <a:t>Regs</a:t>
            </a:r>
            <a:endParaRPr sz="2400">
              <a:latin typeface="Gill Sans MT"/>
              <a:cs typeface="Gill Sans MT"/>
            </a:endParaRPr>
          </a:p>
          <a:p>
            <a:pPr marL="240665" indent="-227965">
              <a:lnSpc>
                <a:spcPts val="1430"/>
              </a:lnSpc>
              <a:spcBef>
                <a:spcPts val="325"/>
              </a:spcBef>
              <a:buFont typeface="Arial"/>
              <a:buChar char="•"/>
              <a:tabLst>
                <a:tab pos="240665" algn="l"/>
              </a:tabLst>
            </a:pPr>
            <a:r>
              <a:rPr sz="1400" dirty="0">
                <a:latin typeface="Gill Sans MT"/>
                <a:cs typeface="Gill Sans MT"/>
              </a:rPr>
              <a:t>Recipient,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160" dirty="0">
                <a:latin typeface="Gill Sans MT"/>
                <a:cs typeface="Gill Sans MT"/>
              </a:rPr>
              <a:t>a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spc="45" dirty="0">
                <a:latin typeface="Gill Sans MT"/>
                <a:cs typeface="Gill Sans MT"/>
              </a:rPr>
              <a:t>student,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spc="-20" dirty="0">
                <a:latin typeface="Gill Sans MT"/>
                <a:cs typeface="Gill Sans MT"/>
              </a:rPr>
              <a:t>or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spc="114" dirty="0">
                <a:latin typeface="Gill Sans MT"/>
                <a:cs typeface="Gill Sans MT"/>
              </a:rPr>
              <a:t>an</a:t>
            </a:r>
            <a:r>
              <a:rPr sz="1400" spc="35" dirty="0">
                <a:latin typeface="Gill Sans MT"/>
                <a:cs typeface="Gill Sans MT"/>
              </a:rPr>
              <a:t> </a:t>
            </a:r>
            <a:r>
              <a:rPr sz="1400" spc="60" dirty="0">
                <a:latin typeface="Gill Sans MT"/>
                <a:cs typeface="Gill Sans MT"/>
              </a:rPr>
              <a:t>employee</a:t>
            </a:r>
            <a:r>
              <a:rPr sz="1400" spc="-20" dirty="0">
                <a:latin typeface="Gill Sans MT"/>
                <a:cs typeface="Gill Sans MT"/>
              </a:rPr>
              <a:t> or</a:t>
            </a:r>
            <a:r>
              <a:rPr sz="1400" spc="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other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spc="45" dirty="0">
                <a:latin typeface="Gill Sans MT"/>
                <a:cs typeface="Gill Sans MT"/>
              </a:rPr>
              <a:t>person</a:t>
            </a:r>
            <a:endParaRPr sz="1400">
              <a:latin typeface="Gill Sans MT"/>
              <a:cs typeface="Gill Sans MT"/>
            </a:endParaRPr>
          </a:p>
          <a:p>
            <a:pPr marL="241300">
              <a:lnSpc>
                <a:spcPts val="1175"/>
              </a:lnSpc>
            </a:pPr>
            <a:r>
              <a:rPr sz="1400" dirty="0">
                <a:latin typeface="Gill Sans MT"/>
                <a:cs typeface="Gill Sans MT"/>
              </a:rPr>
              <a:t>authorized</a:t>
            </a:r>
            <a:r>
              <a:rPr sz="1400" spc="80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by</a:t>
            </a:r>
            <a:r>
              <a:rPr sz="1400" spc="9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1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recipient</a:t>
            </a:r>
            <a:r>
              <a:rPr sz="1400" spc="7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to</a:t>
            </a:r>
            <a:r>
              <a:rPr sz="1400" spc="9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provide</a:t>
            </a:r>
            <a:r>
              <a:rPr sz="1400" spc="70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aid,</a:t>
            </a:r>
            <a:r>
              <a:rPr sz="1400" spc="80" dirty="0">
                <a:latin typeface="Gill Sans MT"/>
                <a:cs typeface="Gill Sans MT"/>
              </a:rPr>
              <a:t> </a:t>
            </a:r>
            <a:r>
              <a:rPr sz="1400" spc="45" dirty="0">
                <a:latin typeface="Gill Sans MT"/>
                <a:cs typeface="Gill Sans MT"/>
              </a:rPr>
              <a:t>benefit,</a:t>
            </a:r>
            <a:r>
              <a:rPr sz="1400" spc="75" dirty="0">
                <a:latin typeface="Gill Sans MT"/>
                <a:cs typeface="Gill Sans MT"/>
              </a:rPr>
              <a:t> </a:t>
            </a:r>
            <a:r>
              <a:rPr sz="1400" spc="-20" dirty="0">
                <a:latin typeface="Gill Sans MT"/>
                <a:cs typeface="Gill Sans MT"/>
              </a:rPr>
              <a:t>or</a:t>
            </a:r>
            <a:r>
              <a:rPr sz="1400" spc="90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service</a:t>
            </a:r>
            <a:endParaRPr sz="1400">
              <a:latin typeface="Gill Sans MT"/>
              <a:cs typeface="Gill Sans MT"/>
            </a:endParaRPr>
          </a:p>
          <a:p>
            <a:pPr marL="241300">
              <a:lnSpc>
                <a:spcPts val="1430"/>
              </a:lnSpc>
            </a:pPr>
            <a:r>
              <a:rPr sz="1400" dirty="0">
                <a:latin typeface="Gill Sans MT"/>
                <a:cs typeface="Gill Sans MT"/>
              </a:rPr>
              <a:t>under</a:t>
            </a:r>
            <a:r>
              <a:rPr sz="1400" spc="7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1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recipient’s</a:t>
            </a:r>
            <a:r>
              <a:rPr sz="1400" spc="80" dirty="0">
                <a:latin typeface="Gill Sans MT"/>
                <a:cs typeface="Gill Sans MT"/>
              </a:rPr>
              <a:t> </a:t>
            </a:r>
            <a:r>
              <a:rPr sz="1400" spc="60" dirty="0">
                <a:latin typeface="Gill Sans MT"/>
                <a:cs typeface="Gill Sans MT"/>
              </a:rPr>
              <a:t>education</a:t>
            </a:r>
            <a:r>
              <a:rPr sz="1400" spc="95" dirty="0">
                <a:latin typeface="Gill Sans MT"/>
                <a:cs typeface="Gill Sans MT"/>
              </a:rPr>
              <a:t> </a:t>
            </a:r>
            <a:r>
              <a:rPr sz="1400" spc="60" dirty="0">
                <a:latin typeface="Gill Sans MT"/>
                <a:cs typeface="Gill Sans MT"/>
              </a:rPr>
              <a:t>program </a:t>
            </a:r>
            <a:r>
              <a:rPr sz="1400" spc="-20" dirty="0">
                <a:latin typeface="Gill Sans MT"/>
                <a:cs typeface="Gill Sans MT"/>
              </a:rPr>
              <a:t>or</a:t>
            </a:r>
            <a:r>
              <a:rPr sz="1400" spc="95" dirty="0">
                <a:latin typeface="Gill Sans MT"/>
                <a:cs typeface="Gill Sans MT"/>
              </a:rPr>
              <a:t> </a:t>
            </a:r>
            <a:r>
              <a:rPr sz="1400" spc="40" dirty="0">
                <a:latin typeface="Gill Sans MT"/>
                <a:cs typeface="Gill Sans MT"/>
              </a:rPr>
              <a:t>activity</a:t>
            </a:r>
            <a:endParaRPr sz="14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240665" algn="l"/>
              </a:tabLst>
            </a:pPr>
            <a:r>
              <a:rPr sz="1400" spc="55" dirty="0">
                <a:latin typeface="Gill Sans MT"/>
                <a:cs typeface="Gill Sans MT"/>
              </a:rPr>
              <a:t>Intimidations,</a:t>
            </a:r>
            <a:r>
              <a:rPr sz="1400" spc="7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threats,</a:t>
            </a:r>
            <a:r>
              <a:rPr sz="1400" spc="114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coercion,</a:t>
            </a:r>
            <a:r>
              <a:rPr sz="1400" spc="8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or</a:t>
            </a:r>
            <a:r>
              <a:rPr sz="1400" spc="114" dirty="0">
                <a:latin typeface="Gill Sans MT"/>
                <a:cs typeface="Gill Sans MT"/>
              </a:rPr>
              <a:t> </a:t>
            </a:r>
            <a:r>
              <a:rPr sz="1400" spc="45" dirty="0">
                <a:latin typeface="Gill Sans MT"/>
                <a:cs typeface="Gill Sans MT"/>
              </a:rPr>
              <a:t>discrimination</a:t>
            </a:r>
            <a:endParaRPr sz="14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240665" algn="l"/>
              </a:tabLst>
            </a:pPr>
            <a:r>
              <a:rPr sz="1400" spc="80" dirty="0">
                <a:latin typeface="Gill Sans MT"/>
                <a:cs typeface="Gill Sans MT"/>
              </a:rPr>
              <a:t>Against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90" dirty="0">
                <a:latin typeface="Gill Sans MT"/>
                <a:cs typeface="Gill Sans MT"/>
              </a:rPr>
              <a:t>any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45" dirty="0">
                <a:latin typeface="Gill Sans MT"/>
                <a:cs typeface="Gill Sans MT"/>
              </a:rPr>
              <a:t>person</a:t>
            </a:r>
            <a:endParaRPr sz="1400">
              <a:latin typeface="Gill Sans MT"/>
              <a:cs typeface="Gill Sans MT"/>
            </a:endParaRPr>
          </a:p>
          <a:p>
            <a:pPr marL="240665" indent="-227965">
              <a:lnSpc>
                <a:spcPts val="1430"/>
              </a:lnSpc>
              <a:spcBef>
                <a:spcPts val="505"/>
              </a:spcBef>
              <a:buFont typeface="Arial"/>
              <a:buChar char="•"/>
              <a:tabLst>
                <a:tab pos="240665" algn="l"/>
              </a:tabLst>
            </a:pPr>
            <a:r>
              <a:rPr sz="1400" dirty="0">
                <a:latin typeface="Gill Sans MT"/>
                <a:cs typeface="Gill Sans MT"/>
              </a:rPr>
              <a:t>For</a:t>
            </a:r>
            <a:r>
              <a:rPr sz="1400" spc="5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75" dirty="0">
                <a:latin typeface="Gill Sans MT"/>
                <a:cs typeface="Gill Sans MT"/>
              </a:rPr>
              <a:t> </a:t>
            </a:r>
            <a:r>
              <a:rPr sz="1400" spc="60" dirty="0">
                <a:latin typeface="Gill Sans MT"/>
                <a:cs typeface="Gill Sans MT"/>
              </a:rPr>
              <a:t>purpose</a:t>
            </a:r>
            <a:r>
              <a:rPr sz="1400" spc="3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of</a:t>
            </a:r>
            <a:r>
              <a:rPr sz="1400" spc="5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interfering</a:t>
            </a:r>
            <a:r>
              <a:rPr sz="1400" spc="3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with</a:t>
            </a:r>
            <a:r>
              <a:rPr sz="1400" spc="70" dirty="0">
                <a:latin typeface="Gill Sans MT"/>
                <a:cs typeface="Gill Sans MT"/>
              </a:rPr>
              <a:t> </a:t>
            </a:r>
            <a:r>
              <a:rPr sz="1400" spc="90" dirty="0">
                <a:latin typeface="Gill Sans MT"/>
                <a:cs typeface="Gill Sans MT"/>
              </a:rPr>
              <a:t>any</a:t>
            </a:r>
            <a:r>
              <a:rPr sz="1400" spc="4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right</a:t>
            </a:r>
            <a:r>
              <a:rPr sz="1400" spc="75" dirty="0">
                <a:latin typeface="Gill Sans MT"/>
                <a:cs typeface="Gill Sans MT"/>
              </a:rPr>
              <a:t> </a:t>
            </a:r>
            <a:r>
              <a:rPr sz="1400" spc="-20" dirty="0">
                <a:latin typeface="Gill Sans MT"/>
                <a:cs typeface="Gill Sans MT"/>
              </a:rPr>
              <a:t>or</a:t>
            </a:r>
            <a:r>
              <a:rPr sz="1400" spc="55" dirty="0">
                <a:latin typeface="Gill Sans MT"/>
                <a:cs typeface="Gill Sans MT"/>
              </a:rPr>
              <a:t> </a:t>
            </a:r>
            <a:r>
              <a:rPr sz="1400" spc="40" dirty="0">
                <a:latin typeface="Gill Sans MT"/>
                <a:cs typeface="Gill Sans MT"/>
              </a:rPr>
              <a:t>privilege</a:t>
            </a:r>
            <a:endParaRPr sz="1400">
              <a:latin typeface="Gill Sans MT"/>
              <a:cs typeface="Gill Sans MT"/>
            </a:endParaRPr>
          </a:p>
          <a:p>
            <a:pPr marL="241300">
              <a:lnSpc>
                <a:spcPts val="1175"/>
              </a:lnSpc>
            </a:pPr>
            <a:r>
              <a:rPr sz="1400" spc="65" dirty="0">
                <a:latin typeface="Gill Sans MT"/>
                <a:cs typeface="Gill Sans MT"/>
              </a:rPr>
              <a:t>secured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by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-40" dirty="0">
                <a:latin typeface="Gill Sans MT"/>
                <a:cs typeface="Gill Sans MT"/>
              </a:rPr>
              <a:t>TIX,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-20" dirty="0">
                <a:latin typeface="Gill Sans MT"/>
                <a:cs typeface="Gill Sans MT"/>
              </a:rPr>
              <a:t>or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100" dirty="0">
                <a:latin typeface="Gill Sans MT"/>
                <a:cs typeface="Gill Sans MT"/>
              </a:rPr>
              <a:t>because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person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spc="130" dirty="0">
                <a:latin typeface="Gill Sans MT"/>
                <a:cs typeface="Gill Sans MT"/>
              </a:rPr>
              <a:t>has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reported</a:t>
            </a:r>
            <a:endParaRPr sz="1400">
              <a:latin typeface="Gill Sans MT"/>
              <a:cs typeface="Gill Sans MT"/>
            </a:endParaRPr>
          </a:p>
          <a:p>
            <a:pPr marL="241300">
              <a:lnSpc>
                <a:spcPts val="1180"/>
              </a:lnSpc>
            </a:pPr>
            <a:r>
              <a:rPr sz="1400" spc="45" dirty="0">
                <a:latin typeface="Gill Sans MT"/>
                <a:cs typeface="Gill Sans MT"/>
              </a:rPr>
              <a:t>information,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114" dirty="0">
                <a:latin typeface="Gill Sans MT"/>
                <a:cs typeface="Gill Sans MT"/>
              </a:rPr>
              <a:t>made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160" dirty="0">
                <a:latin typeface="Gill Sans MT"/>
                <a:cs typeface="Gill Sans MT"/>
              </a:rPr>
              <a:t>a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spc="60" dirty="0">
                <a:latin typeface="Gill Sans MT"/>
                <a:cs typeface="Gill Sans MT"/>
              </a:rPr>
              <a:t>complaint,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20" dirty="0">
                <a:latin typeface="Gill Sans MT"/>
                <a:cs typeface="Gill Sans MT"/>
              </a:rPr>
              <a:t>testified,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spc="85" dirty="0">
                <a:latin typeface="Gill Sans MT"/>
                <a:cs typeface="Gill Sans MT"/>
              </a:rPr>
              <a:t>assisted,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spc="-25" dirty="0">
                <a:latin typeface="Gill Sans MT"/>
                <a:cs typeface="Gill Sans MT"/>
              </a:rPr>
              <a:t>or</a:t>
            </a:r>
            <a:endParaRPr sz="1400">
              <a:latin typeface="Gill Sans MT"/>
              <a:cs typeface="Gill Sans MT"/>
            </a:endParaRPr>
          </a:p>
          <a:p>
            <a:pPr marL="241300">
              <a:lnSpc>
                <a:spcPts val="1175"/>
              </a:lnSpc>
            </a:pPr>
            <a:r>
              <a:rPr sz="1400" spc="55" dirty="0">
                <a:latin typeface="Gill Sans MT"/>
                <a:cs typeface="Gill Sans MT"/>
              </a:rPr>
              <a:t>participated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-20" dirty="0">
                <a:latin typeface="Gill Sans MT"/>
                <a:cs typeface="Gill Sans MT"/>
              </a:rPr>
              <a:t>or </a:t>
            </a:r>
            <a:r>
              <a:rPr sz="1400" spc="70" dirty="0">
                <a:latin typeface="Gill Sans MT"/>
                <a:cs typeface="Gill Sans MT"/>
              </a:rPr>
              <a:t>refused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to </a:t>
            </a:r>
            <a:r>
              <a:rPr sz="1400" spc="55" dirty="0">
                <a:latin typeface="Gill Sans MT"/>
                <a:cs typeface="Gill Sans MT"/>
              </a:rPr>
              <a:t>participate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in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95" dirty="0">
                <a:latin typeface="Gill Sans MT"/>
                <a:cs typeface="Gill Sans MT"/>
              </a:rPr>
              <a:t>any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manner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in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90" dirty="0">
                <a:latin typeface="Gill Sans MT"/>
                <a:cs typeface="Gill Sans MT"/>
              </a:rPr>
              <a:t>an</a:t>
            </a:r>
            <a:endParaRPr sz="1400">
              <a:latin typeface="Gill Sans MT"/>
              <a:cs typeface="Gill Sans MT"/>
            </a:endParaRPr>
          </a:p>
          <a:p>
            <a:pPr marL="241300" marR="94615">
              <a:lnSpc>
                <a:spcPct val="70000"/>
              </a:lnSpc>
              <a:spcBef>
                <a:spcPts val="250"/>
              </a:spcBef>
            </a:pPr>
            <a:r>
              <a:rPr sz="1400" spc="55" dirty="0">
                <a:latin typeface="Gill Sans MT"/>
                <a:cs typeface="Gill Sans MT"/>
              </a:rPr>
              <a:t>investigation,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proceeding,</a:t>
            </a:r>
            <a:r>
              <a:rPr sz="1400" spc="-60" dirty="0">
                <a:latin typeface="Gill Sans MT"/>
                <a:cs typeface="Gill Sans MT"/>
              </a:rPr>
              <a:t> </a:t>
            </a:r>
            <a:r>
              <a:rPr sz="1400" spc="-20" dirty="0">
                <a:latin typeface="Gill Sans MT"/>
                <a:cs typeface="Gill Sans MT"/>
              </a:rPr>
              <a:t>or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hearing,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including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114" dirty="0">
                <a:latin typeface="Gill Sans MT"/>
                <a:cs typeface="Gill Sans MT"/>
              </a:rPr>
              <a:t>an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informal </a:t>
            </a:r>
            <a:r>
              <a:rPr sz="1400" spc="-10" dirty="0">
                <a:latin typeface="Gill Sans MT"/>
                <a:cs typeface="Gill Sans MT"/>
              </a:rPr>
              <a:t>resolution...</a:t>
            </a:r>
            <a:endParaRPr sz="1400">
              <a:latin typeface="Gill Sans MT"/>
              <a:cs typeface="Gill Sans MT"/>
            </a:endParaRPr>
          </a:p>
          <a:p>
            <a:pPr marL="240665" indent="-227965">
              <a:lnSpc>
                <a:spcPts val="1430"/>
              </a:lnSpc>
              <a:spcBef>
                <a:spcPts val="495"/>
              </a:spcBef>
              <a:buFont typeface="Arial"/>
              <a:buChar char="•"/>
              <a:tabLst>
                <a:tab pos="240665" algn="l"/>
              </a:tabLst>
            </a:pPr>
            <a:r>
              <a:rPr sz="1400" spc="110" dirty="0">
                <a:latin typeface="Gill Sans MT"/>
                <a:cs typeface="Gill Sans MT"/>
              </a:rPr>
              <a:t>May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not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discipline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for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100" dirty="0">
                <a:latin typeface="Gill Sans MT"/>
                <a:cs typeface="Gill Sans MT"/>
              </a:rPr>
              <a:t>making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spc="160" dirty="0">
                <a:latin typeface="Gill Sans MT"/>
                <a:cs typeface="Gill Sans MT"/>
              </a:rPr>
              <a:t>a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110" dirty="0">
                <a:latin typeface="Gill Sans MT"/>
                <a:cs typeface="Gill Sans MT"/>
              </a:rPr>
              <a:t>false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statement</a:t>
            </a:r>
            <a:r>
              <a:rPr sz="1400" spc="-20" dirty="0">
                <a:latin typeface="Gill Sans MT"/>
                <a:cs typeface="Gill Sans MT"/>
              </a:rPr>
              <a:t> or</a:t>
            </a:r>
            <a:r>
              <a:rPr sz="1400" spc="-25" dirty="0">
                <a:latin typeface="Gill Sans MT"/>
                <a:cs typeface="Gill Sans MT"/>
              </a:rPr>
              <a:t> for</a:t>
            </a:r>
            <a:endParaRPr sz="1400">
              <a:latin typeface="Gill Sans MT"/>
              <a:cs typeface="Gill Sans MT"/>
            </a:endParaRPr>
          </a:p>
          <a:p>
            <a:pPr marL="241300" marR="303530">
              <a:lnSpc>
                <a:spcPct val="70000"/>
              </a:lnSpc>
              <a:spcBef>
                <a:spcPts val="250"/>
              </a:spcBef>
            </a:pPr>
            <a:r>
              <a:rPr sz="1400" spc="114" dirty="0">
                <a:latin typeface="Gill Sans MT"/>
                <a:cs typeface="Gill Sans MT"/>
              </a:rPr>
              <a:t>engaging</a:t>
            </a:r>
            <a:r>
              <a:rPr sz="1400" spc="-5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in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95" dirty="0">
                <a:latin typeface="Gill Sans MT"/>
                <a:cs typeface="Gill Sans MT"/>
              </a:rPr>
              <a:t>consensual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80" dirty="0">
                <a:latin typeface="Gill Sans MT"/>
                <a:cs typeface="Gill Sans MT"/>
              </a:rPr>
              <a:t>sexual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conduct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110" dirty="0">
                <a:latin typeface="Gill Sans MT"/>
                <a:cs typeface="Gill Sans MT"/>
              </a:rPr>
              <a:t>based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60" dirty="0">
                <a:latin typeface="Gill Sans MT"/>
                <a:cs typeface="Gill Sans MT"/>
              </a:rPr>
              <a:t>solely</a:t>
            </a:r>
            <a:r>
              <a:rPr sz="1400" spc="-25" dirty="0">
                <a:latin typeface="Gill Sans MT"/>
                <a:cs typeface="Gill Sans MT"/>
              </a:rPr>
              <a:t> on </a:t>
            </a:r>
            <a:r>
              <a:rPr sz="1400" spc="45" dirty="0">
                <a:latin typeface="Gill Sans MT"/>
                <a:cs typeface="Gill Sans MT"/>
              </a:rPr>
              <a:t>determination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of</a:t>
            </a:r>
            <a:r>
              <a:rPr sz="1400" spc="3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whether</a:t>
            </a:r>
            <a:r>
              <a:rPr sz="1400" spc="1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sex</a:t>
            </a:r>
            <a:r>
              <a:rPr sz="1400" spc="25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discrimination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occurred.</a:t>
            </a:r>
            <a:endParaRPr sz="1400">
              <a:latin typeface="Gill Sans MT"/>
              <a:cs typeface="Gill Sans MT"/>
            </a:endParaRPr>
          </a:p>
          <a:p>
            <a:pPr marL="240665" indent="-227965">
              <a:lnSpc>
                <a:spcPts val="1430"/>
              </a:lnSpc>
              <a:spcBef>
                <a:spcPts val="495"/>
              </a:spcBef>
              <a:buFont typeface="Arial"/>
              <a:buChar char="•"/>
              <a:tabLst>
                <a:tab pos="240665" algn="l"/>
              </a:tabLst>
            </a:pPr>
            <a:r>
              <a:rPr sz="1400" spc="10" dirty="0">
                <a:latin typeface="Gill Sans MT"/>
                <a:cs typeface="Gill Sans MT"/>
              </a:rPr>
              <a:t>Institution</a:t>
            </a:r>
            <a:r>
              <a:rPr sz="1400" spc="65" dirty="0">
                <a:latin typeface="Gill Sans MT"/>
                <a:cs typeface="Gill Sans MT"/>
              </a:rPr>
              <a:t> </a:t>
            </a:r>
            <a:r>
              <a:rPr sz="1400" spc="120" dirty="0">
                <a:latin typeface="Gill Sans MT"/>
                <a:cs typeface="Gill Sans MT"/>
              </a:rPr>
              <a:t>may</a:t>
            </a:r>
            <a:r>
              <a:rPr sz="1400" spc="35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still</a:t>
            </a:r>
            <a:r>
              <a:rPr sz="1400" spc="75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require </a:t>
            </a:r>
            <a:r>
              <a:rPr sz="1400" spc="75" dirty="0">
                <a:latin typeface="Gill Sans MT"/>
                <a:cs typeface="Gill Sans MT"/>
              </a:rPr>
              <a:t>employees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spc="100" dirty="0">
                <a:latin typeface="Gill Sans MT"/>
                <a:cs typeface="Gill Sans MT"/>
              </a:rPr>
              <a:t>and</a:t>
            </a:r>
            <a:r>
              <a:rPr sz="1400" spc="40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other</a:t>
            </a:r>
            <a:r>
              <a:rPr sz="1400" spc="6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authorized</a:t>
            </a:r>
            <a:endParaRPr sz="1400">
              <a:latin typeface="Gill Sans MT"/>
              <a:cs typeface="Gill Sans MT"/>
            </a:endParaRPr>
          </a:p>
          <a:p>
            <a:pPr marL="241300">
              <a:lnSpc>
                <a:spcPts val="1175"/>
              </a:lnSpc>
            </a:pPr>
            <a:r>
              <a:rPr sz="1400" spc="70" dirty="0">
                <a:latin typeface="Gill Sans MT"/>
                <a:cs typeface="Gill Sans MT"/>
              </a:rPr>
              <a:t>persons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to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participate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170" dirty="0">
                <a:latin typeface="Gill Sans MT"/>
                <a:cs typeface="Gill Sans MT"/>
              </a:rPr>
              <a:t>as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160" dirty="0">
                <a:latin typeface="Gill Sans MT"/>
                <a:cs typeface="Gill Sans MT"/>
              </a:rPr>
              <a:t>a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witness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in,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or </a:t>
            </a:r>
            <a:r>
              <a:rPr sz="1400" spc="10" dirty="0">
                <a:latin typeface="Gill Sans MT"/>
                <a:cs typeface="Gill Sans MT"/>
              </a:rPr>
              <a:t>otherwise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105" dirty="0">
                <a:latin typeface="Gill Sans MT"/>
                <a:cs typeface="Gill Sans MT"/>
              </a:rPr>
              <a:t>assist</a:t>
            </a:r>
            <a:endParaRPr sz="1400">
              <a:latin typeface="Gill Sans MT"/>
              <a:cs typeface="Gill Sans MT"/>
            </a:endParaRPr>
          </a:p>
          <a:p>
            <a:pPr marL="241300">
              <a:lnSpc>
                <a:spcPts val="1430"/>
              </a:lnSpc>
            </a:pPr>
            <a:r>
              <a:rPr sz="1400" dirty="0">
                <a:latin typeface="Gill Sans MT"/>
                <a:cs typeface="Gill Sans MT"/>
              </a:rPr>
              <a:t>with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114" dirty="0">
                <a:latin typeface="Gill Sans MT"/>
                <a:cs typeface="Gill Sans MT"/>
              </a:rPr>
              <a:t>an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investigation,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proceeding,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or</a:t>
            </a:r>
            <a:r>
              <a:rPr sz="1400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hearing.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/>
          <p:nvPr/>
        </p:nvSpPr>
        <p:spPr>
          <a:xfrm>
            <a:off x="4580382" y="2152014"/>
            <a:ext cx="3034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5" dirty="0">
                <a:solidFill>
                  <a:srgbClr val="FFFFFF"/>
                </a:solidFill>
                <a:latin typeface="Gill Sans MT"/>
                <a:cs typeface="Gill Sans MT"/>
              </a:rPr>
              <a:t>Submodule</a:t>
            </a:r>
            <a:r>
              <a:rPr sz="4000" b="1" spc="-1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000" b="1" spc="15" dirty="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480185" y="3293745"/>
            <a:ext cx="9230360" cy="13004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8953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086735" marR="5080" lvl="0" indent="-3074670" defTabSz="914400" eaLnBrk="1" fontAlgn="auto" latinLnBrk="0" hangingPunct="1">
              <a:lnSpc>
                <a:spcPts val="4750"/>
              </a:lnSpc>
              <a:spcBef>
                <a:spcPts val="7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cs typeface="Gill Sans MT"/>
              </a:rPr>
              <a:t>Additional</a:t>
            </a:r>
            <a:r>
              <a:rPr kumimoji="0" lang="en-US" sz="4400" b="1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cs typeface="Gill Sans MT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cs typeface="Gill Sans MT"/>
              </a:rPr>
              <a:t>Sex-Based</a:t>
            </a:r>
            <a:r>
              <a:rPr kumimoji="0" lang="en-US" sz="4400" b="1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cs typeface="Gill Sans MT"/>
              </a:rPr>
              <a:t> </a:t>
            </a:r>
            <a:r>
              <a:rPr kumimoji="0" lang="en-US" sz="4400" b="1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cs typeface="Gill Sans MT"/>
              </a:rPr>
              <a:t>Discrimination </a:t>
            </a:r>
            <a:r>
              <a:rPr kumimoji="0" lang="en-US" sz="4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cs typeface="Gill Sans MT"/>
              </a:rPr>
              <a:t>Prohibitions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3129280">
              <a:lnSpc>
                <a:spcPct val="100000"/>
              </a:lnSpc>
              <a:spcBef>
                <a:spcPts val="105"/>
              </a:spcBef>
            </a:pPr>
            <a:r>
              <a:rPr spc="-340" dirty="0"/>
              <a:t>Other</a:t>
            </a:r>
            <a:r>
              <a:rPr spc="-135" dirty="0"/>
              <a:t> </a:t>
            </a:r>
            <a:r>
              <a:rPr spc="-20" dirty="0"/>
              <a:t>Laws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5537"/>
            <a:ext cx="5151755" cy="258000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145" dirty="0">
                <a:latin typeface="Gill Sans MT"/>
                <a:cs typeface="Gill Sans MT"/>
              </a:rPr>
              <a:t>State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190" dirty="0">
                <a:latin typeface="Gill Sans MT"/>
                <a:cs typeface="Gill Sans MT"/>
              </a:rPr>
              <a:t>Laws</a:t>
            </a:r>
            <a:endParaRPr sz="28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Gill Sans MT"/>
                <a:cs typeface="Gill Sans MT"/>
              </a:rPr>
              <a:t>Title</a:t>
            </a:r>
            <a:r>
              <a:rPr sz="2800" spc="105" dirty="0">
                <a:latin typeface="Gill Sans MT"/>
                <a:cs typeface="Gill Sans MT"/>
              </a:rPr>
              <a:t> </a:t>
            </a:r>
            <a:r>
              <a:rPr sz="2800" spc="35" dirty="0">
                <a:latin typeface="Gill Sans MT"/>
                <a:cs typeface="Gill Sans MT"/>
              </a:rPr>
              <a:t>VII</a:t>
            </a:r>
            <a:endParaRPr sz="28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105" dirty="0">
                <a:latin typeface="Gill Sans MT"/>
                <a:cs typeface="Gill Sans MT"/>
              </a:rPr>
              <a:t>FMLA</a:t>
            </a:r>
            <a:endParaRPr sz="28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155" dirty="0">
                <a:latin typeface="Gill Sans MT"/>
                <a:cs typeface="Gill Sans MT"/>
              </a:rPr>
              <a:t>Pregnant</a:t>
            </a:r>
            <a:r>
              <a:rPr sz="2800" spc="-10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Workers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175" dirty="0">
                <a:latin typeface="Gill Sans MT"/>
                <a:cs typeface="Gill Sans MT"/>
              </a:rPr>
              <a:t>Fairness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spc="25" dirty="0">
                <a:latin typeface="Gill Sans MT"/>
                <a:cs typeface="Gill Sans MT"/>
              </a:rPr>
              <a:t>Act</a:t>
            </a:r>
            <a:endParaRPr sz="28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170" dirty="0">
                <a:latin typeface="Gill Sans MT"/>
                <a:cs typeface="Gill Sans MT"/>
              </a:rPr>
              <a:t>Equal</a:t>
            </a:r>
            <a:r>
              <a:rPr sz="2800" spc="-95" dirty="0">
                <a:latin typeface="Gill Sans MT"/>
                <a:cs typeface="Gill Sans MT"/>
              </a:rPr>
              <a:t> </a:t>
            </a:r>
            <a:r>
              <a:rPr sz="2800" spc="240" dirty="0">
                <a:latin typeface="Gill Sans MT"/>
                <a:cs typeface="Gill Sans MT"/>
              </a:rPr>
              <a:t>Pay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25" dirty="0">
                <a:latin typeface="Gill Sans MT"/>
                <a:cs typeface="Gill Sans MT"/>
              </a:rPr>
              <a:t>Act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719070" marR="5080" indent="-1868805">
              <a:lnSpc>
                <a:spcPts val="4750"/>
              </a:lnSpc>
              <a:spcBef>
                <a:spcPts val="700"/>
              </a:spcBef>
            </a:pPr>
            <a:r>
              <a:rPr spc="-335" dirty="0"/>
              <a:t>Other</a:t>
            </a:r>
            <a:r>
              <a:rPr spc="-125" dirty="0"/>
              <a:t> </a:t>
            </a:r>
            <a:r>
              <a:rPr spc="-100" dirty="0"/>
              <a:t>Examples</a:t>
            </a:r>
            <a:r>
              <a:rPr spc="-210" dirty="0"/>
              <a:t> </a:t>
            </a:r>
            <a:r>
              <a:rPr spc="55" dirty="0"/>
              <a:t>of</a:t>
            </a:r>
            <a:r>
              <a:rPr spc="-175" dirty="0"/>
              <a:t> </a:t>
            </a:r>
            <a:r>
              <a:rPr spc="-40" dirty="0"/>
              <a:t>Sex</a:t>
            </a:r>
            <a:r>
              <a:rPr spc="-175" dirty="0"/>
              <a:t> </a:t>
            </a:r>
            <a:r>
              <a:rPr spc="-10" dirty="0"/>
              <a:t>Based </a:t>
            </a:r>
            <a:r>
              <a:rPr spc="-60" dirty="0"/>
              <a:t>Discrimination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5537"/>
            <a:ext cx="9026525" cy="2069464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240" dirty="0">
                <a:latin typeface="Gill Sans MT"/>
                <a:cs typeface="Gill Sans MT"/>
              </a:rPr>
              <a:t>Pay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spc="80" dirty="0">
                <a:latin typeface="Gill Sans MT"/>
                <a:cs typeface="Gill Sans MT"/>
              </a:rPr>
              <a:t>inequity</a:t>
            </a:r>
            <a:endParaRPr sz="28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155" dirty="0">
                <a:latin typeface="Gill Sans MT"/>
                <a:cs typeface="Gill Sans MT"/>
              </a:rPr>
              <a:t>Sexual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75" dirty="0">
                <a:latin typeface="Gill Sans MT"/>
                <a:cs typeface="Gill Sans MT"/>
              </a:rPr>
              <a:t>Exploitation</a:t>
            </a:r>
            <a:endParaRPr sz="28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160" dirty="0">
                <a:latin typeface="Gill Sans MT"/>
                <a:cs typeface="Gill Sans MT"/>
              </a:rPr>
              <a:t>Sexual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spc="135" dirty="0">
                <a:latin typeface="Gill Sans MT"/>
                <a:cs typeface="Gill Sans MT"/>
              </a:rPr>
              <a:t>violence/misconduct</a:t>
            </a:r>
            <a:endParaRPr sz="28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90" dirty="0">
                <a:latin typeface="Gill Sans MT"/>
                <a:cs typeface="Gill Sans MT"/>
              </a:rPr>
              <a:t>Treating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310" dirty="0">
                <a:latin typeface="Gill Sans MT"/>
                <a:cs typeface="Gill Sans MT"/>
              </a:rPr>
              <a:t>a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spc="105" dirty="0">
                <a:latin typeface="Gill Sans MT"/>
                <a:cs typeface="Gill Sans MT"/>
              </a:rPr>
              <a:t>person</a:t>
            </a:r>
            <a:r>
              <a:rPr sz="2800" spc="-25" dirty="0">
                <a:latin typeface="Gill Sans MT"/>
                <a:cs typeface="Gill Sans MT"/>
              </a:rPr>
              <a:t> </a:t>
            </a:r>
            <a:r>
              <a:rPr sz="2800" spc="135" dirty="0">
                <a:latin typeface="Gill Sans MT"/>
                <a:cs typeface="Gill Sans MT"/>
              </a:rPr>
              <a:t>inconsistent</a:t>
            </a:r>
            <a:r>
              <a:rPr sz="2800" spc="-40" dirty="0">
                <a:latin typeface="Gill Sans MT"/>
                <a:cs typeface="Gill Sans MT"/>
              </a:rPr>
              <a:t> </a:t>
            </a:r>
            <a:r>
              <a:rPr sz="2800" spc="60" dirty="0">
                <a:latin typeface="Gill Sans MT"/>
                <a:cs typeface="Gill Sans MT"/>
              </a:rPr>
              <a:t>with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their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spc="125" dirty="0">
                <a:latin typeface="Gill Sans MT"/>
                <a:cs typeface="Gill Sans MT"/>
              </a:rPr>
              <a:t>gender</a:t>
            </a:r>
            <a:r>
              <a:rPr sz="2800" spc="-30" dirty="0">
                <a:latin typeface="Gill Sans MT"/>
                <a:cs typeface="Gill Sans MT"/>
              </a:rPr>
              <a:t> </a:t>
            </a:r>
            <a:r>
              <a:rPr sz="2800" spc="55" dirty="0">
                <a:latin typeface="Gill Sans MT"/>
                <a:cs typeface="Gill Sans MT"/>
              </a:rPr>
              <a:t>identity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2"/>
            <a:ext cx="12192000" cy="6858000"/>
            <a:chOff x="0" y="-2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"/>
              <a:ext cx="12185649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00799"/>
              <a:ext cx="12191999" cy="4571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9774" y="6467844"/>
              <a:ext cx="1963039" cy="323110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4043934" y="3018866"/>
            <a:ext cx="4105910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666115" marR="5080" indent="-654050">
              <a:lnSpc>
                <a:spcPts val="4750"/>
              </a:lnSpc>
              <a:spcBef>
                <a:spcPts val="705"/>
              </a:spcBef>
            </a:pPr>
            <a:r>
              <a:rPr spc="-195" dirty="0">
                <a:solidFill>
                  <a:srgbClr val="FFFFFF"/>
                </a:solidFill>
              </a:rPr>
              <a:t>End</a:t>
            </a:r>
            <a:r>
              <a:rPr spc="-145" dirty="0">
                <a:solidFill>
                  <a:srgbClr val="FFFFFF"/>
                </a:solidFill>
              </a:rPr>
              <a:t> </a:t>
            </a:r>
            <a:r>
              <a:rPr spc="55" dirty="0">
                <a:solidFill>
                  <a:srgbClr val="FFFFFF"/>
                </a:solidFill>
              </a:rPr>
              <a:t>of</a:t>
            </a:r>
            <a:r>
              <a:rPr spc="-140" dirty="0">
                <a:solidFill>
                  <a:srgbClr val="FFFFFF"/>
                </a:solidFill>
              </a:rPr>
              <a:t> </a:t>
            </a:r>
            <a:r>
              <a:rPr spc="-70" dirty="0">
                <a:solidFill>
                  <a:srgbClr val="FFFFFF"/>
                </a:solidFill>
              </a:rPr>
              <a:t>Module</a:t>
            </a:r>
            <a:r>
              <a:rPr spc="-155" dirty="0">
                <a:solidFill>
                  <a:srgbClr val="FFFFFF"/>
                </a:solidFill>
              </a:rPr>
              <a:t> </a:t>
            </a:r>
            <a:r>
              <a:rPr spc="45" dirty="0">
                <a:solidFill>
                  <a:srgbClr val="FFFFFF"/>
                </a:solidFill>
              </a:rPr>
              <a:t>2 </a:t>
            </a:r>
            <a:r>
              <a:rPr spc="-160" dirty="0">
                <a:solidFill>
                  <a:srgbClr val="FFFFFF"/>
                </a:solidFill>
              </a:rPr>
              <a:t>Thank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024534" y="1489913"/>
            <a:ext cx="35623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0" dirty="0">
                <a:solidFill>
                  <a:srgbClr val="C12C2E"/>
                </a:solidFill>
              </a:rPr>
              <a:t>Legislation:</a:t>
            </a:r>
            <a:r>
              <a:rPr sz="3200" spc="-100" dirty="0">
                <a:solidFill>
                  <a:srgbClr val="C12C2E"/>
                </a:solidFill>
              </a:rPr>
              <a:t> </a:t>
            </a:r>
            <a:r>
              <a:rPr sz="3200" spc="-130" dirty="0">
                <a:solidFill>
                  <a:srgbClr val="C12C2E"/>
                </a:solidFill>
              </a:rPr>
              <a:t>Title</a:t>
            </a:r>
            <a:r>
              <a:rPr sz="3200" spc="-105" dirty="0">
                <a:solidFill>
                  <a:srgbClr val="C12C2E"/>
                </a:solidFill>
              </a:rPr>
              <a:t> </a:t>
            </a:r>
            <a:r>
              <a:rPr sz="3200" spc="-380" dirty="0">
                <a:solidFill>
                  <a:srgbClr val="C12C2E"/>
                </a:solidFill>
              </a:rPr>
              <a:t>IX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18768" y="2005662"/>
            <a:ext cx="3500754" cy="59118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ct val="76200"/>
              </a:lnSpc>
              <a:spcBef>
                <a:spcPts val="710"/>
              </a:spcBef>
            </a:pPr>
            <a:r>
              <a:rPr sz="2100" b="1" i="1" spc="-150" dirty="0">
                <a:latin typeface="Gill Sans MT"/>
                <a:cs typeface="Gill Sans MT"/>
              </a:rPr>
              <a:t>No</a:t>
            </a:r>
            <a:r>
              <a:rPr sz="2100" b="1" i="1" spc="-100" dirty="0">
                <a:latin typeface="Gill Sans MT"/>
                <a:cs typeface="Gill Sans MT"/>
              </a:rPr>
              <a:t> </a:t>
            </a:r>
            <a:r>
              <a:rPr sz="2100" b="1" i="1" dirty="0">
                <a:latin typeface="Gill Sans MT"/>
                <a:cs typeface="Gill Sans MT"/>
              </a:rPr>
              <a:t>person</a:t>
            </a:r>
            <a:r>
              <a:rPr sz="2100" b="1" i="1" spc="-150" dirty="0">
                <a:latin typeface="Gill Sans MT"/>
                <a:cs typeface="Gill Sans MT"/>
              </a:rPr>
              <a:t> </a:t>
            </a:r>
            <a:r>
              <a:rPr sz="2100" b="1" i="1" spc="-10" dirty="0">
                <a:latin typeface="Gill Sans MT"/>
                <a:cs typeface="Gill Sans MT"/>
              </a:rPr>
              <a:t>in</a:t>
            </a:r>
            <a:r>
              <a:rPr sz="2100" b="1" i="1" spc="-105" dirty="0">
                <a:latin typeface="Gill Sans MT"/>
                <a:cs typeface="Gill Sans MT"/>
              </a:rPr>
              <a:t> </a:t>
            </a:r>
            <a:r>
              <a:rPr sz="2100" b="1" i="1" spc="-45" dirty="0">
                <a:latin typeface="Gill Sans MT"/>
                <a:cs typeface="Gill Sans MT"/>
              </a:rPr>
              <a:t>the</a:t>
            </a:r>
            <a:r>
              <a:rPr sz="2100" b="1" i="1" spc="-100" dirty="0">
                <a:latin typeface="Gill Sans MT"/>
                <a:cs typeface="Gill Sans MT"/>
              </a:rPr>
              <a:t> </a:t>
            </a:r>
            <a:r>
              <a:rPr sz="2100" b="1" i="1" spc="-75" dirty="0">
                <a:latin typeface="Gill Sans MT"/>
                <a:cs typeface="Gill Sans MT"/>
              </a:rPr>
              <a:t>United</a:t>
            </a:r>
            <a:r>
              <a:rPr sz="2100" b="1" i="1" spc="-120" dirty="0">
                <a:latin typeface="Gill Sans MT"/>
                <a:cs typeface="Gill Sans MT"/>
              </a:rPr>
              <a:t> </a:t>
            </a:r>
            <a:r>
              <a:rPr sz="2100" b="1" i="1" spc="-10" dirty="0">
                <a:latin typeface="Gill Sans MT"/>
                <a:cs typeface="Gill Sans MT"/>
              </a:rPr>
              <a:t>States shall,</a:t>
            </a:r>
            <a:endParaRPr sz="21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1227" y="2657855"/>
            <a:ext cx="2205355" cy="30670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35"/>
              </a:lnSpc>
            </a:pPr>
            <a:r>
              <a:rPr sz="2100" b="1" i="1" spc="-65" dirty="0">
                <a:latin typeface="Gill Sans MT"/>
                <a:cs typeface="Gill Sans MT"/>
              </a:rPr>
              <a:t>on</a:t>
            </a:r>
            <a:r>
              <a:rPr sz="2100" b="1" i="1" spc="-85" dirty="0">
                <a:latin typeface="Gill Sans MT"/>
                <a:cs typeface="Gill Sans MT"/>
              </a:rPr>
              <a:t> </a:t>
            </a:r>
            <a:r>
              <a:rPr sz="2100" b="1" i="1" spc="-50" dirty="0">
                <a:latin typeface="Gill Sans MT"/>
                <a:cs typeface="Gill Sans MT"/>
              </a:rPr>
              <a:t>the</a:t>
            </a:r>
            <a:r>
              <a:rPr sz="2100" b="1" i="1" spc="-100" dirty="0">
                <a:latin typeface="Gill Sans MT"/>
                <a:cs typeface="Gill Sans MT"/>
              </a:rPr>
              <a:t> </a:t>
            </a:r>
            <a:r>
              <a:rPr sz="2100" b="1" i="1" spc="60" dirty="0">
                <a:latin typeface="Gill Sans MT"/>
                <a:cs typeface="Gill Sans MT"/>
              </a:rPr>
              <a:t>basis</a:t>
            </a:r>
            <a:r>
              <a:rPr sz="2100" b="1" i="1" spc="-114" dirty="0">
                <a:latin typeface="Gill Sans MT"/>
                <a:cs typeface="Gill Sans MT"/>
              </a:rPr>
              <a:t> </a:t>
            </a:r>
            <a:r>
              <a:rPr sz="2100" b="1" i="1" dirty="0">
                <a:latin typeface="Gill Sans MT"/>
                <a:cs typeface="Gill Sans MT"/>
              </a:rPr>
              <a:t>of</a:t>
            </a:r>
            <a:r>
              <a:rPr sz="2100" b="1" i="1" spc="-100" dirty="0">
                <a:latin typeface="Gill Sans MT"/>
                <a:cs typeface="Gill Sans MT"/>
              </a:rPr>
              <a:t> </a:t>
            </a:r>
            <a:r>
              <a:rPr sz="2100" b="1" i="1" spc="-20" dirty="0">
                <a:latin typeface="Gill Sans MT"/>
                <a:cs typeface="Gill Sans MT"/>
              </a:rPr>
              <a:t>sex,</a:t>
            </a:r>
            <a:endParaRPr sz="21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768" y="2991690"/>
            <a:ext cx="3514090" cy="59118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ct val="76200"/>
              </a:lnSpc>
              <a:spcBef>
                <a:spcPts val="710"/>
              </a:spcBef>
            </a:pPr>
            <a:r>
              <a:rPr sz="2100" b="1" i="1" dirty="0">
                <a:latin typeface="Gill Sans MT"/>
                <a:cs typeface="Gill Sans MT"/>
              </a:rPr>
              <a:t>be</a:t>
            </a:r>
            <a:r>
              <a:rPr sz="2100" b="1" i="1" spc="-100" dirty="0">
                <a:latin typeface="Gill Sans MT"/>
                <a:cs typeface="Gill Sans MT"/>
              </a:rPr>
              <a:t> </a:t>
            </a:r>
            <a:r>
              <a:rPr sz="2100" b="1" i="1" spc="-30" dirty="0">
                <a:latin typeface="Gill Sans MT"/>
                <a:cs typeface="Gill Sans MT"/>
              </a:rPr>
              <a:t>excluded</a:t>
            </a:r>
            <a:r>
              <a:rPr sz="2100" b="1" i="1" spc="-105" dirty="0">
                <a:latin typeface="Gill Sans MT"/>
                <a:cs typeface="Gill Sans MT"/>
              </a:rPr>
              <a:t> </a:t>
            </a:r>
            <a:r>
              <a:rPr sz="2100" b="1" i="1" spc="-20" dirty="0">
                <a:latin typeface="Gill Sans MT"/>
                <a:cs typeface="Gill Sans MT"/>
              </a:rPr>
              <a:t>from</a:t>
            </a:r>
            <a:r>
              <a:rPr sz="2100" b="1" i="1" spc="-95" dirty="0">
                <a:latin typeface="Gill Sans MT"/>
                <a:cs typeface="Gill Sans MT"/>
              </a:rPr>
              <a:t> </a:t>
            </a:r>
            <a:r>
              <a:rPr sz="2100" b="1" i="1" spc="-55" dirty="0">
                <a:latin typeface="Gill Sans MT"/>
                <a:cs typeface="Gill Sans MT"/>
              </a:rPr>
              <a:t>participation </a:t>
            </a:r>
            <a:r>
              <a:rPr sz="2100" b="1" i="1" spc="-25" dirty="0">
                <a:latin typeface="Gill Sans MT"/>
                <a:cs typeface="Gill Sans MT"/>
              </a:rPr>
              <a:t>in,</a:t>
            </a:r>
            <a:endParaRPr sz="21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1227" y="3643884"/>
            <a:ext cx="2895600" cy="30670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35"/>
              </a:lnSpc>
            </a:pPr>
            <a:r>
              <a:rPr sz="2100" b="1" i="1" dirty="0">
                <a:latin typeface="Gill Sans MT"/>
                <a:cs typeface="Gill Sans MT"/>
              </a:rPr>
              <a:t>be</a:t>
            </a:r>
            <a:r>
              <a:rPr sz="2100" b="1" i="1" spc="-95" dirty="0">
                <a:latin typeface="Gill Sans MT"/>
                <a:cs typeface="Gill Sans MT"/>
              </a:rPr>
              <a:t> </a:t>
            </a:r>
            <a:r>
              <a:rPr sz="2100" b="1" i="1" spc="-10" dirty="0">
                <a:latin typeface="Gill Sans MT"/>
                <a:cs typeface="Gill Sans MT"/>
              </a:rPr>
              <a:t>denied</a:t>
            </a:r>
            <a:r>
              <a:rPr sz="2100" b="1" i="1" spc="-100" dirty="0">
                <a:latin typeface="Gill Sans MT"/>
                <a:cs typeface="Gill Sans MT"/>
              </a:rPr>
              <a:t> </a:t>
            </a:r>
            <a:r>
              <a:rPr sz="2100" b="1" i="1" spc="-45" dirty="0">
                <a:latin typeface="Gill Sans MT"/>
                <a:cs typeface="Gill Sans MT"/>
              </a:rPr>
              <a:t>the</a:t>
            </a:r>
            <a:r>
              <a:rPr sz="2100" b="1" i="1" spc="-75" dirty="0">
                <a:latin typeface="Gill Sans MT"/>
                <a:cs typeface="Gill Sans MT"/>
              </a:rPr>
              <a:t> </a:t>
            </a:r>
            <a:r>
              <a:rPr sz="2100" b="1" i="1" dirty="0">
                <a:latin typeface="Gill Sans MT"/>
                <a:cs typeface="Gill Sans MT"/>
              </a:rPr>
              <a:t>benefits</a:t>
            </a:r>
            <a:r>
              <a:rPr sz="2100" b="1" i="1" spc="-110" dirty="0">
                <a:latin typeface="Gill Sans MT"/>
                <a:cs typeface="Gill Sans MT"/>
              </a:rPr>
              <a:t> </a:t>
            </a:r>
            <a:r>
              <a:rPr sz="2100" b="1" i="1" spc="-30" dirty="0">
                <a:latin typeface="Gill Sans MT"/>
                <a:cs typeface="Gill Sans MT"/>
              </a:rPr>
              <a:t>of,</a:t>
            </a:r>
            <a:endParaRPr sz="21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1227" y="4014215"/>
            <a:ext cx="3760470" cy="30670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35"/>
              </a:lnSpc>
            </a:pPr>
            <a:r>
              <a:rPr sz="2100" b="1" i="1" spc="-50" dirty="0">
                <a:latin typeface="Gill Sans MT"/>
                <a:cs typeface="Gill Sans MT"/>
              </a:rPr>
              <a:t>or</a:t>
            </a:r>
            <a:r>
              <a:rPr sz="2100" b="1" i="1" spc="-80" dirty="0">
                <a:latin typeface="Gill Sans MT"/>
                <a:cs typeface="Gill Sans MT"/>
              </a:rPr>
              <a:t> </a:t>
            </a:r>
            <a:r>
              <a:rPr sz="2100" b="1" i="1" dirty="0">
                <a:latin typeface="Gill Sans MT"/>
                <a:cs typeface="Gill Sans MT"/>
              </a:rPr>
              <a:t>be</a:t>
            </a:r>
            <a:r>
              <a:rPr sz="2100" b="1" i="1" spc="-80" dirty="0">
                <a:latin typeface="Gill Sans MT"/>
                <a:cs typeface="Gill Sans MT"/>
              </a:rPr>
              <a:t> </a:t>
            </a:r>
            <a:r>
              <a:rPr sz="2100" b="1" i="1" dirty="0">
                <a:latin typeface="Gill Sans MT"/>
                <a:cs typeface="Gill Sans MT"/>
              </a:rPr>
              <a:t>subjected</a:t>
            </a:r>
            <a:r>
              <a:rPr sz="2100" b="1" i="1" spc="-90" dirty="0">
                <a:latin typeface="Gill Sans MT"/>
                <a:cs typeface="Gill Sans MT"/>
              </a:rPr>
              <a:t> to </a:t>
            </a:r>
            <a:r>
              <a:rPr sz="2100" b="1" i="1" spc="-10" dirty="0">
                <a:latin typeface="Gill Sans MT"/>
                <a:cs typeface="Gill Sans MT"/>
              </a:rPr>
              <a:t>discrimination</a:t>
            </a:r>
            <a:endParaRPr sz="21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8768" y="4299899"/>
            <a:ext cx="3383915" cy="1010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95"/>
              </a:spcBef>
            </a:pPr>
            <a:r>
              <a:rPr sz="2100" b="1" i="1" spc="-25" dirty="0">
                <a:latin typeface="Gill Sans MT"/>
                <a:cs typeface="Gill Sans MT"/>
              </a:rPr>
              <a:t>under</a:t>
            </a:r>
            <a:r>
              <a:rPr sz="2100" b="1" i="1" spc="-80" dirty="0">
                <a:latin typeface="Gill Sans MT"/>
                <a:cs typeface="Gill Sans MT"/>
              </a:rPr>
              <a:t> </a:t>
            </a:r>
            <a:r>
              <a:rPr sz="2100" b="1" i="1" spc="-60" dirty="0">
                <a:latin typeface="Gill Sans MT"/>
                <a:cs typeface="Gill Sans MT"/>
              </a:rPr>
              <a:t>any</a:t>
            </a:r>
            <a:r>
              <a:rPr sz="2100" b="1" i="1" spc="-100" dirty="0">
                <a:latin typeface="Gill Sans MT"/>
                <a:cs typeface="Gill Sans MT"/>
              </a:rPr>
              <a:t> </a:t>
            </a:r>
            <a:r>
              <a:rPr sz="2100" b="1" i="1" spc="-45" dirty="0">
                <a:latin typeface="Gill Sans MT"/>
                <a:cs typeface="Gill Sans MT"/>
              </a:rPr>
              <a:t>education</a:t>
            </a:r>
            <a:r>
              <a:rPr sz="2100" b="1" i="1" spc="-80" dirty="0">
                <a:latin typeface="Gill Sans MT"/>
                <a:cs typeface="Gill Sans MT"/>
              </a:rPr>
              <a:t> </a:t>
            </a:r>
            <a:r>
              <a:rPr sz="2100" b="1" i="1" spc="-20" dirty="0">
                <a:latin typeface="Gill Sans MT"/>
                <a:cs typeface="Gill Sans MT"/>
              </a:rPr>
              <a:t>program </a:t>
            </a:r>
            <a:r>
              <a:rPr sz="2100" b="1" i="1" spc="-50" dirty="0">
                <a:latin typeface="Gill Sans MT"/>
                <a:cs typeface="Gill Sans MT"/>
              </a:rPr>
              <a:t>or</a:t>
            </a:r>
            <a:r>
              <a:rPr sz="2100" b="1" i="1" spc="-55" dirty="0">
                <a:latin typeface="Gill Sans MT"/>
                <a:cs typeface="Gill Sans MT"/>
              </a:rPr>
              <a:t> </a:t>
            </a:r>
            <a:r>
              <a:rPr sz="2100" b="1" i="1" spc="-35" dirty="0">
                <a:latin typeface="Gill Sans MT"/>
                <a:cs typeface="Gill Sans MT"/>
              </a:rPr>
              <a:t>activity</a:t>
            </a:r>
            <a:r>
              <a:rPr sz="2100" b="1" i="1" spc="-60" dirty="0">
                <a:latin typeface="Gill Sans MT"/>
                <a:cs typeface="Gill Sans MT"/>
              </a:rPr>
              <a:t> </a:t>
            </a:r>
            <a:r>
              <a:rPr sz="2100" b="1" i="1" dirty="0">
                <a:latin typeface="Gill Sans MT"/>
                <a:cs typeface="Gill Sans MT"/>
              </a:rPr>
              <a:t>receiving</a:t>
            </a:r>
            <a:r>
              <a:rPr sz="2100" b="1" i="1" spc="-80" dirty="0">
                <a:latin typeface="Gill Sans MT"/>
                <a:cs typeface="Gill Sans MT"/>
              </a:rPr>
              <a:t> </a:t>
            </a:r>
            <a:r>
              <a:rPr sz="2100" b="1" i="1" spc="-10" dirty="0">
                <a:latin typeface="Gill Sans MT"/>
                <a:cs typeface="Gill Sans MT"/>
              </a:rPr>
              <a:t>Federal</a:t>
            </a:r>
            <a:endParaRPr sz="2100">
              <a:latin typeface="Gill Sans MT"/>
              <a:cs typeface="Gill Sans MT"/>
            </a:endParaRPr>
          </a:p>
          <a:p>
            <a:pPr marL="12700">
              <a:lnSpc>
                <a:spcPts val="1920"/>
              </a:lnSpc>
            </a:pPr>
            <a:r>
              <a:rPr sz="2100" b="1" i="1" spc="-40" dirty="0">
                <a:latin typeface="Gill Sans MT"/>
                <a:cs typeface="Gill Sans MT"/>
              </a:rPr>
              <a:t>financial</a:t>
            </a:r>
            <a:r>
              <a:rPr sz="2100" b="1" i="1" spc="-85" dirty="0">
                <a:latin typeface="Gill Sans MT"/>
                <a:cs typeface="Gill Sans MT"/>
              </a:rPr>
              <a:t> </a:t>
            </a:r>
            <a:r>
              <a:rPr sz="2100" b="1" i="1" spc="-10" dirty="0">
                <a:latin typeface="Gill Sans MT"/>
                <a:cs typeface="Gill Sans MT"/>
              </a:rPr>
              <a:t>assistance.</a:t>
            </a:r>
            <a:endParaRPr sz="2100">
              <a:latin typeface="Gill Sans MT"/>
              <a:cs typeface="Gill Sans MT"/>
            </a:endParaRPr>
          </a:p>
        </p:txBody>
      </p:sp>
      <p:pic>
        <p:nvPicPr>
          <p:cNvPr id="9" name="object 9" descr="Seal of the United States Congres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4111" y="1224533"/>
            <a:ext cx="6110478" cy="463651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29D8BA-8319-6237-E594-B31478D880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48891" y="-677108"/>
            <a:ext cx="9094216" cy="67710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Credits Slide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33068" y="615441"/>
            <a:ext cx="10106660" cy="553593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ct val="93800"/>
              </a:lnSpc>
              <a:spcBef>
                <a:spcPts val="275"/>
              </a:spcBef>
            </a:pPr>
            <a:r>
              <a:rPr sz="2400" spc="-10" dirty="0">
                <a:latin typeface="Arial"/>
                <a:cs typeface="Arial"/>
              </a:rPr>
              <a:t>NACUA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materials,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PowerPoint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slides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recordings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available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this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program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offered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educational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materials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higher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education </a:t>
            </a:r>
            <a:r>
              <a:rPr sz="2400" dirty="0">
                <a:latin typeface="Arial"/>
                <a:cs typeface="Arial"/>
              </a:rPr>
              <a:t>lawyers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administrators.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prepared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presenters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not </a:t>
            </a:r>
            <a:r>
              <a:rPr sz="2400" dirty="0">
                <a:latin typeface="Arial"/>
                <a:cs typeface="Arial"/>
              </a:rPr>
              <a:t>reviewed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legal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content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NACUA.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They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express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legal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opinions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interpretations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authors.</a:t>
            </a:r>
            <a:endParaRPr sz="2400">
              <a:latin typeface="Arial"/>
              <a:cs typeface="Arial"/>
            </a:endParaRPr>
          </a:p>
          <a:p>
            <a:pPr marL="12700" marR="136525">
              <a:lnSpc>
                <a:spcPct val="93800"/>
              </a:lnSpc>
              <a:spcBef>
                <a:spcPts val="2705"/>
              </a:spcBef>
            </a:pPr>
            <a:r>
              <a:rPr sz="2400" dirty="0">
                <a:latin typeface="Arial"/>
                <a:cs typeface="Arial"/>
              </a:rPr>
              <a:t>Answers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legal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questions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often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depend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specific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facts,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local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laws,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well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institutional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policies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practices.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materials, </a:t>
            </a:r>
            <a:r>
              <a:rPr sz="2400" dirty="0">
                <a:latin typeface="Arial"/>
                <a:cs typeface="Arial"/>
              </a:rPr>
              <a:t>PowerPoint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slides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comments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presenters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should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as </a:t>
            </a:r>
            <a:r>
              <a:rPr sz="2400" dirty="0">
                <a:latin typeface="Arial"/>
                <a:cs typeface="Arial"/>
              </a:rPr>
              <a:t>legal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advice.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hypothetical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scenarios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presented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based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fictional </a:t>
            </a:r>
            <a:r>
              <a:rPr sz="2400" dirty="0">
                <a:latin typeface="Arial"/>
                <a:cs typeface="Arial"/>
              </a:rPr>
              <a:t>facts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persons.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Any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hypothetical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scenarios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presented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based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fictional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facts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persons.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Legal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questions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should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directed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institutional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legal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counsel.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90"/>
              </a:lnSpc>
              <a:spcBef>
                <a:spcPts val="2515"/>
              </a:spcBef>
            </a:pPr>
            <a:r>
              <a:rPr sz="2400" dirty="0">
                <a:latin typeface="Arial"/>
                <a:cs typeface="Arial"/>
              </a:rPr>
              <a:t>Those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wishing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re-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materials,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PowerPoint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slides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recordings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90"/>
              </a:lnSpc>
            </a:pPr>
            <a:r>
              <a:rPr sz="2400" dirty="0">
                <a:latin typeface="Arial"/>
                <a:cs typeface="Arial"/>
              </a:rPr>
              <a:t>should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contact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NACUA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</a:t>
            </a:r>
            <a:r>
              <a:rPr sz="2400" u="sng" spc="-10" dirty="0">
                <a:solidFill>
                  <a:srgbClr val="AC161B"/>
                </a:solidFill>
                <a:uFill>
                  <a:solidFill>
                    <a:srgbClr val="AC161B"/>
                  </a:solidFill>
                </a:uFill>
                <a:latin typeface="Arial"/>
                <a:cs typeface="Arial"/>
                <a:hlinkClick r:id="rId2"/>
              </a:rPr>
              <a:t>nacua@nacua.org</a:t>
            </a:r>
            <a:r>
              <a:rPr sz="2400" u="none" spc="-10" dirty="0">
                <a:latin typeface="Arial"/>
                <a:cs typeface="Arial"/>
              </a:rPr>
              <a:t>)</a:t>
            </a:r>
            <a:r>
              <a:rPr sz="2400" u="none" spc="-15" dirty="0">
                <a:latin typeface="Arial"/>
                <a:cs typeface="Arial"/>
              </a:rPr>
              <a:t> </a:t>
            </a:r>
            <a:r>
              <a:rPr sz="2400" u="none" dirty="0">
                <a:latin typeface="Arial"/>
                <a:cs typeface="Arial"/>
              </a:rPr>
              <a:t>prior</a:t>
            </a:r>
            <a:r>
              <a:rPr sz="2400" u="none" spc="-50" dirty="0">
                <a:latin typeface="Arial"/>
                <a:cs typeface="Arial"/>
              </a:rPr>
              <a:t> </a:t>
            </a:r>
            <a:r>
              <a:rPr sz="2400" u="none" dirty="0">
                <a:latin typeface="Arial"/>
                <a:cs typeface="Arial"/>
              </a:rPr>
              <a:t>to</a:t>
            </a:r>
            <a:r>
              <a:rPr sz="2400" u="none" spc="-55" dirty="0">
                <a:latin typeface="Arial"/>
                <a:cs typeface="Arial"/>
              </a:rPr>
              <a:t> </a:t>
            </a:r>
            <a:r>
              <a:rPr sz="2400" u="none" dirty="0">
                <a:latin typeface="Arial"/>
                <a:cs typeface="Arial"/>
              </a:rPr>
              <a:t>any</a:t>
            </a:r>
            <a:r>
              <a:rPr sz="2400" u="none" spc="-45" dirty="0">
                <a:latin typeface="Arial"/>
                <a:cs typeface="Arial"/>
              </a:rPr>
              <a:t> </a:t>
            </a:r>
            <a:r>
              <a:rPr sz="2400" u="none" spc="-10" dirty="0">
                <a:latin typeface="Arial"/>
                <a:cs typeface="Arial"/>
              </a:rPr>
              <a:t>re-</a:t>
            </a:r>
            <a:r>
              <a:rPr sz="2400" u="none" spc="-20" dirty="0">
                <a:latin typeface="Arial"/>
                <a:cs typeface="Arial"/>
              </a:rPr>
              <a:t>use.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Sex-Based</a:t>
            </a:r>
            <a:r>
              <a:rPr spc="-180" dirty="0"/>
              <a:t> </a:t>
            </a:r>
            <a:r>
              <a:rPr spc="-110" dirty="0"/>
              <a:t>Discrimination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4129" y="1799589"/>
            <a:ext cx="8521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430520" algn="l"/>
              </a:tabLst>
            </a:pPr>
            <a:r>
              <a:rPr sz="2800" spc="95" dirty="0">
                <a:latin typeface="Gill Sans MT"/>
                <a:cs typeface="Gill Sans MT"/>
              </a:rPr>
              <a:t>Disparate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spc="75" dirty="0">
                <a:latin typeface="Gill Sans MT"/>
                <a:cs typeface="Gill Sans MT"/>
              </a:rPr>
              <a:t>Treatment</a:t>
            </a:r>
            <a:r>
              <a:rPr sz="2800" dirty="0">
                <a:latin typeface="Gill Sans MT"/>
                <a:cs typeface="Gill Sans MT"/>
              </a:rPr>
              <a:t>	</a:t>
            </a:r>
            <a:r>
              <a:rPr sz="2800" spc="160" dirty="0">
                <a:latin typeface="Gill Sans MT"/>
                <a:cs typeface="Gill Sans MT"/>
              </a:rPr>
              <a:t>Sexual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spc="150" dirty="0">
                <a:latin typeface="Gill Sans MT"/>
                <a:cs typeface="Gill Sans MT"/>
              </a:rPr>
              <a:t>Harassment</a:t>
            </a:r>
            <a:endParaRPr sz="2800">
              <a:latin typeface="Gill Sans MT"/>
              <a:cs typeface="Gill Sans MT"/>
            </a:endParaRPr>
          </a:p>
        </p:txBody>
      </p:sp>
      <p:pic>
        <p:nvPicPr>
          <p:cNvPr id="7" name="object 7" descr="A silhouette of a person holding a microphone 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7339" y="2444455"/>
            <a:ext cx="5651778" cy="3800164"/>
          </a:xfrm>
          <a:prstGeom prst="rect">
            <a:avLst/>
          </a:prstGeom>
        </p:spPr>
      </p:pic>
      <p:grpSp>
        <p:nvGrpSpPr>
          <p:cNvPr id="2" name="object 2" descr="NACUA Logo"/>
          <p:cNvGrpSpPr/>
          <p:nvPr/>
        </p:nvGrpSpPr>
        <p:grpSpPr>
          <a:xfrm>
            <a:off x="0" y="6400799"/>
            <a:ext cx="12192000" cy="457200"/>
            <a:chOff x="0" y="6400799"/>
            <a:chExt cx="12192000" cy="4572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00799"/>
              <a:ext cx="12191999" cy="4571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9774" y="6467844"/>
              <a:ext cx="1963039" cy="3231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960245">
              <a:lnSpc>
                <a:spcPct val="100000"/>
              </a:lnSpc>
              <a:spcBef>
                <a:spcPts val="105"/>
              </a:spcBef>
            </a:pPr>
            <a:r>
              <a:rPr spc="-135" dirty="0"/>
              <a:t>Disparate</a:t>
            </a:r>
            <a:r>
              <a:rPr spc="-140" dirty="0"/>
              <a:t> </a:t>
            </a:r>
            <a:r>
              <a:rPr spc="-200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2024971"/>
            <a:ext cx="4341495" cy="34607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835785">
              <a:lnSpc>
                <a:spcPct val="100000"/>
              </a:lnSpc>
              <a:spcBef>
                <a:spcPts val="420"/>
              </a:spcBef>
            </a:pPr>
            <a:r>
              <a:rPr sz="2400" b="1" spc="-10" dirty="0">
                <a:latin typeface="Gill Sans MT"/>
                <a:cs typeface="Gill Sans MT"/>
              </a:rPr>
              <a:t>Examples</a:t>
            </a:r>
            <a:endParaRPr sz="24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135" dirty="0">
                <a:latin typeface="Gill Sans MT"/>
                <a:cs typeface="Gill Sans MT"/>
              </a:rPr>
              <a:t>Excluding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spc="90" dirty="0">
                <a:latin typeface="Gill Sans MT"/>
                <a:cs typeface="Gill Sans MT"/>
              </a:rPr>
              <a:t>from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spc="310" dirty="0">
                <a:latin typeface="Gill Sans MT"/>
                <a:cs typeface="Gill Sans MT"/>
              </a:rPr>
              <a:t>a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95" dirty="0">
                <a:latin typeface="Gill Sans MT"/>
                <a:cs typeface="Gill Sans MT"/>
              </a:rPr>
              <a:t>program</a:t>
            </a:r>
            <a:endParaRPr sz="28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215" dirty="0">
                <a:latin typeface="Gill Sans MT"/>
                <a:cs typeface="Gill Sans MT"/>
              </a:rPr>
              <a:t>Paying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210" dirty="0">
                <a:latin typeface="Gill Sans MT"/>
                <a:cs typeface="Gill Sans MT"/>
              </a:rPr>
              <a:t>less</a:t>
            </a:r>
            <a:endParaRPr sz="28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85" dirty="0">
                <a:latin typeface="Gill Sans MT"/>
                <a:cs typeface="Gill Sans MT"/>
              </a:rPr>
              <a:t>Grading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75" dirty="0">
                <a:latin typeface="Gill Sans MT"/>
                <a:cs typeface="Gill Sans MT"/>
              </a:rPr>
              <a:t>more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125" dirty="0">
                <a:latin typeface="Gill Sans MT"/>
                <a:cs typeface="Gill Sans MT"/>
              </a:rPr>
              <a:t>harshly</a:t>
            </a:r>
            <a:endParaRPr sz="28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45" dirty="0">
                <a:latin typeface="Gill Sans MT"/>
                <a:cs typeface="Gill Sans MT"/>
              </a:rPr>
              <a:t>Not</a:t>
            </a:r>
            <a:r>
              <a:rPr sz="2800" spc="-140" dirty="0">
                <a:latin typeface="Gill Sans MT"/>
                <a:cs typeface="Gill Sans MT"/>
              </a:rPr>
              <a:t> </a:t>
            </a:r>
            <a:r>
              <a:rPr sz="2800" spc="85" dirty="0">
                <a:latin typeface="Gill Sans MT"/>
                <a:cs typeface="Gill Sans MT"/>
              </a:rPr>
              <a:t>promoting</a:t>
            </a:r>
            <a:endParaRPr sz="28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45" dirty="0">
                <a:latin typeface="Gill Sans MT"/>
                <a:cs typeface="Gill Sans MT"/>
              </a:rPr>
              <a:t>Not</a:t>
            </a:r>
            <a:r>
              <a:rPr sz="2800" spc="-140" dirty="0">
                <a:latin typeface="Gill Sans MT"/>
                <a:cs typeface="Gill Sans MT"/>
              </a:rPr>
              <a:t> </a:t>
            </a:r>
            <a:r>
              <a:rPr sz="2800" spc="80" dirty="0">
                <a:latin typeface="Gill Sans MT"/>
                <a:cs typeface="Gill Sans MT"/>
              </a:rPr>
              <a:t>hiring</a:t>
            </a:r>
            <a:endParaRPr sz="28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100" dirty="0">
                <a:latin typeface="Gill Sans MT"/>
                <a:cs typeface="Gill Sans MT"/>
              </a:rPr>
              <a:t>Firing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2024971"/>
            <a:ext cx="4509135" cy="331977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31495">
              <a:lnSpc>
                <a:spcPct val="100000"/>
              </a:lnSpc>
              <a:spcBef>
                <a:spcPts val="420"/>
              </a:spcBef>
            </a:pPr>
            <a:r>
              <a:rPr sz="2400" b="1" spc="-40" dirty="0">
                <a:latin typeface="Gill Sans MT"/>
                <a:cs typeface="Gill Sans MT"/>
              </a:rPr>
              <a:t>Proving</a:t>
            </a:r>
            <a:r>
              <a:rPr sz="2400" b="1" spc="-125" dirty="0">
                <a:latin typeface="Gill Sans MT"/>
                <a:cs typeface="Gill Sans MT"/>
              </a:rPr>
              <a:t> </a:t>
            </a:r>
            <a:r>
              <a:rPr sz="2400" b="1" spc="-70" dirty="0">
                <a:latin typeface="Gill Sans MT"/>
                <a:cs typeface="Gill Sans MT"/>
              </a:rPr>
              <a:t>Disparate</a:t>
            </a:r>
            <a:r>
              <a:rPr sz="2400" b="1" spc="-95" dirty="0">
                <a:latin typeface="Gill Sans MT"/>
                <a:cs typeface="Gill Sans MT"/>
              </a:rPr>
              <a:t> </a:t>
            </a:r>
            <a:r>
              <a:rPr sz="2400" b="1" spc="-105" dirty="0">
                <a:latin typeface="Gill Sans MT"/>
                <a:cs typeface="Gill Sans MT"/>
              </a:rPr>
              <a:t>Treatment</a:t>
            </a:r>
            <a:endParaRPr sz="24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Gill Sans MT"/>
                <a:cs typeface="Gill Sans MT"/>
              </a:rPr>
              <a:t>Direct</a:t>
            </a:r>
            <a:r>
              <a:rPr sz="2800" spc="-130" dirty="0">
                <a:latin typeface="Gill Sans MT"/>
                <a:cs typeface="Gill Sans MT"/>
              </a:rPr>
              <a:t> </a:t>
            </a:r>
            <a:r>
              <a:rPr sz="2800" spc="135" dirty="0">
                <a:latin typeface="Gill Sans MT"/>
                <a:cs typeface="Gill Sans MT"/>
              </a:rPr>
              <a:t>Evidence</a:t>
            </a:r>
            <a:endParaRPr sz="2800">
              <a:latin typeface="Gill Sans MT"/>
              <a:cs typeface="Gill Sans MT"/>
            </a:endParaRPr>
          </a:p>
          <a:p>
            <a:pPr marL="697230" lvl="1" indent="-227329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170" dirty="0">
                <a:latin typeface="Gill Sans MT"/>
                <a:cs typeface="Gill Sans MT"/>
              </a:rPr>
              <a:t>Emails</a:t>
            </a:r>
            <a:endParaRPr sz="2400">
              <a:latin typeface="Gill Sans MT"/>
              <a:cs typeface="Gill Sans MT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65" dirty="0">
                <a:latin typeface="Gill Sans MT"/>
                <a:cs typeface="Gill Sans MT"/>
              </a:rPr>
              <a:t>Witness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135" dirty="0">
                <a:latin typeface="Gill Sans MT"/>
                <a:cs typeface="Gill Sans MT"/>
              </a:rPr>
              <a:t>Statements</a:t>
            </a:r>
            <a:endParaRPr sz="24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110" dirty="0">
                <a:latin typeface="Gill Sans MT"/>
                <a:cs typeface="Gill Sans MT"/>
              </a:rPr>
              <a:t>Circumstantial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spc="125" dirty="0">
                <a:latin typeface="Gill Sans MT"/>
                <a:cs typeface="Gill Sans MT"/>
              </a:rPr>
              <a:t>Evidence</a:t>
            </a:r>
            <a:endParaRPr sz="2800">
              <a:latin typeface="Gill Sans MT"/>
              <a:cs typeface="Gill Sans MT"/>
            </a:endParaRPr>
          </a:p>
          <a:p>
            <a:pPr marL="697230" marR="402590" lvl="1" indent="-227329">
              <a:lnSpc>
                <a:spcPts val="2590"/>
              </a:lnSpc>
              <a:spcBef>
                <a:spcPts val="56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75" dirty="0">
                <a:latin typeface="Gill Sans MT"/>
                <a:cs typeface="Gill Sans MT"/>
              </a:rPr>
              <a:t>Creates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spc="200" dirty="0">
                <a:latin typeface="Gill Sans MT"/>
                <a:cs typeface="Gill Sans MT"/>
              </a:rPr>
              <a:t>an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spc="100" dirty="0">
                <a:latin typeface="Gill Sans MT"/>
                <a:cs typeface="Gill Sans MT"/>
              </a:rPr>
              <a:t>inference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spc="130" dirty="0">
                <a:latin typeface="Gill Sans MT"/>
                <a:cs typeface="Gill Sans MT"/>
              </a:rPr>
              <a:t>of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225" dirty="0">
                <a:latin typeface="Gill Sans MT"/>
                <a:cs typeface="Gill Sans MT"/>
              </a:rPr>
              <a:t>a 	</a:t>
            </a:r>
            <a:r>
              <a:rPr sz="2400" spc="80" dirty="0">
                <a:latin typeface="Gill Sans MT"/>
                <a:cs typeface="Gill Sans MT"/>
              </a:rPr>
              <a:t>discriminatory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spc="80" dirty="0">
                <a:latin typeface="Gill Sans MT"/>
                <a:cs typeface="Gill Sans MT"/>
              </a:rPr>
              <a:t>motive</a:t>
            </a:r>
            <a:endParaRPr sz="2400">
              <a:latin typeface="Gill Sans MT"/>
              <a:cs typeface="Gill Sans MT"/>
            </a:endParaRPr>
          </a:p>
          <a:p>
            <a:pPr marL="697230" lvl="1" indent="-227329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85" dirty="0">
                <a:latin typeface="Gill Sans MT"/>
                <a:cs typeface="Gill Sans MT"/>
              </a:rPr>
              <a:t>Comparative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spc="105" dirty="0">
                <a:latin typeface="Gill Sans MT"/>
                <a:cs typeface="Gill Sans MT"/>
              </a:rPr>
              <a:t>evidence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339340" marR="5080" indent="-2233295">
              <a:lnSpc>
                <a:spcPts val="4750"/>
              </a:lnSpc>
              <a:spcBef>
                <a:spcPts val="700"/>
              </a:spcBef>
            </a:pPr>
            <a:r>
              <a:rPr spc="-140" dirty="0"/>
              <a:t>Disparate</a:t>
            </a:r>
            <a:r>
              <a:rPr spc="-170" dirty="0"/>
              <a:t> </a:t>
            </a:r>
            <a:r>
              <a:rPr spc="-235" dirty="0"/>
              <a:t>Treatment</a:t>
            </a:r>
            <a:r>
              <a:rPr spc="-160" dirty="0"/>
              <a:t> </a:t>
            </a:r>
            <a:r>
              <a:rPr dirty="0"/>
              <a:t>in</a:t>
            </a:r>
            <a:r>
              <a:rPr spc="-180" dirty="0"/>
              <a:t> </a:t>
            </a:r>
            <a:r>
              <a:rPr spc="-10" dirty="0"/>
              <a:t>Admissions </a:t>
            </a:r>
            <a:r>
              <a:rPr spc="95" dirty="0"/>
              <a:t>2024</a:t>
            </a:r>
            <a:r>
              <a:rPr spc="-140" dirty="0"/>
              <a:t> </a:t>
            </a:r>
            <a:r>
              <a:rPr spc="-10" dirty="0"/>
              <a:t>Regulations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1807"/>
            <a:ext cx="9740265" cy="422656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§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106.21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expressly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prohibits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discrimination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admissions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based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sex.</a:t>
            </a:r>
            <a:endParaRPr sz="2600">
              <a:latin typeface="Calibri"/>
              <a:cs typeface="Calibri"/>
            </a:endParaRPr>
          </a:p>
          <a:p>
            <a:pPr marL="241300" marR="6985" indent="-229235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§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106.2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defines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admission: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“selection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20" dirty="0">
                <a:latin typeface="Calibri"/>
                <a:cs typeface="Calibri"/>
              </a:rPr>
              <a:t> part-</a:t>
            </a:r>
            <a:r>
              <a:rPr sz="2600" dirty="0">
                <a:latin typeface="Calibri"/>
                <a:cs typeface="Calibri"/>
              </a:rPr>
              <a:t>time,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full-</a:t>
            </a:r>
            <a:r>
              <a:rPr sz="2600" dirty="0">
                <a:latin typeface="Calibri"/>
                <a:cs typeface="Calibri"/>
              </a:rPr>
              <a:t>time,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special, </a:t>
            </a:r>
            <a:r>
              <a:rPr sz="2600" dirty="0">
                <a:latin typeface="Calibri"/>
                <a:cs typeface="Calibri"/>
              </a:rPr>
              <a:t>associate,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transfer,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exchange,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any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other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enrollment,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membership,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or </a:t>
            </a:r>
            <a:r>
              <a:rPr sz="2600" dirty="0">
                <a:latin typeface="Calibri"/>
                <a:cs typeface="Calibri"/>
              </a:rPr>
              <a:t>matriculation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any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education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program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activity…”</a:t>
            </a:r>
            <a:endParaRPr sz="2600">
              <a:latin typeface="Calibri"/>
              <a:cs typeface="Calibri"/>
            </a:endParaRPr>
          </a:p>
          <a:p>
            <a:pPr marL="241300" marR="297815" indent="-229235">
              <a:lnSpc>
                <a:spcPts val="281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Expressly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includes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“parental,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family,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marital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status;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pregnancy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and </a:t>
            </a:r>
            <a:r>
              <a:rPr sz="2600" dirty="0">
                <a:latin typeface="Calibri"/>
                <a:cs typeface="Calibri"/>
              </a:rPr>
              <a:t>related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conditions”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Prohibits: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inquiry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about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marital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status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(“Miss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Mrs.”)</a:t>
            </a:r>
            <a:endParaRPr sz="2600">
              <a:latin typeface="Calibri"/>
              <a:cs typeface="Calibri"/>
            </a:endParaRPr>
          </a:p>
          <a:p>
            <a:pPr marL="241300" marR="755015" indent="-229235">
              <a:lnSpc>
                <a:spcPts val="281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May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ask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applicant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self-</a:t>
            </a:r>
            <a:r>
              <a:rPr sz="2600" dirty="0">
                <a:latin typeface="Calibri"/>
                <a:cs typeface="Calibri"/>
              </a:rPr>
              <a:t>identify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their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sex,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only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if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asked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all </a:t>
            </a:r>
            <a:r>
              <a:rPr sz="2600" dirty="0">
                <a:latin typeface="Calibri"/>
                <a:cs typeface="Calibri"/>
              </a:rPr>
              <a:t>applicants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if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response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used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basis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prohibited discrimination.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130802" y="617296"/>
            <a:ext cx="39338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5" dirty="0"/>
              <a:t>Direct</a:t>
            </a:r>
            <a:r>
              <a:rPr spc="-105" dirty="0"/>
              <a:t> </a:t>
            </a:r>
            <a:r>
              <a:rPr spc="-60" dirty="0"/>
              <a:t>Evidence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029" marR="208279" indent="-22796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pc="145" dirty="0"/>
              <a:t>Evidence</a:t>
            </a:r>
            <a:r>
              <a:rPr spc="-65" dirty="0"/>
              <a:t> </a:t>
            </a:r>
            <a:r>
              <a:rPr spc="100" dirty="0"/>
              <a:t>that</a:t>
            </a:r>
            <a:r>
              <a:rPr spc="-95" dirty="0"/>
              <a:t> </a:t>
            </a:r>
            <a:r>
              <a:rPr spc="160" dirty="0"/>
              <a:t>if</a:t>
            </a:r>
            <a:r>
              <a:rPr spc="-80" dirty="0"/>
              <a:t> </a:t>
            </a:r>
            <a:r>
              <a:rPr spc="114" dirty="0"/>
              <a:t>believed</a:t>
            </a:r>
            <a:r>
              <a:rPr spc="-65" dirty="0"/>
              <a:t> </a:t>
            </a:r>
            <a:r>
              <a:rPr spc="95" dirty="0"/>
              <a:t>would</a:t>
            </a:r>
            <a:r>
              <a:rPr spc="-90" dirty="0"/>
              <a:t> </a:t>
            </a:r>
            <a:r>
              <a:rPr spc="55" dirty="0"/>
              <a:t>prove</a:t>
            </a:r>
            <a:r>
              <a:rPr spc="-75" dirty="0"/>
              <a:t> </a:t>
            </a:r>
            <a:r>
              <a:rPr spc="85" dirty="0"/>
              <a:t>the</a:t>
            </a:r>
            <a:r>
              <a:rPr spc="-80" dirty="0"/>
              <a:t> </a:t>
            </a:r>
            <a:r>
              <a:rPr spc="125" dirty="0"/>
              <a:t>existence</a:t>
            </a:r>
            <a:r>
              <a:rPr spc="-45" dirty="0"/>
              <a:t> </a:t>
            </a:r>
            <a:r>
              <a:rPr spc="155" dirty="0"/>
              <a:t>of</a:t>
            </a:r>
            <a:r>
              <a:rPr spc="-80" dirty="0"/>
              <a:t> </a:t>
            </a:r>
            <a:r>
              <a:rPr spc="85" dirty="0"/>
              <a:t>the</a:t>
            </a:r>
            <a:r>
              <a:rPr spc="-75" dirty="0"/>
              <a:t> </a:t>
            </a:r>
            <a:r>
              <a:rPr spc="170" dirty="0"/>
              <a:t>fact 	</a:t>
            </a:r>
            <a:r>
              <a:rPr spc="45" dirty="0"/>
              <a:t>without</a:t>
            </a:r>
            <a:r>
              <a:rPr spc="-125" dirty="0"/>
              <a:t> </a:t>
            </a:r>
            <a:r>
              <a:rPr spc="150" dirty="0"/>
              <a:t>inferences</a:t>
            </a:r>
            <a:r>
              <a:rPr spc="-80" dirty="0"/>
              <a:t> </a:t>
            </a:r>
            <a:r>
              <a:rPr spc="-30" dirty="0"/>
              <a:t>or</a:t>
            </a:r>
            <a:r>
              <a:rPr spc="-110" dirty="0"/>
              <a:t> </a:t>
            </a:r>
            <a:r>
              <a:rPr spc="125" dirty="0"/>
              <a:t>presumptions</a:t>
            </a:r>
          </a:p>
          <a:p>
            <a:pPr marL="240665" indent="-227965">
              <a:lnSpc>
                <a:spcPts val="319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spc="140" dirty="0"/>
              <a:t>Example:</a:t>
            </a:r>
            <a:r>
              <a:rPr spc="-70" dirty="0"/>
              <a:t> </a:t>
            </a:r>
            <a:r>
              <a:rPr spc="145" dirty="0"/>
              <a:t>Evidence</a:t>
            </a:r>
            <a:r>
              <a:rPr spc="-55" dirty="0"/>
              <a:t> </a:t>
            </a:r>
            <a:r>
              <a:rPr spc="100" dirty="0"/>
              <a:t>that</a:t>
            </a:r>
            <a:r>
              <a:rPr spc="-90" dirty="0"/>
              <a:t> </a:t>
            </a:r>
            <a:r>
              <a:rPr spc="95" dirty="0"/>
              <a:t>hiring</a:t>
            </a:r>
            <a:r>
              <a:rPr spc="-70" dirty="0"/>
              <a:t> </a:t>
            </a:r>
            <a:r>
              <a:rPr spc="185" dirty="0"/>
              <a:t>manager</a:t>
            </a:r>
            <a:r>
              <a:rPr spc="-55" dirty="0"/>
              <a:t> </a:t>
            </a:r>
            <a:r>
              <a:rPr spc="55" dirty="0"/>
              <a:t>told</a:t>
            </a:r>
            <a:r>
              <a:rPr spc="-85" dirty="0"/>
              <a:t> </a:t>
            </a:r>
            <a:r>
              <a:rPr spc="160" dirty="0"/>
              <a:t>someone</a:t>
            </a:r>
            <a:r>
              <a:rPr spc="-40" dirty="0"/>
              <a:t> </a:t>
            </a:r>
            <a:r>
              <a:rPr spc="100" dirty="0"/>
              <a:t>in</a:t>
            </a:r>
            <a:r>
              <a:rPr spc="-75" dirty="0"/>
              <a:t> </a:t>
            </a:r>
            <a:r>
              <a:rPr spc="60" dirty="0"/>
              <a:t>the</a:t>
            </a:r>
          </a:p>
          <a:p>
            <a:pPr marL="241300">
              <a:lnSpc>
                <a:spcPts val="3190"/>
              </a:lnSpc>
            </a:pPr>
            <a:r>
              <a:rPr spc="60" dirty="0"/>
              <a:t>context</a:t>
            </a:r>
            <a:r>
              <a:rPr spc="-55" dirty="0"/>
              <a:t> </a:t>
            </a:r>
            <a:r>
              <a:rPr spc="155" dirty="0"/>
              <a:t>of</a:t>
            </a:r>
            <a:r>
              <a:rPr spc="-55" dirty="0"/>
              <a:t> </a:t>
            </a:r>
            <a:r>
              <a:rPr spc="95" dirty="0"/>
              <a:t>hiring</a:t>
            </a:r>
            <a:r>
              <a:rPr spc="-60" dirty="0"/>
              <a:t> </a:t>
            </a:r>
            <a:r>
              <a:rPr spc="85" dirty="0"/>
              <a:t>that</a:t>
            </a:r>
            <a:r>
              <a:rPr spc="-70" dirty="0"/>
              <a:t> </a:t>
            </a:r>
            <a:r>
              <a:rPr spc="135" dirty="0"/>
              <a:t>he</a:t>
            </a:r>
            <a:r>
              <a:rPr spc="-55" dirty="0"/>
              <a:t> </a:t>
            </a:r>
            <a:r>
              <a:rPr dirty="0"/>
              <a:t>“did</a:t>
            </a:r>
            <a:r>
              <a:rPr spc="-70" dirty="0"/>
              <a:t> </a:t>
            </a:r>
            <a:r>
              <a:rPr spc="50" dirty="0"/>
              <a:t>not</a:t>
            </a:r>
            <a:r>
              <a:rPr spc="-55" dirty="0"/>
              <a:t> </a:t>
            </a:r>
            <a:r>
              <a:rPr spc="125" dirty="0"/>
              <a:t>want</a:t>
            </a:r>
            <a:r>
              <a:rPr spc="-60" dirty="0"/>
              <a:t> </a:t>
            </a:r>
            <a:r>
              <a:rPr spc="310" dirty="0"/>
              <a:t>a</a:t>
            </a:r>
            <a:r>
              <a:rPr spc="-55" dirty="0"/>
              <a:t> </a:t>
            </a:r>
            <a:r>
              <a:rPr spc="165" dirty="0"/>
              <a:t>woman</a:t>
            </a:r>
            <a:r>
              <a:rPr spc="-50" dirty="0"/>
              <a:t> </a:t>
            </a:r>
            <a:r>
              <a:rPr dirty="0"/>
              <a:t>for</a:t>
            </a:r>
            <a:r>
              <a:rPr spc="-55" dirty="0"/>
              <a:t> </a:t>
            </a:r>
            <a:r>
              <a:rPr spc="85" dirty="0"/>
              <a:t>the</a:t>
            </a:r>
            <a:r>
              <a:rPr spc="-75" dirty="0"/>
              <a:t> </a:t>
            </a:r>
            <a:r>
              <a:rPr spc="-10" dirty="0"/>
              <a:t>job.”</a:t>
            </a:r>
          </a:p>
          <a:p>
            <a:pPr marL="697230" marR="377825" lvl="1" indent="-227329">
              <a:lnSpc>
                <a:spcPts val="2590"/>
              </a:lnSpc>
              <a:spcBef>
                <a:spcPts val="56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105" dirty="0">
                <a:latin typeface="Gill Sans MT"/>
                <a:cs typeface="Gill Sans MT"/>
              </a:rPr>
              <a:t>This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spc="180" dirty="0">
                <a:latin typeface="Gill Sans MT"/>
                <a:cs typeface="Gill Sans MT"/>
              </a:rPr>
              <a:t>is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spc="50" dirty="0">
                <a:latin typeface="Gill Sans MT"/>
                <a:cs typeface="Gill Sans MT"/>
              </a:rPr>
              <a:t>direct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spc="120" dirty="0">
                <a:latin typeface="Gill Sans MT"/>
                <a:cs typeface="Gill Sans MT"/>
              </a:rPr>
              <a:t>evidence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spc="85" dirty="0">
                <a:latin typeface="Gill Sans MT"/>
                <a:cs typeface="Gill Sans MT"/>
              </a:rPr>
              <a:t>that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spc="114" dirty="0">
                <a:latin typeface="Gill Sans MT"/>
                <a:cs typeface="Gill Sans MT"/>
              </a:rPr>
              <a:t>employee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spc="220" dirty="0">
                <a:latin typeface="Gill Sans MT"/>
                <a:cs typeface="Gill Sans MT"/>
              </a:rPr>
              <a:t>was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not</a:t>
            </a:r>
            <a:r>
              <a:rPr sz="2400" spc="-25" dirty="0">
                <a:latin typeface="Gill Sans MT"/>
                <a:cs typeface="Gill Sans MT"/>
              </a:rPr>
              <a:t> </a:t>
            </a:r>
            <a:r>
              <a:rPr sz="2400" spc="50" dirty="0">
                <a:latin typeface="Gill Sans MT"/>
                <a:cs typeface="Gill Sans MT"/>
              </a:rPr>
              <a:t>hired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for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spc="65" dirty="0">
                <a:latin typeface="Gill Sans MT"/>
                <a:cs typeface="Gill Sans MT"/>
              </a:rPr>
              <a:t>job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spc="175" dirty="0">
                <a:latin typeface="Gill Sans MT"/>
                <a:cs typeface="Gill Sans MT"/>
              </a:rPr>
              <a:t>because 	</a:t>
            </a:r>
            <a:r>
              <a:rPr sz="2400" spc="170" dirty="0">
                <a:latin typeface="Gill Sans MT"/>
                <a:cs typeface="Gill Sans MT"/>
              </a:rPr>
              <a:t>she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spc="220" dirty="0">
                <a:latin typeface="Gill Sans MT"/>
                <a:cs typeface="Gill Sans MT"/>
              </a:rPr>
              <a:t>was</a:t>
            </a:r>
            <a:r>
              <a:rPr sz="2400" spc="-80" dirty="0">
                <a:latin typeface="Gill Sans MT"/>
                <a:cs typeface="Gill Sans MT"/>
              </a:rPr>
              <a:t> </a:t>
            </a:r>
            <a:r>
              <a:rPr sz="2400" spc="275" dirty="0">
                <a:latin typeface="Gill Sans MT"/>
                <a:cs typeface="Gill Sans MT"/>
              </a:rPr>
              <a:t>a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spc="130" dirty="0">
                <a:latin typeface="Gill Sans MT"/>
                <a:cs typeface="Gill Sans MT"/>
              </a:rPr>
              <a:t>woman</a:t>
            </a:r>
            <a:endParaRPr sz="2400">
              <a:latin typeface="Gill Sans MT"/>
              <a:cs typeface="Gill Sans MT"/>
            </a:endParaRPr>
          </a:p>
          <a:p>
            <a:pPr marL="697230" marR="5080" lvl="1" indent="-227329">
              <a:lnSpc>
                <a:spcPts val="2590"/>
              </a:lnSpc>
              <a:spcBef>
                <a:spcPts val="50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160" dirty="0">
                <a:latin typeface="Gill Sans MT"/>
                <a:cs typeface="Gill Sans MT"/>
              </a:rPr>
              <a:t>Fact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80" dirty="0">
                <a:latin typeface="Gill Sans MT"/>
                <a:cs typeface="Gill Sans MT"/>
              </a:rPr>
              <a:t>finder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140" dirty="0">
                <a:latin typeface="Gill Sans MT"/>
                <a:cs typeface="Gill Sans MT"/>
              </a:rPr>
              <a:t>does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not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114" dirty="0">
                <a:latin typeface="Gill Sans MT"/>
                <a:cs typeface="Gill Sans MT"/>
              </a:rPr>
              <a:t>need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to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spc="80" dirty="0">
                <a:latin typeface="Gill Sans MT"/>
                <a:cs typeface="Gill Sans MT"/>
              </a:rPr>
              <a:t>draw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spc="145" dirty="0">
                <a:latin typeface="Gill Sans MT"/>
                <a:cs typeface="Gill Sans MT"/>
              </a:rPr>
              <a:t>any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114" dirty="0">
                <a:latin typeface="Gill Sans MT"/>
                <a:cs typeface="Gill Sans MT"/>
              </a:rPr>
              <a:t>inferences</a:t>
            </a:r>
            <a:r>
              <a:rPr sz="2400" spc="-25" dirty="0">
                <a:latin typeface="Gill Sans MT"/>
                <a:cs typeface="Gill Sans MT"/>
              </a:rPr>
              <a:t> </a:t>
            </a:r>
            <a:r>
              <a:rPr sz="2400" spc="105" dirty="0">
                <a:latin typeface="Gill Sans MT"/>
                <a:cs typeface="Gill Sans MT"/>
              </a:rPr>
              <a:t>regarding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70" dirty="0">
                <a:latin typeface="Gill Sans MT"/>
                <a:cs typeface="Gill Sans MT"/>
              </a:rPr>
              <a:t>the</a:t>
            </a:r>
            <a:r>
              <a:rPr sz="2400" spc="-25" dirty="0">
                <a:latin typeface="Gill Sans MT"/>
                <a:cs typeface="Gill Sans MT"/>
              </a:rPr>
              <a:t> </a:t>
            </a:r>
            <a:r>
              <a:rPr sz="2400" spc="80" dirty="0">
                <a:latin typeface="Gill Sans MT"/>
                <a:cs typeface="Gill Sans MT"/>
              </a:rPr>
              <a:t>motive 	</a:t>
            </a:r>
            <a:r>
              <a:rPr sz="2400" dirty="0">
                <a:latin typeface="Gill Sans MT"/>
                <a:cs typeface="Gill Sans MT"/>
              </a:rPr>
              <a:t>for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not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80" dirty="0">
                <a:latin typeface="Gill Sans MT"/>
                <a:cs typeface="Gill Sans MT"/>
              </a:rPr>
              <a:t>hiring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65" dirty="0">
                <a:latin typeface="Gill Sans MT"/>
                <a:cs typeface="Gill Sans MT"/>
              </a:rPr>
              <a:t>the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165" dirty="0">
                <a:latin typeface="Gill Sans MT"/>
                <a:cs typeface="Gill Sans MT"/>
              </a:rPr>
              <a:t>female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105" dirty="0">
                <a:latin typeface="Gill Sans MT"/>
                <a:cs typeface="Gill Sans MT"/>
              </a:rPr>
              <a:t>employee</a:t>
            </a:r>
            <a:endParaRPr sz="2400">
              <a:latin typeface="Gill Sans MT"/>
              <a:cs typeface="Gill Sans MT"/>
            </a:endParaRPr>
          </a:p>
          <a:p>
            <a:pPr marL="697230" marR="80010" lvl="1" indent="-227329">
              <a:lnSpc>
                <a:spcPts val="2590"/>
              </a:lnSpc>
              <a:spcBef>
                <a:spcPts val="5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60" dirty="0">
                <a:latin typeface="Gill Sans MT"/>
                <a:cs typeface="Gill Sans MT"/>
              </a:rPr>
              <a:t>The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114" dirty="0">
                <a:latin typeface="Gill Sans MT"/>
                <a:cs typeface="Gill Sans MT"/>
              </a:rPr>
              <a:t>statement</a:t>
            </a:r>
            <a:r>
              <a:rPr sz="2400" spc="-25" dirty="0">
                <a:latin typeface="Gill Sans MT"/>
                <a:cs typeface="Gill Sans MT"/>
              </a:rPr>
              <a:t> </a:t>
            </a:r>
            <a:r>
              <a:rPr sz="2400" spc="180" dirty="0">
                <a:latin typeface="Gill Sans MT"/>
                <a:cs typeface="Gill Sans MT"/>
              </a:rPr>
              <a:t>is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50" dirty="0">
                <a:latin typeface="Gill Sans MT"/>
                <a:cs typeface="Gill Sans MT"/>
              </a:rPr>
              <a:t>direct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spc="120" dirty="0">
                <a:latin typeface="Gill Sans MT"/>
                <a:cs typeface="Gill Sans MT"/>
              </a:rPr>
              <a:t>evidence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spc="85" dirty="0">
                <a:latin typeface="Gill Sans MT"/>
                <a:cs typeface="Gill Sans MT"/>
              </a:rPr>
              <a:t>that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160" dirty="0">
                <a:latin typeface="Gill Sans MT"/>
                <a:cs typeface="Gill Sans MT"/>
              </a:rPr>
              <a:t>establishes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85" dirty="0">
                <a:latin typeface="Gill Sans MT"/>
                <a:cs typeface="Gill Sans MT"/>
              </a:rPr>
              <a:t>that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65" dirty="0">
                <a:latin typeface="Gill Sans MT"/>
                <a:cs typeface="Gill Sans MT"/>
              </a:rPr>
              <a:t>the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spc="165" dirty="0">
                <a:latin typeface="Gill Sans MT"/>
                <a:cs typeface="Gill Sans MT"/>
              </a:rPr>
              <a:t>female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195" dirty="0">
                <a:latin typeface="Gill Sans MT"/>
                <a:cs typeface="Gill Sans MT"/>
              </a:rPr>
              <a:t>was 	</a:t>
            </a:r>
            <a:r>
              <a:rPr sz="2400" spc="114" dirty="0">
                <a:latin typeface="Gill Sans MT"/>
                <a:cs typeface="Gill Sans MT"/>
              </a:rPr>
              <a:t>disfavored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105" dirty="0">
                <a:latin typeface="Gill Sans MT"/>
                <a:cs typeface="Gill Sans MT"/>
              </a:rPr>
              <a:t>when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114" dirty="0">
                <a:latin typeface="Gill Sans MT"/>
                <a:cs typeface="Gill Sans MT"/>
              </a:rPr>
              <a:t>compared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to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275" dirty="0">
                <a:latin typeface="Gill Sans MT"/>
                <a:cs typeface="Gill Sans MT"/>
              </a:rPr>
              <a:t>a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155" dirty="0">
                <a:latin typeface="Gill Sans MT"/>
                <a:cs typeface="Gill Sans MT"/>
              </a:rPr>
              <a:t>man.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504950">
              <a:lnSpc>
                <a:spcPct val="100000"/>
              </a:lnSpc>
              <a:spcBef>
                <a:spcPts val="105"/>
              </a:spcBef>
            </a:pPr>
            <a:r>
              <a:rPr spc="-130" dirty="0"/>
              <a:t>Circumstantial</a:t>
            </a:r>
            <a:r>
              <a:rPr spc="-75" dirty="0"/>
              <a:t> </a:t>
            </a:r>
            <a:r>
              <a:rPr spc="-45" dirty="0"/>
              <a:t>Evidence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9589"/>
            <a:ext cx="10316210" cy="379602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029" marR="5080" indent="-227965" algn="just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Gill Sans MT"/>
                <a:cs typeface="Gill Sans MT"/>
              </a:rPr>
              <a:t>Unlike</a:t>
            </a:r>
            <a:r>
              <a:rPr sz="2800" spc="-30" dirty="0">
                <a:latin typeface="Gill Sans MT"/>
                <a:cs typeface="Gill Sans MT"/>
              </a:rPr>
              <a:t> </a:t>
            </a:r>
            <a:r>
              <a:rPr sz="2800" spc="65" dirty="0">
                <a:latin typeface="Gill Sans MT"/>
                <a:cs typeface="Gill Sans MT"/>
              </a:rPr>
              <a:t>direct</a:t>
            </a:r>
            <a:r>
              <a:rPr sz="2800" spc="-30" dirty="0">
                <a:latin typeface="Gill Sans MT"/>
                <a:cs typeface="Gill Sans MT"/>
              </a:rPr>
              <a:t> </a:t>
            </a:r>
            <a:r>
              <a:rPr sz="2800" spc="110" dirty="0">
                <a:latin typeface="Gill Sans MT"/>
                <a:cs typeface="Gill Sans MT"/>
              </a:rPr>
              <a:t>evidence,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135" dirty="0">
                <a:latin typeface="Gill Sans MT"/>
                <a:cs typeface="Gill Sans MT"/>
              </a:rPr>
              <a:t>circumstantial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135" dirty="0">
                <a:latin typeface="Gill Sans MT"/>
                <a:cs typeface="Gill Sans MT"/>
              </a:rPr>
              <a:t>evidence</a:t>
            </a:r>
            <a:r>
              <a:rPr sz="2800" dirty="0">
                <a:latin typeface="Gill Sans MT"/>
                <a:cs typeface="Gill Sans MT"/>
              </a:rPr>
              <a:t> </a:t>
            </a:r>
            <a:r>
              <a:rPr sz="2800" spc="160" dirty="0">
                <a:latin typeface="Gill Sans MT"/>
                <a:cs typeface="Gill Sans MT"/>
              </a:rPr>
              <a:t>does</a:t>
            </a:r>
            <a:r>
              <a:rPr sz="2800" spc="-10" dirty="0">
                <a:latin typeface="Gill Sans MT"/>
                <a:cs typeface="Gill Sans MT"/>
              </a:rPr>
              <a:t> </a:t>
            </a:r>
            <a:r>
              <a:rPr sz="2800" spc="50" dirty="0">
                <a:latin typeface="Gill Sans MT"/>
                <a:cs typeface="Gill Sans MT"/>
              </a:rPr>
              <a:t>not</a:t>
            </a:r>
            <a:r>
              <a:rPr sz="2800" spc="-30" dirty="0">
                <a:latin typeface="Gill Sans MT"/>
                <a:cs typeface="Gill Sans MT"/>
              </a:rPr>
              <a:t> </a:t>
            </a:r>
            <a:r>
              <a:rPr sz="2800" spc="45" dirty="0">
                <a:latin typeface="Gill Sans MT"/>
                <a:cs typeface="Gill Sans MT"/>
              </a:rPr>
              <a:t>directly 	</a:t>
            </a:r>
            <a:r>
              <a:rPr sz="2800" spc="50" dirty="0">
                <a:latin typeface="Gill Sans MT"/>
                <a:cs typeface="Gill Sans MT"/>
              </a:rPr>
              <a:t>prove</a:t>
            </a:r>
            <a:r>
              <a:rPr sz="2800" spc="-40" dirty="0">
                <a:latin typeface="Gill Sans MT"/>
                <a:cs typeface="Gill Sans MT"/>
              </a:rPr>
              <a:t> </a:t>
            </a:r>
            <a:r>
              <a:rPr sz="2800" spc="95" dirty="0">
                <a:latin typeface="Gill Sans MT"/>
                <a:cs typeface="Gill Sans MT"/>
              </a:rPr>
              <a:t>that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80" dirty="0">
                <a:latin typeface="Gill Sans MT"/>
                <a:cs typeface="Gill Sans MT"/>
              </a:rPr>
              <a:t>the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spc="100" dirty="0">
                <a:latin typeface="Gill Sans MT"/>
                <a:cs typeface="Gill Sans MT"/>
              </a:rPr>
              <a:t>motive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for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spc="85" dirty="0">
                <a:latin typeface="Gill Sans MT"/>
                <a:cs typeface="Gill Sans MT"/>
              </a:rPr>
              <a:t>the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spc="145" dirty="0">
                <a:latin typeface="Gill Sans MT"/>
                <a:cs typeface="Gill Sans MT"/>
              </a:rPr>
              <a:t>disparate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spc="80" dirty="0">
                <a:latin typeface="Gill Sans MT"/>
                <a:cs typeface="Gill Sans MT"/>
              </a:rPr>
              <a:t>treatment</a:t>
            </a:r>
            <a:r>
              <a:rPr sz="2800" spc="-40" dirty="0">
                <a:latin typeface="Gill Sans MT"/>
                <a:cs typeface="Gill Sans MT"/>
              </a:rPr>
              <a:t> </a:t>
            </a:r>
            <a:r>
              <a:rPr sz="2800" spc="254" dirty="0">
                <a:latin typeface="Gill Sans MT"/>
                <a:cs typeface="Gill Sans MT"/>
              </a:rPr>
              <a:t>was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spc="55" dirty="0">
                <a:latin typeface="Gill Sans MT"/>
                <a:cs typeface="Gill Sans MT"/>
              </a:rPr>
              <a:t>protected 	</a:t>
            </a:r>
            <a:r>
              <a:rPr sz="2800" spc="265" dirty="0">
                <a:latin typeface="Gill Sans MT"/>
                <a:cs typeface="Gill Sans MT"/>
              </a:rPr>
              <a:t>class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105" dirty="0">
                <a:latin typeface="Gill Sans MT"/>
                <a:cs typeface="Gill Sans MT"/>
              </a:rPr>
              <a:t>discrimination.</a:t>
            </a:r>
            <a:endParaRPr sz="2800">
              <a:latin typeface="Gill Sans MT"/>
              <a:cs typeface="Gill Sans MT"/>
            </a:endParaRPr>
          </a:p>
          <a:p>
            <a:pPr marL="697230" lvl="1" indent="-227329" algn="just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85" dirty="0">
                <a:latin typeface="Gill Sans MT"/>
                <a:cs typeface="Gill Sans MT"/>
              </a:rPr>
              <a:t>Comparative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spc="105" dirty="0">
                <a:latin typeface="Gill Sans MT"/>
                <a:cs typeface="Gill Sans MT"/>
              </a:rPr>
              <a:t>evidence</a:t>
            </a:r>
            <a:endParaRPr sz="2400">
              <a:latin typeface="Gill Sans MT"/>
              <a:cs typeface="Gill Sans MT"/>
            </a:endParaRPr>
          </a:p>
          <a:p>
            <a:pPr marL="697230" lvl="1" indent="-227329" algn="just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135" dirty="0">
                <a:latin typeface="Gill Sans MT"/>
                <a:cs typeface="Gill Sans MT"/>
              </a:rPr>
              <a:t>Statistical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spc="110" dirty="0">
                <a:latin typeface="Gill Sans MT"/>
                <a:cs typeface="Gill Sans MT"/>
              </a:rPr>
              <a:t>evidence</a:t>
            </a:r>
            <a:endParaRPr sz="2400">
              <a:latin typeface="Gill Sans MT"/>
              <a:cs typeface="Gill Sans MT"/>
            </a:endParaRPr>
          </a:p>
          <a:p>
            <a:pPr marL="239395" marR="1172210" indent="-227329" algn="just">
              <a:lnSpc>
                <a:spcPts val="303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80" dirty="0">
                <a:latin typeface="Gill Sans MT"/>
                <a:cs typeface="Gill Sans MT"/>
              </a:rPr>
              <a:t>The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135" dirty="0">
                <a:latin typeface="Gill Sans MT"/>
                <a:cs typeface="Gill Sans MT"/>
              </a:rPr>
              <a:t>circumstantial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135" dirty="0">
                <a:latin typeface="Gill Sans MT"/>
                <a:cs typeface="Gill Sans MT"/>
              </a:rPr>
              <a:t>evidence</a:t>
            </a:r>
            <a:r>
              <a:rPr sz="2800" spc="-40" dirty="0">
                <a:latin typeface="Gill Sans MT"/>
                <a:cs typeface="Gill Sans MT"/>
              </a:rPr>
              <a:t> </a:t>
            </a:r>
            <a:r>
              <a:rPr sz="2800" spc="140" dirty="0">
                <a:latin typeface="Gill Sans MT"/>
                <a:cs typeface="Gill Sans MT"/>
              </a:rPr>
              <a:t>creates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80" dirty="0">
                <a:latin typeface="Gill Sans MT"/>
                <a:cs typeface="Gill Sans MT"/>
              </a:rPr>
              <a:t>only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spc="220" dirty="0">
                <a:latin typeface="Gill Sans MT"/>
                <a:cs typeface="Gill Sans MT"/>
              </a:rPr>
              <a:t>an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114" dirty="0">
                <a:latin typeface="Gill Sans MT"/>
                <a:cs typeface="Gill Sans MT"/>
              </a:rPr>
              <a:t>inference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-25" dirty="0">
                <a:latin typeface="Gill Sans MT"/>
                <a:cs typeface="Gill Sans MT"/>
              </a:rPr>
              <a:t>or 	</a:t>
            </a:r>
            <a:r>
              <a:rPr sz="2800" spc="114" dirty="0">
                <a:latin typeface="Gill Sans MT"/>
                <a:cs typeface="Gill Sans MT"/>
              </a:rPr>
              <a:t>presumption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155" dirty="0">
                <a:latin typeface="Gill Sans MT"/>
                <a:cs typeface="Gill Sans MT"/>
              </a:rPr>
              <a:t>of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145" dirty="0">
                <a:latin typeface="Gill Sans MT"/>
                <a:cs typeface="Gill Sans MT"/>
              </a:rPr>
              <a:t>unlawful</a:t>
            </a:r>
            <a:r>
              <a:rPr sz="2800" spc="-90" dirty="0">
                <a:latin typeface="Gill Sans MT"/>
                <a:cs typeface="Gill Sans MT"/>
              </a:rPr>
              <a:t> </a:t>
            </a:r>
            <a:r>
              <a:rPr sz="2800" spc="90" dirty="0">
                <a:latin typeface="Gill Sans MT"/>
                <a:cs typeface="Gill Sans MT"/>
              </a:rPr>
              <a:t>motive.</a:t>
            </a:r>
            <a:endParaRPr sz="2800">
              <a:latin typeface="Gill Sans MT"/>
              <a:cs typeface="Gill Sans MT"/>
            </a:endParaRPr>
          </a:p>
          <a:p>
            <a:pPr marL="240029" marR="1160780" indent="-227965" algn="just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70" dirty="0">
                <a:latin typeface="Gill Sans MT"/>
                <a:cs typeface="Gill Sans MT"/>
              </a:rPr>
              <a:t>The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spc="114" dirty="0">
                <a:latin typeface="Gill Sans MT"/>
                <a:cs typeface="Gill Sans MT"/>
              </a:rPr>
              <a:t>inference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spc="-35" dirty="0">
                <a:latin typeface="Gill Sans MT"/>
                <a:cs typeface="Gill Sans MT"/>
              </a:rPr>
              <a:t>or</a:t>
            </a:r>
            <a:r>
              <a:rPr sz="2800" spc="-90" dirty="0">
                <a:latin typeface="Gill Sans MT"/>
                <a:cs typeface="Gill Sans MT"/>
              </a:rPr>
              <a:t> </a:t>
            </a:r>
            <a:r>
              <a:rPr sz="2800" spc="110" dirty="0">
                <a:latin typeface="Gill Sans MT"/>
                <a:cs typeface="Gill Sans MT"/>
              </a:rPr>
              <a:t>presumption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spc="155" dirty="0">
                <a:latin typeface="Gill Sans MT"/>
                <a:cs typeface="Gill Sans MT"/>
              </a:rPr>
              <a:t>of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145" dirty="0">
                <a:latin typeface="Gill Sans MT"/>
                <a:cs typeface="Gill Sans MT"/>
              </a:rPr>
              <a:t>unlawful</a:t>
            </a:r>
            <a:r>
              <a:rPr sz="2800" spc="-105" dirty="0">
                <a:latin typeface="Gill Sans MT"/>
                <a:cs typeface="Gill Sans MT"/>
              </a:rPr>
              <a:t> </a:t>
            </a:r>
            <a:r>
              <a:rPr sz="2800" spc="100" dirty="0">
                <a:latin typeface="Gill Sans MT"/>
                <a:cs typeface="Gill Sans MT"/>
              </a:rPr>
              <a:t>motive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225" dirty="0">
                <a:latin typeface="Gill Sans MT"/>
                <a:cs typeface="Gill Sans MT"/>
              </a:rPr>
              <a:t>may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125" dirty="0">
                <a:latin typeface="Gill Sans MT"/>
                <a:cs typeface="Gill Sans MT"/>
              </a:rPr>
              <a:t>be 	</a:t>
            </a:r>
            <a:r>
              <a:rPr sz="2800" spc="55" dirty="0">
                <a:latin typeface="Gill Sans MT"/>
                <a:cs typeface="Gill Sans MT"/>
              </a:rPr>
              <a:t>rebutted.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504950">
              <a:lnSpc>
                <a:spcPct val="100000"/>
              </a:lnSpc>
              <a:spcBef>
                <a:spcPts val="105"/>
              </a:spcBef>
            </a:pPr>
            <a:r>
              <a:rPr spc="-130" dirty="0"/>
              <a:t>Circumstantial</a:t>
            </a:r>
            <a:r>
              <a:rPr spc="-75" dirty="0"/>
              <a:t> </a:t>
            </a:r>
            <a:r>
              <a:rPr spc="-45" dirty="0"/>
              <a:t>Evidence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5537"/>
            <a:ext cx="9869805" cy="385889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Example:</a:t>
            </a:r>
            <a:endParaRPr sz="2800">
              <a:latin typeface="Gill Sans MT"/>
              <a:cs typeface="Gill Sans MT"/>
            </a:endParaRPr>
          </a:p>
          <a:p>
            <a:pPr marL="527050" indent="-514350">
              <a:lnSpc>
                <a:spcPct val="100000"/>
              </a:lnSpc>
              <a:spcBef>
                <a:spcPts val="660"/>
              </a:spcBef>
              <a:buAutoNum type="arabicParenBoth"/>
              <a:tabLst>
                <a:tab pos="527050" algn="l"/>
              </a:tabLst>
            </a:pPr>
            <a:r>
              <a:rPr sz="2800" spc="180" dirty="0">
                <a:latin typeface="Gill Sans MT"/>
                <a:cs typeface="Gill Sans MT"/>
              </a:rPr>
              <a:t>Female</a:t>
            </a:r>
            <a:r>
              <a:rPr sz="2800" spc="-35" dirty="0">
                <a:latin typeface="Gill Sans MT"/>
                <a:cs typeface="Gill Sans MT"/>
              </a:rPr>
              <a:t> </a:t>
            </a:r>
            <a:r>
              <a:rPr sz="2800" spc="180" dirty="0">
                <a:latin typeface="Gill Sans MT"/>
                <a:cs typeface="Gill Sans MT"/>
              </a:rPr>
              <a:t>applies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for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310" dirty="0">
                <a:latin typeface="Gill Sans MT"/>
                <a:cs typeface="Gill Sans MT"/>
              </a:rPr>
              <a:t>a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job;</a:t>
            </a:r>
            <a:endParaRPr sz="2800">
              <a:latin typeface="Gill Sans MT"/>
              <a:cs typeface="Gill Sans MT"/>
            </a:endParaRPr>
          </a:p>
          <a:p>
            <a:pPr marL="527050" indent="-514350">
              <a:lnSpc>
                <a:spcPct val="100000"/>
              </a:lnSpc>
              <a:spcBef>
                <a:spcPts val="665"/>
              </a:spcBef>
              <a:buAutoNum type="arabicParenBoth"/>
              <a:tabLst>
                <a:tab pos="527050" algn="l"/>
              </a:tabLst>
            </a:pPr>
            <a:r>
              <a:rPr sz="2800" spc="195" dirty="0">
                <a:latin typeface="Gill Sans MT"/>
                <a:cs typeface="Gill Sans MT"/>
              </a:rPr>
              <a:t>Female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210" dirty="0">
                <a:latin typeface="Gill Sans MT"/>
                <a:cs typeface="Gill Sans MT"/>
              </a:rPr>
              <a:t>is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145" dirty="0">
                <a:latin typeface="Gill Sans MT"/>
                <a:cs typeface="Gill Sans MT"/>
              </a:rPr>
              <a:t>qualified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for</a:t>
            </a:r>
            <a:r>
              <a:rPr sz="2800" spc="-40" dirty="0">
                <a:latin typeface="Gill Sans MT"/>
                <a:cs typeface="Gill Sans MT"/>
              </a:rPr>
              <a:t> </a:t>
            </a:r>
            <a:r>
              <a:rPr sz="2800" spc="85" dirty="0">
                <a:latin typeface="Gill Sans MT"/>
                <a:cs typeface="Gill Sans MT"/>
              </a:rPr>
              <a:t>the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job;</a:t>
            </a:r>
            <a:endParaRPr sz="2800">
              <a:latin typeface="Gill Sans MT"/>
              <a:cs typeface="Gill Sans MT"/>
            </a:endParaRP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AutoNum type="arabicParenBoth"/>
              <a:tabLst>
                <a:tab pos="527050" algn="l"/>
              </a:tabLst>
            </a:pPr>
            <a:r>
              <a:rPr sz="2800" spc="75" dirty="0">
                <a:latin typeface="Gill Sans MT"/>
                <a:cs typeface="Gill Sans MT"/>
              </a:rPr>
              <a:t>Despite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spc="140" dirty="0">
                <a:latin typeface="Gill Sans MT"/>
                <a:cs typeface="Gill Sans MT"/>
              </a:rPr>
              <a:t>qualifications,</a:t>
            </a:r>
            <a:r>
              <a:rPr sz="2800" spc="-100" dirty="0">
                <a:latin typeface="Gill Sans MT"/>
                <a:cs typeface="Gill Sans MT"/>
              </a:rPr>
              <a:t> </a:t>
            </a:r>
            <a:r>
              <a:rPr sz="2800" spc="195" dirty="0">
                <a:latin typeface="Gill Sans MT"/>
                <a:cs typeface="Gill Sans MT"/>
              </a:rPr>
              <a:t>female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254" dirty="0">
                <a:latin typeface="Gill Sans MT"/>
                <a:cs typeface="Gill Sans MT"/>
              </a:rPr>
              <a:t>was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50" dirty="0">
                <a:latin typeface="Gill Sans MT"/>
                <a:cs typeface="Gill Sans MT"/>
              </a:rPr>
              <a:t>rejected;</a:t>
            </a:r>
            <a:endParaRPr sz="2800">
              <a:latin typeface="Gill Sans MT"/>
              <a:cs typeface="Gill Sans MT"/>
            </a:endParaRPr>
          </a:p>
          <a:p>
            <a:pPr marL="526415" marR="1182370" indent="-514350">
              <a:lnSpc>
                <a:spcPts val="3030"/>
              </a:lnSpc>
              <a:spcBef>
                <a:spcPts val="1035"/>
              </a:spcBef>
              <a:buAutoNum type="arabicParenBoth"/>
              <a:tabLst>
                <a:tab pos="527685" algn="l"/>
              </a:tabLst>
            </a:pPr>
            <a:r>
              <a:rPr sz="2800" dirty="0">
                <a:latin typeface="Gill Sans MT"/>
                <a:cs typeface="Gill Sans MT"/>
              </a:rPr>
              <a:t>After</a:t>
            </a:r>
            <a:r>
              <a:rPr sz="2800" spc="-35" dirty="0">
                <a:latin typeface="Gill Sans MT"/>
                <a:cs typeface="Gill Sans MT"/>
              </a:rPr>
              <a:t> </a:t>
            </a:r>
            <a:r>
              <a:rPr sz="2800" spc="50" dirty="0">
                <a:latin typeface="Gill Sans MT"/>
                <a:cs typeface="Gill Sans MT"/>
              </a:rPr>
              <a:t>rejection,</a:t>
            </a:r>
            <a:r>
              <a:rPr sz="2800" spc="-35" dirty="0">
                <a:latin typeface="Gill Sans MT"/>
                <a:cs typeface="Gill Sans MT"/>
              </a:rPr>
              <a:t> </a:t>
            </a:r>
            <a:r>
              <a:rPr sz="2800" spc="195" dirty="0">
                <a:latin typeface="Gill Sans MT"/>
                <a:cs typeface="Gill Sans MT"/>
              </a:rPr>
              <a:t>male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55" dirty="0">
                <a:latin typeface="Gill Sans MT"/>
                <a:cs typeface="Gill Sans MT"/>
              </a:rPr>
              <a:t>hired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for</a:t>
            </a:r>
            <a:r>
              <a:rPr sz="2800" spc="-40" dirty="0">
                <a:latin typeface="Gill Sans MT"/>
                <a:cs typeface="Gill Sans MT"/>
              </a:rPr>
              <a:t> </a:t>
            </a:r>
            <a:r>
              <a:rPr sz="2800" spc="85" dirty="0">
                <a:latin typeface="Gill Sans MT"/>
                <a:cs typeface="Gill Sans MT"/>
              </a:rPr>
              <a:t>the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75" dirty="0">
                <a:latin typeface="Gill Sans MT"/>
                <a:cs typeface="Gill Sans MT"/>
              </a:rPr>
              <a:t>job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spc="75" dirty="0">
                <a:latin typeface="Gill Sans MT"/>
                <a:cs typeface="Gill Sans MT"/>
              </a:rPr>
              <a:t>who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195" dirty="0">
                <a:latin typeface="Gill Sans MT"/>
                <a:cs typeface="Gill Sans MT"/>
              </a:rPr>
              <a:t>had</a:t>
            </a:r>
            <a:r>
              <a:rPr sz="2800" spc="-40" dirty="0">
                <a:latin typeface="Gill Sans MT"/>
                <a:cs typeface="Gill Sans MT"/>
              </a:rPr>
              <a:t> </a:t>
            </a:r>
            <a:r>
              <a:rPr sz="2800" spc="80" dirty="0">
                <a:latin typeface="Gill Sans MT"/>
                <a:cs typeface="Gill Sans MT"/>
              </a:rPr>
              <a:t>fewer 	</a:t>
            </a:r>
            <a:r>
              <a:rPr sz="2800" spc="145" dirty="0">
                <a:latin typeface="Gill Sans MT"/>
                <a:cs typeface="Gill Sans MT"/>
              </a:rPr>
              <a:t>qualifications</a:t>
            </a:r>
            <a:endParaRPr sz="2800">
              <a:latin typeface="Gill Sans MT"/>
              <a:cs typeface="Gill Sans MT"/>
            </a:endParaRPr>
          </a:p>
          <a:p>
            <a:pPr marL="12700" marR="5080">
              <a:lnSpc>
                <a:spcPts val="3020"/>
              </a:lnSpc>
              <a:spcBef>
                <a:spcPts val="994"/>
              </a:spcBef>
            </a:pPr>
            <a:r>
              <a:rPr sz="2800" dirty="0">
                <a:latin typeface="Gill Sans MT"/>
                <a:cs typeface="Gill Sans MT"/>
              </a:rPr>
              <a:t>*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105" dirty="0">
                <a:latin typeface="Gill Sans MT"/>
                <a:cs typeface="Gill Sans MT"/>
              </a:rPr>
              <a:t>Still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spc="135" dirty="0">
                <a:latin typeface="Gill Sans MT"/>
                <a:cs typeface="Gill Sans MT"/>
              </a:rPr>
              <a:t>need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to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190" dirty="0">
                <a:latin typeface="Gill Sans MT"/>
                <a:cs typeface="Gill Sans MT"/>
              </a:rPr>
              <a:t>dig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spc="100" dirty="0">
                <a:latin typeface="Gill Sans MT"/>
                <a:cs typeface="Gill Sans MT"/>
              </a:rPr>
              <a:t>in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to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90" dirty="0">
                <a:latin typeface="Gill Sans MT"/>
                <a:cs typeface="Gill Sans MT"/>
              </a:rPr>
              <a:t>determine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160" dirty="0">
                <a:latin typeface="Gill Sans MT"/>
                <a:cs typeface="Gill Sans MT"/>
              </a:rPr>
              <a:t>if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there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spc="254" dirty="0">
                <a:latin typeface="Gill Sans MT"/>
                <a:cs typeface="Gill Sans MT"/>
              </a:rPr>
              <a:t>was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spc="310" dirty="0">
                <a:latin typeface="Gill Sans MT"/>
                <a:cs typeface="Gill Sans MT"/>
              </a:rPr>
              <a:t>a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spc="114" dirty="0">
                <a:latin typeface="Gill Sans MT"/>
                <a:cs typeface="Gill Sans MT"/>
              </a:rPr>
              <a:t>legitimate,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non-</a:t>
            </a:r>
            <a:r>
              <a:rPr sz="2800" spc="100" dirty="0">
                <a:latin typeface="Gill Sans MT"/>
                <a:cs typeface="Gill Sans MT"/>
              </a:rPr>
              <a:t>discriminatory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spc="140" dirty="0">
                <a:latin typeface="Gill Sans MT"/>
                <a:cs typeface="Gill Sans MT"/>
              </a:rPr>
              <a:t>reason</a:t>
            </a:r>
            <a:r>
              <a:rPr sz="2800" spc="-3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for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95" dirty="0">
                <a:latin typeface="Gill Sans MT"/>
                <a:cs typeface="Gill Sans MT"/>
              </a:rPr>
              <a:t>hiring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spc="70" dirty="0">
                <a:latin typeface="Gill Sans MT"/>
                <a:cs typeface="Gill Sans MT"/>
              </a:rPr>
              <a:t>the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spc="175" dirty="0">
                <a:latin typeface="Gill Sans MT"/>
                <a:cs typeface="Gill Sans MT"/>
              </a:rPr>
              <a:t>male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C161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2033</Words>
  <Application>Microsoft Office PowerPoint</Application>
  <PresentationFormat>Widescreen</PresentationFormat>
  <Paragraphs>263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Aptos</vt:lpstr>
      <vt:lpstr>Arial</vt:lpstr>
      <vt:lpstr>Calibri</vt:lpstr>
      <vt:lpstr>Courier New</vt:lpstr>
      <vt:lpstr>Gill Sans MT</vt:lpstr>
      <vt:lpstr>Office Theme</vt:lpstr>
      <vt:lpstr>Title IX Coordinator Training</vt:lpstr>
      <vt:lpstr>Title IX Sex-Based Discrimination</vt:lpstr>
      <vt:lpstr>Legislation: Title IX</vt:lpstr>
      <vt:lpstr>Sex-Based Discrimination</vt:lpstr>
      <vt:lpstr>Disparate Treatment</vt:lpstr>
      <vt:lpstr>Disparate Treatment in Admissions 2024 Regulations</vt:lpstr>
      <vt:lpstr>Direct Evidence</vt:lpstr>
      <vt:lpstr>Circumstantial Evidence</vt:lpstr>
      <vt:lpstr>Circumstantial Evidence</vt:lpstr>
      <vt:lpstr>On The Basis of Sex</vt:lpstr>
      <vt:lpstr>Disparate Treatment in Employment</vt:lpstr>
      <vt:lpstr>Disparate Treatment of Students</vt:lpstr>
      <vt:lpstr>Sex-Based Harassment</vt:lpstr>
      <vt:lpstr>Sex-Based Harassment</vt:lpstr>
      <vt:lpstr>Quid Pro Quo Harassment</vt:lpstr>
      <vt:lpstr>Hostile Environment Harassment</vt:lpstr>
      <vt:lpstr>Analysis of Hostile Environment Harassment under 2024 Regs</vt:lpstr>
      <vt:lpstr>Hostile Environment: Subjective &amp; Objective Analysis</vt:lpstr>
      <vt:lpstr>Hostile Environment Sexual Harassment</vt:lpstr>
      <vt:lpstr>Specific Offenses Prohibited</vt:lpstr>
      <vt:lpstr>Sexual Assault</vt:lpstr>
      <vt:lpstr>Dating Violence</vt:lpstr>
      <vt:lpstr>Domestic Violence</vt:lpstr>
      <vt:lpstr>Stalking</vt:lpstr>
      <vt:lpstr>Retaliation</vt:lpstr>
      <vt:lpstr>Additional Sex-Based Discrimination Prohibitions</vt:lpstr>
      <vt:lpstr>Other Laws</vt:lpstr>
      <vt:lpstr>Other Examples of Sex Based Discrimination</vt:lpstr>
      <vt:lpstr>End of Module 2 Thank you!</vt:lpstr>
      <vt:lpstr>Credits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Hodak Sullivan</dc:creator>
  <cp:lastModifiedBy>Krissinda Ellen Slack</cp:lastModifiedBy>
  <cp:revision>2</cp:revision>
  <dcterms:created xsi:type="dcterms:W3CDTF">2026-03-04T13:21:08Z</dcterms:created>
  <dcterms:modified xsi:type="dcterms:W3CDTF">2026-04-14T15:33:31Z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2026-03-04T00:00:00Z</vt:filetime>
  </property>
  <property fmtid="{D5CDD505-2E9C-101B-9397-08002B2CF9AE}" pid="5" name="Producer">
    <vt:lpwstr>Microsoft® PowerPoint® for Microsoft 365</vt:lpwstr>
  </property>
</Properties>
</file>