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FC1A32-1ED6-460E-AFF9-7EE12739F451}" v="5" dt="2026-04-14T15:43:10.27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sinda Ellen Slack" userId="035b0176-46df-47b8-8ff0-87998234aaac" providerId="ADAL" clId="{9164848D-D209-4F48-9861-99881289926A}"/>
    <pc:docChg chg="modSld">
      <pc:chgData name="Krissinda Ellen Slack" userId="035b0176-46df-47b8-8ff0-87998234aaac" providerId="ADAL" clId="{9164848D-D209-4F48-9861-99881289926A}" dt="2026-04-14T13:40:24.629" v="58"/>
      <pc:docMkLst>
        <pc:docMk/>
      </pc:docMkLst>
      <pc:sldChg chg="modSp mod">
        <pc:chgData name="Krissinda Ellen Slack" userId="035b0176-46df-47b8-8ff0-87998234aaac" providerId="ADAL" clId="{9164848D-D209-4F48-9861-99881289926A}" dt="2026-04-14T13:38:47.475" v="57" actId="20577"/>
        <pc:sldMkLst>
          <pc:docMk/>
          <pc:sldMk cId="0" sldId="289"/>
        </pc:sldMkLst>
        <pc:spChg chg="mod">
          <ac:chgData name="Krissinda Ellen Slack" userId="035b0176-46df-47b8-8ff0-87998234aaac" providerId="ADAL" clId="{9164848D-D209-4F48-9861-99881289926A}" dt="2026-04-14T13:38:47.475" v="57" actId="20577"/>
          <ac:spMkLst>
            <pc:docMk/>
            <pc:sldMk cId="0" sldId="289"/>
            <ac:spMk id="3" creationId="{00000000-0000-0000-0000-000000000000}"/>
          </ac:spMkLst>
        </pc:spChg>
      </pc:sldChg>
      <pc:sldChg chg="modSp">
        <pc:chgData name="Krissinda Ellen Slack" userId="035b0176-46df-47b8-8ff0-87998234aaac" providerId="ADAL" clId="{9164848D-D209-4F48-9861-99881289926A}" dt="2026-04-14T13:40:24.629" v="58"/>
        <pc:sldMkLst>
          <pc:docMk/>
          <pc:sldMk cId="0" sldId="296"/>
        </pc:sldMkLst>
        <pc:spChg chg="mod">
          <ac:chgData name="Krissinda Ellen Slack" userId="035b0176-46df-47b8-8ff0-87998234aaac" providerId="ADAL" clId="{9164848D-D209-4F48-9861-99881289926A}" dt="2026-04-14T13:40:24.629" v="58"/>
          <ac:spMkLst>
            <pc:docMk/>
            <pc:sldMk cId="0" sldId="29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3E7685-15A7-41A8-B512-80A20636DB56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D12D8-B5F8-4D26-B6EA-498D6BE2A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337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D12D8-B5F8-4D26-B6EA-498D6BE2A0E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405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*Note – The formatting in this slide has been altered from the original presentation for accessibility purposes. The content itself has not been altered in any manner.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D12D8-B5F8-4D26-B6EA-498D6BE2A0E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811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*Note – The formatting in this slide has been altered from the original presentation for accessibility purposes. The content itself has not been altered in any manner.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D12D8-B5F8-4D26-B6EA-498D6BE2A0E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6029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*Note – The formatting in this slide has been altered from the original presentation for accessibility purposes. The content itself has not been altered in any manner.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D12D8-B5F8-4D26-B6EA-498D6BE2A0E8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334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*Note – The formatting in this slide has been altered from the original presentation for accessibility purposes. The content itself has not been altered in any manner.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D12D8-B5F8-4D26-B6EA-498D6BE2A0E8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228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93444" y="521914"/>
            <a:ext cx="9526905" cy="14262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2"/>
            <a:ext cx="12182474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400799"/>
            <a:ext cx="12191999" cy="45719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25075" y="6467473"/>
            <a:ext cx="1971675" cy="3238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400799"/>
            <a:ext cx="12191999" cy="4571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125075" y="6467473"/>
            <a:ext cx="1971675" cy="3238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7575" y="618807"/>
            <a:ext cx="8550275" cy="701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7575" y="1518285"/>
            <a:ext cx="10224135" cy="47320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ocrcas.ed.gov/ocr-search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aa.org/csvpolicy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hyperlink" Target="mailto:nacua@nacua.org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12192000" cy="3838575"/>
            <a:chOff x="0" y="0"/>
            <a:chExt cx="12192000" cy="383857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1999" cy="383857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24400" y="304800"/>
              <a:ext cx="2743200" cy="447675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5121275" y="870902"/>
            <a:ext cx="1961514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14" dirty="0">
                <a:solidFill>
                  <a:srgbClr val="FFFFFF"/>
                </a:solidFill>
                <a:latin typeface="Gill Sans MT"/>
                <a:cs typeface="Gill Sans MT"/>
              </a:rPr>
              <a:t>Online</a:t>
            </a:r>
            <a:r>
              <a:rPr sz="2400" b="1" spc="-6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50" dirty="0">
                <a:solidFill>
                  <a:srgbClr val="FFFFFF"/>
                </a:solidFill>
                <a:latin typeface="Gill Sans MT"/>
                <a:cs typeface="Gill Sans MT"/>
              </a:rPr>
              <a:t>Course</a:t>
            </a:r>
            <a:endParaRPr sz="2400">
              <a:latin typeface="Gill Sans MT"/>
              <a:cs typeface="Gill Sans MT"/>
            </a:endParaRPr>
          </a:p>
        </p:txBody>
      </p: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530220" y="1519491"/>
            <a:ext cx="7138670" cy="185673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2337435">
              <a:lnSpc>
                <a:spcPct val="100000"/>
              </a:lnSpc>
              <a:spcBef>
                <a:spcPts val="105"/>
              </a:spcBef>
            </a:pPr>
            <a:r>
              <a:rPr sz="6000" spc="-250" dirty="0">
                <a:solidFill>
                  <a:srgbClr val="FFFFFF"/>
                </a:solidFill>
              </a:rPr>
              <a:t>Title</a:t>
            </a:r>
            <a:r>
              <a:rPr sz="6000" spc="-170" dirty="0">
                <a:solidFill>
                  <a:srgbClr val="FFFFFF"/>
                </a:solidFill>
              </a:rPr>
              <a:t> </a:t>
            </a:r>
            <a:r>
              <a:rPr sz="6000" spc="-710" dirty="0">
                <a:solidFill>
                  <a:srgbClr val="FFFFFF"/>
                </a:solidFill>
              </a:rPr>
              <a:t>IX </a:t>
            </a:r>
            <a:r>
              <a:rPr sz="6000" spc="-280" dirty="0">
                <a:solidFill>
                  <a:srgbClr val="FFFFFF"/>
                </a:solidFill>
              </a:rPr>
              <a:t>Coordinator</a:t>
            </a:r>
            <a:r>
              <a:rPr sz="6000" spc="-160" dirty="0">
                <a:solidFill>
                  <a:srgbClr val="FFFFFF"/>
                </a:solidFill>
              </a:rPr>
              <a:t> </a:t>
            </a:r>
            <a:r>
              <a:rPr sz="6000" spc="-135" dirty="0">
                <a:solidFill>
                  <a:srgbClr val="FFFFFF"/>
                </a:solidFill>
              </a:rPr>
              <a:t>Training</a:t>
            </a:r>
            <a:endParaRPr sz="6000"/>
          </a:p>
        </p:txBody>
      </p:sp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3838575"/>
            <a:ext cx="12192000" cy="457200"/>
          </a:xfrm>
          <a:custGeom>
            <a:avLst/>
            <a:gdLst/>
            <a:ahLst/>
            <a:cxnLst/>
            <a:rect l="l" t="t" r="r" b="b"/>
            <a:pathLst>
              <a:path w="12192000" h="457200">
                <a:moveTo>
                  <a:pt x="12192000" y="0"/>
                </a:moveTo>
                <a:lnTo>
                  <a:pt x="0" y="0"/>
                </a:lnTo>
                <a:lnTo>
                  <a:pt x="0" y="457200"/>
                </a:lnTo>
                <a:lnTo>
                  <a:pt x="12192000" y="4572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AC1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03555" y="3844607"/>
            <a:ext cx="11193145" cy="2446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sz="2400" b="1" spc="-35" dirty="0">
                <a:solidFill>
                  <a:srgbClr val="FFFFFF"/>
                </a:solidFill>
                <a:latin typeface="Gill Sans MT"/>
                <a:cs typeface="Gill Sans MT"/>
              </a:rPr>
              <a:t>Module</a:t>
            </a:r>
            <a:r>
              <a:rPr sz="2400" b="1" spc="-4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dirty="0">
                <a:solidFill>
                  <a:srgbClr val="FFFFFF"/>
                </a:solidFill>
                <a:latin typeface="Gill Sans MT"/>
                <a:cs typeface="Gill Sans MT"/>
              </a:rPr>
              <a:t>10:</a:t>
            </a:r>
            <a:r>
              <a:rPr sz="2400" b="1" spc="-10" dirty="0">
                <a:solidFill>
                  <a:srgbClr val="FFFFFF"/>
                </a:solidFill>
                <a:latin typeface="Gill Sans MT"/>
                <a:cs typeface="Gill Sans MT"/>
              </a:rPr>
              <a:t> Athletics</a:t>
            </a:r>
            <a:endParaRPr sz="2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625"/>
              </a:spcBef>
            </a:pPr>
            <a:endParaRPr sz="2400">
              <a:latin typeface="Gill Sans MT"/>
              <a:cs typeface="Gill Sans MT"/>
            </a:endParaRPr>
          </a:p>
          <a:p>
            <a:pPr marR="1270" algn="ctr">
              <a:lnSpc>
                <a:spcPct val="100000"/>
              </a:lnSpc>
              <a:spcBef>
                <a:spcPts val="5"/>
              </a:spcBef>
            </a:pPr>
            <a:r>
              <a:rPr sz="2750" b="1" spc="-45" dirty="0">
                <a:latin typeface="Gill Sans MT"/>
                <a:cs typeface="Gill Sans MT"/>
              </a:rPr>
              <a:t>Bindu</a:t>
            </a:r>
            <a:r>
              <a:rPr sz="2750" b="1" spc="-30" dirty="0">
                <a:latin typeface="Gill Sans MT"/>
                <a:cs typeface="Gill Sans MT"/>
              </a:rPr>
              <a:t> </a:t>
            </a:r>
            <a:r>
              <a:rPr sz="2750" b="1" spc="90" dirty="0">
                <a:latin typeface="Gill Sans MT"/>
                <a:cs typeface="Gill Sans MT"/>
              </a:rPr>
              <a:t>Jayne,</a:t>
            </a:r>
            <a:r>
              <a:rPr sz="2750" b="1" spc="-10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Title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-20" dirty="0">
                <a:latin typeface="Gill Sans MT"/>
                <a:cs typeface="Gill Sans MT"/>
              </a:rPr>
              <a:t>IX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Coordinator,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Swarthmore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College</a:t>
            </a:r>
            <a:endParaRPr sz="2750">
              <a:latin typeface="Gill Sans MT"/>
              <a:cs typeface="Gill Sans MT"/>
            </a:endParaRPr>
          </a:p>
          <a:p>
            <a:pPr marR="5080" algn="ctr">
              <a:lnSpc>
                <a:spcPct val="100000"/>
              </a:lnSpc>
              <a:spcBef>
                <a:spcPts val="1430"/>
              </a:spcBef>
            </a:pPr>
            <a:r>
              <a:rPr sz="2750" b="1" dirty="0">
                <a:latin typeface="Gill Sans MT"/>
                <a:cs typeface="Gill Sans MT"/>
              </a:rPr>
              <a:t>Lucy</a:t>
            </a:r>
            <a:r>
              <a:rPr sz="2750" b="1" spc="-85" dirty="0">
                <a:latin typeface="Gill Sans MT"/>
                <a:cs typeface="Gill Sans MT"/>
              </a:rPr>
              <a:t> </a:t>
            </a:r>
            <a:r>
              <a:rPr sz="2750" b="1" spc="-40" dirty="0">
                <a:latin typeface="Gill Sans MT"/>
                <a:cs typeface="Gill Sans MT"/>
              </a:rPr>
              <a:t>France,</a:t>
            </a:r>
            <a:r>
              <a:rPr sz="2750" b="1" spc="-7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General</a:t>
            </a:r>
            <a:r>
              <a:rPr sz="2750" spc="-10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Counsel,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University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Montana</a:t>
            </a:r>
            <a:endParaRPr sz="2750">
              <a:latin typeface="Gill Sans MT"/>
              <a:cs typeface="Gill Sans MT"/>
            </a:endParaRPr>
          </a:p>
          <a:p>
            <a:pPr algn="ctr">
              <a:lnSpc>
                <a:spcPct val="100000"/>
              </a:lnSpc>
              <a:spcBef>
                <a:spcPts val="1430"/>
              </a:spcBef>
            </a:pPr>
            <a:r>
              <a:rPr sz="2750" b="1" spc="65" dirty="0">
                <a:latin typeface="Gill Sans MT"/>
                <a:cs typeface="Gill Sans MT"/>
              </a:rPr>
              <a:t>Melissa</a:t>
            </a:r>
            <a:r>
              <a:rPr sz="2750" b="1" spc="-55" dirty="0">
                <a:latin typeface="Gill Sans MT"/>
                <a:cs typeface="Gill Sans MT"/>
              </a:rPr>
              <a:t> </a:t>
            </a:r>
            <a:r>
              <a:rPr sz="2750" b="1" spc="-95" dirty="0">
                <a:latin typeface="Gill Sans MT"/>
                <a:cs typeface="Gill Sans MT"/>
              </a:rPr>
              <a:t>Carleton,</a:t>
            </a:r>
            <a:r>
              <a:rPr sz="2750" b="1" spc="-1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Partner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Higher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Ed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-65" dirty="0">
                <a:latin typeface="Gill Sans MT"/>
                <a:cs typeface="Gill Sans MT"/>
              </a:rPr>
              <a:t>Co-</a:t>
            </a:r>
            <a:r>
              <a:rPr sz="2750" dirty="0">
                <a:latin typeface="Gill Sans MT"/>
                <a:cs typeface="Gill Sans MT"/>
              </a:rPr>
              <a:t>Chair,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Bricker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Graydon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LLP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317118"/>
            <a:ext cx="8295005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spc="-300" dirty="0"/>
              <a:t>How</a:t>
            </a:r>
            <a:r>
              <a:rPr spc="-190" dirty="0"/>
              <a:t> </a:t>
            </a:r>
            <a:r>
              <a:rPr dirty="0"/>
              <a:t>does</a:t>
            </a:r>
            <a:r>
              <a:rPr spc="-120" dirty="0"/>
              <a:t> </a:t>
            </a:r>
            <a:r>
              <a:rPr spc="-500" dirty="0"/>
              <a:t>OCR</a:t>
            </a:r>
            <a:r>
              <a:rPr spc="-150" dirty="0"/>
              <a:t> </a:t>
            </a:r>
            <a:r>
              <a:rPr spc="-50" dirty="0"/>
              <a:t>enforce</a:t>
            </a:r>
            <a:r>
              <a:rPr spc="-160" dirty="0"/>
              <a:t> </a:t>
            </a:r>
            <a:r>
              <a:rPr spc="-55" dirty="0"/>
              <a:t>equitable </a:t>
            </a:r>
            <a:r>
              <a:rPr spc="-10" dirty="0"/>
              <a:t>opportunities?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2404999"/>
            <a:ext cx="10267950" cy="33604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241300" marR="5080" indent="-229235">
              <a:lnSpc>
                <a:spcPts val="3829"/>
              </a:lnSpc>
              <a:spcBef>
                <a:spcPts val="640"/>
              </a:spcBef>
              <a:buChar char="•"/>
              <a:tabLst>
                <a:tab pos="241300" algn="l"/>
              </a:tabLst>
            </a:pPr>
            <a:r>
              <a:rPr sz="3600" dirty="0">
                <a:solidFill>
                  <a:srgbClr val="333333"/>
                </a:solidFill>
                <a:latin typeface="Arial"/>
                <a:cs typeface="Arial"/>
              </a:rPr>
              <a:t>Three</a:t>
            </a:r>
            <a:r>
              <a:rPr sz="3600" spc="-4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333333"/>
                </a:solidFill>
                <a:latin typeface="Arial"/>
                <a:cs typeface="Arial"/>
              </a:rPr>
              <a:t>areas</a:t>
            </a:r>
            <a:r>
              <a:rPr sz="3600" spc="4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spc="75" dirty="0">
                <a:solidFill>
                  <a:srgbClr val="333333"/>
                </a:solidFill>
                <a:latin typeface="Arial"/>
                <a:cs typeface="Arial"/>
              </a:rPr>
              <a:t>evaluated</a:t>
            </a:r>
            <a:r>
              <a:rPr sz="3600" spc="-7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spc="235" dirty="0">
                <a:solidFill>
                  <a:srgbClr val="333333"/>
                </a:solidFill>
                <a:latin typeface="Arial"/>
                <a:cs typeface="Arial"/>
              </a:rPr>
              <a:t>for</a:t>
            </a:r>
            <a:r>
              <a:rPr sz="36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spc="85" dirty="0">
                <a:solidFill>
                  <a:srgbClr val="333333"/>
                </a:solidFill>
                <a:latin typeface="Arial"/>
                <a:cs typeface="Arial"/>
              </a:rPr>
              <a:t>compliance</a:t>
            </a:r>
            <a:r>
              <a:rPr sz="3600" spc="4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spc="145" dirty="0">
                <a:solidFill>
                  <a:srgbClr val="333333"/>
                </a:solidFill>
                <a:latin typeface="Arial"/>
                <a:cs typeface="Arial"/>
              </a:rPr>
              <a:t>per</a:t>
            </a:r>
            <a:r>
              <a:rPr sz="3600" spc="-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spc="45" dirty="0">
                <a:solidFill>
                  <a:srgbClr val="333333"/>
                </a:solidFill>
                <a:latin typeface="Arial"/>
                <a:cs typeface="Arial"/>
              </a:rPr>
              <a:t>1979 </a:t>
            </a:r>
            <a:r>
              <a:rPr sz="3600" spc="85" dirty="0">
                <a:solidFill>
                  <a:srgbClr val="333333"/>
                </a:solidFill>
                <a:latin typeface="Arial"/>
                <a:cs typeface="Arial"/>
              </a:rPr>
              <a:t>policy</a:t>
            </a:r>
            <a:r>
              <a:rPr sz="3600" spc="-10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spc="135" dirty="0">
                <a:solidFill>
                  <a:srgbClr val="333333"/>
                </a:solidFill>
                <a:latin typeface="Arial"/>
                <a:cs typeface="Arial"/>
              </a:rPr>
              <a:t>interpretation:</a:t>
            </a:r>
            <a:endParaRPr sz="36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65"/>
              </a:spcBef>
              <a:tabLst>
                <a:tab pos="6690359" algn="l"/>
              </a:tabLst>
            </a:pPr>
            <a:r>
              <a:rPr sz="3600" spc="90" dirty="0">
                <a:solidFill>
                  <a:srgbClr val="333333"/>
                </a:solidFill>
                <a:latin typeface="Courier New"/>
                <a:cs typeface="Courier New"/>
              </a:rPr>
              <a:t>o</a:t>
            </a:r>
            <a:r>
              <a:rPr sz="3600" spc="90" dirty="0">
                <a:solidFill>
                  <a:srgbClr val="333333"/>
                </a:solidFill>
                <a:latin typeface="Arial"/>
                <a:cs typeface="Arial"/>
              </a:rPr>
              <a:t>Participation</a:t>
            </a:r>
            <a:r>
              <a:rPr sz="36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spc="140" dirty="0">
                <a:solidFill>
                  <a:srgbClr val="333333"/>
                </a:solidFill>
                <a:latin typeface="Arial"/>
                <a:cs typeface="Arial"/>
              </a:rPr>
              <a:t>opportunities</a:t>
            </a:r>
            <a:r>
              <a:rPr sz="3600" dirty="0">
                <a:solidFill>
                  <a:srgbClr val="333333"/>
                </a:solidFill>
                <a:latin typeface="Arial"/>
                <a:cs typeface="Arial"/>
              </a:rPr>
              <a:t>	</a:t>
            </a:r>
            <a:r>
              <a:rPr sz="3600" spc="75" dirty="0">
                <a:solidFill>
                  <a:srgbClr val="333333"/>
                </a:solidFill>
                <a:latin typeface="Arial"/>
                <a:cs typeface="Arial"/>
              </a:rPr>
              <a:t>(three-</a:t>
            </a:r>
            <a:r>
              <a:rPr sz="3600" spc="180" dirty="0">
                <a:solidFill>
                  <a:srgbClr val="333333"/>
                </a:solidFill>
                <a:latin typeface="Arial"/>
                <a:cs typeface="Arial"/>
              </a:rPr>
              <a:t>part</a:t>
            </a:r>
            <a:r>
              <a:rPr sz="3600" spc="-6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spc="50" dirty="0">
                <a:solidFill>
                  <a:srgbClr val="333333"/>
                </a:solidFill>
                <a:latin typeface="Arial"/>
                <a:cs typeface="Arial"/>
              </a:rPr>
              <a:t>test)</a:t>
            </a:r>
            <a:endParaRPr sz="36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35"/>
              </a:spcBef>
            </a:pPr>
            <a:r>
              <a:rPr sz="3600" spc="80" dirty="0">
                <a:solidFill>
                  <a:srgbClr val="333333"/>
                </a:solidFill>
                <a:latin typeface="Courier New"/>
                <a:cs typeface="Courier New"/>
              </a:rPr>
              <a:t>o</a:t>
            </a:r>
            <a:r>
              <a:rPr sz="3600" spc="80" dirty="0">
                <a:solidFill>
                  <a:srgbClr val="333333"/>
                </a:solidFill>
                <a:latin typeface="Arial"/>
                <a:cs typeface="Arial"/>
              </a:rPr>
              <a:t>Athletic</a:t>
            </a:r>
            <a:r>
              <a:rPr sz="36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spc="55" dirty="0">
                <a:solidFill>
                  <a:srgbClr val="333333"/>
                </a:solidFill>
                <a:latin typeface="Arial"/>
                <a:cs typeface="Arial"/>
              </a:rPr>
              <a:t>scholarships</a:t>
            </a:r>
            <a:endParaRPr sz="36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110"/>
              </a:spcBef>
            </a:pPr>
            <a:r>
              <a:rPr sz="3600" spc="90" dirty="0">
                <a:solidFill>
                  <a:srgbClr val="333333"/>
                </a:solidFill>
                <a:latin typeface="Courier New"/>
                <a:cs typeface="Courier New"/>
              </a:rPr>
              <a:t>o</a:t>
            </a:r>
            <a:r>
              <a:rPr sz="3600" spc="90" dirty="0">
                <a:solidFill>
                  <a:srgbClr val="333333"/>
                </a:solidFill>
                <a:latin typeface="Arial"/>
                <a:cs typeface="Arial"/>
              </a:rPr>
              <a:t>Benefit</a:t>
            </a:r>
            <a:r>
              <a:rPr sz="36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spc="125" dirty="0">
                <a:solidFill>
                  <a:srgbClr val="333333"/>
                </a:solidFill>
                <a:latin typeface="Arial"/>
                <a:cs typeface="Arial"/>
              </a:rPr>
              <a:t>and</a:t>
            </a:r>
            <a:r>
              <a:rPr sz="3600" spc="-5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spc="165" dirty="0">
                <a:solidFill>
                  <a:srgbClr val="333333"/>
                </a:solidFill>
                <a:latin typeface="Arial"/>
                <a:cs typeface="Arial"/>
              </a:rPr>
              <a:t>treatment</a:t>
            </a:r>
            <a:r>
              <a:rPr sz="36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333333"/>
                </a:solidFill>
                <a:latin typeface="Arial"/>
                <a:cs typeface="Arial"/>
              </a:rPr>
              <a:t>areas</a:t>
            </a:r>
            <a:endParaRPr sz="36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565"/>
              </a:spcBef>
              <a:buChar char="•"/>
              <a:tabLst>
                <a:tab pos="241300" algn="l"/>
              </a:tabLst>
            </a:pPr>
            <a:r>
              <a:rPr sz="3600" dirty="0">
                <a:solidFill>
                  <a:srgbClr val="333333"/>
                </a:solidFill>
                <a:latin typeface="Arial"/>
                <a:cs typeface="Arial"/>
              </a:rPr>
              <a:t>We</a:t>
            </a:r>
            <a:r>
              <a:rPr sz="3600" spc="-10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spc="125" dirty="0">
                <a:solidFill>
                  <a:srgbClr val="333333"/>
                </a:solidFill>
                <a:latin typeface="Arial"/>
                <a:cs typeface="Arial"/>
              </a:rPr>
              <a:t>will</a:t>
            </a:r>
            <a:r>
              <a:rPr sz="3600" spc="-10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spc="110" dirty="0">
                <a:solidFill>
                  <a:srgbClr val="333333"/>
                </a:solidFill>
                <a:latin typeface="Arial"/>
                <a:cs typeface="Arial"/>
              </a:rPr>
              <a:t>talk</a:t>
            </a:r>
            <a:r>
              <a:rPr sz="3600" spc="-5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spc="150" dirty="0">
                <a:solidFill>
                  <a:srgbClr val="333333"/>
                </a:solidFill>
                <a:latin typeface="Arial"/>
                <a:cs typeface="Arial"/>
              </a:rPr>
              <a:t>about</a:t>
            </a:r>
            <a:r>
              <a:rPr sz="36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333333"/>
                </a:solidFill>
                <a:latin typeface="Arial"/>
                <a:cs typeface="Arial"/>
              </a:rPr>
              <a:t>each</a:t>
            </a:r>
            <a:r>
              <a:rPr sz="3600" spc="-6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spc="175" dirty="0">
                <a:solidFill>
                  <a:srgbClr val="333333"/>
                </a:solidFill>
                <a:latin typeface="Arial"/>
                <a:cs typeface="Arial"/>
              </a:rPr>
              <a:t>in</a:t>
            </a:r>
            <a:r>
              <a:rPr sz="3600" spc="-6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spc="155" dirty="0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sz="36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spc="105" dirty="0">
                <a:solidFill>
                  <a:srgbClr val="333333"/>
                </a:solidFill>
                <a:latin typeface="Arial"/>
                <a:cs typeface="Arial"/>
              </a:rPr>
              <a:t>coming</a:t>
            </a:r>
            <a:r>
              <a:rPr sz="3600" spc="-6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333333"/>
                </a:solidFill>
                <a:latin typeface="Arial"/>
                <a:cs typeface="Arial"/>
              </a:rPr>
              <a:t>slides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95" dirty="0"/>
              <a:t>Note</a:t>
            </a:r>
            <a:r>
              <a:rPr spc="-85" dirty="0"/>
              <a:t> </a:t>
            </a:r>
            <a:r>
              <a:rPr spc="-135" dirty="0"/>
              <a:t>about</a:t>
            </a:r>
            <a:r>
              <a:rPr spc="-165" dirty="0"/>
              <a:t> </a:t>
            </a:r>
            <a:r>
              <a:rPr spc="-35" dirty="0"/>
              <a:t>Boosters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518285"/>
            <a:ext cx="10290175" cy="4418965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69900" marR="5080" indent="-457834">
              <a:lnSpc>
                <a:spcPts val="3450"/>
              </a:lnSpc>
              <a:spcBef>
                <a:spcPts val="57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-210" dirty="0">
                <a:latin typeface="Gill Sans MT"/>
                <a:cs typeface="Gill Sans MT"/>
              </a:rPr>
              <a:t>OCR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85" dirty="0">
                <a:latin typeface="Gill Sans MT"/>
                <a:cs typeface="Gill Sans MT"/>
              </a:rPr>
              <a:t>will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130" dirty="0">
                <a:latin typeface="Gill Sans MT"/>
                <a:cs typeface="Gill Sans MT"/>
              </a:rPr>
              <a:t>consider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anything</a:t>
            </a:r>
            <a:r>
              <a:rPr sz="3200" spc="-60" dirty="0">
                <a:latin typeface="Gill Sans MT"/>
                <a:cs typeface="Gill Sans MT"/>
              </a:rPr>
              <a:t> </a:t>
            </a:r>
            <a:r>
              <a:rPr sz="3200" spc="125" dirty="0">
                <a:latin typeface="Gill Sans MT"/>
                <a:cs typeface="Gill Sans MT"/>
              </a:rPr>
              <a:t>that</a:t>
            </a:r>
            <a:r>
              <a:rPr sz="3200" spc="-130" dirty="0">
                <a:latin typeface="Gill Sans MT"/>
                <a:cs typeface="Gill Sans MT"/>
              </a:rPr>
              <a:t> </a:t>
            </a:r>
            <a:r>
              <a:rPr sz="3200" spc="380" dirty="0">
                <a:latin typeface="Gill Sans MT"/>
                <a:cs typeface="Gill Sans MT"/>
              </a:rPr>
              <a:t>a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00" dirty="0">
                <a:latin typeface="Gill Sans MT"/>
                <a:cs typeface="Gill Sans MT"/>
              </a:rPr>
              <a:t>booster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195" dirty="0">
                <a:latin typeface="Gill Sans MT"/>
                <a:cs typeface="Gill Sans MT"/>
              </a:rPr>
              <a:t>does</a:t>
            </a:r>
            <a:r>
              <a:rPr sz="3200" spc="-135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to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155" dirty="0">
                <a:latin typeface="Gill Sans MT"/>
                <a:cs typeface="Gill Sans MT"/>
              </a:rPr>
              <a:t>be </a:t>
            </a:r>
            <a:r>
              <a:rPr sz="3200" spc="260" dirty="0">
                <a:latin typeface="Gill Sans MT"/>
                <a:cs typeface="Gill Sans MT"/>
              </a:rPr>
              <a:t>an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160" dirty="0">
                <a:latin typeface="Gill Sans MT"/>
                <a:cs typeface="Gill Sans MT"/>
              </a:rPr>
              <a:t>action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50" dirty="0">
                <a:latin typeface="Gill Sans MT"/>
                <a:cs typeface="Gill Sans MT"/>
              </a:rPr>
              <a:t> </a:t>
            </a:r>
            <a:r>
              <a:rPr sz="3200" spc="90" dirty="0">
                <a:latin typeface="Gill Sans MT"/>
                <a:cs typeface="Gill Sans MT"/>
              </a:rPr>
              <a:t>the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100" dirty="0">
                <a:latin typeface="Gill Sans MT"/>
                <a:cs typeface="Gill Sans MT"/>
              </a:rPr>
              <a:t>institution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60" dirty="0">
                <a:latin typeface="Gill Sans MT"/>
                <a:cs typeface="Gill Sans MT"/>
              </a:rPr>
              <a:t>itself</a:t>
            </a:r>
            <a:r>
              <a:rPr sz="3200" spc="-50" dirty="0">
                <a:latin typeface="Gill Sans MT"/>
                <a:cs typeface="Gill Sans MT"/>
              </a:rPr>
              <a:t> </a:t>
            </a:r>
            <a:r>
              <a:rPr sz="3200" spc="50" dirty="0">
                <a:latin typeface="Gill Sans MT"/>
                <a:cs typeface="Gill Sans MT"/>
              </a:rPr>
              <a:t>for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spc="170" dirty="0">
                <a:latin typeface="Gill Sans MT"/>
                <a:cs typeface="Gill Sans MT"/>
              </a:rPr>
              <a:t>purposes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50" dirty="0">
                <a:latin typeface="Gill Sans MT"/>
                <a:cs typeface="Gill Sans MT"/>
              </a:rPr>
              <a:t> </a:t>
            </a:r>
            <a:r>
              <a:rPr sz="3200" spc="90" dirty="0">
                <a:latin typeface="Gill Sans MT"/>
                <a:cs typeface="Gill Sans MT"/>
              </a:rPr>
              <a:t>equity</a:t>
            </a:r>
            <a:endParaRPr sz="3200">
              <a:latin typeface="Gill Sans MT"/>
              <a:cs typeface="Gill Sans MT"/>
            </a:endParaRPr>
          </a:p>
          <a:p>
            <a:pPr marL="469900" marR="277495" indent="-457834">
              <a:lnSpc>
                <a:spcPts val="3450"/>
              </a:lnSpc>
              <a:spcBef>
                <a:spcPts val="106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145" dirty="0">
                <a:latin typeface="Gill Sans MT"/>
                <a:cs typeface="Gill Sans MT"/>
              </a:rPr>
              <a:t>This</a:t>
            </a:r>
            <a:r>
              <a:rPr sz="3200" spc="-45" dirty="0">
                <a:latin typeface="Gill Sans MT"/>
                <a:cs typeface="Gill Sans MT"/>
              </a:rPr>
              <a:t> </a:t>
            </a:r>
            <a:r>
              <a:rPr sz="3200" spc="100" dirty="0">
                <a:latin typeface="Gill Sans MT"/>
                <a:cs typeface="Gill Sans MT"/>
              </a:rPr>
              <a:t>requires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your</a:t>
            </a:r>
            <a:r>
              <a:rPr sz="3200" spc="-75" dirty="0">
                <a:latin typeface="Gill Sans MT"/>
                <a:cs typeface="Gill Sans MT"/>
              </a:rPr>
              <a:t> </a:t>
            </a:r>
            <a:r>
              <a:rPr sz="3200" spc="130" dirty="0">
                <a:latin typeface="Gill Sans MT"/>
                <a:cs typeface="Gill Sans MT"/>
              </a:rPr>
              <a:t>athletic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275" dirty="0">
                <a:latin typeface="Gill Sans MT"/>
                <a:cs typeface="Gill Sans MT"/>
              </a:rPr>
              <a:t>staff</a:t>
            </a:r>
            <a:r>
              <a:rPr sz="3200" spc="-25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to</a:t>
            </a:r>
            <a:r>
              <a:rPr sz="3200" spc="-75" dirty="0">
                <a:latin typeface="Gill Sans MT"/>
                <a:cs typeface="Gill Sans MT"/>
              </a:rPr>
              <a:t> </a:t>
            </a:r>
            <a:r>
              <a:rPr sz="3200" spc="135" dirty="0">
                <a:latin typeface="Gill Sans MT"/>
                <a:cs typeface="Gill Sans MT"/>
              </a:rPr>
              <a:t>ensure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180" dirty="0">
                <a:latin typeface="Gill Sans MT"/>
                <a:cs typeface="Gill Sans MT"/>
              </a:rPr>
              <a:t>all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240" dirty="0">
                <a:latin typeface="Gill Sans MT"/>
                <a:cs typeface="Gill Sans MT"/>
              </a:rPr>
              <a:t>gifts</a:t>
            </a:r>
            <a:r>
              <a:rPr sz="3200" spc="-40" dirty="0">
                <a:latin typeface="Gill Sans MT"/>
                <a:cs typeface="Gill Sans MT"/>
              </a:rPr>
              <a:t> </a:t>
            </a:r>
            <a:r>
              <a:rPr sz="3200" spc="70" dirty="0">
                <a:latin typeface="Gill Sans MT"/>
                <a:cs typeface="Gill Sans MT"/>
              </a:rPr>
              <a:t>are </a:t>
            </a:r>
            <a:r>
              <a:rPr sz="3200" dirty="0">
                <a:latin typeface="Gill Sans MT"/>
                <a:cs typeface="Gill Sans MT"/>
              </a:rPr>
              <a:t>"over</a:t>
            </a:r>
            <a:r>
              <a:rPr sz="3200" spc="-30" dirty="0">
                <a:latin typeface="Gill Sans MT"/>
                <a:cs typeface="Gill Sans MT"/>
              </a:rPr>
              <a:t> </a:t>
            </a:r>
            <a:r>
              <a:rPr sz="3200" spc="90" dirty="0">
                <a:latin typeface="Gill Sans MT"/>
                <a:cs typeface="Gill Sans MT"/>
              </a:rPr>
              <a:t>the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14" dirty="0">
                <a:latin typeface="Gill Sans MT"/>
                <a:cs typeface="Gill Sans MT"/>
              </a:rPr>
              <a:t>table"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55" dirty="0">
                <a:latin typeface="Gill Sans MT"/>
                <a:cs typeface="Gill Sans MT"/>
              </a:rPr>
              <a:t>for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spc="170" dirty="0">
                <a:latin typeface="Gill Sans MT"/>
                <a:cs typeface="Gill Sans MT"/>
              </a:rPr>
              <a:t>purposes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45" dirty="0">
                <a:latin typeface="Gill Sans MT"/>
                <a:cs typeface="Gill Sans MT"/>
              </a:rPr>
              <a:t> </a:t>
            </a:r>
            <a:r>
              <a:rPr sz="3200" spc="170" dirty="0">
                <a:latin typeface="Gill Sans MT"/>
                <a:cs typeface="Gill Sans MT"/>
              </a:rPr>
              <a:t>ensuring</a:t>
            </a:r>
            <a:r>
              <a:rPr sz="3200" spc="-140" dirty="0">
                <a:latin typeface="Gill Sans MT"/>
                <a:cs typeface="Gill Sans MT"/>
              </a:rPr>
              <a:t> </a:t>
            </a:r>
            <a:r>
              <a:rPr sz="3200" spc="105" dirty="0">
                <a:latin typeface="Gill Sans MT"/>
                <a:cs typeface="Gill Sans MT"/>
              </a:rPr>
              <a:t>equity</a:t>
            </a:r>
            <a:endParaRPr sz="3200">
              <a:latin typeface="Gill Sans MT"/>
              <a:cs typeface="Gill Sans MT"/>
            </a:endParaRPr>
          </a:p>
          <a:p>
            <a:pPr marL="469900" marR="385445" indent="-457834">
              <a:lnSpc>
                <a:spcPts val="3450"/>
              </a:lnSpc>
              <a:spcBef>
                <a:spcPts val="985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145" dirty="0">
                <a:latin typeface="Gill Sans MT"/>
                <a:cs typeface="Gill Sans MT"/>
              </a:rPr>
              <a:t>This</a:t>
            </a:r>
            <a:r>
              <a:rPr sz="3200" spc="-40" dirty="0">
                <a:latin typeface="Gill Sans MT"/>
                <a:cs typeface="Gill Sans MT"/>
              </a:rPr>
              <a:t> </a:t>
            </a:r>
            <a:r>
              <a:rPr sz="3200" spc="100" dirty="0">
                <a:latin typeface="Gill Sans MT"/>
                <a:cs typeface="Gill Sans MT"/>
              </a:rPr>
              <a:t>requires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your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30" dirty="0">
                <a:latin typeface="Gill Sans MT"/>
                <a:cs typeface="Gill Sans MT"/>
              </a:rPr>
              <a:t>athletic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235" dirty="0">
                <a:latin typeface="Gill Sans MT"/>
                <a:cs typeface="Gill Sans MT"/>
              </a:rPr>
              <a:t>and</a:t>
            </a:r>
            <a:r>
              <a:rPr sz="3200" spc="-45" dirty="0">
                <a:latin typeface="Gill Sans MT"/>
                <a:cs typeface="Gill Sans MT"/>
              </a:rPr>
              <a:t> </a:t>
            </a:r>
            <a:r>
              <a:rPr sz="3200" spc="200" dirty="0">
                <a:latin typeface="Gill Sans MT"/>
                <a:cs typeface="Gill Sans MT"/>
              </a:rPr>
              <a:t>advancement</a:t>
            </a:r>
            <a:r>
              <a:rPr sz="3200" spc="-30" dirty="0">
                <a:latin typeface="Gill Sans MT"/>
                <a:cs typeface="Gill Sans MT"/>
              </a:rPr>
              <a:t> </a:t>
            </a:r>
            <a:r>
              <a:rPr sz="3200" spc="275" dirty="0">
                <a:latin typeface="Gill Sans MT"/>
                <a:cs typeface="Gill Sans MT"/>
              </a:rPr>
              <a:t>staff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spc="-25" dirty="0">
                <a:latin typeface="Gill Sans MT"/>
                <a:cs typeface="Gill Sans MT"/>
              </a:rPr>
              <a:t>to </a:t>
            </a:r>
            <a:r>
              <a:rPr sz="3200" spc="180" dirty="0">
                <a:latin typeface="Gill Sans MT"/>
                <a:cs typeface="Gill Sans MT"/>
              </a:rPr>
              <a:t>be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10" dirty="0">
                <a:latin typeface="Gill Sans MT"/>
                <a:cs typeface="Gill Sans MT"/>
              </a:rPr>
              <a:t>prepared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to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135" dirty="0">
                <a:latin typeface="Gill Sans MT"/>
                <a:cs typeface="Gill Sans MT"/>
              </a:rPr>
              <a:t>explain</a:t>
            </a:r>
            <a:r>
              <a:rPr sz="3200" spc="-105" dirty="0">
                <a:latin typeface="Gill Sans MT"/>
                <a:cs typeface="Gill Sans MT"/>
              </a:rPr>
              <a:t> </a:t>
            </a:r>
            <a:r>
              <a:rPr sz="3200" spc="60" dirty="0">
                <a:latin typeface="Gill Sans MT"/>
                <a:cs typeface="Gill Sans MT"/>
              </a:rPr>
              <a:t>Title</a:t>
            </a:r>
            <a:r>
              <a:rPr sz="3200" spc="-105" dirty="0">
                <a:latin typeface="Gill Sans MT"/>
                <a:cs typeface="Gill Sans MT"/>
              </a:rPr>
              <a:t> </a:t>
            </a:r>
            <a:r>
              <a:rPr sz="3200" spc="-80" dirty="0">
                <a:latin typeface="Gill Sans MT"/>
                <a:cs typeface="Gill Sans MT"/>
              </a:rPr>
              <a:t>IX</a:t>
            </a:r>
            <a:r>
              <a:rPr sz="3200" spc="-120" dirty="0">
                <a:latin typeface="Gill Sans MT"/>
                <a:cs typeface="Gill Sans MT"/>
              </a:rPr>
              <a:t> </a:t>
            </a:r>
            <a:r>
              <a:rPr sz="3200" spc="105" dirty="0">
                <a:latin typeface="Gill Sans MT"/>
                <a:cs typeface="Gill Sans MT"/>
              </a:rPr>
              <a:t>requirements</a:t>
            </a:r>
            <a:endParaRPr sz="3200">
              <a:latin typeface="Gill Sans MT"/>
              <a:cs typeface="Gill Sans MT"/>
            </a:endParaRPr>
          </a:p>
          <a:p>
            <a:pPr marL="469900" marR="144145" indent="-457834">
              <a:lnSpc>
                <a:spcPts val="3450"/>
              </a:lnSpc>
              <a:spcBef>
                <a:spcPts val="1065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204" dirty="0">
                <a:latin typeface="Gill Sans MT"/>
                <a:cs typeface="Gill Sans MT"/>
              </a:rPr>
              <a:t>If</a:t>
            </a:r>
            <a:r>
              <a:rPr sz="3200" spc="-105" dirty="0">
                <a:latin typeface="Gill Sans MT"/>
                <a:cs typeface="Gill Sans MT"/>
              </a:rPr>
              <a:t> </a:t>
            </a:r>
            <a:r>
              <a:rPr sz="3200" spc="114" dirty="0">
                <a:latin typeface="Gill Sans MT"/>
                <a:cs typeface="Gill Sans MT"/>
              </a:rPr>
              <a:t>the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donor</a:t>
            </a:r>
            <a:r>
              <a:rPr sz="3200" spc="-75" dirty="0">
                <a:latin typeface="Gill Sans MT"/>
                <a:cs typeface="Gill Sans MT"/>
              </a:rPr>
              <a:t> </a:t>
            </a:r>
            <a:r>
              <a:rPr sz="3200" spc="85" dirty="0">
                <a:latin typeface="Gill Sans MT"/>
                <a:cs typeface="Gill Sans MT"/>
              </a:rPr>
              <a:t>will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70" dirty="0">
                <a:latin typeface="Gill Sans MT"/>
                <a:cs typeface="Gill Sans MT"/>
              </a:rPr>
              <a:t>not</a:t>
            </a:r>
            <a:r>
              <a:rPr sz="3200" spc="-35" dirty="0">
                <a:latin typeface="Gill Sans MT"/>
                <a:cs typeface="Gill Sans MT"/>
              </a:rPr>
              <a:t> </a:t>
            </a:r>
            <a:r>
              <a:rPr sz="3200" spc="75" dirty="0">
                <a:latin typeface="Gill Sans MT"/>
                <a:cs typeface="Gill Sans MT"/>
              </a:rPr>
              <a:t>provide</a:t>
            </a:r>
            <a:r>
              <a:rPr sz="3200" spc="-20" dirty="0">
                <a:latin typeface="Gill Sans MT"/>
                <a:cs typeface="Gill Sans MT"/>
              </a:rPr>
              <a:t> </a:t>
            </a:r>
            <a:r>
              <a:rPr sz="3200" spc="260" dirty="0">
                <a:latin typeface="Gill Sans MT"/>
                <a:cs typeface="Gill Sans MT"/>
              </a:rPr>
              <a:t>an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equitable</a:t>
            </a:r>
            <a:r>
              <a:rPr sz="3200" spc="-20" dirty="0">
                <a:latin typeface="Gill Sans MT"/>
                <a:cs typeface="Gill Sans MT"/>
              </a:rPr>
              <a:t> </a:t>
            </a:r>
            <a:r>
              <a:rPr sz="3200" spc="140" dirty="0">
                <a:latin typeface="Gill Sans MT"/>
                <a:cs typeface="Gill Sans MT"/>
              </a:rPr>
              <a:t>gift,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254" dirty="0">
                <a:latin typeface="Gill Sans MT"/>
                <a:cs typeface="Gill Sans MT"/>
              </a:rPr>
              <a:t>can</a:t>
            </a:r>
            <a:r>
              <a:rPr sz="3200" spc="-20" dirty="0">
                <a:latin typeface="Gill Sans MT"/>
                <a:cs typeface="Gill Sans MT"/>
              </a:rPr>
              <a:t> your </a:t>
            </a:r>
            <a:r>
              <a:rPr sz="3200" spc="95" dirty="0">
                <a:latin typeface="Gill Sans MT"/>
                <a:cs typeface="Gill Sans MT"/>
              </a:rPr>
              <a:t>institution</a:t>
            </a:r>
            <a:r>
              <a:rPr sz="3200" spc="-30" dirty="0">
                <a:latin typeface="Gill Sans MT"/>
                <a:cs typeface="Gill Sans MT"/>
              </a:rPr>
              <a:t> </a:t>
            </a:r>
            <a:r>
              <a:rPr sz="3200" spc="229" dirty="0">
                <a:latin typeface="Gill Sans MT"/>
                <a:cs typeface="Gill Sans MT"/>
              </a:rPr>
              <a:t>make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spc="195" dirty="0">
                <a:latin typeface="Gill Sans MT"/>
                <a:cs typeface="Gill Sans MT"/>
              </a:rPr>
              <a:t>up</a:t>
            </a:r>
            <a:r>
              <a:rPr sz="3200" spc="-125" dirty="0">
                <a:latin typeface="Gill Sans MT"/>
                <a:cs typeface="Gill Sans MT"/>
              </a:rPr>
              <a:t> </a:t>
            </a:r>
            <a:r>
              <a:rPr sz="3200" spc="110" dirty="0">
                <a:latin typeface="Gill Sans MT"/>
                <a:cs typeface="Gill Sans MT"/>
              </a:rPr>
              <a:t>the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spc="155" dirty="0">
                <a:latin typeface="Gill Sans MT"/>
                <a:cs typeface="Gill Sans MT"/>
              </a:rPr>
              <a:t>difference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to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180" dirty="0">
                <a:latin typeface="Gill Sans MT"/>
                <a:cs typeface="Gill Sans MT"/>
              </a:rPr>
              <a:t>maintain </a:t>
            </a:r>
            <a:r>
              <a:rPr sz="3200" spc="210" dirty="0">
                <a:latin typeface="Gill Sans MT"/>
                <a:cs typeface="Gill Sans MT"/>
              </a:rPr>
              <a:t>compliance?</a:t>
            </a:r>
            <a:endParaRPr sz="3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317118"/>
            <a:ext cx="8376284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spc="-114" dirty="0"/>
              <a:t>Participation</a:t>
            </a:r>
            <a:r>
              <a:rPr spc="-110" dirty="0"/>
              <a:t> </a:t>
            </a:r>
            <a:r>
              <a:rPr spc="-170" dirty="0"/>
              <a:t>Opportunities</a:t>
            </a:r>
            <a:r>
              <a:rPr spc="-65" dirty="0"/>
              <a:t> </a:t>
            </a:r>
            <a:r>
              <a:rPr spc="570" dirty="0"/>
              <a:t>–</a:t>
            </a:r>
            <a:r>
              <a:rPr spc="-85" dirty="0"/>
              <a:t> </a:t>
            </a:r>
            <a:r>
              <a:rPr spc="-55" dirty="0"/>
              <a:t>Key </a:t>
            </a:r>
            <a:r>
              <a:rPr spc="-10" dirty="0"/>
              <a:t>Guidance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2404999"/>
            <a:ext cx="10086975" cy="293116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241300" marR="5080" indent="-229235">
              <a:lnSpc>
                <a:spcPts val="3910"/>
              </a:lnSpc>
              <a:spcBef>
                <a:spcPts val="575"/>
              </a:spcBef>
              <a:buFont typeface="Arial"/>
              <a:buChar char="•"/>
              <a:tabLst>
                <a:tab pos="241300" algn="l"/>
              </a:tabLst>
            </a:pPr>
            <a:r>
              <a:rPr sz="3600" spc="100" dirty="0">
                <a:solidFill>
                  <a:srgbClr val="333333"/>
                </a:solidFill>
                <a:latin typeface="Gill Sans MT"/>
                <a:cs typeface="Gill Sans MT"/>
              </a:rPr>
              <a:t>December</a:t>
            </a:r>
            <a:r>
              <a:rPr sz="3600" spc="-6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215" dirty="0">
                <a:solidFill>
                  <a:srgbClr val="333333"/>
                </a:solidFill>
                <a:latin typeface="Gill Sans MT"/>
                <a:cs typeface="Gill Sans MT"/>
              </a:rPr>
              <a:t>1979</a:t>
            </a:r>
            <a:r>
              <a:rPr sz="3600" spc="-16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185" dirty="0">
                <a:solidFill>
                  <a:srgbClr val="333333"/>
                </a:solidFill>
                <a:latin typeface="Gill Sans MT"/>
                <a:cs typeface="Gill Sans MT"/>
              </a:rPr>
              <a:t>Policy</a:t>
            </a:r>
            <a:r>
              <a:rPr sz="3600" spc="-15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70" dirty="0">
                <a:solidFill>
                  <a:srgbClr val="333333"/>
                </a:solidFill>
                <a:latin typeface="Gill Sans MT"/>
                <a:cs typeface="Gill Sans MT"/>
              </a:rPr>
              <a:t>Interpretation</a:t>
            </a:r>
            <a:r>
              <a:rPr sz="3600" spc="-6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dirty="0">
                <a:solidFill>
                  <a:srgbClr val="333333"/>
                </a:solidFill>
                <a:latin typeface="Gill Sans MT"/>
                <a:cs typeface="Gill Sans MT"/>
              </a:rPr>
              <a:t>"Three-</a:t>
            </a:r>
            <a:r>
              <a:rPr sz="3600" spc="130" dirty="0">
                <a:solidFill>
                  <a:srgbClr val="333333"/>
                </a:solidFill>
                <a:latin typeface="Gill Sans MT"/>
                <a:cs typeface="Gill Sans MT"/>
              </a:rPr>
              <a:t>Part </a:t>
            </a:r>
            <a:r>
              <a:rPr sz="3600" spc="80" dirty="0">
                <a:solidFill>
                  <a:srgbClr val="333333"/>
                </a:solidFill>
                <a:latin typeface="Gill Sans MT"/>
                <a:cs typeface="Gill Sans MT"/>
              </a:rPr>
              <a:t>Test"</a:t>
            </a:r>
            <a:endParaRPr sz="36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495"/>
              </a:spcBef>
              <a:buFont typeface="Arial"/>
              <a:buChar char="•"/>
              <a:tabLst>
                <a:tab pos="241300" algn="l"/>
              </a:tabLst>
            </a:pPr>
            <a:r>
              <a:rPr sz="3600" spc="215" dirty="0">
                <a:latin typeface="Gill Sans MT"/>
                <a:cs typeface="Gill Sans MT"/>
              </a:rPr>
              <a:t>1996</a:t>
            </a:r>
            <a:r>
              <a:rPr sz="3600" spc="-55" dirty="0">
                <a:latin typeface="Gill Sans MT"/>
                <a:cs typeface="Gill Sans MT"/>
              </a:rPr>
              <a:t> </a:t>
            </a:r>
            <a:r>
              <a:rPr sz="3600" spc="114" dirty="0">
                <a:latin typeface="Gill Sans MT"/>
                <a:cs typeface="Gill Sans MT"/>
              </a:rPr>
              <a:t>Clarification</a:t>
            </a:r>
            <a:r>
              <a:rPr sz="3600" spc="-15" dirty="0">
                <a:latin typeface="Gill Sans MT"/>
                <a:cs typeface="Gill Sans MT"/>
              </a:rPr>
              <a:t> </a:t>
            </a:r>
            <a:r>
              <a:rPr sz="3600" spc="190" dirty="0">
                <a:latin typeface="Gill Sans MT"/>
                <a:cs typeface="Gill Sans MT"/>
              </a:rPr>
              <a:t>of</a:t>
            </a:r>
            <a:r>
              <a:rPr sz="3600" spc="-105" dirty="0">
                <a:latin typeface="Gill Sans MT"/>
                <a:cs typeface="Gill Sans MT"/>
              </a:rPr>
              <a:t> </a:t>
            </a:r>
            <a:r>
              <a:rPr sz="3600" dirty="0">
                <a:latin typeface="Gill Sans MT"/>
                <a:cs typeface="Gill Sans MT"/>
              </a:rPr>
              <a:t>Three-</a:t>
            </a:r>
            <a:r>
              <a:rPr sz="3600" spc="150" dirty="0">
                <a:latin typeface="Gill Sans MT"/>
                <a:cs typeface="Gill Sans MT"/>
              </a:rPr>
              <a:t>Part</a:t>
            </a:r>
            <a:r>
              <a:rPr sz="3600" spc="-100" dirty="0">
                <a:latin typeface="Gill Sans MT"/>
                <a:cs typeface="Gill Sans MT"/>
              </a:rPr>
              <a:t> </a:t>
            </a:r>
            <a:r>
              <a:rPr sz="3600" spc="120" dirty="0">
                <a:latin typeface="Gill Sans MT"/>
                <a:cs typeface="Gill Sans MT"/>
              </a:rPr>
              <a:t>Test</a:t>
            </a:r>
            <a:endParaRPr sz="36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560"/>
              </a:spcBef>
              <a:buFont typeface="Arial"/>
              <a:buChar char="•"/>
              <a:tabLst>
                <a:tab pos="241300" algn="l"/>
              </a:tabLst>
            </a:pPr>
            <a:r>
              <a:rPr sz="3600" spc="215" dirty="0">
                <a:latin typeface="Gill Sans MT"/>
                <a:cs typeface="Gill Sans MT"/>
              </a:rPr>
              <a:t>2008</a:t>
            </a:r>
            <a:r>
              <a:rPr sz="3600" spc="-90" dirty="0">
                <a:latin typeface="Gill Sans MT"/>
                <a:cs typeface="Gill Sans MT"/>
              </a:rPr>
              <a:t> </a:t>
            </a:r>
            <a:r>
              <a:rPr sz="3600" spc="160" dirty="0">
                <a:latin typeface="Gill Sans MT"/>
                <a:cs typeface="Gill Sans MT"/>
              </a:rPr>
              <a:t>Guidance</a:t>
            </a:r>
            <a:r>
              <a:rPr sz="3600" spc="-130" dirty="0">
                <a:latin typeface="Gill Sans MT"/>
                <a:cs typeface="Gill Sans MT"/>
              </a:rPr>
              <a:t> </a:t>
            </a:r>
            <a:r>
              <a:rPr sz="3600" spc="100" dirty="0">
                <a:latin typeface="Gill Sans MT"/>
                <a:cs typeface="Gill Sans MT"/>
              </a:rPr>
              <a:t>on</a:t>
            </a:r>
            <a:r>
              <a:rPr sz="3600" spc="-50" dirty="0">
                <a:latin typeface="Gill Sans MT"/>
                <a:cs typeface="Gill Sans MT"/>
              </a:rPr>
              <a:t> </a:t>
            </a:r>
            <a:r>
              <a:rPr sz="3600" spc="80" dirty="0">
                <a:latin typeface="Gill Sans MT"/>
                <a:cs typeface="Gill Sans MT"/>
              </a:rPr>
              <a:t>Athletic</a:t>
            </a:r>
            <a:r>
              <a:rPr sz="3600" spc="-90" dirty="0">
                <a:latin typeface="Gill Sans MT"/>
                <a:cs typeface="Gill Sans MT"/>
              </a:rPr>
              <a:t> </a:t>
            </a:r>
            <a:r>
              <a:rPr sz="3600" spc="110" dirty="0">
                <a:latin typeface="Gill Sans MT"/>
                <a:cs typeface="Gill Sans MT"/>
              </a:rPr>
              <a:t>Activities</a:t>
            </a:r>
            <a:r>
              <a:rPr sz="3600" spc="-80" dirty="0">
                <a:latin typeface="Gill Sans MT"/>
                <a:cs typeface="Gill Sans MT"/>
              </a:rPr>
              <a:t> </a:t>
            </a:r>
            <a:r>
              <a:rPr sz="3600" spc="65" dirty="0">
                <a:latin typeface="Gill Sans MT"/>
                <a:cs typeface="Gill Sans MT"/>
              </a:rPr>
              <a:t>Counted</a:t>
            </a:r>
            <a:endParaRPr sz="36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241300" algn="l"/>
              </a:tabLst>
            </a:pPr>
            <a:r>
              <a:rPr sz="3600" spc="215" dirty="0">
                <a:latin typeface="Gill Sans MT"/>
                <a:cs typeface="Gill Sans MT"/>
              </a:rPr>
              <a:t>2010</a:t>
            </a:r>
            <a:r>
              <a:rPr sz="3600" spc="-105" dirty="0">
                <a:latin typeface="Gill Sans MT"/>
                <a:cs typeface="Gill Sans MT"/>
              </a:rPr>
              <a:t> </a:t>
            </a:r>
            <a:r>
              <a:rPr sz="3600" spc="160" dirty="0">
                <a:latin typeface="Gill Sans MT"/>
                <a:cs typeface="Gill Sans MT"/>
              </a:rPr>
              <a:t>Guidance</a:t>
            </a:r>
            <a:r>
              <a:rPr sz="3600" spc="-135" dirty="0">
                <a:latin typeface="Gill Sans MT"/>
                <a:cs typeface="Gill Sans MT"/>
              </a:rPr>
              <a:t> </a:t>
            </a:r>
            <a:r>
              <a:rPr sz="3600" spc="100" dirty="0">
                <a:latin typeface="Gill Sans MT"/>
                <a:cs typeface="Gill Sans MT"/>
              </a:rPr>
              <a:t>on</a:t>
            </a:r>
            <a:r>
              <a:rPr sz="3600" spc="-65" dirty="0">
                <a:latin typeface="Gill Sans MT"/>
                <a:cs typeface="Gill Sans MT"/>
              </a:rPr>
              <a:t> </a:t>
            </a:r>
            <a:r>
              <a:rPr sz="3600" spc="135" dirty="0">
                <a:latin typeface="Gill Sans MT"/>
                <a:cs typeface="Gill Sans MT"/>
              </a:rPr>
              <a:t>Part</a:t>
            </a:r>
            <a:r>
              <a:rPr sz="3600" spc="-80" dirty="0">
                <a:latin typeface="Gill Sans MT"/>
                <a:cs typeface="Gill Sans MT"/>
              </a:rPr>
              <a:t> </a:t>
            </a:r>
            <a:r>
              <a:rPr sz="3600" spc="40" dirty="0">
                <a:latin typeface="Gill Sans MT"/>
                <a:cs typeface="Gill Sans MT"/>
              </a:rPr>
              <a:t>Three</a:t>
            </a:r>
            <a:endParaRPr sz="3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4030979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45" dirty="0"/>
              <a:t>Three-</a:t>
            </a:r>
            <a:r>
              <a:rPr spc="-180" dirty="0"/>
              <a:t>Part</a:t>
            </a:r>
            <a:r>
              <a:rPr spc="-100" dirty="0"/>
              <a:t> </a:t>
            </a:r>
            <a:r>
              <a:rPr spc="-60" dirty="0"/>
              <a:t>Test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46492" y="1714373"/>
            <a:ext cx="7897495" cy="3621404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584200" indent="-5715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584200" algn="l"/>
              </a:tabLst>
            </a:pPr>
            <a:r>
              <a:rPr sz="3600" spc="55" dirty="0">
                <a:solidFill>
                  <a:srgbClr val="333333"/>
                </a:solidFill>
                <a:latin typeface="Gill Sans MT"/>
                <a:cs typeface="Gill Sans MT"/>
              </a:rPr>
              <a:t>Know</a:t>
            </a:r>
            <a:r>
              <a:rPr sz="3600" spc="-5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dirty="0">
                <a:solidFill>
                  <a:srgbClr val="333333"/>
                </a:solidFill>
                <a:latin typeface="Gill Sans MT"/>
                <a:cs typeface="Gill Sans MT"/>
              </a:rPr>
              <a:t>your </a:t>
            </a:r>
            <a:r>
              <a:rPr sz="3600" spc="185" dirty="0">
                <a:solidFill>
                  <a:srgbClr val="333333"/>
                </a:solidFill>
                <a:latin typeface="Gill Sans MT"/>
                <a:cs typeface="Gill Sans MT"/>
              </a:rPr>
              <a:t>numbers</a:t>
            </a:r>
            <a:endParaRPr sz="3600">
              <a:latin typeface="Gill Sans MT"/>
              <a:cs typeface="Gill Sans MT"/>
            </a:endParaRPr>
          </a:p>
          <a:p>
            <a:pPr marL="584200" indent="-571500">
              <a:lnSpc>
                <a:spcPct val="100000"/>
              </a:lnSpc>
              <a:spcBef>
                <a:spcPts val="560"/>
              </a:spcBef>
              <a:buFont typeface="Arial"/>
              <a:buChar char="•"/>
              <a:tabLst>
                <a:tab pos="584200" algn="l"/>
              </a:tabLst>
            </a:pPr>
            <a:r>
              <a:rPr sz="3600" spc="55" dirty="0">
                <a:solidFill>
                  <a:srgbClr val="333333"/>
                </a:solidFill>
                <a:latin typeface="Gill Sans MT"/>
                <a:cs typeface="Gill Sans MT"/>
              </a:rPr>
              <a:t>Know</a:t>
            </a:r>
            <a:r>
              <a:rPr sz="3600" spc="-5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dirty="0">
                <a:solidFill>
                  <a:srgbClr val="333333"/>
                </a:solidFill>
                <a:latin typeface="Gill Sans MT"/>
                <a:cs typeface="Gill Sans MT"/>
              </a:rPr>
              <a:t>your </a:t>
            </a:r>
            <a:r>
              <a:rPr sz="3600" spc="80" dirty="0">
                <a:solidFill>
                  <a:srgbClr val="333333"/>
                </a:solidFill>
                <a:latin typeface="Gill Sans MT"/>
                <a:cs typeface="Gill Sans MT"/>
              </a:rPr>
              <a:t>history</a:t>
            </a:r>
            <a:endParaRPr sz="3600">
              <a:latin typeface="Gill Sans MT"/>
              <a:cs typeface="Gill Sans MT"/>
            </a:endParaRPr>
          </a:p>
          <a:p>
            <a:pPr marL="584200" indent="-571500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584200" algn="l"/>
              </a:tabLst>
            </a:pPr>
            <a:r>
              <a:rPr sz="3600" spc="55" dirty="0">
                <a:solidFill>
                  <a:srgbClr val="333333"/>
                </a:solidFill>
                <a:latin typeface="Gill Sans MT"/>
                <a:cs typeface="Gill Sans MT"/>
              </a:rPr>
              <a:t>Know</a:t>
            </a:r>
            <a:r>
              <a:rPr sz="3600" spc="-7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dirty="0">
                <a:solidFill>
                  <a:srgbClr val="333333"/>
                </a:solidFill>
                <a:latin typeface="Gill Sans MT"/>
                <a:cs typeface="Gill Sans MT"/>
              </a:rPr>
              <a:t>your</a:t>
            </a:r>
            <a:r>
              <a:rPr sz="3600" spc="-1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165" dirty="0">
                <a:solidFill>
                  <a:srgbClr val="333333"/>
                </a:solidFill>
                <a:latin typeface="Gill Sans MT"/>
                <a:cs typeface="Gill Sans MT"/>
              </a:rPr>
              <a:t>students'</a:t>
            </a:r>
            <a:r>
              <a:rPr sz="3600" spc="-10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130" dirty="0">
                <a:solidFill>
                  <a:srgbClr val="333333"/>
                </a:solidFill>
                <a:latin typeface="Gill Sans MT"/>
                <a:cs typeface="Gill Sans MT"/>
              </a:rPr>
              <a:t>interests</a:t>
            </a:r>
            <a:endParaRPr sz="36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875"/>
              </a:spcBef>
            </a:pPr>
            <a:endParaRPr sz="3600">
              <a:latin typeface="Gill Sans MT"/>
              <a:cs typeface="Gill Sans MT"/>
            </a:endParaRPr>
          </a:p>
          <a:p>
            <a:pPr marL="12700" marR="5080">
              <a:lnSpc>
                <a:spcPts val="3829"/>
              </a:lnSpc>
              <a:spcBef>
                <a:spcPts val="5"/>
              </a:spcBef>
            </a:pPr>
            <a:r>
              <a:rPr sz="3600" spc="60" dirty="0">
                <a:solidFill>
                  <a:srgbClr val="333333"/>
                </a:solidFill>
                <a:latin typeface="Gill Sans MT"/>
                <a:cs typeface="Gill Sans MT"/>
              </a:rPr>
              <a:t>You</a:t>
            </a:r>
            <a:r>
              <a:rPr sz="3600" spc="-6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95" dirty="0">
                <a:solidFill>
                  <a:srgbClr val="333333"/>
                </a:solidFill>
                <a:latin typeface="Gill Sans MT"/>
                <a:cs typeface="Gill Sans MT"/>
              </a:rPr>
              <a:t>only</a:t>
            </a:r>
            <a:r>
              <a:rPr sz="3600" spc="-7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165" dirty="0">
                <a:solidFill>
                  <a:srgbClr val="333333"/>
                </a:solidFill>
                <a:latin typeface="Gill Sans MT"/>
                <a:cs typeface="Gill Sans MT"/>
              </a:rPr>
              <a:t>need</a:t>
            </a:r>
            <a:r>
              <a:rPr sz="3600" spc="-9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dirty="0">
                <a:solidFill>
                  <a:srgbClr val="333333"/>
                </a:solidFill>
                <a:latin typeface="Gill Sans MT"/>
                <a:cs typeface="Gill Sans MT"/>
              </a:rPr>
              <a:t>to</a:t>
            </a:r>
            <a:r>
              <a:rPr sz="3600" spc="-12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390" dirty="0">
                <a:solidFill>
                  <a:srgbClr val="333333"/>
                </a:solidFill>
                <a:latin typeface="Gill Sans MT"/>
                <a:cs typeface="Gill Sans MT"/>
              </a:rPr>
              <a:t>pass</a:t>
            </a:r>
            <a:r>
              <a:rPr sz="3600" spc="-6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u="sng" spc="135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Gill Sans MT"/>
                <a:cs typeface="Gill Sans MT"/>
              </a:rPr>
              <a:t>one</a:t>
            </a:r>
            <a:r>
              <a:rPr sz="3600" u="none" spc="-10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u="none" spc="110" dirty="0">
                <a:solidFill>
                  <a:srgbClr val="333333"/>
                </a:solidFill>
                <a:latin typeface="Gill Sans MT"/>
                <a:cs typeface="Gill Sans MT"/>
              </a:rPr>
              <a:t>part</a:t>
            </a:r>
            <a:r>
              <a:rPr sz="3600" u="none" spc="-14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u="none" dirty="0">
                <a:solidFill>
                  <a:srgbClr val="333333"/>
                </a:solidFill>
                <a:latin typeface="Gill Sans MT"/>
                <a:cs typeface="Gill Sans MT"/>
              </a:rPr>
              <a:t>to</a:t>
            </a:r>
            <a:r>
              <a:rPr sz="3600" u="none" spc="-12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u="none" spc="190" dirty="0">
                <a:solidFill>
                  <a:srgbClr val="333333"/>
                </a:solidFill>
                <a:latin typeface="Gill Sans MT"/>
                <a:cs typeface="Gill Sans MT"/>
              </a:rPr>
              <a:t>be</a:t>
            </a:r>
            <a:r>
              <a:rPr sz="3600" u="none" spc="-12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u="none" spc="114" dirty="0">
                <a:solidFill>
                  <a:srgbClr val="333333"/>
                </a:solidFill>
                <a:latin typeface="Gill Sans MT"/>
                <a:cs typeface="Gill Sans MT"/>
              </a:rPr>
              <a:t>in </a:t>
            </a:r>
            <a:r>
              <a:rPr sz="3600" u="none" spc="200" dirty="0">
                <a:solidFill>
                  <a:srgbClr val="333333"/>
                </a:solidFill>
                <a:latin typeface="Gill Sans MT"/>
                <a:cs typeface="Gill Sans MT"/>
              </a:rPr>
              <a:t>compliance.</a:t>
            </a:r>
            <a:endParaRPr sz="3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45" dirty="0"/>
              <a:t>Three-</a:t>
            </a:r>
            <a:r>
              <a:rPr spc="-180" dirty="0"/>
              <a:t>Part</a:t>
            </a:r>
            <a:r>
              <a:rPr spc="-160" dirty="0"/>
              <a:t> </a:t>
            </a:r>
            <a:r>
              <a:rPr spc="-65" dirty="0"/>
              <a:t>Test:</a:t>
            </a:r>
            <a:r>
              <a:rPr spc="-135" dirty="0"/>
              <a:t> </a:t>
            </a:r>
            <a:r>
              <a:rPr spc="-180" dirty="0"/>
              <a:t>Part</a:t>
            </a:r>
            <a:r>
              <a:rPr spc="-160" dirty="0"/>
              <a:t> </a:t>
            </a:r>
            <a:r>
              <a:rPr spc="-370" dirty="0"/>
              <a:t>One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46492" y="1784985"/>
            <a:ext cx="9243060" cy="4046854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 marR="5080">
              <a:lnSpc>
                <a:spcPts val="3910"/>
              </a:lnSpc>
              <a:spcBef>
                <a:spcPts val="575"/>
              </a:spcBef>
            </a:pPr>
            <a:r>
              <a:rPr sz="3600" spc="95" dirty="0">
                <a:solidFill>
                  <a:srgbClr val="333333"/>
                </a:solidFill>
                <a:latin typeface="Gill Sans MT"/>
                <a:cs typeface="Gill Sans MT"/>
              </a:rPr>
              <a:t>The</a:t>
            </a:r>
            <a:r>
              <a:rPr sz="3600" spc="-6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140" dirty="0">
                <a:solidFill>
                  <a:srgbClr val="333333"/>
                </a:solidFill>
                <a:latin typeface="Gill Sans MT"/>
                <a:cs typeface="Gill Sans MT"/>
              </a:rPr>
              <a:t>number</a:t>
            </a:r>
            <a:r>
              <a:rPr sz="3600" spc="-12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225" dirty="0">
                <a:solidFill>
                  <a:srgbClr val="333333"/>
                </a:solidFill>
                <a:latin typeface="Gill Sans MT"/>
                <a:cs typeface="Gill Sans MT"/>
              </a:rPr>
              <a:t>of</a:t>
            </a:r>
            <a:r>
              <a:rPr sz="3600" spc="-15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254" dirty="0">
                <a:solidFill>
                  <a:srgbClr val="333333"/>
                </a:solidFill>
                <a:latin typeface="Gill Sans MT"/>
                <a:cs typeface="Gill Sans MT"/>
              </a:rPr>
              <a:t>male</a:t>
            </a:r>
            <a:r>
              <a:rPr sz="3600" spc="-6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240" dirty="0">
                <a:solidFill>
                  <a:srgbClr val="333333"/>
                </a:solidFill>
                <a:latin typeface="Gill Sans MT"/>
                <a:cs typeface="Gill Sans MT"/>
              </a:rPr>
              <a:t>and</a:t>
            </a:r>
            <a:r>
              <a:rPr sz="3600" spc="-10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250" dirty="0">
                <a:solidFill>
                  <a:srgbClr val="333333"/>
                </a:solidFill>
                <a:latin typeface="Gill Sans MT"/>
                <a:cs typeface="Gill Sans MT"/>
              </a:rPr>
              <a:t>female</a:t>
            </a:r>
            <a:r>
              <a:rPr sz="3600" spc="-6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170" dirty="0">
                <a:solidFill>
                  <a:srgbClr val="333333"/>
                </a:solidFill>
                <a:latin typeface="Gill Sans MT"/>
                <a:cs typeface="Gill Sans MT"/>
              </a:rPr>
              <a:t>athletes</a:t>
            </a:r>
            <a:r>
              <a:rPr sz="3600" spc="-9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260" dirty="0">
                <a:solidFill>
                  <a:srgbClr val="333333"/>
                </a:solidFill>
                <a:latin typeface="Gill Sans MT"/>
                <a:cs typeface="Gill Sans MT"/>
              </a:rPr>
              <a:t>is </a:t>
            </a:r>
            <a:r>
              <a:rPr sz="3600" u="sng" spc="195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Gill Sans MT"/>
                <a:cs typeface="Gill Sans MT"/>
              </a:rPr>
              <a:t>substantially</a:t>
            </a:r>
            <a:r>
              <a:rPr sz="3600" u="sng" spc="-5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Gill Sans MT"/>
                <a:cs typeface="Gill Sans MT"/>
              </a:rPr>
              <a:t> </a:t>
            </a:r>
            <a:r>
              <a:rPr sz="3600" u="sng" spc="65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Gill Sans MT"/>
                <a:cs typeface="Gill Sans MT"/>
              </a:rPr>
              <a:t>proportionate</a:t>
            </a:r>
            <a:r>
              <a:rPr sz="3600" u="none" spc="5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u="none" dirty="0">
                <a:solidFill>
                  <a:srgbClr val="333333"/>
                </a:solidFill>
                <a:latin typeface="Gill Sans MT"/>
                <a:cs typeface="Gill Sans MT"/>
              </a:rPr>
              <a:t>to</a:t>
            </a:r>
            <a:r>
              <a:rPr sz="3600" u="none" spc="-6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u="none" dirty="0">
                <a:solidFill>
                  <a:srgbClr val="333333"/>
                </a:solidFill>
                <a:latin typeface="Gill Sans MT"/>
                <a:cs typeface="Gill Sans MT"/>
              </a:rPr>
              <a:t>their</a:t>
            </a:r>
            <a:r>
              <a:rPr sz="3600" u="none" spc="-4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u="none" spc="140" dirty="0">
                <a:solidFill>
                  <a:srgbClr val="333333"/>
                </a:solidFill>
                <a:latin typeface="Gill Sans MT"/>
                <a:cs typeface="Gill Sans MT"/>
              </a:rPr>
              <a:t>respective </a:t>
            </a:r>
            <a:r>
              <a:rPr sz="3600" u="none" spc="125" dirty="0">
                <a:solidFill>
                  <a:srgbClr val="333333"/>
                </a:solidFill>
                <a:latin typeface="Gill Sans MT"/>
                <a:cs typeface="Gill Sans MT"/>
              </a:rPr>
              <a:t>enrollments.</a:t>
            </a:r>
            <a:endParaRPr sz="36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sz="360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</a:pPr>
            <a:r>
              <a:rPr sz="3600" dirty="0">
                <a:solidFill>
                  <a:srgbClr val="333333"/>
                </a:solidFill>
                <a:latin typeface="Gill Sans MT"/>
                <a:cs typeface="Gill Sans MT"/>
              </a:rPr>
              <a:t>"Know your</a:t>
            </a:r>
            <a:r>
              <a:rPr sz="3600" spc="-2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130" dirty="0">
                <a:solidFill>
                  <a:srgbClr val="333333"/>
                </a:solidFill>
                <a:latin typeface="Gill Sans MT"/>
                <a:cs typeface="Gill Sans MT"/>
              </a:rPr>
              <a:t>numbers":</a:t>
            </a:r>
            <a:endParaRPr sz="3600">
              <a:latin typeface="Gill Sans MT"/>
              <a:cs typeface="Gill Sans MT"/>
            </a:endParaRPr>
          </a:p>
          <a:p>
            <a:pPr marL="584200" indent="-571500">
              <a:lnSpc>
                <a:spcPct val="100000"/>
              </a:lnSpc>
              <a:spcBef>
                <a:spcPts val="560"/>
              </a:spcBef>
              <a:buFont typeface="Arial"/>
              <a:buChar char="•"/>
              <a:tabLst>
                <a:tab pos="584200" algn="l"/>
              </a:tabLst>
            </a:pPr>
            <a:r>
              <a:rPr sz="3600" dirty="0">
                <a:solidFill>
                  <a:srgbClr val="333333"/>
                </a:solidFill>
                <a:latin typeface="Gill Sans MT"/>
                <a:cs typeface="Gill Sans MT"/>
              </a:rPr>
              <a:t>How</a:t>
            </a:r>
            <a:r>
              <a:rPr sz="3600" spc="-15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270" dirty="0">
                <a:solidFill>
                  <a:srgbClr val="333333"/>
                </a:solidFill>
                <a:latin typeface="Gill Sans MT"/>
                <a:cs typeface="Gill Sans MT"/>
              </a:rPr>
              <a:t>many</a:t>
            </a:r>
            <a:r>
              <a:rPr sz="3600" spc="-5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190" dirty="0">
                <a:solidFill>
                  <a:srgbClr val="333333"/>
                </a:solidFill>
                <a:latin typeface="Gill Sans MT"/>
                <a:cs typeface="Gill Sans MT"/>
              </a:rPr>
              <a:t>students</a:t>
            </a:r>
            <a:r>
              <a:rPr sz="3600" spc="-6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140" dirty="0">
                <a:solidFill>
                  <a:srgbClr val="333333"/>
                </a:solidFill>
                <a:latin typeface="Gill Sans MT"/>
                <a:cs typeface="Gill Sans MT"/>
              </a:rPr>
              <a:t>are</a:t>
            </a:r>
            <a:r>
              <a:rPr sz="3600" spc="-10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120" dirty="0">
                <a:solidFill>
                  <a:srgbClr val="333333"/>
                </a:solidFill>
                <a:latin typeface="Gill Sans MT"/>
                <a:cs typeface="Gill Sans MT"/>
              </a:rPr>
              <a:t>enrolled?</a:t>
            </a:r>
            <a:endParaRPr sz="3600">
              <a:latin typeface="Gill Sans MT"/>
              <a:cs typeface="Gill Sans MT"/>
            </a:endParaRPr>
          </a:p>
          <a:p>
            <a:pPr marL="584200" indent="-571500">
              <a:lnSpc>
                <a:spcPct val="100000"/>
              </a:lnSpc>
              <a:spcBef>
                <a:spcPts val="560"/>
              </a:spcBef>
              <a:buFont typeface="Arial"/>
              <a:buChar char="•"/>
              <a:tabLst>
                <a:tab pos="584200" algn="l"/>
              </a:tabLst>
            </a:pPr>
            <a:r>
              <a:rPr sz="3600" dirty="0">
                <a:solidFill>
                  <a:srgbClr val="333333"/>
                </a:solidFill>
                <a:latin typeface="Gill Sans MT"/>
                <a:cs typeface="Gill Sans MT"/>
              </a:rPr>
              <a:t>How</a:t>
            </a:r>
            <a:r>
              <a:rPr sz="3600" spc="-15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270" dirty="0">
                <a:solidFill>
                  <a:srgbClr val="333333"/>
                </a:solidFill>
                <a:latin typeface="Gill Sans MT"/>
                <a:cs typeface="Gill Sans MT"/>
              </a:rPr>
              <a:t>many</a:t>
            </a:r>
            <a:r>
              <a:rPr sz="3600" spc="-5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190" dirty="0">
                <a:solidFill>
                  <a:srgbClr val="333333"/>
                </a:solidFill>
                <a:latin typeface="Gill Sans MT"/>
                <a:cs typeface="Gill Sans MT"/>
              </a:rPr>
              <a:t>students</a:t>
            </a:r>
            <a:r>
              <a:rPr sz="3600" spc="-6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140" dirty="0">
                <a:solidFill>
                  <a:srgbClr val="333333"/>
                </a:solidFill>
                <a:latin typeface="Gill Sans MT"/>
                <a:cs typeface="Gill Sans MT"/>
              </a:rPr>
              <a:t>are</a:t>
            </a:r>
            <a:r>
              <a:rPr sz="3600" spc="-10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200" dirty="0">
                <a:solidFill>
                  <a:srgbClr val="333333"/>
                </a:solidFill>
                <a:latin typeface="Gill Sans MT"/>
                <a:cs typeface="Gill Sans MT"/>
              </a:rPr>
              <a:t>athletes?</a:t>
            </a:r>
            <a:endParaRPr sz="3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36830">
              <a:lnSpc>
                <a:spcPct val="100000"/>
              </a:lnSpc>
              <a:spcBef>
                <a:spcPts val="894"/>
              </a:spcBef>
            </a:pPr>
            <a:r>
              <a:rPr spc="-180" dirty="0"/>
              <a:t>Part</a:t>
            </a:r>
            <a:r>
              <a:rPr spc="-165" dirty="0"/>
              <a:t> </a:t>
            </a:r>
            <a:r>
              <a:rPr spc="-254" dirty="0"/>
              <a:t>One:</a:t>
            </a:r>
            <a:r>
              <a:rPr spc="-130" dirty="0"/>
              <a:t> </a:t>
            </a:r>
            <a:r>
              <a:rPr spc="-90" dirty="0"/>
              <a:t>Examples</a:t>
            </a:r>
            <a:r>
              <a:rPr spc="-114" dirty="0"/>
              <a:t> </a:t>
            </a:r>
            <a:r>
              <a:rPr spc="-165" dirty="0"/>
              <a:t>from</a:t>
            </a:r>
            <a:r>
              <a:rPr spc="-185" dirty="0"/>
              <a:t> </a:t>
            </a:r>
            <a:r>
              <a:rPr spc="-505" dirty="0"/>
              <a:t>OCR</a:t>
            </a:r>
            <a:r>
              <a:rPr spc="-155" dirty="0"/>
              <a:t> </a:t>
            </a:r>
            <a:r>
              <a:rPr dirty="0"/>
              <a:t>(1</a:t>
            </a:r>
            <a:r>
              <a:rPr spc="-85" dirty="0"/>
              <a:t> </a:t>
            </a:r>
            <a:r>
              <a:rPr dirty="0"/>
              <a:t>of</a:t>
            </a:r>
            <a:r>
              <a:rPr spc="-175" dirty="0"/>
              <a:t> </a:t>
            </a:r>
            <a:r>
              <a:rPr spc="-25" dirty="0"/>
              <a:t>2)</a:t>
            </a: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sz="3600" b="0" dirty="0">
                <a:solidFill>
                  <a:srgbClr val="333333"/>
                </a:solidFill>
                <a:latin typeface="Arial"/>
                <a:cs typeface="Arial"/>
              </a:rPr>
              <a:t>This</a:t>
            </a:r>
            <a:r>
              <a:rPr sz="3600" b="0" spc="-9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b="0" spc="-50" dirty="0">
                <a:solidFill>
                  <a:srgbClr val="333333"/>
                </a:solidFill>
                <a:latin typeface="Arial"/>
                <a:cs typeface="Arial"/>
              </a:rPr>
              <a:t>Year</a:t>
            </a:r>
            <a:r>
              <a:rPr sz="3600" b="0" spc="-15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b="0" spc="60" dirty="0">
                <a:solidFill>
                  <a:srgbClr val="333333"/>
                </a:solidFill>
                <a:latin typeface="Arial"/>
                <a:cs typeface="Arial"/>
              </a:rPr>
              <a:t>(compliant):</a:t>
            </a:r>
            <a:endParaRPr sz="3600">
              <a:latin typeface="Arial"/>
              <a:cs typeface="Arial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1BA670A-7654-3A41-4A73-E69B930DA0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01417"/>
              </p:ext>
            </p:extLst>
          </p:nvPr>
        </p:nvGraphicFramePr>
        <p:xfrm>
          <a:off x="1219200" y="2282288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635474442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43707219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9614686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Women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750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Enrolled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374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Athletes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8681306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893444" y="3728973"/>
            <a:ext cx="4711065" cy="575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spc="90" dirty="0">
                <a:latin typeface="Arial"/>
                <a:cs typeface="Arial"/>
              </a:rPr>
              <a:t>Next</a:t>
            </a:r>
            <a:r>
              <a:rPr sz="3600" spc="-85" dirty="0">
                <a:latin typeface="Arial"/>
                <a:cs typeface="Arial"/>
              </a:rPr>
              <a:t> </a:t>
            </a:r>
            <a:r>
              <a:rPr sz="3600" spc="-50" dirty="0">
                <a:latin typeface="Arial"/>
                <a:cs typeface="Arial"/>
              </a:rPr>
              <a:t>Year</a:t>
            </a:r>
            <a:r>
              <a:rPr sz="3600" spc="-120" dirty="0">
                <a:latin typeface="Arial"/>
                <a:cs typeface="Arial"/>
              </a:rPr>
              <a:t> </a:t>
            </a:r>
            <a:r>
              <a:rPr sz="3600" spc="65" dirty="0">
                <a:latin typeface="Arial"/>
                <a:cs typeface="Arial"/>
              </a:rPr>
              <a:t>(compliant):</a:t>
            </a:r>
            <a:endParaRPr sz="3600">
              <a:latin typeface="Arial"/>
              <a:cs typeface="Arial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03A85B9-E1A8-7545-B55C-00C70EEA1A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754916"/>
              </p:ext>
            </p:extLst>
          </p:nvPr>
        </p:nvGraphicFramePr>
        <p:xfrm>
          <a:off x="1219200" y="4638448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635474442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43707219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9614686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Women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750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Enrolled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374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Athletes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86813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36830">
              <a:lnSpc>
                <a:spcPct val="100000"/>
              </a:lnSpc>
              <a:spcBef>
                <a:spcPts val="894"/>
              </a:spcBef>
            </a:pPr>
            <a:r>
              <a:rPr spc="-180" dirty="0"/>
              <a:t>Part</a:t>
            </a:r>
            <a:r>
              <a:rPr spc="-165" dirty="0"/>
              <a:t> </a:t>
            </a:r>
            <a:r>
              <a:rPr spc="-254" dirty="0"/>
              <a:t>One:</a:t>
            </a:r>
            <a:r>
              <a:rPr spc="-130" dirty="0"/>
              <a:t> </a:t>
            </a:r>
            <a:r>
              <a:rPr spc="-90" dirty="0"/>
              <a:t>Examples</a:t>
            </a:r>
            <a:r>
              <a:rPr spc="-114" dirty="0"/>
              <a:t> </a:t>
            </a:r>
            <a:r>
              <a:rPr spc="-165" dirty="0"/>
              <a:t>from</a:t>
            </a:r>
            <a:r>
              <a:rPr spc="-185" dirty="0"/>
              <a:t> </a:t>
            </a:r>
            <a:r>
              <a:rPr spc="-505" dirty="0"/>
              <a:t>OCR</a:t>
            </a:r>
            <a:r>
              <a:rPr spc="-155" dirty="0"/>
              <a:t> </a:t>
            </a:r>
            <a:r>
              <a:rPr dirty="0"/>
              <a:t>(2</a:t>
            </a:r>
            <a:r>
              <a:rPr spc="-85" dirty="0"/>
              <a:t> </a:t>
            </a:r>
            <a:r>
              <a:rPr dirty="0"/>
              <a:t>of</a:t>
            </a:r>
            <a:r>
              <a:rPr spc="-175" dirty="0"/>
              <a:t> </a:t>
            </a:r>
            <a:r>
              <a:rPr spc="-25" dirty="0"/>
              <a:t>2)</a:t>
            </a: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sz="3600" b="0" dirty="0">
                <a:solidFill>
                  <a:srgbClr val="333333"/>
                </a:solidFill>
                <a:latin typeface="Arial"/>
                <a:cs typeface="Arial"/>
              </a:rPr>
              <a:t>Big</a:t>
            </a:r>
            <a:r>
              <a:rPr sz="3600" b="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b="0" dirty="0">
                <a:solidFill>
                  <a:srgbClr val="333333"/>
                </a:solidFill>
                <a:latin typeface="Arial"/>
                <a:cs typeface="Arial"/>
              </a:rPr>
              <a:t>School</a:t>
            </a:r>
            <a:r>
              <a:rPr sz="3600" b="0" spc="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3600" b="0" spc="65" dirty="0">
                <a:solidFill>
                  <a:srgbClr val="333333"/>
                </a:solidFill>
                <a:latin typeface="Arial"/>
                <a:cs typeface="Arial"/>
              </a:rPr>
              <a:t>(non-</a:t>
            </a:r>
            <a:r>
              <a:rPr sz="3600" b="0" spc="90" dirty="0">
                <a:solidFill>
                  <a:srgbClr val="333333"/>
                </a:solidFill>
                <a:latin typeface="Arial"/>
                <a:cs typeface="Arial"/>
              </a:rPr>
              <a:t>compliant):</a:t>
            </a:r>
            <a:endParaRPr sz="3600">
              <a:latin typeface="Arial"/>
              <a:cs typeface="Arial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BDDC53E-A327-897D-90FE-AA304B0378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311581"/>
              </p:ext>
            </p:extLst>
          </p:nvPr>
        </p:nvGraphicFramePr>
        <p:xfrm>
          <a:off x="893444" y="2282288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635474442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43707219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9614686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Women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750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Enrolled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374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Athletes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86813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93444" y="3728973"/>
            <a:ext cx="5254625" cy="575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spc="100" dirty="0">
                <a:latin typeface="Arial"/>
                <a:cs typeface="Arial"/>
              </a:rPr>
              <a:t>Little</a:t>
            </a:r>
            <a:r>
              <a:rPr sz="3600" spc="10" dirty="0">
                <a:latin typeface="Arial"/>
                <a:cs typeface="Arial"/>
              </a:rPr>
              <a:t> </a:t>
            </a:r>
            <a:r>
              <a:rPr sz="3600" dirty="0">
                <a:latin typeface="Arial"/>
                <a:cs typeface="Arial"/>
              </a:rPr>
              <a:t>School</a:t>
            </a:r>
            <a:r>
              <a:rPr sz="3600" spc="-5" dirty="0">
                <a:latin typeface="Arial"/>
                <a:cs typeface="Arial"/>
              </a:rPr>
              <a:t> </a:t>
            </a:r>
            <a:r>
              <a:rPr sz="3600" spc="65" dirty="0">
                <a:latin typeface="Arial"/>
                <a:cs typeface="Arial"/>
              </a:rPr>
              <a:t>(compliant):</a:t>
            </a:r>
            <a:endParaRPr sz="3600">
              <a:latin typeface="Arial"/>
              <a:cs typeface="Arial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BDDC53E-A327-897D-90FE-AA304B0378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455001"/>
              </p:ext>
            </p:extLst>
          </p:nvPr>
        </p:nvGraphicFramePr>
        <p:xfrm>
          <a:off x="893444" y="4495800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635474442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43707219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9614686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Women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750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Enrolled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374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Athletes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86813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45" dirty="0"/>
              <a:t>Three-</a:t>
            </a:r>
            <a:r>
              <a:rPr spc="-180" dirty="0"/>
              <a:t>Part</a:t>
            </a:r>
            <a:r>
              <a:rPr spc="-160" dirty="0"/>
              <a:t> </a:t>
            </a:r>
            <a:r>
              <a:rPr spc="-65" dirty="0"/>
              <a:t>Test:</a:t>
            </a:r>
            <a:r>
              <a:rPr spc="-135" dirty="0"/>
              <a:t> </a:t>
            </a:r>
            <a:r>
              <a:rPr spc="-180" dirty="0"/>
              <a:t>Part</a:t>
            </a:r>
            <a:r>
              <a:rPr spc="-160" dirty="0"/>
              <a:t> </a:t>
            </a:r>
            <a:r>
              <a:rPr spc="-290" dirty="0"/>
              <a:t>Two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46492" y="1784985"/>
            <a:ext cx="9117330" cy="280733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 marR="5080">
              <a:lnSpc>
                <a:spcPts val="3910"/>
              </a:lnSpc>
              <a:spcBef>
                <a:spcPts val="575"/>
              </a:spcBef>
            </a:pPr>
            <a:r>
              <a:rPr sz="3600" spc="270" dirty="0">
                <a:solidFill>
                  <a:srgbClr val="333333"/>
                </a:solidFill>
                <a:latin typeface="Gill Sans MT"/>
                <a:cs typeface="Gill Sans MT"/>
              </a:rPr>
              <a:t>Is</a:t>
            </a:r>
            <a:r>
              <a:rPr sz="3600" spc="-9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55" dirty="0">
                <a:solidFill>
                  <a:srgbClr val="333333"/>
                </a:solidFill>
                <a:latin typeface="Gill Sans MT"/>
                <a:cs typeface="Gill Sans MT"/>
              </a:rPr>
              <a:t>there</a:t>
            </a:r>
            <a:r>
              <a:rPr sz="3600" spc="-13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415" dirty="0">
                <a:solidFill>
                  <a:srgbClr val="333333"/>
                </a:solidFill>
                <a:latin typeface="Gill Sans MT"/>
                <a:cs typeface="Gill Sans MT"/>
              </a:rPr>
              <a:t>a</a:t>
            </a:r>
            <a:r>
              <a:rPr sz="3600" spc="-10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90" dirty="0">
                <a:solidFill>
                  <a:srgbClr val="333333"/>
                </a:solidFill>
                <a:latin typeface="Gill Sans MT"/>
                <a:cs typeface="Gill Sans MT"/>
              </a:rPr>
              <a:t>history</a:t>
            </a:r>
            <a:r>
              <a:rPr sz="3600" spc="-8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265" dirty="0">
                <a:solidFill>
                  <a:srgbClr val="333333"/>
                </a:solidFill>
                <a:latin typeface="Gill Sans MT"/>
                <a:cs typeface="Gill Sans MT"/>
              </a:rPr>
              <a:t>and</a:t>
            </a:r>
            <a:r>
              <a:rPr sz="3600" spc="-17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165" dirty="0">
                <a:solidFill>
                  <a:srgbClr val="333333"/>
                </a:solidFill>
                <a:latin typeface="Gill Sans MT"/>
                <a:cs typeface="Gill Sans MT"/>
              </a:rPr>
              <a:t>continuing</a:t>
            </a:r>
            <a:r>
              <a:rPr sz="3600" spc="-9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155" dirty="0">
                <a:solidFill>
                  <a:srgbClr val="333333"/>
                </a:solidFill>
                <a:latin typeface="Gill Sans MT"/>
                <a:cs typeface="Gill Sans MT"/>
              </a:rPr>
              <a:t>practice</a:t>
            </a:r>
            <a:r>
              <a:rPr sz="3600" spc="-15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200" dirty="0">
                <a:solidFill>
                  <a:srgbClr val="333333"/>
                </a:solidFill>
                <a:latin typeface="Gill Sans MT"/>
                <a:cs typeface="Gill Sans MT"/>
              </a:rPr>
              <a:t>of </a:t>
            </a:r>
            <a:r>
              <a:rPr sz="3600" spc="150" dirty="0">
                <a:solidFill>
                  <a:srgbClr val="333333"/>
                </a:solidFill>
                <a:latin typeface="Gill Sans MT"/>
                <a:cs typeface="Gill Sans MT"/>
              </a:rPr>
              <a:t>program</a:t>
            </a:r>
            <a:r>
              <a:rPr sz="3600" spc="-9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190" dirty="0">
                <a:solidFill>
                  <a:srgbClr val="333333"/>
                </a:solidFill>
                <a:latin typeface="Gill Sans MT"/>
                <a:cs typeface="Gill Sans MT"/>
              </a:rPr>
              <a:t>expansion</a:t>
            </a:r>
            <a:r>
              <a:rPr sz="3600" spc="-12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60" dirty="0">
                <a:solidFill>
                  <a:srgbClr val="333333"/>
                </a:solidFill>
                <a:latin typeface="Gill Sans MT"/>
                <a:cs typeface="Gill Sans MT"/>
              </a:rPr>
              <a:t>for</a:t>
            </a:r>
            <a:r>
              <a:rPr sz="3600" spc="-4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100" dirty="0">
                <a:solidFill>
                  <a:srgbClr val="333333"/>
                </a:solidFill>
                <a:latin typeface="Gill Sans MT"/>
                <a:cs typeface="Gill Sans MT"/>
              </a:rPr>
              <a:t>the</a:t>
            </a:r>
            <a:r>
              <a:rPr sz="3600" spc="-13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100" dirty="0">
                <a:solidFill>
                  <a:srgbClr val="333333"/>
                </a:solidFill>
                <a:latin typeface="Gill Sans MT"/>
                <a:cs typeface="Gill Sans MT"/>
              </a:rPr>
              <a:t>underrepresented </a:t>
            </a:r>
            <a:r>
              <a:rPr sz="3600" spc="250" dirty="0">
                <a:solidFill>
                  <a:srgbClr val="333333"/>
                </a:solidFill>
                <a:latin typeface="Gill Sans MT"/>
                <a:cs typeface="Gill Sans MT"/>
              </a:rPr>
              <a:t>sex?</a:t>
            </a:r>
            <a:endParaRPr sz="36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sz="360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</a:pPr>
            <a:r>
              <a:rPr sz="3600" dirty="0">
                <a:solidFill>
                  <a:srgbClr val="333333"/>
                </a:solidFill>
                <a:latin typeface="Gill Sans MT"/>
                <a:cs typeface="Gill Sans MT"/>
              </a:rPr>
              <a:t>"Know your</a:t>
            </a:r>
            <a:r>
              <a:rPr sz="3600" spc="-2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600" spc="40" dirty="0">
                <a:solidFill>
                  <a:srgbClr val="333333"/>
                </a:solidFill>
                <a:latin typeface="Gill Sans MT"/>
                <a:cs typeface="Gill Sans MT"/>
              </a:rPr>
              <a:t>history"!</a:t>
            </a:r>
            <a:endParaRPr sz="3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80" dirty="0"/>
              <a:t>Part</a:t>
            </a:r>
            <a:r>
              <a:rPr spc="-155" dirty="0"/>
              <a:t> </a:t>
            </a:r>
            <a:r>
              <a:rPr spc="-265" dirty="0"/>
              <a:t>Two</a:t>
            </a:r>
            <a:r>
              <a:rPr spc="-160" dirty="0"/>
              <a:t> </a:t>
            </a:r>
            <a:r>
              <a:rPr spc="590" dirty="0"/>
              <a:t>–</a:t>
            </a:r>
            <a:r>
              <a:rPr spc="-140" dirty="0"/>
              <a:t> </a:t>
            </a:r>
            <a:r>
              <a:rPr spc="-145" dirty="0"/>
              <a:t>Keep</a:t>
            </a:r>
            <a:r>
              <a:rPr spc="-170" dirty="0"/>
              <a:t> </a:t>
            </a:r>
            <a:r>
              <a:rPr spc="-245" dirty="0"/>
              <a:t>Your</a:t>
            </a:r>
            <a:r>
              <a:rPr spc="-135" dirty="0"/>
              <a:t> </a:t>
            </a:r>
            <a:r>
              <a:rPr spc="-114" dirty="0"/>
              <a:t>Chronology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05102"/>
            <a:ext cx="9653905" cy="4126865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166370" indent="-165100">
              <a:lnSpc>
                <a:spcPct val="100000"/>
              </a:lnSpc>
              <a:spcBef>
                <a:spcPts val="655"/>
              </a:spcBef>
              <a:buClr>
                <a:srgbClr val="333333"/>
              </a:buClr>
              <a:buSzPct val="94444"/>
              <a:buFont typeface="Gill Sans MT"/>
              <a:buChar char="•"/>
              <a:tabLst>
                <a:tab pos="166370" algn="l"/>
              </a:tabLst>
            </a:pP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When</a:t>
            </a:r>
            <a:r>
              <a:rPr sz="3600" spc="-30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did</a:t>
            </a:r>
            <a:r>
              <a:rPr sz="3600" spc="-30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you</a:t>
            </a:r>
            <a:r>
              <a:rPr sz="3600" spc="-35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add</a:t>
            </a:r>
            <a:r>
              <a:rPr sz="3600" spc="-35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each</a:t>
            </a:r>
            <a:r>
              <a:rPr sz="3600" spc="-30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002B47"/>
                </a:solidFill>
                <a:latin typeface="Calibri"/>
                <a:cs typeface="Calibri"/>
              </a:rPr>
              <a:t>team?</a:t>
            </a:r>
            <a:endParaRPr sz="3600">
              <a:latin typeface="Calibri"/>
              <a:cs typeface="Calibri"/>
            </a:endParaRPr>
          </a:p>
          <a:p>
            <a:pPr marL="166370" indent="-165100">
              <a:lnSpc>
                <a:spcPct val="100000"/>
              </a:lnSpc>
              <a:spcBef>
                <a:spcPts val="560"/>
              </a:spcBef>
              <a:buClr>
                <a:srgbClr val="333333"/>
              </a:buClr>
              <a:buSzPct val="94444"/>
              <a:buFont typeface="Gill Sans MT"/>
              <a:buChar char="•"/>
              <a:tabLst>
                <a:tab pos="166370" algn="l"/>
              </a:tabLst>
            </a:pP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When</a:t>
            </a:r>
            <a:r>
              <a:rPr sz="3600" spc="-55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did</a:t>
            </a:r>
            <a:r>
              <a:rPr sz="3600" spc="-55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you</a:t>
            </a:r>
            <a:r>
              <a:rPr sz="3600" spc="-55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elevate</a:t>
            </a:r>
            <a:r>
              <a:rPr sz="3600" spc="-100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each</a:t>
            </a:r>
            <a:r>
              <a:rPr sz="3600" spc="-55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002B47"/>
                </a:solidFill>
                <a:latin typeface="Calibri"/>
                <a:cs typeface="Calibri"/>
              </a:rPr>
              <a:t>team?</a:t>
            </a:r>
            <a:endParaRPr sz="3600">
              <a:latin typeface="Calibri"/>
              <a:cs typeface="Calibri"/>
            </a:endParaRPr>
          </a:p>
          <a:p>
            <a:pPr marL="166370" indent="-165100">
              <a:lnSpc>
                <a:spcPct val="100000"/>
              </a:lnSpc>
              <a:spcBef>
                <a:spcPts val="640"/>
              </a:spcBef>
              <a:buClr>
                <a:srgbClr val="333333"/>
              </a:buClr>
              <a:buSzPct val="94444"/>
              <a:buFont typeface="Gill Sans MT"/>
              <a:buChar char="•"/>
              <a:tabLst>
                <a:tab pos="166370" algn="l"/>
              </a:tabLst>
            </a:pP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What</a:t>
            </a:r>
            <a:r>
              <a:rPr sz="3600" spc="-70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did</a:t>
            </a:r>
            <a:r>
              <a:rPr sz="3600" spc="-85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your</a:t>
            </a:r>
            <a:r>
              <a:rPr sz="3600" spc="-114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numbers</a:t>
            </a:r>
            <a:r>
              <a:rPr sz="3600" spc="-60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look</a:t>
            </a:r>
            <a:r>
              <a:rPr sz="3600" spc="-50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like</a:t>
            </a:r>
            <a:r>
              <a:rPr sz="3600" spc="-60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over</a:t>
            </a:r>
            <a:r>
              <a:rPr sz="3600" spc="-50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the</a:t>
            </a:r>
            <a:r>
              <a:rPr sz="3600" spc="-125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002B47"/>
                </a:solidFill>
                <a:latin typeface="Calibri"/>
                <a:cs typeface="Calibri"/>
              </a:rPr>
              <a:t>years?</a:t>
            </a:r>
            <a:endParaRPr sz="3600">
              <a:latin typeface="Calibri"/>
              <a:cs typeface="Calibri"/>
            </a:endParaRPr>
          </a:p>
          <a:p>
            <a:pPr marL="165735" marR="462915" indent="-165100">
              <a:lnSpc>
                <a:spcPts val="3910"/>
              </a:lnSpc>
              <a:spcBef>
                <a:spcPts val="1035"/>
              </a:spcBef>
              <a:buClr>
                <a:srgbClr val="333333"/>
              </a:buClr>
              <a:buSzPct val="94444"/>
              <a:buFont typeface="Gill Sans MT"/>
              <a:buChar char="•"/>
              <a:tabLst>
                <a:tab pos="241300" algn="l"/>
              </a:tabLst>
            </a:pP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How</a:t>
            </a:r>
            <a:r>
              <a:rPr sz="3600" spc="-80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have</a:t>
            </a:r>
            <a:r>
              <a:rPr sz="3600" spc="-110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you</a:t>
            </a:r>
            <a:r>
              <a:rPr sz="3600" spc="-70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responded</a:t>
            </a:r>
            <a:r>
              <a:rPr sz="3600" spc="-65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when</a:t>
            </a:r>
            <a:r>
              <a:rPr sz="3600" spc="-65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new</a:t>
            </a:r>
            <a:r>
              <a:rPr sz="3600" spc="-75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teams</a:t>
            </a:r>
            <a:r>
              <a:rPr sz="3600" spc="-40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spc="-20" dirty="0">
                <a:solidFill>
                  <a:srgbClr val="002B47"/>
                </a:solidFill>
                <a:latin typeface="Calibri"/>
                <a:cs typeface="Calibri"/>
              </a:rPr>
              <a:t>were 	</a:t>
            </a:r>
            <a:r>
              <a:rPr sz="3600" spc="-10" dirty="0">
                <a:solidFill>
                  <a:srgbClr val="002B47"/>
                </a:solidFill>
                <a:latin typeface="Calibri"/>
                <a:cs typeface="Calibri"/>
              </a:rPr>
              <a:t>requested?</a:t>
            </a:r>
            <a:endParaRPr sz="3600">
              <a:latin typeface="Calibri"/>
              <a:cs typeface="Calibri"/>
            </a:endParaRPr>
          </a:p>
          <a:p>
            <a:pPr marL="165735" marR="5080" indent="-165100">
              <a:lnSpc>
                <a:spcPts val="3910"/>
              </a:lnSpc>
              <a:spcBef>
                <a:spcPts val="965"/>
              </a:spcBef>
              <a:buClr>
                <a:srgbClr val="333333"/>
              </a:buClr>
              <a:buSzPct val="94444"/>
              <a:buFont typeface="Gill Sans MT"/>
              <a:buChar char="•"/>
              <a:tabLst>
                <a:tab pos="241300" algn="l"/>
              </a:tabLst>
            </a:pP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Do</a:t>
            </a:r>
            <a:r>
              <a:rPr sz="3600" spc="-65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you</a:t>
            </a:r>
            <a:r>
              <a:rPr sz="3600" spc="-55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have</a:t>
            </a:r>
            <a:r>
              <a:rPr sz="3600" spc="-95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a</a:t>
            </a:r>
            <a:r>
              <a:rPr sz="3600" spc="-35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plan</a:t>
            </a:r>
            <a:r>
              <a:rPr sz="3600" spc="-50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in</a:t>
            </a:r>
            <a:r>
              <a:rPr sz="3600" spc="-50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place</a:t>
            </a:r>
            <a:r>
              <a:rPr sz="3600" spc="-25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to</a:t>
            </a:r>
            <a:r>
              <a:rPr sz="3600" spc="-65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monitor</a:t>
            </a:r>
            <a:r>
              <a:rPr sz="3600" spc="-85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002B47"/>
                </a:solidFill>
                <a:latin typeface="Calibri"/>
                <a:cs typeface="Calibri"/>
              </a:rPr>
              <a:t>interest</a:t>
            </a:r>
            <a:r>
              <a:rPr sz="3600" spc="-105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spc="-25" dirty="0">
                <a:solidFill>
                  <a:srgbClr val="002B47"/>
                </a:solidFill>
                <a:latin typeface="Calibri"/>
                <a:cs typeface="Calibri"/>
              </a:rPr>
              <a:t>and 	</a:t>
            </a:r>
            <a:r>
              <a:rPr sz="3600" dirty="0">
                <a:solidFill>
                  <a:srgbClr val="002B47"/>
                </a:solidFill>
                <a:latin typeface="Calibri"/>
                <a:cs typeface="Calibri"/>
              </a:rPr>
              <a:t>expand</a:t>
            </a:r>
            <a:r>
              <a:rPr sz="3600" spc="-145" dirty="0">
                <a:solidFill>
                  <a:srgbClr val="002B47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002B47"/>
                </a:solidFill>
                <a:latin typeface="Calibri"/>
                <a:cs typeface="Calibri"/>
              </a:rPr>
              <a:t>opportunities?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698500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45" dirty="0"/>
              <a:t>Three-</a:t>
            </a:r>
            <a:r>
              <a:rPr spc="-180" dirty="0"/>
              <a:t>Part</a:t>
            </a:r>
            <a:r>
              <a:rPr spc="-160" dirty="0"/>
              <a:t> </a:t>
            </a:r>
            <a:r>
              <a:rPr spc="-65" dirty="0"/>
              <a:t>Test:</a:t>
            </a:r>
            <a:r>
              <a:rPr spc="-135" dirty="0"/>
              <a:t> </a:t>
            </a:r>
            <a:r>
              <a:rPr spc="-180" dirty="0"/>
              <a:t>Part</a:t>
            </a:r>
            <a:r>
              <a:rPr spc="-160" dirty="0"/>
              <a:t> </a:t>
            </a:r>
            <a:r>
              <a:rPr spc="-150" dirty="0"/>
              <a:t>Three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518285"/>
            <a:ext cx="9933305" cy="3625850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12700" marR="5080">
              <a:lnSpc>
                <a:spcPts val="3450"/>
              </a:lnSpc>
              <a:spcBef>
                <a:spcPts val="570"/>
              </a:spcBef>
            </a:pPr>
            <a:r>
              <a:rPr sz="3200" spc="250" dirty="0">
                <a:latin typeface="Gill Sans MT"/>
                <a:cs typeface="Gill Sans MT"/>
              </a:rPr>
              <a:t>Is</a:t>
            </a:r>
            <a:r>
              <a:rPr sz="3200" spc="-12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your </a:t>
            </a:r>
            <a:r>
              <a:rPr sz="3200" spc="95" dirty="0">
                <a:latin typeface="Gill Sans MT"/>
                <a:cs typeface="Gill Sans MT"/>
              </a:rPr>
              <a:t>institution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140" dirty="0">
                <a:latin typeface="Gill Sans MT"/>
                <a:cs typeface="Gill Sans MT"/>
              </a:rPr>
              <a:t>fully</a:t>
            </a:r>
            <a:r>
              <a:rPr sz="3200" spc="-60" dirty="0">
                <a:latin typeface="Gill Sans MT"/>
                <a:cs typeface="Gill Sans MT"/>
              </a:rPr>
              <a:t> </a:t>
            </a:r>
            <a:r>
              <a:rPr sz="3200" spc="240" dirty="0">
                <a:latin typeface="Gill Sans MT"/>
                <a:cs typeface="Gill Sans MT"/>
              </a:rPr>
              <a:t>and</a:t>
            </a:r>
            <a:r>
              <a:rPr sz="3200" spc="-125" dirty="0">
                <a:latin typeface="Gill Sans MT"/>
                <a:cs typeface="Gill Sans MT"/>
              </a:rPr>
              <a:t> </a:t>
            </a:r>
            <a:r>
              <a:rPr sz="3200" spc="160" dirty="0">
                <a:latin typeface="Gill Sans MT"/>
                <a:cs typeface="Gill Sans MT"/>
              </a:rPr>
              <a:t>effectively</a:t>
            </a:r>
            <a:r>
              <a:rPr sz="3200" spc="-130" dirty="0">
                <a:latin typeface="Gill Sans MT"/>
                <a:cs typeface="Gill Sans MT"/>
              </a:rPr>
              <a:t> </a:t>
            </a:r>
            <a:r>
              <a:rPr sz="3200" spc="210" dirty="0">
                <a:latin typeface="Gill Sans MT"/>
                <a:cs typeface="Gill Sans MT"/>
              </a:rPr>
              <a:t>accommodating </a:t>
            </a:r>
            <a:r>
              <a:rPr sz="3200" spc="110" dirty="0">
                <a:latin typeface="Gill Sans MT"/>
                <a:cs typeface="Gill Sans MT"/>
              </a:rPr>
              <a:t>the</a:t>
            </a:r>
            <a:r>
              <a:rPr sz="3200" spc="-105" dirty="0">
                <a:latin typeface="Gill Sans MT"/>
                <a:cs typeface="Gill Sans MT"/>
              </a:rPr>
              <a:t> </a:t>
            </a:r>
            <a:r>
              <a:rPr sz="3200" spc="125" dirty="0">
                <a:latin typeface="Gill Sans MT"/>
                <a:cs typeface="Gill Sans MT"/>
              </a:rPr>
              <a:t>interests</a:t>
            </a:r>
            <a:r>
              <a:rPr sz="3200" spc="-140" dirty="0">
                <a:latin typeface="Gill Sans MT"/>
                <a:cs typeface="Gill Sans MT"/>
              </a:rPr>
              <a:t> </a:t>
            </a:r>
            <a:r>
              <a:rPr sz="3200" spc="240" dirty="0">
                <a:latin typeface="Gill Sans MT"/>
                <a:cs typeface="Gill Sans MT"/>
              </a:rPr>
              <a:t>and</a:t>
            </a:r>
            <a:r>
              <a:rPr sz="3200" spc="-60" dirty="0">
                <a:latin typeface="Gill Sans MT"/>
                <a:cs typeface="Gill Sans MT"/>
              </a:rPr>
              <a:t> </a:t>
            </a:r>
            <a:r>
              <a:rPr sz="3200" spc="150" dirty="0">
                <a:latin typeface="Gill Sans MT"/>
                <a:cs typeface="Gill Sans MT"/>
              </a:rPr>
              <a:t>abilities</a:t>
            </a:r>
            <a:r>
              <a:rPr sz="3200" spc="-130" dirty="0">
                <a:latin typeface="Gill Sans MT"/>
                <a:cs typeface="Gill Sans MT"/>
              </a:rPr>
              <a:t> </a:t>
            </a:r>
            <a:r>
              <a:rPr sz="3200" spc="210" dirty="0">
                <a:latin typeface="Gill Sans MT"/>
                <a:cs typeface="Gill Sans MT"/>
              </a:rPr>
              <a:t>of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10" dirty="0">
                <a:latin typeface="Gill Sans MT"/>
                <a:cs typeface="Gill Sans MT"/>
              </a:rPr>
              <a:t>the</a:t>
            </a:r>
            <a:r>
              <a:rPr sz="3200" spc="-125" dirty="0">
                <a:latin typeface="Gill Sans MT"/>
                <a:cs typeface="Gill Sans MT"/>
              </a:rPr>
              <a:t> </a:t>
            </a:r>
            <a:r>
              <a:rPr sz="3200" spc="95" dirty="0">
                <a:latin typeface="Gill Sans MT"/>
                <a:cs typeface="Gill Sans MT"/>
              </a:rPr>
              <a:t>underrepresented</a:t>
            </a:r>
            <a:r>
              <a:rPr sz="3200" spc="-60" dirty="0">
                <a:latin typeface="Gill Sans MT"/>
                <a:cs typeface="Gill Sans MT"/>
              </a:rPr>
              <a:t> </a:t>
            </a:r>
            <a:r>
              <a:rPr sz="3200" spc="229" dirty="0">
                <a:latin typeface="Gill Sans MT"/>
                <a:cs typeface="Gill Sans MT"/>
              </a:rPr>
              <a:t>sex?</a:t>
            </a:r>
            <a:endParaRPr sz="32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340"/>
              </a:spcBef>
            </a:pPr>
            <a:endParaRPr sz="320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“Know</a:t>
            </a:r>
            <a:r>
              <a:rPr sz="3200" spc="-1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your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student</a:t>
            </a:r>
            <a:r>
              <a:rPr sz="3200" spc="-1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interest”:</a:t>
            </a:r>
            <a:endParaRPr sz="3200">
              <a:latin typeface="Calibri"/>
              <a:cs typeface="Calibri"/>
            </a:endParaRPr>
          </a:p>
          <a:p>
            <a:pPr marL="132715" indent="-131445">
              <a:lnSpc>
                <a:spcPct val="100000"/>
              </a:lnSpc>
              <a:spcBef>
                <a:spcPts val="740"/>
              </a:spcBef>
              <a:buSzPct val="96363"/>
              <a:buFont typeface="Gill Sans MT"/>
              <a:buChar char="•"/>
              <a:tabLst>
                <a:tab pos="132715" algn="l"/>
              </a:tabLst>
            </a:pPr>
            <a:r>
              <a:rPr sz="2750" dirty="0">
                <a:latin typeface="Calibri"/>
                <a:cs typeface="Calibri"/>
              </a:rPr>
              <a:t>Is</a:t>
            </a:r>
            <a:r>
              <a:rPr sz="2750" spc="90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there</a:t>
            </a:r>
            <a:r>
              <a:rPr sz="2750" spc="25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unmet</a:t>
            </a:r>
            <a:r>
              <a:rPr sz="2750" spc="25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interest</a:t>
            </a:r>
            <a:r>
              <a:rPr sz="2750" spc="25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in</a:t>
            </a:r>
            <a:r>
              <a:rPr sz="2750" spc="20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a</a:t>
            </a:r>
            <a:r>
              <a:rPr sz="2750" spc="70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particular</a:t>
            </a:r>
            <a:r>
              <a:rPr sz="2750" spc="60" dirty="0">
                <a:latin typeface="Calibri"/>
                <a:cs typeface="Calibri"/>
              </a:rPr>
              <a:t> </a:t>
            </a:r>
            <a:r>
              <a:rPr sz="2750" spc="-10" dirty="0">
                <a:latin typeface="Calibri"/>
                <a:cs typeface="Calibri"/>
              </a:rPr>
              <a:t>sport?</a:t>
            </a:r>
            <a:endParaRPr sz="2750">
              <a:latin typeface="Calibri"/>
              <a:cs typeface="Calibri"/>
            </a:endParaRPr>
          </a:p>
          <a:p>
            <a:pPr marL="133350" indent="-132080">
              <a:lnSpc>
                <a:spcPct val="100000"/>
              </a:lnSpc>
              <a:spcBef>
                <a:spcPts val="760"/>
              </a:spcBef>
              <a:buSzPct val="96363"/>
              <a:buFont typeface="Gill Sans MT"/>
              <a:buChar char="•"/>
              <a:tabLst>
                <a:tab pos="133350" algn="l"/>
              </a:tabLst>
            </a:pPr>
            <a:r>
              <a:rPr sz="2750" dirty="0">
                <a:latin typeface="Calibri"/>
                <a:cs typeface="Calibri"/>
              </a:rPr>
              <a:t>Is</a:t>
            </a:r>
            <a:r>
              <a:rPr sz="2750" spc="90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there</a:t>
            </a:r>
            <a:r>
              <a:rPr sz="2750" spc="20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sufficient</a:t>
            </a:r>
            <a:r>
              <a:rPr sz="2750" spc="25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ability</a:t>
            </a:r>
            <a:r>
              <a:rPr sz="2750" spc="70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to</a:t>
            </a:r>
            <a:r>
              <a:rPr sz="2750" spc="15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sustain</a:t>
            </a:r>
            <a:r>
              <a:rPr sz="2750" spc="15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a</a:t>
            </a:r>
            <a:r>
              <a:rPr sz="2750" spc="70" dirty="0">
                <a:latin typeface="Calibri"/>
                <a:cs typeface="Calibri"/>
              </a:rPr>
              <a:t> </a:t>
            </a:r>
            <a:r>
              <a:rPr sz="2750" spc="-10" dirty="0">
                <a:latin typeface="Calibri"/>
                <a:cs typeface="Calibri"/>
              </a:rPr>
              <a:t>team?</a:t>
            </a:r>
            <a:endParaRPr sz="2750">
              <a:latin typeface="Calibri"/>
              <a:cs typeface="Calibri"/>
            </a:endParaRPr>
          </a:p>
          <a:p>
            <a:pPr marL="133350" indent="-132080">
              <a:lnSpc>
                <a:spcPct val="100000"/>
              </a:lnSpc>
              <a:spcBef>
                <a:spcPts val="680"/>
              </a:spcBef>
              <a:buSzPct val="96363"/>
              <a:buFont typeface="Gill Sans MT"/>
              <a:buChar char="•"/>
              <a:tabLst>
                <a:tab pos="133350" algn="l"/>
              </a:tabLst>
            </a:pPr>
            <a:r>
              <a:rPr sz="2750" dirty="0">
                <a:latin typeface="Calibri"/>
                <a:cs typeface="Calibri"/>
              </a:rPr>
              <a:t>Is</a:t>
            </a:r>
            <a:r>
              <a:rPr sz="2750" spc="114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there</a:t>
            </a:r>
            <a:r>
              <a:rPr sz="2750" spc="45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a</a:t>
            </a:r>
            <a:r>
              <a:rPr sz="2750" spc="15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reasonable</a:t>
            </a:r>
            <a:r>
              <a:rPr sz="2750" spc="40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expectation</a:t>
            </a:r>
            <a:r>
              <a:rPr sz="2750" spc="40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of</a:t>
            </a:r>
            <a:r>
              <a:rPr sz="2750" spc="50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competition</a:t>
            </a:r>
            <a:r>
              <a:rPr sz="2750" spc="110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for</a:t>
            </a:r>
            <a:r>
              <a:rPr sz="2750" spc="5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the</a:t>
            </a:r>
            <a:r>
              <a:rPr sz="2750" spc="40" dirty="0">
                <a:latin typeface="Calibri"/>
                <a:cs typeface="Calibri"/>
              </a:rPr>
              <a:t> </a:t>
            </a:r>
            <a:r>
              <a:rPr sz="2750" spc="-10" dirty="0">
                <a:latin typeface="Calibri"/>
                <a:cs typeface="Calibri"/>
              </a:rPr>
              <a:t>team?</a:t>
            </a:r>
            <a:endParaRPr sz="27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-2"/>
            <a:ext cx="12192000" cy="6858000"/>
            <a:chOff x="0" y="-2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-2"/>
              <a:ext cx="12182474" cy="685799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6400799"/>
              <a:ext cx="12191999" cy="45719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125075" y="6467473"/>
              <a:ext cx="1971675" cy="323850"/>
            </a:xfrm>
            <a:prstGeom prst="rect">
              <a:avLst/>
            </a:prstGeom>
          </p:spPr>
        </p:pic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4734559" y="1243330"/>
            <a:ext cx="2734310" cy="575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spc="-100" dirty="0">
                <a:solidFill>
                  <a:srgbClr val="FFFFFF"/>
                </a:solidFill>
              </a:rPr>
              <a:t>Submodule</a:t>
            </a:r>
            <a:r>
              <a:rPr sz="3600" spc="-110" dirty="0">
                <a:solidFill>
                  <a:srgbClr val="FFFFFF"/>
                </a:solidFill>
              </a:rPr>
              <a:t> </a:t>
            </a:r>
            <a:r>
              <a:rPr sz="3600" spc="25" dirty="0">
                <a:solidFill>
                  <a:srgbClr val="FFFFFF"/>
                </a:solidFill>
              </a:rPr>
              <a:t>1</a:t>
            </a:r>
            <a:endParaRPr sz="3600"/>
          </a:p>
        </p:txBody>
      </p:sp>
      <p:sp>
        <p:nvSpPr>
          <p:cNvPr id="7" name="object 7"/>
          <p:cNvSpPr txBox="1"/>
          <p:nvPr/>
        </p:nvSpPr>
        <p:spPr>
          <a:xfrm>
            <a:off x="1062037" y="1701101"/>
            <a:ext cx="10075545" cy="381635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12700" marR="5080" indent="-1270" algn="ctr">
              <a:lnSpc>
                <a:spcPct val="90100"/>
              </a:lnSpc>
              <a:spcBef>
                <a:spcPts val="750"/>
              </a:spcBef>
            </a:pPr>
            <a:r>
              <a:rPr sz="5400" b="1" spc="-515" dirty="0">
                <a:solidFill>
                  <a:srgbClr val="FFFFFF"/>
                </a:solidFill>
                <a:latin typeface="Gill Sans MT"/>
                <a:cs typeface="Gill Sans MT"/>
              </a:rPr>
              <a:t>What</a:t>
            </a:r>
            <a:r>
              <a:rPr sz="5400" b="1" spc="-17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204" dirty="0">
                <a:solidFill>
                  <a:srgbClr val="FFFFFF"/>
                </a:solidFill>
                <a:latin typeface="Gill Sans MT"/>
                <a:cs typeface="Gill Sans MT"/>
              </a:rPr>
              <a:t>is</a:t>
            </a:r>
            <a:r>
              <a:rPr sz="5400" b="1" spc="-14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85" dirty="0">
                <a:solidFill>
                  <a:srgbClr val="FFFFFF"/>
                </a:solidFill>
                <a:latin typeface="Gill Sans MT"/>
                <a:cs typeface="Gill Sans MT"/>
              </a:rPr>
              <a:t>the</a:t>
            </a:r>
            <a:r>
              <a:rPr sz="5400" b="1" spc="-20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29" dirty="0">
                <a:solidFill>
                  <a:srgbClr val="FFFFFF"/>
                </a:solidFill>
                <a:latin typeface="Gill Sans MT"/>
                <a:cs typeface="Gill Sans MT"/>
              </a:rPr>
              <a:t>requirement</a:t>
            </a:r>
            <a:r>
              <a:rPr sz="5400" b="1" spc="-17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5" dirty="0">
                <a:solidFill>
                  <a:srgbClr val="FFFFFF"/>
                </a:solidFill>
                <a:latin typeface="Gill Sans MT"/>
                <a:cs typeface="Gill Sans MT"/>
              </a:rPr>
              <a:t>for </a:t>
            </a:r>
            <a:r>
              <a:rPr sz="5400" b="1" spc="-125" dirty="0">
                <a:solidFill>
                  <a:srgbClr val="FFFFFF"/>
                </a:solidFill>
                <a:latin typeface="Gill Sans MT"/>
                <a:cs typeface="Gill Sans MT"/>
              </a:rPr>
              <a:t>equity</a:t>
            </a:r>
            <a:r>
              <a:rPr sz="5400" b="1" spc="-25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dirty="0">
                <a:solidFill>
                  <a:srgbClr val="FFFFFF"/>
                </a:solidFill>
                <a:latin typeface="Gill Sans MT"/>
                <a:cs typeface="Gill Sans MT"/>
              </a:rPr>
              <a:t>in</a:t>
            </a:r>
            <a:r>
              <a:rPr sz="5400" b="1" spc="-37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40" dirty="0">
                <a:solidFill>
                  <a:srgbClr val="FFFFFF"/>
                </a:solidFill>
                <a:latin typeface="Gill Sans MT"/>
                <a:cs typeface="Gill Sans MT"/>
              </a:rPr>
              <a:t>athletics,</a:t>
            </a:r>
            <a:r>
              <a:rPr sz="5400" b="1" spc="-29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30" dirty="0">
                <a:solidFill>
                  <a:srgbClr val="FFFFFF"/>
                </a:solidFill>
                <a:latin typeface="Gill Sans MT"/>
                <a:cs typeface="Gill Sans MT"/>
              </a:rPr>
              <a:t>and</a:t>
            </a:r>
            <a:r>
              <a:rPr sz="5400" b="1" spc="-31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75" dirty="0">
                <a:solidFill>
                  <a:srgbClr val="FFFFFF"/>
                </a:solidFill>
                <a:latin typeface="Gill Sans MT"/>
                <a:cs typeface="Gill Sans MT"/>
              </a:rPr>
              <a:t>how</a:t>
            </a:r>
            <a:r>
              <a:rPr sz="5400" b="1" spc="-20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0" dirty="0">
                <a:solidFill>
                  <a:srgbClr val="FFFFFF"/>
                </a:solidFill>
                <a:latin typeface="Gill Sans MT"/>
                <a:cs typeface="Gill Sans MT"/>
              </a:rPr>
              <a:t>does </a:t>
            </a:r>
            <a:r>
              <a:rPr sz="5400" b="1" spc="-190" dirty="0">
                <a:solidFill>
                  <a:srgbClr val="FFFFFF"/>
                </a:solidFill>
                <a:latin typeface="Gill Sans MT"/>
                <a:cs typeface="Gill Sans MT"/>
              </a:rPr>
              <a:t>the</a:t>
            </a:r>
            <a:r>
              <a:rPr sz="5400" b="1" spc="-20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95" dirty="0">
                <a:solidFill>
                  <a:srgbClr val="FFFFFF"/>
                </a:solidFill>
                <a:latin typeface="Gill Sans MT"/>
                <a:cs typeface="Gill Sans MT"/>
              </a:rPr>
              <a:t>Department</a:t>
            </a:r>
            <a:r>
              <a:rPr sz="5400" b="1" spc="-17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80" dirty="0">
                <a:solidFill>
                  <a:srgbClr val="FFFFFF"/>
                </a:solidFill>
                <a:latin typeface="Gill Sans MT"/>
                <a:cs typeface="Gill Sans MT"/>
              </a:rPr>
              <a:t>of</a:t>
            </a:r>
            <a:r>
              <a:rPr sz="5400" b="1" spc="-12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0" dirty="0">
                <a:solidFill>
                  <a:srgbClr val="FFFFFF"/>
                </a:solidFill>
                <a:latin typeface="Gill Sans MT"/>
                <a:cs typeface="Gill Sans MT"/>
              </a:rPr>
              <a:t>Education </a:t>
            </a:r>
            <a:r>
              <a:rPr sz="5400" b="1" spc="-220" dirty="0">
                <a:solidFill>
                  <a:srgbClr val="FFFFFF"/>
                </a:solidFill>
                <a:latin typeface="Gill Sans MT"/>
                <a:cs typeface="Gill Sans MT"/>
              </a:rPr>
              <a:t>determine </a:t>
            </a:r>
            <a:r>
              <a:rPr sz="5400" b="1" spc="135" dirty="0">
                <a:solidFill>
                  <a:srgbClr val="FFFFFF"/>
                </a:solidFill>
                <a:latin typeface="Gill Sans MT"/>
                <a:cs typeface="Gill Sans MT"/>
              </a:rPr>
              <a:t>if</a:t>
            </a:r>
            <a:r>
              <a:rPr sz="5400" b="1" spc="-17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dirty="0">
                <a:solidFill>
                  <a:srgbClr val="FFFFFF"/>
                </a:solidFill>
                <a:latin typeface="Gill Sans MT"/>
                <a:cs typeface="Gill Sans MT"/>
              </a:rPr>
              <a:t>an</a:t>
            </a:r>
            <a:r>
              <a:rPr sz="5400" b="1" spc="-12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30" dirty="0">
                <a:solidFill>
                  <a:srgbClr val="FFFFFF"/>
                </a:solidFill>
                <a:latin typeface="Gill Sans MT"/>
                <a:cs typeface="Gill Sans MT"/>
              </a:rPr>
              <a:t>institution</a:t>
            </a:r>
            <a:r>
              <a:rPr sz="5400" b="1" spc="-20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180" dirty="0">
                <a:solidFill>
                  <a:srgbClr val="FFFFFF"/>
                </a:solidFill>
                <a:latin typeface="Gill Sans MT"/>
                <a:cs typeface="Gill Sans MT"/>
              </a:rPr>
              <a:t>is </a:t>
            </a:r>
            <a:r>
              <a:rPr sz="5400" b="1" spc="-10" dirty="0">
                <a:solidFill>
                  <a:srgbClr val="FFFFFF"/>
                </a:solidFill>
                <a:latin typeface="Gill Sans MT"/>
                <a:cs typeface="Gill Sans MT"/>
              </a:rPr>
              <a:t>compliant?</a:t>
            </a:r>
            <a:endParaRPr sz="5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65" dirty="0"/>
              <a:t>Athletic</a:t>
            </a:r>
            <a:r>
              <a:rPr spc="-120" dirty="0"/>
              <a:t> </a:t>
            </a:r>
            <a:r>
              <a:rPr spc="-10" dirty="0"/>
              <a:t>Scholarships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518285"/>
            <a:ext cx="10360025" cy="46177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ts val="3645"/>
              </a:lnSpc>
              <a:spcBef>
                <a:spcPts val="130"/>
              </a:spcBef>
              <a:tabLst>
                <a:tab pos="2672080" algn="l"/>
              </a:tabLst>
            </a:pPr>
            <a:r>
              <a:rPr sz="3200" spc="65" dirty="0">
                <a:latin typeface="Gill Sans MT"/>
                <a:cs typeface="Gill Sans MT"/>
              </a:rPr>
              <a:t>Key</a:t>
            </a:r>
            <a:r>
              <a:rPr sz="3200" spc="-155" dirty="0">
                <a:latin typeface="Gill Sans MT"/>
                <a:cs typeface="Gill Sans MT"/>
              </a:rPr>
              <a:t> </a:t>
            </a:r>
            <a:r>
              <a:rPr sz="3200" spc="90" dirty="0">
                <a:latin typeface="Gill Sans MT"/>
                <a:cs typeface="Gill Sans MT"/>
              </a:rPr>
              <a:t>resource:</a:t>
            </a:r>
            <a:r>
              <a:rPr sz="3200" dirty="0">
                <a:latin typeface="Gill Sans MT"/>
                <a:cs typeface="Gill Sans MT"/>
              </a:rPr>
              <a:t>	</a:t>
            </a:r>
            <a:r>
              <a:rPr sz="3200" spc="320" dirty="0">
                <a:latin typeface="Gill Sans MT"/>
                <a:cs typeface="Gill Sans MT"/>
              </a:rPr>
              <a:t>July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105" dirty="0">
                <a:latin typeface="Gill Sans MT"/>
                <a:cs typeface="Gill Sans MT"/>
              </a:rPr>
              <a:t>23,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195" dirty="0">
                <a:latin typeface="Gill Sans MT"/>
                <a:cs typeface="Gill Sans MT"/>
              </a:rPr>
              <a:t>1998</a:t>
            </a:r>
            <a:r>
              <a:rPr sz="3200" spc="-13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Dear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Colleague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-10" dirty="0">
                <a:latin typeface="Gill Sans MT"/>
                <a:cs typeface="Gill Sans MT"/>
              </a:rPr>
              <a:t>Letter:</a:t>
            </a:r>
            <a:endParaRPr sz="3200">
              <a:latin typeface="Gill Sans MT"/>
              <a:cs typeface="Gill Sans MT"/>
            </a:endParaRPr>
          </a:p>
          <a:p>
            <a:pPr marL="12700">
              <a:lnSpc>
                <a:spcPts val="3645"/>
              </a:lnSpc>
            </a:pPr>
            <a:r>
              <a:rPr sz="3200" spc="150" dirty="0">
                <a:latin typeface="Gill Sans MT"/>
                <a:cs typeface="Gill Sans MT"/>
              </a:rPr>
              <a:t>Bowling</a:t>
            </a:r>
            <a:r>
              <a:rPr sz="3200" spc="-4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Green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180" dirty="0">
                <a:latin typeface="Gill Sans MT"/>
                <a:cs typeface="Gill Sans MT"/>
              </a:rPr>
              <a:t>State</a:t>
            </a:r>
            <a:r>
              <a:rPr sz="3200" spc="-15" dirty="0">
                <a:latin typeface="Gill Sans MT"/>
                <a:cs typeface="Gill Sans MT"/>
              </a:rPr>
              <a:t> </a:t>
            </a:r>
            <a:r>
              <a:rPr sz="3200" spc="50" dirty="0">
                <a:latin typeface="Gill Sans MT"/>
                <a:cs typeface="Gill Sans MT"/>
              </a:rPr>
              <a:t>University</a:t>
            </a:r>
            <a:endParaRPr sz="3200">
              <a:latin typeface="Gill Sans MT"/>
              <a:cs typeface="Gill Sans MT"/>
            </a:endParaRPr>
          </a:p>
          <a:p>
            <a:pPr marL="926465" marR="228600" indent="-456565">
              <a:lnSpc>
                <a:spcPct val="91800"/>
              </a:lnSpc>
              <a:spcBef>
                <a:spcPts val="560"/>
              </a:spcBef>
              <a:buFont typeface="Courier New"/>
              <a:buChar char="o"/>
              <a:tabLst>
                <a:tab pos="927735" algn="l"/>
              </a:tabLst>
            </a:pPr>
            <a:r>
              <a:rPr sz="2750" dirty="0">
                <a:latin typeface="Gill Sans MT"/>
                <a:cs typeface="Gill Sans MT"/>
              </a:rPr>
              <a:t>"</a:t>
            </a:r>
            <a:r>
              <a:rPr sz="2750" dirty="0">
                <a:solidFill>
                  <a:srgbClr val="030912"/>
                </a:solidFill>
                <a:latin typeface="Gill Sans MT"/>
                <a:cs typeface="Gill Sans MT"/>
              </a:rPr>
              <a:t>Title</a:t>
            </a:r>
            <a:r>
              <a:rPr sz="2750" spc="-4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-20" dirty="0">
                <a:solidFill>
                  <a:srgbClr val="030912"/>
                </a:solidFill>
                <a:latin typeface="Gill Sans MT"/>
                <a:cs typeface="Gill Sans MT"/>
              </a:rPr>
              <a:t>IX</a:t>
            </a:r>
            <a:r>
              <a:rPr sz="2750" spc="-1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95" dirty="0">
                <a:solidFill>
                  <a:srgbClr val="030912"/>
                </a:solidFill>
                <a:latin typeface="Gill Sans MT"/>
                <a:cs typeface="Gill Sans MT"/>
              </a:rPr>
              <a:t>requires</a:t>
            </a:r>
            <a:r>
              <a:rPr sz="2750" spc="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14" dirty="0">
                <a:solidFill>
                  <a:srgbClr val="030912"/>
                </a:solidFill>
                <a:latin typeface="Gill Sans MT"/>
                <a:cs typeface="Gill Sans MT"/>
              </a:rPr>
              <a:t>that</a:t>
            </a:r>
            <a:r>
              <a:rPr sz="2750" spc="-7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245" dirty="0">
                <a:solidFill>
                  <a:srgbClr val="030912"/>
                </a:solidFill>
                <a:latin typeface="Gill Sans MT"/>
                <a:cs typeface="Gill Sans MT"/>
              </a:rPr>
              <a:t>such</a:t>
            </a:r>
            <a:r>
              <a:rPr sz="2750" spc="-2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85" dirty="0">
                <a:solidFill>
                  <a:srgbClr val="030912"/>
                </a:solidFill>
                <a:latin typeface="Gill Sans MT"/>
                <a:cs typeface="Gill Sans MT"/>
              </a:rPr>
              <a:t>scholarships</a:t>
            </a:r>
            <a:r>
              <a:rPr sz="2750" spc="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70" dirty="0">
                <a:solidFill>
                  <a:srgbClr val="030912"/>
                </a:solidFill>
                <a:latin typeface="Gill Sans MT"/>
                <a:cs typeface="Gill Sans MT"/>
              </a:rPr>
              <a:t>be</a:t>
            </a:r>
            <a:r>
              <a:rPr sz="2750" spc="-3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240" dirty="0">
                <a:solidFill>
                  <a:srgbClr val="030912"/>
                </a:solidFill>
                <a:latin typeface="Gill Sans MT"/>
                <a:cs typeface="Gill Sans MT"/>
              </a:rPr>
              <a:t>made</a:t>
            </a:r>
            <a:r>
              <a:rPr sz="2750" spc="-2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80" dirty="0">
                <a:solidFill>
                  <a:srgbClr val="030912"/>
                </a:solidFill>
                <a:latin typeface="Gill Sans MT"/>
                <a:cs typeface="Gill Sans MT"/>
              </a:rPr>
              <a:t>available 	</a:t>
            </a:r>
            <a:r>
              <a:rPr sz="2750" dirty="0">
                <a:solidFill>
                  <a:srgbClr val="030912"/>
                </a:solidFill>
                <a:latin typeface="Gill Sans MT"/>
                <a:cs typeface="Gill Sans MT"/>
              </a:rPr>
              <a:t>to</a:t>
            </a:r>
            <a:r>
              <a:rPr sz="2750" spc="-1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05" dirty="0">
                <a:solidFill>
                  <a:srgbClr val="030912"/>
                </a:solidFill>
                <a:latin typeface="Gill Sans MT"/>
                <a:cs typeface="Gill Sans MT"/>
              </a:rPr>
              <a:t>the</a:t>
            </a:r>
            <a:r>
              <a:rPr sz="2750" spc="-5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70" dirty="0">
                <a:solidFill>
                  <a:srgbClr val="030912"/>
                </a:solidFill>
                <a:latin typeface="Gill Sans MT"/>
                <a:cs typeface="Gill Sans MT"/>
              </a:rPr>
              <a:t>separate</a:t>
            </a:r>
            <a:r>
              <a:rPr sz="2750" spc="2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85" dirty="0">
                <a:solidFill>
                  <a:srgbClr val="030912"/>
                </a:solidFill>
                <a:latin typeface="Gill Sans MT"/>
                <a:cs typeface="Gill Sans MT"/>
              </a:rPr>
              <a:t>men's</a:t>
            </a:r>
            <a:r>
              <a:rPr sz="2750" spc="-1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215" dirty="0">
                <a:solidFill>
                  <a:srgbClr val="030912"/>
                </a:solidFill>
                <a:latin typeface="Gill Sans MT"/>
                <a:cs typeface="Gill Sans MT"/>
              </a:rPr>
              <a:t>and</a:t>
            </a:r>
            <a:r>
              <a:rPr sz="2750" spc="-7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60" dirty="0">
                <a:solidFill>
                  <a:srgbClr val="030912"/>
                </a:solidFill>
                <a:latin typeface="Gill Sans MT"/>
                <a:cs typeface="Gill Sans MT"/>
              </a:rPr>
              <a:t>women's</a:t>
            </a:r>
            <a:r>
              <a:rPr sz="2750" spc="-1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30" dirty="0">
                <a:solidFill>
                  <a:srgbClr val="030912"/>
                </a:solidFill>
                <a:latin typeface="Gill Sans MT"/>
                <a:cs typeface="Gill Sans MT"/>
              </a:rPr>
              <a:t>athletic</a:t>
            </a:r>
            <a:r>
              <a:rPr sz="2750" spc="-3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65" dirty="0">
                <a:solidFill>
                  <a:srgbClr val="030912"/>
                </a:solidFill>
                <a:latin typeface="Gill Sans MT"/>
                <a:cs typeface="Gill Sans MT"/>
              </a:rPr>
              <a:t>programs</a:t>
            </a:r>
            <a:r>
              <a:rPr sz="2750" spc="-1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05" dirty="0">
                <a:solidFill>
                  <a:srgbClr val="030912"/>
                </a:solidFill>
                <a:latin typeface="Gill Sans MT"/>
                <a:cs typeface="Gill Sans MT"/>
              </a:rPr>
              <a:t>in</a:t>
            </a:r>
            <a:r>
              <a:rPr sz="2750" spc="-3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275" dirty="0">
                <a:solidFill>
                  <a:srgbClr val="030912"/>
                </a:solidFill>
                <a:latin typeface="Gill Sans MT"/>
                <a:cs typeface="Gill Sans MT"/>
              </a:rPr>
              <a:t>a 	</a:t>
            </a:r>
            <a:r>
              <a:rPr sz="2750" spc="160" dirty="0">
                <a:solidFill>
                  <a:srgbClr val="030912"/>
                </a:solidFill>
                <a:latin typeface="Gill Sans MT"/>
                <a:cs typeface="Gill Sans MT"/>
              </a:rPr>
              <a:t>manner</a:t>
            </a:r>
            <a:r>
              <a:rPr sz="2750" spc="-3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50" dirty="0">
                <a:solidFill>
                  <a:srgbClr val="030912"/>
                </a:solidFill>
                <a:latin typeface="Gill Sans MT"/>
                <a:cs typeface="Gill Sans MT"/>
              </a:rPr>
              <a:t>which</a:t>
            </a:r>
            <a:r>
              <a:rPr sz="2750" spc="-2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210" dirty="0">
                <a:solidFill>
                  <a:srgbClr val="030912"/>
                </a:solidFill>
                <a:latin typeface="Gill Sans MT"/>
                <a:cs typeface="Gill Sans MT"/>
              </a:rPr>
              <a:t>is</a:t>
            </a:r>
            <a:r>
              <a:rPr sz="275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55" dirty="0">
                <a:solidFill>
                  <a:srgbClr val="030912"/>
                </a:solidFill>
                <a:latin typeface="Gill Sans MT"/>
                <a:cs typeface="Gill Sans MT"/>
              </a:rPr>
              <a:t>'substantially</a:t>
            </a:r>
            <a:r>
              <a:rPr sz="2750" spc="-2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75" dirty="0">
                <a:solidFill>
                  <a:srgbClr val="030912"/>
                </a:solidFill>
                <a:latin typeface="Gill Sans MT"/>
                <a:cs typeface="Gill Sans MT"/>
              </a:rPr>
              <a:t>proportionate'</a:t>
            </a:r>
            <a:r>
              <a:rPr sz="2750" spc="-10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55" dirty="0">
                <a:solidFill>
                  <a:srgbClr val="030912"/>
                </a:solidFill>
                <a:latin typeface="Gill Sans MT"/>
                <a:cs typeface="Gill Sans MT"/>
              </a:rPr>
              <a:t>to</a:t>
            </a:r>
            <a:r>
              <a:rPr sz="2750" spc="-7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80" dirty="0">
                <a:solidFill>
                  <a:srgbClr val="030912"/>
                </a:solidFill>
                <a:latin typeface="Gill Sans MT"/>
                <a:cs typeface="Gill Sans MT"/>
              </a:rPr>
              <a:t>the 	</a:t>
            </a:r>
            <a:r>
              <a:rPr sz="2750" spc="125" dirty="0">
                <a:solidFill>
                  <a:srgbClr val="030912"/>
                </a:solidFill>
                <a:latin typeface="Gill Sans MT"/>
                <a:cs typeface="Gill Sans MT"/>
              </a:rPr>
              <a:t>participation</a:t>
            </a:r>
            <a:r>
              <a:rPr sz="2750" spc="-4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45" dirty="0">
                <a:solidFill>
                  <a:srgbClr val="030912"/>
                </a:solidFill>
                <a:latin typeface="Gill Sans MT"/>
                <a:cs typeface="Gill Sans MT"/>
              </a:rPr>
              <a:t>rates</a:t>
            </a:r>
            <a:r>
              <a:rPr sz="2750" spc="-8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95" dirty="0">
                <a:solidFill>
                  <a:srgbClr val="030912"/>
                </a:solidFill>
                <a:latin typeface="Gill Sans MT"/>
                <a:cs typeface="Gill Sans MT"/>
              </a:rPr>
              <a:t>of</a:t>
            </a:r>
            <a:r>
              <a:rPr sz="2750" spc="-7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215" dirty="0">
                <a:solidFill>
                  <a:srgbClr val="030912"/>
                </a:solidFill>
                <a:latin typeface="Gill Sans MT"/>
                <a:cs typeface="Gill Sans MT"/>
              </a:rPr>
              <a:t>male</a:t>
            </a:r>
            <a:r>
              <a:rPr sz="2750" spc="-5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215" dirty="0">
                <a:solidFill>
                  <a:srgbClr val="030912"/>
                </a:solidFill>
                <a:latin typeface="Gill Sans MT"/>
                <a:cs typeface="Gill Sans MT"/>
              </a:rPr>
              <a:t>and</a:t>
            </a:r>
            <a:r>
              <a:rPr sz="2750" spc="-7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220" dirty="0">
                <a:solidFill>
                  <a:srgbClr val="030912"/>
                </a:solidFill>
                <a:latin typeface="Gill Sans MT"/>
                <a:cs typeface="Gill Sans MT"/>
              </a:rPr>
              <a:t>female</a:t>
            </a:r>
            <a:r>
              <a:rPr sz="2750" spc="-5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25" dirty="0">
                <a:solidFill>
                  <a:srgbClr val="030912"/>
                </a:solidFill>
                <a:latin typeface="Gill Sans MT"/>
                <a:cs typeface="Gill Sans MT"/>
              </a:rPr>
              <a:t>athletes"</a:t>
            </a:r>
            <a:endParaRPr sz="2750">
              <a:latin typeface="Gill Sans MT"/>
              <a:cs typeface="Gill Sans MT"/>
            </a:endParaRPr>
          </a:p>
          <a:p>
            <a:pPr marL="926465" marR="5080" indent="-456565">
              <a:lnSpc>
                <a:spcPts val="3010"/>
              </a:lnSpc>
              <a:spcBef>
                <a:spcPts val="570"/>
              </a:spcBef>
              <a:buFont typeface="Courier New"/>
              <a:buChar char="o"/>
              <a:tabLst>
                <a:tab pos="927735" algn="l"/>
                <a:tab pos="2548255" algn="l"/>
              </a:tabLst>
            </a:pPr>
            <a:r>
              <a:rPr sz="2750" spc="160" dirty="0">
                <a:solidFill>
                  <a:srgbClr val="030912"/>
                </a:solidFill>
                <a:latin typeface="Gill Sans MT"/>
                <a:cs typeface="Gill Sans MT"/>
              </a:rPr>
              <a:t>Example:</a:t>
            </a:r>
            <a:r>
              <a:rPr sz="2750" dirty="0">
                <a:solidFill>
                  <a:srgbClr val="030912"/>
                </a:solidFill>
                <a:latin typeface="Gill Sans MT"/>
                <a:cs typeface="Gill Sans MT"/>
              </a:rPr>
              <a:t>	</a:t>
            </a:r>
            <a:r>
              <a:rPr sz="2750" spc="170" dirty="0">
                <a:solidFill>
                  <a:srgbClr val="030912"/>
                </a:solidFill>
                <a:latin typeface="Gill Sans MT"/>
                <a:cs typeface="Gill Sans MT"/>
              </a:rPr>
              <a:t>If</a:t>
            </a:r>
            <a:r>
              <a:rPr sz="275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80" dirty="0">
                <a:solidFill>
                  <a:srgbClr val="030912"/>
                </a:solidFill>
                <a:latin typeface="Gill Sans MT"/>
                <a:cs typeface="Gill Sans MT"/>
              </a:rPr>
              <a:t>60%</a:t>
            </a:r>
            <a:r>
              <a:rPr sz="2750" spc="-9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95" dirty="0">
                <a:solidFill>
                  <a:srgbClr val="030912"/>
                </a:solidFill>
                <a:latin typeface="Gill Sans MT"/>
                <a:cs typeface="Gill Sans MT"/>
              </a:rPr>
              <a:t>of</a:t>
            </a:r>
            <a:r>
              <a:rPr sz="2750" spc="-7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55" dirty="0">
                <a:solidFill>
                  <a:srgbClr val="030912"/>
                </a:solidFill>
                <a:latin typeface="Gill Sans MT"/>
                <a:cs typeface="Gill Sans MT"/>
              </a:rPr>
              <a:t>athletes</a:t>
            </a:r>
            <a:r>
              <a:rPr sz="2750" spc="-1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14" dirty="0">
                <a:solidFill>
                  <a:srgbClr val="030912"/>
                </a:solidFill>
                <a:latin typeface="Gill Sans MT"/>
                <a:cs typeface="Gill Sans MT"/>
              </a:rPr>
              <a:t>are</a:t>
            </a:r>
            <a:r>
              <a:rPr sz="2750" spc="-5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40" dirty="0">
                <a:solidFill>
                  <a:srgbClr val="030912"/>
                </a:solidFill>
                <a:latin typeface="Gill Sans MT"/>
                <a:cs typeface="Gill Sans MT"/>
              </a:rPr>
              <a:t>men,</a:t>
            </a:r>
            <a:r>
              <a:rPr sz="2750" spc="-2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80" dirty="0">
                <a:solidFill>
                  <a:srgbClr val="030912"/>
                </a:solidFill>
                <a:latin typeface="Gill Sans MT"/>
                <a:cs typeface="Gill Sans MT"/>
              </a:rPr>
              <a:t>the</a:t>
            </a:r>
            <a:r>
              <a:rPr sz="2750" spc="-5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30" dirty="0">
                <a:solidFill>
                  <a:srgbClr val="030912"/>
                </a:solidFill>
                <a:latin typeface="Gill Sans MT"/>
                <a:cs typeface="Gill Sans MT"/>
              </a:rPr>
              <a:t>expectation</a:t>
            </a:r>
            <a:r>
              <a:rPr sz="2750" spc="-4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210" dirty="0">
                <a:solidFill>
                  <a:srgbClr val="030912"/>
                </a:solidFill>
                <a:latin typeface="Gill Sans MT"/>
                <a:cs typeface="Gill Sans MT"/>
              </a:rPr>
              <a:t>is</a:t>
            </a:r>
            <a:r>
              <a:rPr sz="2750" spc="-1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95" dirty="0">
                <a:solidFill>
                  <a:srgbClr val="030912"/>
                </a:solidFill>
                <a:latin typeface="Gill Sans MT"/>
                <a:cs typeface="Gill Sans MT"/>
              </a:rPr>
              <a:t>that 	</a:t>
            </a:r>
            <a:r>
              <a:rPr sz="2750" spc="180" dirty="0">
                <a:solidFill>
                  <a:srgbClr val="030912"/>
                </a:solidFill>
                <a:latin typeface="Gill Sans MT"/>
                <a:cs typeface="Gill Sans MT"/>
              </a:rPr>
              <a:t>60%</a:t>
            </a:r>
            <a:r>
              <a:rPr sz="2750" spc="-1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65" dirty="0">
                <a:solidFill>
                  <a:srgbClr val="030912"/>
                </a:solidFill>
                <a:latin typeface="Gill Sans MT"/>
                <a:cs typeface="Gill Sans MT"/>
              </a:rPr>
              <a:t>of</a:t>
            </a:r>
            <a:r>
              <a:rPr sz="2750" spc="-6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05" dirty="0">
                <a:solidFill>
                  <a:srgbClr val="030912"/>
                </a:solidFill>
                <a:latin typeface="Gill Sans MT"/>
                <a:cs typeface="Gill Sans MT"/>
              </a:rPr>
              <a:t>the</a:t>
            </a:r>
            <a:r>
              <a:rPr sz="2750" spc="-4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210" dirty="0">
                <a:solidFill>
                  <a:srgbClr val="030912"/>
                </a:solidFill>
                <a:latin typeface="Gill Sans MT"/>
                <a:cs typeface="Gill Sans MT"/>
              </a:rPr>
              <a:t>annual</a:t>
            </a:r>
            <a:r>
              <a:rPr sz="2750" spc="-7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75" dirty="0">
                <a:solidFill>
                  <a:srgbClr val="030912"/>
                </a:solidFill>
                <a:latin typeface="Gill Sans MT"/>
                <a:cs typeface="Gill Sans MT"/>
              </a:rPr>
              <a:t>scholarship</a:t>
            </a:r>
            <a:r>
              <a:rPr sz="2750" spc="-5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95" dirty="0">
                <a:solidFill>
                  <a:srgbClr val="030912"/>
                </a:solidFill>
                <a:latin typeface="Gill Sans MT"/>
                <a:cs typeface="Gill Sans MT"/>
              </a:rPr>
              <a:t>funding</a:t>
            </a:r>
            <a:r>
              <a:rPr sz="2750" spc="-6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75" dirty="0">
                <a:solidFill>
                  <a:srgbClr val="030912"/>
                </a:solidFill>
                <a:latin typeface="Gill Sans MT"/>
                <a:cs typeface="Gill Sans MT"/>
              </a:rPr>
              <a:t>will</a:t>
            </a:r>
            <a:r>
              <a:rPr sz="2750" spc="-6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70" dirty="0">
                <a:solidFill>
                  <a:srgbClr val="030912"/>
                </a:solidFill>
                <a:latin typeface="Gill Sans MT"/>
                <a:cs typeface="Gill Sans MT"/>
              </a:rPr>
              <a:t>be</a:t>
            </a:r>
            <a:r>
              <a:rPr sz="2750" spc="2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60" dirty="0">
                <a:solidFill>
                  <a:srgbClr val="030912"/>
                </a:solidFill>
                <a:latin typeface="Gill Sans MT"/>
                <a:cs typeface="Gill Sans MT"/>
              </a:rPr>
              <a:t>awarded</a:t>
            </a:r>
            <a:r>
              <a:rPr sz="2750" spc="-6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-25" dirty="0">
                <a:solidFill>
                  <a:srgbClr val="030912"/>
                </a:solidFill>
                <a:latin typeface="Gill Sans MT"/>
                <a:cs typeface="Gill Sans MT"/>
              </a:rPr>
              <a:t>to 	</a:t>
            </a:r>
            <a:r>
              <a:rPr sz="2750" spc="220" dirty="0">
                <a:solidFill>
                  <a:srgbClr val="030912"/>
                </a:solidFill>
                <a:latin typeface="Gill Sans MT"/>
                <a:cs typeface="Gill Sans MT"/>
              </a:rPr>
              <a:t>men</a:t>
            </a:r>
            <a:r>
              <a:rPr sz="2750" spc="-4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80" dirty="0">
                <a:solidFill>
                  <a:srgbClr val="030912"/>
                </a:solidFill>
                <a:latin typeface="Gill Sans MT"/>
                <a:cs typeface="Gill Sans MT"/>
              </a:rPr>
              <a:t>(within</a:t>
            </a:r>
            <a:r>
              <a:rPr sz="2750" spc="-3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75" dirty="0">
                <a:solidFill>
                  <a:srgbClr val="030912"/>
                </a:solidFill>
                <a:latin typeface="Gill Sans MT"/>
                <a:cs typeface="Gill Sans MT"/>
              </a:rPr>
              <a:t>1%</a:t>
            </a:r>
            <a:r>
              <a:rPr sz="2750" spc="-1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05" dirty="0">
                <a:solidFill>
                  <a:srgbClr val="030912"/>
                </a:solidFill>
                <a:latin typeface="Gill Sans MT"/>
                <a:cs typeface="Gill Sans MT"/>
              </a:rPr>
              <a:t>in</a:t>
            </a:r>
            <a:r>
              <a:rPr sz="2750" spc="-3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60" dirty="0">
                <a:solidFill>
                  <a:srgbClr val="030912"/>
                </a:solidFill>
                <a:latin typeface="Gill Sans MT"/>
                <a:cs typeface="Gill Sans MT"/>
              </a:rPr>
              <a:t>either</a:t>
            </a:r>
            <a:r>
              <a:rPr sz="2750" spc="-4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80" dirty="0">
                <a:solidFill>
                  <a:srgbClr val="030912"/>
                </a:solidFill>
                <a:latin typeface="Gill Sans MT"/>
                <a:cs typeface="Gill Sans MT"/>
              </a:rPr>
              <a:t>direction).</a:t>
            </a:r>
            <a:endParaRPr sz="2750">
              <a:latin typeface="Gill Sans MT"/>
              <a:cs typeface="Gill Sans MT"/>
            </a:endParaRPr>
          </a:p>
          <a:p>
            <a:pPr marL="927735" marR="82550" indent="-457834">
              <a:lnSpc>
                <a:spcPts val="3080"/>
              </a:lnSpc>
              <a:spcBef>
                <a:spcPts val="455"/>
              </a:spcBef>
              <a:buFont typeface="Courier New"/>
              <a:buChar char="o"/>
              <a:tabLst>
                <a:tab pos="927735" algn="l"/>
              </a:tabLst>
            </a:pPr>
            <a:r>
              <a:rPr sz="2750" spc="110" dirty="0">
                <a:solidFill>
                  <a:srgbClr val="030912"/>
                </a:solidFill>
                <a:latin typeface="Gill Sans MT"/>
                <a:cs typeface="Gill Sans MT"/>
              </a:rPr>
              <a:t>They</a:t>
            </a:r>
            <a:r>
              <a:rPr sz="2750" spc="-3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75" dirty="0">
                <a:solidFill>
                  <a:srgbClr val="030912"/>
                </a:solidFill>
                <a:latin typeface="Gill Sans MT"/>
                <a:cs typeface="Gill Sans MT"/>
              </a:rPr>
              <a:t>will</a:t>
            </a:r>
            <a:r>
              <a:rPr sz="2750" spc="-6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40" dirty="0">
                <a:solidFill>
                  <a:srgbClr val="030912"/>
                </a:solidFill>
                <a:latin typeface="Gill Sans MT"/>
                <a:cs typeface="Gill Sans MT"/>
              </a:rPr>
              <a:t>consider</a:t>
            </a:r>
            <a:r>
              <a:rPr sz="2750" spc="-3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55" dirty="0">
                <a:solidFill>
                  <a:srgbClr val="030912"/>
                </a:solidFill>
                <a:latin typeface="Gill Sans MT"/>
                <a:cs typeface="Gill Sans MT"/>
              </a:rPr>
              <a:t>legitimate</a:t>
            </a:r>
            <a:r>
              <a:rPr sz="2750" spc="-4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20" dirty="0">
                <a:solidFill>
                  <a:srgbClr val="030912"/>
                </a:solidFill>
                <a:latin typeface="Gill Sans MT"/>
                <a:cs typeface="Gill Sans MT"/>
              </a:rPr>
              <a:t>nondiscriminatory</a:t>
            </a:r>
            <a:r>
              <a:rPr sz="2750" spc="-3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90" dirty="0">
                <a:solidFill>
                  <a:srgbClr val="030912"/>
                </a:solidFill>
                <a:latin typeface="Gill Sans MT"/>
                <a:cs typeface="Gill Sans MT"/>
              </a:rPr>
              <a:t>reasons</a:t>
            </a:r>
            <a:r>
              <a:rPr sz="2750" spc="1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40" dirty="0">
                <a:solidFill>
                  <a:srgbClr val="030912"/>
                </a:solidFill>
                <a:latin typeface="Gill Sans MT"/>
                <a:cs typeface="Gill Sans MT"/>
              </a:rPr>
              <a:t>for </a:t>
            </a:r>
            <a:r>
              <a:rPr sz="2750" spc="325" dirty="0">
                <a:solidFill>
                  <a:srgbClr val="030912"/>
                </a:solidFill>
                <a:latin typeface="Gill Sans MT"/>
                <a:cs typeface="Gill Sans MT"/>
              </a:rPr>
              <a:t>a</a:t>
            </a:r>
            <a:r>
              <a:rPr sz="2750" spc="-25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14" dirty="0">
                <a:solidFill>
                  <a:srgbClr val="030912"/>
                </a:solidFill>
                <a:latin typeface="Gill Sans MT"/>
                <a:cs typeface="Gill Sans MT"/>
              </a:rPr>
              <a:t>larger</a:t>
            </a:r>
            <a:r>
              <a:rPr sz="2750" spc="-50" dirty="0">
                <a:solidFill>
                  <a:srgbClr val="030912"/>
                </a:solidFill>
                <a:latin typeface="Gill Sans MT"/>
                <a:cs typeface="Gill Sans MT"/>
              </a:rPr>
              <a:t> </a:t>
            </a:r>
            <a:r>
              <a:rPr sz="2750" spc="114" dirty="0">
                <a:solidFill>
                  <a:srgbClr val="030912"/>
                </a:solidFill>
                <a:latin typeface="Gill Sans MT"/>
                <a:cs typeface="Gill Sans MT"/>
              </a:rPr>
              <a:t>disparity.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7569834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0" dirty="0"/>
              <a:t>Benefits</a:t>
            </a:r>
            <a:r>
              <a:rPr spc="-229" dirty="0"/>
              <a:t> </a:t>
            </a:r>
            <a:r>
              <a:rPr spc="-40" dirty="0"/>
              <a:t>and</a:t>
            </a:r>
            <a:r>
              <a:rPr spc="-250" dirty="0"/>
              <a:t> </a:t>
            </a:r>
            <a:r>
              <a:rPr spc="-245" dirty="0"/>
              <a:t>Treatment</a:t>
            </a:r>
            <a:r>
              <a:rPr spc="-100" dirty="0"/>
              <a:t> </a:t>
            </a:r>
            <a:r>
              <a:rPr spc="-25" dirty="0"/>
              <a:t>Areas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518285"/>
            <a:ext cx="8413750" cy="253047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30"/>
              </a:spcBef>
            </a:pPr>
            <a:r>
              <a:rPr sz="3200" spc="145" dirty="0">
                <a:latin typeface="Gill Sans MT"/>
                <a:cs typeface="Gill Sans MT"/>
              </a:rPr>
              <a:t>This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250" dirty="0">
                <a:latin typeface="Gill Sans MT"/>
                <a:cs typeface="Gill Sans MT"/>
              </a:rPr>
              <a:t>focuses</a:t>
            </a:r>
            <a:r>
              <a:rPr sz="3200" spc="-135" dirty="0">
                <a:latin typeface="Gill Sans MT"/>
                <a:cs typeface="Gill Sans MT"/>
              </a:rPr>
              <a:t> </a:t>
            </a:r>
            <a:r>
              <a:rPr sz="3200" spc="135" dirty="0">
                <a:latin typeface="Gill Sans MT"/>
                <a:cs typeface="Gill Sans MT"/>
              </a:rPr>
              <a:t>on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90" dirty="0">
                <a:latin typeface="Gill Sans MT"/>
                <a:cs typeface="Gill Sans MT"/>
              </a:rPr>
              <a:t>the</a:t>
            </a:r>
            <a:r>
              <a:rPr sz="3200" spc="-45" dirty="0">
                <a:latin typeface="Gill Sans MT"/>
                <a:cs typeface="Gill Sans MT"/>
              </a:rPr>
              <a:t> </a:t>
            </a:r>
            <a:r>
              <a:rPr sz="3200" spc="80" dirty="0">
                <a:latin typeface="Gill Sans MT"/>
                <a:cs typeface="Gill Sans MT"/>
              </a:rPr>
              <a:t>"laundry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90" dirty="0">
                <a:latin typeface="Gill Sans MT"/>
                <a:cs typeface="Gill Sans MT"/>
              </a:rPr>
              <a:t>list"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in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165" dirty="0">
                <a:latin typeface="Gill Sans MT"/>
                <a:cs typeface="Gill Sans MT"/>
              </a:rPr>
              <a:t>106.41.</a:t>
            </a:r>
            <a:endParaRPr sz="32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770"/>
              </a:spcBef>
            </a:pPr>
            <a:endParaRPr sz="3200">
              <a:latin typeface="Gill Sans MT"/>
              <a:cs typeface="Gill Sans MT"/>
            </a:endParaRPr>
          </a:p>
          <a:p>
            <a:pPr marL="12700" marR="5080" algn="just">
              <a:lnSpc>
                <a:spcPct val="90000"/>
              </a:lnSpc>
            </a:pPr>
            <a:r>
              <a:rPr sz="3200" spc="100" dirty="0">
                <a:latin typeface="Gill Sans MT"/>
                <a:cs typeface="Gill Sans MT"/>
              </a:rPr>
              <a:t>December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spc="195" dirty="0">
                <a:latin typeface="Gill Sans MT"/>
                <a:cs typeface="Gill Sans MT"/>
              </a:rPr>
              <a:t>1979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155" dirty="0">
                <a:latin typeface="Gill Sans MT"/>
                <a:cs typeface="Gill Sans MT"/>
              </a:rPr>
              <a:t>Policy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65" dirty="0">
                <a:latin typeface="Gill Sans MT"/>
                <a:cs typeface="Gill Sans MT"/>
              </a:rPr>
              <a:t>Interpretation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80" dirty="0">
                <a:latin typeface="Gill Sans MT"/>
                <a:cs typeface="Gill Sans MT"/>
              </a:rPr>
              <a:t>contains </a:t>
            </a:r>
            <a:r>
              <a:rPr sz="3200" spc="125" dirty="0">
                <a:latin typeface="Gill Sans MT"/>
                <a:cs typeface="Gill Sans MT"/>
              </a:rPr>
              <a:t>information</a:t>
            </a:r>
            <a:r>
              <a:rPr sz="3200" spc="-120" dirty="0">
                <a:latin typeface="Gill Sans MT"/>
                <a:cs typeface="Gill Sans MT"/>
              </a:rPr>
              <a:t> </a:t>
            </a:r>
            <a:r>
              <a:rPr sz="3200" spc="100" dirty="0">
                <a:latin typeface="Gill Sans MT"/>
                <a:cs typeface="Gill Sans MT"/>
              </a:rPr>
              <a:t>on</a:t>
            </a:r>
            <a:r>
              <a:rPr sz="3200" spc="-45" dirty="0">
                <a:latin typeface="Gill Sans MT"/>
                <a:cs typeface="Gill Sans MT"/>
              </a:rPr>
              <a:t> </a:t>
            </a:r>
            <a:r>
              <a:rPr sz="3200" spc="235" dirty="0">
                <a:latin typeface="Gill Sans MT"/>
                <a:cs typeface="Gill Sans MT"/>
              </a:rPr>
              <a:t>each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55" dirty="0">
                <a:latin typeface="Gill Sans MT"/>
                <a:cs typeface="Gill Sans MT"/>
              </a:rPr>
              <a:t> </a:t>
            </a:r>
            <a:r>
              <a:rPr sz="3200" spc="170" dirty="0">
                <a:latin typeface="Gill Sans MT"/>
                <a:cs typeface="Gill Sans MT"/>
              </a:rPr>
              <a:t>these</a:t>
            </a:r>
            <a:r>
              <a:rPr sz="3200" spc="-120" dirty="0">
                <a:latin typeface="Gill Sans MT"/>
                <a:cs typeface="Gill Sans MT"/>
              </a:rPr>
              <a:t> </a:t>
            </a:r>
            <a:r>
              <a:rPr sz="3200" spc="135" dirty="0">
                <a:latin typeface="Gill Sans MT"/>
                <a:cs typeface="Gill Sans MT"/>
              </a:rPr>
              <a:t>key</a:t>
            </a:r>
            <a:r>
              <a:rPr sz="3200" spc="-155" dirty="0">
                <a:latin typeface="Gill Sans MT"/>
                <a:cs typeface="Gill Sans MT"/>
              </a:rPr>
              <a:t> </a:t>
            </a:r>
            <a:r>
              <a:rPr sz="3200" spc="180" dirty="0">
                <a:latin typeface="Gill Sans MT"/>
                <a:cs typeface="Gill Sans MT"/>
              </a:rPr>
              <a:t>factors</a:t>
            </a:r>
            <a:r>
              <a:rPr sz="3200" spc="-145" dirty="0">
                <a:latin typeface="Gill Sans MT"/>
                <a:cs typeface="Gill Sans MT"/>
              </a:rPr>
              <a:t> </a:t>
            </a:r>
            <a:r>
              <a:rPr sz="3200" spc="120" dirty="0">
                <a:latin typeface="Gill Sans MT"/>
                <a:cs typeface="Gill Sans MT"/>
              </a:rPr>
              <a:t>when </a:t>
            </a:r>
            <a:r>
              <a:rPr sz="3200" spc="190" dirty="0">
                <a:latin typeface="Gill Sans MT"/>
                <a:cs typeface="Gill Sans MT"/>
              </a:rPr>
              <a:t>comparing</a:t>
            </a:r>
            <a:r>
              <a:rPr sz="3200" spc="-125" dirty="0">
                <a:latin typeface="Gill Sans MT"/>
                <a:cs typeface="Gill Sans MT"/>
              </a:rPr>
              <a:t> </a:t>
            </a:r>
            <a:r>
              <a:rPr sz="3200" spc="245" dirty="0">
                <a:latin typeface="Gill Sans MT"/>
                <a:cs typeface="Gill Sans MT"/>
              </a:rPr>
              <a:t>men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to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women.</a:t>
            </a:r>
            <a:endParaRPr sz="3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75" dirty="0"/>
              <a:t>Equipment</a:t>
            </a:r>
            <a:r>
              <a:rPr spc="-170" dirty="0"/>
              <a:t> </a:t>
            </a:r>
            <a:r>
              <a:rPr spc="-20" dirty="0"/>
              <a:t>and</a:t>
            </a:r>
            <a:r>
              <a:rPr spc="-210" dirty="0"/>
              <a:t> </a:t>
            </a:r>
            <a:r>
              <a:rPr spc="-10" dirty="0"/>
              <a:t>Services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438147"/>
            <a:ext cx="9940925" cy="3307079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95" dirty="0">
                <a:latin typeface="Gill Sans MT"/>
                <a:cs typeface="Gill Sans MT"/>
              </a:rPr>
              <a:t>The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140" dirty="0">
                <a:latin typeface="Gill Sans MT"/>
                <a:cs typeface="Gill Sans MT"/>
              </a:rPr>
              <a:t>quality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125" dirty="0">
                <a:latin typeface="Gill Sans MT"/>
                <a:cs typeface="Gill Sans MT"/>
              </a:rPr>
              <a:t> </a:t>
            </a:r>
            <a:r>
              <a:rPr sz="3200" spc="160" dirty="0">
                <a:latin typeface="Gill Sans MT"/>
                <a:cs typeface="Gill Sans MT"/>
              </a:rPr>
              <a:t>equipment</a:t>
            </a:r>
            <a:r>
              <a:rPr sz="3200" spc="-55" dirty="0">
                <a:latin typeface="Gill Sans MT"/>
                <a:cs typeface="Gill Sans MT"/>
              </a:rPr>
              <a:t> </a:t>
            </a:r>
            <a:r>
              <a:rPr sz="3200" spc="215" dirty="0">
                <a:latin typeface="Gill Sans MT"/>
                <a:cs typeface="Gill Sans MT"/>
              </a:rPr>
              <a:t>and</a:t>
            </a:r>
            <a:r>
              <a:rPr sz="3200" spc="-75" dirty="0">
                <a:latin typeface="Gill Sans MT"/>
                <a:cs typeface="Gill Sans MT"/>
              </a:rPr>
              <a:t> </a:t>
            </a:r>
            <a:r>
              <a:rPr sz="3200" spc="200" dirty="0">
                <a:latin typeface="Gill Sans MT"/>
                <a:cs typeface="Gill Sans MT"/>
              </a:rPr>
              <a:t>supplies</a:t>
            </a:r>
            <a:endParaRPr sz="3200">
              <a:latin typeface="Gill Sans MT"/>
              <a:cs typeface="Gill Sans MT"/>
            </a:endParaRPr>
          </a:p>
          <a:p>
            <a:pPr marL="469900" indent="-457200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95" dirty="0">
                <a:latin typeface="Gill Sans MT"/>
                <a:cs typeface="Gill Sans MT"/>
              </a:rPr>
              <a:t>The</a:t>
            </a:r>
            <a:r>
              <a:rPr sz="3200" spc="-12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amount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60" dirty="0">
                <a:latin typeface="Gill Sans MT"/>
                <a:cs typeface="Gill Sans MT"/>
              </a:rPr>
              <a:t> </a:t>
            </a:r>
            <a:r>
              <a:rPr sz="3200" spc="155" dirty="0">
                <a:latin typeface="Gill Sans MT"/>
                <a:cs typeface="Gill Sans MT"/>
              </a:rPr>
              <a:t>equipment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240" dirty="0">
                <a:latin typeface="Gill Sans MT"/>
                <a:cs typeface="Gill Sans MT"/>
              </a:rPr>
              <a:t>and</a:t>
            </a:r>
            <a:r>
              <a:rPr sz="3200" spc="-155" dirty="0">
                <a:latin typeface="Gill Sans MT"/>
                <a:cs typeface="Gill Sans MT"/>
              </a:rPr>
              <a:t> </a:t>
            </a:r>
            <a:r>
              <a:rPr sz="3200" spc="200" dirty="0">
                <a:latin typeface="Gill Sans MT"/>
                <a:cs typeface="Gill Sans MT"/>
              </a:rPr>
              <a:t>supplies</a:t>
            </a:r>
            <a:endParaRPr sz="3200">
              <a:latin typeface="Gill Sans MT"/>
              <a:cs typeface="Gill Sans MT"/>
            </a:endParaRPr>
          </a:p>
          <a:p>
            <a:pPr marL="469900" indent="-457200">
              <a:lnSpc>
                <a:spcPct val="100000"/>
              </a:lnSpc>
              <a:spcBef>
                <a:spcPts val="595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95" dirty="0">
                <a:latin typeface="Gill Sans MT"/>
                <a:cs typeface="Gill Sans MT"/>
              </a:rPr>
              <a:t>The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135" dirty="0">
                <a:latin typeface="Gill Sans MT"/>
                <a:cs typeface="Gill Sans MT"/>
              </a:rPr>
              <a:t>suitability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210" dirty="0">
                <a:latin typeface="Gill Sans MT"/>
                <a:cs typeface="Gill Sans MT"/>
              </a:rPr>
              <a:t>of</a:t>
            </a:r>
            <a:r>
              <a:rPr sz="3200" spc="-125" dirty="0">
                <a:latin typeface="Gill Sans MT"/>
                <a:cs typeface="Gill Sans MT"/>
              </a:rPr>
              <a:t> </a:t>
            </a:r>
            <a:r>
              <a:rPr sz="3200" spc="160" dirty="0">
                <a:latin typeface="Gill Sans MT"/>
                <a:cs typeface="Gill Sans MT"/>
              </a:rPr>
              <a:t>equipment</a:t>
            </a:r>
            <a:r>
              <a:rPr sz="3200" spc="-135" dirty="0">
                <a:latin typeface="Gill Sans MT"/>
                <a:cs typeface="Gill Sans MT"/>
              </a:rPr>
              <a:t> </a:t>
            </a:r>
            <a:r>
              <a:rPr sz="3200" spc="240" dirty="0">
                <a:latin typeface="Gill Sans MT"/>
                <a:cs typeface="Gill Sans MT"/>
              </a:rPr>
              <a:t>and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90" dirty="0">
                <a:latin typeface="Gill Sans MT"/>
                <a:cs typeface="Gill Sans MT"/>
              </a:rPr>
              <a:t>supplies</a:t>
            </a:r>
            <a:endParaRPr sz="3200">
              <a:latin typeface="Gill Sans MT"/>
              <a:cs typeface="Gill Sans MT"/>
            </a:endParaRPr>
          </a:p>
          <a:p>
            <a:pPr marL="469900" marR="5080" indent="-457834">
              <a:lnSpc>
                <a:spcPts val="3460"/>
              </a:lnSpc>
              <a:spcBef>
                <a:spcPts val="1095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95" dirty="0">
                <a:latin typeface="Gill Sans MT"/>
                <a:cs typeface="Gill Sans MT"/>
              </a:rPr>
              <a:t>The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200" dirty="0">
                <a:latin typeface="Gill Sans MT"/>
                <a:cs typeface="Gill Sans MT"/>
              </a:rPr>
              <a:t>maintenance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235" dirty="0">
                <a:latin typeface="Gill Sans MT"/>
                <a:cs typeface="Gill Sans MT"/>
              </a:rPr>
              <a:t>and</a:t>
            </a:r>
            <a:r>
              <a:rPr sz="3200" spc="-75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replacement</a:t>
            </a:r>
            <a:r>
              <a:rPr sz="3200" spc="-6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50" dirty="0">
                <a:latin typeface="Gill Sans MT"/>
                <a:cs typeface="Gill Sans MT"/>
              </a:rPr>
              <a:t> </a:t>
            </a:r>
            <a:r>
              <a:rPr sz="3200" spc="90" dirty="0">
                <a:latin typeface="Gill Sans MT"/>
                <a:cs typeface="Gill Sans MT"/>
              </a:rPr>
              <a:t>the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150" dirty="0">
                <a:latin typeface="Gill Sans MT"/>
                <a:cs typeface="Gill Sans MT"/>
              </a:rPr>
              <a:t>equipment </a:t>
            </a:r>
            <a:r>
              <a:rPr sz="3200" spc="240" dirty="0">
                <a:latin typeface="Gill Sans MT"/>
                <a:cs typeface="Gill Sans MT"/>
              </a:rPr>
              <a:t>and</a:t>
            </a:r>
            <a:r>
              <a:rPr sz="3200" spc="-160" dirty="0">
                <a:latin typeface="Gill Sans MT"/>
                <a:cs typeface="Gill Sans MT"/>
              </a:rPr>
              <a:t> </a:t>
            </a:r>
            <a:r>
              <a:rPr sz="3200" spc="200" dirty="0">
                <a:latin typeface="Gill Sans MT"/>
                <a:cs typeface="Gill Sans MT"/>
              </a:rPr>
              <a:t>supplies</a:t>
            </a:r>
            <a:endParaRPr sz="3200">
              <a:latin typeface="Gill Sans MT"/>
              <a:cs typeface="Gill Sans MT"/>
            </a:endParaRPr>
          </a:p>
          <a:p>
            <a:pPr marL="469900" indent="-457200">
              <a:lnSpc>
                <a:spcPct val="100000"/>
              </a:lnSpc>
              <a:spcBef>
                <a:spcPts val="535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95" dirty="0">
                <a:latin typeface="Gill Sans MT"/>
                <a:cs typeface="Gill Sans MT"/>
              </a:rPr>
              <a:t>The</a:t>
            </a:r>
            <a:r>
              <a:rPr sz="3200" spc="-120" dirty="0">
                <a:latin typeface="Gill Sans MT"/>
                <a:cs typeface="Gill Sans MT"/>
              </a:rPr>
              <a:t> </a:t>
            </a:r>
            <a:r>
              <a:rPr sz="3200" spc="155" dirty="0">
                <a:latin typeface="Gill Sans MT"/>
                <a:cs typeface="Gill Sans MT"/>
              </a:rPr>
              <a:t>availability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60" dirty="0">
                <a:latin typeface="Gill Sans MT"/>
                <a:cs typeface="Gill Sans MT"/>
              </a:rPr>
              <a:t> </a:t>
            </a:r>
            <a:r>
              <a:rPr sz="3200" spc="155" dirty="0">
                <a:latin typeface="Gill Sans MT"/>
                <a:cs typeface="Gill Sans MT"/>
              </a:rPr>
              <a:t>equipment</a:t>
            </a:r>
            <a:r>
              <a:rPr sz="3200" spc="-60" dirty="0">
                <a:latin typeface="Gill Sans MT"/>
                <a:cs typeface="Gill Sans MT"/>
              </a:rPr>
              <a:t> </a:t>
            </a:r>
            <a:r>
              <a:rPr sz="3200" spc="240" dirty="0">
                <a:latin typeface="Gill Sans MT"/>
                <a:cs typeface="Gill Sans MT"/>
              </a:rPr>
              <a:t>and</a:t>
            </a:r>
            <a:r>
              <a:rPr sz="3200" spc="-155" dirty="0">
                <a:latin typeface="Gill Sans MT"/>
                <a:cs typeface="Gill Sans MT"/>
              </a:rPr>
              <a:t> </a:t>
            </a:r>
            <a:r>
              <a:rPr sz="3200" spc="200" dirty="0">
                <a:latin typeface="Gill Sans MT"/>
                <a:cs typeface="Gill Sans MT"/>
              </a:rPr>
              <a:t>supplies</a:t>
            </a:r>
            <a:endParaRPr sz="3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317118"/>
            <a:ext cx="8669655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spc="-25" dirty="0"/>
              <a:t>Scheduling</a:t>
            </a:r>
            <a:r>
              <a:rPr spc="-215" dirty="0"/>
              <a:t> </a:t>
            </a:r>
            <a:r>
              <a:rPr dirty="0"/>
              <a:t>of</a:t>
            </a:r>
            <a:r>
              <a:rPr spc="-150" dirty="0"/>
              <a:t> Games</a:t>
            </a:r>
            <a:r>
              <a:rPr spc="-155" dirty="0"/>
              <a:t> </a:t>
            </a:r>
            <a:r>
              <a:rPr dirty="0"/>
              <a:t>and</a:t>
            </a:r>
            <a:r>
              <a:rPr spc="-165" dirty="0"/>
              <a:t> </a:t>
            </a:r>
            <a:r>
              <a:rPr spc="-45" dirty="0"/>
              <a:t>Practice </a:t>
            </a:r>
            <a:r>
              <a:rPr spc="-10" dirty="0"/>
              <a:t>Times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438147"/>
            <a:ext cx="10001250" cy="3307079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95" dirty="0">
                <a:latin typeface="Gill Sans MT"/>
                <a:cs typeface="Gill Sans MT"/>
              </a:rPr>
              <a:t>The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number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50" dirty="0">
                <a:latin typeface="Gill Sans MT"/>
                <a:cs typeface="Gill Sans MT"/>
              </a:rPr>
              <a:t> </a:t>
            </a:r>
            <a:r>
              <a:rPr sz="3200" spc="125" dirty="0">
                <a:latin typeface="Gill Sans MT"/>
                <a:cs typeface="Gill Sans MT"/>
              </a:rPr>
              <a:t>competitive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70" dirty="0">
                <a:latin typeface="Gill Sans MT"/>
                <a:cs typeface="Gill Sans MT"/>
              </a:rPr>
              <a:t>events</a:t>
            </a:r>
            <a:r>
              <a:rPr sz="3200" spc="-145" dirty="0">
                <a:latin typeface="Gill Sans MT"/>
                <a:cs typeface="Gill Sans MT"/>
              </a:rPr>
              <a:t> </a:t>
            </a:r>
            <a:r>
              <a:rPr sz="3200" spc="65" dirty="0">
                <a:latin typeface="Gill Sans MT"/>
                <a:cs typeface="Gill Sans MT"/>
              </a:rPr>
              <a:t>per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spc="80" dirty="0">
                <a:latin typeface="Gill Sans MT"/>
                <a:cs typeface="Gill Sans MT"/>
              </a:rPr>
              <a:t>sport</a:t>
            </a:r>
            <a:endParaRPr sz="3200">
              <a:latin typeface="Gill Sans MT"/>
              <a:cs typeface="Gill Sans MT"/>
            </a:endParaRPr>
          </a:p>
          <a:p>
            <a:pPr marL="469900" indent="-457200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95" dirty="0">
                <a:latin typeface="Gill Sans MT"/>
                <a:cs typeface="Gill Sans MT"/>
              </a:rPr>
              <a:t>The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number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spc="215" dirty="0">
                <a:latin typeface="Gill Sans MT"/>
                <a:cs typeface="Gill Sans MT"/>
              </a:rPr>
              <a:t>and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65" dirty="0">
                <a:latin typeface="Gill Sans MT"/>
                <a:cs typeface="Gill Sans MT"/>
              </a:rPr>
              <a:t>length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50" dirty="0">
                <a:latin typeface="Gill Sans MT"/>
                <a:cs typeface="Gill Sans MT"/>
              </a:rPr>
              <a:t> </a:t>
            </a:r>
            <a:r>
              <a:rPr sz="3200" spc="130" dirty="0">
                <a:latin typeface="Gill Sans MT"/>
                <a:cs typeface="Gill Sans MT"/>
              </a:rPr>
              <a:t>practice</a:t>
            </a:r>
            <a:r>
              <a:rPr sz="3200" spc="-40" dirty="0">
                <a:latin typeface="Gill Sans MT"/>
                <a:cs typeface="Gill Sans MT"/>
              </a:rPr>
              <a:t> </a:t>
            </a:r>
            <a:r>
              <a:rPr sz="3200" spc="85" dirty="0">
                <a:latin typeface="Gill Sans MT"/>
                <a:cs typeface="Gill Sans MT"/>
              </a:rPr>
              <a:t>opportunities</a:t>
            </a:r>
            <a:endParaRPr sz="3200">
              <a:latin typeface="Gill Sans MT"/>
              <a:cs typeface="Gill Sans MT"/>
            </a:endParaRPr>
          </a:p>
          <a:p>
            <a:pPr marL="469900" indent="-457200">
              <a:lnSpc>
                <a:spcPct val="100000"/>
              </a:lnSpc>
              <a:spcBef>
                <a:spcPts val="595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95" dirty="0">
                <a:latin typeface="Gill Sans MT"/>
                <a:cs typeface="Gill Sans MT"/>
              </a:rPr>
              <a:t>The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time</a:t>
            </a:r>
            <a:r>
              <a:rPr sz="3200" spc="-4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125" dirty="0">
                <a:latin typeface="Gill Sans MT"/>
                <a:cs typeface="Gill Sans MT"/>
              </a:rPr>
              <a:t> </a:t>
            </a:r>
            <a:r>
              <a:rPr sz="3200" spc="235" dirty="0">
                <a:latin typeface="Gill Sans MT"/>
                <a:cs typeface="Gill Sans MT"/>
              </a:rPr>
              <a:t>day</a:t>
            </a:r>
            <a:r>
              <a:rPr sz="3200" spc="-155" dirty="0">
                <a:latin typeface="Gill Sans MT"/>
                <a:cs typeface="Gill Sans MT"/>
              </a:rPr>
              <a:t> </a:t>
            </a:r>
            <a:r>
              <a:rPr sz="3200" spc="130" dirty="0">
                <a:latin typeface="Gill Sans MT"/>
                <a:cs typeface="Gill Sans MT"/>
              </a:rPr>
              <a:t>competitive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60" dirty="0">
                <a:latin typeface="Gill Sans MT"/>
                <a:cs typeface="Gill Sans MT"/>
              </a:rPr>
              <a:t>events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120" dirty="0">
                <a:latin typeface="Gill Sans MT"/>
                <a:cs typeface="Gill Sans MT"/>
              </a:rPr>
              <a:t>are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80" dirty="0">
                <a:latin typeface="Gill Sans MT"/>
                <a:cs typeface="Gill Sans MT"/>
              </a:rPr>
              <a:t>scheduled</a:t>
            </a:r>
            <a:endParaRPr sz="3200">
              <a:latin typeface="Gill Sans MT"/>
              <a:cs typeface="Gill Sans MT"/>
            </a:endParaRPr>
          </a:p>
          <a:p>
            <a:pPr marL="469900" indent="-457200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95" dirty="0">
                <a:latin typeface="Gill Sans MT"/>
                <a:cs typeface="Gill Sans MT"/>
              </a:rPr>
              <a:t>The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time</a:t>
            </a:r>
            <a:r>
              <a:rPr sz="3200" spc="-45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125" dirty="0">
                <a:latin typeface="Gill Sans MT"/>
                <a:cs typeface="Gill Sans MT"/>
              </a:rPr>
              <a:t> </a:t>
            </a:r>
            <a:r>
              <a:rPr sz="3200" spc="235" dirty="0">
                <a:latin typeface="Gill Sans MT"/>
                <a:cs typeface="Gill Sans MT"/>
              </a:rPr>
              <a:t>day</a:t>
            </a:r>
            <a:r>
              <a:rPr sz="3200" spc="-155" dirty="0">
                <a:latin typeface="Gill Sans MT"/>
                <a:cs typeface="Gill Sans MT"/>
              </a:rPr>
              <a:t> </a:t>
            </a:r>
            <a:r>
              <a:rPr sz="3200" spc="140" dirty="0">
                <a:latin typeface="Gill Sans MT"/>
                <a:cs typeface="Gill Sans MT"/>
              </a:rPr>
              <a:t>practice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100" dirty="0">
                <a:latin typeface="Gill Sans MT"/>
                <a:cs typeface="Gill Sans MT"/>
              </a:rPr>
              <a:t>opportunities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95" dirty="0">
                <a:latin typeface="Gill Sans MT"/>
                <a:cs typeface="Gill Sans MT"/>
              </a:rPr>
              <a:t>are</a:t>
            </a:r>
            <a:r>
              <a:rPr sz="3200" spc="-45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scheduled</a:t>
            </a:r>
            <a:endParaRPr sz="3200">
              <a:latin typeface="Gill Sans MT"/>
              <a:cs typeface="Gill Sans MT"/>
            </a:endParaRPr>
          </a:p>
          <a:p>
            <a:pPr marL="469900" marR="201930" indent="-457834">
              <a:lnSpc>
                <a:spcPts val="3450"/>
              </a:lnSpc>
              <a:spcBef>
                <a:spcPts val="103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95" dirty="0">
                <a:latin typeface="Gill Sans MT"/>
                <a:cs typeface="Gill Sans MT"/>
              </a:rPr>
              <a:t>The</a:t>
            </a:r>
            <a:r>
              <a:rPr sz="3200" spc="-105" dirty="0">
                <a:latin typeface="Gill Sans MT"/>
                <a:cs typeface="Gill Sans MT"/>
              </a:rPr>
              <a:t> </a:t>
            </a:r>
            <a:r>
              <a:rPr sz="3200" spc="100" dirty="0">
                <a:latin typeface="Gill Sans MT"/>
                <a:cs typeface="Gill Sans MT"/>
              </a:rPr>
              <a:t>opportunities</a:t>
            </a:r>
            <a:r>
              <a:rPr sz="3200" spc="-55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to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280" dirty="0">
                <a:latin typeface="Gill Sans MT"/>
                <a:cs typeface="Gill Sans MT"/>
              </a:rPr>
              <a:t>engage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in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spc="195" dirty="0">
                <a:latin typeface="Gill Sans MT"/>
                <a:cs typeface="Gill Sans MT"/>
              </a:rPr>
              <a:t>available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pre-</a:t>
            </a:r>
            <a:r>
              <a:rPr sz="3200" spc="240" dirty="0">
                <a:latin typeface="Gill Sans MT"/>
                <a:cs typeface="Gill Sans MT"/>
              </a:rPr>
              <a:t>season and</a:t>
            </a:r>
            <a:r>
              <a:rPr sz="3200" spc="-140" dirty="0">
                <a:latin typeface="Gill Sans MT"/>
                <a:cs typeface="Gill Sans MT"/>
              </a:rPr>
              <a:t> </a:t>
            </a:r>
            <a:r>
              <a:rPr sz="3200" spc="95" dirty="0">
                <a:latin typeface="Gill Sans MT"/>
                <a:cs typeface="Gill Sans MT"/>
              </a:rPr>
              <a:t>post-</a:t>
            </a:r>
            <a:r>
              <a:rPr sz="3200" spc="254" dirty="0">
                <a:latin typeface="Gill Sans MT"/>
                <a:cs typeface="Gill Sans MT"/>
              </a:rPr>
              <a:t>season</a:t>
            </a:r>
            <a:r>
              <a:rPr sz="3200" spc="-105" dirty="0">
                <a:latin typeface="Gill Sans MT"/>
                <a:cs typeface="Gill Sans MT"/>
              </a:rPr>
              <a:t> </a:t>
            </a:r>
            <a:r>
              <a:rPr sz="3200" spc="110" dirty="0">
                <a:latin typeface="Gill Sans MT"/>
                <a:cs typeface="Gill Sans MT"/>
              </a:rPr>
              <a:t>competition</a:t>
            </a:r>
            <a:endParaRPr sz="3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50" dirty="0"/>
              <a:t>Travel</a:t>
            </a:r>
            <a:r>
              <a:rPr spc="-160" dirty="0"/>
              <a:t> </a:t>
            </a:r>
            <a:r>
              <a:rPr spc="-40" dirty="0"/>
              <a:t>and</a:t>
            </a:r>
            <a:r>
              <a:rPr spc="-215" dirty="0"/>
              <a:t> </a:t>
            </a:r>
            <a:r>
              <a:rPr spc="-155" dirty="0"/>
              <a:t>Per </a:t>
            </a:r>
            <a:r>
              <a:rPr spc="-315" dirty="0"/>
              <a:t>Diem</a:t>
            </a:r>
            <a:r>
              <a:rPr spc="-175" dirty="0"/>
              <a:t> </a:t>
            </a:r>
            <a:r>
              <a:rPr spc="-25" dirty="0"/>
              <a:t>Allowances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438147"/>
            <a:ext cx="9591040" cy="2868295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204" dirty="0">
                <a:latin typeface="Gill Sans MT"/>
                <a:cs typeface="Gill Sans MT"/>
              </a:rPr>
              <a:t>Modes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55" dirty="0">
                <a:latin typeface="Gill Sans MT"/>
                <a:cs typeface="Gill Sans MT"/>
              </a:rPr>
              <a:t> </a:t>
            </a:r>
            <a:r>
              <a:rPr sz="3200" spc="90" dirty="0">
                <a:latin typeface="Gill Sans MT"/>
                <a:cs typeface="Gill Sans MT"/>
              </a:rPr>
              <a:t>transportation</a:t>
            </a:r>
            <a:endParaRPr sz="3200">
              <a:latin typeface="Gill Sans MT"/>
              <a:cs typeface="Gill Sans MT"/>
            </a:endParaRPr>
          </a:p>
          <a:p>
            <a:pPr marL="469900" indent="-457200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170" dirty="0">
                <a:latin typeface="Gill Sans MT"/>
                <a:cs typeface="Gill Sans MT"/>
              </a:rPr>
              <a:t>Housing</a:t>
            </a:r>
            <a:r>
              <a:rPr sz="3200" spc="-55" dirty="0">
                <a:latin typeface="Gill Sans MT"/>
                <a:cs typeface="Gill Sans MT"/>
              </a:rPr>
              <a:t> </a:t>
            </a:r>
            <a:r>
              <a:rPr sz="3200" spc="150" dirty="0">
                <a:latin typeface="Gill Sans MT"/>
                <a:cs typeface="Gill Sans MT"/>
              </a:rPr>
              <a:t>furnished</a:t>
            </a:r>
            <a:r>
              <a:rPr sz="3200" spc="-140" dirty="0">
                <a:latin typeface="Gill Sans MT"/>
                <a:cs typeface="Gill Sans MT"/>
              </a:rPr>
              <a:t> </a:t>
            </a:r>
            <a:r>
              <a:rPr sz="3200" spc="135" dirty="0">
                <a:latin typeface="Gill Sans MT"/>
                <a:cs typeface="Gill Sans MT"/>
              </a:rPr>
              <a:t>during</a:t>
            </a:r>
            <a:r>
              <a:rPr sz="3200" spc="-55" dirty="0">
                <a:latin typeface="Gill Sans MT"/>
                <a:cs typeface="Gill Sans MT"/>
              </a:rPr>
              <a:t> </a:t>
            </a:r>
            <a:r>
              <a:rPr sz="3200" spc="80" dirty="0">
                <a:latin typeface="Gill Sans MT"/>
                <a:cs typeface="Gill Sans MT"/>
              </a:rPr>
              <a:t>travel</a:t>
            </a:r>
            <a:endParaRPr sz="3200">
              <a:latin typeface="Gill Sans MT"/>
              <a:cs typeface="Gill Sans MT"/>
            </a:endParaRPr>
          </a:p>
          <a:p>
            <a:pPr marL="469900" indent="-457200">
              <a:lnSpc>
                <a:spcPct val="100000"/>
              </a:lnSpc>
              <a:spcBef>
                <a:spcPts val="595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170" dirty="0">
                <a:latin typeface="Gill Sans MT"/>
                <a:cs typeface="Gill Sans MT"/>
              </a:rPr>
              <a:t>Length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210" dirty="0">
                <a:latin typeface="Gill Sans MT"/>
                <a:cs typeface="Gill Sans MT"/>
              </a:rPr>
              <a:t>of</a:t>
            </a:r>
            <a:r>
              <a:rPr sz="3200" spc="-125" dirty="0">
                <a:latin typeface="Gill Sans MT"/>
                <a:cs typeface="Gill Sans MT"/>
              </a:rPr>
              <a:t> </a:t>
            </a:r>
            <a:r>
              <a:rPr sz="3200" spc="220" dirty="0">
                <a:latin typeface="Gill Sans MT"/>
                <a:cs typeface="Gill Sans MT"/>
              </a:rPr>
              <a:t>stay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120" dirty="0">
                <a:latin typeface="Gill Sans MT"/>
                <a:cs typeface="Gill Sans MT"/>
              </a:rPr>
              <a:t>before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240" dirty="0">
                <a:latin typeface="Gill Sans MT"/>
                <a:cs typeface="Gill Sans MT"/>
              </a:rPr>
              <a:t>and</a:t>
            </a:r>
            <a:r>
              <a:rPr sz="3200" spc="-150" dirty="0">
                <a:latin typeface="Gill Sans MT"/>
                <a:cs typeface="Gill Sans MT"/>
              </a:rPr>
              <a:t> </a:t>
            </a:r>
            <a:r>
              <a:rPr sz="3200" spc="130" dirty="0">
                <a:latin typeface="Gill Sans MT"/>
                <a:cs typeface="Gill Sans MT"/>
              </a:rPr>
              <a:t>after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spc="125" dirty="0">
                <a:latin typeface="Gill Sans MT"/>
                <a:cs typeface="Gill Sans MT"/>
              </a:rPr>
              <a:t>competitive</a:t>
            </a:r>
            <a:r>
              <a:rPr sz="3200" spc="-45" dirty="0">
                <a:latin typeface="Gill Sans MT"/>
                <a:cs typeface="Gill Sans MT"/>
              </a:rPr>
              <a:t> </a:t>
            </a:r>
            <a:r>
              <a:rPr sz="3200" spc="150" dirty="0">
                <a:latin typeface="Gill Sans MT"/>
                <a:cs typeface="Gill Sans MT"/>
              </a:rPr>
              <a:t>events</a:t>
            </a:r>
            <a:endParaRPr sz="3200">
              <a:latin typeface="Gill Sans MT"/>
              <a:cs typeface="Gill Sans MT"/>
            </a:endParaRPr>
          </a:p>
          <a:p>
            <a:pPr marL="469900" indent="-457200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125" dirty="0">
                <a:latin typeface="Gill Sans MT"/>
                <a:cs typeface="Gill Sans MT"/>
              </a:rPr>
              <a:t>Per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spc="185" dirty="0">
                <a:latin typeface="Gill Sans MT"/>
                <a:cs typeface="Gill Sans MT"/>
              </a:rPr>
              <a:t>diem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90" dirty="0">
                <a:latin typeface="Gill Sans MT"/>
                <a:cs typeface="Gill Sans MT"/>
              </a:rPr>
              <a:t>allowances</a:t>
            </a:r>
            <a:endParaRPr sz="3200">
              <a:latin typeface="Gill Sans MT"/>
              <a:cs typeface="Gill Sans MT"/>
            </a:endParaRPr>
          </a:p>
          <a:p>
            <a:pPr marL="469900" indent="-457200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100" dirty="0">
                <a:latin typeface="Gill Sans MT"/>
                <a:cs typeface="Gill Sans MT"/>
              </a:rPr>
              <a:t>Dining</a:t>
            </a:r>
            <a:r>
              <a:rPr sz="3200" spc="-130" dirty="0">
                <a:latin typeface="Gill Sans MT"/>
                <a:cs typeface="Gill Sans MT"/>
              </a:rPr>
              <a:t> </a:t>
            </a:r>
            <a:r>
              <a:rPr sz="3200" spc="170" dirty="0">
                <a:latin typeface="Gill Sans MT"/>
                <a:cs typeface="Gill Sans MT"/>
              </a:rPr>
              <a:t>arrangements</a:t>
            </a:r>
            <a:endParaRPr sz="3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317118"/>
            <a:ext cx="9333230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spc="-225" dirty="0"/>
              <a:t>Opportunity</a:t>
            </a:r>
            <a:r>
              <a:rPr spc="-145" dirty="0"/>
              <a:t> </a:t>
            </a:r>
            <a:r>
              <a:rPr spc="-229" dirty="0"/>
              <a:t>to</a:t>
            </a:r>
            <a:r>
              <a:rPr spc="-120" dirty="0"/>
              <a:t> </a:t>
            </a:r>
            <a:r>
              <a:rPr spc="-40" dirty="0"/>
              <a:t>Receive</a:t>
            </a:r>
            <a:r>
              <a:rPr spc="-165" dirty="0"/>
              <a:t> </a:t>
            </a:r>
            <a:r>
              <a:rPr spc="-85" dirty="0"/>
              <a:t>Coaching</a:t>
            </a:r>
            <a:r>
              <a:rPr spc="-160" dirty="0"/>
              <a:t> </a:t>
            </a:r>
            <a:r>
              <a:rPr spc="-25" dirty="0"/>
              <a:t>and </a:t>
            </a:r>
            <a:r>
              <a:rPr spc="-125" dirty="0"/>
              <a:t>Academic</a:t>
            </a:r>
            <a:r>
              <a:rPr spc="-150" dirty="0"/>
              <a:t> </a:t>
            </a:r>
            <a:r>
              <a:rPr spc="-35" dirty="0"/>
              <a:t>Tutoring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480805"/>
            <a:ext cx="9738995" cy="3367404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425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140" dirty="0">
                <a:latin typeface="Gill Sans MT"/>
                <a:cs typeface="Gill Sans MT"/>
              </a:rPr>
              <a:t>Coaching:</a:t>
            </a:r>
            <a:endParaRPr sz="3200">
              <a:latin typeface="Gill Sans MT"/>
              <a:cs typeface="Gill Sans MT"/>
            </a:endParaRPr>
          </a:p>
          <a:p>
            <a:pPr marL="926465" lvl="1" indent="-456565">
              <a:lnSpc>
                <a:spcPct val="100000"/>
              </a:lnSpc>
              <a:spcBef>
                <a:spcPts val="290"/>
              </a:spcBef>
              <a:buFont typeface="Courier New"/>
              <a:buChar char="o"/>
              <a:tabLst>
                <a:tab pos="926465" algn="l"/>
              </a:tabLst>
            </a:pPr>
            <a:r>
              <a:rPr sz="2750" spc="130" dirty="0">
                <a:latin typeface="Gill Sans MT"/>
                <a:cs typeface="Gill Sans MT"/>
              </a:rPr>
              <a:t>Relative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availability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full-</a:t>
            </a:r>
            <a:r>
              <a:rPr sz="2750" spc="135" dirty="0">
                <a:latin typeface="Gill Sans MT"/>
                <a:cs typeface="Gill Sans MT"/>
              </a:rPr>
              <a:t>time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coaches</a:t>
            </a:r>
            <a:endParaRPr sz="2750">
              <a:latin typeface="Gill Sans MT"/>
              <a:cs typeface="Gill Sans MT"/>
            </a:endParaRPr>
          </a:p>
          <a:p>
            <a:pPr marL="926465" lvl="1" indent="-456565">
              <a:lnSpc>
                <a:spcPct val="100000"/>
              </a:lnSpc>
              <a:spcBef>
                <a:spcPts val="229"/>
              </a:spcBef>
              <a:buFont typeface="Courier New"/>
              <a:buChar char="o"/>
              <a:tabLst>
                <a:tab pos="926465" algn="l"/>
              </a:tabLst>
            </a:pPr>
            <a:r>
              <a:rPr sz="2750" spc="130" dirty="0">
                <a:latin typeface="Gill Sans MT"/>
                <a:cs typeface="Gill Sans MT"/>
              </a:rPr>
              <a:t>Relative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ability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of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part-</a:t>
            </a:r>
            <a:r>
              <a:rPr sz="2750" spc="135" dirty="0">
                <a:latin typeface="Gill Sans MT"/>
                <a:cs typeface="Gill Sans MT"/>
              </a:rPr>
              <a:t>time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25" dirty="0">
                <a:latin typeface="Gill Sans MT"/>
                <a:cs typeface="Gill Sans MT"/>
              </a:rPr>
              <a:t>assistant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coaches</a:t>
            </a:r>
            <a:endParaRPr sz="2750">
              <a:latin typeface="Gill Sans MT"/>
              <a:cs typeface="Gill Sans MT"/>
            </a:endParaRPr>
          </a:p>
          <a:p>
            <a:pPr marL="926465" lvl="1" indent="-456565">
              <a:lnSpc>
                <a:spcPct val="100000"/>
              </a:lnSpc>
              <a:spcBef>
                <a:spcPts val="229"/>
              </a:spcBef>
              <a:buFont typeface="Courier New"/>
              <a:buChar char="o"/>
              <a:tabLst>
                <a:tab pos="926465" algn="l"/>
              </a:tabLst>
            </a:pPr>
            <a:r>
              <a:rPr sz="2750" spc="130" dirty="0">
                <a:latin typeface="Gill Sans MT"/>
                <a:cs typeface="Gill Sans MT"/>
              </a:rPr>
              <a:t>Relative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availability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graduate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35" dirty="0">
                <a:latin typeface="Gill Sans MT"/>
                <a:cs typeface="Gill Sans MT"/>
              </a:rPr>
              <a:t>assistants</a:t>
            </a:r>
            <a:endParaRPr sz="2750">
              <a:latin typeface="Gill Sans MT"/>
              <a:cs typeface="Gill Sans MT"/>
            </a:endParaRPr>
          </a:p>
          <a:p>
            <a:pPr marL="468630" indent="-227329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468630" algn="l"/>
              </a:tabLst>
            </a:pPr>
            <a:r>
              <a:rPr sz="3200" spc="200" dirty="0">
                <a:latin typeface="Gill Sans MT"/>
                <a:cs typeface="Gill Sans MT"/>
              </a:rPr>
              <a:t>Academic</a:t>
            </a:r>
            <a:r>
              <a:rPr sz="3200" spc="-105" dirty="0">
                <a:latin typeface="Gill Sans MT"/>
                <a:cs typeface="Gill Sans MT"/>
              </a:rPr>
              <a:t> </a:t>
            </a:r>
            <a:r>
              <a:rPr sz="3200" spc="65" dirty="0">
                <a:latin typeface="Gill Sans MT"/>
                <a:cs typeface="Gill Sans MT"/>
              </a:rPr>
              <a:t>tutoring:</a:t>
            </a:r>
            <a:endParaRPr sz="3200">
              <a:latin typeface="Gill Sans MT"/>
              <a:cs typeface="Gill Sans MT"/>
            </a:endParaRPr>
          </a:p>
          <a:p>
            <a:pPr marL="927100" lvl="1" indent="-457200">
              <a:lnSpc>
                <a:spcPct val="100000"/>
              </a:lnSpc>
              <a:spcBef>
                <a:spcPts val="215"/>
              </a:spcBef>
              <a:buFont typeface="Courier New"/>
              <a:buChar char="o"/>
              <a:tabLst>
                <a:tab pos="927100" algn="l"/>
              </a:tabLst>
            </a:pPr>
            <a:r>
              <a:rPr sz="2750" spc="100" dirty="0">
                <a:latin typeface="Gill Sans MT"/>
                <a:cs typeface="Gill Sans MT"/>
              </a:rPr>
              <a:t>The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availability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of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tutoring</a:t>
            </a:r>
            <a:endParaRPr sz="2750">
              <a:latin typeface="Gill Sans MT"/>
              <a:cs typeface="Gill Sans MT"/>
            </a:endParaRPr>
          </a:p>
          <a:p>
            <a:pPr marL="927100" lvl="1" indent="-457200">
              <a:lnSpc>
                <a:spcPct val="100000"/>
              </a:lnSpc>
              <a:spcBef>
                <a:spcPts val="229"/>
              </a:spcBef>
              <a:buFont typeface="Courier New"/>
              <a:buChar char="o"/>
              <a:tabLst>
                <a:tab pos="927100" algn="l"/>
              </a:tabLst>
            </a:pPr>
            <a:r>
              <a:rPr sz="2750" spc="140" dirty="0">
                <a:latin typeface="Gill Sans MT"/>
                <a:cs typeface="Gill Sans MT"/>
              </a:rPr>
              <a:t>Procedures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and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criteria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for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obtaining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tutorial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235" dirty="0">
                <a:latin typeface="Gill Sans MT"/>
                <a:cs typeface="Gill Sans MT"/>
              </a:rPr>
              <a:t>assistance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317118"/>
            <a:ext cx="8547735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spc="-60" dirty="0"/>
              <a:t>Assignment</a:t>
            </a:r>
            <a:r>
              <a:rPr spc="-229" dirty="0"/>
              <a:t> </a:t>
            </a:r>
            <a:r>
              <a:rPr dirty="0"/>
              <a:t>and</a:t>
            </a:r>
            <a:r>
              <a:rPr spc="-225" dirty="0"/>
              <a:t> </a:t>
            </a:r>
            <a:r>
              <a:rPr spc="-135" dirty="0"/>
              <a:t>Compensation</a:t>
            </a:r>
            <a:r>
              <a:rPr spc="-175" dirty="0"/>
              <a:t> </a:t>
            </a:r>
            <a:r>
              <a:rPr spc="-25" dirty="0"/>
              <a:t>of </a:t>
            </a:r>
            <a:r>
              <a:rPr spc="-35" dirty="0"/>
              <a:t>Coaches</a:t>
            </a:r>
            <a:r>
              <a:rPr spc="-190" dirty="0"/>
              <a:t> </a:t>
            </a:r>
            <a:r>
              <a:rPr spc="-40" dirty="0"/>
              <a:t>and</a:t>
            </a:r>
            <a:r>
              <a:rPr spc="-229" dirty="0"/>
              <a:t> </a:t>
            </a:r>
            <a:r>
              <a:rPr spc="-170" dirty="0"/>
              <a:t>Tutors</a:t>
            </a:r>
            <a:r>
              <a:rPr spc="-135" dirty="0"/>
              <a:t> </a:t>
            </a:r>
            <a:r>
              <a:rPr dirty="0"/>
              <a:t>(1</a:t>
            </a:r>
            <a:r>
              <a:rPr spc="-200" dirty="0"/>
              <a:t> </a:t>
            </a:r>
            <a:r>
              <a:rPr dirty="0"/>
              <a:t>of</a:t>
            </a:r>
            <a:r>
              <a:rPr spc="-140" dirty="0"/>
              <a:t> </a:t>
            </a:r>
            <a:r>
              <a:rPr spc="-25" dirty="0"/>
              <a:t>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518285"/>
            <a:ext cx="10125710" cy="473392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469900" marR="156845" indent="-457834">
              <a:lnSpc>
                <a:spcPct val="91000"/>
              </a:lnSpc>
              <a:spcBef>
                <a:spcPts val="475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80" dirty="0">
                <a:latin typeface="Gill Sans MT"/>
                <a:cs typeface="Gill Sans MT"/>
              </a:rPr>
              <a:t>Does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spc="90" dirty="0">
                <a:latin typeface="Gill Sans MT"/>
                <a:cs typeface="Gill Sans MT"/>
              </a:rPr>
              <a:t>the</a:t>
            </a:r>
            <a:r>
              <a:rPr sz="3200" spc="-60" dirty="0">
                <a:latin typeface="Gill Sans MT"/>
                <a:cs typeface="Gill Sans MT"/>
              </a:rPr>
              <a:t> </a:t>
            </a:r>
            <a:r>
              <a:rPr sz="3200" spc="110" dirty="0">
                <a:latin typeface="Gill Sans MT"/>
                <a:cs typeface="Gill Sans MT"/>
              </a:rPr>
              <a:t>institution's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180" dirty="0">
                <a:latin typeface="Gill Sans MT"/>
                <a:cs typeface="Gill Sans MT"/>
              </a:rPr>
              <a:t>compensation</a:t>
            </a:r>
            <a:r>
              <a:rPr sz="3200" spc="-130" dirty="0">
                <a:latin typeface="Gill Sans MT"/>
                <a:cs typeface="Gill Sans MT"/>
              </a:rPr>
              <a:t> </a:t>
            </a:r>
            <a:r>
              <a:rPr sz="3200" spc="-35" dirty="0">
                <a:latin typeface="Gill Sans MT"/>
                <a:cs typeface="Gill Sans MT"/>
              </a:rPr>
              <a:t>or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240" dirty="0">
                <a:latin typeface="Gill Sans MT"/>
                <a:cs typeface="Gill Sans MT"/>
              </a:rPr>
              <a:t>assignment </a:t>
            </a:r>
            <a:r>
              <a:rPr sz="3200" spc="160" dirty="0">
                <a:latin typeface="Gill Sans MT"/>
                <a:cs typeface="Gill Sans MT"/>
              </a:rPr>
              <a:t>policies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or</a:t>
            </a:r>
            <a:r>
              <a:rPr sz="3200" spc="-55" dirty="0">
                <a:latin typeface="Gill Sans MT"/>
                <a:cs typeface="Gill Sans MT"/>
              </a:rPr>
              <a:t> </a:t>
            </a:r>
            <a:r>
              <a:rPr sz="3200" spc="165" dirty="0">
                <a:latin typeface="Gill Sans MT"/>
                <a:cs typeface="Gill Sans MT"/>
              </a:rPr>
              <a:t>practices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deny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235" dirty="0">
                <a:latin typeface="Gill Sans MT"/>
                <a:cs typeface="Gill Sans MT"/>
              </a:rPr>
              <a:t>male</a:t>
            </a:r>
            <a:r>
              <a:rPr sz="3200" spc="-135" dirty="0">
                <a:latin typeface="Gill Sans MT"/>
                <a:cs typeface="Gill Sans MT"/>
              </a:rPr>
              <a:t> </a:t>
            </a:r>
            <a:r>
              <a:rPr sz="3200" spc="240" dirty="0">
                <a:latin typeface="Gill Sans MT"/>
                <a:cs typeface="Gill Sans MT"/>
              </a:rPr>
              <a:t>and</a:t>
            </a:r>
            <a:r>
              <a:rPr sz="3200" spc="-175" dirty="0">
                <a:latin typeface="Gill Sans MT"/>
                <a:cs typeface="Gill Sans MT"/>
              </a:rPr>
              <a:t> </a:t>
            </a:r>
            <a:r>
              <a:rPr sz="3200" spc="240" dirty="0">
                <a:latin typeface="Gill Sans MT"/>
                <a:cs typeface="Gill Sans MT"/>
              </a:rPr>
              <a:t>female</a:t>
            </a:r>
            <a:r>
              <a:rPr sz="3200" spc="-135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athletes </a:t>
            </a:r>
            <a:r>
              <a:rPr sz="3200" spc="225" dirty="0">
                <a:latin typeface="Gill Sans MT"/>
                <a:cs typeface="Gill Sans MT"/>
              </a:rPr>
              <a:t>coaching</a:t>
            </a:r>
            <a:r>
              <a:rPr sz="3200" spc="-165" dirty="0">
                <a:latin typeface="Gill Sans MT"/>
                <a:cs typeface="Gill Sans MT"/>
              </a:rPr>
              <a:t> </a:t>
            </a:r>
            <a:r>
              <a:rPr sz="3200" spc="210" dirty="0">
                <a:latin typeface="Gill Sans MT"/>
                <a:cs typeface="Gill Sans MT"/>
              </a:rPr>
              <a:t>of</a:t>
            </a:r>
            <a:r>
              <a:rPr sz="3200" spc="-150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equivalent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110" dirty="0">
                <a:latin typeface="Gill Sans MT"/>
                <a:cs typeface="Gill Sans MT"/>
              </a:rPr>
              <a:t>quality,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70" dirty="0">
                <a:latin typeface="Gill Sans MT"/>
                <a:cs typeface="Gill Sans MT"/>
              </a:rPr>
              <a:t>nature,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or</a:t>
            </a:r>
            <a:r>
              <a:rPr sz="3200" spc="-55" dirty="0">
                <a:latin typeface="Gill Sans MT"/>
                <a:cs typeface="Gill Sans MT"/>
              </a:rPr>
              <a:t> </a:t>
            </a:r>
            <a:r>
              <a:rPr sz="3200" spc="165" dirty="0">
                <a:latin typeface="Gill Sans MT"/>
                <a:cs typeface="Gill Sans MT"/>
              </a:rPr>
              <a:t>availability?</a:t>
            </a:r>
            <a:endParaRPr sz="3200">
              <a:latin typeface="Gill Sans MT"/>
              <a:cs typeface="Gill Sans MT"/>
            </a:endParaRPr>
          </a:p>
          <a:p>
            <a:pPr marL="469900" marR="5080" indent="-457834">
              <a:lnSpc>
                <a:spcPct val="90000"/>
              </a:lnSpc>
              <a:spcBef>
                <a:spcPts val="975"/>
              </a:spcBef>
              <a:buFont typeface="Arial"/>
              <a:buChar char="•"/>
              <a:tabLst>
                <a:tab pos="469900" algn="l"/>
                <a:tab pos="4272280" algn="l"/>
              </a:tabLst>
            </a:pPr>
            <a:r>
              <a:rPr sz="3200" spc="160" dirty="0">
                <a:latin typeface="Gill Sans MT"/>
                <a:cs typeface="Gill Sans MT"/>
              </a:rPr>
              <a:t>Factors</a:t>
            </a:r>
            <a:r>
              <a:rPr sz="3200" spc="-4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to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10" dirty="0">
                <a:latin typeface="Gill Sans MT"/>
                <a:cs typeface="Gill Sans MT"/>
              </a:rPr>
              <a:t>consider:</a:t>
            </a:r>
            <a:r>
              <a:rPr sz="3200" dirty="0">
                <a:latin typeface="Gill Sans MT"/>
                <a:cs typeface="Gill Sans MT"/>
              </a:rPr>
              <a:t>	</a:t>
            </a:r>
            <a:r>
              <a:rPr sz="3200" spc="180" dirty="0">
                <a:latin typeface="Gill Sans MT"/>
                <a:cs typeface="Gill Sans MT"/>
              </a:rPr>
              <a:t>range</a:t>
            </a:r>
            <a:r>
              <a:rPr sz="3200" spc="-45" dirty="0">
                <a:latin typeface="Gill Sans MT"/>
                <a:cs typeface="Gill Sans MT"/>
              </a:rPr>
              <a:t> </a:t>
            </a:r>
            <a:r>
              <a:rPr sz="3200" spc="215" dirty="0">
                <a:latin typeface="Gill Sans MT"/>
                <a:cs typeface="Gill Sans MT"/>
              </a:rPr>
              <a:t>and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105" dirty="0">
                <a:latin typeface="Gill Sans MT"/>
                <a:cs typeface="Gill Sans MT"/>
              </a:rPr>
              <a:t>nature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50" dirty="0">
                <a:latin typeface="Gill Sans MT"/>
                <a:cs typeface="Gill Sans MT"/>
              </a:rPr>
              <a:t> </a:t>
            </a:r>
            <a:r>
              <a:rPr sz="3200" spc="105" dirty="0">
                <a:latin typeface="Gill Sans MT"/>
                <a:cs typeface="Gill Sans MT"/>
              </a:rPr>
              <a:t>duties, </a:t>
            </a:r>
            <a:r>
              <a:rPr sz="3200" spc="110" dirty="0">
                <a:latin typeface="Gill Sans MT"/>
                <a:cs typeface="Gill Sans MT"/>
              </a:rPr>
              <a:t>experience</a:t>
            </a:r>
            <a:r>
              <a:rPr sz="3200" spc="-105" dirty="0">
                <a:latin typeface="Gill Sans MT"/>
                <a:cs typeface="Gill Sans MT"/>
              </a:rPr>
              <a:t> </a:t>
            </a:r>
            <a:r>
              <a:rPr sz="3200" spc="210" dirty="0">
                <a:latin typeface="Gill Sans MT"/>
                <a:cs typeface="Gill Sans MT"/>
              </a:rPr>
              <a:t>of</a:t>
            </a:r>
            <a:r>
              <a:rPr sz="3200" spc="-120" dirty="0">
                <a:latin typeface="Gill Sans MT"/>
                <a:cs typeface="Gill Sans MT"/>
              </a:rPr>
              <a:t> </a:t>
            </a:r>
            <a:r>
              <a:rPr sz="3200" spc="140" dirty="0">
                <a:latin typeface="Gill Sans MT"/>
                <a:cs typeface="Gill Sans MT"/>
              </a:rPr>
              <a:t>individual</a:t>
            </a:r>
            <a:r>
              <a:rPr sz="3200" spc="-75" dirty="0">
                <a:latin typeface="Gill Sans MT"/>
                <a:cs typeface="Gill Sans MT"/>
              </a:rPr>
              <a:t> </a:t>
            </a:r>
            <a:r>
              <a:rPr sz="3200" spc="195" dirty="0">
                <a:latin typeface="Gill Sans MT"/>
                <a:cs typeface="Gill Sans MT"/>
              </a:rPr>
              <a:t>coaches,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130" dirty="0">
                <a:latin typeface="Gill Sans MT"/>
                <a:cs typeface="Gill Sans MT"/>
              </a:rPr>
              <a:t>number</a:t>
            </a:r>
            <a:r>
              <a:rPr sz="3200" spc="-15" dirty="0">
                <a:latin typeface="Gill Sans MT"/>
                <a:cs typeface="Gill Sans MT"/>
              </a:rPr>
              <a:t> </a:t>
            </a:r>
            <a:r>
              <a:rPr sz="3200" spc="150" dirty="0">
                <a:latin typeface="Gill Sans MT"/>
                <a:cs typeface="Gill Sans MT"/>
              </a:rPr>
              <a:t>of participants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50" dirty="0">
                <a:latin typeface="Gill Sans MT"/>
                <a:cs typeface="Gill Sans MT"/>
              </a:rPr>
              <a:t>for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110" dirty="0">
                <a:latin typeface="Gill Sans MT"/>
                <a:cs typeface="Gill Sans MT"/>
              </a:rPr>
              <a:t>particular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110" dirty="0">
                <a:latin typeface="Gill Sans MT"/>
                <a:cs typeface="Gill Sans MT"/>
              </a:rPr>
              <a:t>sports,</a:t>
            </a:r>
            <a:r>
              <a:rPr sz="3200" spc="-75" dirty="0">
                <a:latin typeface="Gill Sans MT"/>
                <a:cs typeface="Gill Sans MT"/>
              </a:rPr>
              <a:t> </a:t>
            </a:r>
            <a:r>
              <a:rPr sz="3200" spc="135" dirty="0">
                <a:latin typeface="Gill Sans MT"/>
                <a:cs typeface="Gill Sans MT"/>
              </a:rPr>
              <a:t>number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40" dirty="0">
                <a:latin typeface="Gill Sans MT"/>
                <a:cs typeface="Gill Sans MT"/>
              </a:rPr>
              <a:t> </a:t>
            </a:r>
            <a:r>
              <a:rPr sz="3200" spc="225" dirty="0">
                <a:latin typeface="Gill Sans MT"/>
                <a:cs typeface="Gill Sans MT"/>
              </a:rPr>
              <a:t>assistant </a:t>
            </a:r>
            <a:r>
              <a:rPr sz="3200" spc="235" dirty="0">
                <a:latin typeface="Gill Sans MT"/>
                <a:cs typeface="Gill Sans MT"/>
              </a:rPr>
              <a:t>coaches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40" dirty="0">
                <a:latin typeface="Gill Sans MT"/>
                <a:cs typeface="Gill Sans MT"/>
              </a:rPr>
              <a:t>supervised,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235" dirty="0">
                <a:latin typeface="Gill Sans MT"/>
                <a:cs typeface="Gill Sans MT"/>
              </a:rPr>
              <a:t>and</a:t>
            </a:r>
            <a:r>
              <a:rPr sz="3200" spc="-75" dirty="0">
                <a:latin typeface="Gill Sans MT"/>
                <a:cs typeface="Gill Sans MT"/>
              </a:rPr>
              <a:t> </a:t>
            </a:r>
            <a:r>
              <a:rPr sz="3200" spc="114" dirty="0">
                <a:latin typeface="Gill Sans MT"/>
                <a:cs typeface="Gill Sans MT"/>
              </a:rPr>
              <a:t>level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55" dirty="0">
                <a:latin typeface="Gill Sans MT"/>
                <a:cs typeface="Gill Sans MT"/>
              </a:rPr>
              <a:t> </a:t>
            </a:r>
            <a:r>
              <a:rPr sz="3200" spc="170" dirty="0">
                <a:latin typeface="Gill Sans MT"/>
                <a:cs typeface="Gill Sans MT"/>
              </a:rPr>
              <a:t>compensation</a:t>
            </a:r>
            <a:endParaRPr sz="3200">
              <a:latin typeface="Gill Sans MT"/>
              <a:cs typeface="Gill Sans MT"/>
            </a:endParaRPr>
          </a:p>
          <a:p>
            <a:pPr marL="469900" marR="126364" indent="-457834">
              <a:lnSpc>
                <a:spcPts val="3460"/>
              </a:lnSpc>
              <a:spcBef>
                <a:spcPts val="1100"/>
              </a:spcBef>
              <a:buFont typeface="Arial"/>
              <a:buChar char="•"/>
              <a:tabLst>
                <a:tab pos="469900" algn="l"/>
              </a:tabLst>
            </a:pPr>
            <a:r>
              <a:rPr sz="3200" dirty="0">
                <a:latin typeface="Gill Sans MT"/>
                <a:cs typeface="Gill Sans MT"/>
              </a:rPr>
              <a:t>"There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spc="285" dirty="0">
                <a:latin typeface="Gill Sans MT"/>
                <a:cs typeface="Gill Sans MT"/>
              </a:rPr>
              <a:t>may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180" dirty="0">
                <a:latin typeface="Gill Sans MT"/>
                <a:cs typeface="Gill Sans MT"/>
              </a:rPr>
              <a:t>be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spc="150" dirty="0">
                <a:latin typeface="Gill Sans MT"/>
                <a:cs typeface="Gill Sans MT"/>
              </a:rPr>
              <a:t>unique</a:t>
            </a:r>
            <a:r>
              <a:rPr sz="3200" spc="-25" dirty="0">
                <a:latin typeface="Gill Sans MT"/>
                <a:cs typeface="Gill Sans MT"/>
              </a:rPr>
              <a:t> </a:t>
            </a:r>
            <a:r>
              <a:rPr sz="3200" spc="160" dirty="0">
                <a:latin typeface="Gill Sans MT"/>
                <a:cs typeface="Gill Sans MT"/>
              </a:rPr>
              <a:t>situations</a:t>
            </a:r>
            <a:r>
              <a:rPr sz="3200" spc="-125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in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which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380" dirty="0">
                <a:latin typeface="Gill Sans MT"/>
                <a:cs typeface="Gill Sans MT"/>
              </a:rPr>
              <a:t>a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95" dirty="0">
                <a:latin typeface="Gill Sans MT"/>
                <a:cs typeface="Gill Sans MT"/>
              </a:rPr>
              <a:t>particular </a:t>
            </a:r>
            <a:r>
              <a:rPr sz="3200" spc="135" dirty="0">
                <a:latin typeface="Gill Sans MT"/>
                <a:cs typeface="Gill Sans MT"/>
              </a:rPr>
              <a:t>person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260" dirty="0">
                <a:latin typeface="Gill Sans MT"/>
                <a:cs typeface="Gill Sans MT"/>
              </a:rPr>
              <a:t>may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290" dirty="0">
                <a:latin typeface="Gill Sans MT"/>
                <a:cs typeface="Gill Sans MT"/>
              </a:rPr>
              <a:t>possess</a:t>
            </a:r>
            <a:r>
              <a:rPr sz="3200" spc="-60" dirty="0">
                <a:latin typeface="Gill Sans MT"/>
                <a:cs typeface="Gill Sans MT"/>
              </a:rPr>
              <a:t> </a:t>
            </a:r>
            <a:r>
              <a:rPr sz="3200" spc="250" dirty="0">
                <a:latin typeface="Gill Sans MT"/>
                <a:cs typeface="Gill Sans MT"/>
              </a:rPr>
              <a:t>such</a:t>
            </a:r>
            <a:r>
              <a:rPr sz="3200" spc="-105" dirty="0">
                <a:latin typeface="Gill Sans MT"/>
                <a:cs typeface="Gill Sans MT"/>
              </a:rPr>
              <a:t> </a:t>
            </a:r>
            <a:r>
              <a:rPr sz="3200" spc="260" dirty="0">
                <a:latin typeface="Gill Sans MT"/>
                <a:cs typeface="Gill Sans MT"/>
              </a:rPr>
              <a:t>an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80" dirty="0">
                <a:latin typeface="Gill Sans MT"/>
                <a:cs typeface="Gill Sans MT"/>
              </a:rPr>
              <a:t>outstanding</a:t>
            </a:r>
            <a:r>
              <a:rPr sz="3200" spc="-130" dirty="0">
                <a:latin typeface="Gill Sans MT"/>
                <a:cs typeface="Gill Sans MT"/>
              </a:rPr>
              <a:t> </a:t>
            </a:r>
            <a:r>
              <a:rPr sz="3200" spc="50" dirty="0">
                <a:latin typeface="Gill Sans MT"/>
                <a:cs typeface="Gill Sans MT"/>
              </a:rPr>
              <a:t>record</a:t>
            </a:r>
            <a:r>
              <a:rPr sz="3200" spc="-145" dirty="0">
                <a:latin typeface="Gill Sans MT"/>
                <a:cs typeface="Gill Sans MT"/>
              </a:rPr>
              <a:t> </a:t>
            </a:r>
            <a:r>
              <a:rPr sz="3200" spc="185" dirty="0">
                <a:latin typeface="Gill Sans MT"/>
                <a:cs typeface="Gill Sans MT"/>
              </a:rPr>
              <a:t>of </a:t>
            </a:r>
            <a:r>
              <a:rPr sz="3200" spc="175" dirty="0">
                <a:latin typeface="Gill Sans MT"/>
                <a:cs typeface="Gill Sans MT"/>
              </a:rPr>
              <a:t>achievement</a:t>
            </a:r>
            <a:r>
              <a:rPr sz="3200" spc="-45" dirty="0">
                <a:latin typeface="Gill Sans MT"/>
                <a:cs typeface="Gill Sans MT"/>
              </a:rPr>
              <a:t> </a:t>
            </a:r>
            <a:r>
              <a:rPr sz="3200" spc="385" dirty="0">
                <a:latin typeface="Gill Sans MT"/>
                <a:cs typeface="Gill Sans MT"/>
              </a:rPr>
              <a:t>as</a:t>
            </a:r>
            <a:r>
              <a:rPr sz="3200" spc="-55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to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justify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260" dirty="0">
                <a:latin typeface="Gill Sans MT"/>
                <a:cs typeface="Gill Sans MT"/>
              </a:rPr>
              <a:t>an</a:t>
            </a:r>
            <a:r>
              <a:rPr sz="3200" spc="-25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abnormally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210" dirty="0">
                <a:latin typeface="Gill Sans MT"/>
                <a:cs typeface="Gill Sans MT"/>
              </a:rPr>
              <a:t>high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spc="140" dirty="0">
                <a:latin typeface="Gill Sans MT"/>
                <a:cs typeface="Gill Sans MT"/>
              </a:rPr>
              <a:t>salary"</a:t>
            </a:r>
            <a:endParaRPr sz="3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317118"/>
            <a:ext cx="8547735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spc="-60" dirty="0"/>
              <a:t>Assignment</a:t>
            </a:r>
            <a:r>
              <a:rPr spc="-229" dirty="0"/>
              <a:t> </a:t>
            </a:r>
            <a:r>
              <a:rPr dirty="0"/>
              <a:t>and</a:t>
            </a:r>
            <a:r>
              <a:rPr spc="-225" dirty="0"/>
              <a:t> </a:t>
            </a:r>
            <a:r>
              <a:rPr spc="-135" dirty="0"/>
              <a:t>Compensation</a:t>
            </a:r>
            <a:r>
              <a:rPr spc="-175" dirty="0"/>
              <a:t> </a:t>
            </a:r>
            <a:r>
              <a:rPr spc="-25" dirty="0"/>
              <a:t>of </a:t>
            </a:r>
            <a:r>
              <a:rPr spc="-10" dirty="0"/>
              <a:t>Coaches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518285"/>
            <a:ext cx="10163810" cy="3856354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69900" marR="5080" indent="-457834">
              <a:lnSpc>
                <a:spcPts val="3450"/>
              </a:lnSpc>
              <a:spcBef>
                <a:spcPts val="57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200" dirty="0">
                <a:latin typeface="Gill Sans MT"/>
                <a:cs typeface="Gill Sans MT"/>
              </a:rPr>
              <a:t>Assignment</a:t>
            </a:r>
            <a:r>
              <a:rPr sz="3200" spc="-6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55" dirty="0">
                <a:latin typeface="Gill Sans MT"/>
                <a:cs typeface="Gill Sans MT"/>
              </a:rPr>
              <a:t> </a:t>
            </a:r>
            <a:r>
              <a:rPr sz="3200" spc="235" dirty="0">
                <a:latin typeface="Gill Sans MT"/>
                <a:cs typeface="Gill Sans MT"/>
              </a:rPr>
              <a:t>coaches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spc="509" dirty="0">
                <a:latin typeface="Gill Sans MT"/>
                <a:cs typeface="Gill Sans MT"/>
              </a:rPr>
              <a:t>–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spc="105" dirty="0">
                <a:latin typeface="Gill Sans MT"/>
                <a:cs typeface="Gill Sans MT"/>
              </a:rPr>
              <a:t>Training,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spc="75" dirty="0">
                <a:latin typeface="Gill Sans MT"/>
                <a:cs typeface="Gill Sans MT"/>
              </a:rPr>
              <a:t>experience, </a:t>
            </a:r>
            <a:r>
              <a:rPr sz="3200" spc="170" dirty="0">
                <a:latin typeface="Gill Sans MT"/>
                <a:cs typeface="Gill Sans MT"/>
              </a:rPr>
              <a:t>professional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60" dirty="0">
                <a:latin typeface="Gill Sans MT"/>
                <a:cs typeface="Gill Sans MT"/>
              </a:rPr>
              <a:t>qualifications,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240" dirty="0">
                <a:latin typeface="Gill Sans MT"/>
                <a:cs typeface="Gill Sans MT"/>
              </a:rPr>
              <a:t>and</a:t>
            </a:r>
            <a:r>
              <a:rPr sz="3200" spc="-55" dirty="0">
                <a:latin typeface="Gill Sans MT"/>
                <a:cs typeface="Gill Sans MT"/>
              </a:rPr>
              <a:t> </a:t>
            </a:r>
            <a:r>
              <a:rPr sz="3200" spc="165" dirty="0">
                <a:latin typeface="Gill Sans MT"/>
                <a:cs typeface="Gill Sans MT"/>
              </a:rPr>
              <a:t>professional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210" dirty="0">
                <a:latin typeface="Gill Sans MT"/>
                <a:cs typeface="Gill Sans MT"/>
              </a:rPr>
              <a:t>standing</a:t>
            </a:r>
            <a:endParaRPr sz="32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705"/>
              </a:spcBef>
              <a:buFont typeface="Arial"/>
              <a:buChar char="•"/>
            </a:pPr>
            <a:endParaRPr sz="3200">
              <a:latin typeface="Gill Sans MT"/>
              <a:cs typeface="Gill Sans MT"/>
            </a:endParaRPr>
          </a:p>
          <a:p>
            <a:pPr marL="469900" marR="78740" indent="-457834">
              <a:lnSpc>
                <a:spcPct val="90500"/>
              </a:lnSpc>
              <a:buFont typeface="Arial"/>
              <a:buChar char="•"/>
              <a:tabLst>
                <a:tab pos="469900" algn="l"/>
              </a:tabLst>
            </a:pPr>
            <a:r>
              <a:rPr sz="3200" spc="145" dirty="0">
                <a:latin typeface="Gill Sans MT"/>
                <a:cs typeface="Gill Sans MT"/>
              </a:rPr>
              <a:t>Compensation</a:t>
            </a:r>
            <a:r>
              <a:rPr sz="3200" spc="-12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55" dirty="0">
                <a:latin typeface="Gill Sans MT"/>
                <a:cs typeface="Gill Sans MT"/>
              </a:rPr>
              <a:t> </a:t>
            </a:r>
            <a:r>
              <a:rPr sz="3200" spc="235" dirty="0">
                <a:latin typeface="Gill Sans MT"/>
                <a:cs typeface="Gill Sans MT"/>
              </a:rPr>
              <a:t>coaches</a:t>
            </a:r>
            <a:r>
              <a:rPr sz="3200" spc="-105" dirty="0">
                <a:latin typeface="Gill Sans MT"/>
                <a:cs typeface="Gill Sans MT"/>
              </a:rPr>
              <a:t> </a:t>
            </a:r>
            <a:r>
              <a:rPr sz="3200" spc="509" dirty="0">
                <a:latin typeface="Gill Sans MT"/>
                <a:cs typeface="Gill Sans MT"/>
              </a:rPr>
              <a:t>–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spc="140" dirty="0">
                <a:latin typeface="Gill Sans MT"/>
                <a:cs typeface="Gill Sans MT"/>
              </a:rPr>
              <a:t>Rate</a:t>
            </a:r>
            <a:r>
              <a:rPr sz="3200" spc="-13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55" dirty="0">
                <a:latin typeface="Gill Sans MT"/>
                <a:cs typeface="Gill Sans MT"/>
              </a:rPr>
              <a:t> </a:t>
            </a:r>
            <a:r>
              <a:rPr sz="3200" spc="170" dirty="0">
                <a:latin typeface="Gill Sans MT"/>
                <a:cs typeface="Gill Sans MT"/>
              </a:rPr>
              <a:t>compensation </a:t>
            </a:r>
            <a:r>
              <a:rPr sz="3200" spc="50" dirty="0">
                <a:latin typeface="Gill Sans MT"/>
                <a:cs typeface="Gill Sans MT"/>
              </a:rPr>
              <a:t>(per</a:t>
            </a:r>
            <a:r>
              <a:rPr sz="3200" spc="-20" dirty="0">
                <a:latin typeface="Gill Sans MT"/>
                <a:cs typeface="Gill Sans MT"/>
              </a:rPr>
              <a:t> </a:t>
            </a:r>
            <a:r>
              <a:rPr sz="3200" spc="170" dirty="0">
                <a:latin typeface="Gill Sans MT"/>
                <a:cs typeface="Gill Sans MT"/>
              </a:rPr>
              <a:t>sport/season),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85" dirty="0">
                <a:latin typeface="Gill Sans MT"/>
                <a:cs typeface="Gill Sans MT"/>
              </a:rPr>
              <a:t>duration</a:t>
            </a:r>
            <a:r>
              <a:rPr sz="3200" spc="-3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120" dirty="0">
                <a:latin typeface="Gill Sans MT"/>
                <a:cs typeface="Gill Sans MT"/>
              </a:rPr>
              <a:t> </a:t>
            </a:r>
            <a:r>
              <a:rPr sz="3200" spc="125" dirty="0">
                <a:latin typeface="Gill Sans MT"/>
                <a:cs typeface="Gill Sans MT"/>
              </a:rPr>
              <a:t>contracts,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120" dirty="0">
                <a:latin typeface="Gill Sans MT"/>
                <a:cs typeface="Gill Sans MT"/>
              </a:rPr>
              <a:t>conditions </a:t>
            </a:r>
            <a:r>
              <a:rPr sz="3200" spc="135" dirty="0">
                <a:latin typeface="Gill Sans MT"/>
                <a:cs typeface="Gill Sans MT"/>
              </a:rPr>
              <a:t>relating</a:t>
            </a:r>
            <a:r>
              <a:rPr sz="3200" spc="-125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to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105" dirty="0">
                <a:latin typeface="Gill Sans MT"/>
                <a:cs typeface="Gill Sans MT"/>
              </a:rPr>
              <a:t>contract</a:t>
            </a:r>
            <a:r>
              <a:rPr sz="3200" spc="-40" dirty="0">
                <a:latin typeface="Gill Sans MT"/>
                <a:cs typeface="Gill Sans MT"/>
              </a:rPr>
              <a:t> </a:t>
            </a:r>
            <a:r>
              <a:rPr sz="3200" spc="90" dirty="0">
                <a:latin typeface="Gill Sans MT"/>
                <a:cs typeface="Gill Sans MT"/>
              </a:rPr>
              <a:t>renewal,</a:t>
            </a:r>
            <a:r>
              <a:rPr sz="3200" spc="-75" dirty="0">
                <a:latin typeface="Gill Sans MT"/>
                <a:cs typeface="Gill Sans MT"/>
              </a:rPr>
              <a:t> </a:t>
            </a:r>
            <a:r>
              <a:rPr sz="3200" spc="90" dirty="0">
                <a:latin typeface="Gill Sans MT"/>
                <a:cs typeface="Gill Sans MT"/>
              </a:rPr>
              <a:t>experience,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05" dirty="0">
                <a:latin typeface="Gill Sans MT"/>
                <a:cs typeface="Gill Sans MT"/>
              </a:rPr>
              <a:t>nature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spc="185" dirty="0">
                <a:latin typeface="Gill Sans MT"/>
                <a:cs typeface="Gill Sans MT"/>
              </a:rPr>
              <a:t>of </a:t>
            </a:r>
            <a:r>
              <a:rPr sz="3200" spc="225" dirty="0">
                <a:latin typeface="Gill Sans MT"/>
                <a:cs typeface="Gill Sans MT"/>
              </a:rPr>
              <a:t>coaching</a:t>
            </a:r>
            <a:r>
              <a:rPr sz="3200" spc="-125" dirty="0">
                <a:latin typeface="Gill Sans MT"/>
                <a:cs typeface="Gill Sans MT"/>
              </a:rPr>
              <a:t> </a:t>
            </a:r>
            <a:r>
              <a:rPr sz="3200" spc="160" dirty="0">
                <a:latin typeface="Gill Sans MT"/>
                <a:cs typeface="Gill Sans MT"/>
              </a:rPr>
              <a:t>duties</a:t>
            </a:r>
            <a:r>
              <a:rPr sz="3200" spc="-120" dirty="0">
                <a:latin typeface="Gill Sans MT"/>
                <a:cs typeface="Gill Sans MT"/>
              </a:rPr>
              <a:t> </a:t>
            </a:r>
            <a:r>
              <a:rPr sz="3200" spc="90" dirty="0">
                <a:latin typeface="Gill Sans MT"/>
                <a:cs typeface="Gill Sans MT"/>
              </a:rPr>
              <a:t>performed,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05" dirty="0">
                <a:latin typeface="Gill Sans MT"/>
                <a:cs typeface="Gill Sans MT"/>
              </a:rPr>
              <a:t>working</a:t>
            </a:r>
            <a:r>
              <a:rPr sz="3200" spc="-120" dirty="0">
                <a:latin typeface="Gill Sans MT"/>
                <a:cs typeface="Gill Sans MT"/>
              </a:rPr>
              <a:t> </a:t>
            </a:r>
            <a:r>
              <a:rPr sz="3200" spc="114" dirty="0">
                <a:latin typeface="Gill Sans MT"/>
                <a:cs typeface="Gill Sans MT"/>
              </a:rPr>
              <a:t>conditions,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-10" dirty="0">
                <a:latin typeface="Gill Sans MT"/>
                <a:cs typeface="Gill Sans MT"/>
              </a:rPr>
              <a:t>other </a:t>
            </a:r>
            <a:r>
              <a:rPr sz="3200" spc="145" dirty="0">
                <a:latin typeface="Gill Sans MT"/>
                <a:cs typeface="Gill Sans MT"/>
              </a:rPr>
              <a:t>terms</a:t>
            </a:r>
            <a:r>
              <a:rPr sz="3200" spc="-135" dirty="0">
                <a:latin typeface="Gill Sans MT"/>
                <a:cs typeface="Gill Sans MT"/>
              </a:rPr>
              <a:t> </a:t>
            </a:r>
            <a:r>
              <a:rPr sz="3200" spc="235" dirty="0">
                <a:latin typeface="Gill Sans MT"/>
                <a:cs typeface="Gill Sans MT"/>
              </a:rPr>
              <a:t>and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30" dirty="0">
                <a:latin typeface="Gill Sans MT"/>
                <a:cs typeface="Gill Sans MT"/>
              </a:rPr>
              <a:t>conditions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45" dirty="0">
                <a:latin typeface="Gill Sans MT"/>
                <a:cs typeface="Gill Sans MT"/>
              </a:rPr>
              <a:t> </a:t>
            </a:r>
            <a:r>
              <a:rPr sz="3200" spc="150" dirty="0">
                <a:latin typeface="Gill Sans MT"/>
                <a:cs typeface="Gill Sans MT"/>
              </a:rPr>
              <a:t>employment</a:t>
            </a:r>
            <a:endParaRPr sz="3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317118"/>
            <a:ext cx="8547735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spc="-60" dirty="0"/>
              <a:t>Assignment</a:t>
            </a:r>
            <a:r>
              <a:rPr spc="-229" dirty="0"/>
              <a:t> </a:t>
            </a:r>
            <a:r>
              <a:rPr dirty="0"/>
              <a:t>and</a:t>
            </a:r>
            <a:r>
              <a:rPr spc="-225" dirty="0"/>
              <a:t> </a:t>
            </a:r>
            <a:r>
              <a:rPr spc="-135" dirty="0"/>
              <a:t>Compensation</a:t>
            </a:r>
            <a:r>
              <a:rPr spc="-175" dirty="0"/>
              <a:t> </a:t>
            </a:r>
            <a:r>
              <a:rPr spc="-25" dirty="0"/>
              <a:t>of </a:t>
            </a:r>
            <a:r>
              <a:rPr spc="-10" dirty="0"/>
              <a:t>Tutors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518285"/>
            <a:ext cx="9900920" cy="3417570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69900" marR="5080" indent="-457834">
              <a:lnSpc>
                <a:spcPts val="3450"/>
              </a:lnSpc>
              <a:spcBef>
                <a:spcPts val="57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200" dirty="0">
                <a:latin typeface="Gill Sans MT"/>
                <a:cs typeface="Gill Sans MT"/>
              </a:rPr>
              <a:t>Assignment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60" dirty="0">
                <a:latin typeface="Gill Sans MT"/>
                <a:cs typeface="Gill Sans MT"/>
              </a:rPr>
              <a:t> </a:t>
            </a:r>
            <a:r>
              <a:rPr sz="3200" spc="60" dirty="0">
                <a:latin typeface="Gill Sans MT"/>
                <a:cs typeface="Gill Sans MT"/>
              </a:rPr>
              <a:t>tutors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spc="509" dirty="0">
                <a:latin typeface="Gill Sans MT"/>
                <a:cs typeface="Gill Sans MT"/>
              </a:rPr>
              <a:t>–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Tutor</a:t>
            </a:r>
            <a:r>
              <a:rPr sz="3200" spc="-40" dirty="0">
                <a:latin typeface="Gill Sans MT"/>
                <a:cs typeface="Gill Sans MT"/>
              </a:rPr>
              <a:t> </a:t>
            </a:r>
            <a:r>
              <a:rPr sz="3200" spc="155" dirty="0">
                <a:latin typeface="Gill Sans MT"/>
                <a:cs typeface="Gill Sans MT"/>
              </a:rPr>
              <a:t>qualifications,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spc="90" dirty="0">
                <a:latin typeface="Gill Sans MT"/>
                <a:cs typeface="Gill Sans MT"/>
              </a:rPr>
              <a:t>training, </a:t>
            </a:r>
            <a:r>
              <a:rPr sz="3200" spc="95" dirty="0">
                <a:latin typeface="Gill Sans MT"/>
                <a:cs typeface="Gill Sans MT"/>
              </a:rPr>
              <a:t>experience,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215" dirty="0">
                <a:latin typeface="Gill Sans MT"/>
                <a:cs typeface="Gill Sans MT"/>
              </a:rPr>
              <a:t>and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"other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150" dirty="0">
                <a:latin typeface="Gill Sans MT"/>
                <a:cs typeface="Gill Sans MT"/>
              </a:rPr>
              <a:t>qualifications"</a:t>
            </a:r>
            <a:endParaRPr sz="32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700"/>
              </a:spcBef>
              <a:buFont typeface="Arial"/>
              <a:buChar char="•"/>
            </a:pPr>
            <a:endParaRPr sz="3200">
              <a:latin typeface="Gill Sans MT"/>
              <a:cs typeface="Gill Sans MT"/>
            </a:endParaRPr>
          </a:p>
          <a:p>
            <a:pPr marL="469900" marR="85090" indent="-457834">
              <a:lnSpc>
                <a:spcPct val="90600"/>
              </a:lnSpc>
              <a:buFont typeface="Arial"/>
              <a:buChar char="•"/>
              <a:tabLst>
                <a:tab pos="469900" algn="l"/>
                <a:tab pos="5065395" algn="l"/>
              </a:tabLst>
            </a:pPr>
            <a:r>
              <a:rPr sz="3200" spc="145" dirty="0">
                <a:latin typeface="Gill Sans MT"/>
                <a:cs typeface="Gill Sans MT"/>
              </a:rPr>
              <a:t>Compensation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50" dirty="0">
                <a:latin typeface="Gill Sans MT"/>
                <a:cs typeface="Gill Sans MT"/>
              </a:rPr>
              <a:t> </a:t>
            </a:r>
            <a:r>
              <a:rPr sz="3200" spc="50" dirty="0">
                <a:latin typeface="Gill Sans MT"/>
                <a:cs typeface="Gill Sans MT"/>
              </a:rPr>
              <a:t>tutors:</a:t>
            </a:r>
            <a:r>
              <a:rPr sz="3200" dirty="0">
                <a:latin typeface="Gill Sans MT"/>
                <a:cs typeface="Gill Sans MT"/>
              </a:rPr>
              <a:t>	Hourly</a:t>
            </a:r>
            <a:r>
              <a:rPr sz="3200" spc="-55" dirty="0">
                <a:latin typeface="Gill Sans MT"/>
                <a:cs typeface="Gill Sans MT"/>
              </a:rPr>
              <a:t> </a:t>
            </a:r>
            <a:r>
              <a:rPr sz="3200" spc="70" dirty="0">
                <a:latin typeface="Gill Sans MT"/>
                <a:cs typeface="Gill Sans MT"/>
              </a:rPr>
              <a:t>rate</a:t>
            </a:r>
            <a:r>
              <a:rPr sz="3200" spc="-2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20" dirty="0">
                <a:latin typeface="Gill Sans MT"/>
                <a:cs typeface="Gill Sans MT"/>
              </a:rPr>
              <a:t> </a:t>
            </a:r>
            <a:r>
              <a:rPr sz="3200" spc="185" dirty="0">
                <a:latin typeface="Gill Sans MT"/>
                <a:cs typeface="Gill Sans MT"/>
              </a:rPr>
              <a:t>payment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30" dirty="0">
                <a:latin typeface="Gill Sans MT"/>
                <a:cs typeface="Gill Sans MT"/>
              </a:rPr>
              <a:t>by </a:t>
            </a:r>
            <a:r>
              <a:rPr sz="3200" spc="105" dirty="0">
                <a:latin typeface="Gill Sans MT"/>
                <a:cs typeface="Gill Sans MT"/>
              </a:rPr>
              <a:t>nature</a:t>
            </a:r>
            <a:r>
              <a:rPr sz="3200" spc="-60" dirty="0">
                <a:latin typeface="Gill Sans MT"/>
                <a:cs typeface="Gill Sans MT"/>
              </a:rPr>
              <a:t> </a:t>
            </a:r>
            <a:r>
              <a:rPr sz="3200" spc="204" dirty="0">
                <a:latin typeface="Gill Sans MT"/>
                <a:cs typeface="Gill Sans MT"/>
              </a:rPr>
              <a:t>subjects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tutored,</a:t>
            </a:r>
            <a:r>
              <a:rPr sz="3200" spc="-35" dirty="0">
                <a:latin typeface="Gill Sans MT"/>
                <a:cs typeface="Gill Sans MT"/>
              </a:rPr>
              <a:t> </a:t>
            </a:r>
            <a:r>
              <a:rPr sz="3200" spc="140" dirty="0">
                <a:latin typeface="Gill Sans MT"/>
                <a:cs typeface="Gill Sans MT"/>
              </a:rPr>
              <a:t>pupil</a:t>
            </a:r>
            <a:r>
              <a:rPr sz="3200" spc="-30" dirty="0">
                <a:latin typeface="Gill Sans MT"/>
                <a:cs typeface="Gill Sans MT"/>
              </a:rPr>
              <a:t> </a:t>
            </a:r>
            <a:r>
              <a:rPr sz="3200" spc="215" dirty="0">
                <a:latin typeface="Gill Sans MT"/>
                <a:cs typeface="Gill Sans MT"/>
              </a:rPr>
              <a:t>loads</a:t>
            </a:r>
            <a:r>
              <a:rPr sz="3200" spc="-1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per</a:t>
            </a:r>
            <a:r>
              <a:rPr sz="3200" spc="35" dirty="0">
                <a:latin typeface="Gill Sans MT"/>
                <a:cs typeface="Gill Sans MT"/>
              </a:rPr>
              <a:t> </a:t>
            </a:r>
            <a:r>
              <a:rPr sz="3200" spc="65" dirty="0">
                <a:latin typeface="Gill Sans MT"/>
                <a:cs typeface="Gill Sans MT"/>
              </a:rPr>
              <a:t>tutoring </a:t>
            </a:r>
            <a:r>
              <a:rPr sz="3200" spc="210" dirty="0">
                <a:latin typeface="Gill Sans MT"/>
                <a:cs typeface="Gill Sans MT"/>
              </a:rPr>
              <a:t>season,</a:t>
            </a:r>
            <a:r>
              <a:rPr sz="3200" spc="-6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tutor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160" dirty="0">
                <a:latin typeface="Gill Sans MT"/>
                <a:cs typeface="Gill Sans MT"/>
              </a:rPr>
              <a:t>qualifications,</a:t>
            </a:r>
            <a:r>
              <a:rPr sz="3200" spc="-55" dirty="0">
                <a:latin typeface="Gill Sans MT"/>
                <a:cs typeface="Gill Sans MT"/>
              </a:rPr>
              <a:t> </a:t>
            </a:r>
            <a:r>
              <a:rPr sz="3200" spc="95" dirty="0">
                <a:latin typeface="Gill Sans MT"/>
                <a:cs typeface="Gill Sans MT"/>
              </a:rPr>
              <a:t>experience,</a:t>
            </a:r>
            <a:r>
              <a:rPr sz="3200" spc="-6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other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135" dirty="0">
                <a:latin typeface="Gill Sans MT"/>
                <a:cs typeface="Gill Sans MT"/>
              </a:rPr>
              <a:t>terms </a:t>
            </a:r>
            <a:r>
              <a:rPr sz="3200" spc="240" dirty="0">
                <a:latin typeface="Gill Sans MT"/>
                <a:cs typeface="Gill Sans MT"/>
              </a:rPr>
              <a:t>and</a:t>
            </a:r>
            <a:r>
              <a:rPr sz="3200" spc="-160" dirty="0">
                <a:latin typeface="Gill Sans MT"/>
                <a:cs typeface="Gill Sans MT"/>
              </a:rPr>
              <a:t> </a:t>
            </a:r>
            <a:r>
              <a:rPr sz="3200" spc="140" dirty="0">
                <a:latin typeface="Gill Sans MT"/>
                <a:cs typeface="Gill Sans MT"/>
              </a:rPr>
              <a:t>conditions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60" dirty="0">
                <a:latin typeface="Gill Sans MT"/>
                <a:cs typeface="Gill Sans MT"/>
              </a:rPr>
              <a:t> </a:t>
            </a:r>
            <a:r>
              <a:rPr sz="3200" spc="140" dirty="0">
                <a:latin typeface="Gill Sans MT"/>
                <a:cs typeface="Gill Sans MT"/>
              </a:rPr>
              <a:t>employment</a:t>
            </a:r>
            <a:endParaRPr sz="3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317118"/>
            <a:ext cx="10234295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spc="-50" dirty="0"/>
              <a:t>Provision</a:t>
            </a:r>
            <a:r>
              <a:rPr spc="-180" dirty="0"/>
              <a:t> </a:t>
            </a:r>
            <a:r>
              <a:rPr dirty="0"/>
              <a:t>of</a:t>
            </a:r>
            <a:r>
              <a:rPr spc="-110" dirty="0"/>
              <a:t> </a:t>
            </a:r>
            <a:r>
              <a:rPr spc="-165" dirty="0"/>
              <a:t>Locker</a:t>
            </a:r>
            <a:r>
              <a:rPr spc="-135" dirty="0"/>
              <a:t> </a:t>
            </a:r>
            <a:r>
              <a:rPr spc="-90" dirty="0"/>
              <a:t>Rooms,</a:t>
            </a:r>
            <a:r>
              <a:rPr spc="-135" dirty="0"/>
              <a:t> </a:t>
            </a:r>
            <a:r>
              <a:rPr spc="-85" dirty="0"/>
              <a:t>Practice</a:t>
            </a:r>
            <a:r>
              <a:rPr spc="-155" dirty="0"/>
              <a:t> </a:t>
            </a:r>
            <a:r>
              <a:rPr spc="-25" dirty="0"/>
              <a:t>and </a:t>
            </a:r>
            <a:r>
              <a:rPr spc="-190" dirty="0"/>
              <a:t>Competitive</a:t>
            </a:r>
            <a:r>
              <a:rPr spc="-50" dirty="0"/>
              <a:t> </a:t>
            </a:r>
            <a:r>
              <a:rPr spc="-10" dirty="0"/>
              <a:t>Facilities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518285"/>
            <a:ext cx="10345420" cy="4676775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69900" marR="787400" indent="-457834">
              <a:lnSpc>
                <a:spcPts val="3450"/>
              </a:lnSpc>
              <a:spcBef>
                <a:spcPts val="57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45" dirty="0">
                <a:latin typeface="Gill Sans MT"/>
                <a:cs typeface="Gill Sans MT"/>
              </a:rPr>
              <a:t>Quality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235" dirty="0">
                <a:latin typeface="Gill Sans MT"/>
                <a:cs typeface="Gill Sans MT"/>
              </a:rPr>
              <a:t>and</a:t>
            </a:r>
            <a:r>
              <a:rPr sz="3200" spc="-145" dirty="0">
                <a:latin typeface="Gill Sans MT"/>
                <a:cs typeface="Gill Sans MT"/>
              </a:rPr>
              <a:t> </a:t>
            </a:r>
            <a:r>
              <a:rPr sz="3200" spc="150" dirty="0">
                <a:latin typeface="Gill Sans MT"/>
                <a:cs typeface="Gill Sans MT"/>
              </a:rPr>
              <a:t>availability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170" dirty="0">
                <a:latin typeface="Gill Sans MT"/>
                <a:cs typeface="Gill Sans MT"/>
              </a:rPr>
              <a:t>of</a:t>
            </a:r>
            <a:r>
              <a:rPr sz="3200" spc="-40" dirty="0">
                <a:latin typeface="Gill Sans MT"/>
                <a:cs typeface="Gill Sans MT"/>
              </a:rPr>
              <a:t> </a:t>
            </a:r>
            <a:r>
              <a:rPr sz="3200" spc="85" dirty="0">
                <a:latin typeface="Gill Sans MT"/>
                <a:cs typeface="Gill Sans MT"/>
              </a:rPr>
              <a:t>the</a:t>
            </a:r>
            <a:r>
              <a:rPr sz="3200" spc="-40" dirty="0">
                <a:latin typeface="Gill Sans MT"/>
                <a:cs typeface="Gill Sans MT"/>
              </a:rPr>
              <a:t> </a:t>
            </a:r>
            <a:r>
              <a:rPr sz="3200" spc="170" dirty="0">
                <a:latin typeface="Gill Sans MT"/>
                <a:cs typeface="Gill Sans MT"/>
              </a:rPr>
              <a:t>facilities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85" dirty="0">
                <a:latin typeface="Gill Sans MT"/>
                <a:cs typeface="Gill Sans MT"/>
              </a:rPr>
              <a:t>provided</a:t>
            </a:r>
            <a:r>
              <a:rPr sz="3200" spc="-75" dirty="0">
                <a:latin typeface="Gill Sans MT"/>
                <a:cs typeface="Gill Sans MT"/>
              </a:rPr>
              <a:t> </a:t>
            </a:r>
            <a:r>
              <a:rPr sz="3200" spc="25" dirty="0">
                <a:latin typeface="Gill Sans MT"/>
                <a:cs typeface="Gill Sans MT"/>
              </a:rPr>
              <a:t>for </a:t>
            </a:r>
            <a:r>
              <a:rPr sz="3200" spc="140" dirty="0">
                <a:latin typeface="Gill Sans MT"/>
                <a:cs typeface="Gill Sans MT"/>
              </a:rPr>
              <a:t>practice</a:t>
            </a:r>
            <a:r>
              <a:rPr sz="3200" spc="-105" dirty="0">
                <a:latin typeface="Gill Sans MT"/>
                <a:cs typeface="Gill Sans MT"/>
              </a:rPr>
              <a:t> </a:t>
            </a:r>
            <a:r>
              <a:rPr sz="3200" spc="240" dirty="0">
                <a:latin typeface="Gill Sans MT"/>
                <a:cs typeface="Gill Sans MT"/>
              </a:rPr>
              <a:t>and</a:t>
            </a:r>
            <a:r>
              <a:rPr sz="3200" spc="-135" dirty="0">
                <a:latin typeface="Gill Sans MT"/>
                <a:cs typeface="Gill Sans MT"/>
              </a:rPr>
              <a:t> </a:t>
            </a:r>
            <a:r>
              <a:rPr sz="3200" spc="130" dirty="0">
                <a:latin typeface="Gill Sans MT"/>
                <a:cs typeface="Gill Sans MT"/>
              </a:rPr>
              <a:t>competitive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spc="150" dirty="0">
                <a:latin typeface="Gill Sans MT"/>
                <a:cs typeface="Gill Sans MT"/>
              </a:rPr>
              <a:t>events</a:t>
            </a:r>
            <a:endParaRPr sz="3200">
              <a:latin typeface="Gill Sans MT"/>
              <a:cs typeface="Gill Sans MT"/>
            </a:endParaRPr>
          </a:p>
          <a:p>
            <a:pPr marL="469900" marR="5080" indent="-457834">
              <a:lnSpc>
                <a:spcPts val="3450"/>
              </a:lnSpc>
              <a:spcBef>
                <a:spcPts val="106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130" dirty="0">
                <a:latin typeface="Gill Sans MT"/>
                <a:cs typeface="Gill Sans MT"/>
              </a:rPr>
              <a:t>Exclusivity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45" dirty="0">
                <a:latin typeface="Gill Sans MT"/>
                <a:cs typeface="Gill Sans MT"/>
              </a:rPr>
              <a:t> </a:t>
            </a:r>
            <a:r>
              <a:rPr sz="3200" spc="229" dirty="0">
                <a:latin typeface="Gill Sans MT"/>
                <a:cs typeface="Gill Sans MT"/>
              </a:rPr>
              <a:t>use</a:t>
            </a:r>
            <a:r>
              <a:rPr sz="3200" spc="-35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180" dirty="0">
                <a:latin typeface="Gill Sans MT"/>
                <a:cs typeface="Gill Sans MT"/>
              </a:rPr>
              <a:t>facilities</a:t>
            </a:r>
            <a:r>
              <a:rPr sz="3200" spc="-135" dirty="0">
                <a:latin typeface="Gill Sans MT"/>
                <a:cs typeface="Gill Sans MT"/>
              </a:rPr>
              <a:t> </a:t>
            </a:r>
            <a:r>
              <a:rPr sz="3200" spc="95" dirty="0">
                <a:latin typeface="Gill Sans MT"/>
                <a:cs typeface="Gill Sans MT"/>
              </a:rPr>
              <a:t>provided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55" dirty="0">
                <a:latin typeface="Gill Sans MT"/>
                <a:cs typeface="Gill Sans MT"/>
              </a:rPr>
              <a:t>for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140" dirty="0">
                <a:latin typeface="Gill Sans MT"/>
                <a:cs typeface="Gill Sans MT"/>
              </a:rPr>
              <a:t>practice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215" dirty="0">
                <a:latin typeface="Gill Sans MT"/>
                <a:cs typeface="Gill Sans MT"/>
              </a:rPr>
              <a:t>and </a:t>
            </a:r>
            <a:r>
              <a:rPr sz="3200" spc="125" dirty="0">
                <a:latin typeface="Gill Sans MT"/>
                <a:cs typeface="Gill Sans MT"/>
              </a:rPr>
              <a:t>competitive</a:t>
            </a:r>
            <a:r>
              <a:rPr sz="3200" spc="-40" dirty="0">
                <a:latin typeface="Gill Sans MT"/>
                <a:cs typeface="Gill Sans MT"/>
              </a:rPr>
              <a:t> </a:t>
            </a:r>
            <a:r>
              <a:rPr sz="3200" spc="150" dirty="0">
                <a:latin typeface="Gill Sans MT"/>
                <a:cs typeface="Gill Sans MT"/>
              </a:rPr>
              <a:t>events</a:t>
            </a:r>
            <a:endParaRPr sz="3200">
              <a:latin typeface="Gill Sans MT"/>
              <a:cs typeface="Gill Sans MT"/>
            </a:endParaRPr>
          </a:p>
          <a:p>
            <a:pPr marL="469900" indent="-457200">
              <a:lnSpc>
                <a:spcPct val="100000"/>
              </a:lnSpc>
              <a:spcBef>
                <a:spcPts val="545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120" dirty="0">
                <a:latin typeface="Gill Sans MT"/>
                <a:cs typeface="Gill Sans MT"/>
              </a:rPr>
              <a:t>Availability</a:t>
            </a:r>
            <a:r>
              <a:rPr sz="3200" spc="-155" dirty="0">
                <a:latin typeface="Gill Sans MT"/>
                <a:cs typeface="Gill Sans MT"/>
              </a:rPr>
              <a:t> </a:t>
            </a:r>
            <a:r>
              <a:rPr sz="3200" spc="210" dirty="0">
                <a:latin typeface="Gill Sans MT"/>
                <a:cs typeface="Gill Sans MT"/>
              </a:rPr>
              <a:t>of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80" dirty="0">
                <a:latin typeface="Gill Sans MT"/>
                <a:cs typeface="Gill Sans MT"/>
              </a:rPr>
              <a:t>locker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114" dirty="0">
                <a:latin typeface="Gill Sans MT"/>
                <a:cs typeface="Gill Sans MT"/>
              </a:rPr>
              <a:t>rooms</a:t>
            </a:r>
            <a:endParaRPr sz="3200">
              <a:latin typeface="Gill Sans MT"/>
              <a:cs typeface="Gill Sans MT"/>
            </a:endParaRPr>
          </a:p>
          <a:p>
            <a:pPr marL="469900" indent="-4572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45" dirty="0">
                <a:latin typeface="Gill Sans MT"/>
                <a:cs typeface="Gill Sans MT"/>
              </a:rPr>
              <a:t>Quality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125" dirty="0">
                <a:latin typeface="Gill Sans MT"/>
                <a:cs typeface="Gill Sans MT"/>
              </a:rPr>
              <a:t> </a:t>
            </a:r>
            <a:r>
              <a:rPr sz="3200" spc="80" dirty="0">
                <a:latin typeface="Gill Sans MT"/>
                <a:cs typeface="Gill Sans MT"/>
              </a:rPr>
              <a:t>locker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spc="125" dirty="0">
                <a:latin typeface="Gill Sans MT"/>
                <a:cs typeface="Gill Sans MT"/>
              </a:rPr>
              <a:t>rooms</a:t>
            </a:r>
            <a:endParaRPr sz="3200">
              <a:latin typeface="Gill Sans MT"/>
              <a:cs typeface="Gill Sans MT"/>
            </a:endParaRPr>
          </a:p>
          <a:p>
            <a:pPr marL="469900" indent="-457200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190" dirty="0">
                <a:latin typeface="Gill Sans MT"/>
                <a:cs typeface="Gill Sans MT"/>
              </a:rPr>
              <a:t>Maintenance</a:t>
            </a:r>
            <a:r>
              <a:rPr sz="3200" spc="-105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45" dirty="0">
                <a:latin typeface="Gill Sans MT"/>
                <a:cs typeface="Gill Sans MT"/>
              </a:rPr>
              <a:t> </a:t>
            </a:r>
            <a:r>
              <a:rPr sz="3200" spc="130" dirty="0">
                <a:latin typeface="Gill Sans MT"/>
                <a:cs typeface="Gill Sans MT"/>
              </a:rPr>
              <a:t>practice</a:t>
            </a:r>
            <a:r>
              <a:rPr sz="3200" spc="-30" dirty="0">
                <a:latin typeface="Gill Sans MT"/>
                <a:cs typeface="Gill Sans MT"/>
              </a:rPr>
              <a:t> </a:t>
            </a:r>
            <a:r>
              <a:rPr sz="3200" spc="215" dirty="0">
                <a:latin typeface="Gill Sans MT"/>
                <a:cs typeface="Gill Sans MT"/>
              </a:rPr>
              <a:t>and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125" dirty="0">
                <a:latin typeface="Gill Sans MT"/>
                <a:cs typeface="Gill Sans MT"/>
              </a:rPr>
              <a:t>competitive</a:t>
            </a:r>
            <a:r>
              <a:rPr sz="3200" spc="-30" dirty="0">
                <a:latin typeface="Gill Sans MT"/>
                <a:cs typeface="Gill Sans MT"/>
              </a:rPr>
              <a:t> </a:t>
            </a:r>
            <a:r>
              <a:rPr sz="3200" spc="165" dirty="0">
                <a:latin typeface="Gill Sans MT"/>
                <a:cs typeface="Gill Sans MT"/>
              </a:rPr>
              <a:t>facilities</a:t>
            </a:r>
            <a:endParaRPr sz="3200">
              <a:latin typeface="Gill Sans MT"/>
              <a:cs typeface="Gill Sans MT"/>
            </a:endParaRPr>
          </a:p>
          <a:p>
            <a:pPr marL="469900" marR="470534" indent="-457834">
              <a:lnSpc>
                <a:spcPts val="3450"/>
              </a:lnSpc>
              <a:spcBef>
                <a:spcPts val="1105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125" dirty="0">
                <a:latin typeface="Gill Sans MT"/>
                <a:cs typeface="Gill Sans MT"/>
              </a:rPr>
              <a:t>Preparation</a:t>
            </a:r>
            <a:r>
              <a:rPr sz="3200" spc="-12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5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facilities</a:t>
            </a:r>
            <a:r>
              <a:rPr sz="3200" spc="-75" dirty="0">
                <a:latin typeface="Gill Sans MT"/>
                <a:cs typeface="Gill Sans MT"/>
              </a:rPr>
              <a:t> </a:t>
            </a:r>
            <a:r>
              <a:rPr sz="3200" spc="55" dirty="0">
                <a:latin typeface="Gill Sans MT"/>
                <a:cs typeface="Gill Sans MT"/>
              </a:rPr>
              <a:t>for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spc="140" dirty="0">
                <a:latin typeface="Gill Sans MT"/>
                <a:cs typeface="Gill Sans MT"/>
              </a:rPr>
              <a:t>practice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240" dirty="0">
                <a:latin typeface="Gill Sans MT"/>
                <a:cs typeface="Gill Sans MT"/>
              </a:rPr>
              <a:t>and</a:t>
            </a:r>
            <a:r>
              <a:rPr sz="3200" spc="-155" dirty="0">
                <a:latin typeface="Gill Sans MT"/>
                <a:cs typeface="Gill Sans MT"/>
              </a:rPr>
              <a:t> </a:t>
            </a:r>
            <a:r>
              <a:rPr sz="3200" spc="120" dirty="0">
                <a:latin typeface="Gill Sans MT"/>
                <a:cs typeface="Gill Sans MT"/>
              </a:rPr>
              <a:t>competitive </a:t>
            </a:r>
            <a:r>
              <a:rPr sz="3200" spc="160" dirty="0">
                <a:latin typeface="Gill Sans MT"/>
                <a:cs typeface="Gill Sans MT"/>
              </a:rPr>
              <a:t>events</a:t>
            </a:r>
            <a:endParaRPr sz="3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95" dirty="0"/>
              <a:t>34</a:t>
            </a:r>
            <a:r>
              <a:rPr spc="-155" dirty="0"/>
              <a:t> </a:t>
            </a:r>
            <a:r>
              <a:rPr spc="-330" dirty="0"/>
              <a:t>CFR</a:t>
            </a:r>
            <a:r>
              <a:rPr spc="-85" dirty="0"/>
              <a:t> </a:t>
            </a:r>
            <a:r>
              <a:rPr spc="60" dirty="0"/>
              <a:t>106.41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10074910" cy="338391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45" dirty="0">
                <a:latin typeface="Gill Sans MT"/>
                <a:cs typeface="Gill Sans MT"/>
              </a:rPr>
              <a:t>This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primary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regulation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governs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equity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athletics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85" dirty="0">
                <a:latin typeface="Gill Sans MT"/>
                <a:cs typeface="Gill Sans MT"/>
              </a:rPr>
              <a:t>2020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2024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regulations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substantively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70" dirty="0">
                <a:latin typeface="Gill Sans MT"/>
                <a:cs typeface="Gill Sans MT"/>
              </a:rPr>
              <a:t>same</a:t>
            </a:r>
            <a:endParaRPr sz="2750">
              <a:latin typeface="Gill Sans MT"/>
              <a:cs typeface="Gill Sans MT"/>
            </a:endParaRPr>
          </a:p>
          <a:p>
            <a:pPr marL="697865" marR="5080" lvl="1" indent="-227965">
              <a:lnSpc>
                <a:spcPct val="90000"/>
              </a:lnSpc>
              <a:spcBef>
                <a:spcPts val="490"/>
              </a:spcBef>
              <a:buFont typeface="Courier New"/>
              <a:buChar char="o"/>
              <a:tabLst>
                <a:tab pos="699135" algn="l"/>
              </a:tabLst>
            </a:pPr>
            <a:r>
              <a:rPr sz="2400" spc="140" dirty="0">
                <a:latin typeface="Gill Sans MT"/>
                <a:cs typeface="Gill Sans MT"/>
              </a:rPr>
              <a:t>2024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regulations</a:t>
            </a:r>
            <a:r>
              <a:rPr sz="2400" spc="10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deleted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paragraph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(d),</a:t>
            </a:r>
            <a:r>
              <a:rPr sz="2400" spc="2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which</a:t>
            </a:r>
            <a:r>
              <a:rPr sz="2400" dirty="0">
                <a:latin typeface="Gill Sans MT"/>
                <a:cs typeface="Gill Sans MT"/>
              </a:rPr>
              <a:t> </a:t>
            </a:r>
            <a:r>
              <a:rPr sz="2400" spc="60" dirty="0">
                <a:latin typeface="Gill Sans MT"/>
                <a:cs typeface="Gill Sans MT"/>
              </a:rPr>
              <a:t>provided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2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three-</a:t>
            </a:r>
            <a:r>
              <a:rPr sz="2400" spc="65" dirty="0">
                <a:latin typeface="Gill Sans MT"/>
                <a:cs typeface="Gill Sans MT"/>
              </a:rPr>
              <a:t>year 	</a:t>
            </a:r>
            <a:r>
              <a:rPr sz="2400" spc="75" dirty="0">
                <a:latin typeface="Gill Sans MT"/>
                <a:cs typeface="Gill Sans MT"/>
              </a:rPr>
              <a:t>transition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period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comply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50" dirty="0">
                <a:latin typeface="Gill Sans MT"/>
                <a:cs typeface="Gill Sans MT"/>
              </a:rPr>
              <a:t>with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regulation,</a:t>
            </a:r>
            <a:r>
              <a:rPr sz="2400" spc="5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which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55" dirty="0">
                <a:latin typeface="Gill Sans MT"/>
                <a:cs typeface="Gill Sans MT"/>
              </a:rPr>
              <a:t>lapsed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decades 	ago</a:t>
            </a:r>
            <a:endParaRPr sz="2400">
              <a:latin typeface="Gill Sans MT"/>
              <a:cs typeface="Gill Sans MT"/>
            </a:endParaRPr>
          </a:p>
          <a:p>
            <a:pPr marL="241300" marR="450850" indent="-229235" algn="just">
              <a:lnSpc>
                <a:spcPts val="3000"/>
              </a:lnSpc>
              <a:spcBef>
                <a:spcPts val="110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U.S.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Department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Education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90" dirty="0">
                <a:latin typeface="Gill Sans MT"/>
                <a:cs typeface="Gill Sans MT"/>
              </a:rPr>
              <a:t>has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issued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guidance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and </a:t>
            </a:r>
            <a:r>
              <a:rPr sz="2750" spc="235" dirty="0">
                <a:latin typeface="Gill Sans MT"/>
                <a:cs typeface="Gill Sans MT"/>
              </a:rPr>
              <a:t>many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resolution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agreements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that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help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understand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how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they </a:t>
            </a:r>
            <a:r>
              <a:rPr sz="2750" spc="135" dirty="0">
                <a:latin typeface="Gill Sans MT"/>
                <a:cs typeface="Gill Sans MT"/>
              </a:rPr>
              <a:t>enforce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this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regulation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317118"/>
            <a:ext cx="8476615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spc="-50" dirty="0"/>
              <a:t>Provision</a:t>
            </a:r>
            <a:r>
              <a:rPr spc="-245" dirty="0"/>
              <a:t> </a:t>
            </a:r>
            <a:r>
              <a:rPr dirty="0"/>
              <a:t>of</a:t>
            </a:r>
            <a:r>
              <a:rPr spc="-180" dirty="0"/>
              <a:t> </a:t>
            </a:r>
            <a:r>
              <a:rPr spc="-10" dirty="0"/>
              <a:t>Medical</a:t>
            </a:r>
            <a:r>
              <a:rPr spc="-210" dirty="0"/>
              <a:t> </a:t>
            </a:r>
            <a:r>
              <a:rPr dirty="0"/>
              <a:t>and</a:t>
            </a:r>
            <a:r>
              <a:rPr spc="-190" dirty="0"/>
              <a:t> </a:t>
            </a:r>
            <a:r>
              <a:rPr spc="-100" dirty="0"/>
              <a:t>Training </a:t>
            </a:r>
            <a:r>
              <a:rPr spc="-30" dirty="0"/>
              <a:t>Facilities</a:t>
            </a:r>
            <a:r>
              <a:rPr spc="-275" dirty="0"/>
              <a:t> </a:t>
            </a:r>
            <a:r>
              <a:rPr spc="-20" dirty="0"/>
              <a:t>and</a:t>
            </a:r>
            <a:r>
              <a:rPr spc="-210" dirty="0"/>
              <a:t> </a:t>
            </a:r>
            <a:r>
              <a:rPr spc="-10" dirty="0"/>
              <a:t>Services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569213"/>
            <a:ext cx="10173335" cy="2868295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120" dirty="0">
                <a:latin typeface="Gill Sans MT"/>
                <a:cs typeface="Gill Sans MT"/>
              </a:rPr>
              <a:t>Availability</a:t>
            </a:r>
            <a:r>
              <a:rPr sz="3200" spc="-155" dirty="0">
                <a:latin typeface="Gill Sans MT"/>
                <a:cs typeface="Gill Sans MT"/>
              </a:rPr>
              <a:t> </a:t>
            </a:r>
            <a:r>
              <a:rPr sz="3200" spc="210" dirty="0">
                <a:latin typeface="Gill Sans MT"/>
                <a:cs typeface="Gill Sans MT"/>
              </a:rPr>
              <a:t>of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204" dirty="0">
                <a:latin typeface="Gill Sans MT"/>
                <a:cs typeface="Gill Sans MT"/>
              </a:rPr>
              <a:t>medical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125" dirty="0">
                <a:latin typeface="Gill Sans MT"/>
                <a:cs typeface="Gill Sans MT"/>
              </a:rPr>
              <a:t>personnel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235" dirty="0">
                <a:latin typeface="Gill Sans MT"/>
                <a:cs typeface="Gill Sans MT"/>
              </a:rPr>
              <a:t>and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245" dirty="0">
                <a:latin typeface="Gill Sans MT"/>
                <a:cs typeface="Gill Sans MT"/>
              </a:rPr>
              <a:t>assistance</a:t>
            </a:r>
            <a:endParaRPr sz="3200">
              <a:latin typeface="Gill Sans MT"/>
              <a:cs typeface="Gill Sans MT"/>
            </a:endParaRPr>
          </a:p>
          <a:p>
            <a:pPr marL="469900" indent="-4572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80" dirty="0">
                <a:latin typeface="Gill Sans MT"/>
                <a:cs typeface="Gill Sans MT"/>
              </a:rPr>
              <a:t>Health,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180" dirty="0">
                <a:latin typeface="Gill Sans MT"/>
                <a:cs typeface="Gill Sans MT"/>
              </a:rPr>
              <a:t>accident</a:t>
            </a:r>
            <a:r>
              <a:rPr sz="3200" spc="-125" dirty="0">
                <a:latin typeface="Gill Sans MT"/>
                <a:cs typeface="Gill Sans MT"/>
              </a:rPr>
              <a:t> </a:t>
            </a:r>
            <a:r>
              <a:rPr sz="3200" spc="240" dirty="0">
                <a:latin typeface="Gill Sans MT"/>
                <a:cs typeface="Gill Sans MT"/>
              </a:rPr>
              <a:t>and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60" dirty="0">
                <a:latin typeface="Gill Sans MT"/>
                <a:cs typeface="Gill Sans MT"/>
              </a:rPr>
              <a:t>injury</a:t>
            </a:r>
            <a:r>
              <a:rPr sz="3200" spc="-145" dirty="0">
                <a:latin typeface="Gill Sans MT"/>
                <a:cs typeface="Gill Sans MT"/>
              </a:rPr>
              <a:t> </a:t>
            </a:r>
            <a:r>
              <a:rPr sz="3200" spc="170" dirty="0">
                <a:latin typeface="Gill Sans MT"/>
                <a:cs typeface="Gill Sans MT"/>
              </a:rPr>
              <a:t>insurance</a:t>
            </a:r>
            <a:r>
              <a:rPr sz="3200" spc="-30" dirty="0">
                <a:latin typeface="Gill Sans MT"/>
                <a:cs typeface="Gill Sans MT"/>
              </a:rPr>
              <a:t> </a:t>
            </a:r>
            <a:r>
              <a:rPr sz="3200" spc="155" dirty="0">
                <a:latin typeface="Gill Sans MT"/>
                <a:cs typeface="Gill Sans MT"/>
              </a:rPr>
              <a:t>coverage</a:t>
            </a:r>
            <a:endParaRPr sz="3200">
              <a:latin typeface="Gill Sans MT"/>
              <a:cs typeface="Gill Sans MT"/>
            </a:endParaRPr>
          </a:p>
          <a:p>
            <a:pPr marL="469900" indent="-457200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120" dirty="0">
                <a:latin typeface="Gill Sans MT"/>
                <a:cs typeface="Gill Sans MT"/>
              </a:rPr>
              <a:t>Availability</a:t>
            </a:r>
            <a:r>
              <a:rPr sz="3200" spc="-160" dirty="0">
                <a:latin typeface="Gill Sans MT"/>
                <a:cs typeface="Gill Sans MT"/>
              </a:rPr>
              <a:t> </a:t>
            </a:r>
            <a:r>
              <a:rPr sz="3200" spc="235" dirty="0">
                <a:latin typeface="Gill Sans MT"/>
                <a:cs typeface="Gill Sans MT"/>
              </a:rPr>
              <a:t>and</a:t>
            </a:r>
            <a:r>
              <a:rPr sz="3200" spc="-75" dirty="0">
                <a:latin typeface="Gill Sans MT"/>
                <a:cs typeface="Gill Sans MT"/>
              </a:rPr>
              <a:t> </a:t>
            </a:r>
            <a:r>
              <a:rPr sz="3200" spc="130" dirty="0">
                <a:latin typeface="Gill Sans MT"/>
                <a:cs typeface="Gill Sans MT"/>
              </a:rPr>
              <a:t>quality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210" dirty="0">
                <a:latin typeface="Gill Sans MT"/>
                <a:cs typeface="Gill Sans MT"/>
              </a:rPr>
              <a:t>of</a:t>
            </a:r>
            <a:r>
              <a:rPr sz="3200" spc="-130" dirty="0">
                <a:latin typeface="Gill Sans MT"/>
                <a:cs typeface="Gill Sans MT"/>
              </a:rPr>
              <a:t> </a:t>
            </a:r>
            <a:r>
              <a:rPr sz="3200" spc="155" dirty="0">
                <a:latin typeface="Gill Sans MT"/>
                <a:cs typeface="Gill Sans MT"/>
              </a:rPr>
              <a:t>weight</a:t>
            </a:r>
            <a:r>
              <a:rPr sz="3200" spc="-135" dirty="0">
                <a:latin typeface="Gill Sans MT"/>
                <a:cs typeface="Gill Sans MT"/>
              </a:rPr>
              <a:t> </a:t>
            </a:r>
            <a:r>
              <a:rPr sz="3200" spc="240" dirty="0">
                <a:latin typeface="Gill Sans MT"/>
                <a:cs typeface="Gill Sans MT"/>
              </a:rPr>
              <a:t>and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30" dirty="0">
                <a:latin typeface="Gill Sans MT"/>
                <a:cs typeface="Gill Sans MT"/>
              </a:rPr>
              <a:t>training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65" dirty="0">
                <a:latin typeface="Gill Sans MT"/>
                <a:cs typeface="Gill Sans MT"/>
              </a:rPr>
              <a:t>facilities</a:t>
            </a:r>
            <a:endParaRPr sz="3200">
              <a:latin typeface="Gill Sans MT"/>
              <a:cs typeface="Gill Sans MT"/>
            </a:endParaRPr>
          </a:p>
          <a:p>
            <a:pPr marL="469900" indent="-457200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120" dirty="0">
                <a:latin typeface="Gill Sans MT"/>
                <a:cs typeface="Gill Sans MT"/>
              </a:rPr>
              <a:t>Availability</a:t>
            </a:r>
            <a:r>
              <a:rPr sz="3200" spc="-150" dirty="0">
                <a:latin typeface="Gill Sans MT"/>
                <a:cs typeface="Gill Sans MT"/>
              </a:rPr>
              <a:t> </a:t>
            </a:r>
            <a:r>
              <a:rPr sz="3200" spc="235" dirty="0">
                <a:latin typeface="Gill Sans MT"/>
                <a:cs typeface="Gill Sans MT"/>
              </a:rPr>
              <a:t>and</a:t>
            </a:r>
            <a:r>
              <a:rPr sz="3200" spc="-60" dirty="0">
                <a:latin typeface="Gill Sans MT"/>
                <a:cs typeface="Gill Sans MT"/>
              </a:rPr>
              <a:t> </a:t>
            </a:r>
            <a:r>
              <a:rPr sz="3200" spc="130" dirty="0">
                <a:latin typeface="Gill Sans MT"/>
                <a:cs typeface="Gill Sans MT"/>
              </a:rPr>
              <a:t>quality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210" dirty="0">
                <a:latin typeface="Gill Sans MT"/>
                <a:cs typeface="Gill Sans MT"/>
              </a:rPr>
              <a:t>of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135" dirty="0">
                <a:latin typeface="Gill Sans MT"/>
                <a:cs typeface="Gill Sans MT"/>
              </a:rPr>
              <a:t>conditioning</a:t>
            </a:r>
            <a:r>
              <a:rPr sz="3200" spc="-130" dirty="0">
                <a:latin typeface="Gill Sans MT"/>
                <a:cs typeface="Gill Sans MT"/>
              </a:rPr>
              <a:t> </a:t>
            </a:r>
            <a:r>
              <a:rPr sz="3200" spc="170" dirty="0">
                <a:latin typeface="Gill Sans MT"/>
                <a:cs typeface="Gill Sans MT"/>
              </a:rPr>
              <a:t>facilities</a:t>
            </a:r>
            <a:endParaRPr sz="3200">
              <a:latin typeface="Gill Sans MT"/>
              <a:cs typeface="Gill Sans MT"/>
            </a:endParaRPr>
          </a:p>
          <a:p>
            <a:pPr marL="469900" indent="-457200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120" dirty="0">
                <a:latin typeface="Gill Sans MT"/>
                <a:cs typeface="Gill Sans MT"/>
              </a:rPr>
              <a:t>Availability</a:t>
            </a:r>
            <a:r>
              <a:rPr sz="3200" spc="-155" dirty="0">
                <a:latin typeface="Gill Sans MT"/>
                <a:cs typeface="Gill Sans MT"/>
              </a:rPr>
              <a:t> </a:t>
            </a:r>
            <a:r>
              <a:rPr sz="3200" spc="235" dirty="0">
                <a:latin typeface="Gill Sans MT"/>
                <a:cs typeface="Gill Sans MT"/>
              </a:rPr>
              <a:t>and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80" dirty="0">
                <a:latin typeface="Gill Sans MT"/>
                <a:cs typeface="Gill Sans MT"/>
              </a:rPr>
              <a:t>qualifications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45" dirty="0">
                <a:latin typeface="Gill Sans MT"/>
                <a:cs typeface="Gill Sans MT"/>
              </a:rPr>
              <a:t> </a:t>
            </a:r>
            <a:r>
              <a:rPr sz="3200" spc="130" dirty="0">
                <a:latin typeface="Gill Sans MT"/>
                <a:cs typeface="Gill Sans MT"/>
              </a:rPr>
              <a:t>athletic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80" dirty="0">
                <a:latin typeface="Gill Sans MT"/>
                <a:cs typeface="Gill Sans MT"/>
              </a:rPr>
              <a:t>trainers</a:t>
            </a:r>
            <a:endParaRPr sz="3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317118"/>
            <a:ext cx="8096250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spc="-50" dirty="0"/>
              <a:t>Provision</a:t>
            </a:r>
            <a:r>
              <a:rPr spc="-204" dirty="0"/>
              <a:t> </a:t>
            </a:r>
            <a:r>
              <a:rPr dirty="0"/>
              <a:t>of</a:t>
            </a:r>
            <a:r>
              <a:rPr spc="-130" dirty="0"/>
              <a:t> </a:t>
            </a:r>
            <a:r>
              <a:rPr spc="-50" dirty="0"/>
              <a:t>Housing</a:t>
            </a:r>
            <a:r>
              <a:rPr spc="-180" dirty="0"/>
              <a:t> </a:t>
            </a:r>
            <a:r>
              <a:rPr spc="-40" dirty="0"/>
              <a:t>and</a:t>
            </a:r>
            <a:r>
              <a:rPr spc="-215" dirty="0"/>
              <a:t> </a:t>
            </a:r>
            <a:r>
              <a:rPr spc="-100" dirty="0"/>
              <a:t>Dining </a:t>
            </a:r>
            <a:r>
              <a:rPr spc="-10" dirty="0"/>
              <a:t>Facilities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438147"/>
            <a:ext cx="10307320" cy="160909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170" dirty="0">
                <a:latin typeface="Gill Sans MT"/>
                <a:cs typeface="Gill Sans MT"/>
              </a:rPr>
              <a:t>Housing</a:t>
            </a:r>
            <a:r>
              <a:rPr sz="3200" spc="-55" dirty="0">
                <a:latin typeface="Gill Sans MT"/>
                <a:cs typeface="Gill Sans MT"/>
              </a:rPr>
              <a:t> </a:t>
            </a:r>
            <a:r>
              <a:rPr sz="3200" spc="80" dirty="0">
                <a:latin typeface="Gill Sans MT"/>
                <a:cs typeface="Gill Sans MT"/>
              </a:rPr>
              <a:t>provided</a:t>
            </a:r>
            <a:endParaRPr sz="3200">
              <a:latin typeface="Gill Sans MT"/>
              <a:cs typeface="Gill Sans MT"/>
            </a:endParaRPr>
          </a:p>
          <a:p>
            <a:pPr marL="469900" marR="5080" indent="-457834">
              <a:lnSpc>
                <a:spcPts val="3450"/>
              </a:lnSpc>
              <a:spcBef>
                <a:spcPts val="1105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225" dirty="0">
                <a:latin typeface="Gill Sans MT"/>
                <a:cs typeface="Gill Sans MT"/>
              </a:rPr>
              <a:t>Special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services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385" dirty="0">
                <a:latin typeface="Gill Sans MT"/>
                <a:cs typeface="Gill Sans MT"/>
              </a:rPr>
              <a:t>as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75" dirty="0">
                <a:latin typeface="Gill Sans MT"/>
                <a:cs typeface="Gill Sans MT"/>
              </a:rPr>
              <a:t>part</a:t>
            </a:r>
            <a:r>
              <a:rPr sz="3200" spc="-6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55" dirty="0">
                <a:latin typeface="Gill Sans MT"/>
                <a:cs typeface="Gill Sans MT"/>
              </a:rPr>
              <a:t> </a:t>
            </a:r>
            <a:r>
              <a:rPr sz="3200" spc="204" dirty="0">
                <a:latin typeface="Gill Sans MT"/>
                <a:cs typeface="Gill Sans MT"/>
              </a:rPr>
              <a:t>housing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arrangements</a:t>
            </a:r>
            <a:r>
              <a:rPr sz="3200" spc="-150" dirty="0">
                <a:latin typeface="Gill Sans MT"/>
                <a:cs typeface="Gill Sans MT"/>
              </a:rPr>
              <a:t> </a:t>
            </a:r>
            <a:r>
              <a:rPr sz="3200" spc="180" dirty="0">
                <a:latin typeface="Gill Sans MT"/>
                <a:cs typeface="Gill Sans MT"/>
              </a:rPr>
              <a:t>(e.g. </a:t>
            </a:r>
            <a:r>
              <a:rPr sz="3200" spc="120" dirty="0">
                <a:latin typeface="Gill Sans MT"/>
                <a:cs typeface="Gill Sans MT"/>
              </a:rPr>
              <a:t>laundry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150" dirty="0">
                <a:latin typeface="Gill Sans MT"/>
                <a:cs typeface="Gill Sans MT"/>
              </a:rPr>
              <a:t>facilities,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155" dirty="0">
                <a:latin typeface="Gill Sans MT"/>
                <a:cs typeface="Gill Sans MT"/>
              </a:rPr>
              <a:t>parking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215" dirty="0">
                <a:latin typeface="Gill Sans MT"/>
                <a:cs typeface="Gill Sans MT"/>
              </a:rPr>
              <a:t>space,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240" dirty="0">
                <a:latin typeface="Gill Sans MT"/>
                <a:cs typeface="Gill Sans MT"/>
              </a:rPr>
              <a:t>maid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20" dirty="0">
                <a:latin typeface="Gill Sans MT"/>
                <a:cs typeface="Gill Sans MT"/>
              </a:rPr>
              <a:t>service)</a:t>
            </a:r>
            <a:endParaRPr sz="3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55" dirty="0"/>
              <a:t>Publicity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438147"/>
            <a:ext cx="10336530" cy="304927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120" dirty="0">
                <a:latin typeface="Gill Sans MT"/>
                <a:cs typeface="Gill Sans MT"/>
              </a:rPr>
              <a:t>Availability</a:t>
            </a:r>
            <a:r>
              <a:rPr sz="3200" spc="-160" dirty="0">
                <a:latin typeface="Gill Sans MT"/>
                <a:cs typeface="Gill Sans MT"/>
              </a:rPr>
              <a:t> </a:t>
            </a:r>
            <a:r>
              <a:rPr sz="3200" spc="235" dirty="0">
                <a:latin typeface="Gill Sans MT"/>
                <a:cs typeface="Gill Sans MT"/>
              </a:rPr>
              <a:t>and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30" dirty="0">
                <a:latin typeface="Gill Sans MT"/>
                <a:cs typeface="Gill Sans MT"/>
              </a:rPr>
              <a:t>quality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210" dirty="0">
                <a:latin typeface="Gill Sans MT"/>
                <a:cs typeface="Gill Sans MT"/>
              </a:rPr>
              <a:t>of</a:t>
            </a:r>
            <a:r>
              <a:rPr sz="3200" spc="-130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sports</a:t>
            </a:r>
            <a:r>
              <a:rPr sz="3200" spc="-75" dirty="0">
                <a:latin typeface="Gill Sans MT"/>
                <a:cs typeface="Gill Sans MT"/>
              </a:rPr>
              <a:t> </a:t>
            </a:r>
            <a:r>
              <a:rPr sz="3200" spc="120" dirty="0">
                <a:latin typeface="Gill Sans MT"/>
                <a:cs typeface="Gill Sans MT"/>
              </a:rPr>
              <a:t>information</a:t>
            </a:r>
            <a:r>
              <a:rPr sz="3200" spc="-40" dirty="0">
                <a:latin typeface="Gill Sans MT"/>
                <a:cs typeface="Gill Sans MT"/>
              </a:rPr>
              <a:t> </a:t>
            </a:r>
            <a:r>
              <a:rPr sz="3200" spc="114" dirty="0">
                <a:latin typeface="Gill Sans MT"/>
                <a:cs typeface="Gill Sans MT"/>
              </a:rPr>
              <a:t>personnel</a:t>
            </a:r>
            <a:endParaRPr sz="3200">
              <a:latin typeface="Gill Sans MT"/>
              <a:cs typeface="Gill Sans MT"/>
            </a:endParaRPr>
          </a:p>
          <a:p>
            <a:pPr marL="469900" marR="930275" indent="-457834">
              <a:lnSpc>
                <a:spcPts val="3450"/>
              </a:lnSpc>
              <a:spcBef>
                <a:spcPts val="1105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240" dirty="0">
                <a:latin typeface="Gill Sans MT"/>
                <a:cs typeface="Gill Sans MT"/>
              </a:rPr>
              <a:t>Access</a:t>
            </a:r>
            <a:r>
              <a:rPr sz="3200" spc="-5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to</a:t>
            </a:r>
            <a:r>
              <a:rPr sz="3200" spc="-75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other </a:t>
            </a:r>
            <a:r>
              <a:rPr sz="3200" spc="114" dirty="0">
                <a:latin typeface="Gill Sans MT"/>
                <a:cs typeface="Gill Sans MT"/>
              </a:rPr>
              <a:t>publicity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140" dirty="0">
                <a:latin typeface="Gill Sans MT"/>
                <a:cs typeface="Gill Sans MT"/>
              </a:rPr>
              <a:t>resources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75" dirty="0">
                <a:latin typeface="Gill Sans MT"/>
                <a:cs typeface="Gill Sans MT"/>
              </a:rPr>
              <a:t>for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204" dirty="0">
                <a:latin typeface="Gill Sans MT"/>
                <a:cs typeface="Gill Sans MT"/>
              </a:rPr>
              <a:t>men's</a:t>
            </a:r>
            <a:r>
              <a:rPr sz="3200" spc="-45" dirty="0">
                <a:latin typeface="Gill Sans MT"/>
                <a:cs typeface="Gill Sans MT"/>
              </a:rPr>
              <a:t> </a:t>
            </a:r>
            <a:r>
              <a:rPr sz="3200" spc="190" dirty="0">
                <a:latin typeface="Gill Sans MT"/>
                <a:cs typeface="Gill Sans MT"/>
              </a:rPr>
              <a:t>and </a:t>
            </a:r>
            <a:r>
              <a:rPr sz="3200" spc="170" dirty="0">
                <a:latin typeface="Gill Sans MT"/>
                <a:cs typeface="Gill Sans MT"/>
              </a:rPr>
              <a:t>women's</a:t>
            </a:r>
            <a:r>
              <a:rPr sz="3200" spc="-125" dirty="0">
                <a:latin typeface="Gill Sans MT"/>
                <a:cs typeface="Gill Sans MT"/>
              </a:rPr>
              <a:t> </a:t>
            </a:r>
            <a:r>
              <a:rPr sz="3200" spc="170" dirty="0">
                <a:latin typeface="Gill Sans MT"/>
                <a:cs typeface="Gill Sans MT"/>
              </a:rPr>
              <a:t>programs</a:t>
            </a:r>
            <a:endParaRPr sz="3200">
              <a:latin typeface="Gill Sans MT"/>
              <a:cs typeface="Gill Sans MT"/>
            </a:endParaRPr>
          </a:p>
          <a:p>
            <a:pPr marL="469900" marR="780415" indent="-457834">
              <a:lnSpc>
                <a:spcPct val="90000"/>
              </a:lnSpc>
              <a:spcBef>
                <a:spcPts val="93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45" dirty="0">
                <a:latin typeface="Gill Sans MT"/>
                <a:cs typeface="Gill Sans MT"/>
              </a:rPr>
              <a:t>Quantity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215" dirty="0">
                <a:latin typeface="Gill Sans MT"/>
                <a:cs typeface="Gill Sans MT"/>
              </a:rPr>
              <a:t>and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40" dirty="0">
                <a:latin typeface="Gill Sans MT"/>
                <a:cs typeface="Gill Sans MT"/>
              </a:rPr>
              <a:t>quality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125" dirty="0">
                <a:latin typeface="Gill Sans MT"/>
                <a:cs typeface="Gill Sans MT"/>
              </a:rPr>
              <a:t> </a:t>
            </a:r>
            <a:r>
              <a:rPr sz="3200" spc="165" dirty="0">
                <a:latin typeface="Gill Sans MT"/>
                <a:cs typeface="Gill Sans MT"/>
              </a:rPr>
              <a:t>publications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240" dirty="0">
                <a:latin typeface="Gill Sans MT"/>
                <a:cs typeface="Gill Sans MT"/>
              </a:rPr>
              <a:t>and</a:t>
            </a:r>
            <a:r>
              <a:rPr sz="3200" spc="-150" dirty="0">
                <a:latin typeface="Gill Sans MT"/>
                <a:cs typeface="Gill Sans MT"/>
              </a:rPr>
              <a:t> </a:t>
            </a:r>
            <a:r>
              <a:rPr sz="3200" spc="-10" dirty="0">
                <a:latin typeface="Gill Sans MT"/>
                <a:cs typeface="Gill Sans MT"/>
              </a:rPr>
              <a:t>other </a:t>
            </a:r>
            <a:r>
              <a:rPr sz="3200" spc="105" dirty="0">
                <a:latin typeface="Gill Sans MT"/>
                <a:cs typeface="Gill Sans MT"/>
              </a:rPr>
              <a:t>promotional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195" dirty="0">
                <a:latin typeface="Gill Sans MT"/>
                <a:cs typeface="Gill Sans MT"/>
              </a:rPr>
              <a:t>devices</a:t>
            </a:r>
            <a:r>
              <a:rPr sz="3200" spc="-140" dirty="0">
                <a:latin typeface="Gill Sans MT"/>
                <a:cs typeface="Gill Sans MT"/>
              </a:rPr>
              <a:t> </a:t>
            </a:r>
            <a:r>
              <a:rPr sz="3200" spc="165" dirty="0">
                <a:latin typeface="Gill Sans MT"/>
                <a:cs typeface="Gill Sans MT"/>
              </a:rPr>
              <a:t>featuring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204" dirty="0">
                <a:latin typeface="Gill Sans MT"/>
                <a:cs typeface="Gill Sans MT"/>
              </a:rPr>
              <a:t>men's</a:t>
            </a:r>
            <a:r>
              <a:rPr sz="3200" spc="-140" dirty="0">
                <a:latin typeface="Gill Sans MT"/>
                <a:cs typeface="Gill Sans MT"/>
              </a:rPr>
              <a:t> </a:t>
            </a:r>
            <a:r>
              <a:rPr sz="3200" spc="235" dirty="0">
                <a:latin typeface="Gill Sans MT"/>
                <a:cs typeface="Gill Sans MT"/>
              </a:rPr>
              <a:t>and</a:t>
            </a:r>
            <a:r>
              <a:rPr sz="3200" spc="-75" dirty="0">
                <a:latin typeface="Gill Sans MT"/>
                <a:cs typeface="Gill Sans MT"/>
              </a:rPr>
              <a:t> </a:t>
            </a:r>
            <a:r>
              <a:rPr sz="3200" spc="150" dirty="0">
                <a:latin typeface="Gill Sans MT"/>
                <a:cs typeface="Gill Sans MT"/>
              </a:rPr>
              <a:t>women's </a:t>
            </a:r>
            <a:r>
              <a:rPr sz="3200" spc="170" dirty="0">
                <a:latin typeface="Gill Sans MT"/>
                <a:cs typeface="Gill Sans MT"/>
              </a:rPr>
              <a:t>programs</a:t>
            </a:r>
            <a:endParaRPr sz="3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54" dirty="0"/>
              <a:t>Name,</a:t>
            </a:r>
            <a:r>
              <a:rPr spc="-145" dirty="0"/>
              <a:t> </a:t>
            </a:r>
            <a:r>
              <a:rPr spc="-100" dirty="0"/>
              <a:t>Image,</a:t>
            </a:r>
            <a:r>
              <a:rPr spc="-190" dirty="0"/>
              <a:t> </a:t>
            </a:r>
            <a:r>
              <a:rPr spc="-40" dirty="0"/>
              <a:t>and</a:t>
            </a:r>
            <a:r>
              <a:rPr spc="-225" dirty="0"/>
              <a:t> </a:t>
            </a:r>
            <a:r>
              <a:rPr spc="50" dirty="0"/>
              <a:t>Likeness?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518285"/>
            <a:ext cx="10106660" cy="1967864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469900" marR="5080" indent="-457834">
              <a:lnSpc>
                <a:spcPct val="91000"/>
              </a:lnSpc>
              <a:spcBef>
                <a:spcPts val="475"/>
              </a:spcBef>
              <a:buFont typeface="Arial"/>
              <a:buChar char="•"/>
              <a:tabLst>
                <a:tab pos="469900" algn="l"/>
              </a:tabLst>
            </a:pPr>
            <a:r>
              <a:rPr sz="3200" dirty="0">
                <a:latin typeface="Gill Sans MT"/>
                <a:cs typeface="Gill Sans MT"/>
              </a:rPr>
              <a:t>There</a:t>
            </a:r>
            <a:r>
              <a:rPr sz="3200" spc="5" dirty="0">
                <a:latin typeface="Gill Sans MT"/>
                <a:cs typeface="Gill Sans MT"/>
              </a:rPr>
              <a:t> </a:t>
            </a:r>
            <a:r>
              <a:rPr sz="3200" spc="229" dirty="0">
                <a:latin typeface="Gill Sans MT"/>
                <a:cs typeface="Gill Sans MT"/>
              </a:rPr>
              <a:t>is</a:t>
            </a:r>
            <a:r>
              <a:rPr sz="3200" spc="-20" dirty="0">
                <a:latin typeface="Gill Sans MT"/>
                <a:cs typeface="Gill Sans MT"/>
              </a:rPr>
              <a:t> </a:t>
            </a:r>
            <a:r>
              <a:rPr sz="3200" spc="155" dirty="0">
                <a:latin typeface="Gill Sans MT"/>
                <a:cs typeface="Gill Sans MT"/>
              </a:rPr>
              <a:t>considerable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215" dirty="0">
                <a:latin typeface="Gill Sans MT"/>
                <a:cs typeface="Gill Sans MT"/>
              </a:rPr>
              <a:t>discussion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150" dirty="0">
                <a:latin typeface="Gill Sans MT"/>
                <a:cs typeface="Gill Sans MT"/>
              </a:rPr>
              <a:t>about</a:t>
            </a:r>
            <a:r>
              <a:rPr sz="3200" spc="-10" dirty="0">
                <a:latin typeface="Gill Sans MT"/>
                <a:cs typeface="Gill Sans MT"/>
              </a:rPr>
              <a:t> </a:t>
            </a:r>
            <a:r>
              <a:rPr sz="3200" spc="-25" dirty="0">
                <a:latin typeface="Gill Sans MT"/>
                <a:cs typeface="Gill Sans MT"/>
              </a:rPr>
              <a:t>NIL </a:t>
            </a:r>
            <a:r>
              <a:rPr sz="3200" spc="200" dirty="0">
                <a:latin typeface="Gill Sans MT"/>
                <a:cs typeface="Gill Sans MT"/>
              </a:rPr>
              <a:t>agreements</a:t>
            </a:r>
            <a:r>
              <a:rPr sz="3200" spc="-150" dirty="0">
                <a:latin typeface="Gill Sans MT"/>
                <a:cs typeface="Gill Sans MT"/>
              </a:rPr>
              <a:t> </a:t>
            </a:r>
            <a:r>
              <a:rPr sz="3200" spc="235" dirty="0">
                <a:latin typeface="Gill Sans MT"/>
                <a:cs typeface="Gill Sans MT"/>
              </a:rPr>
              <a:t>and</a:t>
            </a:r>
            <a:r>
              <a:rPr sz="3200" spc="-75" dirty="0">
                <a:latin typeface="Gill Sans MT"/>
                <a:cs typeface="Gill Sans MT"/>
              </a:rPr>
              <a:t> </a:t>
            </a:r>
            <a:r>
              <a:rPr sz="3200" spc="110" dirty="0">
                <a:latin typeface="Gill Sans MT"/>
                <a:cs typeface="Gill Sans MT"/>
              </a:rPr>
              <a:t>how</a:t>
            </a:r>
            <a:r>
              <a:rPr sz="3200" spc="-150" dirty="0">
                <a:latin typeface="Gill Sans MT"/>
                <a:cs typeface="Gill Sans MT"/>
              </a:rPr>
              <a:t> </a:t>
            </a:r>
            <a:r>
              <a:rPr sz="3200" spc="100" dirty="0">
                <a:latin typeface="Gill Sans MT"/>
                <a:cs typeface="Gill Sans MT"/>
              </a:rPr>
              <a:t>they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285" dirty="0">
                <a:latin typeface="Gill Sans MT"/>
                <a:cs typeface="Gill Sans MT"/>
              </a:rPr>
              <a:t>may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180" dirty="0">
                <a:latin typeface="Gill Sans MT"/>
                <a:cs typeface="Gill Sans MT"/>
              </a:rPr>
              <a:t>be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200" dirty="0">
                <a:latin typeface="Gill Sans MT"/>
                <a:cs typeface="Gill Sans MT"/>
              </a:rPr>
              <a:t>analyzed</a:t>
            </a:r>
            <a:r>
              <a:rPr sz="3200" spc="-75" dirty="0">
                <a:latin typeface="Gill Sans MT"/>
                <a:cs typeface="Gill Sans MT"/>
              </a:rPr>
              <a:t> </a:t>
            </a:r>
            <a:r>
              <a:rPr sz="3200" spc="110" dirty="0">
                <a:latin typeface="Gill Sans MT"/>
                <a:cs typeface="Gill Sans MT"/>
              </a:rPr>
              <a:t>through</a:t>
            </a:r>
            <a:r>
              <a:rPr sz="3200" spc="-105" dirty="0">
                <a:latin typeface="Gill Sans MT"/>
                <a:cs typeface="Gill Sans MT"/>
              </a:rPr>
              <a:t> </a:t>
            </a:r>
            <a:r>
              <a:rPr sz="3200" spc="330" dirty="0">
                <a:latin typeface="Gill Sans MT"/>
                <a:cs typeface="Gill Sans MT"/>
              </a:rPr>
              <a:t>a </a:t>
            </a:r>
            <a:r>
              <a:rPr sz="3200" dirty="0">
                <a:latin typeface="Gill Sans MT"/>
                <a:cs typeface="Gill Sans MT"/>
              </a:rPr>
              <a:t>Title</a:t>
            </a:r>
            <a:r>
              <a:rPr sz="3200" spc="5" dirty="0">
                <a:latin typeface="Gill Sans MT"/>
                <a:cs typeface="Gill Sans MT"/>
              </a:rPr>
              <a:t> </a:t>
            </a:r>
            <a:r>
              <a:rPr sz="3200" spc="-75" dirty="0">
                <a:latin typeface="Gill Sans MT"/>
                <a:cs typeface="Gill Sans MT"/>
              </a:rPr>
              <a:t>IX</a:t>
            </a:r>
            <a:r>
              <a:rPr sz="3200" spc="-5" dirty="0">
                <a:latin typeface="Gill Sans MT"/>
                <a:cs typeface="Gill Sans MT"/>
              </a:rPr>
              <a:t> </a:t>
            </a:r>
            <a:r>
              <a:rPr sz="3200" spc="114" dirty="0">
                <a:latin typeface="Gill Sans MT"/>
                <a:cs typeface="Gill Sans MT"/>
              </a:rPr>
              <a:t>equity</a:t>
            </a:r>
            <a:r>
              <a:rPr sz="3200" spc="-120" dirty="0">
                <a:latin typeface="Gill Sans MT"/>
                <a:cs typeface="Gill Sans MT"/>
              </a:rPr>
              <a:t> </a:t>
            </a:r>
            <a:r>
              <a:rPr sz="3200" spc="190" dirty="0">
                <a:latin typeface="Gill Sans MT"/>
                <a:cs typeface="Gill Sans MT"/>
              </a:rPr>
              <a:t>lens</a:t>
            </a:r>
            <a:endParaRPr sz="3200">
              <a:latin typeface="Gill Sans MT"/>
              <a:cs typeface="Gill Sans MT"/>
            </a:endParaRPr>
          </a:p>
          <a:p>
            <a:pPr marL="469900" indent="-457200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190" dirty="0">
                <a:latin typeface="Gill Sans MT"/>
                <a:cs typeface="Gill Sans MT"/>
              </a:rPr>
              <a:t>Case</a:t>
            </a:r>
            <a:r>
              <a:rPr sz="3200" spc="-120" dirty="0">
                <a:latin typeface="Gill Sans MT"/>
                <a:cs typeface="Gill Sans MT"/>
              </a:rPr>
              <a:t> </a:t>
            </a:r>
            <a:r>
              <a:rPr sz="3200" spc="195" dirty="0">
                <a:latin typeface="Gill Sans MT"/>
                <a:cs typeface="Gill Sans MT"/>
              </a:rPr>
              <a:t>law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229" dirty="0">
                <a:latin typeface="Gill Sans MT"/>
                <a:cs typeface="Gill Sans MT"/>
              </a:rPr>
              <a:t>is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55" dirty="0">
                <a:latin typeface="Gill Sans MT"/>
                <a:cs typeface="Gill Sans MT"/>
              </a:rPr>
              <a:t>developing</a:t>
            </a:r>
            <a:r>
              <a:rPr sz="3200" spc="-75" dirty="0">
                <a:latin typeface="Gill Sans MT"/>
                <a:cs typeface="Gill Sans MT"/>
              </a:rPr>
              <a:t> </a:t>
            </a:r>
            <a:r>
              <a:rPr sz="3200" spc="385" dirty="0">
                <a:latin typeface="Gill Sans MT"/>
                <a:cs typeface="Gill Sans MT"/>
              </a:rPr>
              <a:t>as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25" dirty="0">
                <a:latin typeface="Gill Sans MT"/>
                <a:cs typeface="Gill Sans MT"/>
              </a:rPr>
              <a:t>we</a:t>
            </a:r>
            <a:r>
              <a:rPr sz="3200" spc="-12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speak!</a:t>
            </a:r>
            <a:endParaRPr sz="3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65" dirty="0"/>
              <a:t>Digging</a:t>
            </a:r>
            <a:r>
              <a:rPr spc="-155" dirty="0"/>
              <a:t> </a:t>
            </a:r>
            <a:r>
              <a:rPr spc="-180" dirty="0"/>
              <a:t>Into</a:t>
            </a:r>
            <a:r>
              <a:rPr spc="-125" dirty="0"/>
              <a:t> </a:t>
            </a:r>
            <a:r>
              <a:rPr spc="-185" dirty="0"/>
              <a:t>the</a:t>
            </a:r>
            <a:r>
              <a:rPr spc="-165" dirty="0"/>
              <a:t> </a:t>
            </a:r>
            <a:r>
              <a:rPr spc="-70" dirty="0"/>
              <a:t>Details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518285"/>
            <a:ext cx="9258935" cy="3497111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69900" marR="5080" indent="-457834">
              <a:lnSpc>
                <a:spcPts val="3450"/>
              </a:lnSpc>
              <a:spcBef>
                <a:spcPts val="57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110" dirty="0">
                <a:latin typeface="Gill Sans MT"/>
                <a:cs typeface="Gill Sans MT"/>
              </a:rPr>
              <a:t>Review</a:t>
            </a:r>
            <a:r>
              <a:rPr sz="3200" spc="-155" dirty="0">
                <a:latin typeface="Gill Sans MT"/>
                <a:cs typeface="Gill Sans MT"/>
              </a:rPr>
              <a:t> </a:t>
            </a:r>
            <a:r>
              <a:rPr sz="3200" spc="110" dirty="0">
                <a:latin typeface="Gill Sans MT"/>
                <a:cs typeface="Gill Sans MT"/>
              </a:rPr>
              <a:t>the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95" dirty="0">
                <a:latin typeface="Gill Sans MT"/>
                <a:cs typeface="Gill Sans MT"/>
              </a:rPr>
              <a:t>1979</a:t>
            </a:r>
            <a:r>
              <a:rPr sz="3200" spc="-60" dirty="0">
                <a:latin typeface="Gill Sans MT"/>
                <a:cs typeface="Gill Sans MT"/>
              </a:rPr>
              <a:t> </a:t>
            </a:r>
            <a:r>
              <a:rPr sz="3200" spc="155" dirty="0">
                <a:latin typeface="Gill Sans MT"/>
                <a:cs typeface="Gill Sans MT"/>
              </a:rPr>
              <a:t>Policy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65" dirty="0">
                <a:latin typeface="Gill Sans MT"/>
                <a:cs typeface="Gill Sans MT"/>
              </a:rPr>
              <a:t>Interpretation</a:t>
            </a:r>
            <a:r>
              <a:rPr sz="3200" spc="-40" dirty="0">
                <a:latin typeface="Gill Sans MT"/>
                <a:cs typeface="Gill Sans MT"/>
              </a:rPr>
              <a:t> </a:t>
            </a:r>
            <a:r>
              <a:rPr sz="3200" spc="215" dirty="0">
                <a:latin typeface="Gill Sans MT"/>
                <a:cs typeface="Gill Sans MT"/>
              </a:rPr>
              <a:t>and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-10" dirty="0">
                <a:latin typeface="Gill Sans MT"/>
                <a:cs typeface="Gill Sans MT"/>
              </a:rPr>
              <a:t>other </a:t>
            </a:r>
            <a:r>
              <a:rPr sz="3200" spc="220" dirty="0">
                <a:latin typeface="Gill Sans MT"/>
                <a:cs typeface="Gill Sans MT"/>
              </a:rPr>
              <a:t>guidance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to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spc="155" dirty="0">
                <a:latin typeface="Gill Sans MT"/>
                <a:cs typeface="Gill Sans MT"/>
              </a:rPr>
              <a:t>help</a:t>
            </a:r>
            <a:r>
              <a:rPr sz="3200" spc="-135" dirty="0">
                <a:latin typeface="Gill Sans MT"/>
                <a:cs typeface="Gill Sans MT"/>
              </a:rPr>
              <a:t> </a:t>
            </a:r>
            <a:r>
              <a:rPr sz="3200" spc="240" dirty="0">
                <a:latin typeface="Gill Sans MT"/>
                <a:cs typeface="Gill Sans MT"/>
              </a:rPr>
              <a:t>dig</a:t>
            </a:r>
            <a:r>
              <a:rPr sz="3200" spc="-130" dirty="0">
                <a:latin typeface="Gill Sans MT"/>
                <a:cs typeface="Gill Sans MT"/>
              </a:rPr>
              <a:t> </a:t>
            </a:r>
            <a:r>
              <a:rPr sz="3200" spc="70" dirty="0">
                <a:latin typeface="Gill Sans MT"/>
                <a:cs typeface="Gill Sans MT"/>
              </a:rPr>
              <a:t>into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spc="110" dirty="0">
                <a:latin typeface="Gill Sans MT"/>
                <a:cs typeface="Gill Sans MT"/>
              </a:rPr>
              <a:t>the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80" dirty="0">
                <a:latin typeface="Gill Sans MT"/>
                <a:cs typeface="Gill Sans MT"/>
              </a:rPr>
              <a:t>details</a:t>
            </a:r>
            <a:r>
              <a:rPr sz="3200" spc="-135" dirty="0">
                <a:latin typeface="Gill Sans MT"/>
                <a:cs typeface="Gill Sans MT"/>
              </a:rPr>
              <a:t> </a:t>
            </a:r>
            <a:r>
              <a:rPr sz="3200" spc="210" dirty="0">
                <a:latin typeface="Gill Sans MT"/>
                <a:cs typeface="Gill Sans MT"/>
              </a:rPr>
              <a:t>of</a:t>
            </a:r>
            <a:r>
              <a:rPr sz="3200" spc="-120" dirty="0">
                <a:latin typeface="Gill Sans MT"/>
                <a:cs typeface="Gill Sans MT"/>
              </a:rPr>
              <a:t> </a:t>
            </a:r>
            <a:r>
              <a:rPr sz="3200" spc="235" dirty="0">
                <a:latin typeface="Gill Sans MT"/>
                <a:cs typeface="Gill Sans MT"/>
              </a:rPr>
              <a:t>each</a:t>
            </a:r>
            <a:r>
              <a:rPr sz="3200" spc="-105" dirty="0">
                <a:latin typeface="Gill Sans MT"/>
                <a:cs typeface="Gill Sans MT"/>
              </a:rPr>
              <a:t> </a:t>
            </a:r>
            <a:r>
              <a:rPr sz="3200" spc="170" dirty="0">
                <a:latin typeface="Gill Sans MT"/>
                <a:cs typeface="Gill Sans MT"/>
              </a:rPr>
              <a:t>area</a:t>
            </a:r>
            <a:endParaRPr sz="3200" dirty="0">
              <a:latin typeface="Gill Sans MT"/>
              <a:cs typeface="Gill Sans MT"/>
            </a:endParaRPr>
          </a:p>
          <a:p>
            <a:pPr marL="469900" marR="565150" indent="-457834">
              <a:lnSpc>
                <a:spcPts val="3460"/>
              </a:lnSpc>
              <a:spcBef>
                <a:spcPts val="1050"/>
              </a:spcBef>
              <a:buFont typeface="Arial"/>
              <a:buChar char="•"/>
              <a:tabLst>
                <a:tab pos="469900" algn="l"/>
              </a:tabLst>
            </a:pPr>
            <a:r>
              <a:rPr sz="3200" spc="200" dirty="0">
                <a:latin typeface="Gill Sans MT"/>
                <a:cs typeface="Gill Sans MT"/>
              </a:rPr>
              <a:t>Search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50" dirty="0">
                <a:latin typeface="Gill Sans MT"/>
                <a:cs typeface="Gill Sans MT"/>
              </a:rPr>
              <a:t>for</a:t>
            </a:r>
            <a:r>
              <a:rPr sz="3200" spc="-15" dirty="0">
                <a:latin typeface="Gill Sans MT"/>
                <a:cs typeface="Gill Sans MT"/>
              </a:rPr>
              <a:t> </a:t>
            </a:r>
            <a:r>
              <a:rPr sz="3200" spc="80" dirty="0">
                <a:latin typeface="Gill Sans MT"/>
                <a:cs typeface="Gill Sans MT"/>
              </a:rPr>
              <a:t>recent</a:t>
            </a:r>
            <a:r>
              <a:rPr sz="3200" spc="-50" dirty="0">
                <a:latin typeface="Gill Sans MT"/>
                <a:cs typeface="Gill Sans MT"/>
              </a:rPr>
              <a:t> </a:t>
            </a:r>
            <a:r>
              <a:rPr sz="3200" spc="-210" dirty="0">
                <a:latin typeface="Gill Sans MT"/>
                <a:cs typeface="Gill Sans MT"/>
              </a:rPr>
              <a:t>OCR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90" dirty="0">
                <a:latin typeface="Gill Sans MT"/>
                <a:cs typeface="Gill Sans MT"/>
              </a:rPr>
              <a:t>resolution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75" dirty="0">
                <a:latin typeface="Gill Sans MT"/>
                <a:cs typeface="Gill Sans MT"/>
              </a:rPr>
              <a:t>letters</a:t>
            </a:r>
            <a:r>
              <a:rPr sz="3200" spc="-55" dirty="0">
                <a:latin typeface="Gill Sans MT"/>
                <a:cs typeface="Gill Sans MT"/>
              </a:rPr>
              <a:t> </a:t>
            </a:r>
            <a:r>
              <a:rPr sz="3200" spc="105" dirty="0">
                <a:latin typeface="Gill Sans MT"/>
                <a:cs typeface="Gill Sans MT"/>
              </a:rPr>
              <a:t>that </a:t>
            </a:r>
            <a:r>
              <a:rPr sz="3200" spc="140" dirty="0">
                <a:latin typeface="Gill Sans MT"/>
                <a:cs typeface="Gill Sans MT"/>
              </a:rPr>
              <a:t>demonstrate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110" dirty="0">
                <a:latin typeface="Gill Sans MT"/>
                <a:cs typeface="Gill Sans MT"/>
              </a:rPr>
              <a:t>how</a:t>
            </a:r>
            <a:r>
              <a:rPr sz="3200" spc="-75" dirty="0">
                <a:latin typeface="Gill Sans MT"/>
                <a:cs typeface="Gill Sans MT"/>
              </a:rPr>
              <a:t> </a:t>
            </a:r>
            <a:r>
              <a:rPr sz="3200" spc="100" dirty="0">
                <a:latin typeface="Gill Sans MT"/>
                <a:cs typeface="Gill Sans MT"/>
              </a:rPr>
              <a:t>they</a:t>
            </a:r>
            <a:r>
              <a:rPr sz="3200" spc="-65" dirty="0">
                <a:latin typeface="Gill Sans MT"/>
                <a:cs typeface="Gill Sans MT"/>
              </a:rPr>
              <a:t> </a:t>
            </a:r>
            <a:r>
              <a:rPr sz="3200" spc="95" dirty="0">
                <a:latin typeface="Gill Sans MT"/>
                <a:cs typeface="Gill Sans MT"/>
              </a:rPr>
              <a:t>are</a:t>
            </a:r>
            <a:r>
              <a:rPr sz="3200" spc="-35" dirty="0">
                <a:latin typeface="Gill Sans MT"/>
                <a:cs typeface="Gill Sans MT"/>
              </a:rPr>
              <a:t> </a:t>
            </a:r>
            <a:r>
              <a:rPr sz="3200" spc="55" dirty="0">
                <a:latin typeface="Gill Sans MT"/>
                <a:cs typeface="Gill Sans MT"/>
              </a:rPr>
              <a:t>currently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enforcing </a:t>
            </a:r>
            <a:r>
              <a:rPr sz="3200" spc="190" dirty="0">
                <a:latin typeface="Gill Sans MT"/>
                <a:cs typeface="Gill Sans MT"/>
              </a:rPr>
              <a:t>complaints</a:t>
            </a:r>
            <a:r>
              <a:rPr sz="3200" spc="-140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in</a:t>
            </a:r>
            <a:r>
              <a:rPr sz="3200" spc="-105" dirty="0">
                <a:latin typeface="Gill Sans MT"/>
                <a:cs typeface="Gill Sans MT"/>
              </a:rPr>
              <a:t> </a:t>
            </a:r>
            <a:r>
              <a:rPr sz="3200" spc="170" dirty="0">
                <a:latin typeface="Gill Sans MT"/>
                <a:cs typeface="Gill Sans MT"/>
              </a:rPr>
              <a:t>these</a:t>
            </a:r>
            <a:r>
              <a:rPr sz="3200" spc="-105" dirty="0">
                <a:latin typeface="Gill Sans MT"/>
                <a:cs typeface="Gill Sans MT"/>
              </a:rPr>
              <a:t> </a:t>
            </a:r>
            <a:r>
              <a:rPr sz="3200" spc="190" dirty="0">
                <a:latin typeface="Gill Sans MT"/>
                <a:cs typeface="Gill Sans MT"/>
              </a:rPr>
              <a:t>areas:</a:t>
            </a:r>
            <a:endParaRPr lang="en-US" sz="3200" spc="190" dirty="0">
              <a:latin typeface="Gill Sans MT"/>
              <a:cs typeface="Gill Sans MT"/>
            </a:endParaRPr>
          </a:p>
          <a:p>
            <a:pPr marL="469900" marR="565150" indent="-457834">
              <a:lnSpc>
                <a:spcPts val="3460"/>
              </a:lnSpc>
              <a:spcBef>
                <a:spcPts val="1050"/>
              </a:spcBef>
              <a:buFont typeface="Arial"/>
              <a:buChar char="•"/>
              <a:tabLst>
                <a:tab pos="469900" algn="l"/>
              </a:tabLst>
            </a:pPr>
            <a:r>
              <a:rPr lang="en-US" sz="3200" spc="190" dirty="0">
                <a:latin typeface="Gill Sans MT"/>
                <a:cs typeface="Gill Sans MT"/>
                <a:hlinkClick r:id="rId3"/>
              </a:rPr>
              <a:t>Office for Civil Rights Recent Resolution Search</a:t>
            </a:r>
            <a:endParaRPr sz="3200" dirty="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25" dirty="0"/>
              <a:t>Starting</a:t>
            </a:r>
            <a:r>
              <a:rPr spc="-150" dirty="0"/>
              <a:t> </a:t>
            </a:r>
            <a:r>
              <a:rPr spc="-140" dirty="0"/>
              <a:t>the</a:t>
            </a:r>
            <a:r>
              <a:rPr spc="-155" dirty="0"/>
              <a:t> </a:t>
            </a:r>
            <a:r>
              <a:rPr spc="-100" dirty="0"/>
              <a:t>Conversation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40029" marR="5080" indent="-227965">
              <a:lnSpc>
                <a:spcPct val="91000"/>
              </a:lnSpc>
              <a:spcBef>
                <a:spcPts val="475"/>
              </a:spcBef>
              <a:buFont typeface="Arial"/>
              <a:buChar char="•"/>
              <a:tabLst>
                <a:tab pos="241300" algn="l"/>
              </a:tabLst>
            </a:pPr>
            <a:r>
              <a:rPr sz="3200" spc="140" dirty="0"/>
              <a:t>Ask</a:t>
            </a:r>
            <a:r>
              <a:rPr sz="3200" spc="-75" dirty="0"/>
              <a:t> </a:t>
            </a:r>
            <a:r>
              <a:rPr sz="3200" dirty="0"/>
              <a:t>your</a:t>
            </a:r>
            <a:r>
              <a:rPr sz="3200" spc="-55" dirty="0"/>
              <a:t> </a:t>
            </a:r>
            <a:r>
              <a:rPr sz="3200" spc="125" dirty="0"/>
              <a:t>athletic</a:t>
            </a:r>
            <a:r>
              <a:rPr sz="3200" spc="-55" dirty="0"/>
              <a:t> </a:t>
            </a:r>
            <a:r>
              <a:rPr sz="3200" dirty="0"/>
              <a:t>director</a:t>
            </a:r>
            <a:r>
              <a:rPr sz="3200" spc="-55" dirty="0"/>
              <a:t> </a:t>
            </a:r>
            <a:r>
              <a:rPr sz="3200" spc="180" dirty="0"/>
              <a:t>if</a:t>
            </a:r>
            <a:r>
              <a:rPr sz="3200" spc="-5" dirty="0"/>
              <a:t> </a:t>
            </a:r>
            <a:r>
              <a:rPr sz="3200" spc="95" dirty="0"/>
              <a:t>you</a:t>
            </a:r>
            <a:r>
              <a:rPr sz="3200" spc="-65" dirty="0"/>
              <a:t> </a:t>
            </a:r>
            <a:r>
              <a:rPr sz="3200" spc="275" dirty="0"/>
              <a:t>can</a:t>
            </a:r>
            <a:r>
              <a:rPr sz="3200" spc="-75" dirty="0"/>
              <a:t> </a:t>
            </a:r>
            <a:r>
              <a:rPr sz="3200" spc="185" dirty="0"/>
              <a:t>check</a:t>
            </a:r>
            <a:r>
              <a:rPr sz="3200" spc="-75" dirty="0"/>
              <a:t> </a:t>
            </a:r>
            <a:r>
              <a:rPr sz="3200" spc="110" dirty="0"/>
              <a:t>in</a:t>
            </a:r>
            <a:r>
              <a:rPr sz="3200" spc="5" dirty="0"/>
              <a:t> </a:t>
            </a:r>
            <a:r>
              <a:rPr sz="3200" spc="145" dirty="0"/>
              <a:t>about</a:t>
            </a:r>
            <a:r>
              <a:rPr sz="3200" spc="-95" dirty="0"/>
              <a:t> </a:t>
            </a:r>
            <a:r>
              <a:rPr sz="3200" spc="-10" dirty="0"/>
              <a:t>Title 	</a:t>
            </a:r>
            <a:r>
              <a:rPr sz="3200" spc="-80" dirty="0"/>
              <a:t>IX</a:t>
            </a:r>
            <a:r>
              <a:rPr sz="3200" spc="-125" dirty="0"/>
              <a:t> </a:t>
            </a:r>
            <a:r>
              <a:rPr sz="3200" spc="190" dirty="0"/>
              <a:t>compliance</a:t>
            </a:r>
            <a:r>
              <a:rPr sz="3200" spc="-120" dirty="0"/>
              <a:t> </a:t>
            </a:r>
            <a:r>
              <a:rPr sz="3200" dirty="0"/>
              <a:t>to</a:t>
            </a:r>
            <a:r>
              <a:rPr sz="3200" spc="-100" dirty="0"/>
              <a:t> </a:t>
            </a:r>
            <a:r>
              <a:rPr sz="3200" spc="195" dirty="0"/>
              <a:t>get</a:t>
            </a:r>
            <a:r>
              <a:rPr sz="3200" spc="-60" dirty="0"/>
              <a:t> </a:t>
            </a:r>
            <a:r>
              <a:rPr sz="3200" spc="380" dirty="0"/>
              <a:t>a</a:t>
            </a:r>
            <a:r>
              <a:rPr sz="3200" spc="-90" dirty="0"/>
              <a:t> </a:t>
            </a:r>
            <a:r>
              <a:rPr sz="3200" spc="155" dirty="0"/>
              <a:t>general</a:t>
            </a:r>
            <a:r>
              <a:rPr sz="3200" spc="-90" dirty="0"/>
              <a:t> </a:t>
            </a:r>
            <a:r>
              <a:rPr sz="3200" spc="250" dirty="0"/>
              <a:t>sense</a:t>
            </a:r>
            <a:r>
              <a:rPr sz="3200" spc="-40" dirty="0"/>
              <a:t> </a:t>
            </a:r>
            <a:r>
              <a:rPr sz="3200" spc="170" dirty="0"/>
              <a:t>of</a:t>
            </a:r>
            <a:r>
              <a:rPr sz="3200" spc="-125" dirty="0"/>
              <a:t> </a:t>
            </a:r>
            <a:r>
              <a:rPr sz="3200" spc="150" dirty="0"/>
              <a:t>what</a:t>
            </a:r>
            <a:r>
              <a:rPr sz="3200" spc="-65" dirty="0"/>
              <a:t> </a:t>
            </a:r>
            <a:r>
              <a:rPr sz="3200" spc="295" dirty="0"/>
              <a:t>has</a:t>
            </a:r>
            <a:r>
              <a:rPr sz="3200" spc="-70" dirty="0"/>
              <a:t> </a:t>
            </a:r>
            <a:r>
              <a:rPr sz="3200" spc="140" dirty="0"/>
              <a:t>been 	</a:t>
            </a:r>
            <a:r>
              <a:rPr sz="3200" spc="130" dirty="0"/>
              <a:t>done</a:t>
            </a:r>
            <a:r>
              <a:rPr sz="3200" spc="-120" dirty="0"/>
              <a:t> </a:t>
            </a:r>
            <a:r>
              <a:rPr sz="3200" spc="235" dirty="0"/>
              <a:t>and</a:t>
            </a:r>
            <a:r>
              <a:rPr sz="3200" spc="-80" dirty="0"/>
              <a:t> </a:t>
            </a:r>
            <a:r>
              <a:rPr sz="3200" spc="135" dirty="0"/>
              <a:t>what</a:t>
            </a:r>
            <a:r>
              <a:rPr sz="3200" spc="-65" dirty="0"/>
              <a:t> </a:t>
            </a:r>
            <a:r>
              <a:rPr sz="3200" spc="204" dirty="0"/>
              <a:t>needs</a:t>
            </a:r>
            <a:r>
              <a:rPr sz="3200" spc="-140" dirty="0"/>
              <a:t> </a:t>
            </a:r>
            <a:r>
              <a:rPr sz="3200" dirty="0"/>
              <a:t>to</a:t>
            </a:r>
            <a:r>
              <a:rPr sz="3200" spc="-100" dirty="0"/>
              <a:t> </a:t>
            </a:r>
            <a:r>
              <a:rPr sz="3200" spc="180" dirty="0"/>
              <a:t>be</a:t>
            </a:r>
            <a:r>
              <a:rPr sz="3200" spc="-45" dirty="0"/>
              <a:t> </a:t>
            </a:r>
            <a:r>
              <a:rPr sz="3200" spc="110" dirty="0"/>
              <a:t>done</a:t>
            </a:r>
            <a:endParaRPr sz="3200"/>
          </a:p>
          <a:p>
            <a:pPr marL="699135" marR="1094740" indent="-229235">
              <a:lnSpc>
                <a:spcPts val="3010"/>
              </a:lnSpc>
              <a:spcBef>
                <a:spcPts val="555"/>
              </a:spcBef>
              <a:tabLst>
                <a:tab pos="7030084" algn="l"/>
              </a:tabLst>
            </a:pPr>
            <a:r>
              <a:rPr spc="155" dirty="0">
                <a:latin typeface="Courier New"/>
                <a:cs typeface="Courier New"/>
              </a:rPr>
              <a:t>o</a:t>
            </a:r>
            <a:r>
              <a:rPr spc="155" dirty="0"/>
              <a:t>Have</a:t>
            </a:r>
            <a:r>
              <a:rPr spc="-60" dirty="0"/>
              <a:t> </a:t>
            </a:r>
            <a:r>
              <a:rPr spc="75" dirty="0"/>
              <a:t>there</a:t>
            </a:r>
            <a:r>
              <a:rPr spc="-55" dirty="0"/>
              <a:t> </a:t>
            </a:r>
            <a:r>
              <a:rPr spc="155" dirty="0"/>
              <a:t>been</a:t>
            </a:r>
            <a:r>
              <a:rPr spc="-45" dirty="0"/>
              <a:t> </a:t>
            </a:r>
            <a:r>
              <a:rPr spc="229" dirty="0"/>
              <a:t>past</a:t>
            </a:r>
            <a:r>
              <a:rPr spc="-15" dirty="0"/>
              <a:t> </a:t>
            </a:r>
            <a:r>
              <a:rPr spc="-155" dirty="0"/>
              <a:t>OCR</a:t>
            </a:r>
            <a:r>
              <a:rPr spc="-75" dirty="0"/>
              <a:t> </a:t>
            </a:r>
            <a:r>
              <a:rPr spc="190" dirty="0"/>
              <a:t>complaints?</a:t>
            </a:r>
            <a:r>
              <a:rPr dirty="0"/>
              <a:t>	Are</a:t>
            </a:r>
            <a:r>
              <a:rPr spc="-70" dirty="0"/>
              <a:t> </a:t>
            </a:r>
            <a:r>
              <a:rPr spc="75" dirty="0"/>
              <a:t>there</a:t>
            </a:r>
            <a:r>
              <a:rPr spc="-70" dirty="0"/>
              <a:t> </a:t>
            </a:r>
            <a:r>
              <a:rPr spc="175" dirty="0"/>
              <a:t>any </a:t>
            </a:r>
            <a:r>
              <a:rPr spc="90" dirty="0"/>
              <a:t>currently?</a:t>
            </a:r>
          </a:p>
          <a:p>
            <a:pPr marL="699135" marR="283845" indent="-229235">
              <a:lnSpc>
                <a:spcPts val="3080"/>
              </a:lnSpc>
              <a:spcBef>
                <a:spcPts val="459"/>
              </a:spcBef>
              <a:tabLst>
                <a:tab pos="8499475" algn="l"/>
              </a:tabLst>
            </a:pPr>
            <a:r>
              <a:rPr spc="210" dirty="0">
                <a:latin typeface="Courier New"/>
                <a:cs typeface="Courier New"/>
              </a:rPr>
              <a:t>o</a:t>
            </a:r>
            <a:r>
              <a:rPr spc="210" dirty="0"/>
              <a:t>Has</a:t>
            </a:r>
            <a:r>
              <a:rPr spc="-25" dirty="0"/>
              <a:t> </a:t>
            </a:r>
            <a:r>
              <a:rPr spc="325" dirty="0"/>
              <a:t>a</a:t>
            </a:r>
            <a:r>
              <a:rPr spc="-95" dirty="0"/>
              <a:t> </a:t>
            </a:r>
            <a:r>
              <a:rPr spc="155" dirty="0"/>
              <a:t>gender</a:t>
            </a:r>
            <a:r>
              <a:rPr spc="-50" dirty="0"/>
              <a:t> </a:t>
            </a:r>
            <a:r>
              <a:rPr spc="105" dirty="0"/>
              <a:t>equity</a:t>
            </a:r>
            <a:r>
              <a:rPr spc="-60" dirty="0"/>
              <a:t> </a:t>
            </a:r>
            <a:r>
              <a:rPr spc="155" dirty="0"/>
              <a:t>study</a:t>
            </a:r>
            <a:r>
              <a:rPr spc="-50" dirty="0"/>
              <a:t> </a:t>
            </a:r>
            <a:r>
              <a:rPr spc="85" dirty="0"/>
              <a:t>ever</a:t>
            </a:r>
            <a:r>
              <a:rPr spc="-50" dirty="0"/>
              <a:t> </a:t>
            </a:r>
            <a:r>
              <a:rPr spc="170" dirty="0"/>
              <a:t>been</a:t>
            </a:r>
            <a:r>
              <a:rPr spc="-50" dirty="0"/>
              <a:t> </a:t>
            </a:r>
            <a:r>
              <a:rPr spc="130" dirty="0"/>
              <a:t>performed?</a:t>
            </a:r>
            <a:r>
              <a:rPr dirty="0"/>
              <a:t>	</a:t>
            </a:r>
            <a:r>
              <a:rPr spc="170" dirty="0"/>
              <a:t>If</a:t>
            </a:r>
            <a:r>
              <a:rPr spc="-10" dirty="0"/>
              <a:t> </a:t>
            </a:r>
            <a:r>
              <a:rPr spc="114" dirty="0"/>
              <a:t>so,</a:t>
            </a:r>
            <a:r>
              <a:rPr spc="-30" dirty="0"/>
              <a:t> </a:t>
            </a:r>
            <a:r>
              <a:rPr spc="225" dirty="0"/>
              <a:t>can </a:t>
            </a:r>
            <a:r>
              <a:rPr spc="110" dirty="0"/>
              <a:t>you</a:t>
            </a:r>
            <a:r>
              <a:rPr spc="-55" dirty="0"/>
              <a:t> </a:t>
            </a:r>
            <a:r>
              <a:rPr spc="200" dirty="0"/>
              <a:t>have</a:t>
            </a:r>
            <a:r>
              <a:rPr spc="-55" dirty="0"/>
              <a:t> </a:t>
            </a:r>
            <a:r>
              <a:rPr spc="325" dirty="0"/>
              <a:t>a</a:t>
            </a:r>
            <a:r>
              <a:rPr spc="-20" dirty="0"/>
              <a:t> </a:t>
            </a:r>
            <a:r>
              <a:rPr spc="155" dirty="0"/>
              <a:t>copy</a:t>
            </a:r>
            <a:r>
              <a:rPr spc="-55" dirty="0"/>
              <a:t> </a:t>
            </a:r>
            <a:r>
              <a:rPr spc="165" dirty="0"/>
              <a:t>of</a:t>
            </a:r>
            <a:r>
              <a:rPr spc="-80" dirty="0"/>
              <a:t> </a:t>
            </a:r>
            <a:r>
              <a:rPr spc="105" dirty="0"/>
              <a:t>the</a:t>
            </a:r>
            <a:r>
              <a:rPr spc="-60" dirty="0"/>
              <a:t> </a:t>
            </a:r>
            <a:r>
              <a:rPr spc="160" dirty="0"/>
              <a:t>latest</a:t>
            </a:r>
            <a:r>
              <a:rPr spc="-95" dirty="0"/>
              <a:t> </a:t>
            </a:r>
            <a:r>
              <a:rPr spc="180" dirty="0"/>
              <a:t>one?</a:t>
            </a:r>
          </a:p>
          <a:p>
            <a:pPr marL="699135" marR="40640" indent="-229235">
              <a:lnSpc>
                <a:spcPts val="3000"/>
              </a:lnSpc>
              <a:spcBef>
                <a:spcPts val="509"/>
              </a:spcBef>
            </a:pPr>
            <a:r>
              <a:rPr spc="60" dirty="0">
                <a:latin typeface="Courier New"/>
                <a:cs typeface="Courier New"/>
              </a:rPr>
              <a:t>o</a:t>
            </a:r>
            <a:r>
              <a:rPr spc="60" dirty="0"/>
              <a:t>Which</a:t>
            </a:r>
            <a:r>
              <a:rPr spc="-15" dirty="0"/>
              <a:t> </a:t>
            </a:r>
            <a:r>
              <a:rPr spc="90" dirty="0"/>
              <a:t>part</a:t>
            </a:r>
            <a:r>
              <a:rPr spc="15" dirty="0"/>
              <a:t> </a:t>
            </a:r>
            <a:r>
              <a:rPr spc="160" dirty="0"/>
              <a:t>of</a:t>
            </a:r>
            <a:r>
              <a:rPr spc="-40" dirty="0"/>
              <a:t> </a:t>
            </a:r>
            <a:r>
              <a:rPr spc="105" dirty="0"/>
              <a:t>the</a:t>
            </a:r>
            <a:r>
              <a:rPr spc="-30" dirty="0"/>
              <a:t> </a:t>
            </a:r>
            <a:r>
              <a:rPr dirty="0"/>
              <a:t>three-</a:t>
            </a:r>
            <a:r>
              <a:rPr spc="90" dirty="0"/>
              <a:t>part</a:t>
            </a:r>
            <a:r>
              <a:rPr spc="15" dirty="0"/>
              <a:t> </a:t>
            </a:r>
            <a:r>
              <a:rPr spc="125" dirty="0"/>
              <a:t>test</a:t>
            </a:r>
            <a:r>
              <a:rPr spc="-65" dirty="0"/>
              <a:t> </a:t>
            </a:r>
            <a:r>
              <a:rPr spc="210" dirty="0"/>
              <a:t>does</a:t>
            </a:r>
            <a:r>
              <a:rPr spc="-65" dirty="0"/>
              <a:t> </a:t>
            </a:r>
            <a:r>
              <a:rPr spc="55" dirty="0"/>
              <a:t>your</a:t>
            </a:r>
            <a:r>
              <a:rPr spc="-25" dirty="0"/>
              <a:t> </a:t>
            </a:r>
            <a:r>
              <a:rPr spc="95" dirty="0"/>
              <a:t>institution</a:t>
            </a:r>
            <a:r>
              <a:rPr spc="-15" dirty="0"/>
              <a:t> </a:t>
            </a:r>
            <a:r>
              <a:rPr spc="55" dirty="0"/>
              <a:t>rely</a:t>
            </a:r>
            <a:r>
              <a:rPr spc="-25" dirty="0"/>
              <a:t> </a:t>
            </a:r>
            <a:r>
              <a:rPr spc="75" dirty="0"/>
              <a:t>on </a:t>
            </a:r>
            <a:r>
              <a:rPr spc="65" dirty="0"/>
              <a:t>for</a:t>
            </a:r>
            <a:r>
              <a:rPr spc="-65" dirty="0"/>
              <a:t> </a:t>
            </a:r>
            <a:r>
              <a:rPr spc="195" dirty="0"/>
              <a:t>compliance?</a:t>
            </a:r>
          </a:p>
          <a:p>
            <a:pPr marL="699135" marR="2207260" indent="-229235">
              <a:lnSpc>
                <a:spcPts val="3000"/>
              </a:lnSpc>
              <a:spcBef>
                <a:spcPts val="535"/>
              </a:spcBef>
            </a:pPr>
            <a:r>
              <a:rPr spc="75" dirty="0">
                <a:latin typeface="Courier New"/>
                <a:cs typeface="Courier New"/>
              </a:rPr>
              <a:t>o</a:t>
            </a:r>
            <a:r>
              <a:rPr spc="75" dirty="0"/>
              <a:t>How</a:t>
            </a:r>
            <a:r>
              <a:rPr spc="-75" dirty="0"/>
              <a:t> </a:t>
            </a:r>
            <a:r>
              <a:rPr spc="250" dirty="0"/>
              <a:t>can</a:t>
            </a:r>
            <a:r>
              <a:rPr spc="-45" dirty="0"/>
              <a:t> </a:t>
            </a:r>
            <a:r>
              <a:rPr spc="60" dirty="0"/>
              <a:t>I</a:t>
            </a:r>
            <a:r>
              <a:rPr spc="-15" dirty="0"/>
              <a:t> </a:t>
            </a:r>
            <a:r>
              <a:rPr spc="135" dirty="0"/>
              <a:t>help</a:t>
            </a:r>
            <a:r>
              <a:rPr spc="-70" dirty="0"/>
              <a:t> </a:t>
            </a:r>
            <a:r>
              <a:rPr spc="145" dirty="0"/>
              <a:t>ensure</a:t>
            </a:r>
            <a:r>
              <a:rPr spc="15" dirty="0"/>
              <a:t> </a:t>
            </a:r>
            <a:r>
              <a:rPr spc="120" dirty="0"/>
              <a:t>that</a:t>
            </a:r>
            <a:r>
              <a:rPr spc="-90" dirty="0"/>
              <a:t> </a:t>
            </a:r>
            <a:r>
              <a:rPr spc="130" dirty="0"/>
              <a:t>we</a:t>
            </a:r>
            <a:r>
              <a:rPr spc="-55" dirty="0"/>
              <a:t> </a:t>
            </a:r>
            <a:r>
              <a:rPr spc="114" dirty="0"/>
              <a:t>are</a:t>
            </a:r>
            <a:r>
              <a:rPr spc="-55" dirty="0"/>
              <a:t> </a:t>
            </a:r>
            <a:r>
              <a:rPr spc="180" dirty="0"/>
              <a:t>meeting</a:t>
            </a:r>
            <a:r>
              <a:rPr spc="-70" dirty="0"/>
              <a:t> </a:t>
            </a:r>
            <a:r>
              <a:rPr spc="80" dirty="0"/>
              <a:t>the </a:t>
            </a:r>
            <a:r>
              <a:rPr spc="130" dirty="0"/>
              <a:t>requirements?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137602" y="1985010"/>
            <a:ext cx="9921875" cy="2785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715" algn="ctr">
              <a:lnSpc>
                <a:spcPts val="3965"/>
              </a:lnSpc>
              <a:spcBef>
                <a:spcPts val="105"/>
              </a:spcBef>
            </a:pPr>
            <a:r>
              <a:rPr sz="3600" spc="-100" dirty="0">
                <a:solidFill>
                  <a:srgbClr val="FFFFFF"/>
                </a:solidFill>
              </a:rPr>
              <a:t>Submodule</a:t>
            </a:r>
            <a:r>
              <a:rPr sz="3600" spc="-110" dirty="0">
                <a:solidFill>
                  <a:srgbClr val="FFFFFF"/>
                </a:solidFill>
              </a:rPr>
              <a:t> </a:t>
            </a:r>
            <a:r>
              <a:rPr sz="3600" spc="25" dirty="0">
                <a:solidFill>
                  <a:srgbClr val="FFFFFF"/>
                </a:solidFill>
              </a:rPr>
              <a:t>2</a:t>
            </a:r>
            <a:endParaRPr sz="3600"/>
          </a:p>
          <a:p>
            <a:pPr marL="12700" marR="5080" indent="198755" algn="just">
              <a:lnSpc>
                <a:spcPct val="89800"/>
              </a:lnSpc>
              <a:spcBef>
                <a:spcPts val="305"/>
              </a:spcBef>
            </a:pPr>
            <a:r>
              <a:rPr sz="5400" spc="-625" dirty="0">
                <a:solidFill>
                  <a:srgbClr val="FFFFFF"/>
                </a:solidFill>
              </a:rPr>
              <a:t>What</a:t>
            </a:r>
            <a:r>
              <a:rPr sz="5400" spc="250" dirty="0">
                <a:solidFill>
                  <a:srgbClr val="FFFFFF"/>
                </a:solidFill>
              </a:rPr>
              <a:t> </a:t>
            </a:r>
            <a:r>
              <a:rPr sz="5400" spc="-50" dirty="0">
                <a:solidFill>
                  <a:srgbClr val="FFFFFF"/>
                </a:solidFill>
              </a:rPr>
              <a:t>considerations</a:t>
            </a:r>
            <a:r>
              <a:rPr sz="5400" spc="-325" dirty="0">
                <a:solidFill>
                  <a:srgbClr val="FFFFFF"/>
                </a:solidFill>
              </a:rPr>
              <a:t> </a:t>
            </a:r>
            <a:r>
              <a:rPr sz="5400" dirty="0">
                <a:solidFill>
                  <a:srgbClr val="FFFFFF"/>
                </a:solidFill>
              </a:rPr>
              <a:t>should</a:t>
            </a:r>
            <a:r>
              <a:rPr sz="5400" spc="-195" dirty="0">
                <a:solidFill>
                  <a:srgbClr val="FFFFFF"/>
                </a:solidFill>
              </a:rPr>
              <a:t> </a:t>
            </a:r>
            <a:r>
              <a:rPr sz="5400" spc="-25" dirty="0">
                <a:solidFill>
                  <a:srgbClr val="FFFFFF"/>
                </a:solidFill>
              </a:rPr>
              <a:t>be </a:t>
            </a:r>
            <a:r>
              <a:rPr sz="5400" spc="-120" dirty="0">
                <a:solidFill>
                  <a:srgbClr val="FFFFFF"/>
                </a:solidFill>
              </a:rPr>
              <a:t>taken</a:t>
            </a:r>
            <a:r>
              <a:rPr sz="5400" spc="-254" dirty="0">
                <a:solidFill>
                  <a:srgbClr val="FFFFFF"/>
                </a:solidFill>
              </a:rPr>
              <a:t> </a:t>
            </a:r>
            <a:r>
              <a:rPr sz="5400" spc="-165" dirty="0">
                <a:solidFill>
                  <a:srgbClr val="FFFFFF"/>
                </a:solidFill>
              </a:rPr>
              <a:t>into</a:t>
            </a:r>
            <a:r>
              <a:rPr sz="5400" spc="-210" dirty="0">
                <a:solidFill>
                  <a:srgbClr val="FFFFFF"/>
                </a:solidFill>
              </a:rPr>
              <a:t> </a:t>
            </a:r>
            <a:r>
              <a:rPr sz="5400" spc="-70" dirty="0">
                <a:solidFill>
                  <a:srgbClr val="FFFFFF"/>
                </a:solidFill>
              </a:rPr>
              <a:t>account</a:t>
            </a:r>
            <a:r>
              <a:rPr sz="5400" spc="-200" dirty="0">
                <a:solidFill>
                  <a:srgbClr val="FFFFFF"/>
                </a:solidFill>
              </a:rPr>
              <a:t> </a:t>
            </a:r>
            <a:r>
              <a:rPr sz="5400" spc="-140" dirty="0">
                <a:solidFill>
                  <a:srgbClr val="FFFFFF"/>
                </a:solidFill>
              </a:rPr>
              <a:t>when</a:t>
            </a:r>
            <a:r>
              <a:rPr sz="5400" spc="-235" dirty="0">
                <a:solidFill>
                  <a:srgbClr val="FFFFFF"/>
                </a:solidFill>
              </a:rPr>
              <a:t> </a:t>
            </a:r>
            <a:r>
              <a:rPr sz="5400" spc="-10" dirty="0">
                <a:solidFill>
                  <a:srgbClr val="FFFFFF"/>
                </a:solidFill>
              </a:rPr>
              <a:t>adding </a:t>
            </a:r>
            <a:r>
              <a:rPr sz="5400" spc="-305" dirty="0">
                <a:solidFill>
                  <a:srgbClr val="FFFFFF"/>
                </a:solidFill>
              </a:rPr>
              <a:t>or</a:t>
            </a:r>
            <a:r>
              <a:rPr sz="5400" spc="-185" dirty="0">
                <a:solidFill>
                  <a:srgbClr val="FFFFFF"/>
                </a:solidFill>
              </a:rPr>
              <a:t> </a:t>
            </a:r>
            <a:r>
              <a:rPr sz="5400" spc="-45" dirty="0">
                <a:solidFill>
                  <a:srgbClr val="FFFFFF"/>
                </a:solidFill>
              </a:rPr>
              <a:t>discontinuing</a:t>
            </a:r>
            <a:r>
              <a:rPr sz="5400" spc="-265" dirty="0">
                <a:solidFill>
                  <a:srgbClr val="FFFFFF"/>
                </a:solidFill>
              </a:rPr>
              <a:t> </a:t>
            </a:r>
            <a:r>
              <a:rPr sz="5400" spc="-105" dirty="0">
                <a:solidFill>
                  <a:srgbClr val="FFFFFF"/>
                </a:solidFill>
              </a:rPr>
              <a:t>athletic</a:t>
            </a:r>
            <a:r>
              <a:rPr sz="5400" spc="-254" dirty="0">
                <a:solidFill>
                  <a:srgbClr val="FFFFFF"/>
                </a:solidFill>
              </a:rPr>
              <a:t> </a:t>
            </a:r>
            <a:r>
              <a:rPr sz="5400" spc="-10" dirty="0">
                <a:solidFill>
                  <a:srgbClr val="FFFFFF"/>
                </a:solidFill>
              </a:rPr>
              <a:t>teams?</a:t>
            </a:r>
            <a:endParaRPr sz="54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80" dirty="0"/>
              <a:t>General</a:t>
            </a:r>
            <a:r>
              <a:rPr spc="-95" dirty="0"/>
              <a:t> </a:t>
            </a:r>
            <a:r>
              <a:rPr spc="-70" dirty="0"/>
              <a:t>Considerations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518285"/>
            <a:ext cx="10262870" cy="4800600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240029" marR="1248410" indent="-227965">
              <a:lnSpc>
                <a:spcPts val="3450"/>
              </a:lnSpc>
              <a:spcBef>
                <a:spcPts val="570"/>
              </a:spcBef>
              <a:buFont typeface="Arial"/>
              <a:buChar char="•"/>
              <a:tabLst>
                <a:tab pos="241300" algn="l"/>
              </a:tabLst>
            </a:pPr>
            <a:r>
              <a:rPr sz="3200" dirty="0">
                <a:latin typeface="Gill Sans MT"/>
                <a:cs typeface="Gill Sans MT"/>
              </a:rPr>
              <a:t>How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65" dirty="0">
                <a:latin typeface="Gill Sans MT"/>
                <a:cs typeface="Gill Sans MT"/>
              </a:rPr>
              <a:t>will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110" dirty="0">
                <a:latin typeface="Gill Sans MT"/>
                <a:cs typeface="Gill Sans MT"/>
              </a:rPr>
              <a:t>the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35" dirty="0">
                <a:latin typeface="Gill Sans MT"/>
                <a:cs typeface="Gill Sans MT"/>
              </a:rPr>
              <a:t>elimination</a:t>
            </a:r>
            <a:r>
              <a:rPr sz="3200" spc="-105" dirty="0">
                <a:latin typeface="Gill Sans MT"/>
                <a:cs typeface="Gill Sans MT"/>
              </a:rPr>
              <a:t> </a:t>
            </a:r>
            <a:r>
              <a:rPr sz="3200" spc="170" dirty="0">
                <a:latin typeface="Gill Sans MT"/>
                <a:cs typeface="Gill Sans MT"/>
              </a:rPr>
              <a:t>of</a:t>
            </a:r>
            <a:r>
              <a:rPr sz="3200" spc="-35" dirty="0">
                <a:latin typeface="Gill Sans MT"/>
                <a:cs typeface="Gill Sans MT"/>
              </a:rPr>
              <a:t> </a:t>
            </a:r>
            <a:r>
              <a:rPr sz="3200" spc="85" dirty="0">
                <a:latin typeface="Gill Sans MT"/>
                <a:cs typeface="Gill Sans MT"/>
              </a:rPr>
              <a:t>the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220" dirty="0">
                <a:latin typeface="Gill Sans MT"/>
                <a:cs typeface="Gill Sans MT"/>
              </a:rPr>
              <a:t>team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spc="225" dirty="0">
                <a:latin typeface="Gill Sans MT"/>
                <a:cs typeface="Gill Sans MT"/>
              </a:rPr>
              <a:t>affect</a:t>
            </a:r>
            <a:r>
              <a:rPr sz="3200" spc="-55" dirty="0">
                <a:latin typeface="Gill Sans MT"/>
                <a:cs typeface="Gill Sans MT"/>
              </a:rPr>
              <a:t> </a:t>
            </a:r>
            <a:r>
              <a:rPr sz="3200" spc="-20" dirty="0">
                <a:latin typeface="Gill Sans MT"/>
                <a:cs typeface="Gill Sans MT"/>
              </a:rPr>
              <a:t>your 	</a:t>
            </a:r>
            <a:r>
              <a:rPr sz="3200" spc="190" dirty="0">
                <a:latin typeface="Gill Sans MT"/>
                <a:cs typeface="Gill Sans MT"/>
              </a:rPr>
              <a:t>compliance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spc="90" dirty="0">
                <a:latin typeface="Gill Sans MT"/>
                <a:cs typeface="Gill Sans MT"/>
              </a:rPr>
              <a:t>with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229" dirty="0">
                <a:latin typeface="Gill Sans MT"/>
                <a:cs typeface="Gill Sans MT"/>
              </a:rPr>
              <a:t>each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90" dirty="0">
                <a:latin typeface="Gill Sans MT"/>
                <a:cs typeface="Gill Sans MT"/>
              </a:rPr>
              <a:t>part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204" dirty="0">
                <a:latin typeface="Gill Sans MT"/>
                <a:cs typeface="Gill Sans MT"/>
              </a:rPr>
              <a:t>of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spc="110" dirty="0">
                <a:latin typeface="Gill Sans MT"/>
                <a:cs typeface="Gill Sans MT"/>
              </a:rPr>
              <a:t>the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three-</a:t>
            </a:r>
            <a:r>
              <a:rPr sz="3200" spc="90" dirty="0">
                <a:latin typeface="Gill Sans MT"/>
                <a:cs typeface="Gill Sans MT"/>
              </a:rPr>
              <a:t>part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test?</a:t>
            </a:r>
            <a:endParaRPr sz="3200">
              <a:latin typeface="Gill Sans MT"/>
              <a:cs typeface="Gill Sans MT"/>
            </a:endParaRPr>
          </a:p>
          <a:p>
            <a:pPr marL="469900">
              <a:lnSpc>
                <a:spcPct val="100000"/>
              </a:lnSpc>
              <a:spcBef>
                <a:spcPts val="245"/>
              </a:spcBef>
            </a:pPr>
            <a:r>
              <a:rPr sz="2750" spc="105" dirty="0">
                <a:latin typeface="Courier New"/>
                <a:cs typeface="Courier New"/>
              </a:rPr>
              <a:t>o</a:t>
            </a:r>
            <a:r>
              <a:rPr sz="2750" spc="105" dirty="0">
                <a:latin typeface="Gill Sans MT"/>
                <a:cs typeface="Gill Sans MT"/>
              </a:rPr>
              <a:t>Does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it </a:t>
            </a:r>
            <a:r>
              <a:rPr sz="2750" spc="220" dirty="0">
                <a:latin typeface="Gill Sans MT"/>
                <a:cs typeface="Gill Sans MT"/>
              </a:rPr>
              <a:t>affect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your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numbers?</a:t>
            </a:r>
            <a:endParaRPr sz="2750">
              <a:latin typeface="Gill Sans MT"/>
              <a:cs typeface="Gill Sans MT"/>
            </a:endParaRPr>
          </a:p>
          <a:p>
            <a:pPr marL="1155700" lvl="1" indent="-227965">
              <a:lnSpc>
                <a:spcPts val="2755"/>
              </a:lnSpc>
              <a:spcBef>
                <a:spcPts val="204"/>
              </a:spcBef>
              <a:buFont typeface="Wingdings"/>
              <a:buChar char=""/>
              <a:tabLst>
                <a:tab pos="1155700" algn="l"/>
              </a:tabLst>
            </a:pPr>
            <a:r>
              <a:rPr sz="2400" spc="125" dirty="0">
                <a:latin typeface="Gill Sans MT"/>
                <a:cs typeface="Gill Sans MT"/>
              </a:rPr>
              <a:t>Even</a:t>
            </a:r>
            <a:r>
              <a:rPr sz="2400" spc="-12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eliminating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i="1" spc="155" dirty="0">
                <a:latin typeface="Gill Sans MT"/>
                <a:cs typeface="Gill Sans MT"/>
              </a:rPr>
              <a:t>both</a:t>
            </a:r>
            <a:r>
              <a:rPr sz="2400" i="1" spc="-25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90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men's</a:t>
            </a:r>
            <a:r>
              <a:rPr sz="2400" spc="-105" dirty="0">
                <a:latin typeface="Gill Sans MT"/>
                <a:cs typeface="Gill Sans MT"/>
              </a:rPr>
              <a:t> </a:t>
            </a:r>
            <a:r>
              <a:rPr sz="2400" spc="170" dirty="0">
                <a:latin typeface="Gill Sans MT"/>
                <a:cs typeface="Gill Sans MT"/>
              </a:rPr>
              <a:t>and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women's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spc="155" dirty="0">
                <a:latin typeface="Gill Sans MT"/>
                <a:cs typeface="Gill Sans MT"/>
              </a:rPr>
              <a:t>team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could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put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you</a:t>
            </a:r>
            <a:r>
              <a:rPr sz="2400" spc="-110" dirty="0">
                <a:latin typeface="Gill Sans MT"/>
                <a:cs typeface="Gill Sans MT"/>
              </a:rPr>
              <a:t> </a:t>
            </a:r>
            <a:r>
              <a:rPr sz="2400" spc="-25" dirty="0">
                <a:latin typeface="Gill Sans MT"/>
                <a:cs typeface="Gill Sans MT"/>
              </a:rPr>
              <a:t>out</a:t>
            </a:r>
            <a:endParaRPr sz="2400">
              <a:latin typeface="Gill Sans MT"/>
              <a:cs typeface="Gill Sans MT"/>
            </a:endParaRPr>
          </a:p>
          <a:p>
            <a:pPr marL="1156335">
              <a:lnSpc>
                <a:spcPts val="2755"/>
              </a:lnSpc>
            </a:pPr>
            <a:r>
              <a:rPr sz="2400" spc="120" dirty="0">
                <a:latin typeface="Gill Sans MT"/>
                <a:cs typeface="Gill Sans MT"/>
              </a:rPr>
              <a:t>of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compliance.</a:t>
            </a:r>
            <a:endParaRPr sz="2400">
              <a:latin typeface="Gill Sans MT"/>
              <a:cs typeface="Gill Sans MT"/>
            </a:endParaRPr>
          </a:p>
          <a:p>
            <a:pPr marL="699135" marR="30480" indent="-229235">
              <a:lnSpc>
                <a:spcPts val="3000"/>
              </a:lnSpc>
              <a:spcBef>
                <a:spcPts val="575"/>
              </a:spcBef>
            </a:pPr>
            <a:r>
              <a:rPr sz="2750" spc="105" dirty="0">
                <a:latin typeface="Courier New"/>
                <a:cs typeface="Courier New"/>
              </a:rPr>
              <a:t>o</a:t>
            </a:r>
            <a:r>
              <a:rPr sz="2750" spc="105" dirty="0">
                <a:latin typeface="Gill Sans MT"/>
                <a:cs typeface="Gill Sans MT"/>
              </a:rPr>
              <a:t>Does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it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affect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your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history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by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moving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204" dirty="0">
                <a:latin typeface="Gill Sans MT"/>
                <a:cs typeface="Gill Sans MT"/>
              </a:rPr>
              <a:t>away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from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compliance, </a:t>
            </a:r>
            <a:r>
              <a:rPr sz="2750" spc="175" dirty="0">
                <a:latin typeface="Gill Sans MT"/>
                <a:cs typeface="Gill Sans MT"/>
              </a:rPr>
              <a:t>instead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towards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it?</a:t>
            </a:r>
            <a:endParaRPr sz="2750">
              <a:latin typeface="Gill Sans MT"/>
              <a:cs typeface="Gill Sans MT"/>
            </a:endParaRPr>
          </a:p>
          <a:p>
            <a:pPr marL="699135" marR="441959" indent="-229235">
              <a:lnSpc>
                <a:spcPts val="3010"/>
              </a:lnSpc>
              <a:spcBef>
                <a:spcPts val="525"/>
              </a:spcBef>
            </a:pPr>
            <a:r>
              <a:rPr sz="2750" spc="105" dirty="0">
                <a:latin typeface="Courier New"/>
                <a:cs typeface="Courier New"/>
              </a:rPr>
              <a:t>o</a:t>
            </a:r>
            <a:r>
              <a:rPr sz="2750" spc="105" dirty="0">
                <a:latin typeface="Gill Sans MT"/>
                <a:cs typeface="Gill Sans MT"/>
              </a:rPr>
              <a:t>Does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it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affect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your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students'</a:t>
            </a:r>
            <a:r>
              <a:rPr sz="2750" spc="-11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interests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by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removing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sport </a:t>
            </a:r>
            <a:r>
              <a:rPr sz="2750" spc="85" dirty="0">
                <a:latin typeface="Gill Sans MT"/>
                <a:cs typeface="Gill Sans MT"/>
              </a:rPr>
              <a:t>where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there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still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significant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interest?</a:t>
            </a:r>
            <a:endParaRPr sz="2750">
              <a:latin typeface="Gill Sans MT"/>
              <a:cs typeface="Gill Sans MT"/>
            </a:endParaRPr>
          </a:p>
          <a:p>
            <a:pPr marL="240029" marR="2115185" indent="-227965">
              <a:lnSpc>
                <a:spcPts val="3450"/>
              </a:lnSpc>
              <a:spcBef>
                <a:spcPts val="990"/>
              </a:spcBef>
              <a:buFont typeface="Arial"/>
              <a:buChar char="•"/>
              <a:tabLst>
                <a:tab pos="241300" algn="l"/>
              </a:tabLst>
            </a:pPr>
            <a:r>
              <a:rPr sz="3200" dirty="0">
                <a:latin typeface="Gill Sans MT"/>
                <a:cs typeface="Gill Sans MT"/>
              </a:rPr>
              <a:t>What</a:t>
            </a:r>
            <a:r>
              <a:rPr sz="3200" spc="-140" dirty="0">
                <a:latin typeface="Gill Sans MT"/>
                <a:cs typeface="Gill Sans MT"/>
              </a:rPr>
              <a:t> </a:t>
            </a:r>
            <a:r>
              <a:rPr sz="3200" spc="210" dirty="0">
                <a:latin typeface="Gill Sans MT"/>
                <a:cs typeface="Gill Sans MT"/>
              </a:rPr>
              <a:t>impact</a:t>
            </a:r>
            <a:r>
              <a:rPr sz="3200" spc="-140" dirty="0">
                <a:latin typeface="Gill Sans MT"/>
                <a:cs typeface="Gill Sans MT"/>
              </a:rPr>
              <a:t> </a:t>
            </a:r>
            <a:r>
              <a:rPr sz="3200" spc="190" dirty="0">
                <a:latin typeface="Gill Sans MT"/>
                <a:cs typeface="Gill Sans MT"/>
              </a:rPr>
              <a:t>does</a:t>
            </a:r>
            <a:r>
              <a:rPr sz="3200" spc="-75" dirty="0">
                <a:latin typeface="Gill Sans MT"/>
                <a:cs typeface="Gill Sans MT"/>
              </a:rPr>
              <a:t> </a:t>
            </a:r>
            <a:r>
              <a:rPr sz="3200" spc="155" dirty="0">
                <a:latin typeface="Gill Sans MT"/>
                <a:cs typeface="Gill Sans MT"/>
              </a:rPr>
              <a:t>this</a:t>
            </a:r>
            <a:r>
              <a:rPr sz="3200" spc="-150" dirty="0">
                <a:latin typeface="Gill Sans MT"/>
                <a:cs typeface="Gill Sans MT"/>
              </a:rPr>
              <a:t> </a:t>
            </a:r>
            <a:r>
              <a:rPr sz="3200" spc="215" dirty="0">
                <a:latin typeface="Gill Sans MT"/>
                <a:cs typeface="Gill Sans MT"/>
              </a:rPr>
              <a:t>have</a:t>
            </a:r>
            <a:r>
              <a:rPr sz="3200" spc="-125" dirty="0">
                <a:latin typeface="Gill Sans MT"/>
                <a:cs typeface="Gill Sans MT"/>
              </a:rPr>
              <a:t> </a:t>
            </a:r>
            <a:r>
              <a:rPr sz="3200" spc="100" dirty="0">
                <a:latin typeface="Gill Sans MT"/>
                <a:cs typeface="Gill Sans MT"/>
              </a:rPr>
              <a:t>on</a:t>
            </a:r>
            <a:r>
              <a:rPr sz="3200" spc="-45" dirty="0">
                <a:latin typeface="Gill Sans MT"/>
                <a:cs typeface="Gill Sans MT"/>
              </a:rPr>
              <a:t> </a:t>
            </a:r>
            <a:r>
              <a:rPr sz="3200" spc="85" dirty="0">
                <a:latin typeface="Gill Sans MT"/>
                <a:cs typeface="Gill Sans MT"/>
              </a:rPr>
              <a:t>the</a:t>
            </a:r>
            <a:r>
              <a:rPr sz="3200" spc="-125" dirty="0">
                <a:latin typeface="Gill Sans MT"/>
                <a:cs typeface="Gill Sans MT"/>
              </a:rPr>
              <a:t> </a:t>
            </a:r>
            <a:r>
              <a:rPr sz="3200" spc="110" dirty="0">
                <a:latin typeface="Gill Sans MT"/>
                <a:cs typeface="Gill Sans MT"/>
              </a:rPr>
              <a:t>equity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of 	</a:t>
            </a:r>
            <a:r>
              <a:rPr sz="3200" spc="195" dirty="0">
                <a:latin typeface="Gill Sans MT"/>
                <a:cs typeface="Gill Sans MT"/>
              </a:rPr>
              <a:t>scholarships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210" dirty="0">
                <a:latin typeface="Gill Sans MT"/>
                <a:cs typeface="Gill Sans MT"/>
              </a:rPr>
              <a:t>and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195" dirty="0">
                <a:latin typeface="Gill Sans MT"/>
                <a:cs typeface="Gill Sans MT"/>
              </a:rPr>
              <a:t>benefits?</a:t>
            </a:r>
            <a:endParaRPr sz="3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05" dirty="0"/>
              <a:t>Recent</a:t>
            </a:r>
            <a:r>
              <a:rPr spc="-180" dirty="0"/>
              <a:t> </a:t>
            </a:r>
            <a:r>
              <a:rPr spc="-95" dirty="0"/>
              <a:t>Litigation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518285"/>
            <a:ext cx="10351135" cy="4741545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240029" marR="5080" indent="-227965">
              <a:lnSpc>
                <a:spcPts val="3450"/>
              </a:lnSpc>
              <a:spcBef>
                <a:spcPts val="570"/>
              </a:spcBef>
              <a:buFont typeface="Arial"/>
              <a:buChar char="•"/>
              <a:tabLst>
                <a:tab pos="241300" algn="l"/>
              </a:tabLst>
            </a:pPr>
            <a:r>
              <a:rPr sz="3200" i="1" spc="260" dirty="0">
                <a:latin typeface="Gill Sans MT"/>
                <a:cs typeface="Gill Sans MT"/>
              </a:rPr>
              <a:t>Balow</a:t>
            </a:r>
            <a:r>
              <a:rPr sz="3200" i="1" spc="-85" dirty="0">
                <a:latin typeface="Gill Sans MT"/>
                <a:cs typeface="Gill Sans MT"/>
              </a:rPr>
              <a:t> </a:t>
            </a:r>
            <a:r>
              <a:rPr sz="3200" i="1" spc="235" dirty="0">
                <a:latin typeface="Gill Sans MT"/>
                <a:cs typeface="Gill Sans MT"/>
              </a:rPr>
              <a:t>v.</a:t>
            </a:r>
            <a:r>
              <a:rPr sz="3200" i="1" spc="-125" dirty="0">
                <a:latin typeface="Gill Sans MT"/>
                <a:cs typeface="Gill Sans MT"/>
              </a:rPr>
              <a:t> </a:t>
            </a:r>
            <a:r>
              <a:rPr sz="3200" i="1" spc="225" dirty="0">
                <a:latin typeface="Gill Sans MT"/>
                <a:cs typeface="Gill Sans MT"/>
              </a:rPr>
              <a:t>Michigan</a:t>
            </a:r>
            <a:r>
              <a:rPr sz="3200" i="1" spc="-130" dirty="0">
                <a:latin typeface="Gill Sans MT"/>
                <a:cs typeface="Gill Sans MT"/>
              </a:rPr>
              <a:t> </a:t>
            </a:r>
            <a:r>
              <a:rPr sz="3200" i="1" spc="195" dirty="0">
                <a:latin typeface="Gill Sans MT"/>
                <a:cs typeface="Gill Sans MT"/>
              </a:rPr>
              <a:t>State</a:t>
            </a:r>
            <a:r>
              <a:rPr sz="3200" i="1" spc="-65" dirty="0">
                <a:latin typeface="Gill Sans MT"/>
                <a:cs typeface="Gill Sans MT"/>
              </a:rPr>
              <a:t> </a:t>
            </a:r>
            <a:r>
              <a:rPr sz="3200" i="1" spc="160" dirty="0">
                <a:latin typeface="Gill Sans MT"/>
                <a:cs typeface="Gill Sans MT"/>
              </a:rPr>
              <a:t>University,</a:t>
            </a:r>
            <a:r>
              <a:rPr sz="3200" i="1" spc="-40" dirty="0">
                <a:latin typeface="Gill Sans MT"/>
                <a:cs typeface="Gill Sans MT"/>
              </a:rPr>
              <a:t> </a:t>
            </a:r>
            <a:r>
              <a:rPr sz="3200" spc="190" dirty="0">
                <a:latin typeface="Gill Sans MT"/>
                <a:cs typeface="Gill Sans MT"/>
              </a:rPr>
              <a:t>620</a:t>
            </a:r>
            <a:r>
              <a:rPr sz="3200" spc="-75" dirty="0">
                <a:latin typeface="Gill Sans MT"/>
                <a:cs typeface="Gill Sans MT"/>
              </a:rPr>
              <a:t> </a:t>
            </a:r>
            <a:r>
              <a:rPr sz="3200" spc="180" dirty="0">
                <a:latin typeface="Gill Sans MT"/>
                <a:cs typeface="Gill Sans MT"/>
              </a:rPr>
              <a:t>F.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225" dirty="0">
                <a:latin typeface="Gill Sans MT"/>
                <a:cs typeface="Gill Sans MT"/>
              </a:rPr>
              <a:t>Supp.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180" dirty="0">
                <a:latin typeface="Gill Sans MT"/>
                <a:cs typeface="Gill Sans MT"/>
              </a:rPr>
              <a:t>3d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-30" dirty="0">
                <a:latin typeface="Gill Sans MT"/>
                <a:cs typeface="Gill Sans MT"/>
              </a:rPr>
              <a:t>(W.D. 	</a:t>
            </a:r>
            <a:r>
              <a:rPr sz="3200" spc="185" dirty="0">
                <a:latin typeface="Gill Sans MT"/>
                <a:cs typeface="Gill Sans MT"/>
              </a:rPr>
              <a:t>Mich.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160" dirty="0">
                <a:latin typeface="Gill Sans MT"/>
                <a:cs typeface="Gill Sans MT"/>
              </a:rPr>
              <a:t>Aug.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55" dirty="0">
                <a:latin typeface="Gill Sans MT"/>
                <a:cs typeface="Gill Sans MT"/>
              </a:rPr>
              <a:t>8,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2022)</a:t>
            </a:r>
            <a:endParaRPr sz="3200">
              <a:latin typeface="Gill Sans MT"/>
              <a:cs typeface="Gill Sans MT"/>
            </a:endParaRPr>
          </a:p>
          <a:p>
            <a:pPr marL="699135" marR="62865" indent="-229235">
              <a:lnSpc>
                <a:spcPts val="3000"/>
              </a:lnSpc>
              <a:spcBef>
                <a:spcPts val="595"/>
              </a:spcBef>
            </a:pPr>
            <a:r>
              <a:rPr sz="2750" spc="85" dirty="0">
                <a:latin typeface="Courier New"/>
                <a:cs typeface="Courier New"/>
              </a:rPr>
              <a:t>o</a:t>
            </a:r>
            <a:r>
              <a:rPr sz="2750" spc="85" dirty="0">
                <a:latin typeface="Gill Sans MT"/>
                <a:cs typeface="Gill Sans MT"/>
              </a:rPr>
              <a:t>University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eliminated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men's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women's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swimming/diving </a:t>
            </a:r>
            <a:r>
              <a:rPr sz="2750" spc="150" dirty="0">
                <a:latin typeface="Gill Sans MT"/>
                <a:cs typeface="Gill Sans MT"/>
              </a:rPr>
              <a:t>programs;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women's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team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members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challenged</a:t>
            </a:r>
            <a:r>
              <a:rPr sz="2750" spc="3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under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Title</a:t>
            </a:r>
            <a:r>
              <a:rPr sz="2750" spc="-25" dirty="0">
                <a:latin typeface="Gill Sans MT"/>
                <a:cs typeface="Gill Sans MT"/>
              </a:rPr>
              <a:t> IX</a:t>
            </a:r>
            <a:endParaRPr sz="2750">
              <a:latin typeface="Gill Sans MT"/>
              <a:cs typeface="Gill Sans MT"/>
            </a:endParaRPr>
          </a:p>
          <a:p>
            <a:pPr marL="469900">
              <a:lnSpc>
                <a:spcPct val="100000"/>
              </a:lnSpc>
              <a:spcBef>
                <a:spcPts val="185"/>
              </a:spcBef>
            </a:pPr>
            <a:r>
              <a:rPr sz="2750" dirty="0">
                <a:latin typeface="Courier New"/>
                <a:cs typeface="Courier New"/>
              </a:rPr>
              <a:t>o</a:t>
            </a:r>
            <a:r>
              <a:rPr sz="2750" dirty="0">
                <a:latin typeface="Gill Sans MT"/>
                <a:cs typeface="Gill Sans MT"/>
              </a:rPr>
              <a:t>Court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applied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three-</a:t>
            </a:r>
            <a:r>
              <a:rPr sz="2750" spc="95" dirty="0">
                <a:latin typeface="Gill Sans MT"/>
                <a:cs typeface="Gill Sans MT"/>
              </a:rPr>
              <a:t>part </a:t>
            </a:r>
            <a:r>
              <a:rPr sz="2750" spc="105" dirty="0">
                <a:latin typeface="Gill Sans MT"/>
                <a:cs typeface="Gill Sans MT"/>
              </a:rPr>
              <a:t>test</a:t>
            </a:r>
            <a:endParaRPr sz="2750">
              <a:latin typeface="Gill Sans MT"/>
              <a:cs typeface="Gill Sans MT"/>
            </a:endParaRPr>
          </a:p>
          <a:p>
            <a:pPr marL="699135" marR="798195" indent="-229235">
              <a:lnSpc>
                <a:spcPts val="3000"/>
              </a:lnSpc>
              <a:spcBef>
                <a:spcPts val="580"/>
              </a:spcBef>
            </a:pPr>
            <a:r>
              <a:rPr sz="2750" spc="165" dirty="0">
                <a:latin typeface="Courier New"/>
                <a:cs typeface="Courier New"/>
              </a:rPr>
              <a:t>o</a:t>
            </a:r>
            <a:r>
              <a:rPr sz="2750" spc="165" dirty="0">
                <a:latin typeface="Gill Sans MT"/>
                <a:cs typeface="Gill Sans MT"/>
              </a:rPr>
              <a:t>Eliminating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programs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contributed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to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270" dirty="0">
                <a:latin typeface="Gill Sans MT"/>
                <a:cs typeface="Gill Sans MT"/>
              </a:rPr>
              <a:t>an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204" dirty="0">
                <a:latin typeface="Gill Sans MT"/>
                <a:cs typeface="Gill Sans MT"/>
              </a:rPr>
              <a:t>imbalance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in </a:t>
            </a:r>
            <a:r>
              <a:rPr sz="2750" spc="125" dirty="0">
                <a:latin typeface="Gill Sans MT"/>
                <a:cs typeface="Gill Sans MT"/>
              </a:rPr>
              <a:t>athletic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participation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opportunities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already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existed</a:t>
            </a:r>
            <a:endParaRPr sz="2750">
              <a:latin typeface="Gill Sans MT"/>
              <a:cs typeface="Gill Sans MT"/>
            </a:endParaRPr>
          </a:p>
          <a:p>
            <a:pPr marL="699135" marR="103505" indent="-229235">
              <a:lnSpc>
                <a:spcPct val="92200"/>
              </a:lnSpc>
              <a:spcBef>
                <a:spcPts val="440"/>
              </a:spcBef>
            </a:pPr>
            <a:r>
              <a:rPr sz="2750" dirty="0">
                <a:latin typeface="Courier New"/>
                <a:cs typeface="Courier New"/>
              </a:rPr>
              <a:t>o</a:t>
            </a:r>
            <a:r>
              <a:rPr sz="2750" dirty="0">
                <a:latin typeface="Gill Sans MT"/>
                <a:cs typeface="Gill Sans MT"/>
              </a:rPr>
              <a:t>Court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found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65" dirty="0">
                <a:latin typeface="Gill Sans MT"/>
                <a:cs typeface="Gill Sans MT"/>
              </a:rPr>
              <a:t>an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average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participation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290" dirty="0">
                <a:latin typeface="Gill Sans MT"/>
                <a:cs typeface="Gill Sans MT"/>
              </a:rPr>
              <a:t>gap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of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31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opportunities </a:t>
            </a:r>
            <a:r>
              <a:rPr sz="2750" spc="65" dirty="0">
                <a:latin typeface="Gill Sans MT"/>
                <a:cs typeface="Gill Sans MT"/>
              </a:rPr>
              <a:t>for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women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70" dirty="0">
                <a:latin typeface="Gill Sans MT"/>
                <a:cs typeface="Gill Sans MT"/>
              </a:rPr>
              <a:t>over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8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years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440" dirty="0">
                <a:latin typeface="Gill Sans MT"/>
                <a:cs typeface="Gill Sans MT"/>
              </a:rPr>
              <a:t>–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larger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than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04" dirty="0">
                <a:latin typeface="Gill Sans MT"/>
                <a:cs typeface="Gill Sans MT"/>
              </a:rPr>
              <a:t>smallest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Big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Ten </a:t>
            </a:r>
            <a:r>
              <a:rPr sz="2750" spc="165" dirty="0">
                <a:latin typeface="Gill Sans MT"/>
                <a:cs typeface="Gill Sans MT"/>
              </a:rPr>
              <a:t>women's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04" dirty="0">
                <a:latin typeface="Gill Sans MT"/>
                <a:cs typeface="Gill Sans MT"/>
              </a:rPr>
              <a:t>swimming/diving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team</a:t>
            </a:r>
            <a:endParaRPr sz="2750">
              <a:latin typeface="Gill Sans MT"/>
              <a:cs typeface="Gill Sans MT"/>
            </a:endParaRPr>
          </a:p>
          <a:p>
            <a:pPr marL="469900">
              <a:lnSpc>
                <a:spcPct val="100000"/>
              </a:lnSpc>
              <a:spcBef>
                <a:spcPts val="229"/>
              </a:spcBef>
            </a:pPr>
            <a:r>
              <a:rPr sz="2750" spc="85" dirty="0">
                <a:latin typeface="Courier New"/>
                <a:cs typeface="Courier New"/>
              </a:rPr>
              <a:t>o</a:t>
            </a:r>
            <a:r>
              <a:rPr sz="2750" spc="85" dirty="0">
                <a:latin typeface="Gill Sans MT"/>
                <a:cs typeface="Gill Sans MT"/>
              </a:rPr>
              <a:t>University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required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create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50" dirty="0">
                <a:latin typeface="Gill Sans MT"/>
                <a:cs typeface="Gill Sans MT"/>
              </a:rPr>
              <a:t>Title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-10" dirty="0">
                <a:latin typeface="Gill Sans MT"/>
                <a:cs typeface="Gill Sans MT"/>
              </a:rPr>
              <a:t>IX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compliance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plan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40" dirty="0"/>
              <a:t>Takeaways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518285"/>
            <a:ext cx="10166350" cy="3759200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240029" marR="5080" indent="-227965">
              <a:lnSpc>
                <a:spcPts val="3450"/>
              </a:lnSpc>
              <a:spcBef>
                <a:spcPts val="570"/>
              </a:spcBef>
              <a:buFont typeface="Arial"/>
              <a:buChar char="•"/>
              <a:tabLst>
                <a:tab pos="241300" algn="l"/>
              </a:tabLst>
            </a:pPr>
            <a:r>
              <a:rPr sz="3200" spc="110" dirty="0">
                <a:latin typeface="Gill Sans MT"/>
                <a:cs typeface="Gill Sans MT"/>
              </a:rPr>
              <a:t>Before</a:t>
            </a:r>
            <a:r>
              <a:rPr sz="3200" spc="-120" dirty="0">
                <a:latin typeface="Gill Sans MT"/>
                <a:cs typeface="Gill Sans MT"/>
              </a:rPr>
              <a:t> </a:t>
            </a:r>
            <a:r>
              <a:rPr sz="3200" spc="250" dirty="0">
                <a:latin typeface="Gill Sans MT"/>
                <a:cs typeface="Gill Sans MT"/>
              </a:rPr>
              <a:t>making</a:t>
            </a:r>
            <a:r>
              <a:rPr sz="3200" spc="-140" dirty="0">
                <a:latin typeface="Gill Sans MT"/>
                <a:cs typeface="Gill Sans MT"/>
              </a:rPr>
              <a:t> </a:t>
            </a:r>
            <a:r>
              <a:rPr sz="3200" spc="195" dirty="0">
                <a:latin typeface="Gill Sans MT"/>
                <a:cs typeface="Gill Sans MT"/>
              </a:rPr>
              <a:t>decisions</a:t>
            </a:r>
            <a:r>
              <a:rPr sz="3200" spc="-145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to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spc="150" dirty="0">
                <a:latin typeface="Gill Sans MT"/>
                <a:cs typeface="Gill Sans MT"/>
              </a:rPr>
              <a:t>eliminate</a:t>
            </a:r>
            <a:r>
              <a:rPr sz="3200" spc="-40" dirty="0">
                <a:latin typeface="Gill Sans MT"/>
                <a:cs typeface="Gill Sans MT"/>
              </a:rPr>
              <a:t> </a:t>
            </a:r>
            <a:r>
              <a:rPr sz="3200" spc="245" dirty="0">
                <a:latin typeface="Gill Sans MT"/>
                <a:cs typeface="Gill Sans MT"/>
              </a:rPr>
              <a:t>teams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50" dirty="0">
                <a:latin typeface="Gill Sans MT"/>
                <a:cs typeface="Gill Sans MT"/>
              </a:rPr>
              <a:t>for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spc="220" dirty="0">
                <a:latin typeface="Gill Sans MT"/>
                <a:cs typeface="Gill Sans MT"/>
              </a:rPr>
              <a:t>men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-25" dirty="0">
                <a:latin typeface="Gill Sans MT"/>
                <a:cs typeface="Gill Sans MT"/>
              </a:rPr>
              <a:t>or 	</a:t>
            </a:r>
            <a:r>
              <a:rPr sz="3200" spc="170" dirty="0">
                <a:latin typeface="Gill Sans MT"/>
                <a:cs typeface="Gill Sans MT"/>
              </a:rPr>
              <a:t>women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-50" dirty="0">
                <a:latin typeface="Gill Sans MT"/>
                <a:cs typeface="Gill Sans MT"/>
              </a:rPr>
              <a:t>or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60" dirty="0">
                <a:latin typeface="Gill Sans MT"/>
                <a:cs typeface="Gill Sans MT"/>
              </a:rPr>
              <a:t>both,</a:t>
            </a:r>
            <a:r>
              <a:rPr sz="3200" spc="-55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run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your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65" dirty="0">
                <a:latin typeface="Gill Sans MT"/>
                <a:cs typeface="Gill Sans MT"/>
              </a:rPr>
              <a:t>numbers</a:t>
            </a:r>
            <a:endParaRPr sz="3200">
              <a:latin typeface="Gill Sans MT"/>
              <a:cs typeface="Gill Sans MT"/>
            </a:endParaRPr>
          </a:p>
          <a:p>
            <a:pPr marL="469900">
              <a:lnSpc>
                <a:spcPct val="100000"/>
              </a:lnSpc>
              <a:spcBef>
                <a:spcPts val="245"/>
              </a:spcBef>
            </a:pPr>
            <a:r>
              <a:rPr sz="2750" dirty="0">
                <a:latin typeface="Courier New"/>
                <a:cs typeface="Courier New"/>
              </a:rPr>
              <a:t>o</a:t>
            </a:r>
            <a:r>
              <a:rPr sz="2750" dirty="0">
                <a:latin typeface="Gill Sans MT"/>
                <a:cs typeface="Gill Sans MT"/>
              </a:rPr>
              <a:t>Are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compliant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now?</a:t>
            </a:r>
            <a:endParaRPr sz="2750">
              <a:latin typeface="Gill Sans MT"/>
              <a:cs typeface="Gill Sans MT"/>
            </a:endParaRPr>
          </a:p>
          <a:p>
            <a:pPr marL="469900">
              <a:lnSpc>
                <a:spcPct val="100000"/>
              </a:lnSpc>
              <a:spcBef>
                <a:spcPts val="229"/>
              </a:spcBef>
            </a:pPr>
            <a:r>
              <a:rPr sz="2750" dirty="0">
                <a:latin typeface="Courier New"/>
                <a:cs typeface="Courier New"/>
              </a:rPr>
              <a:t>o</a:t>
            </a:r>
            <a:r>
              <a:rPr sz="2750" dirty="0">
                <a:latin typeface="Gill Sans MT"/>
                <a:cs typeface="Gill Sans MT"/>
              </a:rPr>
              <a:t>Would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you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be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compliant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if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eliminate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team(s)?</a:t>
            </a:r>
            <a:endParaRPr sz="2750">
              <a:latin typeface="Gill Sans MT"/>
              <a:cs typeface="Gill Sans MT"/>
            </a:endParaRPr>
          </a:p>
          <a:p>
            <a:pPr marL="469900">
              <a:lnSpc>
                <a:spcPct val="100000"/>
              </a:lnSpc>
              <a:spcBef>
                <a:spcPts val="229"/>
              </a:spcBef>
            </a:pPr>
            <a:r>
              <a:rPr sz="2750" dirty="0">
                <a:latin typeface="Courier New"/>
                <a:cs typeface="Courier New"/>
              </a:rPr>
              <a:t>o</a:t>
            </a:r>
            <a:r>
              <a:rPr sz="2750" dirty="0">
                <a:latin typeface="Gill Sans MT"/>
                <a:cs typeface="Gill Sans MT"/>
              </a:rPr>
              <a:t>Are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25" dirty="0">
                <a:latin typeface="Gill Sans MT"/>
                <a:cs typeface="Gill Sans MT"/>
              </a:rPr>
              <a:t>making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noncompliance</a:t>
            </a:r>
            <a:r>
              <a:rPr sz="2750" spc="40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issue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worse?</a:t>
            </a:r>
            <a:endParaRPr sz="2750">
              <a:latin typeface="Gill Sans MT"/>
              <a:cs typeface="Gill Sans MT"/>
            </a:endParaRPr>
          </a:p>
          <a:p>
            <a:pPr marL="240029" marR="359410" indent="-227965">
              <a:lnSpc>
                <a:spcPts val="3460"/>
              </a:lnSpc>
              <a:spcBef>
                <a:spcPts val="1035"/>
              </a:spcBef>
              <a:buFont typeface="Arial"/>
              <a:buChar char="•"/>
              <a:tabLst>
                <a:tab pos="241300" algn="l"/>
              </a:tabLst>
            </a:pPr>
            <a:r>
              <a:rPr sz="3200" spc="200" dirty="0">
                <a:latin typeface="Gill Sans MT"/>
                <a:cs typeface="Gill Sans MT"/>
              </a:rPr>
              <a:t>If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spc="120" dirty="0">
                <a:latin typeface="Gill Sans MT"/>
                <a:cs typeface="Gill Sans MT"/>
              </a:rPr>
              <a:t>you</a:t>
            </a:r>
            <a:r>
              <a:rPr sz="3200" spc="-80" dirty="0">
                <a:latin typeface="Gill Sans MT"/>
                <a:cs typeface="Gill Sans MT"/>
              </a:rPr>
              <a:t> </a:t>
            </a:r>
            <a:r>
              <a:rPr sz="3200" spc="120" dirty="0">
                <a:latin typeface="Gill Sans MT"/>
                <a:cs typeface="Gill Sans MT"/>
              </a:rPr>
              <a:t>are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165" dirty="0">
                <a:latin typeface="Gill Sans MT"/>
                <a:cs typeface="Gill Sans MT"/>
              </a:rPr>
              <a:t>challenged,</a:t>
            </a:r>
            <a:r>
              <a:rPr sz="3200" spc="-6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you're</a:t>
            </a:r>
            <a:r>
              <a:rPr sz="3200" spc="-10" dirty="0">
                <a:latin typeface="Gill Sans MT"/>
                <a:cs typeface="Gill Sans MT"/>
              </a:rPr>
              <a:t> </a:t>
            </a:r>
            <a:r>
              <a:rPr sz="3200" spc="229" dirty="0">
                <a:latin typeface="Gill Sans MT"/>
                <a:cs typeface="Gill Sans MT"/>
              </a:rPr>
              <a:t>going</a:t>
            </a:r>
            <a:r>
              <a:rPr sz="3200" spc="-3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to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spc="195" dirty="0">
                <a:latin typeface="Gill Sans MT"/>
                <a:cs typeface="Gill Sans MT"/>
              </a:rPr>
              <a:t>have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to</a:t>
            </a:r>
            <a:r>
              <a:rPr sz="3200" spc="-75" dirty="0">
                <a:latin typeface="Gill Sans MT"/>
                <a:cs typeface="Gill Sans MT"/>
              </a:rPr>
              <a:t> </a:t>
            </a:r>
            <a:r>
              <a:rPr sz="3200" spc="125" dirty="0">
                <a:latin typeface="Gill Sans MT"/>
                <a:cs typeface="Gill Sans MT"/>
              </a:rPr>
              <a:t>create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330" dirty="0">
                <a:latin typeface="Gill Sans MT"/>
                <a:cs typeface="Gill Sans MT"/>
              </a:rPr>
              <a:t>a 	</a:t>
            </a:r>
            <a:r>
              <a:rPr sz="3200" spc="190" dirty="0">
                <a:latin typeface="Gill Sans MT"/>
                <a:cs typeface="Gill Sans MT"/>
              </a:rPr>
              <a:t>compliance</a:t>
            </a:r>
            <a:r>
              <a:rPr sz="3200" spc="-114" dirty="0">
                <a:latin typeface="Gill Sans MT"/>
                <a:cs typeface="Gill Sans MT"/>
              </a:rPr>
              <a:t> </a:t>
            </a:r>
            <a:r>
              <a:rPr sz="3200" spc="170" dirty="0">
                <a:latin typeface="Gill Sans MT"/>
                <a:cs typeface="Gill Sans MT"/>
              </a:rPr>
              <a:t>plan.</a:t>
            </a:r>
            <a:endParaRPr sz="3200">
              <a:latin typeface="Gill Sans MT"/>
              <a:cs typeface="Gill Sans MT"/>
            </a:endParaRPr>
          </a:p>
          <a:p>
            <a:pPr marL="469900">
              <a:lnSpc>
                <a:spcPct val="100000"/>
              </a:lnSpc>
              <a:spcBef>
                <a:spcPts val="160"/>
              </a:spcBef>
            </a:pPr>
            <a:r>
              <a:rPr sz="2750" spc="95" dirty="0">
                <a:latin typeface="Courier New"/>
                <a:cs typeface="Courier New"/>
              </a:rPr>
              <a:t>o</a:t>
            </a:r>
            <a:r>
              <a:rPr sz="2750" spc="95" dirty="0">
                <a:latin typeface="Gill Sans MT"/>
                <a:cs typeface="Gill Sans MT"/>
              </a:rPr>
              <a:t>You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should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already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be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moving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this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direction!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95" dirty="0"/>
              <a:t>34</a:t>
            </a:r>
            <a:r>
              <a:rPr spc="-155" dirty="0"/>
              <a:t> </a:t>
            </a:r>
            <a:r>
              <a:rPr spc="-330" dirty="0"/>
              <a:t>CFR</a:t>
            </a:r>
            <a:r>
              <a:rPr spc="-85" dirty="0"/>
              <a:t> </a:t>
            </a:r>
            <a:r>
              <a:rPr spc="-10" dirty="0"/>
              <a:t>106.41(a)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30517" rIns="0" bIns="0" rtlCol="0">
            <a:spAutoFit/>
          </a:bodyPr>
          <a:lstStyle/>
          <a:p>
            <a:pPr marL="12700" marR="5080">
              <a:lnSpc>
                <a:spcPct val="90300"/>
              </a:lnSpc>
              <a:spcBef>
                <a:spcPts val="500"/>
              </a:spcBef>
            </a:pPr>
            <a:r>
              <a:rPr sz="3200" b="1" spc="-55" dirty="0">
                <a:solidFill>
                  <a:srgbClr val="333333"/>
                </a:solidFill>
                <a:latin typeface="Gill Sans MT"/>
                <a:cs typeface="Gill Sans MT"/>
              </a:rPr>
              <a:t>(a)</a:t>
            </a:r>
            <a:r>
              <a:rPr sz="3200" b="1" spc="-13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200" b="1" i="1" spc="-35" dirty="0">
                <a:solidFill>
                  <a:srgbClr val="333333"/>
                </a:solidFill>
                <a:latin typeface="Gill Sans MT"/>
                <a:cs typeface="Gill Sans MT"/>
              </a:rPr>
              <a:t>General.</a:t>
            </a:r>
            <a:r>
              <a:rPr sz="3200" b="1" i="1" spc="-8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200" spc="-10" dirty="0">
                <a:solidFill>
                  <a:srgbClr val="333333"/>
                </a:solidFill>
              </a:rPr>
              <a:t>No</a:t>
            </a:r>
            <a:r>
              <a:rPr sz="3200" spc="-130" dirty="0">
                <a:solidFill>
                  <a:srgbClr val="333333"/>
                </a:solidFill>
              </a:rPr>
              <a:t> </a:t>
            </a:r>
            <a:r>
              <a:rPr sz="3200" spc="125" dirty="0">
                <a:solidFill>
                  <a:srgbClr val="333333"/>
                </a:solidFill>
              </a:rPr>
              <a:t>person</a:t>
            </a:r>
            <a:r>
              <a:rPr sz="3200" spc="-145" dirty="0">
                <a:solidFill>
                  <a:srgbClr val="333333"/>
                </a:solidFill>
              </a:rPr>
              <a:t> </a:t>
            </a:r>
            <a:r>
              <a:rPr sz="3200" spc="170" dirty="0">
                <a:solidFill>
                  <a:srgbClr val="333333"/>
                </a:solidFill>
              </a:rPr>
              <a:t>shall,</a:t>
            </a:r>
            <a:r>
              <a:rPr sz="3200" spc="-130" dirty="0">
                <a:solidFill>
                  <a:srgbClr val="333333"/>
                </a:solidFill>
              </a:rPr>
              <a:t> </a:t>
            </a:r>
            <a:r>
              <a:rPr sz="3200" spc="100" dirty="0">
                <a:solidFill>
                  <a:srgbClr val="333333"/>
                </a:solidFill>
              </a:rPr>
              <a:t>on</a:t>
            </a:r>
            <a:r>
              <a:rPr sz="3200" spc="-145" dirty="0">
                <a:solidFill>
                  <a:srgbClr val="333333"/>
                </a:solidFill>
              </a:rPr>
              <a:t> </a:t>
            </a:r>
            <a:r>
              <a:rPr sz="3200" spc="110" dirty="0">
                <a:solidFill>
                  <a:srgbClr val="333333"/>
                </a:solidFill>
              </a:rPr>
              <a:t>the</a:t>
            </a:r>
            <a:r>
              <a:rPr sz="3200" spc="-150" dirty="0">
                <a:solidFill>
                  <a:srgbClr val="333333"/>
                </a:solidFill>
              </a:rPr>
              <a:t> </a:t>
            </a:r>
            <a:r>
              <a:rPr sz="3200" spc="280" dirty="0">
                <a:solidFill>
                  <a:srgbClr val="333333"/>
                </a:solidFill>
              </a:rPr>
              <a:t>basis</a:t>
            </a:r>
            <a:r>
              <a:rPr sz="3200" spc="-105" dirty="0">
                <a:solidFill>
                  <a:srgbClr val="333333"/>
                </a:solidFill>
              </a:rPr>
              <a:t> </a:t>
            </a:r>
            <a:r>
              <a:rPr sz="3200" spc="175" dirty="0">
                <a:solidFill>
                  <a:srgbClr val="333333"/>
                </a:solidFill>
              </a:rPr>
              <a:t>of</a:t>
            </a:r>
            <a:r>
              <a:rPr sz="3200" spc="-90" dirty="0">
                <a:solidFill>
                  <a:srgbClr val="333333"/>
                </a:solidFill>
              </a:rPr>
              <a:t> </a:t>
            </a:r>
            <a:r>
              <a:rPr sz="3200" spc="114" dirty="0">
                <a:solidFill>
                  <a:srgbClr val="333333"/>
                </a:solidFill>
              </a:rPr>
              <a:t>sex,</a:t>
            </a:r>
            <a:r>
              <a:rPr sz="3200" spc="-125" dirty="0">
                <a:solidFill>
                  <a:srgbClr val="333333"/>
                </a:solidFill>
              </a:rPr>
              <a:t> </a:t>
            </a:r>
            <a:r>
              <a:rPr sz="3200" spc="155" dirty="0">
                <a:solidFill>
                  <a:srgbClr val="333333"/>
                </a:solidFill>
              </a:rPr>
              <a:t>be </a:t>
            </a:r>
            <a:r>
              <a:rPr sz="3200" spc="140" dirty="0">
                <a:solidFill>
                  <a:srgbClr val="333333"/>
                </a:solidFill>
              </a:rPr>
              <a:t>excluded</a:t>
            </a:r>
            <a:r>
              <a:rPr sz="3200" spc="-145" dirty="0">
                <a:solidFill>
                  <a:srgbClr val="333333"/>
                </a:solidFill>
              </a:rPr>
              <a:t> </a:t>
            </a:r>
            <a:r>
              <a:rPr sz="3200" spc="135" dirty="0">
                <a:solidFill>
                  <a:srgbClr val="333333"/>
                </a:solidFill>
              </a:rPr>
              <a:t>from</a:t>
            </a:r>
            <a:r>
              <a:rPr sz="3200" spc="-100" dirty="0">
                <a:solidFill>
                  <a:srgbClr val="333333"/>
                </a:solidFill>
              </a:rPr>
              <a:t> </a:t>
            </a:r>
            <a:r>
              <a:rPr sz="3200" spc="120" dirty="0">
                <a:solidFill>
                  <a:srgbClr val="333333"/>
                </a:solidFill>
              </a:rPr>
              <a:t>participation</a:t>
            </a:r>
            <a:r>
              <a:rPr sz="3200" spc="-105" dirty="0">
                <a:solidFill>
                  <a:srgbClr val="333333"/>
                </a:solidFill>
              </a:rPr>
              <a:t> </a:t>
            </a:r>
            <a:r>
              <a:rPr sz="3200" spc="55" dirty="0">
                <a:solidFill>
                  <a:srgbClr val="333333"/>
                </a:solidFill>
              </a:rPr>
              <a:t>in,</a:t>
            </a:r>
            <a:r>
              <a:rPr sz="3200" spc="-85" dirty="0">
                <a:solidFill>
                  <a:srgbClr val="333333"/>
                </a:solidFill>
              </a:rPr>
              <a:t> </a:t>
            </a:r>
            <a:r>
              <a:rPr sz="3200" spc="180" dirty="0">
                <a:solidFill>
                  <a:srgbClr val="333333"/>
                </a:solidFill>
              </a:rPr>
              <a:t>be</a:t>
            </a:r>
            <a:r>
              <a:rPr sz="3200" spc="-105" dirty="0">
                <a:solidFill>
                  <a:srgbClr val="333333"/>
                </a:solidFill>
              </a:rPr>
              <a:t> </a:t>
            </a:r>
            <a:r>
              <a:rPr sz="3200" spc="140" dirty="0">
                <a:solidFill>
                  <a:srgbClr val="333333"/>
                </a:solidFill>
              </a:rPr>
              <a:t>denied</a:t>
            </a:r>
            <a:r>
              <a:rPr sz="3200" spc="-70" dirty="0">
                <a:solidFill>
                  <a:srgbClr val="333333"/>
                </a:solidFill>
              </a:rPr>
              <a:t> </a:t>
            </a:r>
            <a:r>
              <a:rPr sz="3200" spc="90" dirty="0">
                <a:solidFill>
                  <a:srgbClr val="333333"/>
                </a:solidFill>
              </a:rPr>
              <a:t>the</a:t>
            </a:r>
            <a:r>
              <a:rPr sz="3200" spc="-35" dirty="0">
                <a:solidFill>
                  <a:srgbClr val="333333"/>
                </a:solidFill>
              </a:rPr>
              <a:t> </a:t>
            </a:r>
            <a:r>
              <a:rPr sz="3200" spc="180" dirty="0">
                <a:solidFill>
                  <a:srgbClr val="333333"/>
                </a:solidFill>
              </a:rPr>
              <a:t>benefits</a:t>
            </a:r>
            <a:r>
              <a:rPr sz="3200" spc="-135" dirty="0">
                <a:solidFill>
                  <a:srgbClr val="333333"/>
                </a:solidFill>
              </a:rPr>
              <a:t> </a:t>
            </a:r>
            <a:r>
              <a:rPr sz="3200" spc="90" dirty="0">
                <a:solidFill>
                  <a:srgbClr val="333333"/>
                </a:solidFill>
              </a:rPr>
              <a:t>of, </a:t>
            </a:r>
            <a:r>
              <a:rPr sz="3200" spc="180" dirty="0">
                <a:solidFill>
                  <a:srgbClr val="333333"/>
                </a:solidFill>
              </a:rPr>
              <a:t>be</a:t>
            </a:r>
            <a:r>
              <a:rPr sz="3200" spc="-130" dirty="0">
                <a:solidFill>
                  <a:srgbClr val="333333"/>
                </a:solidFill>
              </a:rPr>
              <a:t> </a:t>
            </a:r>
            <a:r>
              <a:rPr sz="3200" spc="90" dirty="0">
                <a:solidFill>
                  <a:srgbClr val="333333"/>
                </a:solidFill>
              </a:rPr>
              <a:t>treated</a:t>
            </a:r>
            <a:r>
              <a:rPr sz="3200" spc="-90" dirty="0">
                <a:solidFill>
                  <a:srgbClr val="333333"/>
                </a:solidFill>
              </a:rPr>
              <a:t> </a:t>
            </a:r>
            <a:r>
              <a:rPr sz="3200" spc="120" dirty="0">
                <a:solidFill>
                  <a:srgbClr val="333333"/>
                </a:solidFill>
              </a:rPr>
              <a:t>differently</a:t>
            </a:r>
            <a:r>
              <a:rPr sz="3200" spc="-95" dirty="0">
                <a:solidFill>
                  <a:srgbClr val="333333"/>
                </a:solidFill>
              </a:rPr>
              <a:t> </a:t>
            </a:r>
            <a:r>
              <a:rPr sz="3200" spc="120" dirty="0">
                <a:solidFill>
                  <a:srgbClr val="333333"/>
                </a:solidFill>
              </a:rPr>
              <a:t>from</a:t>
            </a:r>
            <a:r>
              <a:rPr sz="3200" spc="-130" dirty="0">
                <a:solidFill>
                  <a:srgbClr val="333333"/>
                </a:solidFill>
              </a:rPr>
              <a:t> </a:t>
            </a:r>
            <a:r>
              <a:rPr sz="3200" spc="105" dirty="0">
                <a:solidFill>
                  <a:srgbClr val="333333"/>
                </a:solidFill>
              </a:rPr>
              <a:t>another</a:t>
            </a:r>
            <a:r>
              <a:rPr sz="3200" spc="-114" dirty="0">
                <a:solidFill>
                  <a:srgbClr val="333333"/>
                </a:solidFill>
              </a:rPr>
              <a:t> </a:t>
            </a:r>
            <a:r>
              <a:rPr sz="3200" spc="125" dirty="0">
                <a:solidFill>
                  <a:srgbClr val="333333"/>
                </a:solidFill>
              </a:rPr>
              <a:t>person</a:t>
            </a:r>
            <a:r>
              <a:rPr sz="3200" spc="-125" dirty="0">
                <a:solidFill>
                  <a:srgbClr val="333333"/>
                </a:solidFill>
              </a:rPr>
              <a:t> </a:t>
            </a:r>
            <a:r>
              <a:rPr sz="3200" dirty="0">
                <a:solidFill>
                  <a:srgbClr val="333333"/>
                </a:solidFill>
              </a:rPr>
              <a:t>or</a:t>
            </a:r>
            <a:r>
              <a:rPr sz="3200" spc="-114" dirty="0">
                <a:solidFill>
                  <a:srgbClr val="333333"/>
                </a:solidFill>
              </a:rPr>
              <a:t> </a:t>
            </a:r>
            <a:r>
              <a:rPr sz="3200" spc="85" dirty="0">
                <a:solidFill>
                  <a:srgbClr val="333333"/>
                </a:solidFill>
              </a:rPr>
              <a:t>otherwise </a:t>
            </a:r>
            <a:r>
              <a:rPr sz="3200" spc="180" dirty="0">
                <a:solidFill>
                  <a:srgbClr val="333333"/>
                </a:solidFill>
              </a:rPr>
              <a:t>be</a:t>
            </a:r>
            <a:r>
              <a:rPr sz="3200" spc="-110" dirty="0">
                <a:solidFill>
                  <a:srgbClr val="333333"/>
                </a:solidFill>
              </a:rPr>
              <a:t> </a:t>
            </a:r>
            <a:r>
              <a:rPr sz="3200" spc="155" dirty="0">
                <a:solidFill>
                  <a:srgbClr val="333333"/>
                </a:solidFill>
              </a:rPr>
              <a:t>discriminated</a:t>
            </a:r>
            <a:r>
              <a:rPr sz="3200" spc="-70" dirty="0">
                <a:solidFill>
                  <a:srgbClr val="333333"/>
                </a:solidFill>
              </a:rPr>
              <a:t> </a:t>
            </a:r>
            <a:r>
              <a:rPr sz="3200" spc="250" dirty="0">
                <a:solidFill>
                  <a:srgbClr val="333333"/>
                </a:solidFill>
              </a:rPr>
              <a:t>against</a:t>
            </a:r>
            <a:r>
              <a:rPr sz="3200" spc="-50" dirty="0">
                <a:solidFill>
                  <a:srgbClr val="333333"/>
                </a:solidFill>
              </a:rPr>
              <a:t> </a:t>
            </a:r>
            <a:r>
              <a:rPr sz="3200" spc="110" dirty="0">
                <a:solidFill>
                  <a:srgbClr val="333333"/>
                </a:solidFill>
              </a:rPr>
              <a:t>in</a:t>
            </a:r>
            <a:r>
              <a:rPr sz="3200" spc="-110" dirty="0">
                <a:solidFill>
                  <a:srgbClr val="333333"/>
                </a:solidFill>
              </a:rPr>
              <a:t> </a:t>
            </a:r>
            <a:r>
              <a:rPr sz="3200" spc="220" dirty="0">
                <a:solidFill>
                  <a:srgbClr val="333333"/>
                </a:solidFill>
              </a:rPr>
              <a:t>any</a:t>
            </a:r>
            <a:r>
              <a:rPr sz="3200" spc="-130" dirty="0">
                <a:solidFill>
                  <a:srgbClr val="333333"/>
                </a:solidFill>
              </a:rPr>
              <a:t> </a:t>
            </a:r>
            <a:r>
              <a:rPr sz="3200" b="1" spc="-10" dirty="0">
                <a:solidFill>
                  <a:srgbClr val="333333"/>
                </a:solidFill>
                <a:latin typeface="Gill Sans MT"/>
                <a:cs typeface="Gill Sans MT"/>
              </a:rPr>
              <a:t>interscholastic, </a:t>
            </a:r>
            <a:r>
              <a:rPr sz="3200" b="1" spc="-65" dirty="0">
                <a:solidFill>
                  <a:srgbClr val="333333"/>
                </a:solidFill>
                <a:latin typeface="Gill Sans MT"/>
                <a:cs typeface="Gill Sans MT"/>
              </a:rPr>
              <a:t>intercollegiate,</a:t>
            </a:r>
            <a:r>
              <a:rPr sz="3200" b="1" spc="-10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200" b="1" dirty="0">
                <a:solidFill>
                  <a:srgbClr val="333333"/>
                </a:solidFill>
                <a:latin typeface="Gill Sans MT"/>
                <a:cs typeface="Gill Sans MT"/>
              </a:rPr>
              <a:t>club</a:t>
            </a:r>
            <a:r>
              <a:rPr sz="3200" b="1" spc="-8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200" b="1" spc="-195" dirty="0">
                <a:solidFill>
                  <a:srgbClr val="333333"/>
                </a:solidFill>
                <a:latin typeface="Gill Sans MT"/>
                <a:cs typeface="Gill Sans MT"/>
              </a:rPr>
              <a:t>or</a:t>
            </a:r>
            <a:r>
              <a:rPr sz="3200" b="1" spc="-114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200" b="1" spc="-130" dirty="0">
                <a:solidFill>
                  <a:srgbClr val="333333"/>
                </a:solidFill>
                <a:latin typeface="Gill Sans MT"/>
                <a:cs typeface="Gill Sans MT"/>
              </a:rPr>
              <a:t>intramural</a:t>
            </a:r>
            <a:r>
              <a:rPr sz="3200" b="1" spc="-10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3200" spc="160" dirty="0">
                <a:solidFill>
                  <a:srgbClr val="333333"/>
                </a:solidFill>
              </a:rPr>
              <a:t>athletics</a:t>
            </a:r>
            <a:r>
              <a:rPr sz="3200" spc="-70" dirty="0">
                <a:solidFill>
                  <a:srgbClr val="333333"/>
                </a:solidFill>
              </a:rPr>
              <a:t> </a:t>
            </a:r>
            <a:r>
              <a:rPr sz="3200" spc="140" dirty="0">
                <a:solidFill>
                  <a:srgbClr val="333333"/>
                </a:solidFill>
              </a:rPr>
              <a:t>offered</a:t>
            </a:r>
            <a:r>
              <a:rPr sz="3200" spc="-75" dirty="0">
                <a:solidFill>
                  <a:srgbClr val="333333"/>
                </a:solidFill>
              </a:rPr>
              <a:t> </a:t>
            </a:r>
            <a:r>
              <a:rPr sz="3200" spc="155" dirty="0">
                <a:solidFill>
                  <a:srgbClr val="333333"/>
                </a:solidFill>
              </a:rPr>
              <a:t>by</a:t>
            </a:r>
            <a:r>
              <a:rPr sz="3200" spc="-155" dirty="0">
                <a:solidFill>
                  <a:srgbClr val="333333"/>
                </a:solidFill>
              </a:rPr>
              <a:t> </a:t>
            </a:r>
            <a:r>
              <a:rPr sz="3200" spc="330" dirty="0">
                <a:solidFill>
                  <a:srgbClr val="333333"/>
                </a:solidFill>
              </a:rPr>
              <a:t>a </a:t>
            </a:r>
            <a:r>
              <a:rPr sz="3200" spc="75" dirty="0">
                <a:solidFill>
                  <a:srgbClr val="333333"/>
                </a:solidFill>
              </a:rPr>
              <a:t>recipient,</a:t>
            </a:r>
            <a:r>
              <a:rPr sz="3200" spc="-95" dirty="0">
                <a:solidFill>
                  <a:srgbClr val="333333"/>
                </a:solidFill>
              </a:rPr>
              <a:t> </a:t>
            </a:r>
            <a:r>
              <a:rPr sz="3200" spc="235" dirty="0">
                <a:solidFill>
                  <a:srgbClr val="333333"/>
                </a:solidFill>
              </a:rPr>
              <a:t>and</a:t>
            </a:r>
            <a:r>
              <a:rPr sz="3200" spc="-70" dirty="0">
                <a:solidFill>
                  <a:srgbClr val="333333"/>
                </a:solidFill>
              </a:rPr>
              <a:t> </a:t>
            </a:r>
            <a:r>
              <a:rPr sz="3200" spc="90" dirty="0">
                <a:solidFill>
                  <a:srgbClr val="333333"/>
                </a:solidFill>
              </a:rPr>
              <a:t>no</a:t>
            </a:r>
            <a:r>
              <a:rPr sz="3200" spc="-95" dirty="0">
                <a:solidFill>
                  <a:srgbClr val="333333"/>
                </a:solidFill>
              </a:rPr>
              <a:t> </a:t>
            </a:r>
            <a:r>
              <a:rPr sz="3200" spc="100" dirty="0">
                <a:solidFill>
                  <a:srgbClr val="333333"/>
                </a:solidFill>
              </a:rPr>
              <a:t>recipient</a:t>
            </a:r>
            <a:r>
              <a:rPr sz="3200" spc="-130" dirty="0">
                <a:solidFill>
                  <a:srgbClr val="333333"/>
                </a:solidFill>
              </a:rPr>
              <a:t> </a:t>
            </a:r>
            <a:r>
              <a:rPr sz="3200" spc="215" dirty="0">
                <a:solidFill>
                  <a:srgbClr val="333333"/>
                </a:solidFill>
              </a:rPr>
              <a:t>shall</a:t>
            </a:r>
            <a:r>
              <a:rPr sz="3200" spc="-85" dirty="0">
                <a:solidFill>
                  <a:srgbClr val="333333"/>
                </a:solidFill>
              </a:rPr>
              <a:t> </a:t>
            </a:r>
            <a:r>
              <a:rPr sz="3200" spc="85" dirty="0">
                <a:solidFill>
                  <a:srgbClr val="333333"/>
                </a:solidFill>
              </a:rPr>
              <a:t>provide</a:t>
            </a:r>
            <a:r>
              <a:rPr sz="3200" spc="-114" dirty="0">
                <a:solidFill>
                  <a:srgbClr val="333333"/>
                </a:solidFill>
              </a:rPr>
              <a:t> </a:t>
            </a:r>
            <a:r>
              <a:rPr sz="3200" spc="220" dirty="0">
                <a:solidFill>
                  <a:srgbClr val="333333"/>
                </a:solidFill>
              </a:rPr>
              <a:t>any</a:t>
            </a:r>
            <a:r>
              <a:rPr sz="3200" spc="-80" dirty="0">
                <a:solidFill>
                  <a:srgbClr val="333333"/>
                </a:solidFill>
              </a:rPr>
              <a:t> </a:t>
            </a:r>
            <a:r>
              <a:rPr sz="3200" spc="229" dirty="0">
                <a:solidFill>
                  <a:srgbClr val="333333"/>
                </a:solidFill>
              </a:rPr>
              <a:t>such </a:t>
            </a:r>
            <a:r>
              <a:rPr sz="3200" spc="160" dirty="0">
                <a:solidFill>
                  <a:srgbClr val="333333"/>
                </a:solidFill>
              </a:rPr>
              <a:t>athletics</a:t>
            </a:r>
            <a:r>
              <a:rPr sz="3200" spc="-75" dirty="0">
                <a:solidFill>
                  <a:srgbClr val="333333"/>
                </a:solidFill>
              </a:rPr>
              <a:t> </a:t>
            </a:r>
            <a:r>
              <a:rPr sz="3200" spc="165" dirty="0">
                <a:solidFill>
                  <a:srgbClr val="333333"/>
                </a:solidFill>
              </a:rPr>
              <a:t>separately</a:t>
            </a:r>
            <a:r>
              <a:rPr sz="3200" spc="-160" dirty="0">
                <a:solidFill>
                  <a:srgbClr val="333333"/>
                </a:solidFill>
              </a:rPr>
              <a:t> </a:t>
            </a:r>
            <a:r>
              <a:rPr sz="3200" spc="135" dirty="0">
                <a:solidFill>
                  <a:srgbClr val="333333"/>
                </a:solidFill>
              </a:rPr>
              <a:t>on</a:t>
            </a:r>
            <a:r>
              <a:rPr sz="3200" spc="-120" dirty="0">
                <a:solidFill>
                  <a:srgbClr val="333333"/>
                </a:solidFill>
              </a:rPr>
              <a:t> </a:t>
            </a:r>
            <a:r>
              <a:rPr sz="3200" spc="250" dirty="0">
                <a:solidFill>
                  <a:srgbClr val="333333"/>
                </a:solidFill>
              </a:rPr>
              <a:t>such</a:t>
            </a:r>
            <a:r>
              <a:rPr sz="3200" spc="-110" dirty="0">
                <a:solidFill>
                  <a:srgbClr val="333333"/>
                </a:solidFill>
              </a:rPr>
              <a:t> </a:t>
            </a:r>
            <a:r>
              <a:rPr sz="3200" spc="245" dirty="0">
                <a:solidFill>
                  <a:srgbClr val="333333"/>
                </a:solidFill>
              </a:rPr>
              <a:t>basis.</a:t>
            </a:r>
            <a:endParaRPr sz="3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321053" y="1985010"/>
            <a:ext cx="9556115" cy="2785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080" algn="ctr">
              <a:lnSpc>
                <a:spcPts val="3965"/>
              </a:lnSpc>
              <a:spcBef>
                <a:spcPts val="105"/>
              </a:spcBef>
            </a:pPr>
            <a:r>
              <a:rPr sz="3600" spc="-100" dirty="0">
                <a:solidFill>
                  <a:srgbClr val="FFFFFF"/>
                </a:solidFill>
              </a:rPr>
              <a:t>Submodule</a:t>
            </a:r>
            <a:r>
              <a:rPr sz="3600" spc="-110" dirty="0">
                <a:solidFill>
                  <a:srgbClr val="FFFFFF"/>
                </a:solidFill>
              </a:rPr>
              <a:t> </a:t>
            </a:r>
            <a:r>
              <a:rPr sz="3600" spc="25" dirty="0">
                <a:solidFill>
                  <a:srgbClr val="FFFFFF"/>
                </a:solidFill>
              </a:rPr>
              <a:t>3</a:t>
            </a:r>
            <a:endParaRPr sz="3600"/>
          </a:p>
          <a:p>
            <a:pPr marL="12065" marR="5080" algn="ctr">
              <a:lnSpc>
                <a:spcPct val="89800"/>
              </a:lnSpc>
              <a:spcBef>
                <a:spcPts val="305"/>
              </a:spcBef>
            </a:pPr>
            <a:r>
              <a:rPr sz="5400" spc="-515" dirty="0">
                <a:solidFill>
                  <a:srgbClr val="FFFFFF"/>
                </a:solidFill>
              </a:rPr>
              <a:t>What</a:t>
            </a:r>
            <a:r>
              <a:rPr sz="5400" spc="-160" dirty="0">
                <a:solidFill>
                  <a:srgbClr val="FFFFFF"/>
                </a:solidFill>
              </a:rPr>
              <a:t> </a:t>
            </a:r>
            <a:r>
              <a:rPr sz="5400" dirty="0">
                <a:solidFill>
                  <a:srgbClr val="FFFFFF"/>
                </a:solidFill>
              </a:rPr>
              <a:t>does</a:t>
            </a:r>
            <a:r>
              <a:rPr sz="5400" spc="-125" dirty="0">
                <a:solidFill>
                  <a:srgbClr val="FFFFFF"/>
                </a:solidFill>
              </a:rPr>
              <a:t> </a:t>
            </a:r>
            <a:r>
              <a:rPr sz="5400" spc="-185" dirty="0">
                <a:solidFill>
                  <a:srgbClr val="FFFFFF"/>
                </a:solidFill>
              </a:rPr>
              <a:t>the</a:t>
            </a:r>
            <a:r>
              <a:rPr sz="5400" spc="-190" dirty="0">
                <a:solidFill>
                  <a:srgbClr val="FFFFFF"/>
                </a:solidFill>
              </a:rPr>
              <a:t> </a:t>
            </a:r>
            <a:r>
              <a:rPr sz="5400" spc="-655" dirty="0">
                <a:solidFill>
                  <a:srgbClr val="FFFFFF"/>
                </a:solidFill>
              </a:rPr>
              <a:t>NCAA</a:t>
            </a:r>
            <a:r>
              <a:rPr sz="5400" spc="-160" dirty="0">
                <a:solidFill>
                  <a:srgbClr val="FFFFFF"/>
                </a:solidFill>
              </a:rPr>
              <a:t> </a:t>
            </a:r>
            <a:r>
              <a:rPr sz="5400" spc="-204" dirty="0">
                <a:solidFill>
                  <a:srgbClr val="FFFFFF"/>
                </a:solidFill>
              </a:rPr>
              <a:t>require</a:t>
            </a:r>
            <a:r>
              <a:rPr sz="5400" spc="-125" dirty="0">
                <a:solidFill>
                  <a:srgbClr val="FFFFFF"/>
                </a:solidFill>
              </a:rPr>
              <a:t> </a:t>
            </a:r>
            <a:r>
              <a:rPr sz="5400" spc="-25" dirty="0">
                <a:solidFill>
                  <a:srgbClr val="FFFFFF"/>
                </a:solidFill>
              </a:rPr>
              <a:t>in </a:t>
            </a:r>
            <a:r>
              <a:rPr sz="5400" spc="-200" dirty="0">
                <a:solidFill>
                  <a:srgbClr val="FFFFFF"/>
                </a:solidFill>
              </a:rPr>
              <a:t>terms</a:t>
            </a:r>
            <a:r>
              <a:rPr sz="5400" spc="-175" dirty="0">
                <a:solidFill>
                  <a:srgbClr val="FFFFFF"/>
                </a:solidFill>
              </a:rPr>
              <a:t> </a:t>
            </a:r>
            <a:r>
              <a:rPr sz="5400" dirty="0">
                <a:solidFill>
                  <a:srgbClr val="FFFFFF"/>
                </a:solidFill>
              </a:rPr>
              <a:t>of</a:t>
            </a:r>
            <a:r>
              <a:rPr sz="5400" spc="-170" dirty="0">
                <a:solidFill>
                  <a:srgbClr val="FFFFFF"/>
                </a:solidFill>
              </a:rPr>
              <a:t> </a:t>
            </a:r>
            <a:r>
              <a:rPr sz="5400" spc="-35" dirty="0">
                <a:solidFill>
                  <a:srgbClr val="FFFFFF"/>
                </a:solidFill>
              </a:rPr>
              <a:t>handling</a:t>
            </a:r>
            <a:r>
              <a:rPr sz="5400" spc="-180" dirty="0">
                <a:solidFill>
                  <a:srgbClr val="FFFFFF"/>
                </a:solidFill>
              </a:rPr>
              <a:t> </a:t>
            </a:r>
            <a:r>
              <a:rPr sz="5400" spc="-10" dirty="0">
                <a:solidFill>
                  <a:srgbClr val="FFFFFF"/>
                </a:solidFill>
              </a:rPr>
              <a:t>sexual </a:t>
            </a:r>
            <a:r>
              <a:rPr sz="5400" spc="-40" dirty="0">
                <a:solidFill>
                  <a:srgbClr val="FFFFFF"/>
                </a:solidFill>
              </a:rPr>
              <a:t>violence</a:t>
            </a:r>
            <a:r>
              <a:rPr sz="5400" spc="-305" dirty="0">
                <a:solidFill>
                  <a:srgbClr val="FFFFFF"/>
                </a:solidFill>
              </a:rPr>
              <a:t> </a:t>
            </a:r>
            <a:r>
              <a:rPr sz="5400" spc="254" dirty="0">
                <a:solidFill>
                  <a:srgbClr val="FFFFFF"/>
                </a:solidFill>
              </a:rPr>
              <a:t>cases?</a:t>
            </a:r>
            <a:endParaRPr sz="54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317118"/>
            <a:ext cx="8510905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spc="-535" dirty="0"/>
              <a:t>NCAA</a:t>
            </a:r>
            <a:r>
              <a:rPr spc="-135" dirty="0"/>
              <a:t> </a:t>
            </a:r>
            <a:r>
              <a:rPr spc="570" dirty="0"/>
              <a:t>–</a:t>
            </a:r>
            <a:r>
              <a:rPr spc="-250" dirty="0"/>
              <a:t> </a:t>
            </a:r>
            <a:r>
              <a:rPr spc="-10" dirty="0"/>
              <a:t>Policy</a:t>
            </a:r>
            <a:r>
              <a:rPr spc="-185" dirty="0"/>
              <a:t> </a:t>
            </a:r>
            <a:r>
              <a:rPr spc="-135" dirty="0"/>
              <a:t>on</a:t>
            </a:r>
            <a:r>
              <a:rPr spc="-175" dirty="0"/>
              <a:t> </a:t>
            </a:r>
            <a:r>
              <a:rPr spc="-125" dirty="0"/>
              <a:t>Campus</a:t>
            </a:r>
            <a:r>
              <a:rPr spc="-160" dirty="0"/>
              <a:t> </a:t>
            </a:r>
            <a:r>
              <a:rPr spc="-10" dirty="0"/>
              <a:t>Sexual Violence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10307955" cy="413959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9235">
              <a:lnSpc>
                <a:spcPts val="300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  <a:tab pos="5238115" algn="l"/>
              </a:tabLst>
            </a:pPr>
            <a:r>
              <a:rPr sz="2750" spc="145" dirty="0">
                <a:latin typeface="Gill Sans MT"/>
                <a:cs typeface="Gill Sans MT"/>
              </a:rPr>
              <a:t>This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policy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regularly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revised.</a:t>
            </a:r>
            <a:r>
              <a:rPr sz="2750" dirty="0">
                <a:latin typeface="Gill Sans MT"/>
                <a:cs typeface="Gill Sans MT"/>
              </a:rPr>
              <a:t>	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latest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version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available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at </a:t>
            </a:r>
            <a:r>
              <a:rPr lang="en-US" sz="2750" u="sng" spc="170" dirty="0">
                <a:solidFill>
                  <a:srgbClr val="AC161B"/>
                </a:solidFill>
                <a:uFill>
                  <a:solidFill>
                    <a:srgbClr val="AC161B"/>
                  </a:solidFill>
                </a:uFill>
                <a:latin typeface="Gill Sans MT"/>
                <a:cs typeface="Gill Sans MT"/>
                <a:hlinkClick r:id="rId3"/>
              </a:rPr>
              <a:t>NCAA Board of Governors Policy on Campus Sexual Violence</a:t>
            </a:r>
            <a:r>
              <a:rPr sz="2750" u="none" spc="170" dirty="0">
                <a:latin typeface="Gill Sans MT"/>
                <a:cs typeface="Gill Sans MT"/>
              </a:rPr>
              <a:t>.</a:t>
            </a:r>
            <a:endParaRPr sz="2750" dirty="0">
              <a:latin typeface="Gill Sans MT"/>
              <a:cs typeface="Gill Sans MT"/>
            </a:endParaRPr>
          </a:p>
          <a:p>
            <a:pPr marL="241300" marR="452755" indent="-229235">
              <a:lnSpc>
                <a:spcPts val="3010"/>
              </a:lnSpc>
              <a:spcBef>
                <a:spcPts val="105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55" dirty="0">
                <a:latin typeface="Gill Sans MT"/>
                <a:cs typeface="Gill Sans MT"/>
              </a:rPr>
              <a:t>Member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institutions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must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annually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attest</a:t>
            </a:r>
            <a:r>
              <a:rPr sz="2750" dirty="0">
                <a:latin typeface="Gill Sans MT"/>
                <a:cs typeface="Gill Sans MT"/>
              </a:rPr>
              <a:t> to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50" dirty="0">
                <a:latin typeface="Gill Sans MT"/>
                <a:cs typeface="Gill Sans MT"/>
              </a:rPr>
              <a:t>their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compliance </a:t>
            </a:r>
            <a:r>
              <a:rPr sz="2750" spc="75" dirty="0">
                <a:latin typeface="Gill Sans MT"/>
                <a:cs typeface="Gill Sans MT"/>
              </a:rPr>
              <a:t>with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-20" dirty="0">
                <a:latin typeface="Gill Sans MT"/>
                <a:cs typeface="Gill Sans MT"/>
              </a:rPr>
              <a:t>NCAA.</a:t>
            </a:r>
            <a:endParaRPr sz="2750" dirty="0">
              <a:latin typeface="Gill Sans MT"/>
              <a:cs typeface="Gill Sans MT"/>
            </a:endParaRPr>
          </a:p>
          <a:p>
            <a:pPr marL="697865" lvl="1" indent="-227965">
              <a:lnSpc>
                <a:spcPts val="2715"/>
              </a:lnSpc>
              <a:spcBef>
                <a:spcPts val="225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114" dirty="0">
                <a:latin typeface="Gill Sans MT"/>
                <a:cs typeface="Gill Sans MT"/>
              </a:rPr>
              <a:t>Those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that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don't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will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be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fined,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and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their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204" dirty="0">
                <a:latin typeface="Gill Sans MT"/>
                <a:cs typeface="Gill Sans MT"/>
              </a:rPr>
              <a:t>names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50" dirty="0">
                <a:latin typeface="Gill Sans MT"/>
                <a:cs typeface="Gill Sans MT"/>
              </a:rPr>
              <a:t>will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be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posted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on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40" dirty="0">
                <a:latin typeface="Gill Sans MT"/>
                <a:cs typeface="Gill Sans MT"/>
              </a:rPr>
              <a:t>the</a:t>
            </a:r>
            <a:endParaRPr sz="2400" dirty="0">
              <a:latin typeface="Gill Sans MT"/>
              <a:cs typeface="Gill Sans MT"/>
            </a:endParaRPr>
          </a:p>
          <a:p>
            <a:pPr marL="699135">
              <a:lnSpc>
                <a:spcPts val="2715"/>
              </a:lnSpc>
            </a:pPr>
            <a:r>
              <a:rPr sz="2400" spc="-100" dirty="0">
                <a:latin typeface="Gill Sans MT"/>
                <a:cs typeface="Gill Sans MT"/>
              </a:rPr>
              <a:t>NCAA </a:t>
            </a:r>
            <a:r>
              <a:rPr sz="2400" spc="100" dirty="0">
                <a:latin typeface="Gill Sans MT"/>
                <a:cs typeface="Gill Sans MT"/>
              </a:rPr>
              <a:t>website.</a:t>
            </a:r>
            <a:endParaRPr sz="2400" dirty="0">
              <a:latin typeface="Gill Sans MT"/>
              <a:cs typeface="Gill Sans MT"/>
            </a:endParaRPr>
          </a:p>
          <a:p>
            <a:pPr marL="241300" marR="659765" indent="-229235" algn="just">
              <a:lnSpc>
                <a:spcPts val="3000"/>
              </a:lnSpc>
              <a:spcBef>
                <a:spcPts val="110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policy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requires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University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Chancellor/President,</a:t>
            </a:r>
            <a:r>
              <a:rPr sz="2750" spc="-10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 </a:t>
            </a:r>
            <a:r>
              <a:rPr sz="2750" dirty="0">
                <a:latin typeface="Gill Sans MT"/>
                <a:cs typeface="Gill Sans MT"/>
              </a:rPr>
              <a:t>Director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4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Athletics,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3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65" dirty="0">
                <a:latin typeface="Gill Sans MT"/>
                <a:cs typeface="Gill Sans MT"/>
              </a:rPr>
              <a:t>campus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Title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-20" dirty="0">
                <a:latin typeface="Gill Sans MT"/>
                <a:cs typeface="Gill Sans MT"/>
              </a:rPr>
              <a:t>IX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Coordinator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-25" dirty="0">
                <a:latin typeface="Gill Sans MT"/>
                <a:cs typeface="Gill Sans MT"/>
              </a:rPr>
              <a:t>to </a:t>
            </a:r>
            <a:r>
              <a:rPr sz="2750" spc="145" dirty="0">
                <a:latin typeface="Gill Sans MT"/>
                <a:cs typeface="Gill Sans MT"/>
              </a:rPr>
              <a:t>attest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annually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certain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statements.</a:t>
            </a:r>
            <a:endParaRPr sz="2750" dirty="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14" dirty="0"/>
              <a:t>Attestations</a:t>
            </a:r>
            <a:r>
              <a:rPr spc="-160" dirty="0"/>
              <a:t> </a:t>
            </a:r>
            <a:r>
              <a:rPr dirty="0"/>
              <a:t>(1</a:t>
            </a:r>
            <a:r>
              <a:rPr spc="-110" dirty="0"/>
              <a:t> </a:t>
            </a:r>
            <a:r>
              <a:rPr dirty="0"/>
              <a:t>of</a:t>
            </a:r>
            <a:r>
              <a:rPr spc="-55" dirty="0"/>
              <a:t> </a:t>
            </a:r>
            <a:r>
              <a:rPr spc="-25" dirty="0"/>
              <a:t>6)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9840595" cy="160337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241300" marR="5080" indent="-229235">
              <a:lnSpc>
                <a:spcPct val="91800"/>
              </a:lnSpc>
              <a:spcBef>
                <a:spcPts val="40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athletics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department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informed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on,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integrated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in,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and </a:t>
            </a:r>
            <a:r>
              <a:rPr sz="2750" spc="165" dirty="0">
                <a:latin typeface="Gill Sans MT"/>
                <a:cs typeface="Gill Sans MT"/>
              </a:rPr>
              <a:t>compliant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with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institutional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policies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204" dirty="0">
                <a:latin typeface="Gill Sans MT"/>
                <a:cs typeface="Gill Sans MT"/>
              </a:rPr>
              <a:t>processes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regarding </a:t>
            </a:r>
            <a:r>
              <a:rPr sz="2750" spc="190" dirty="0">
                <a:latin typeface="Gill Sans MT"/>
                <a:cs typeface="Gill Sans MT"/>
              </a:rPr>
              <a:t>sexual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violence</a:t>
            </a:r>
            <a:r>
              <a:rPr sz="2750" spc="60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prevention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4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proper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adjudication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and </a:t>
            </a:r>
            <a:r>
              <a:rPr sz="2750" spc="95" dirty="0">
                <a:latin typeface="Gill Sans MT"/>
                <a:cs typeface="Gill Sans MT"/>
              </a:rPr>
              <a:t>resolution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of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235" dirty="0">
                <a:latin typeface="Gill Sans MT"/>
                <a:cs typeface="Gill Sans MT"/>
              </a:rPr>
              <a:t>acts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sexual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interpersonal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violence.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14" dirty="0"/>
              <a:t>Attestations</a:t>
            </a:r>
            <a:r>
              <a:rPr spc="-160" dirty="0"/>
              <a:t> </a:t>
            </a:r>
            <a:r>
              <a:rPr dirty="0"/>
              <a:t>(2</a:t>
            </a:r>
            <a:r>
              <a:rPr spc="-110" dirty="0"/>
              <a:t> </a:t>
            </a:r>
            <a:r>
              <a:rPr dirty="0"/>
              <a:t>of</a:t>
            </a:r>
            <a:r>
              <a:rPr spc="-55" dirty="0"/>
              <a:t> </a:t>
            </a:r>
            <a:r>
              <a:rPr spc="-25" dirty="0"/>
              <a:t>6)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10309225" cy="198501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41300" marR="5080" indent="-229235">
              <a:lnSpc>
                <a:spcPct val="91600"/>
              </a:lnSpc>
              <a:spcBef>
                <a:spcPts val="40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institutional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policies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04" dirty="0">
                <a:latin typeface="Gill Sans MT"/>
                <a:cs typeface="Gill Sans MT"/>
              </a:rPr>
              <a:t>processes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regarding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sexual </a:t>
            </a:r>
            <a:r>
              <a:rPr sz="2750" spc="140" dirty="0">
                <a:latin typeface="Gill Sans MT"/>
                <a:cs typeface="Gill Sans MT"/>
              </a:rPr>
              <a:t>violence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prevention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adjudication,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45" dirty="0">
                <a:latin typeface="Gill Sans MT"/>
                <a:cs typeface="Gill Sans MT"/>
              </a:rPr>
              <a:t>name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contact </a:t>
            </a:r>
            <a:r>
              <a:rPr sz="2750" spc="120" dirty="0">
                <a:latin typeface="Gill Sans MT"/>
                <a:cs typeface="Gill Sans MT"/>
              </a:rPr>
              <a:t>information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for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265" dirty="0">
                <a:latin typeface="Gill Sans MT"/>
                <a:cs typeface="Gill Sans MT"/>
              </a:rPr>
              <a:t>campus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Title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-10" dirty="0">
                <a:latin typeface="Gill Sans MT"/>
                <a:cs typeface="Gill Sans MT"/>
              </a:rPr>
              <a:t>IX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70" dirty="0">
                <a:latin typeface="Gill Sans MT"/>
                <a:cs typeface="Gill Sans MT"/>
              </a:rPr>
              <a:t>coordinator,</a:t>
            </a:r>
            <a:r>
              <a:rPr sz="2750" spc="-12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readily </a:t>
            </a:r>
            <a:r>
              <a:rPr sz="2750" spc="190" dirty="0">
                <a:latin typeface="Gill Sans MT"/>
                <a:cs typeface="Gill Sans MT"/>
              </a:rPr>
              <a:t>available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within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department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athletics,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are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provided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-25" dirty="0">
                <a:latin typeface="Gill Sans MT"/>
                <a:cs typeface="Gill Sans MT"/>
              </a:rPr>
              <a:t>to </a:t>
            </a:r>
            <a:r>
              <a:rPr sz="2750" spc="110" dirty="0">
                <a:latin typeface="Gill Sans MT"/>
                <a:cs typeface="Gill Sans MT"/>
              </a:rPr>
              <a:t>student-</a:t>
            </a:r>
            <a:r>
              <a:rPr sz="2750" spc="140" dirty="0">
                <a:latin typeface="Gill Sans MT"/>
                <a:cs typeface="Gill Sans MT"/>
              </a:rPr>
              <a:t>athletes.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14" dirty="0"/>
              <a:t>Attestations</a:t>
            </a:r>
            <a:r>
              <a:rPr spc="-160" dirty="0"/>
              <a:t> </a:t>
            </a:r>
            <a:r>
              <a:rPr dirty="0"/>
              <a:t>(3</a:t>
            </a:r>
            <a:r>
              <a:rPr spc="-110" dirty="0"/>
              <a:t> </a:t>
            </a:r>
            <a:r>
              <a:rPr dirty="0"/>
              <a:t>of</a:t>
            </a:r>
            <a:r>
              <a:rPr spc="-55" dirty="0"/>
              <a:t> </a:t>
            </a:r>
            <a:r>
              <a:rPr spc="-25" dirty="0"/>
              <a:t>6)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9688830" cy="160337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241300" marR="5080" indent="-229235">
              <a:lnSpc>
                <a:spcPct val="91800"/>
              </a:lnSpc>
              <a:spcBef>
                <a:spcPts val="40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All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student-</a:t>
            </a:r>
            <a:r>
              <a:rPr sz="2750" spc="130" dirty="0">
                <a:latin typeface="Gill Sans MT"/>
                <a:cs typeface="Gill Sans MT"/>
              </a:rPr>
              <a:t>athletes,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coaches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staff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been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educated </a:t>
            </a:r>
            <a:r>
              <a:rPr sz="2750" spc="229" dirty="0">
                <a:latin typeface="Gill Sans MT"/>
                <a:cs typeface="Gill Sans MT"/>
              </a:rPr>
              <a:t>each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year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on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sexual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violence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prevention,</a:t>
            </a:r>
            <a:r>
              <a:rPr sz="2750" spc="-10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intervention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and </a:t>
            </a:r>
            <a:r>
              <a:rPr sz="2750" spc="140" dirty="0">
                <a:latin typeface="Gill Sans MT"/>
                <a:cs typeface="Gill Sans MT"/>
              </a:rPr>
              <a:t>response,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extent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allowable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by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state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law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collective </a:t>
            </a:r>
            <a:r>
              <a:rPr sz="2750" spc="195" dirty="0">
                <a:latin typeface="Gill Sans MT"/>
                <a:cs typeface="Gill Sans MT"/>
              </a:rPr>
              <a:t>bargaining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agreements.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14" dirty="0"/>
              <a:t>Attestations</a:t>
            </a:r>
            <a:r>
              <a:rPr spc="-160" dirty="0"/>
              <a:t> </a:t>
            </a:r>
            <a:r>
              <a:rPr dirty="0"/>
              <a:t>(4</a:t>
            </a:r>
            <a:r>
              <a:rPr spc="-110" dirty="0"/>
              <a:t> </a:t>
            </a:r>
            <a:r>
              <a:rPr dirty="0"/>
              <a:t>of</a:t>
            </a:r>
            <a:r>
              <a:rPr spc="-55" dirty="0"/>
              <a:t> </a:t>
            </a:r>
            <a:r>
              <a:rPr spc="-25" dirty="0"/>
              <a:t>6)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35660" rIns="0" bIns="0" rtlCol="0">
            <a:spAutoFit/>
          </a:bodyPr>
          <a:lstStyle/>
          <a:p>
            <a:pPr marL="241300" marR="5080" indent="-229235">
              <a:lnSpc>
                <a:spcPct val="91900"/>
              </a:lnSpc>
              <a:spcBef>
                <a:spcPts val="395"/>
              </a:spcBef>
              <a:buFont typeface="Arial"/>
              <a:buChar char="•"/>
              <a:tabLst>
                <a:tab pos="241300" algn="l"/>
                <a:tab pos="1821180" algn="l"/>
              </a:tabLst>
            </a:pPr>
            <a:r>
              <a:rPr dirty="0"/>
              <a:t>All</a:t>
            </a:r>
            <a:r>
              <a:rPr spc="25" dirty="0"/>
              <a:t> </a:t>
            </a:r>
            <a:r>
              <a:rPr spc="155" dirty="0"/>
              <a:t>incoming,</a:t>
            </a:r>
            <a:r>
              <a:rPr spc="-75" dirty="0"/>
              <a:t> </a:t>
            </a:r>
            <a:r>
              <a:rPr spc="145" dirty="0"/>
              <a:t>continuing</a:t>
            </a:r>
            <a:r>
              <a:rPr spc="-40" dirty="0"/>
              <a:t> </a:t>
            </a:r>
            <a:r>
              <a:rPr spc="215" dirty="0"/>
              <a:t>and</a:t>
            </a:r>
            <a:r>
              <a:rPr spc="-30" dirty="0"/>
              <a:t> </a:t>
            </a:r>
            <a:r>
              <a:rPr spc="125" dirty="0"/>
              <a:t>transfer</a:t>
            </a:r>
            <a:r>
              <a:rPr spc="-15" dirty="0"/>
              <a:t> </a:t>
            </a:r>
            <a:r>
              <a:rPr spc="120" dirty="0"/>
              <a:t>student-</a:t>
            </a:r>
            <a:r>
              <a:rPr spc="155" dirty="0"/>
              <a:t>athletes</a:t>
            </a:r>
            <a:r>
              <a:rPr spc="20" dirty="0"/>
              <a:t> </a:t>
            </a:r>
            <a:r>
              <a:rPr spc="180" dirty="0"/>
              <a:t>have </a:t>
            </a:r>
            <a:r>
              <a:rPr spc="145" dirty="0"/>
              <a:t>completed</a:t>
            </a:r>
            <a:r>
              <a:rPr spc="30" dirty="0"/>
              <a:t> </a:t>
            </a:r>
            <a:r>
              <a:rPr spc="229" dirty="0"/>
              <a:t>an</a:t>
            </a:r>
            <a:r>
              <a:rPr spc="-5" dirty="0"/>
              <a:t> </a:t>
            </a:r>
            <a:r>
              <a:rPr spc="210" dirty="0"/>
              <a:t>annual</a:t>
            </a:r>
            <a:r>
              <a:rPr spc="-45" dirty="0"/>
              <a:t> </a:t>
            </a:r>
            <a:r>
              <a:rPr spc="155" dirty="0"/>
              <a:t>disclosure</a:t>
            </a:r>
            <a:r>
              <a:rPr spc="-20" dirty="0"/>
              <a:t> </a:t>
            </a:r>
            <a:r>
              <a:rPr spc="105" dirty="0"/>
              <a:t>related</a:t>
            </a:r>
            <a:r>
              <a:rPr spc="-30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dirty="0"/>
              <a:t>their</a:t>
            </a:r>
            <a:r>
              <a:rPr spc="-15" dirty="0"/>
              <a:t> </a:t>
            </a:r>
            <a:r>
              <a:rPr spc="150" dirty="0"/>
              <a:t>conduct</a:t>
            </a:r>
            <a:r>
              <a:rPr spc="-55" dirty="0"/>
              <a:t> </a:t>
            </a:r>
            <a:r>
              <a:rPr spc="95" dirty="0"/>
              <a:t>that </a:t>
            </a:r>
            <a:r>
              <a:rPr spc="110" dirty="0"/>
              <a:t>resulted</a:t>
            </a:r>
            <a:r>
              <a:rPr spc="-35" dirty="0"/>
              <a:t> </a:t>
            </a:r>
            <a:r>
              <a:rPr spc="105" dirty="0"/>
              <a:t>in</a:t>
            </a:r>
            <a:r>
              <a:rPr spc="-70" dirty="0"/>
              <a:t> </a:t>
            </a:r>
            <a:r>
              <a:rPr spc="155" dirty="0"/>
              <a:t>discipline</a:t>
            </a:r>
            <a:r>
              <a:rPr spc="-85" dirty="0"/>
              <a:t> </a:t>
            </a:r>
            <a:r>
              <a:rPr spc="114" dirty="0"/>
              <a:t>through</a:t>
            </a:r>
            <a:r>
              <a:rPr spc="-135" dirty="0"/>
              <a:t> </a:t>
            </a:r>
            <a:r>
              <a:rPr spc="325" dirty="0"/>
              <a:t>a</a:t>
            </a:r>
            <a:r>
              <a:rPr spc="-45" dirty="0"/>
              <a:t> </a:t>
            </a:r>
            <a:r>
              <a:rPr spc="65" dirty="0"/>
              <a:t>Title</a:t>
            </a:r>
            <a:r>
              <a:rPr spc="-80" dirty="0"/>
              <a:t> </a:t>
            </a:r>
            <a:r>
              <a:rPr spc="-10" dirty="0"/>
              <a:t>IX</a:t>
            </a:r>
            <a:r>
              <a:rPr spc="-60" dirty="0"/>
              <a:t> </a:t>
            </a:r>
            <a:r>
              <a:rPr spc="140" dirty="0"/>
              <a:t>proceeding</a:t>
            </a:r>
            <a:r>
              <a:rPr spc="-20" dirty="0"/>
              <a:t> </a:t>
            </a:r>
            <a:r>
              <a:rPr dirty="0"/>
              <a:t>or</a:t>
            </a:r>
            <a:r>
              <a:rPr spc="-85" dirty="0"/>
              <a:t> </a:t>
            </a:r>
            <a:r>
              <a:rPr spc="105" dirty="0"/>
              <a:t>in</a:t>
            </a:r>
            <a:r>
              <a:rPr spc="-75" dirty="0"/>
              <a:t> </a:t>
            </a:r>
            <a:r>
              <a:rPr spc="275" dirty="0"/>
              <a:t>a </a:t>
            </a:r>
            <a:r>
              <a:rPr spc="140" dirty="0"/>
              <a:t>criminal</a:t>
            </a:r>
            <a:r>
              <a:rPr spc="-65" dirty="0"/>
              <a:t> </a:t>
            </a:r>
            <a:r>
              <a:rPr spc="125" dirty="0"/>
              <a:t>conviction</a:t>
            </a:r>
            <a:r>
              <a:rPr spc="-30" dirty="0"/>
              <a:t> </a:t>
            </a:r>
            <a:r>
              <a:rPr spc="65" dirty="0"/>
              <a:t>for</a:t>
            </a:r>
            <a:r>
              <a:rPr spc="-35" dirty="0"/>
              <a:t> </a:t>
            </a:r>
            <a:r>
              <a:rPr spc="155" dirty="0"/>
              <a:t>sexual,</a:t>
            </a:r>
            <a:r>
              <a:rPr spc="-90" dirty="0"/>
              <a:t> </a:t>
            </a:r>
            <a:r>
              <a:rPr spc="114" dirty="0"/>
              <a:t>interpersonal</a:t>
            </a:r>
            <a:r>
              <a:rPr spc="-65" dirty="0"/>
              <a:t> </a:t>
            </a:r>
            <a:r>
              <a:rPr dirty="0"/>
              <a:t>or</a:t>
            </a:r>
            <a:r>
              <a:rPr spc="-30" dirty="0"/>
              <a:t> </a:t>
            </a:r>
            <a:r>
              <a:rPr dirty="0"/>
              <a:t>other</a:t>
            </a:r>
            <a:r>
              <a:rPr spc="-35" dirty="0"/>
              <a:t> </a:t>
            </a:r>
            <a:r>
              <a:rPr spc="240" dirty="0"/>
              <a:t>acts</a:t>
            </a:r>
            <a:r>
              <a:rPr spc="5" dirty="0"/>
              <a:t> </a:t>
            </a:r>
            <a:r>
              <a:rPr spc="135" dirty="0"/>
              <a:t>of </a:t>
            </a:r>
            <a:r>
              <a:rPr spc="120" dirty="0"/>
              <a:t>violence.</a:t>
            </a:r>
            <a:r>
              <a:rPr dirty="0"/>
              <a:t>	</a:t>
            </a:r>
            <a:r>
              <a:rPr spc="125" dirty="0"/>
              <a:t>Transfer</a:t>
            </a:r>
            <a:r>
              <a:rPr spc="-35" dirty="0"/>
              <a:t> </a:t>
            </a:r>
            <a:r>
              <a:rPr spc="114" dirty="0"/>
              <a:t>student-</a:t>
            </a:r>
            <a:r>
              <a:rPr spc="155" dirty="0"/>
              <a:t>athletes</a:t>
            </a:r>
            <a:r>
              <a:rPr dirty="0"/>
              <a:t> </a:t>
            </a:r>
            <a:r>
              <a:rPr spc="200" dirty="0"/>
              <a:t>also</a:t>
            </a:r>
            <a:r>
              <a:rPr spc="-5" dirty="0"/>
              <a:t> </a:t>
            </a:r>
            <a:r>
              <a:rPr spc="195" dirty="0"/>
              <a:t>must</a:t>
            </a:r>
            <a:r>
              <a:rPr spc="-5" dirty="0"/>
              <a:t> </a:t>
            </a:r>
            <a:r>
              <a:rPr spc="185" dirty="0"/>
              <a:t>disclose</a:t>
            </a:r>
            <a:r>
              <a:rPr spc="35" dirty="0"/>
              <a:t> </a:t>
            </a:r>
            <a:r>
              <a:rPr spc="65" dirty="0"/>
              <a:t>whether </a:t>
            </a:r>
            <a:r>
              <a:rPr spc="325" dirty="0"/>
              <a:t>a</a:t>
            </a:r>
            <a:r>
              <a:rPr spc="-30" dirty="0"/>
              <a:t> </a:t>
            </a:r>
            <a:r>
              <a:rPr spc="50" dirty="0"/>
              <a:t>Title</a:t>
            </a:r>
            <a:r>
              <a:rPr spc="-65" dirty="0"/>
              <a:t> </a:t>
            </a:r>
            <a:r>
              <a:rPr spc="-10" dirty="0"/>
              <a:t>IX</a:t>
            </a:r>
            <a:r>
              <a:rPr spc="-110" dirty="0"/>
              <a:t> </a:t>
            </a:r>
            <a:r>
              <a:rPr spc="145" dirty="0"/>
              <a:t>proceeding</a:t>
            </a:r>
            <a:r>
              <a:rPr spc="-80" dirty="0"/>
              <a:t> </a:t>
            </a:r>
            <a:r>
              <a:rPr spc="280" dirty="0"/>
              <a:t>was</a:t>
            </a:r>
            <a:r>
              <a:rPr spc="-95" dirty="0"/>
              <a:t> </a:t>
            </a:r>
            <a:r>
              <a:rPr spc="150" dirty="0"/>
              <a:t>incomplete</a:t>
            </a:r>
            <a:r>
              <a:rPr spc="-65" dirty="0"/>
              <a:t> </a:t>
            </a:r>
            <a:r>
              <a:rPr spc="150" dirty="0"/>
              <a:t>at</a:t>
            </a:r>
            <a:r>
              <a:rPr spc="-30" dirty="0"/>
              <a:t> </a:t>
            </a:r>
            <a:r>
              <a:rPr spc="80" dirty="0"/>
              <a:t>the</a:t>
            </a:r>
            <a:r>
              <a:rPr spc="-65" dirty="0"/>
              <a:t> </a:t>
            </a:r>
            <a:r>
              <a:rPr spc="135" dirty="0"/>
              <a:t>time</a:t>
            </a:r>
            <a:r>
              <a:rPr spc="-65" dirty="0"/>
              <a:t> </a:t>
            </a:r>
            <a:r>
              <a:rPr spc="195" dirty="0"/>
              <a:t>of</a:t>
            </a:r>
            <a:r>
              <a:rPr spc="-80" dirty="0"/>
              <a:t> </a:t>
            </a:r>
            <a:r>
              <a:rPr spc="120" dirty="0"/>
              <a:t>transfer. </a:t>
            </a:r>
            <a:r>
              <a:rPr spc="125" dirty="0"/>
              <a:t>Failure</a:t>
            </a:r>
            <a:r>
              <a:rPr spc="-55" dirty="0"/>
              <a:t> </a:t>
            </a:r>
            <a:r>
              <a:rPr spc="55" dirty="0"/>
              <a:t>to</a:t>
            </a:r>
            <a:r>
              <a:rPr spc="-90" dirty="0"/>
              <a:t> </a:t>
            </a:r>
            <a:r>
              <a:rPr spc="225" dirty="0"/>
              <a:t>make</a:t>
            </a:r>
            <a:r>
              <a:rPr spc="-55" dirty="0"/>
              <a:t> </a:t>
            </a:r>
            <a:r>
              <a:rPr spc="325" dirty="0"/>
              <a:t>a</a:t>
            </a:r>
            <a:r>
              <a:rPr spc="-20" dirty="0"/>
              <a:t> </a:t>
            </a:r>
            <a:r>
              <a:rPr spc="150" dirty="0"/>
              <a:t>full</a:t>
            </a:r>
            <a:r>
              <a:rPr spc="-85" dirty="0"/>
              <a:t> </a:t>
            </a:r>
            <a:r>
              <a:rPr spc="215" dirty="0"/>
              <a:t>and</a:t>
            </a:r>
            <a:r>
              <a:rPr spc="-65" dirty="0"/>
              <a:t> </a:t>
            </a:r>
            <a:r>
              <a:rPr spc="165" dirty="0"/>
              <a:t>accurate</a:t>
            </a:r>
            <a:r>
              <a:rPr spc="-55" dirty="0"/>
              <a:t> </a:t>
            </a:r>
            <a:r>
              <a:rPr spc="160" dirty="0"/>
              <a:t>disclosure</a:t>
            </a:r>
            <a:r>
              <a:rPr spc="-55" dirty="0"/>
              <a:t> </a:t>
            </a:r>
            <a:r>
              <a:rPr spc="150" dirty="0"/>
              <a:t>could</a:t>
            </a:r>
            <a:r>
              <a:rPr spc="-65" dirty="0"/>
              <a:t> </a:t>
            </a:r>
            <a:r>
              <a:rPr spc="95" dirty="0"/>
              <a:t>result</a:t>
            </a:r>
            <a:r>
              <a:rPr spc="-15" dirty="0"/>
              <a:t> </a:t>
            </a:r>
            <a:r>
              <a:rPr spc="75" dirty="0"/>
              <a:t>in </a:t>
            </a:r>
            <a:r>
              <a:rPr spc="145" dirty="0"/>
              <a:t>penalties,</a:t>
            </a:r>
            <a:r>
              <a:rPr spc="-30" dirty="0"/>
              <a:t> </a:t>
            </a:r>
            <a:r>
              <a:rPr spc="155" dirty="0"/>
              <a:t>including</a:t>
            </a:r>
            <a:r>
              <a:rPr spc="10" dirty="0"/>
              <a:t> </a:t>
            </a:r>
            <a:r>
              <a:rPr spc="215" dirty="0"/>
              <a:t>loss</a:t>
            </a:r>
            <a:r>
              <a:rPr spc="-10" dirty="0"/>
              <a:t> </a:t>
            </a:r>
            <a:r>
              <a:rPr spc="160" dirty="0"/>
              <a:t>of</a:t>
            </a:r>
            <a:r>
              <a:rPr spc="5" dirty="0"/>
              <a:t> </a:t>
            </a:r>
            <a:r>
              <a:rPr spc="114" dirty="0"/>
              <a:t>eligibility</a:t>
            </a:r>
            <a:r>
              <a:rPr spc="-45" dirty="0"/>
              <a:t> </a:t>
            </a:r>
            <a:r>
              <a:rPr dirty="0"/>
              <a:t>to</a:t>
            </a:r>
            <a:r>
              <a:rPr spc="-90" dirty="0"/>
              <a:t> </a:t>
            </a:r>
            <a:r>
              <a:rPr spc="135" dirty="0"/>
              <a:t>participate</a:t>
            </a:r>
            <a:r>
              <a:rPr spc="-50" dirty="0"/>
              <a:t> </a:t>
            </a:r>
            <a:r>
              <a:rPr spc="105" dirty="0"/>
              <a:t>in</a:t>
            </a:r>
            <a:r>
              <a:rPr spc="-40" dirty="0"/>
              <a:t> </a:t>
            </a:r>
            <a:r>
              <a:rPr spc="140" dirty="0"/>
              <a:t>athletics </a:t>
            </a:r>
            <a:r>
              <a:rPr spc="335" dirty="0"/>
              <a:t>as</a:t>
            </a:r>
            <a:r>
              <a:rPr spc="-20" dirty="0"/>
              <a:t> </a:t>
            </a:r>
            <a:r>
              <a:rPr spc="120" dirty="0"/>
              <a:t>determined</a:t>
            </a:r>
            <a:r>
              <a:rPr spc="-70" dirty="0"/>
              <a:t> </a:t>
            </a:r>
            <a:r>
              <a:rPr spc="145" dirty="0"/>
              <a:t>by</a:t>
            </a:r>
            <a:r>
              <a:rPr spc="-45" dirty="0"/>
              <a:t> </a:t>
            </a:r>
            <a:r>
              <a:rPr spc="105" dirty="0"/>
              <a:t>the</a:t>
            </a:r>
            <a:r>
              <a:rPr spc="-50" dirty="0"/>
              <a:t> </a:t>
            </a:r>
            <a:r>
              <a:rPr spc="160" dirty="0"/>
              <a:t>member</a:t>
            </a:r>
            <a:r>
              <a:rPr spc="-50" dirty="0"/>
              <a:t> </a:t>
            </a:r>
            <a:r>
              <a:rPr spc="90" dirty="0"/>
              <a:t>institution.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14" dirty="0"/>
              <a:t>Attestations</a:t>
            </a:r>
            <a:r>
              <a:rPr spc="-160" dirty="0"/>
              <a:t> </a:t>
            </a:r>
            <a:r>
              <a:rPr dirty="0"/>
              <a:t>(5</a:t>
            </a:r>
            <a:r>
              <a:rPr spc="-110" dirty="0"/>
              <a:t> </a:t>
            </a:r>
            <a:r>
              <a:rPr dirty="0"/>
              <a:t>of</a:t>
            </a:r>
            <a:r>
              <a:rPr spc="-55" dirty="0"/>
              <a:t> </a:t>
            </a:r>
            <a:r>
              <a:rPr spc="-25" dirty="0"/>
              <a:t>6)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35660" rIns="0" bIns="0" rtlCol="0">
            <a:spAutoFit/>
          </a:bodyPr>
          <a:lstStyle/>
          <a:p>
            <a:pPr marL="241300" marR="5080" indent="-229235">
              <a:lnSpc>
                <a:spcPct val="91900"/>
              </a:lnSpc>
              <a:spcBef>
                <a:spcPts val="395"/>
              </a:spcBef>
              <a:buFont typeface="Arial"/>
              <a:buChar char="•"/>
              <a:tabLst>
                <a:tab pos="241300" algn="l"/>
                <a:tab pos="7905750" algn="l"/>
              </a:tabLst>
            </a:pPr>
            <a:r>
              <a:rPr spc="120" dirty="0"/>
              <a:t>Institutions</a:t>
            </a:r>
            <a:r>
              <a:rPr spc="-10" dirty="0"/>
              <a:t> </a:t>
            </a:r>
            <a:r>
              <a:rPr spc="200" dirty="0"/>
              <a:t>have</a:t>
            </a:r>
            <a:r>
              <a:rPr spc="-45" dirty="0"/>
              <a:t> </a:t>
            </a:r>
            <a:r>
              <a:rPr spc="145" dirty="0"/>
              <a:t>taken</a:t>
            </a:r>
            <a:r>
              <a:rPr spc="-35" dirty="0"/>
              <a:t> </a:t>
            </a:r>
            <a:r>
              <a:rPr spc="175" dirty="0"/>
              <a:t>reasonable</a:t>
            </a:r>
            <a:r>
              <a:rPr spc="-55" dirty="0"/>
              <a:t> </a:t>
            </a:r>
            <a:r>
              <a:rPr spc="215" dirty="0"/>
              <a:t>steps</a:t>
            </a:r>
            <a:r>
              <a:rPr spc="-5" dirty="0"/>
              <a:t> </a:t>
            </a:r>
            <a:r>
              <a:rPr dirty="0"/>
              <a:t>to</a:t>
            </a:r>
            <a:r>
              <a:rPr spc="-10" dirty="0"/>
              <a:t> </a:t>
            </a:r>
            <a:r>
              <a:rPr spc="140" dirty="0"/>
              <a:t>confirm</a:t>
            </a:r>
            <a:r>
              <a:rPr spc="-40" dirty="0"/>
              <a:t> </a:t>
            </a:r>
            <a:r>
              <a:rPr spc="75" dirty="0"/>
              <a:t>whether </a:t>
            </a:r>
            <a:r>
              <a:rPr spc="155" dirty="0"/>
              <a:t>incoming,</a:t>
            </a:r>
            <a:r>
              <a:rPr spc="-15" dirty="0"/>
              <a:t> </a:t>
            </a:r>
            <a:r>
              <a:rPr spc="140" dirty="0"/>
              <a:t>continuing</a:t>
            </a:r>
            <a:r>
              <a:rPr spc="-55" dirty="0"/>
              <a:t> </a:t>
            </a:r>
            <a:r>
              <a:rPr spc="215" dirty="0"/>
              <a:t>and</a:t>
            </a:r>
            <a:r>
              <a:rPr spc="15" dirty="0"/>
              <a:t> </a:t>
            </a:r>
            <a:r>
              <a:rPr spc="125" dirty="0"/>
              <a:t>transfer</a:t>
            </a:r>
            <a:r>
              <a:rPr spc="-30" dirty="0"/>
              <a:t> </a:t>
            </a:r>
            <a:r>
              <a:rPr spc="114" dirty="0"/>
              <a:t>student-</a:t>
            </a:r>
            <a:r>
              <a:rPr spc="155" dirty="0"/>
              <a:t>athletes</a:t>
            </a:r>
            <a:r>
              <a:rPr dirty="0"/>
              <a:t> </a:t>
            </a:r>
            <a:r>
              <a:rPr spc="200" dirty="0"/>
              <a:t>have</a:t>
            </a:r>
            <a:r>
              <a:rPr spc="-35" dirty="0"/>
              <a:t> </a:t>
            </a:r>
            <a:r>
              <a:rPr spc="135" dirty="0"/>
              <a:t>been </a:t>
            </a:r>
            <a:r>
              <a:rPr spc="155" dirty="0"/>
              <a:t>disciplined</a:t>
            </a:r>
            <a:r>
              <a:rPr spc="-35" dirty="0"/>
              <a:t> </a:t>
            </a:r>
            <a:r>
              <a:rPr spc="105" dirty="0"/>
              <a:t>through</a:t>
            </a:r>
            <a:r>
              <a:rPr spc="-70" dirty="0"/>
              <a:t> </a:t>
            </a:r>
            <a:r>
              <a:rPr spc="325" dirty="0"/>
              <a:t>a</a:t>
            </a:r>
            <a:r>
              <a:rPr spc="-120" dirty="0"/>
              <a:t> </a:t>
            </a:r>
            <a:r>
              <a:rPr spc="60" dirty="0"/>
              <a:t>Title</a:t>
            </a:r>
            <a:r>
              <a:rPr spc="-95" dirty="0"/>
              <a:t> </a:t>
            </a:r>
            <a:r>
              <a:rPr spc="-10" dirty="0"/>
              <a:t>IX</a:t>
            </a:r>
            <a:r>
              <a:rPr spc="-60" dirty="0"/>
              <a:t> </a:t>
            </a:r>
            <a:r>
              <a:rPr spc="145" dirty="0"/>
              <a:t>proceeding</a:t>
            </a:r>
            <a:r>
              <a:rPr spc="-95" dirty="0"/>
              <a:t> </a:t>
            </a:r>
            <a:r>
              <a:rPr dirty="0"/>
              <a:t>or</a:t>
            </a:r>
            <a:r>
              <a:rPr spc="-90" dirty="0"/>
              <a:t> </a:t>
            </a:r>
            <a:r>
              <a:rPr spc="130" dirty="0"/>
              <a:t>criminally</a:t>
            </a:r>
            <a:r>
              <a:rPr spc="-75" dirty="0"/>
              <a:t> </a:t>
            </a:r>
            <a:r>
              <a:rPr spc="125" dirty="0"/>
              <a:t>convicted </a:t>
            </a:r>
            <a:r>
              <a:rPr spc="160" dirty="0"/>
              <a:t>of</a:t>
            </a:r>
            <a:r>
              <a:rPr spc="35" dirty="0"/>
              <a:t> </a:t>
            </a:r>
            <a:r>
              <a:rPr spc="145" dirty="0"/>
              <a:t>sexual,</a:t>
            </a:r>
            <a:r>
              <a:rPr spc="5" dirty="0"/>
              <a:t> </a:t>
            </a:r>
            <a:r>
              <a:rPr spc="90" dirty="0"/>
              <a:t>interpersonl</a:t>
            </a:r>
            <a:r>
              <a:rPr spc="-50" dirty="0"/>
              <a:t> </a:t>
            </a:r>
            <a:r>
              <a:rPr dirty="0"/>
              <a:t>or</a:t>
            </a:r>
            <a:r>
              <a:rPr spc="-20" dirty="0"/>
              <a:t> </a:t>
            </a:r>
            <a:r>
              <a:rPr dirty="0"/>
              <a:t>other</a:t>
            </a:r>
            <a:r>
              <a:rPr spc="-15" dirty="0"/>
              <a:t> </a:t>
            </a:r>
            <a:r>
              <a:rPr spc="235" dirty="0"/>
              <a:t>acts</a:t>
            </a:r>
            <a:r>
              <a:rPr spc="-60" dirty="0"/>
              <a:t> </a:t>
            </a:r>
            <a:r>
              <a:rPr spc="195" dirty="0"/>
              <a:t>of</a:t>
            </a:r>
            <a:r>
              <a:rPr spc="-30" dirty="0"/>
              <a:t> </a:t>
            </a:r>
            <a:r>
              <a:rPr spc="120" dirty="0"/>
              <a:t>violence.</a:t>
            </a:r>
            <a:r>
              <a:rPr dirty="0"/>
              <a:t>	</a:t>
            </a:r>
            <a:r>
              <a:rPr spc="110" dirty="0"/>
              <a:t>In</a:t>
            </a:r>
            <a:r>
              <a:rPr spc="-60" dirty="0"/>
              <a:t> </a:t>
            </a:r>
            <a:r>
              <a:rPr spc="325" dirty="0"/>
              <a:t>a</a:t>
            </a:r>
            <a:r>
              <a:rPr spc="-25" dirty="0"/>
              <a:t> </a:t>
            </a:r>
            <a:r>
              <a:rPr spc="150" dirty="0"/>
              <a:t>manner </a:t>
            </a:r>
            <a:r>
              <a:rPr spc="160" dirty="0"/>
              <a:t>consistent</a:t>
            </a:r>
            <a:r>
              <a:rPr spc="-100" dirty="0"/>
              <a:t> </a:t>
            </a:r>
            <a:r>
              <a:rPr spc="90" dirty="0"/>
              <a:t>with</a:t>
            </a:r>
            <a:r>
              <a:rPr spc="-114" dirty="0"/>
              <a:t> </a:t>
            </a:r>
            <a:r>
              <a:rPr spc="150" dirty="0"/>
              <a:t>federal</a:t>
            </a:r>
            <a:r>
              <a:rPr spc="-85" dirty="0"/>
              <a:t> </a:t>
            </a:r>
            <a:r>
              <a:rPr spc="215" dirty="0"/>
              <a:t>and</a:t>
            </a:r>
            <a:r>
              <a:rPr spc="-10" dirty="0"/>
              <a:t> </a:t>
            </a:r>
            <a:r>
              <a:rPr spc="170" dirty="0"/>
              <a:t>state</a:t>
            </a:r>
            <a:r>
              <a:rPr spc="-60" dirty="0"/>
              <a:t> </a:t>
            </a:r>
            <a:r>
              <a:rPr spc="110" dirty="0"/>
              <a:t>law,</a:t>
            </a:r>
            <a:r>
              <a:rPr spc="-35" dirty="0"/>
              <a:t> </a:t>
            </a:r>
            <a:r>
              <a:rPr spc="150" dirty="0"/>
              <a:t>all</a:t>
            </a:r>
            <a:r>
              <a:rPr spc="-15" dirty="0"/>
              <a:t> </a:t>
            </a:r>
            <a:r>
              <a:rPr spc="-80" dirty="0"/>
              <a:t>NCAA</a:t>
            </a:r>
            <a:r>
              <a:rPr spc="-30" dirty="0"/>
              <a:t> </a:t>
            </a:r>
            <a:r>
              <a:rPr spc="150" dirty="0"/>
              <a:t>member </a:t>
            </a:r>
            <a:r>
              <a:rPr spc="114" dirty="0"/>
              <a:t>institutions</a:t>
            </a:r>
            <a:r>
              <a:rPr spc="-5" dirty="0"/>
              <a:t> </a:t>
            </a:r>
            <a:r>
              <a:rPr spc="200" dirty="0"/>
              <a:t>must</a:t>
            </a:r>
            <a:r>
              <a:rPr spc="-5" dirty="0"/>
              <a:t> </a:t>
            </a:r>
            <a:r>
              <a:rPr spc="175" dirty="0"/>
              <a:t>share</a:t>
            </a:r>
            <a:r>
              <a:rPr spc="-40" dirty="0"/>
              <a:t> </a:t>
            </a:r>
            <a:r>
              <a:rPr spc="105" dirty="0"/>
              <a:t>relevant</a:t>
            </a:r>
            <a:r>
              <a:rPr dirty="0"/>
              <a:t> </a:t>
            </a:r>
            <a:r>
              <a:rPr spc="155" dirty="0"/>
              <a:t>discipline</a:t>
            </a:r>
            <a:r>
              <a:rPr spc="-35" dirty="0"/>
              <a:t> </a:t>
            </a:r>
            <a:r>
              <a:rPr spc="125" dirty="0"/>
              <a:t>information</a:t>
            </a:r>
            <a:r>
              <a:rPr spc="-30" dirty="0"/>
              <a:t> </a:t>
            </a:r>
            <a:r>
              <a:rPr spc="190" dirty="0"/>
              <a:t>and </a:t>
            </a:r>
            <a:r>
              <a:rPr spc="140" dirty="0"/>
              <a:t>incomplete</a:t>
            </a:r>
            <a:r>
              <a:rPr spc="-65" dirty="0"/>
              <a:t> </a:t>
            </a:r>
            <a:r>
              <a:rPr spc="60" dirty="0"/>
              <a:t>Title</a:t>
            </a:r>
            <a:r>
              <a:rPr spc="-70" dirty="0"/>
              <a:t> </a:t>
            </a:r>
            <a:r>
              <a:rPr spc="-20" dirty="0"/>
              <a:t>IX</a:t>
            </a:r>
            <a:r>
              <a:rPr spc="-45" dirty="0"/>
              <a:t> </a:t>
            </a:r>
            <a:r>
              <a:rPr spc="165" dirty="0"/>
              <a:t>proceedings</a:t>
            </a:r>
            <a:r>
              <a:rPr spc="-100" dirty="0"/>
              <a:t> </a:t>
            </a:r>
            <a:r>
              <a:rPr spc="380" dirty="0"/>
              <a:t>as</a:t>
            </a:r>
            <a:r>
              <a:rPr spc="-95" dirty="0"/>
              <a:t> </a:t>
            </a:r>
            <a:r>
              <a:rPr spc="325" dirty="0"/>
              <a:t>a</a:t>
            </a:r>
            <a:r>
              <a:rPr spc="-30" dirty="0"/>
              <a:t> </a:t>
            </a:r>
            <a:r>
              <a:rPr spc="95" dirty="0"/>
              <a:t>result</a:t>
            </a:r>
            <a:r>
              <a:rPr spc="-25" dirty="0"/>
              <a:t> </a:t>
            </a:r>
            <a:r>
              <a:rPr spc="160" dirty="0"/>
              <a:t>of</a:t>
            </a:r>
            <a:r>
              <a:rPr spc="-10" dirty="0"/>
              <a:t> </a:t>
            </a:r>
            <a:r>
              <a:rPr spc="125" dirty="0"/>
              <a:t>transfer</a:t>
            </a:r>
            <a:r>
              <a:rPr spc="-60" dirty="0"/>
              <a:t> </a:t>
            </a:r>
            <a:r>
              <a:rPr spc="55" dirty="0"/>
              <a:t>with </a:t>
            </a:r>
            <a:r>
              <a:rPr dirty="0"/>
              <a:t>other</a:t>
            </a:r>
            <a:r>
              <a:rPr spc="-5" dirty="0"/>
              <a:t> </a:t>
            </a:r>
            <a:r>
              <a:rPr spc="160" dirty="0"/>
              <a:t>member</a:t>
            </a:r>
            <a:r>
              <a:rPr dirty="0"/>
              <a:t> </a:t>
            </a:r>
            <a:r>
              <a:rPr spc="120" dirty="0"/>
              <a:t>institutions</a:t>
            </a:r>
            <a:r>
              <a:rPr spc="40" dirty="0"/>
              <a:t> </a:t>
            </a:r>
            <a:r>
              <a:rPr spc="135" dirty="0"/>
              <a:t>when</a:t>
            </a:r>
            <a:r>
              <a:rPr spc="5" dirty="0"/>
              <a:t> </a:t>
            </a:r>
            <a:r>
              <a:rPr spc="325" dirty="0"/>
              <a:t>a</a:t>
            </a:r>
            <a:r>
              <a:rPr spc="30" dirty="0"/>
              <a:t> </a:t>
            </a:r>
            <a:r>
              <a:rPr spc="114" dirty="0"/>
              <a:t>student-</a:t>
            </a:r>
            <a:r>
              <a:rPr spc="120" dirty="0"/>
              <a:t>athlete</a:t>
            </a:r>
            <a:r>
              <a:rPr spc="-5" dirty="0"/>
              <a:t> </a:t>
            </a:r>
            <a:r>
              <a:rPr spc="170" dirty="0"/>
              <a:t>attempts</a:t>
            </a:r>
            <a:r>
              <a:rPr spc="-45" dirty="0"/>
              <a:t> </a:t>
            </a:r>
            <a:r>
              <a:rPr spc="-25" dirty="0"/>
              <a:t>to </a:t>
            </a:r>
            <a:r>
              <a:rPr spc="70" dirty="0"/>
              <a:t>enroll</a:t>
            </a:r>
            <a:r>
              <a:rPr spc="-95" dirty="0"/>
              <a:t> </a:t>
            </a:r>
            <a:r>
              <a:rPr spc="105" dirty="0"/>
              <a:t>in</a:t>
            </a:r>
            <a:r>
              <a:rPr spc="-55" dirty="0"/>
              <a:t> </a:t>
            </a:r>
            <a:r>
              <a:rPr spc="325" dirty="0"/>
              <a:t>a</a:t>
            </a:r>
            <a:r>
              <a:rPr spc="-30" dirty="0"/>
              <a:t> </a:t>
            </a:r>
            <a:r>
              <a:rPr spc="130" dirty="0"/>
              <a:t>new</a:t>
            </a:r>
            <a:r>
              <a:rPr spc="-85" dirty="0"/>
              <a:t> </a:t>
            </a:r>
            <a:r>
              <a:rPr spc="170" dirty="0"/>
              <a:t>college</a:t>
            </a:r>
            <a:r>
              <a:rPr spc="-65" dirty="0"/>
              <a:t> </a:t>
            </a:r>
            <a:r>
              <a:rPr dirty="0"/>
              <a:t>or</a:t>
            </a:r>
            <a:r>
              <a:rPr spc="-60" dirty="0"/>
              <a:t> </a:t>
            </a:r>
            <a:r>
              <a:rPr spc="100" dirty="0"/>
              <a:t>university.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14" dirty="0"/>
              <a:t>Attestations</a:t>
            </a:r>
            <a:r>
              <a:rPr spc="-160" dirty="0"/>
              <a:t> </a:t>
            </a:r>
            <a:r>
              <a:rPr dirty="0"/>
              <a:t>(6</a:t>
            </a:r>
            <a:r>
              <a:rPr spc="-110" dirty="0"/>
              <a:t> </a:t>
            </a:r>
            <a:r>
              <a:rPr dirty="0"/>
              <a:t>of</a:t>
            </a:r>
            <a:r>
              <a:rPr spc="-55" dirty="0"/>
              <a:t> </a:t>
            </a:r>
            <a:r>
              <a:rPr spc="-25" dirty="0"/>
              <a:t>6)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10330815" cy="391160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241300" marR="5080" indent="-229235">
              <a:lnSpc>
                <a:spcPct val="91800"/>
              </a:lnSpc>
              <a:spcBef>
                <a:spcPts val="40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An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institution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choosing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 </a:t>
            </a:r>
            <a:r>
              <a:rPr sz="2750" spc="45" dirty="0">
                <a:latin typeface="Gill Sans MT"/>
                <a:cs typeface="Gill Sans MT"/>
              </a:rPr>
              <a:t>recruit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270" dirty="0">
                <a:latin typeface="Gill Sans MT"/>
                <a:cs typeface="Gill Sans MT"/>
              </a:rPr>
              <a:t>an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incoming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student-</a:t>
            </a:r>
            <a:r>
              <a:rPr sz="2750" spc="120" dirty="0">
                <a:latin typeface="Gill Sans MT"/>
                <a:cs typeface="Gill Sans MT"/>
              </a:rPr>
              <a:t>athlete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-25" dirty="0">
                <a:latin typeface="Gill Sans MT"/>
                <a:cs typeface="Gill Sans MT"/>
              </a:rPr>
              <a:t>or </a:t>
            </a:r>
            <a:r>
              <a:rPr sz="2750" spc="195" dirty="0">
                <a:latin typeface="Gill Sans MT"/>
                <a:cs typeface="Gill Sans MT"/>
              </a:rPr>
              <a:t>accept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transfer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student-</a:t>
            </a:r>
            <a:r>
              <a:rPr sz="2750" spc="120" dirty="0">
                <a:latin typeface="Gill Sans MT"/>
                <a:cs typeface="Gill Sans MT"/>
              </a:rPr>
              <a:t>athlete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must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45" dirty="0">
                <a:latin typeface="Gill Sans MT"/>
                <a:cs typeface="Gill Sans MT"/>
              </a:rPr>
              <a:t>written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procedure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directs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its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staff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to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gather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information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reasonably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yields </a:t>
            </a:r>
            <a:r>
              <a:rPr sz="2750" spc="125" dirty="0">
                <a:latin typeface="Gill Sans MT"/>
                <a:cs typeface="Gill Sans MT"/>
              </a:rPr>
              <a:t>information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from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former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institution(s)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put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recruiting </a:t>
            </a:r>
            <a:r>
              <a:rPr sz="2750" spc="114" dirty="0">
                <a:latin typeface="Gill Sans MT"/>
                <a:cs typeface="Gill Sans MT"/>
              </a:rPr>
              <a:t>institutional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leadership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on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notice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that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student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left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 </a:t>
            </a:r>
            <a:r>
              <a:rPr sz="2750" spc="90" dirty="0">
                <a:latin typeface="Gill Sans MT"/>
                <a:cs typeface="Gill Sans MT"/>
              </a:rPr>
              <a:t>institution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with</a:t>
            </a:r>
            <a:r>
              <a:rPr sz="2750" spc="-120" dirty="0">
                <a:latin typeface="Gill Sans MT"/>
                <a:cs typeface="Gill Sans MT"/>
              </a:rPr>
              <a:t> </a:t>
            </a:r>
            <a:r>
              <a:rPr sz="2750" spc="270" dirty="0">
                <a:latin typeface="Gill Sans MT"/>
                <a:cs typeface="Gill Sans MT"/>
              </a:rPr>
              <a:t>an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incomplete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Title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-10" dirty="0">
                <a:latin typeface="Gill Sans MT"/>
                <a:cs typeface="Gill Sans MT"/>
              </a:rPr>
              <a:t>IX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proceeding,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was </a:t>
            </a:r>
            <a:r>
              <a:rPr sz="2750" spc="155" dirty="0">
                <a:latin typeface="Gill Sans MT"/>
                <a:cs typeface="Gill Sans MT"/>
              </a:rPr>
              <a:t>disciplined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through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110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Title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-20" dirty="0">
                <a:latin typeface="Gill Sans MT"/>
                <a:cs typeface="Gill Sans MT"/>
              </a:rPr>
              <a:t>IX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proceeding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290" dirty="0">
                <a:latin typeface="Gill Sans MT"/>
                <a:cs typeface="Gill Sans MT"/>
              </a:rPr>
              <a:t>has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criminal </a:t>
            </a:r>
            <a:r>
              <a:rPr sz="2750" spc="125" dirty="0">
                <a:latin typeface="Gill Sans MT"/>
                <a:cs typeface="Gill Sans MT"/>
              </a:rPr>
              <a:t>conviction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for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sexual,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interpersonal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other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240" dirty="0">
                <a:latin typeface="Gill Sans MT"/>
                <a:cs typeface="Gill Sans MT"/>
              </a:rPr>
              <a:t>acts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violence. </a:t>
            </a:r>
            <a:r>
              <a:rPr sz="2750" spc="120" dirty="0">
                <a:latin typeface="Gill Sans MT"/>
                <a:cs typeface="Gill Sans MT"/>
              </a:rPr>
              <a:t>Failure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to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it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45" dirty="0">
                <a:latin typeface="Gill Sans MT"/>
                <a:cs typeface="Gill Sans MT"/>
              </a:rPr>
              <a:t>written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gather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information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consistent </a:t>
            </a:r>
            <a:r>
              <a:rPr sz="2750" spc="75" dirty="0">
                <a:latin typeface="Gill Sans MT"/>
                <a:cs typeface="Gill Sans MT"/>
              </a:rPr>
              <a:t>with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procedure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could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result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penalties.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45" dirty="0"/>
              <a:t>Bonus</a:t>
            </a:r>
            <a:r>
              <a:rPr spc="-225" dirty="0"/>
              <a:t> </a:t>
            </a:r>
            <a:r>
              <a:rPr spc="-160" dirty="0"/>
              <a:t>requirement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10354310" cy="198501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41300" marR="5080" indent="-229235">
              <a:lnSpc>
                <a:spcPct val="91600"/>
              </a:lnSpc>
              <a:spcBef>
                <a:spcPts val="40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athletics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department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will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cooperate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with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college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-25" dirty="0">
                <a:latin typeface="Gill Sans MT"/>
                <a:cs typeface="Gill Sans MT"/>
              </a:rPr>
              <a:t>or </a:t>
            </a:r>
            <a:r>
              <a:rPr sz="2750" spc="105" dirty="0">
                <a:latin typeface="Gill Sans MT"/>
                <a:cs typeface="Gill Sans MT"/>
              </a:rPr>
              <a:t>university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investigations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70" dirty="0">
                <a:latin typeface="Gill Sans MT"/>
                <a:cs typeface="Gill Sans MT"/>
              </a:rPr>
              <a:t>into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reports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matters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related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-25" dirty="0">
                <a:latin typeface="Gill Sans MT"/>
                <a:cs typeface="Gill Sans MT"/>
              </a:rPr>
              <a:t>to </a:t>
            </a:r>
            <a:r>
              <a:rPr sz="2750" spc="190" dirty="0">
                <a:latin typeface="Gill Sans MT"/>
                <a:cs typeface="Gill Sans MT"/>
              </a:rPr>
              <a:t>sexual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interpersonal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violence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involving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student-</a:t>
            </a:r>
            <a:r>
              <a:rPr sz="2750" spc="155" dirty="0">
                <a:latin typeface="Gill Sans MT"/>
                <a:cs typeface="Gill Sans MT"/>
              </a:rPr>
              <a:t>athletes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and </a:t>
            </a:r>
            <a:r>
              <a:rPr sz="2750" spc="160" dirty="0">
                <a:latin typeface="Gill Sans MT"/>
                <a:cs typeface="Gill Sans MT"/>
              </a:rPr>
              <a:t>athletics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department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54" dirty="0">
                <a:latin typeface="Gill Sans MT"/>
                <a:cs typeface="Gill Sans MT"/>
              </a:rPr>
              <a:t>staff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manner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compliant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with </a:t>
            </a:r>
            <a:r>
              <a:rPr sz="2750" spc="114" dirty="0">
                <a:latin typeface="Gill Sans MT"/>
                <a:cs typeface="Gill Sans MT"/>
              </a:rPr>
              <a:t>institutional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policies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for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all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students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50" dirty="0"/>
              <a:t>Applies</a:t>
            </a:r>
            <a:r>
              <a:rPr spc="-245" dirty="0"/>
              <a:t> </a:t>
            </a:r>
            <a:r>
              <a:rPr spc="-20" dirty="0"/>
              <a:t>to...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65680"/>
            <a:ext cx="10314305" cy="400685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241300" marR="5080" indent="-229235">
              <a:lnSpc>
                <a:spcPct val="81200"/>
              </a:lnSpc>
              <a:spcBef>
                <a:spcPts val="75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A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person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who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90" dirty="0">
                <a:latin typeface="Gill Sans MT"/>
                <a:cs typeface="Gill Sans MT"/>
              </a:rPr>
              <a:t>has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been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disciplined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through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Title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-25" dirty="0">
                <a:latin typeface="Gill Sans MT"/>
                <a:cs typeface="Gill Sans MT"/>
              </a:rPr>
              <a:t>IX</a:t>
            </a:r>
            <a:r>
              <a:rPr sz="2750" spc="145" dirty="0">
                <a:latin typeface="Gill Sans MT"/>
                <a:cs typeface="Gill Sans MT"/>
              </a:rPr>
              <a:t> proceeding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criminally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convicted,</a:t>
            </a:r>
            <a:r>
              <a:rPr sz="2750" spc="-11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regardless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degree,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whether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result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plea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court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determination,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either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following:</a:t>
            </a:r>
            <a:endParaRPr sz="2750">
              <a:latin typeface="Gill Sans MT"/>
              <a:cs typeface="Gill Sans MT"/>
            </a:endParaRPr>
          </a:p>
          <a:p>
            <a:pPr marL="697865" marR="250190" lvl="1" indent="-227965">
              <a:lnSpc>
                <a:spcPts val="2330"/>
              </a:lnSpc>
              <a:spcBef>
                <a:spcPts val="515"/>
              </a:spcBef>
              <a:buFont typeface="Courier New"/>
              <a:buChar char="o"/>
              <a:tabLst>
                <a:tab pos="699135" algn="l"/>
                <a:tab pos="3961129" algn="l"/>
              </a:tabLst>
            </a:pPr>
            <a:r>
              <a:rPr sz="2400" spc="75" dirty="0">
                <a:latin typeface="Gill Sans MT"/>
                <a:cs typeface="Gill Sans MT"/>
              </a:rPr>
              <a:t>Interpersonal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Violence:</a:t>
            </a:r>
            <a:r>
              <a:rPr sz="2400" dirty="0">
                <a:latin typeface="Gill Sans MT"/>
                <a:cs typeface="Gill Sans MT"/>
              </a:rPr>
              <a:t>	</a:t>
            </a:r>
            <a:r>
              <a:rPr sz="2400" spc="95" dirty="0">
                <a:latin typeface="Gill Sans MT"/>
                <a:cs typeface="Gill Sans MT"/>
              </a:rPr>
              <a:t>Violence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that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90" dirty="0">
                <a:latin typeface="Gill Sans MT"/>
                <a:cs typeface="Gill Sans MT"/>
              </a:rPr>
              <a:t>is</a:t>
            </a:r>
            <a:r>
              <a:rPr sz="2400" spc="-105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predominantly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95" dirty="0">
                <a:latin typeface="Gill Sans MT"/>
                <a:cs typeface="Gill Sans MT"/>
              </a:rPr>
              <a:t>caused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due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-25" dirty="0">
                <a:latin typeface="Gill Sans MT"/>
                <a:cs typeface="Gill Sans MT"/>
              </a:rPr>
              <a:t>to 	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relationship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between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victim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and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the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perpetrator,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including 	</a:t>
            </a:r>
            <a:r>
              <a:rPr sz="2400" spc="135" dirty="0">
                <a:latin typeface="Gill Sans MT"/>
                <a:cs typeface="Gill Sans MT"/>
              </a:rPr>
              <a:t>dating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and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domestic</a:t>
            </a:r>
            <a:r>
              <a:rPr sz="2400" spc="-11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violence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ts val="2515"/>
              </a:lnSpc>
              <a:buFont typeface="Courier New"/>
              <a:buChar char="o"/>
              <a:tabLst>
                <a:tab pos="697865" algn="l"/>
              </a:tabLst>
            </a:pPr>
            <a:r>
              <a:rPr sz="2400" spc="140" dirty="0">
                <a:latin typeface="Gill Sans MT"/>
                <a:cs typeface="Gill Sans MT"/>
              </a:rPr>
              <a:t>Sexual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Violence:</a:t>
            </a:r>
            <a:r>
              <a:rPr sz="2400" spc="-12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A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term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160" dirty="0">
                <a:latin typeface="Gill Sans MT"/>
                <a:cs typeface="Gill Sans MT"/>
              </a:rPr>
              <a:t>used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include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both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forcible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and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nonforcible</a:t>
            </a:r>
            <a:endParaRPr sz="2400">
              <a:latin typeface="Gill Sans MT"/>
              <a:cs typeface="Gill Sans MT"/>
            </a:endParaRPr>
          </a:p>
          <a:p>
            <a:pPr marL="699135">
              <a:lnSpc>
                <a:spcPts val="2555"/>
              </a:lnSpc>
            </a:pPr>
            <a:r>
              <a:rPr sz="2400" spc="140" dirty="0">
                <a:latin typeface="Gill Sans MT"/>
                <a:cs typeface="Gill Sans MT"/>
              </a:rPr>
              <a:t>sex</a:t>
            </a:r>
            <a:r>
              <a:rPr sz="2400" spc="-120" dirty="0">
                <a:latin typeface="Gill Sans MT"/>
                <a:cs typeface="Gill Sans MT"/>
              </a:rPr>
              <a:t> </a:t>
            </a:r>
            <a:r>
              <a:rPr sz="2400" spc="160" dirty="0">
                <a:latin typeface="Gill Sans MT"/>
                <a:cs typeface="Gill Sans MT"/>
              </a:rPr>
              <a:t>offenses,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Gill Sans MT"/>
                <a:cs typeface="Gill Sans MT"/>
              </a:rPr>
              <a:t>ranging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from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sexual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60" dirty="0">
                <a:latin typeface="Gill Sans MT"/>
                <a:cs typeface="Gill Sans MT"/>
              </a:rPr>
              <a:t>battery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rape.</a:t>
            </a:r>
            <a:endParaRPr sz="2400">
              <a:latin typeface="Gill Sans MT"/>
              <a:cs typeface="Gill Sans MT"/>
            </a:endParaRPr>
          </a:p>
          <a:p>
            <a:pPr marL="697865" marR="582930" lvl="1" indent="-227965">
              <a:lnSpc>
                <a:spcPct val="79600"/>
              </a:lnSpc>
              <a:spcBef>
                <a:spcPts val="535"/>
              </a:spcBef>
              <a:buFont typeface="Courier New"/>
              <a:buChar char="o"/>
              <a:tabLst>
                <a:tab pos="699135" algn="l"/>
                <a:tab pos="3961765" algn="l"/>
              </a:tabLst>
            </a:pPr>
            <a:r>
              <a:rPr sz="2400" spc="-55" dirty="0">
                <a:latin typeface="Gill Sans MT"/>
                <a:cs typeface="Gill Sans MT"/>
              </a:rPr>
              <a:t>Other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Acts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of</a:t>
            </a:r>
            <a:r>
              <a:rPr sz="2400" spc="-90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Violence:</a:t>
            </a:r>
            <a:r>
              <a:rPr sz="2400" dirty="0">
                <a:latin typeface="Gill Sans MT"/>
                <a:cs typeface="Gill Sans MT"/>
              </a:rPr>
              <a:t>	</a:t>
            </a:r>
            <a:r>
              <a:rPr sz="2400" spc="60" dirty="0">
                <a:latin typeface="Gill Sans MT"/>
                <a:cs typeface="Gill Sans MT"/>
              </a:rPr>
              <a:t>Crimes</a:t>
            </a:r>
            <a:r>
              <a:rPr sz="2400" spc="70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including</a:t>
            </a:r>
            <a:r>
              <a:rPr sz="2400" spc="4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murder,</a:t>
            </a:r>
            <a:r>
              <a:rPr sz="2400" spc="20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manslaughter, 	</a:t>
            </a:r>
            <a:r>
              <a:rPr sz="2400" spc="160" dirty="0">
                <a:latin typeface="Gill Sans MT"/>
                <a:cs typeface="Gill Sans MT"/>
              </a:rPr>
              <a:t>aggravated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80" dirty="0">
                <a:latin typeface="Gill Sans MT"/>
                <a:cs typeface="Gill Sans MT"/>
              </a:rPr>
              <a:t>assault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-30" dirty="0">
                <a:latin typeface="Gill Sans MT"/>
                <a:cs typeface="Gill Sans MT"/>
              </a:rPr>
              <a:t>or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55" dirty="0">
                <a:latin typeface="Gill Sans MT"/>
                <a:cs typeface="Gill Sans MT"/>
              </a:rPr>
              <a:t>any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85" dirty="0">
                <a:latin typeface="Gill Sans MT"/>
                <a:cs typeface="Gill Sans MT"/>
              </a:rPr>
              <a:t>assault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that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employs</a:t>
            </a:r>
            <a:r>
              <a:rPr sz="2400" spc="-11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the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75" dirty="0">
                <a:latin typeface="Gill Sans MT"/>
                <a:cs typeface="Gill Sans MT"/>
              </a:rPr>
              <a:t>use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of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deadly 	</a:t>
            </a:r>
            <a:r>
              <a:rPr sz="2400" spc="125" dirty="0">
                <a:latin typeface="Gill Sans MT"/>
                <a:cs typeface="Gill Sans MT"/>
              </a:rPr>
              <a:t>weapon</a:t>
            </a:r>
            <a:r>
              <a:rPr sz="2400" spc="-12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or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215" dirty="0">
                <a:latin typeface="Gill Sans MT"/>
                <a:cs typeface="Gill Sans MT"/>
              </a:rPr>
              <a:t>causes</a:t>
            </a:r>
            <a:r>
              <a:rPr sz="2400" spc="-10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serious</a:t>
            </a:r>
            <a:r>
              <a:rPr sz="2400" spc="-11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bodily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-10" dirty="0">
                <a:latin typeface="Gill Sans MT"/>
                <a:cs typeface="Gill Sans MT"/>
              </a:rPr>
              <a:t>injury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95" dirty="0"/>
              <a:t>34</a:t>
            </a:r>
            <a:r>
              <a:rPr spc="-155" dirty="0"/>
              <a:t> </a:t>
            </a:r>
            <a:r>
              <a:rPr spc="-330" dirty="0"/>
              <a:t>CFR</a:t>
            </a:r>
            <a:r>
              <a:rPr spc="-85" dirty="0"/>
              <a:t> </a:t>
            </a:r>
            <a:r>
              <a:rPr spc="-10" dirty="0"/>
              <a:t>106.41(b)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10329545" cy="435038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5080">
              <a:lnSpc>
                <a:spcPct val="90200"/>
              </a:lnSpc>
              <a:spcBef>
                <a:spcPts val="385"/>
              </a:spcBef>
            </a:pPr>
            <a:r>
              <a:rPr sz="2400" spc="-125" dirty="0">
                <a:solidFill>
                  <a:srgbClr val="333333"/>
                </a:solidFill>
                <a:latin typeface="Arial Black"/>
                <a:cs typeface="Arial Black"/>
              </a:rPr>
              <a:t>(b)</a:t>
            </a:r>
            <a:r>
              <a:rPr sz="2400" spc="-17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b="1" i="1" spc="-10" dirty="0">
                <a:solidFill>
                  <a:srgbClr val="333333"/>
                </a:solidFill>
                <a:latin typeface="Trebuchet MS"/>
                <a:cs typeface="Trebuchet MS"/>
              </a:rPr>
              <a:t>Separate</a:t>
            </a:r>
            <a:r>
              <a:rPr sz="2400" b="1" i="1" spc="-110" dirty="0">
                <a:solidFill>
                  <a:srgbClr val="333333"/>
                </a:solidFill>
                <a:latin typeface="Trebuchet MS"/>
                <a:cs typeface="Trebuchet MS"/>
              </a:rPr>
              <a:t> </a:t>
            </a:r>
            <a:r>
              <a:rPr sz="2400" b="1" i="1" dirty="0">
                <a:solidFill>
                  <a:srgbClr val="333333"/>
                </a:solidFill>
                <a:latin typeface="Trebuchet MS"/>
                <a:cs typeface="Trebuchet MS"/>
              </a:rPr>
              <a:t>teams.</a:t>
            </a:r>
            <a:r>
              <a:rPr sz="2400" b="1" i="1" spc="-95" dirty="0">
                <a:solidFill>
                  <a:srgbClr val="333333"/>
                </a:solidFill>
                <a:latin typeface="Trebuchet MS"/>
                <a:cs typeface="Trebuchet MS"/>
              </a:rPr>
              <a:t> </a:t>
            </a:r>
            <a:r>
              <a:rPr sz="2400" spc="95" dirty="0">
                <a:solidFill>
                  <a:srgbClr val="333333"/>
                </a:solidFill>
                <a:latin typeface="Arial"/>
                <a:cs typeface="Arial"/>
              </a:rPr>
              <a:t>Notwithstanding</a:t>
            </a:r>
            <a:r>
              <a:rPr sz="2400" spc="-10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00" dirty="0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sz="2400" spc="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85" dirty="0">
                <a:solidFill>
                  <a:srgbClr val="333333"/>
                </a:solidFill>
                <a:latin typeface="Arial"/>
                <a:cs typeface="Arial"/>
              </a:rPr>
              <a:t>requirements</a:t>
            </a:r>
            <a:r>
              <a:rPr sz="2400" spc="-9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50" dirty="0">
                <a:solidFill>
                  <a:srgbClr val="333333"/>
                </a:solidFill>
                <a:latin typeface="Arial"/>
                <a:cs typeface="Arial"/>
              </a:rPr>
              <a:t>of</a:t>
            </a:r>
            <a:r>
              <a:rPr sz="2400" spc="-5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60" dirty="0">
                <a:solidFill>
                  <a:srgbClr val="333333"/>
                </a:solidFill>
                <a:latin typeface="Arial"/>
                <a:cs typeface="Arial"/>
              </a:rPr>
              <a:t>paragraph</a:t>
            </a:r>
            <a:r>
              <a:rPr sz="2400" spc="-5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333333"/>
                </a:solidFill>
                <a:latin typeface="Arial"/>
                <a:cs typeface="Arial"/>
              </a:rPr>
              <a:t>(a) </a:t>
            </a:r>
            <a:r>
              <a:rPr sz="2400" spc="110" dirty="0">
                <a:solidFill>
                  <a:srgbClr val="333333"/>
                </a:solidFill>
                <a:latin typeface="Arial"/>
                <a:cs typeface="Arial"/>
              </a:rPr>
              <a:t>of</a:t>
            </a:r>
            <a:r>
              <a:rPr sz="2400" spc="6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75" dirty="0">
                <a:solidFill>
                  <a:srgbClr val="333333"/>
                </a:solidFill>
                <a:latin typeface="Arial"/>
                <a:cs typeface="Arial"/>
              </a:rPr>
              <a:t>this</a:t>
            </a:r>
            <a:r>
              <a:rPr sz="2400" spc="-5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33333"/>
                </a:solidFill>
                <a:latin typeface="Arial"/>
                <a:cs typeface="Arial"/>
              </a:rPr>
              <a:t>section,</a:t>
            </a:r>
            <a:r>
              <a:rPr sz="2400" spc="6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33333"/>
                </a:solidFill>
                <a:latin typeface="Arial"/>
                <a:cs typeface="Arial"/>
              </a:rPr>
              <a:t>a</a:t>
            </a:r>
            <a:r>
              <a:rPr sz="24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70" dirty="0">
                <a:solidFill>
                  <a:srgbClr val="333333"/>
                </a:solidFill>
                <a:latin typeface="Arial"/>
                <a:cs typeface="Arial"/>
              </a:rPr>
              <a:t>recipient</a:t>
            </a:r>
            <a:r>
              <a:rPr sz="24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333333"/>
                </a:solidFill>
                <a:latin typeface="Arial Black"/>
                <a:cs typeface="Arial Black"/>
              </a:rPr>
              <a:t>may</a:t>
            </a:r>
            <a:r>
              <a:rPr sz="2400" spc="-15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75" dirty="0">
                <a:solidFill>
                  <a:srgbClr val="333333"/>
                </a:solidFill>
                <a:latin typeface="Arial"/>
                <a:cs typeface="Arial"/>
              </a:rPr>
              <a:t>operate</a:t>
            </a:r>
            <a:r>
              <a:rPr sz="24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25" dirty="0">
                <a:solidFill>
                  <a:srgbClr val="333333"/>
                </a:solidFill>
                <a:latin typeface="Arial"/>
                <a:cs typeface="Arial"/>
              </a:rPr>
              <a:t>or</a:t>
            </a:r>
            <a:r>
              <a:rPr sz="2400" spc="4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65" dirty="0">
                <a:solidFill>
                  <a:srgbClr val="333333"/>
                </a:solidFill>
                <a:latin typeface="Arial"/>
                <a:cs typeface="Arial"/>
              </a:rPr>
              <a:t>sponsor</a:t>
            </a:r>
            <a:r>
              <a:rPr sz="2400" spc="4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-155" dirty="0">
                <a:solidFill>
                  <a:srgbClr val="333333"/>
                </a:solidFill>
                <a:latin typeface="Arial Black"/>
                <a:cs typeface="Arial Black"/>
              </a:rPr>
              <a:t>separate</a:t>
            </a:r>
            <a:r>
              <a:rPr sz="2400" spc="-8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155" dirty="0">
                <a:solidFill>
                  <a:srgbClr val="333333"/>
                </a:solidFill>
                <a:latin typeface="Arial Black"/>
                <a:cs typeface="Arial Black"/>
              </a:rPr>
              <a:t>teams</a:t>
            </a:r>
            <a:r>
              <a:rPr sz="2400" spc="-15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25" dirty="0">
                <a:solidFill>
                  <a:srgbClr val="333333"/>
                </a:solidFill>
                <a:latin typeface="Arial Black"/>
                <a:cs typeface="Arial Black"/>
              </a:rPr>
              <a:t>for </a:t>
            </a:r>
            <a:r>
              <a:rPr sz="2400" spc="-120" dirty="0">
                <a:solidFill>
                  <a:srgbClr val="333333"/>
                </a:solidFill>
                <a:latin typeface="Arial Black"/>
                <a:cs typeface="Arial Black"/>
              </a:rPr>
              <a:t>members</a:t>
            </a:r>
            <a:r>
              <a:rPr sz="2400" spc="-16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70" dirty="0">
                <a:solidFill>
                  <a:srgbClr val="333333"/>
                </a:solidFill>
                <a:latin typeface="Arial Black"/>
                <a:cs typeface="Arial Black"/>
              </a:rPr>
              <a:t>of</a:t>
            </a:r>
            <a:r>
              <a:rPr sz="2400" spc="-190" dirty="0">
                <a:solidFill>
                  <a:srgbClr val="333333"/>
                </a:solidFill>
                <a:latin typeface="Arial Black"/>
                <a:cs typeface="Arial Black"/>
              </a:rPr>
              <a:t> each</a:t>
            </a:r>
            <a:r>
              <a:rPr sz="2400" spc="-165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254" dirty="0">
                <a:solidFill>
                  <a:srgbClr val="333333"/>
                </a:solidFill>
                <a:latin typeface="Arial Black"/>
                <a:cs typeface="Arial Black"/>
              </a:rPr>
              <a:t>sex</a:t>
            </a:r>
            <a:r>
              <a:rPr sz="2400" spc="-114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70" dirty="0">
                <a:solidFill>
                  <a:srgbClr val="333333"/>
                </a:solidFill>
                <a:latin typeface="Arial"/>
                <a:cs typeface="Arial"/>
              </a:rPr>
              <a:t>where</a:t>
            </a:r>
            <a:r>
              <a:rPr sz="24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333333"/>
                </a:solidFill>
                <a:latin typeface="Arial"/>
                <a:cs typeface="Arial"/>
              </a:rPr>
              <a:t>selection</a:t>
            </a:r>
            <a:r>
              <a:rPr sz="24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30" dirty="0">
                <a:solidFill>
                  <a:srgbClr val="333333"/>
                </a:solidFill>
                <a:latin typeface="Arial"/>
                <a:cs typeface="Arial"/>
              </a:rPr>
              <a:t>for</a:t>
            </a:r>
            <a:r>
              <a:rPr sz="24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33333"/>
                </a:solidFill>
                <a:latin typeface="Arial"/>
                <a:cs typeface="Arial"/>
              </a:rPr>
              <a:t>such</a:t>
            </a:r>
            <a:r>
              <a:rPr sz="24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65" dirty="0">
                <a:solidFill>
                  <a:srgbClr val="333333"/>
                </a:solidFill>
                <a:latin typeface="Arial"/>
                <a:cs typeface="Arial"/>
              </a:rPr>
              <a:t>teams</a:t>
            </a:r>
            <a:r>
              <a:rPr sz="2400" spc="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33333"/>
                </a:solidFill>
                <a:latin typeface="Arial"/>
                <a:cs typeface="Arial"/>
              </a:rPr>
              <a:t>is</a:t>
            </a:r>
            <a:r>
              <a:rPr sz="2400" spc="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33333"/>
                </a:solidFill>
                <a:latin typeface="Arial"/>
                <a:cs typeface="Arial"/>
              </a:rPr>
              <a:t>based</a:t>
            </a:r>
            <a:r>
              <a:rPr sz="2400" spc="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90" dirty="0">
                <a:solidFill>
                  <a:srgbClr val="333333"/>
                </a:solidFill>
                <a:latin typeface="Arial"/>
                <a:cs typeface="Arial"/>
              </a:rPr>
              <a:t>upon </a:t>
            </a:r>
            <a:r>
              <a:rPr sz="2400" spc="-125" dirty="0">
                <a:solidFill>
                  <a:srgbClr val="333333"/>
                </a:solidFill>
                <a:latin typeface="Arial Black"/>
                <a:cs typeface="Arial Black"/>
              </a:rPr>
              <a:t>competitive</a:t>
            </a:r>
            <a:r>
              <a:rPr sz="2400" spc="-18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130" dirty="0">
                <a:solidFill>
                  <a:srgbClr val="333333"/>
                </a:solidFill>
                <a:latin typeface="Arial Black"/>
                <a:cs typeface="Arial Black"/>
              </a:rPr>
              <a:t>skill</a:t>
            </a:r>
            <a:r>
              <a:rPr sz="2400" spc="-165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55" dirty="0">
                <a:solidFill>
                  <a:srgbClr val="333333"/>
                </a:solidFill>
                <a:latin typeface="Arial Black"/>
                <a:cs typeface="Arial Black"/>
              </a:rPr>
              <a:t>or</a:t>
            </a:r>
            <a:r>
              <a:rPr sz="2400" spc="-155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85" dirty="0">
                <a:solidFill>
                  <a:srgbClr val="333333"/>
                </a:solidFill>
                <a:latin typeface="Arial Black"/>
                <a:cs typeface="Arial Black"/>
              </a:rPr>
              <a:t>the</a:t>
            </a:r>
            <a:r>
              <a:rPr sz="2400" spc="-175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120" dirty="0">
                <a:solidFill>
                  <a:srgbClr val="333333"/>
                </a:solidFill>
                <a:latin typeface="Arial Black"/>
                <a:cs typeface="Arial Black"/>
              </a:rPr>
              <a:t>activity</a:t>
            </a:r>
            <a:r>
              <a:rPr sz="2400" spc="-125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105" dirty="0">
                <a:solidFill>
                  <a:srgbClr val="333333"/>
                </a:solidFill>
                <a:latin typeface="Arial Black"/>
                <a:cs typeface="Arial Black"/>
              </a:rPr>
              <a:t>involved</a:t>
            </a:r>
            <a:r>
              <a:rPr sz="2400" spc="-13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170" dirty="0">
                <a:solidFill>
                  <a:srgbClr val="333333"/>
                </a:solidFill>
                <a:latin typeface="Arial Black"/>
                <a:cs typeface="Arial Black"/>
              </a:rPr>
              <a:t>is</a:t>
            </a:r>
            <a:r>
              <a:rPr sz="2400" spc="-175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160" dirty="0">
                <a:solidFill>
                  <a:srgbClr val="333333"/>
                </a:solidFill>
                <a:latin typeface="Arial Black"/>
                <a:cs typeface="Arial Black"/>
              </a:rPr>
              <a:t>a</a:t>
            </a:r>
            <a:r>
              <a:rPr sz="2400" spc="-135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165" dirty="0">
                <a:solidFill>
                  <a:srgbClr val="333333"/>
                </a:solidFill>
                <a:latin typeface="Arial Black"/>
                <a:cs typeface="Arial Black"/>
              </a:rPr>
              <a:t>contact</a:t>
            </a:r>
            <a:r>
              <a:rPr sz="2400" spc="-18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85" dirty="0">
                <a:solidFill>
                  <a:srgbClr val="333333"/>
                </a:solidFill>
                <a:latin typeface="Arial Black"/>
                <a:cs typeface="Arial Black"/>
              </a:rPr>
              <a:t>sport</a:t>
            </a:r>
            <a:r>
              <a:rPr sz="2400" spc="-85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sz="2400" spc="-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333333"/>
                </a:solidFill>
                <a:latin typeface="Arial"/>
                <a:cs typeface="Arial"/>
              </a:rPr>
              <a:t>However, </a:t>
            </a:r>
            <a:r>
              <a:rPr sz="2400" spc="70" dirty="0">
                <a:solidFill>
                  <a:srgbClr val="333333"/>
                </a:solidFill>
                <a:latin typeface="Arial"/>
                <a:cs typeface="Arial"/>
              </a:rPr>
              <a:t>where</a:t>
            </a:r>
            <a:r>
              <a:rPr sz="2400" spc="-6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33333"/>
                </a:solidFill>
                <a:latin typeface="Arial"/>
                <a:cs typeface="Arial"/>
              </a:rPr>
              <a:t>a</a:t>
            </a:r>
            <a:r>
              <a:rPr sz="2400" spc="-4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80" dirty="0">
                <a:solidFill>
                  <a:srgbClr val="333333"/>
                </a:solidFill>
                <a:latin typeface="Arial"/>
                <a:cs typeface="Arial"/>
              </a:rPr>
              <a:t>recipient</a:t>
            </a:r>
            <a:r>
              <a:rPr sz="2400" spc="-8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60" dirty="0">
                <a:solidFill>
                  <a:srgbClr val="333333"/>
                </a:solidFill>
                <a:latin typeface="Arial"/>
                <a:cs typeface="Arial"/>
              </a:rPr>
              <a:t>operates</a:t>
            </a:r>
            <a:r>
              <a:rPr sz="2400" spc="-7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60" dirty="0">
                <a:solidFill>
                  <a:srgbClr val="333333"/>
                </a:solidFill>
                <a:latin typeface="Arial"/>
                <a:cs typeface="Arial"/>
              </a:rPr>
              <a:t>or</a:t>
            </a:r>
            <a:r>
              <a:rPr sz="2400" spc="-6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60" dirty="0">
                <a:solidFill>
                  <a:srgbClr val="333333"/>
                </a:solidFill>
                <a:latin typeface="Arial"/>
                <a:cs typeface="Arial"/>
              </a:rPr>
              <a:t>sponsors</a:t>
            </a:r>
            <a:r>
              <a:rPr sz="2400" spc="-8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33333"/>
                </a:solidFill>
                <a:latin typeface="Arial"/>
                <a:cs typeface="Arial"/>
              </a:rPr>
              <a:t>a</a:t>
            </a:r>
            <a:r>
              <a:rPr sz="2400" spc="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95" dirty="0">
                <a:solidFill>
                  <a:srgbClr val="333333"/>
                </a:solidFill>
                <a:latin typeface="Arial"/>
                <a:cs typeface="Arial"/>
              </a:rPr>
              <a:t>team</a:t>
            </a:r>
            <a:r>
              <a:rPr sz="2400" spc="-4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95" dirty="0">
                <a:solidFill>
                  <a:srgbClr val="333333"/>
                </a:solidFill>
                <a:latin typeface="Arial"/>
                <a:cs typeface="Arial"/>
              </a:rPr>
              <a:t>in</a:t>
            </a:r>
            <a:r>
              <a:rPr sz="2400" spc="-4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33333"/>
                </a:solidFill>
                <a:latin typeface="Arial"/>
                <a:cs typeface="Arial"/>
              </a:rPr>
              <a:t>a</a:t>
            </a:r>
            <a:r>
              <a:rPr sz="2400" spc="-4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85" dirty="0">
                <a:solidFill>
                  <a:srgbClr val="333333"/>
                </a:solidFill>
                <a:latin typeface="Arial"/>
                <a:cs typeface="Arial"/>
              </a:rPr>
              <a:t>particular</a:t>
            </a:r>
            <a:r>
              <a:rPr sz="2400" spc="-6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14" dirty="0">
                <a:solidFill>
                  <a:srgbClr val="333333"/>
                </a:solidFill>
                <a:latin typeface="Arial"/>
                <a:cs typeface="Arial"/>
              </a:rPr>
              <a:t>sport</a:t>
            </a:r>
            <a:r>
              <a:rPr sz="2400" spc="-9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30" dirty="0">
                <a:solidFill>
                  <a:srgbClr val="333333"/>
                </a:solidFill>
                <a:latin typeface="Arial"/>
                <a:cs typeface="Arial"/>
              </a:rPr>
              <a:t>for </a:t>
            </a:r>
            <a:r>
              <a:rPr sz="2400" spc="95" dirty="0">
                <a:solidFill>
                  <a:srgbClr val="333333"/>
                </a:solidFill>
                <a:latin typeface="Arial"/>
                <a:cs typeface="Arial"/>
              </a:rPr>
              <a:t>members</a:t>
            </a:r>
            <a:r>
              <a:rPr sz="24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14" dirty="0">
                <a:solidFill>
                  <a:srgbClr val="333333"/>
                </a:solidFill>
                <a:latin typeface="Arial"/>
                <a:cs typeface="Arial"/>
              </a:rPr>
              <a:t>of</a:t>
            </a:r>
            <a:r>
              <a:rPr sz="2400" spc="3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75" dirty="0">
                <a:solidFill>
                  <a:srgbClr val="333333"/>
                </a:solidFill>
                <a:latin typeface="Arial"/>
                <a:cs typeface="Arial"/>
              </a:rPr>
              <a:t>one</a:t>
            </a:r>
            <a:r>
              <a:rPr sz="2400" spc="-4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33333"/>
                </a:solidFill>
                <a:latin typeface="Arial"/>
                <a:cs typeface="Arial"/>
              </a:rPr>
              <a:t>sex</a:t>
            </a:r>
            <a:r>
              <a:rPr sz="24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40" dirty="0">
                <a:solidFill>
                  <a:srgbClr val="333333"/>
                </a:solidFill>
                <a:latin typeface="Arial"/>
                <a:cs typeface="Arial"/>
              </a:rPr>
              <a:t>but</a:t>
            </a:r>
            <a:r>
              <a:rPr sz="24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55" dirty="0">
                <a:solidFill>
                  <a:srgbClr val="333333"/>
                </a:solidFill>
                <a:latin typeface="Arial"/>
                <a:cs typeface="Arial"/>
              </a:rPr>
              <a:t>operates</a:t>
            </a:r>
            <a:r>
              <a:rPr sz="2400" spc="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25" dirty="0">
                <a:solidFill>
                  <a:srgbClr val="333333"/>
                </a:solidFill>
                <a:latin typeface="Arial"/>
                <a:cs typeface="Arial"/>
              </a:rPr>
              <a:t>or</a:t>
            </a:r>
            <a:r>
              <a:rPr sz="2400" spc="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333333"/>
                </a:solidFill>
                <a:latin typeface="Arial"/>
                <a:cs typeface="Arial"/>
              </a:rPr>
              <a:t>sponsors</a:t>
            </a:r>
            <a:r>
              <a:rPr sz="240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30" dirty="0">
                <a:solidFill>
                  <a:srgbClr val="333333"/>
                </a:solidFill>
                <a:latin typeface="Arial"/>
                <a:cs typeface="Arial"/>
              </a:rPr>
              <a:t>no</a:t>
            </a:r>
            <a:r>
              <a:rPr sz="2400" spc="-8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33333"/>
                </a:solidFill>
                <a:latin typeface="Arial"/>
                <a:cs typeface="Arial"/>
              </a:rPr>
              <a:t>such</a:t>
            </a:r>
            <a:r>
              <a:rPr sz="24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14" dirty="0">
                <a:solidFill>
                  <a:srgbClr val="333333"/>
                </a:solidFill>
                <a:latin typeface="Arial"/>
                <a:cs typeface="Arial"/>
              </a:rPr>
              <a:t>team</a:t>
            </a:r>
            <a:r>
              <a:rPr sz="2400" spc="-3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10" dirty="0">
                <a:solidFill>
                  <a:srgbClr val="333333"/>
                </a:solidFill>
                <a:latin typeface="Arial"/>
                <a:cs typeface="Arial"/>
              </a:rPr>
              <a:t>for </a:t>
            </a:r>
            <a:r>
              <a:rPr sz="2400" spc="95" dirty="0">
                <a:solidFill>
                  <a:srgbClr val="333333"/>
                </a:solidFill>
                <a:latin typeface="Arial"/>
                <a:cs typeface="Arial"/>
              </a:rPr>
              <a:t>members</a:t>
            </a:r>
            <a:r>
              <a:rPr sz="24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10" dirty="0">
                <a:solidFill>
                  <a:srgbClr val="333333"/>
                </a:solidFill>
                <a:latin typeface="Arial"/>
                <a:cs typeface="Arial"/>
              </a:rPr>
              <a:t>of</a:t>
            </a:r>
            <a:r>
              <a:rPr sz="2400" spc="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00" dirty="0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sz="2400" spc="-5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10" dirty="0">
                <a:solidFill>
                  <a:srgbClr val="333333"/>
                </a:solidFill>
                <a:latin typeface="Arial"/>
                <a:cs typeface="Arial"/>
              </a:rPr>
              <a:t>other</a:t>
            </a:r>
            <a:r>
              <a:rPr sz="2400" spc="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333333"/>
                </a:solidFill>
                <a:latin typeface="Arial"/>
                <a:cs typeface="Arial"/>
              </a:rPr>
              <a:t>sex,</a:t>
            </a:r>
            <a:r>
              <a:rPr sz="2400" spc="-5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90" dirty="0">
                <a:solidFill>
                  <a:srgbClr val="333333"/>
                </a:solidFill>
                <a:latin typeface="Arial"/>
                <a:cs typeface="Arial"/>
              </a:rPr>
              <a:t>and</a:t>
            </a:r>
            <a:r>
              <a:rPr sz="24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65" dirty="0">
                <a:solidFill>
                  <a:srgbClr val="333333"/>
                </a:solidFill>
                <a:latin typeface="Arial"/>
                <a:cs typeface="Arial"/>
              </a:rPr>
              <a:t>athletic</a:t>
            </a:r>
            <a:r>
              <a:rPr sz="24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00" dirty="0">
                <a:solidFill>
                  <a:srgbClr val="333333"/>
                </a:solidFill>
                <a:latin typeface="Arial"/>
                <a:cs typeface="Arial"/>
              </a:rPr>
              <a:t>opportunities</a:t>
            </a:r>
            <a:r>
              <a:rPr sz="240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35" dirty="0">
                <a:solidFill>
                  <a:srgbClr val="333333"/>
                </a:solidFill>
                <a:latin typeface="Arial"/>
                <a:cs typeface="Arial"/>
              </a:rPr>
              <a:t>for</a:t>
            </a:r>
            <a:r>
              <a:rPr sz="2400" spc="-6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05" dirty="0">
                <a:solidFill>
                  <a:srgbClr val="333333"/>
                </a:solidFill>
                <a:latin typeface="Arial"/>
                <a:cs typeface="Arial"/>
              </a:rPr>
              <a:t>members</a:t>
            </a:r>
            <a:r>
              <a:rPr sz="2400" spc="-7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20" dirty="0">
                <a:solidFill>
                  <a:srgbClr val="333333"/>
                </a:solidFill>
                <a:latin typeface="Arial"/>
                <a:cs typeface="Arial"/>
              </a:rPr>
              <a:t>of </a:t>
            </a:r>
            <a:r>
              <a:rPr sz="2400" spc="125" dirty="0">
                <a:solidFill>
                  <a:srgbClr val="333333"/>
                </a:solidFill>
                <a:latin typeface="Arial"/>
                <a:cs typeface="Arial"/>
              </a:rPr>
              <a:t>that</a:t>
            </a:r>
            <a:r>
              <a:rPr sz="2400" spc="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33333"/>
                </a:solidFill>
                <a:latin typeface="Arial"/>
                <a:cs typeface="Arial"/>
              </a:rPr>
              <a:t>sex</a:t>
            </a:r>
            <a:r>
              <a:rPr sz="24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33333"/>
                </a:solidFill>
                <a:latin typeface="Arial"/>
                <a:cs typeface="Arial"/>
              </a:rPr>
              <a:t>have</a:t>
            </a:r>
            <a:r>
              <a:rPr sz="24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333333"/>
                </a:solidFill>
                <a:latin typeface="Arial"/>
                <a:cs typeface="Arial"/>
              </a:rPr>
              <a:t>previously</a:t>
            </a:r>
            <a:r>
              <a:rPr sz="2400" spc="4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60" dirty="0">
                <a:solidFill>
                  <a:srgbClr val="333333"/>
                </a:solidFill>
                <a:latin typeface="Arial"/>
                <a:cs typeface="Arial"/>
              </a:rPr>
              <a:t>been</a:t>
            </a:r>
            <a:r>
              <a:rPr sz="2400" spc="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90" dirty="0">
                <a:solidFill>
                  <a:srgbClr val="333333"/>
                </a:solidFill>
                <a:latin typeface="Arial"/>
                <a:cs typeface="Arial"/>
              </a:rPr>
              <a:t>limited,</a:t>
            </a:r>
            <a:r>
              <a:rPr sz="24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95" dirty="0">
                <a:solidFill>
                  <a:srgbClr val="333333"/>
                </a:solidFill>
                <a:latin typeface="Arial"/>
                <a:cs typeface="Arial"/>
              </a:rPr>
              <a:t>members</a:t>
            </a:r>
            <a:r>
              <a:rPr sz="2400" spc="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14" dirty="0">
                <a:solidFill>
                  <a:srgbClr val="333333"/>
                </a:solidFill>
                <a:latin typeface="Arial"/>
                <a:cs typeface="Arial"/>
              </a:rPr>
              <a:t>of</a:t>
            </a:r>
            <a:r>
              <a:rPr sz="2400" spc="-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05" dirty="0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sz="2400" spc="6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33333"/>
                </a:solidFill>
                <a:latin typeface="Arial"/>
                <a:cs typeface="Arial"/>
              </a:rPr>
              <a:t>excluded</a:t>
            </a:r>
            <a:r>
              <a:rPr sz="2400" spc="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333333"/>
                </a:solidFill>
                <a:latin typeface="Arial"/>
                <a:cs typeface="Arial"/>
              </a:rPr>
              <a:t>sex </a:t>
            </a:r>
            <a:r>
              <a:rPr sz="2400" spc="-110" dirty="0">
                <a:solidFill>
                  <a:srgbClr val="333333"/>
                </a:solidFill>
                <a:latin typeface="Arial Black"/>
                <a:cs typeface="Arial Black"/>
              </a:rPr>
              <a:t>must</a:t>
            </a:r>
            <a:r>
              <a:rPr sz="2400" spc="-8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150" dirty="0">
                <a:solidFill>
                  <a:srgbClr val="333333"/>
                </a:solidFill>
                <a:latin typeface="Arial Black"/>
                <a:cs typeface="Arial Black"/>
              </a:rPr>
              <a:t>be </a:t>
            </a:r>
            <a:r>
              <a:rPr sz="2400" spc="-155" dirty="0">
                <a:solidFill>
                  <a:srgbClr val="333333"/>
                </a:solidFill>
                <a:latin typeface="Arial Black"/>
                <a:cs typeface="Arial Black"/>
              </a:rPr>
              <a:t>allowed</a:t>
            </a:r>
            <a:r>
              <a:rPr sz="2400" spc="-95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75" dirty="0">
                <a:solidFill>
                  <a:srgbClr val="333333"/>
                </a:solidFill>
                <a:latin typeface="Arial Black"/>
                <a:cs typeface="Arial Black"/>
              </a:rPr>
              <a:t>to</a:t>
            </a:r>
            <a:r>
              <a:rPr sz="2400" spc="-145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45" dirty="0">
                <a:solidFill>
                  <a:srgbClr val="333333"/>
                </a:solidFill>
                <a:latin typeface="Arial Black"/>
                <a:cs typeface="Arial Black"/>
              </a:rPr>
              <a:t>try-</a:t>
            </a:r>
            <a:r>
              <a:rPr sz="2400" spc="-70" dirty="0">
                <a:solidFill>
                  <a:srgbClr val="333333"/>
                </a:solidFill>
                <a:latin typeface="Arial Black"/>
                <a:cs typeface="Arial Black"/>
              </a:rPr>
              <a:t>out</a:t>
            </a:r>
            <a:r>
              <a:rPr sz="2400" spc="-16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55" dirty="0">
                <a:solidFill>
                  <a:srgbClr val="333333"/>
                </a:solidFill>
                <a:latin typeface="Arial Black"/>
                <a:cs typeface="Arial Black"/>
              </a:rPr>
              <a:t>for</a:t>
            </a:r>
            <a:r>
              <a:rPr sz="2400" spc="-12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90" dirty="0">
                <a:solidFill>
                  <a:srgbClr val="333333"/>
                </a:solidFill>
                <a:latin typeface="Arial Black"/>
                <a:cs typeface="Arial Black"/>
              </a:rPr>
              <a:t>the</a:t>
            </a:r>
            <a:r>
              <a:rPr sz="2400" spc="-16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120" dirty="0">
                <a:solidFill>
                  <a:srgbClr val="333333"/>
                </a:solidFill>
                <a:latin typeface="Arial Black"/>
                <a:cs typeface="Arial Black"/>
              </a:rPr>
              <a:t>team</a:t>
            </a:r>
            <a:r>
              <a:rPr sz="2400" spc="-95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85" dirty="0">
                <a:solidFill>
                  <a:srgbClr val="333333"/>
                </a:solidFill>
                <a:latin typeface="Arial"/>
                <a:cs typeface="Arial"/>
              </a:rPr>
              <a:t>offered</a:t>
            </a:r>
            <a:r>
              <a:rPr sz="2400" spc="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33333"/>
                </a:solidFill>
                <a:latin typeface="Arial"/>
                <a:cs typeface="Arial"/>
              </a:rPr>
              <a:t>unless</a:t>
            </a:r>
            <a:r>
              <a:rPr sz="2400" spc="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00" dirty="0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sz="24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05" dirty="0">
                <a:solidFill>
                  <a:srgbClr val="333333"/>
                </a:solidFill>
                <a:latin typeface="Arial"/>
                <a:cs typeface="Arial"/>
              </a:rPr>
              <a:t>sport </a:t>
            </a:r>
            <a:r>
              <a:rPr sz="2400" spc="55" dirty="0">
                <a:solidFill>
                  <a:srgbClr val="333333"/>
                </a:solidFill>
                <a:latin typeface="Arial"/>
                <a:cs typeface="Arial"/>
              </a:rPr>
              <a:t>involved</a:t>
            </a:r>
            <a:r>
              <a:rPr sz="2400" spc="-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33333"/>
                </a:solidFill>
                <a:latin typeface="Arial"/>
                <a:cs typeface="Arial"/>
              </a:rPr>
              <a:t>is</a:t>
            </a:r>
            <a:r>
              <a:rPr sz="2400" spc="-7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33333"/>
                </a:solidFill>
                <a:latin typeface="Arial"/>
                <a:cs typeface="Arial"/>
              </a:rPr>
              <a:t>a</a:t>
            </a:r>
            <a:r>
              <a:rPr sz="24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70" dirty="0">
                <a:solidFill>
                  <a:srgbClr val="333333"/>
                </a:solidFill>
                <a:latin typeface="Arial"/>
                <a:cs typeface="Arial"/>
              </a:rPr>
              <a:t>contact</a:t>
            </a:r>
            <a:r>
              <a:rPr sz="240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75" dirty="0">
                <a:solidFill>
                  <a:srgbClr val="333333"/>
                </a:solidFill>
                <a:latin typeface="Arial"/>
                <a:cs typeface="Arial"/>
              </a:rPr>
              <a:t>sport.</a:t>
            </a:r>
            <a:r>
              <a:rPr sz="24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33333"/>
                </a:solidFill>
                <a:latin typeface="Arial"/>
                <a:cs typeface="Arial"/>
              </a:rPr>
              <a:t>For</a:t>
            </a:r>
            <a:r>
              <a:rPr sz="2400" spc="-5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05" dirty="0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sz="2400" spc="3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60" dirty="0">
                <a:solidFill>
                  <a:srgbClr val="333333"/>
                </a:solidFill>
                <a:latin typeface="Arial"/>
                <a:cs typeface="Arial"/>
              </a:rPr>
              <a:t>purposes</a:t>
            </a:r>
            <a:r>
              <a:rPr sz="2400" spc="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110" dirty="0">
                <a:solidFill>
                  <a:srgbClr val="333333"/>
                </a:solidFill>
                <a:latin typeface="Arial"/>
                <a:cs typeface="Arial"/>
              </a:rPr>
              <a:t>of</a:t>
            </a:r>
            <a:r>
              <a:rPr sz="2400" spc="-4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95" dirty="0">
                <a:solidFill>
                  <a:srgbClr val="333333"/>
                </a:solidFill>
                <a:latin typeface="Arial"/>
                <a:cs typeface="Arial"/>
              </a:rPr>
              <a:t>this</a:t>
            </a:r>
            <a:r>
              <a:rPr sz="2400" spc="-7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80" dirty="0">
                <a:solidFill>
                  <a:srgbClr val="333333"/>
                </a:solidFill>
                <a:latin typeface="Arial"/>
                <a:cs typeface="Arial"/>
              </a:rPr>
              <a:t>part,</a:t>
            </a:r>
            <a:r>
              <a:rPr sz="24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-165" dirty="0">
                <a:solidFill>
                  <a:srgbClr val="333333"/>
                </a:solidFill>
                <a:latin typeface="Arial Black"/>
                <a:cs typeface="Arial Black"/>
              </a:rPr>
              <a:t>contact</a:t>
            </a:r>
            <a:r>
              <a:rPr sz="2400" spc="-18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10" dirty="0">
                <a:solidFill>
                  <a:srgbClr val="333333"/>
                </a:solidFill>
                <a:latin typeface="Arial Black"/>
                <a:cs typeface="Arial Black"/>
              </a:rPr>
              <a:t>sports </a:t>
            </a:r>
            <a:r>
              <a:rPr sz="2400" spc="-125" dirty="0">
                <a:solidFill>
                  <a:srgbClr val="333333"/>
                </a:solidFill>
                <a:latin typeface="Arial Black"/>
                <a:cs typeface="Arial Black"/>
              </a:rPr>
              <a:t>include</a:t>
            </a:r>
            <a:r>
              <a:rPr sz="2400" spc="-16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145" dirty="0">
                <a:solidFill>
                  <a:srgbClr val="333333"/>
                </a:solidFill>
                <a:latin typeface="Arial Black"/>
                <a:cs typeface="Arial Black"/>
              </a:rPr>
              <a:t>boxing,</a:t>
            </a:r>
            <a:r>
              <a:rPr sz="2400" spc="-195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135" dirty="0">
                <a:solidFill>
                  <a:srgbClr val="333333"/>
                </a:solidFill>
                <a:latin typeface="Arial Black"/>
                <a:cs typeface="Arial Black"/>
              </a:rPr>
              <a:t>wrestling,</a:t>
            </a:r>
            <a:r>
              <a:rPr sz="2400" spc="-195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130" dirty="0">
                <a:solidFill>
                  <a:srgbClr val="333333"/>
                </a:solidFill>
                <a:latin typeface="Arial Black"/>
                <a:cs typeface="Arial Black"/>
              </a:rPr>
              <a:t>rugby,</a:t>
            </a:r>
            <a:r>
              <a:rPr sz="2400" spc="-11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225" dirty="0">
                <a:solidFill>
                  <a:srgbClr val="333333"/>
                </a:solidFill>
                <a:latin typeface="Arial Black"/>
                <a:cs typeface="Arial Black"/>
              </a:rPr>
              <a:t>ice</a:t>
            </a:r>
            <a:r>
              <a:rPr sz="2400" spc="-155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175" dirty="0">
                <a:solidFill>
                  <a:srgbClr val="333333"/>
                </a:solidFill>
                <a:latin typeface="Arial Black"/>
                <a:cs typeface="Arial Black"/>
              </a:rPr>
              <a:t>hockey,</a:t>
            </a:r>
            <a:r>
              <a:rPr sz="2400" spc="-11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90" dirty="0">
                <a:solidFill>
                  <a:srgbClr val="333333"/>
                </a:solidFill>
                <a:latin typeface="Arial Black"/>
                <a:cs typeface="Arial Black"/>
              </a:rPr>
              <a:t>football,</a:t>
            </a:r>
            <a:r>
              <a:rPr sz="2400" spc="-11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10" dirty="0">
                <a:solidFill>
                  <a:srgbClr val="333333"/>
                </a:solidFill>
                <a:latin typeface="Arial Black"/>
                <a:cs typeface="Arial Black"/>
              </a:rPr>
              <a:t>basketball </a:t>
            </a:r>
            <a:r>
              <a:rPr sz="2400" spc="-110" dirty="0">
                <a:solidFill>
                  <a:srgbClr val="333333"/>
                </a:solidFill>
                <a:latin typeface="Arial Black"/>
                <a:cs typeface="Arial Black"/>
              </a:rPr>
              <a:t>and</a:t>
            </a:r>
            <a:r>
              <a:rPr sz="2400" spc="-125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80" dirty="0">
                <a:solidFill>
                  <a:srgbClr val="333333"/>
                </a:solidFill>
                <a:latin typeface="Arial Black"/>
                <a:cs typeface="Arial Black"/>
              </a:rPr>
              <a:t>other</a:t>
            </a:r>
            <a:r>
              <a:rPr sz="2400" spc="-215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130" dirty="0">
                <a:solidFill>
                  <a:srgbClr val="333333"/>
                </a:solidFill>
                <a:latin typeface="Arial Black"/>
                <a:cs typeface="Arial Black"/>
              </a:rPr>
              <a:t>sports</a:t>
            </a:r>
            <a:r>
              <a:rPr sz="2400" spc="-17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85" dirty="0">
                <a:solidFill>
                  <a:srgbClr val="333333"/>
                </a:solidFill>
                <a:latin typeface="Arial Black"/>
                <a:cs typeface="Arial Black"/>
              </a:rPr>
              <a:t>the</a:t>
            </a:r>
            <a:r>
              <a:rPr sz="2400" spc="-17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114" dirty="0">
                <a:solidFill>
                  <a:srgbClr val="333333"/>
                </a:solidFill>
                <a:latin typeface="Arial Black"/>
                <a:cs typeface="Arial Black"/>
              </a:rPr>
              <a:t>purpose</a:t>
            </a:r>
            <a:r>
              <a:rPr sz="2400" spc="-175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55" dirty="0">
                <a:solidFill>
                  <a:srgbClr val="333333"/>
                </a:solidFill>
                <a:latin typeface="Arial Black"/>
                <a:cs typeface="Arial Black"/>
              </a:rPr>
              <a:t>or</a:t>
            </a:r>
            <a:r>
              <a:rPr sz="2400" spc="-145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85" dirty="0">
                <a:solidFill>
                  <a:srgbClr val="333333"/>
                </a:solidFill>
                <a:latin typeface="Arial Black"/>
                <a:cs typeface="Arial Black"/>
              </a:rPr>
              <a:t>major</a:t>
            </a:r>
            <a:r>
              <a:rPr sz="2400" spc="-145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120" dirty="0">
                <a:solidFill>
                  <a:srgbClr val="333333"/>
                </a:solidFill>
                <a:latin typeface="Arial Black"/>
                <a:cs typeface="Arial Black"/>
              </a:rPr>
              <a:t>activity </a:t>
            </a:r>
            <a:r>
              <a:rPr sz="2400" spc="-70" dirty="0">
                <a:solidFill>
                  <a:srgbClr val="333333"/>
                </a:solidFill>
                <a:latin typeface="Arial Black"/>
                <a:cs typeface="Arial Black"/>
              </a:rPr>
              <a:t>of</a:t>
            </a:r>
            <a:r>
              <a:rPr sz="2400" spc="-204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150" dirty="0">
                <a:solidFill>
                  <a:srgbClr val="333333"/>
                </a:solidFill>
                <a:latin typeface="Arial Black"/>
                <a:cs typeface="Arial Black"/>
              </a:rPr>
              <a:t>which</a:t>
            </a:r>
            <a:r>
              <a:rPr sz="2400" spc="-18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10" dirty="0">
                <a:solidFill>
                  <a:srgbClr val="333333"/>
                </a:solidFill>
                <a:latin typeface="Arial Black"/>
                <a:cs typeface="Arial Black"/>
              </a:rPr>
              <a:t>involves </a:t>
            </a:r>
            <a:r>
              <a:rPr sz="2400" spc="-95" dirty="0">
                <a:solidFill>
                  <a:srgbClr val="333333"/>
                </a:solidFill>
                <a:latin typeface="Arial Black"/>
                <a:cs typeface="Arial Black"/>
              </a:rPr>
              <a:t>bodily</a:t>
            </a:r>
            <a:r>
              <a:rPr sz="2400" spc="-10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2400" spc="-25" dirty="0">
                <a:solidFill>
                  <a:srgbClr val="333333"/>
                </a:solidFill>
                <a:latin typeface="Arial Black"/>
                <a:cs typeface="Arial Black"/>
              </a:rPr>
              <a:t>contact</a:t>
            </a:r>
            <a:r>
              <a:rPr sz="2400" spc="-25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40" dirty="0"/>
              <a:t>Takeaways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9046845" cy="156210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00" dirty="0">
                <a:latin typeface="Gill Sans MT"/>
                <a:cs typeface="Gill Sans MT"/>
              </a:rPr>
              <a:t>Check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current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policy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40" dirty="0">
                <a:latin typeface="Gill Sans MT"/>
                <a:cs typeface="Gill Sans MT"/>
              </a:rPr>
              <a:t>language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each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August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55" dirty="0">
                <a:latin typeface="Gill Sans MT"/>
                <a:cs typeface="Gill Sans MT"/>
              </a:rPr>
              <a:t>Create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your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plan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to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ensure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can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235" dirty="0">
                <a:latin typeface="Gill Sans MT"/>
                <a:cs typeface="Gill Sans MT"/>
              </a:rPr>
              <a:t>sign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attestations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  <a:tab pos="1877695" algn="l"/>
              </a:tabLst>
            </a:pPr>
            <a:r>
              <a:rPr sz="2750" spc="95" dirty="0">
                <a:latin typeface="Gill Sans MT"/>
                <a:cs typeface="Gill Sans MT"/>
              </a:rPr>
              <a:t>Deadline:</a:t>
            </a:r>
            <a:r>
              <a:rPr sz="2750" dirty="0">
                <a:latin typeface="Gill Sans MT"/>
                <a:cs typeface="Gill Sans MT"/>
              </a:rPr>
              <a:t>	</a:t>
            </a:r>
            <a:r>
              <a:rPr sz="2750" spc="110" dirty="0">
                <a:latin typeface="Gill Sans MT"/>
                <a:cs typeface="Gill Sans MT"/>
              </a:rPr>
              <a:t>First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Friday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November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each</a:t>
            </a:r>
            <a:r>
              <a:rPr sz="2750" spc="-11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year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092200" y="2355849"/>
            <a:ext cx="10010140" cy="20421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255" algn="ctr">
              <a:lnSpc>
                <a:spcPts val="3965"/>
              </a:lnSpc>
              <a:spcBef>
                <a:spcPts val="105"/>
              </a:spcBef>
            </a:pPr>
            <a:r>
              <a:rPr sz="3600" spc="-100" dirty="0">
                <a:solidFill>
                  <a:srgbClr val="FFFFFF"/>
                </a:solidFill>
              </a:rPr>
              <a:t>Submodule</a:t>
            </a:r>
            <a:r>
              <a:rPr sz="3600" spc="-110" dirty="0">
                <a:solidFill>
                  <a:srgbClr val="FFFFFF"/>
                </a:solidFill>
              </a:rPr>
              <a:t> </a:t>
            </a:r>
            <a:r>
              <a:rPr sz="3600" spc="25" dirty="0">
                <a:solidFill>
                  <a:srgbClr val="FFFFFF"/>
                </a:solidFill>
              </a:rPr>
              <a:t>4</a:t>
            </a:r>
            <a:endParaRPr sz="3600"/>
          </a:p>
          <a:p>
            <a:pPr marL="12700" marR="5080" indent="6350" algn="ctr">
              <a:lnSpc>
                <a:spcPts val="5780"/>
              </a:lnSpc>
              <a:spcBef>
                <a:spcPts val="420"/>
              </a:spcBef>
            </a:pPr>
            <a:r>
              <a:rPr sz="5400" spc="-515" dirty="0">
                <a:solidFill>
                  <a:srgbClr val="FFFFFF"/>
                </a:solidFill>
              </a:rPr>
              <a:t>What</a:t>
            </a:r>
            <a:r>
              <a:rPr sz="5400" spc="-185" dirty="0">
                <a:solidFill>
                  <a:srgbClr val="FFFFFF"/>
                </a:solidFill>
              </a:rPr>
              <a:t> </a:t>
            </a:r>
            <a:r>
              <a:rPr sz="5400" spc="-140" dirty="0">
                <a:solidFill>
                  <a:srgbClr val="FFFFFF"/>
                </a:solidFill>
              </a:rPr>
              <a:t>are</a:t>
            </a:r>
            <a:r>
              <a:rPr sz="5400" spc="-210" dirty="0">
                <a:solidFill>
                  <a:srgbClr val="FFFFFF"/>
                </a:solidFill>
              </a:rPr>
              <a:t> </a:t>
            </a:r>
            <a:r>
              <a:rPr sz="5400" spc="-55" dirty="0">
                <a:solidFill>
                  <a:srgbClr val="FFFFFF"/>
                </a:solidFill>
              </a:rPr>
              <a:t>some</a:t>
            </a:r>
            <a:r>
              <a:rPr sz="5400" spc="-245" dirty="0">
                <a:solidFill>
                  <a:srgbClr val="FFFFFF"/>
                </a:solidFill>
              </a:rPr>
              <a:t> </a:t>
            </a:r>
            <a:r>
              <a:rPr sz="5400" dirty="0">
                <a:solidFill>
                  <a:srgbClr val="FFFFFF"/>
                </a:solidFill>
              </a:rPr>
              <a:t>sticky</a:t>
            </a:r>
            <a:r>
              <a:rPr sz="5400" spc="-200" dirty="0">
                <a:solidFill>
                  <a:srgbClr val="FFFFFF"/>
                </a:solidFill>
              </a:rPr>
              <a:t> </a:t>
            </a:r>
            <a:r>
              <a:rPr sz="5400" spc="175" dirty="0">
                <a:solidFill>
                  <a:srgbClr val="FFFFFF"/>
                </a:solidFill>
              </a:rPr>
              <a:t>issues </a:t>
            </a:r>
            <a:r>
              <a:rPr sz="5400" spc="-120" dirty="0">
                <a:solidFill>
                  <a:srgbClr val="FFFFFF"/>
                </a:solidFill>
              </a:rPr>
              <a:t>relating</a:t>
            </a:r>
            <a:r>
              <a:rPr sz="5400" spc="-254" dirty="0">
                <a:solidFill>
                  <a:srgbClr val="FFFFFF"/>
                </a:solidFill>
              </a:rPr>
              <a:t> </a:t>
            </a:r>
            <a:r>
              <a:rPr sz="5400" spc="-250" dirty="0">
                <a:solidFill>
                  <a:srgbClr val="FFFFFF"/>
                </a:solidFill>
              </a:rPr>
              <a:t>to</a:t>
            </a:r>
            <a:r>
              <a:rPr sz="5400" spc="-204" dirty="0">
                <a:solidFill>
                  <a:srgbClr val="FFFFFF"/>
                </a:solidFill>
              </a:rPr>
              <a:t> </a:t>
            </a:r>
            <a:r>
              <a:rPr sz="5400" spc="-215" dirty="0">
                <a:solidFill>
                  <a:srgbClr val="FFFFFF"/>
                </a:solidFill>
              </a:rPr>
              <a:t>Title</a:t>
            </a:r>
            <a:r>
              <a:rPr sz="5400" spc="-160" dirty="0">
                <a:solidFill>
                  <a:srgbClr val="FFFFFF"/>
                </a:solidFill>
              </a:rPr>
              <a:t> </a:t>
            </a:r>
            <a:r>
              <a:rPr sz="5400" spc="-590" dirty="0">
                <a:solidFill>
                  <a:srgbClr val="FFFFFF"/>
                </a:solidFill>
              </a:rPr>
              <a:t>IX</a:t>
            </a:r>
            <a:r>
              <a:rPr sz="5400" spc="-204" dirty="0">
                <a:solidFill>
                  <a:srgbClr val="FFFFFF"/>
                </a:solidFill>
              </a:rPr>
              <a:t> </a:t>
            </a:r>
            <a:r>
              <a:rPr sz="5400" dirty="0">
                <a:solidFill>
                  <a:srgbClr val="FFFFFF"/>
                </a:solidFill>
              </a:rPr>
              <a:t>and</a:t>
            </a:r>
            <a:r>
              <a:rPr sz="5400" spc="-300" dirty="0">
                <a:solidFill>
                  <a:srgbClr val="FFFFFF"/>
                </a:solidFill>
              </a:rPr>
              <a:t> </a:t>
            </a:r>
            <a:r>
              <a:rPr sz="5400" spc="-10" dirty="0">
                <a:solidFill>
                  <a:srgbClr val="FFFFFF"/>
                </a:solidFill>
              </a:rPr>
              <a:t>athletics?</a:t>
            </a:r>
            <a:endParaRPr sz="540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178752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90" dirty="0"/>
              <a:t>Hazing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10153650" cy="224218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9235">
              <a:lnSpc>
                <a:spcPts val="300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85" dirty="0">
                <a:latin typeface="Gill Sans MT"/>
                <a:cs typeface="Gill Sans MT"/>
              </a:rPr>
              <a:t>Hazing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may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also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constitute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prohibited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conduct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under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your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50" dirty="0">
                <a:latin typeface="Gill Sans MT"/>
                <a:cs typeface="Gill Sans MT"/>
              </a:rPr>
              <a:t>Title </a:t>
            </a:r>
            <a:r>
              <a:rPr sz="2750" spc="-20" dirty="0">
                <a:latin typeface="Gill Sans MT"/>
                <a:cs typeface="Gill Sans MT"/>
              </a:rPr>
              <a:t>IX</a:t>
            </a:r>
            <a:r>
              <a:rPr sz="2750" spc="-16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policy</a:t>
            </a:r>
            <a:endParaRPr sz="2750">
              <a:latin typeface="Gill Sans MT"/>
              <a:cs typeface="Gill Sans MT"/>
            </a:endParaRPr>
          </a:p>
          <a:p>
            <a:pPr marL="241300" marR="61594" indent="-229235">
              <a:lnSpc>
                <a:spcPts val="3010"/>
              </a:lnSpc>
              <a:spcBef>
                <a:spcPts val="105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60" dirty="0">
                <a:latin typeface="Gill Sans MT"/>
                <a:cs typeface="Gill Sans MT"/>
              </a:rPr>
              <a:t>Title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-20" dirty="0">
                <a:latin typeface="Gill Sans MT"/>
                <a:cs typeface="Gill Sans MT"/>
              </a:rPr>
              <a:t>IX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100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federal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statute,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whereas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hazing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typically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covered </a:t>
            </a:r>
            <a:r>
              <a:rPr sz="2750" spc="145" dirty="0">
                <a:latin typeface="Gill Sans MT"/>
                <a:cs typeface="Gill Sans MT"/>
              </a:rPr>
              <a:t>by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state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law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-70" dirty="0">
                <a:latin typeface="Gill Sans MT"/>
                <a:cs typeface="Gill Sans MT"/>
              </a:rPr>
              <a:t>Work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with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legal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counsel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0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ensure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compliance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10" dirty="0"/>
              <a:t>Interim</a:t>
            </a:r>
            <a:r>
              <a:rPr spc="-150" dirty="0"/>
              <a:t> </a:t>
            </a:r>
            <a:r>
              <a:rPr spc="35" dirty="0"/>
              <a:t>Suspensions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10271760" cy="262445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9235">
              <a:lnSpc>
                <a:spcPts val="300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60" dirty="0">
                <a:latin typeface="Gill Sans MT"/>
                <a:cs typeface="Gill Sans MT"/>
              </a:rPr>
              <a:t>Title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-20" dirty="0">
                <a:latin typeface="Gill Sans MT"/>
                <a:cs typeface="Gill Sans MT"/>
              </a:rPr>
              <a:t>IX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does</a:t>
            </a:r>
            <a:r>
              <a:rPr sz="2750" spc="-10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permit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disciplinary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action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to</a:t>
            </a:r>
            <a:r>
              <a:rPr sz="2750" spc="-10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be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taken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against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275" dirty="0">
                <a:latin typeface="Gill Sans MT"/>
                <a:cs typeface="Gill Sans MT"/>
              </a:rPr>
              <a:t>a </a:t>
            </a:r>
            <a:r>
              <a:rPr sz="2750" spc="125" dirty="0">
                <a:latin typeface="Gill Sans MT"/>
                <a:cs typeface="Gill Sans MT"/>
              </a:rPr>
              <a:t>respondent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until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process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90" dirty="0">
                <a:latin typeface="Gill Sans MT"/>
                <a:cs typeface="Gill Sans MT"/>
              </a:rPr>
              <a:t>has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been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completed</a:t>
            </a:r>
            <a:endParaRPr sz="2750">
              <a:latin typeface="Gill Sans MT"/>
              <a:cs typeface="Gill Sans MT"/>
            </a:endParaRPr>
          </a:p>
          <a:p>
            <a:pPr marL="241300" marR="456565" indent="-229235">
              <a:lnSpc>
                <a:spcPts val="3010"/>
              </a:lnSpc>
              <a:spcBef>
                <a:spcPts val="105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75" dirty="0">
                <a:latin typeface="Gill Sans MT"/>
                <a:cs typeface="Gill Sans MT"/>
              </a:rPr>
              <a:t>Coaches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may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consider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whether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suspend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player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from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 </a:t>
            </a:r>
            <a:r>
              <a:rPr sz="2750" spc="190" dirty="0">
                <a:latin typeface="Gill Sans MT"/>
                <a:cs typeface="Gill Sans MT"/>
              </a:rPr>
              <a:t>team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due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3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Title</a:t>
            </a:r>
            <a:r>
              <a:rPr sz="2750" spc="70" dirty="0">
                <a:latin typeface="Gill Sans MT"/>
                <a:cs typeface="Gill Sans MT"/>
              </a:rPr>
              <a:t> </a:t>
            </a:r>
            <a:r>
              <a:rPr sz="2750" spc="-80" dirty="0">
                <a:latin typeface="Gill Sans MT"/>
                <a:cs typeface="Gill Sans MT"/>
              </a:rPr>
              <a:t>IX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charges</a:t>
            </a:r>
            <a:endParaRPr sz="2750">
              <a:latin typeface="Gill Sans MT"/>
              <a:cs typeface="Gill Sans MT"/>
            </a:endParaRPr>
          </a:p>
          <a:p>
            <a:pPr marL="241300" marR="239395" indent="-229235">
              <a:lnSpc>
                <a:spcPts val="3010"/>
              </a:lnSpc>
              <a:spcBef>
                <a:spcPts val="104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95" dirty="0">
                <a:latin typeface="Gill Sans MT"/>
                <a:cs typeface="Gill Sans MT"/>
              </a:rPr>
              <a:t>Consult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with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counsel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determine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whether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such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suspension </a:t>
            </a:r>
            <a:r>
              <a:rPr sz="2750" spc="250" dirty="0">
                <a:latin typeface="Gill Sans MT"/>
                <a:cs typeface="Gill Sans MT"/>
              </a:rPr>
              <a:t>may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violate</a:t>
            </a:r>
            <a:r>
              <a:rPr sz="2750" spc="-100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Title</a:t>
            </a:r>
            <a:r>
              <a:rPr sz="2750" spc="-100" dirty="0">
                <a:latin typeface="Gill Sans MT"/>
                <a:cs typeface="Gill Sans MT"/>
              </a:rPr>
              <a:t> </a:t>
            </a:r>
            <a:r>
              <a:rPr sz="2750" spc="-10" dirty="0">
                <a:latin typeface="Gill Sans MT"/>
                <a:cs typeface="Gill Sans MT"/>
              </a:rPr>
              <a:t>IX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obligations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85" dirty="0"/>
              <a:t>Recruiting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10295890" cy="429323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29845" indent="-229235">
              <a:lnSpc>
                <a:spcPts val="300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95" dirty="0">
                <a:latin typeface="Gill Sans MT"/>
                <a:cs typeface="Gill Sans MT"/>
              </a:rPr>
              <a:t>Does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your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institution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process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for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determining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whether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30" dirty="0">
                <a:latin typeface="Gill Sans MT"/>
                <a:cs typeface="Gill Sans MT"/>
              </a:rPr>
              <a:t>to </a:t>
            </a:r>
            <a:r>
              <a:rPr sz="2750" spc="170" dirty="0">
                <a:latin typeface="Gill Sans MT"/>
                <a:cs typeface="Gill Sans MT"/>
              </a:rPr>
              <a:t>admit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student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with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disciplinary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record?</a:t>
            </a:r>
            <a:endParaRPr sz="2750">
              <a:latin typeface="Gill Sans MT"/>
              <a:cs typeface="Gill Sans MT"/>
            </a:endParaRPr>
          </a:p>
          <a:p>
            <a:pPr marL="241300" marR="195580" indent="-229235">
              <a:lnSpc>
                <a:spcPts val="3010"/>
              </a:lnSpc>
              <a:spcBef>
                <a:spcPts val="105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95" dirty="0">
                <a:latin typeface="Gill Sans MT"/>
                <a:cs typeface="Gill Sans MT"/>
              </a:rPr>
              <a:t>Does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your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institution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apply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that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process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for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students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who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have </a:t>
            </a:r>
            <a:r>
              <a:rPr sz="2750" spc="170" dirty="0">
                <a:latin typeface="Gill Sans MT"/>
                <a:cs typeface="Gill Sans MT"/>
              </a:rPr>
              <a:t>been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found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responsible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for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Title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-20" dirty="0">
                <a:latin typeface="Gill Sans MT"/>
                <a:cs typeface="Gill Sans MT"/>
              </a:rPr>
              <a:t>IX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prohibited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conduct?</a:t>
            </a:r>
            <a:endParaRPr sz="2750">
              <a:latin typeface="Gill Sans MT"/>
              <a:cs typeface="Gill Sans MT"/>
            </a:endParaRPr>
          </a:p>
          <a:p>
            <a:pPr marL="241300" marR="11430" indent="-229235">
              <a:lnSpc>
                <a:spcPct val="92200"/>
              </a:lnSpc>
              <a:spcBef>
                <a:spcPts val="9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50" dirty="0">
                <a:latin typeface="Gill Sans MT"/>
                <a:cs typeface="Gill Sans MT"/>
              </a:rPr>
              <a:t>How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does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your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institution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evaluate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risks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determine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whether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75" dirty="0">
                <a:latin typeface="Gill Sans MT"/>
                <a:cs typeface="Gill Sans MT"/>
              </a:rPr>
              <a:t>a </a:t>
            </a:r>
            <a:r>
              <a:rPr sz="2750" spc="145" dirty="0">
                <a:latin typeface="Gill Sans MT"/>
                <a:cs typeface="Gill Sans MT"/>
              </a:rPr>
              <a:t>student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with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disciplinary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record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225" dirty="0">
                <a:latin typeface="Gill Sans MT"/>
                <a:cs typeface="Gill Sans MT"/>
              </a:rPr>
              <a:t>can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25" dirty="0">
                <a:latin typeface="Gill Sans MT"/>
                <a:cs typeface="Gill Sans MT"/>
              </a:rPr>
              <a:t>safely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join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50" dirty="0">
                <a:latin typeface="Gill Sans MT"/>
                <a:cs typeface="Gill Sans MT"/>
              </a:rPr>
              <a:t>your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54" dirty="0">
                <a:latin typeface="Gill Sans MT"/>
                <a:cs typeface="Gill Sans MT"/>
              </a:rPr>
              <a:t>campus </a:t>
            </a:r>
            <a:r>
              <a:rPr sz="2750" spc="170" dirty="0">
                <a:latin typeface="Gill Sans MT"/>
                <a:cs typeface="Gill Sans MT"/>
              </a:rPr>
              <a:t>community?</a:t>
            </a:r>
            <a:endParaRPr sz="2750">
              <a:latin typeface="Gill Sans MT"/>
              <a:cs typeface="Gill Sans MT"/>
            </a:endParaRPr>
          </a:p>
          <a:p>
            <a:pPr marL="240029" marR="5080" indent="-227965" algn="just">
              <a:lnSpc>
                <a:spcPct val="92200"/>
              </a:lnSpc>
              <a:spcBef>
                <a:spcPts val="94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Are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coaches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knowledgeable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about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process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when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recruiting 	</a:t>
            </a:r>
            <a:r>
              <a:rPr sz="2750" spc="125" dirty="0">
                <a:latin typeface="Gill Sans MT"/>
                <a:cs typeface="Gill Sans MT"/>
              </a:rPr>
              <a:t>transfer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students,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are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they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informing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such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students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that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 	</a:t>
            </a:r>
            <a:r>
              <a:rPr sz="2750" spc="185" dirty="0">
                <a:latin typeface="Gill Sans MT"/>
                <a:cs typeface="Gill Sans MT"/>
              </a:rPr>
              <a:t>process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will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occur?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D6DECCA-9DE4-543E-D657-E44D43121C9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17575" y="-701040"/>
            <a:ext cx="8550275" cy="701040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Credits Slide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033780" y="617855"/>
            <a:ext cx="10102215" cy="554291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>
              <a:lnSpc>
                <a:spcPct val="93900"/>
              </a:lnSpc>
              <a:spcBef>
                <a:spcPts val="280"/>
              </a:spcBef>
            </a:pPr>
            <a:r>
              <a:rPr sz="2400" spc="-20" dirty="0">
                <a:latin typeface="Arial"/>
                <a:cs typeface="Arial"/>
              </a:rPr>
              <a:t>NACUA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materials,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recordings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available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of </a:t>
            </a:r>
            <a:r>
              <a:rPr sz="2400" dirty="0">
                <a:latin typeface="Arial"/>
                <a:cs typeface="Arial"/>
              </a:rPr>
              <a:t>this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program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offered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educational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materials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higher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education </a:t>
            </a:r>
            <a:r>
              <a:rPr sz="2400" dirty="0">
                <a:latin typeface="Arial"/>
                <a:cs typeface="Arial"/>
              </a:rPr>
              <a:t>lawyers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administrators.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prepared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presenters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not </a:t>
            </a:r>
            <a:r>
              <a:rPr sz="2400" dirty="0">
                <a:latin typeface="Arial"/>
                <a:cs typeface="Arial"/>
              </a:rPr>
              <a:t>reviewed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content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NACUA.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express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opinions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interpretations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authors.</a:t>
            </a:r>
            <a:endParaRPr sz="2400">
              <a:latin typeface="Arial"/>
              <a:cs typeface="Arial"/>
            </a:endParaRPr>
          </a:p>
          <a:p>
            <a:pPr marL="12700" marR="140970">
              <a:lnSpc>
                <a:spcPct val="93900"/>
              </a:lnSpc>
              <a:spcBef>
                <a:spcPts val="2700"/>
              </a:spcBef>
            </a:pPr>
            <a:r>
              <a:rPr sz="2400" dirty="0">
                <a:latin typeface="Arial"/>
                <a:cs typeface="Arial"/>
              </a:rPr>
              <a:t>Answers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questions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often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depend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specific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facts,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state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local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laws,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well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institutional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policies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practices.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materials,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comments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presenters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should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used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as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advice.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hypothetical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scenarios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presented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based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fictional </a:t>
            </a:r>
            <a:r>
              <a:rPr sz="2400" dirty="0">
                <a:latin typeface="Arial"/>
                <a:cs typeface="Arial"/>
              </a:rPr>
              <a:t>facts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persons.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hypothetical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scenarios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based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on </a:t>
            </a:r>
            <a:r>
              <a:rPr sz="2400" dirty="0">
                <a:latin typeface="Arial"/>
                <a:cs typeface="Arial"/>
              </a:rPr>
              <a:t>fictional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facts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persons. Legal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questions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should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directed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to </a:t>
            </a:r>
            <a:r>
              <a:rPr sz="2400" dirty="0">
                <a:latin typeface="Arial"/>
                <a:cs typeface="Arial"/>
              </a:rPr>
              <a:t>institutional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counsel.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795"/>
              </a:lnSpc>
              <a:spcBef>
                <a:spcPts val="2530"/>
              </a:spcBef>
            </a:pPr>
            <a:r>
              <a:rPr sz="2400" dirty="0">
                <a:latin typeface="Arial"/>
                <a:cs typeface="Arial"/>
              </a:rPr>
              <a:t>Those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wishing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re-use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 materials,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recordings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795"/>
              </a:lnSpc>
            </a:pPr>
            <a:r>
              <a:rPr sz="2400" dirty="0">
                <a:latin typeface="Arial"/>
                <a:cs typeface="Arial"/>
              </a:rPr>
              <a:t>should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contact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NACUA</a:t>
            </a:r>
            <a:r>
              <a:rPr sz="2400" spc="-1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</a:t>
            </a:r>
            <a:r>
              <a:rPr sz="2400" u="sng" dirty="0">
                <a:solidFill>
                  <a:srgbClr val="AC161B"/>
                </a:solidFill>
                <a:uFill>
                  <a:solidFill>
                    <a:srgbClr val="AC161B"/>
                  </a:solidFill>
                </a:uFill>
                <a:latin typeface="Arial"/>
                <a:cs typeface="Arial"/>
                <a:hlinkClick r:id="rId2"/>
              </a:rPr>
              <a:t>nacua@nacua.org</a:t>
            </a:r>
            <a:r>
              <a:rPr sz="2400" u="none" dirty="0">
                <a:latin typeface="Arial"/>
                <a:cs typeface="Arial"/>
              </a:rPr>
              <a:t>)</a:t>
            </a:r>
            <a:r>
              <a:rPr sz="2400" u="none" spc="-3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prior</a:t>
            </a:r>
            <a:r>
              <a:rPr sz="2400" u="none" spc="-40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to</a:t>
            </a:r>
            <a:r>
              <a:rPr sz="2400" u="none" spc="-4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any</a:t>
            </a:r>
            <a:r>
              <a:rPr sz="2400" u="none" spc="-60" dirty="0">
                <a:latin typeface="Arial"/>
                <a:cs typeface="Arial"/>
              </a:rPr>
              <a:t> </a:t>
            </a:r>
            <a:r>
              <a:rPr sz="2400" u="none" spc="-10" dirty="0">
                <a:latin typeface="Arial"/>
                <a:cs typeface="Arial"/>
              </a:rPr>
              <a:t>re-</a:t>
            </a:r>
            <a:r>
              <a:rPr sz="2400" u="none" spc="-20" dirty="0">
                <a:latin typeface="Arial"/>
                <a:cs typeface="Arial"/>
              </a:rPr>
              <a:t>use.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95" dirty="0"/>
              <a:t>34</a:t>
            </a:r>
            <a:r>
              <a:rPr spc="-155" dirty="0"/>
              <a:t> </a:t>
            </a:r>
            <a:r>
              <a:rPr spc="-330" dirty="0"/>
              <a:t>CFR</a:t>
            </a:r>
            <a:r>
              <a:rPr spc="-85" dirty="0"/>
              <a:t> </a:t>
            </a:r>
            <a:r>
              <a:rPr spc="-10" dirty="0"/>
              <a:t>106.41(c)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44550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390"/>
              </a:spcBef>
            </a:pPr>
            <a:r>
              <a:rPr sz="2400" b="1" spc="-25" dirty="0">
                <a:solidFill>
                  <a:srgbClr val="333333"/>
                </a:solidFill>
                <a:latin typeface="Gill Sans MT"/>
                <a:cs typeface="Gill Sans MT"/>
              </a:rPr>
              <a:t>(c)</a:t>
            </a:r>
            <a:r>
              <a:rPr sz="2400" b="1" spc="-10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b="1" i="1" spc="-40" dirty="0">
                <a:solidFill>
                  <a:srgbClr val="333333"/>
                </a:solidFill>
                <a:latin typeface="Gill Sans MT"/>
                <a:cs typeface="Gill Sans MT"/>
              </a:rPr>
              <a:t>Equal</a:t>
            </a:r>
            <a:r>
              <a:rPr sz="2400" b="1" i="1" spc="-10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b="1" i="1" spc="-45" dirty="0">
                <a:solidFill>
                  <a:srgbClr val="333333"/>
                </a:solidFill>
                <a:latin typeface="Gill Sans MT"/>
                <a:cs typeface="Gill Sans MT"/>
              </a:rPr>
              <a:t>opportunity.</a:t>
            </a:r>
            <a:r>
              <a:rPr sz="2400" b="1" i="1" spc="-10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dirty="0">
                <a:solidFill>
                  <a:srgbClr val="333333"/>
                </a:solidFill>
              </a:rPr>
              <a:t>A</a:t>
            </a:r>
            <a:r>
              <a:rPr sz="2400" spc="-85" dirty="0">
                <a:solidFill>
                  <a:srgbClr val="333333"/>
                </a:solidFill>
              </a:rPr>
              <a:t> </a:t>
            </a:r>
            <a:r>
              <a:rPr sz="2400" spc="70" dirty="0">
                <a:solidFill>
                  <a:srgbClr val="333333"/>
                </a:solidFill>
              </a:rPr>
              <a:t>recipient</a:t>
            </a:r>
            <a:r>
              <a:rPr sz="2400" spc="-120" dirty="0">
                <a:solidFill>
                  <a:srgbClr val="333333"/>
                </a:solidFill>
              </a:rPr>
              <a:t> </a:t>
            </a:r>
            <a:r>
              <a:rPr sz="2400" spc="125" dirty="0">
                <a:solidFill>
                  <a:srgbClr val="333333"/>
                </a:solidFill>
              </a:rPr>
              <a:t>which</a:t>
            </a:r>
            <a:r>
              <a:rPr sz="2400" spc="-130" dirty="0">
                <a:solidFill>
                  <a:srgbClr val="333333"/>
                </a:solidFill>
              </a:rPr>
              <a:t> </a:t>
            </a:r>
            <a:r>
              <a:rPr sz="2400" spc="105" dirty="0">
                <a:solidFill>
                  <a:srgbClr val="333333"/>
                </a:solidFill>
              </a:rPr>
              <a:t>operates</a:t>
            </a:r>
            <a:r>
              <a:rPr sz="2400" spc="-55" dirty="0">
                <a:solidFill>
                  <a:srgbClr val="333333"/>
                </a:solidFill>
              </a:rPr>
              <a:t> </a:t>
            </a:r>
            <a:r>
              <a:rPr sz="2400" spc="-20" dirty="0">
                <a:solidFill>
                  <a:srgbClr val="333333"/>
                </a:solidFill>
              </a:rPr>
              <a:t>or</a:t>
            </a:r>
            <a:r>
              <a:rPr sz="2400" spc="-80" dirty="0">
                <a:solidFill>
                  <a:srgbClr val="333333"/>
                </a:solidFill>
              </a:rPr>
              <a:t> </a:t>
            </a:r>
            <a:r>
              <a:rPr sz="2400" spc="125" dirty="0">
                <a:solidFill>
                  <a:srgbClr val="333333"/>
                </a:solidFill>
              </a:rPr>
              <a:t>sponsors </a:t>
            </a:r>
            <a:r>
              <a:rPr sz="2400" spc="100" dirty="0">
                <a:solidFill>
                  <a:srgbClr val="333333"/>
                </a:solidFill>
              </a:rPr>
              <a:t>interscholastic,</a:t>
            </a:r>
            <a:r>
              <a:rPr sz="2400" spc="-80" dirty="0">
                <a:solidFill>
                  <a:srgbClr val="333333"/>
                </a:solidFill>
              </a:rPr>
              <a:t> </a:t>
            </a:r>
            <a:r>
              <a:rPr sz="2400" spc="80" dirty="0">
                <a:solidFill>
                  <a:srgbClr val="333333"/>
                </a:solidFill>
              </a:rPr>
              <a:t>intercollegiate,</a:t>
            </a:r>
            <a:r>
              <a:rPr sz="2400" spc="-75" dirty="0">
                <a:solidFill>
                  <a:srgbClr val="333333"/>
                </a:solidFill>
              </a:rPr>
              <a:t> </a:t>
            </a:r>
            <a:r>
              <a:rPr sz="2400" spc="125" dirty="0">
                <a:solidFill>
                  <a:srgbClr val="333333"/>
                </a:solidFill>
              </a:rPr>
              <a:t>club</a:t>
            </a:r>
            <a:r>
              <a:rPr sz="2400" spc="-55" dirty="0">
                <a:solidFill>
                  <a:srgbClr val="333333"/>
                </a:solidFill>
              </a:rPr>
              <a:t> </a:t>
            </a:r>
            <a:r>
              <a:rPr sz="2400" dirty="0">
                <a:solidFill>
                  <a:srgbClr val="333333"/>
                </a:solidFill>
              </a:rPr>
              <a:t>or</a:t>
            </a:r>
            <a:r>
              <a:rPr sz="2400" spc="-50" dirty="0">
                <a:solidFill>
                  <a:srgbClr val="333333"/>
                </a:solidFill>
              </a:rPr>
              <a:t> </a:t>
            </a:r>
            <a:r>
              <a:rPr sz="2400" spc="80" dirty="0">
                <a:solidFill>
                  <a:srgbClr val="333333"/>
                </a:solidFill>
              </a:rPr>
              <a:t>intramural</a:t>
            </a:r>
            <a:r>
              <a:rPr sz="2400" spc="-114" dirty="0">
                <a:solidFill>
                  <a:srgbClr val="333333"/>
                </a:solidFill>
              </a:rPr>
              <a:t> </a:t>
            </a:r>
            <a:r>
              <a:rPr sz="2400" spc="125" dirty="0">
                <a:solidFill>
                  <a:srgbClr val="333333"/>
                </a:solidFill>
              </a:rPr>
              <a:t>athletics</a:t>
            </a:r>
            <a:r>
              <a:rPr sz="2400" spc="-95" dirty="0">
                <a:solidFill>
                  <a:srgbClr val="333333"/>
                </a:solidFill>
              </a:rPr>
              <a:t> </a:t>
            </a:r>
            <a:r>
              <a:rPr sz="2400" spc="170" dirty="0">
                <a:solidFill>
                  <a:srgbClr val="333333"/>
                </a:solidFill>
              </a:rPr>
              <a:t>shall</a:t>
            </a:r>
            <a:r>
              <a:rPr sz="2400" spc="-45" dirty="0">
                <a:solidFill>
                  <a:srgbClr val="333333"/>
                </a:solidFill>
              </a:rPr>
              <a:t> </a:t>
            </a:r>
            <a:r>
              <a:rPr sz="2400" spc="45" dirty="0">
                <a:solidFill>
                  <a:srgbClr val="333333"/>
                </a:solidFill>
              </a:rPr>
              <a:t>provide </a:t>
            </a:r>
            <a:r>
              <a:rPr sz="2400" spc="140" dirty="0">
                <a:solidFill>
                  <a:srgbClr val="333333"/>
                </a:solidFill>
              </a:rPr>
              <a:t>equal</a:t>
            </a:r>
            <a:r>
              <a:rPr sz="2400" spc="-50" dirty="0">
                <a:solidFill>
                  <a:srgbClr val="333333"/>
                </a:solidFill>
              </a:rPr>
              <a:t> </a:t>
            </a:r>
            <a:r>
              <a:rPr sz="2400" spc="100" dirty="0">
                <a:solidFill>
                  <a:srgbClr val="333333"/>
                </a:solidFill>
              </a:rPr>
              <a:t>athletic</a:t>
            </a:r>
            <a:r>
              <a:rPr sz="2400" spc="-40" dirty="0">
                <a:solidFill>
                  <a:srgbClr val="333333"/>
                </a:solidFill>
              </a:rPr>
              <a:t> </a:t>
            </a:r>
            <a:r>
              <a:rPr sz="2400" spc="45" dirty="0">
                <a:solidFill>
                  <a:srgbClr val="333333"/>
                </a:solidFill>
              </a:rPr>
              <a:t>opportunity</a:t>
            </a:r>
            <a:r>
              <a:rPr sz="2400" spc="-75" dirty="0">
                <a:solidFill>
                  <a:srgbClr val="333333"/>
                </a:solidFill>
              </a:rPr>
              <a:t> </a:t>
            </a:r>
            <a:r>
              <a:rPr sz="2400" spc="55" dirty="0">
                <a:solidFill>
                  <a:srgbClr val="333333"/>
                </a:solidFill>
              </a:rPr>
              <a:t>for</a:t>
            </a:r>
            <a:r>
              <a:rPr sz="2400" spc="-50" dirty="0">
                <a:solidFill>
                  <a:srgbClr val="333333"/>
                </a:solidFill>
              </a:rPr>
              <a:t> </a:t>
            </a:r>
            <a:r>
              <a:rPr sz="2400" spc="150" dirty="0">
                <a:solidFill>
                  <a:srgbClr val="333333"/>
                </a:solidFill>
              </a:rPr>
              <a:t>members</a:t>
            </a:r>
            <a:r>
              <a:rPr sz="2400" spc="-100" dirty="0">
                <a:solidFill>
                  <a:srgbClr val="333333"/>
                </a:solidFill>
              </a:rPr>
              <a:t> </a:t>
            </a:r>
            <a:r>
              <a:rPr sz="2400" spc="125" dirty="0">
                <a:solidFill>
                  <a:srgbClr val="333333"/>
                </a:solidFill>
              </a:rPr>
              <a:t>of</a:t>
            </a:r>
            <a:r>
              <a:rPr sz="2400" spc="5" dirty="0">
                <a:solidFill>
                  <a:srgbClr val="333333"/>
                </a:solidFill>
              </a:rPr>
              <a:t> </a:t>
            </a:r>
            <a:r>
              <a:rPr sz="2400" spc="55" dirty="0">
                <a:solidFill>
                  <a:srgbClr val="333333"/>
                </a:solidFill>
              </a:rPr>
              <a:t>both</a:t>
            </a:r>
            <a:r>
              <a:rPr sz="2400" spc="-30" dirty="0">
                <a:solidFill>
                  <a:srgbClr val="333333"/>
                </a:solidFill>
              </a:rPr>
              <a:t> </a:t>
            </a:r>
            <a:r>
              <a:rPr sz="2400" spc="155" dirty="0">
                <a:solidFill>
                  <a:srgbClr val="333333"/>
                </a:solidFill>
              </a:rPr>
              <a:t>sexes.</a:t>
            </a:r>
            <a:r>
              <a:rPr sz="2400" spc="-95" dirty="0">
                <a:solidFill>
                  <a:srgbClr val="333333"/>
                </a:solidFill>
              </a:rPr>
              <a:t> </a:t>
            </a:r>
            <a:r>
              <a:rPr sz="2400" spc="90" dirty="0">
                <a:solidFill>
                  <a:srgbClr val="333333"/>
                </a:solidFill>
              </a:rPr>
              <a:t>In</a:t>
            </a:r>
            <a:r>
              <a:rPr sz="2400" spc="-35" dirty="0">
                <a:solidFill>
                  <a:srgbClr val="333333"/>
                </a:solidFill>
              </a:rPr>
              <a:t> </a:t>
            </a:r>
            <a:r>
              <a:rPr sz="2400" spc="85" dirty="0">
                <a:solidFill>
                  <a:srgbClr val="333333"/>
                </a:solidFill>
              </a:rPr>
              <a:t>determining </a:t>
            </a:r>
            <a:r>
              <a:rPr sz="2400" spc="50" dirty="0">
                <a:solidFill>
                  <a:srgbClr val="333333"/>
                </a:solidFill>
              </a:rPr>
              <a:t>whether</a:t>
            </a:r>
            <a:r>
              <a:rPr sz="2400" spc="-50" dirty="0">
                <a:solidFill>
                  <a:srgbClr val="333333"/>
                </a:solidFill>
              </a:rPr>
              <a:t> </a:t>
            </a:r>
            <a:r>
              <a:rPr sz="2400" spc="140" dirty="0">
                <a:solidFill>
                  <a:srgbClr val="333333"/>
                </a:solidFill>
              </a:rPr>
              <a:t>equal</a:t>
            </a:r>
            <a:r>
              <a:rPr sz="2400" spc="-50" dirty="0">
                <a:solidFill>
                  <a:srgbClr val="333333"/>
                </a:solidFill>
              </a:rPr>
              <a:t> </a:t>
            </a:r>
            <a:r>
              <a:rPr sz="2400" spc="70" dirty="0">
                <a:solidFill>
                  <a:srgbClr val="333333"/>
                </a:solidFill>
              </a:rPr>
              <a:t>opportunities</a:t>
            </a:r>
            <a:r>
              <a:rPr sz="2400" spc="-25" dirty="0">
                <a:solidFill>
                  <a:srgbClr val="333333"/>
                </a:solidFill>
              </a:rPr>
              <a:t> </a:t>
            </a:r>
            <a:r>
              <a:rPr sz="2400" spc="70" dirty="0">
                <a:solidFill>
                  <a:srgbClr val="333333"/>
                </a:solidFill>
              </a:rPr>
              <a:t>are</a:t>
            </a:r>
            <a:r>
              <a:rPr sz="2400" spc="-60" dirty="0">
                <a:solidFill>
                  <a:srgbClr val="333333"/>
                </a:solidFill>
              </a:rPr>
              <a:t> </a:t>
            </a:r>
            <a:r>
              <a:rPr sz="2400" spc="145" dirty="0">
                <a:solidFill>
                  <a:srgbClr val="333333"/>
                </a:solidFill>
              </a:rPr>
              <a:t>available</a:t>
            </a:r>
            <a:r>
              <a:rPr sz="2400" spc="-60" dirty="0">
                <a:solidFill>
                  <a:srgbClr val="333333"/>
                </a:solidFill>
              </a:rPr>
              <a:t> </a:t>
            </a:r>
            <a:r>
              <a:rPr sz="2400" spc="65" dirty="0">
                <a:solidFill>
                  <a:srgbClr val="333333"/>
                </a:solidFill>
              </a:rPr>
              <a:t>the</a:t>
            </a:r>
            <a:r>
              <a:rPr sz="2400" spc="-55" dirty="0">
                <a:solidFill>
                  <a:srgbClr val="333333"/>
                </a:solidFill>
              </a:rPr>
              <a:t> </a:t>
            </a:r>
            <a:r>
              <a:rPr sz="2400" spc="-10" dirty="0">
                <a:solidFill>
                  <a:srgbClr val="333333"/>
                </a:solidFill>
              </a:rPr>
              <a:t>Director</a:t>
            </a:r>
            <a:r>
              <a:rPr sz="2400" spc="-55" dirty="0">
                <a:solidFill>
                  <a:srgbClr val="333333"/>
                </a:solidFill>
              </a:rPr>
              <a:t> </a:t>
            </a:r>
            <a:r>
              <a:rPr sz="2400" spc="65" dirty="0">
                <a:solidFill>
                  <a:srgbClr val="333333"/>
                </a:solidFill>
              </a:rPr>
              <a:t>will</a:t>
            </a:r>
            <a:r>
              <a:rPr sz="2400" spc="-50" dirty="0">
                <a:solidFill>
                  <a:srgbClr val="333333"/>
                </a:solidFill>
              </a:rPr>
              <a:t> </a:t>
            </a:r>
            <a:r>
              <a:rPr sz="2400" spc="85" dirty="0">
                <a:solidFill>
                  <a:srgbClr val="333333"/>
                </a:solidFill>
              </a:rPr>
              <a:t>consider,</a:t>
            </a:r>
            <a:r>
              <a:rPr sz="2400" spc="-85" dirty="0">
                <a:solidFill>
                  <a:srgbClr val="333333"/>
                </a:solidFill>
              </a:rPr>
              <a:t> </a:t>
            </a:r>
            <a:r>
              <a:rPr sz="2400" spc="180" dirty="0">
                <a:solidFill>
                  <a:srgbClr val="333333"/>
                </a:solidFill>
              </a:rPr>
              <a:t>among </a:t>
            </a:r>
            <a:r>
              <a:rPr sz="2400" dirty="0">
                <a:solidFill>
                  <a:srgbClr val="333333"/>
                </a:solidFill>
              </a:rPr>
              <a:t>other</a:t>
            </a:r>
            <a:r>
              <a:rPr sz="2400" spc="30" dirty="0">
                <a:solidFill>
                  <a:srgbClr val="333333"/>
                </a:solidFill>
              </a:rPr>
              <a:t> </a:t>
            </a:r>
            <a:r>
              <a:rPr sz="2400" spc="110" dirty="0">
                <a:solidFill>
                  <a:srgbClr val="333333"/>
                </a:solidFill>
              </a:rPr>
              <a:t>factors: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95" dirty="0"/>
              <a:t>34</a:t>
            </a:r>
            <a:r>
              <a:rPr spc="-110" dirty="0"/>
              <a:t> </a:t>
            </a:r>
            <a:r>
              <a:rPr spc="-330" dirty="0"/>
              <a:t>CFR</a:t>
            </a:r>
            <a:r>
              <a:rPr spc="-35" dirty="0"/>
              <a:t> </a:t>
            </a:r>
            <a:r>
              <a:rPr dirty="0"/>
              <a:t>106.41(c)</a:t>
            </a:r>
            <a:r>
              <a:rPr spc="-100" dirty="0"/>
              <a:t> </a:t>
            </a:r>
            <a:r>
              <a:rPr spc="-90" dirty="0"/>
              <a:t>Factors</a:t>
            </a:r>
            <a:r>
              <a:rPr spc="-150" dirty="0"/>
              <a:t> </a:t>
            </a:r>
            <a:r>
              <a:rPr dirty="0"/>
              <a:t>(1</a:t>
            </a:r>
            <a:r>
              <a:rPr spc="-114" dirty="0"/>
              <a:t> </a:t>
            </a:r>
            <a:r>
              <a:rPr dirty="0"/>
              <a:t>of</a:t>
            </a:r>
            <a:r>
              <a:rPr spc="-55" dirty="0"/>
              <a:t> </a:t>
            </a:r>
            <a:r>
              <a:rPr spc="-25" dirty="0"/>
              <a:t>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13305"/>
            <a:ext cx="9723755" cy="25482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74980" indent="-462280">
              <a:lnSpc>
                <a:spcPts val="2715"/>
              </a:lnSpc>
              <a:spcBef>
                <a:spcPts val="105"/>
              </a:spcBef>
              <a:buFont typeface="Gill Sans MT"/>
              <a:buAutoNum type="arabicParenBoth"/>
              <a:tabLst>
                <a:tab pos="474980" algn="l"/>
              </a:tabLst>
            </a:pPr>
            <a:r>
              <a:rPr sz="2400" dirty="0">
                <a:solidFill>
                  <a:srgbClr val="333333"/>
                </a:solidFill>
                <a:latin typeface="Gill Sans MT"/>
                <a:cs typeface="Gill Sans MT"/>
              </a:rPr>
              <a:t>Whether</a:t>
            </a:r>
            <a:r>
              <a:rPr sz="2400" spc="-6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70" dirty="0">
                <a:solidFill>
                  <a:srgbClr val="333333"/>
                </a:solidFill>
                <a:latin typeface="Gill Sans MT"/>
                <a:cs typeface="Gill Sans MT"/>
              </a:rPr>
              <a:t>the</a:t>
            </a:r>
            <a:r>
              <a:rPr sz="2400" spc="-7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14" dirty="0">
                <a:solidFill>
                  <a:srgbClr val="333333"/>
                </a:solidFill>
                <a:latin typeface="Gill Sans MT"/>
                <a:cs typeface="Gill Sans MT"/>
              </a:rPr>
              <a:t>selection</a:t>
            </a:r>
            <a:r>
              <a:rPr sz="2400" spc="-5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25" dirty="0">
                <a:solidFill>
                  <a:srgbClr val="333333"/>
                </a:solidFill>
                <a:latin typeface="Gill Sans MT"/>
                <a:cs typeface="Gill Sans MT"/>
              </a:rPr>
              <a:t>of</a:t>
            </a:r>
            <a:r>
              <a:rPr sz="2400" spc="-8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05" dirty="0">
                <a:solidFill>
                  <a:srgbClr val="333333"/>
                </a:solidFill>
                <a:latin typeface="Gill Sans MT"/>
                <a:cs typeface="Gill Sans MT"/>
              </a:rPr>
              <a:t>sports</a:t>
            </a:r>
            <a:r>
              <a:rPr sz="2400" spc="-4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70" dirty="0">
                <a:solidFill>
                  <a:srgbClr val="333333"/>
                </a:solidFill>
                <a:latin typeface="Gill Sans MT"/>
                <a:cs typeface="Gill Sans MT"/>
              </a:rPr>
              <a:t>and</a:t>
            </a:r>
            <a:r>
              <a:rPr sz="2400" spc="-8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25" dirty="0">
                <a:solidFill>
                  <a:srgbClr val="333333"/>
                </a:solidFill>
                <a:latin typeface="Gill Sans MT"/>
                <a:cs typeface="Gill Sans MT"/>
              </a:rPr>
              <a:t>levels</a:t>
            </a:r>
            <a:r>
              <a:rPr sz="2400" spc="-4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25" dirty="0">
                <a:solidFill>
                  <a:srgbClr val="333333"/>
                </a:solidFill>
                <a:latin typeface="Gill Sans MT"/>
                <a:cs typeface="Gill Sans MT"/>
              </a:rPr>
              <a:t>of</a:t>
            </a:r>
            <a:r>
              <a:rPr sz="2400" spc="-8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90" dirty="0">
                <a:solidFill>
                  <a:srgbClr val="333333"/>
                </a:solidFill>
                <a:latin typeface="Gill Sans MT"/>
                <a:cs typeface="Gill Sans MT"/>
              </a:rPr>
              <a:t>competition</a:t>
            </a:r>
            <a:r>
              <a:rPr sz="2400" spc="-5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10" dirty="0">
                <a:solidFill>
                  <a:srgbClr val="333333"/>
                </a:solidFill>
                <a:latin typeface="Gill Sans MT"/>
                <a:cs typeface="Gill Sans MT"/>
              </a:rPr>
              <a:t>effectively</a:t>
            </a:r>
            <a:endParaRPr sz="2400">
              <a:latin typeface="Gill Sans MT"/>
              <a:cs typeface="Gill Sans MT"/>
            </a:endParaRPr>
          </a:p>
          <a:p>
            <a:pPr marL="241300">
              <a:lnSpc>
                <a:spcPts val="2715"/>
              </a:lnSpc>
            </a:pPr>
            <a:r>
              <a:rPr sz="2400" spc="155" dirty="0">
                <a:solidFill>
                  <a:srgbClr val="333333"/>
                </a:solidFill>
                <a:latin typeface="Gill Sans MT"/>
                <a:cs typeface="Gill Sans MT"/>
              </a:rPr>
              <a:t>accommodate</a:t>
            </a:r>
            <a:r>
              <a:rPr sz="2400" spc="-6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65" dirty="0">
                <a:solidFill>
                  <a:srgbClr val="333333"/>
                </a:solidFill>
                <a:latin typeface="Gill Sans MT"/>
                <a:cs typeface="Gill Sans MT"/>
              </a:rPr>
              <a:t>the</a:t>
            </a:r>
            <a:r>
              <a:rPr sz="2400" spc="-5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95" dirty="0">
                <a:solidFill>
                  <a:srgbClr val="333333"/>
                </a:solidFill>
                <a:latin typeface="Gill Sans MT"/>
                <a:cs typeface="Gill Sans MT"/>
              </a:rPr>
              <a:t>interests</a:t>
            </a:r>
            <a:r>
              <a:rPr sz="2400" spc="-10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65" dirty="0">
                <a:solidFill>
                  <a:srgbClr val="333333"/>
                </a:solidFill>
                <a:latin typeface="Gill Sans MT"/>
                <a:cs typeface="Gill Sans MT"/>
              </a:rPr>
              <a:t>and</a:t>
            </a:r>
            <a:r>
              <a:rPr sz="2400" spc="-6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10" dirty="0">
                <a:solidFill>
                  <a:srgbClr val="333333"/>
                </a:solidFill>
                <a:latin typeface="Gill Sans MT"/>
                <a:cs typeface="Gill Sans MT"/>
              </a:rPr>
              <a:t>abilities</a:t>
            </a:r>
            <a:r>
              <a:rPr sz="2400" spc="-2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25" dirty="0">
                <a:solidFill>
                  <a:srgbClr val="333333"/>
                </a:solidFill>
                <a:latin typeface="Gill Sans MT"/>
                <a:cs typeface="Gill Sans MT"/>
              </a:rPr>
              <a:t>of</a:t>
            </a:r>
            <a:r>
              <a:rPr sz="2400" spc="-6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50" dirty="0">
                <a:solidFill>
                  <a:srgbClr val="333333"/>
                </a:solidFill>
                <a:latin typeface="Gill Sans MT"/>
                <a:cs typeface="Gill Sans MT"/>
              </a:rPr>
              <a:t>members</a:t>
            </a:r>
            <a:r>
              <a:rPr sz="2400" spc="-2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25" dirty="0">
                <a:solidFill>
                  <a:srgbClr val="333333"/>
                </a:solidFill>
                <a:latin typeface="Gill Sans MT"/>
                <a:cs typeface="Gill Sans MT"/>
              </a:rPr>
              <a:t>of</a:t>
            </a:r>
            <a:r>
              <a:rPr sz="2400" spc="-6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70" dirty="0">
                <a:solidFill>
                  <a:srgbClr val="333333"/>
                </a:solidFill>
                <a:latin typeface="Gill Sans MT"/>
                <a:cs typeface="Gill Sans MT"/>
              </a:rPr>
              <a:t>both</a:t>
            </a:r>
            <a:r>
              <a:rPr sz="2400" spc="-3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05" dirty="0">
                <a:solidFill>
                  <a:srgbClr val="333333"/>
                </a:solidFill>
                <a:latin typeface="Gill Sans MT"/>
                <a:cs typeface="Gill Sans MT"/>
              </a:rPr>
              <a:t>sexes;</a:t>
            </a:r>
            <a:endParaRPr sz="2400">
              <a:latin typeface="Gill Sans MT"/>
              <a:cs typeface="Gill Sans MT"/>
            </a:endParaRPr>
          </a:p>
          <a:p>
            <a:pPr marL="474980" indent="-462280">
              <a:lnSpc>
                <a:spcPct val="100000"/>
              </a:lnSpc>
              <a:spcBef>
                <a:spcPts val="725"/>
              </a:spcBef>
              <a:buFont typeface="Gill Sans MT"/>
              <a:buAutoNum type="arabicParenBoth" startAt="2"/>
              <a:tabLst>
                <a:tab pos="474980" algn="l"/>
              </a:tabLst>
            </a:pPr>
            <a:r>
              <a:rPr sz="2400" spc="75" dirty="0">
                <a:solidFill>
                  <a:srgbClr val="333333"/>
                </a:solidFill>
                <a:latin typeface="Gill Sans MT"/>
                <a:cs typeface="Gill Sans MT"/>
              </a:rPr>
              <a:t>The</a:t>
            </a:r>
            <a:r>
              <a:rPr sz="2400" spc="-5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80" dirty="0">
                <a:solidFill>
                  <a:srgbClr val="333333"/>
                </a:solidFill>
                <a:latin typeface="Gill Sans MT"/>
                <a:cs typeface="Gill Sans MT"/>
              </a:rPr>
              <a:t>provision</a:t>
            </a:r>
            <a:r>
              <a:rPr sz="2400" spc="-3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25" dirty="0">
                <a:solidFill>
                  <a:srgbClr val="333333"/>
                </a:solidFill>
                <a:latin typeface="Gill Sans MT"/>
                <a:cs typeface="Gill Sans MT"/>
              </a:rPr>
              <a:t>of</a:t>
            </a:r>
            <a:r>
              <a:rPr sz="2400" spc="-6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20" dirty="0">
                <a:solidFill>
                  <a:srgbClr val="333333"/>
                </a:solidFill>
                <a:latin typeface="Gill Sans MT"/>
                <a:cs typeface="Gill Sans MT"/>
              </a:rPr>
              <a:t>equipment</a:t>
            </a:r>
            <a:r>
              <a:rPr sz="2400" spc="-9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70" dirty="0">
                <a:solidFill>
                  <a:srgbClr val="333333"/>
                </a:solidFill>
                <a:latin typeface="Gill Sans MT"/>
                <a:cs typeface="Gill Sans MT"/>
              </a:rPr>
              <a:t>and</a:t>
            </a:r>
            <a:r>
              <a:rPr sz="2400" spc="-6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20" dirty="0">
                <a:solidFill>
                  <a:srgbClr val="333333"/>
                </a:solidFill>
                <a:latin typeface="Gill Sans MT"/>
                <a:cs typeface="Gill Sans MT"/>
              </a:rPr>
              <a:t>supplies;</a:t>
            </a:r>
            <a:endParaRPr sz="2400">
              <a:latin typeface="Gill Sans MT"/>
              <a:cs typeface="Gill Sans MT"/>
            </a:endParaRPr>
          </a:p>
          <a:p>
            <a:pPr marL="474980" indent="-462280">
              <a:lnSpc>
                <a:spcPct val="100000"/>
              </a:lnSpc>
              <a:spcBef>
                <a:spcPts val="725"/>
              </a:spcBef>
              <a:buFont typeface="Gill Sans MT"/>
              <a:buAutoNum type="arabicParenBoth" startAt="2"/>
              <a:tabLst>
                <a:tab pos="474980" algn="l"/>
              </a:tabLst>
            </a:pPr>
            <a:r>
              <a:rPr sz="2400" spc="155" dirty="0">
                <a:solidFill>
                  <a:srgbClr val="333333"/>
                </a:solidFill>
                <a:latin typeface="Gill Sans MT"/>
                <a:cs typeface="Gill Sans MT"/>
              </a:rPr>
              <a:t>Scheduling</a:t>
            </a:r>
            <a:r>
              <a:rPr sz="2400" spc="-5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25" dirty="0">
                <a:solidFill>
                  <a:srgbClr val="333333"/>
                </a:solidFill>
                <a:latin typeface="Gill Sans MT"/>
                <a:cs typeface="Gill Sans MT"/>
              </a:rPr>
              <a:t>of</a:t>
            </a:r>
            <a:r>
              <a:rPr sz="2400" spc="-7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245" dirty="0">
                <a:solidFill>
                  <a:srgbClr val="333333"/>
                </a:solidFill>
                <a:latin typeface="Gill Sans MT"/>
                <a:cs typeface="Gill Sans MT"/>
              </a:rPr>
              <a:t>games</a:t>
            </a:r>
            <a:r>
              <a:rPr sz="2400" spc="-2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70" dirty="0">
                <a:solidFill>
                  <a:srgbClr val="333333"/>
                </a:solidFill>
                <a:latin typeface="Gill Sans MT"/>
                <a:cs typeface="Gill Sans MT"/>
              </a:rPr>
              <a:t>and</a:t>
            </a:r>
            <a:r>
              <a:rPr sz="2400" spc="-6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00" dirty="0">
                <a:solidFill>
                  <a:srgbClr val="333333"/>
                </a:solidFill>
                <a:latin typeface="Gill Sans MT"/>
                <a:cs typeface="Gill Sans MT"/>
              </a:rPr>
              <a:t>practice</a:t>
            </a:r>
            <a:r>
              <a:rPr sz="2400" spc="-5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50" dirty="0">
                <a:solidFill>
                  <a:srgbClr val="333333"/>
                </a:solidFill>
                <a:latin typeface="Gill Sans MT"/>
                <a:cs typeface="Gill Sans MT"/>
              </a:rPr>
              <a:t>time;</a:t>
            </a:r>
            <a:endParaRPr sz="2400">
              <a:latin typeface="Gill Sans MT"/>
              <a:cs typeface="Gill Sans MT"/>
            </a:endParaRPr>
          </a:p>
          <a:p>
            <a:pPr marL="474980" indent="-462280">
              <a:lnSpc>
                <a:spcPct val="100000"/>
              </a:lnSpc>
              <a:spcBef>
                <a:spcPts val="725"/>
              </a:spcBef>
              <a:buFont typeface="Gill Sans MT"/>
              <a:buAutoNum type="arabicParenBoth" startAt="2"/>
              <a:tabLst>
                <a:tab pos="474980" algn="l"/>
              </a:tabLst>
            </a:pPr>
            <a:r>
              <a:rPr sz="2400" spc="60" dirty="0">
                <a:solidFill>
                  <a:srgbClr val="333333"/>
                </a:solidFill>
                <a:latin typeface="Gill Sans MT"/>
                <a:cs typeface="Gill Sans MT"/>
              </a:rPr>
              <a:t>Travel</a:t>
            </a:r>
            <a:r>
              <a:rPr sz="2400" spc="-1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70" dirty="0">
                <a:solidFill>
                  <a:srgbClr val="333333"/>
                </a:solidFill>
                <a:latin typeface="Gill Sans MT"/>
                <a:cs typeface="Gill Sans MT"/>
              </a:rPr>
              <a:t>and</a:t>
            </a:r>
            <a:r>
              <a:rPr sz="2400" spc="-3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dirty="0">
                <a:solidFill>
                  <a:srgbClr val="333333"/>
                </a:solidFill>
                <a:latin typeface="Gill Sans MT"/>
                <a:cs typeface="Gill Sans MT"/>
              </a:rPr>
              <a:t>per</a:t>
            </a:r>
            <a:r>
              <a:rPr sz="2400" spc="-2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14" dirty="0">
                <a:solidFill>
                  <a:srgbClr val="333333"/>
                </a:solidFill>
                <a:latin typeface="Gill Sans MT"/>
                <a:cs typeface="Gill Sans MT"/>
              </a:rPr>
              <a:t>diem</a:t>
            </a:r>
            <a:r>
              <a:rPr sz="2400" spc="-3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10" dirty="0">
                <a:solidFill>
                  <a:srgbClr val="333333"/>
                </a:solidFill>
                <a:latin typeface="Gill Sans MT"/>
                <a:cs typeface="Gill Sans MT"/>
              </a:rPr>
              <a:t>allowance;</a:t>
            </a:r>
            <a:endParaRPr sz="2400">
              <a:latin typeface="Gill Sans MT"/>
              <a:cs typeface="Gill Sans MT"/>
            </a:endParaRPr>
          </a:p>
          <a:p>
            <a:pPr marL="474980" indent="-462280">
              <a:lnSpc>
                <a:spcPct val="100000"/>
              </a:lnSpc>
              <a:spcBef>
                <a:spcPts val="725"/>
              </a:spcBef>
              <a:buFont typeface="Gill Sans MT"/>
              <a:buAutoNum type="arabicParenBoth" startAt="2"/>
              <a:tabLst>
                <a:tab pos="474980" algn="l"/>
              </a:tabLst>
            </a:pPr>
            <a:r>
              <a:rPr sz="2400" dirty="0">
                <a:solidFill>
                  <a:srgbClr val="333333"/>
                </a:solidFill>
                <a:latin typeface="Gill Sans MT"/>
                <a:cs typeface="Gill Sans MT"/>
              </a:rPr>
              <a:t>Opportunity</a:t>
            </a:r>
            <a:r>
              <a:rPr sz="2400" spc="3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dirty="0">
                <a:solidFill>
                  <a:srgbClr val="333333"/>
                </a:solidFill>
                <a:latin typeface="Gill Sans MT"/>
                <a:cs typeface="Gill Sans MT"/>
              </a:rPr>
              <a:t>to</a:t>
            </a:r>
            <a:r>
              <a:rPr sz="2400" spc="-5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80" dirty="0">
                <a:solidFill>
                  <a:srgbClr val="333333"/>
                </a:solidFill>
                <a:latin typeface="Gill Sans MT"/>
                <a:cs typeface="Gill Sans MT"/>
              </a:rPr>
              <a:t>receive</a:t>
            </a:r>
            <a:r>
              <a:rPr sz="2400" spc="-2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70" dirty="0">
                <a:solidFill>
                  <a:srgbClr val="333333"/>
                </a:solidFill>
                <a:latin typeface="Gill Sans MT"/>
                <a:cs typeface="Gill Sans MT"/>
              </a:rPr>
              <a:t>coaching</a:t>
            </a:r>
            <a:r>
              <a:rPr sz="2400" spc="-2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65" dirty="0">
                <a:solidFill>
                  <a:srgbClr val="333333"/>
                </a:solidFill>
                <a:latin typeface="Gill Sans MT"/>
                <a:cs typeface="Gill Sans MT"/>
              </a:rPr>
              <a:t>and</a:t>
            </a:r>
            <a:r>
              <a:rPr sz="2400" spc="-4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180" dirty="0">
                <a:solidFill>
                  <a:srgbClr val="333333"/>
                </a:solidFill>
                <a:latin typeface="Gill Sans MT"/>
                <a:cs typeface="Gill Sans MT"/>
              </a:rPr>
              <a:t>academic</a:t>
            </a:r>
            <a:r>
              <a:rPr sz="2400" spc="-1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z="2400" spc="-10" dirty="0">
                <a:solidFill>
                  <a:srgbClr val="333333"/>
                </a:solidFill>
                <a:latin typeface="Gill Sans MT"/>
                <a:cs typeface="Gill Sans MT"/>
              </a:rPr>
              <a:t>tutoring;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95" dirty="0"/>
              <a:t>34</a:t>
            </a:r>
            <a:r>
              <a:rPr spc="-110" dirty="0"/>
              <a:t> </a:t>
            </a:r>
            <a:r>
              <a:rPr spc="-330" dirty="0"/>
              <a:t>CFR</a:t>
            </a:r>
            <a:r>
              <a:rPr spc="-35" dirty="0"/>
              <a:t> </a:t>
            </a:r>
            <a:r>
              <a:rPr dirty="0"/>
              <a:t>106.41(c)</a:t>
            </a:r>
            <a:r>
              <a:rPr spc="-100" dirty="0"/>
              <a:t> </a:t>
            </a:r>
            <a:r>
              <a:rPr spc="-90" dirty="0"/>
              <a:t>Factors</a:t>
            </a:r>
            <a:r>
              <a:rPr spc="-150" dirty="0"/>
              <a:t> </a:t>
            </a:r>
            <a:r>
              <a:rPr dirty="0"/>
              <a:t>(2</a:t>
            </a:r>
            <a:r>
              <a:rPr spc="-114" dirty="0"/>
              <a:t> </a:t>
            </a:r>
            <a:r>
              <a:rPr dirty="0"/>
              <a:t>of</a:t>
            </a:r>
            <a:r>
              <a:rPr spc="-55" dirty="0"/>
              <a:t> </a:t>
            </a:r>
            <a:r>
              <a:rPr spc="-25" dirty="0"/>
              <a:t>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21347"/>
            <a:ext cx="9644380" cy="2964180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547370" indent="-534670">
              <a:lnSpc>
                <a:spcPct val="100000"/>
              </a:lnSpc>
              <a:spcBef>
                <a:spcPts val="780"/>
              </a:spcBef>
              <a:buSzPct val="98181"/>
              <a:buFont typeface="Arial Black"/>
              <a:buAutoNum type="arabicParenBoth" startAt="6"/>
              <a:tabLst>
                <a:tab pos="547370" algn="l"/>
              </a:tabLst>
            </a:pPr>
            <a:r>
              <a:rPr sz="2750" spc="80" dirty="0">
                <a:solidFill>
                  <a:srgbClr val="333333"/>
                </a:solidFill>
                <a:latin typeface="Arial"/>
                <a:cs typeface="Arial"/>
              </a:rPr>
              <a:t>Assignment</a:t>
            </a:r>
            <a:r>
              <a:rPr sz="2750" spc="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105" dirty="0">
                <a:solidFill>
                  <a:srgbClr val="333333"/>
                </a:solidFill>
                <a:latin typeface="Arial"/>
                <a:cs typeface="Arial"/>
              </a:rPr>
              <a:t>and</a:t>
            </a:r>
            <a:r>
              <a:rPr sz="2750" spc="4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114" dirty="0">
                <a:solidFill>
                  <a:srgbClr val="333333"/>
                </a:solidFill>
                <a:latin typeface="Arial"/>
                <a:cs typeface="Arial"/>
              </a:rPr>
              <a:t>compensation</a:t>
            </a:r>
            <a:r>
              <a:rPr sz="2750" spc="4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145" dirty="0">
                <a:solidFill>
                  <a:srgbClr val="333333"/>
                </a:solidFill>
                <a:latin typeface="Arial"/>
                <a:cs typeface="Arial"/>
              </a:rPr>
              <a:t>of</a:t>
            </a:r>
            <a:r>
              <a:rPr sz="2750" spc="5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333333"/>
                </a:solidFill>
                <a:latin typeface="Arial"/>
                <a:cs typeface="Arial"/>
              </a:rPr>
              <a:t>coaches</a:t>
            </a:r>
            <a:r>
              <a:rPr sz="2750" spc="5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130" dirty="0">
                <a:solidFill>
                  <a:srgbClr val="333333"/>
                </a:solidFill>
                <a:latin typeface="Arial"/>
                <a:cs typeface="Arial"/>
              </a:rPr>
              <a:t>and</a:t>
            </a:r>
            <a:r>
              <a:rPr sz="2750" spc="-3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125" dirty="0">
                <a:solidFill>
                  <a:srgbClr val="333333"/>
                </a:solidFill>
                <a:latin typeface="Arial"/>
                <a:cs typeface="Arial"/>
              </a:rPr>
              <a:t>tutors;</a:t>
            </a:r>
            <a:endParaRPr sz="2750">
              <a:latin typeface="Arial"/>
              <a:cs typeface="Arial"/>
            </a:endParaRPr>
          </a:p>
          <a:p>
            <a:pPr marL="241300" marR="659765" indent="-229235">
              <a:lnSpc>
                <a:spcPts val="3080"/>
              </a:lnSpc>
              <a:spcBef>
                <a:spcPts val="965"/>
              </a:spcBef>
              <a:buSzPct val="98181"/>
              <a:buFont typeface="Arial Black"/>
              <a:buAutoNum type="arabicParenBoth" startAt="6"/>
              <a:tabLst>
                <a:tab pos="241300" algn="l"/>
                <a:tab pos="547370" algn="l"/>
              </a:tabLst>
            </a:pPr>
            <a:r>
              <a:rPr sz="2750" spc="65" dirty="0">
                <a:solidFill>
                  <a:srgbClr val="333333"/>
                </a:solidFill>
                <a:latin typeface="Arial"/>
                <a:cs typeface="Arial"/>
              </a:rPr>
              <a:t>	Provision</a:t>
            </a:r>
            <a:r>
              <a:rPr sz="2750" spc="-7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180" dirty="0">
                <a:solidFill>
                  <a:srgbClr val="333333"/>
                </a:solidFill>
                <a:latin typeface="Arial"/>
                <a:cs typeface="Arial"/>
              </a:rPr>
              <a:t>of</a:t>
            </a:r>
            <a:r>
              <a:rPr sz="2750" spc="-5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85" dirty="0">
                <a:solidFill>
                  <a:srgbClr val="333333"/>
                </a:solidFill>
                <a:latin typeface="Arial"/>
                <a:cs typeface="Arial"/>
              </a:rPr>
              <a:t>locker</a:t>
            </a:r>
            <a:r>
              <a:rPr sz="2750" spc="-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105" dirty="0">
                <a:solidFill>
                  <a:srgbClr val="333333"/>
                </a:solidFill>
                <a:latin typeface="Arial"/>
                <a:cs typeface="Arial"/>
              </a:rPr>
              <a:t>rooms,</a:t>
            </a:r>
            <a:r>
              <a:rPr sz="2750" spc="-9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80" dirty="0">
                <a:solidFill>
                  <a:srgbClr val="333333"/>
                </a:solidFill>
                <a:latin typeface="Arial"/>
                <a:cs typeface="Arial"/>
              </a:rPr>
              <a:t>practice</a:t>
            </a:r>
            <a:r>
              <a:rPr sz="2750" spc="-7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130" dirty="0">
                <a:solidFill>
                  <a:srgbClr val="333333"/>
                </a:solidFill>
                <a:latin typeface="Arial"/>
                <a:cs typeface="Arial"/>
              </a:rPr>
              <a:t>and</a:t>
            </a:r>
            <a:r>
              <a:rPr sz="2750" spc="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100" dirty="0">
                <a:solidFill>
                  <a:srgbClr val="333333"/>
                </a:solidFill>
                <a:latin typeface="Arial"/>
                <a:cs typeface="Arial"/>
              </a:rPr>
              <a:t>competitive </a:t>
            </a:r>
            <a:r>
              <a:rPr sz="2750" spc="50" dirty="0">
                <a:solidFill>
                  <a:srgbClr val="333333"/>
                </a:solidFill>
                <a:latin typeface="Arial"/>
                <a:cs typeface="Arial"/>
              </a:rPr>
              <a:t>facilities;</a:t>
            </a:r>
            <a:endParaRPr sz="2750">
              <a:latin typeface="Arial"/>
              <a:cs typeface="Arial"/>
            </a:endParaRPr>
          </a:p>
          <a:p>
            <a:pPr marL="548005" indent="-535305">
              <a:lnSpc>
                <a:spcPct val="100000"/>
              </a:lnSpc>
              <a:spcBef>
                <a:spcPts val="615"/>
              </a:spcBef>
              <a:buSzPct val="98181"/>
              <a:buFont typeface="Arial Black"/>
              <a:buAutoNum type="arabicParenBoth" startAt="6"/>
              <a:tabLst>
                <a:tab pos="548005" algn="l"/>
              </a:tabLst>
            </a:pPr>
            <a:r>
              <a:rPr sz="2750" spc="65" dirty="0">
                <a:solidFill>
                  <a:srgbClr val="333333"/>
                </a:solidFill>
                <a:latin typeface="Arial"/>
                <a:cs typeface="Arial"/>
              </a:rPr>
              <a:t>Provision</a:t>
            </a:r>
            <a:r>
              <a:rPr sz="2750" spc="-6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180" dirty="0">
                <a:solidFill>
                  <a:srgbClr val="333333"/>
                </a:solidFill>
                <a:latin typeface="Arial"/>
                <a:cs typeface="Arial"/>
              </a:rPr>
              <a:t>of</a:t>
            </a:r>
            <a:r>
              <a:rPr sz="2750" spc="-4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95" dirty="0">
                <a:solidFill>
                  <a:srgbClr val="333333"/>
                </a:solidFill>
                <a:latin typeface="Arial"/>
                <a:cs typeface="Arial"/>
              </a:rPr>
              <a:t>medical</a:t>
            </a:r>
            <a:r>
              <a:rPr sz="275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130" dirty="0">
                <a:solidFill>
                  <a:srgbClr val="333333"/>
                </a:solidFill>
                <a:latin typeface="Arial"/>
                <a:cs typeface="Arial"/>
              </a:rPr>
              <a:t>and</a:t>
            </a:r>
            <a:r>
              <a:rPr sz="2750" spc="-5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110" dirty="0">
                <a:solidFill>
                  <a:srgbClr val="333333"/>
                </a:solidFill>
                <a:latin typeface="Arial"/>
                <a:cs typeface="Arial"/>
              </a:rPr>
              <a:t>training</a:t>
            </a:r>
            <a:r>
              <a:rPr sz="275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75" dirty="0">
                <a:solidFill>
                  <a:srgbClr val="333333"/>
                </a:solidFill>
                <a:latin typeface="Arial"/>
                <a:cs typeface="Arial"/>
              </a:rPr>
              <a:t>facilities</a:t>
            </a:r>
            <a:r>
              <a:rPr sz="2750" spc="-5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130" dirty="0">
                <a:solidFill>
                  <a:srgbClr val="333333"/>
                </a:solidFill>
                <a:latin typeface="Arial"/>
                <a:cs typeface="Arial"/>
              </a:rPr>
              <a:t>and</a:t>
            </a:r>
            <a:r>
              <a:rPr sz="2750" spc="-5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-10" dirty="0">
                <a:solidFill>
                  <a:srgbClr val="333333"/>
                </a:solidFill>
                <a:latin typeface="Arial"/>
                <a:cs typeface="Arial"/>
              </a:rPr>
              <a:t>services;</a:t>
            </a:r>
            <a:endParaRPr sz="2750">
              <a:latin typeface="Arial"/>
              <a:cs typeface="Arial"/>
            </a:endParaRPr>
          </a:p>
          <a:p>
            <a:pPr marL="548005" indent="-535305">
              <a:lnSpc>
                <a:spcPct val="100000"/>
              </a:lnSpc>
              <a:spcBef>
                <a:spcPts val="755"/>
              </a:spcBef>
              <a:buSzPct val="98181"/>
              <a:buFont typeface="Arial Black"/>
              <a:buAutoNum type="arabicParenBoth" startAt="6"/>
              <a:tabLst>
                <a:tab pos="548005" algn="l"/>
              </a:tabLst>
            </a:pPr>
            <a:r>
              <a:rPr sz="2750" spc="65" dirty="0">
                <a:solidFill>
                  <a:srgbClr val="333333"/>
                </a:solidFill>
                <a:latin typeface="Arial"/>
                <a:cs typeface="Arial"/>
              </a:rPr>
              <a:t>Provision</a:t>
            </a:r>
            <a:r>
              <a:rPr sz="2750" spc="-6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180" dirty="0">
                <a:solidFill>
                  <a:srgbClr val="333333"/>
                </a:solidFill>
                <a:latin typeface="Arial"/>
                <a:cs typeface="Arial"/>
              </a:rPr>
              <a:t>of</a:t>
            </a:r>
            <a:r>
              <a:rPr sz="2750" spc="-4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95" dirty="0">
                <a:solidFill>
                  <a:srgbClr val="333333"/>
                </a:solidFill>
                <a:latin typeface="Arial"/>
                <a:cs typeface="Arial"/>
              </a:rPr>
              <a:t>housing</a:t>
            </a:r>
            <a:r>
              <a:rPr sz="2750" spc="4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105" dirty="0">
                <a:solidFill>
                  <a:srgbClr val="333333"/>
                </a:solidFill>
                <a:latin typeface="Arial"/>
                <a:cs typeface="Arial"/>
              </a:rPr>
              <a:t>and</a:t>
            </a:r>
            <a:r>
              <a:rPr sz="2750" spc="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105" dirty="0">
                <a:solidFill>
                  <a:srgbClr val="333333"/>
                </a:solidFill>
                <a:latin typeface="Arial"/>
                <a:cs typeface="Arial"/>
              </a:rPr>
              <a:t>dining</a:t>
            </a:r>
            <a:r>
              <a:rPr sz="275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75" dirty="0">
                <a:solidFill>
                  <a:srgbClr val="333333"/>
                </a:solidFill>
                <a:latin typeface="Arial"/>
                <a:cs typeface="Arial"/>
              </a:rPr>
              <a:t>facilities</a:t>
            </a:r>
            <a:r>
              <a:rPr sz="2750" spc="-6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130" dirty="0">
                <a:solidFill>
                  <a:srgbClr val="333333"/>
                </a:solidFill>
                <a:latin typeface="Arial"/>
                <a:cs typeface="Arial"/>
              </a:rPr>
              <a:t>and</a:t>
            </a:r>
            <a:r>
              <a:rPr sz="2750" spc="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750" spc="-10" dirty="0">
                <a:solidFill>
                  <a:srgbClr val="333333"/>
                </a:solidFill>
                <a:latin typeface="Arial"/>
                <a:cs typeface="Arial"/>
              </a:rPr>
              <a:t>services;</a:t>
            </a:r>
            <a:endParaRPr sz="2750">
              <a:latin typeface="Arial"/>
              <a:cs typeface="Arial"/>
            </a:endParaRPr>
          </a:p>
          <a:p>
            <a:pPr marL="750570" indent="-737870">
              <a:lnSpc>
                <a:spcPct val="100000"/>
              </a:lnSpc>
              <a:spcBef>
                <a:spcPts val="755"/>
              </a:spcBef>
              <a:buSzPct val="98181"/>
              <a:buFont typeface="Arial Black"/>
              <a:buAutoNum type="arabicParenBoth" startAt="6"/>
              <a:tabLst>
                <a:tab pos="750570" algn="l"/>
              </a:tabLst>
            </a:pPr>
            <a:r>
              <a:rPr sz="2750" spc="40" dirty="0">
                <a:solidFill>
                  <a:srgbClr val="333333"/>
                </a:solidFill>
                <a:latin typeface="Arial"/>
                <a:cs typeface="Arial"/>
              </a:rPr>
              <a:t>Publicity.</a:t>
            </a:r>
            <a:endParaRPr sz="2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95" dirty="0"/>
              <a:t>34</a:t>
            </a:r>
            <a:r>
              <a:rPr spc="-85" dirty="0"/>
              <a:t> </a:t>
            </a:r>
            <a:r>
              <a:rPr spc="-330" dirty="0"/>
              <a:t>CFR</a:t>
            </a:r>
            <a:r>
              <a:rPr spc="-10" dirty="0"/>
              <a:t> </a:t>
            </a:r>
            <a:r>
              <a:rPr dirty="0"/>
              <a:t>106.41(c)</a:t>
            </a:r>
            <a:r>
              <a:rPr spc="-80" dirty="0"/>
              <a:t> </a:t>
            </a:r>
            <a:r>
              <a:rPr spc="-85" dirty="0"/>
              <a:t>Expenditures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36295" rIns="0" bIns="0" rtlCol="0">
            <a:spAutoFit/>
          </a:bodyPr>
          <a:lstStyle/>
          <a:p>
            <a:pPr marL="241300" marR="38100">
              <a:lnSpc>
                <a:spcPct val="91800"/>
              </a:lnSpc>
              <a:spcBef>
                <a:spcPts val="400"/>
              </a:spcBef>
            </a:pPr>
            <a:r>
              <a:rPr spc="140" dirty="0">
                <a:solidFill>
                  <a:srgbClr val="333333"/>
                </a:solidFill>
              </a:rPr>
              <a:t>Unequal</a:t>
            </a:r>
            <a:r>
              <a:rPr spc="-80" dirty="0">
                <a:solidFill>
                  <a:srgbClr val="333333"/>
                </a:solidFill>
              </a:rPr>
              <a:t> </a:t>
            </a:r>
            <a:r>
              <a:rPr b="1" dirty="0">
                <a:solidFill>
                  <a:srgbClr val="333333"/>
                </a:solidFill>
                <a:latin typeface="Gill Sans MT"/>
                <a:cs typeface="Gill Sans MT"/>
              </a:rPr>
              <a:t>aggregate</a:t>
            </a:r>
            <a:r>
              <a:rPr b="1" spc="-7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pc="120" dirty="0">
                <a:solidFill>
                  <a:srgbClr val="333333"/>
                </a:solidFill>
              </a:rPr>
              <a:t>expenditures</a:t>
            </a:r>
            <a:r>
              <a:rPr spc="-20" dirty="0">
                <a:solidFill>
                  <a:srgbClr val="333333"/>
                </a:solidFill>
              </a:rPr>
              <a:t> </a:t>
            </a:r>
            <a:r>
              <a:rPr spc="65" dirty="0">
                <a:solidFill>
                  <a:srgbClr val="333333"/>
                </a:solidFill>
              </a:rPr>
              <a:t>for</a:t>
            </a:r>
            <a:r>
              <a:rPr spc="-65" dirty="0">
                <a:solidFill>
                  <a:srgbClr val="333333"/>
                </a:solidFill>
              </a:rPr>
              <a:t> </a:t>
            </a:r>
            <a:r>
              <a:rPr spc="195" dirty="0">
                <a:solidFill>
                  <a:srgbClr val="333333"/>
                </a:solidFill>
              </a:rPr>
              <a:t>members</a:t>
            </a:r>
            <a:r>
              <a:rPr spc="-90" dirty="0">
                <a:solidFill>
                  <a:srgbClr val="333333"/>
                </a:solidFill>
              </a:rPr>
              <a:t> </a:t>
            </a:r>
            <a:r>
              <a:rPr spc="195" dirty="0">
                <a:solidFill>
                  <a:srgbClr val="333333"/>
                </a:solidFill>
              </a:rPr>
              <a:t>of</a:t>
            </a:r>
            <a:r>
              <a:rPr spc="-75" dirty="0">
                <a:solidFill>
                  <a:srgbClr val="333333"/>
                </a:solidFill>
              </a:rPr>
              <a:t> </a:t>
            </a:r>
            <a:r>
              <a:rPr spc="229" dirty="0">
                <a:solidFill>
                  <a:srgbClr val="333333"/>
                </a:solidFill>
              </a:rPr>
              <a:t>each</a:t>
            </a:r>
            <a:r>
              <a:rPr spc="-45" dirty="0">
                <a:solidFill>
                  <a:srgbClr val="333333"/>
                </a:solidFill>
              </a:rPr>
              <a:t> </a:t>
            </a:r>
            <a:r>
              <a:rPr spc="175" dirty="0">
                <a:solidFill>
                  <a:srgbClr val="333333"/>
                </a:solidFill>
              </a:rPr>
              <a:t>sex</a:t>
            </a:r>
            <a:r>
              <a:rPr spc="-35" dirty="0">
                <a:solidFill>
                  <a:srgbClr val="333333"/>
                </a:solidFill>
              </a:rPr>
              <a:t> </a:t>
            </a:r>
            <a:r>
              <a:rPr spc="-25" dirty="0">
                <a:solidFill>
                  <a:srgbClr val="333333"/>
                </a:solidFill>
              </a:rPr>
              <a:t>or </a:t>
            </a:r>
            <a:r>
              <a:rPr spc="175" dirty="0">
                <a:solidFill>
                  <a:srgbClr val="333333"/>
                </a:solidFill>
              </a:rPr>
              <a:t>unequal</a:t>
            </a:r>
            <a:r>
              <a:rPr spc="-125" dirty="0">
                <a:solidFill>
                  <a:srgbClr val="333333"/>
                </a:solidFill>
              </a:rPr>
              <a:t> </a:t>
            </a:r>
            <a:r>
              <a:rPr spc="120" dirty="0">
                <a:solidFill>
                  <a:srgbClr val="333333"/>
                </a:solidFill>
              </a:rPr>
              <a:t>expenditures</a:t>
            </a:r>
            <a:r>
              <a:rPr spc="-65" dirty="0">
                <a:solidFill>
                  <a:srgbClr val="333333"/>
                </a:solidFill>
              </a:rPr>
              <a:t> </a:t>
            </a:r>
            <a:r>
              <a:rPr spc="65" dirty="0">
                <a:solidFill>
                  <a:srgbClr val="333333"/>
                </a:solidFill>
              </a:rPr>
              <a:t>for</a:t>
            </a:r>
            <a:r>
              <a:rPr spc="-35" dirty="0">
                <a:solidFill>
                  <a:srgbClr val="333333"/>
                </a:solidFill>
              </a:rPr>
              <a:t> </a:t>
            </a:r>
            <a:r>
              <a:rPr b="1" spc="-25" dirty="0">
                <a:solidFill>
                  <a:srgbClr val="333333"/>
                </a:solidFill>
                <a:latin typeface="Gill Sans MT"/>
                <a:cs typeface="Gill Sans MT"/>
              </a:rPr>
              <a:t>male</a:t>
            </a:r>
            <a:r>
              <a:rPr b="1" spc="-55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b="1" dirty="0">
                <a:solidFill>
                  <a:srgbClr val="333333"/>
                </a:solidFill>
                <a:latin typeface="Gill Sans MT"/>
                <a:cs typeface="Gill Sans MT"/>
              </a:rPr>
              <a:t>and</a:t>
            </a:r>
            <a:r>
              <a:rPr b="1" spc="-12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b="1" dirty="0">
                <a:solidFill>
                  <a:srgbClr val="333333"/>
                </a:solidFill>
                <a:latin typeface="Gill Sans MT"/>
                <a:cs typeface="Gill Sans MT"/>
              </a:rPr>
              <a:t>female</a:t>
            </a:r>
            <a:r>
              <a:rPr b="1" spc="-13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b="1" dirty="0">
                <a:solidFill>
                  <a:srgbClr val="333333"/>
                </a:solidFill>
                <a:latin typeface="Gill Sans MT"/>
                <a:cs typeface="Gill Sans MT"/>
              </a:rPr>
              <a:t>teams</a:t>
            </a:r>
            <a:r>
              <a:rPr b="1" spc="-4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spc="170" dirty="0">
                <a:solidFill>
                  <a:srgbClr val="333333"/>
                </a:solidFill>
              </a:rPr>
              <a:t>if</a:t>
            </a:r>
            <a:r>
              <a:rPr spc="-110" dirty="0">
                <a:solidFill>
                  <a:srgbClr val="333333"/>
                </a:solidFill>
              </a:rPr>
              <a:t> </a:t>
            </a:r>
            <a:r>
              <a:rPr spc="325" dirty="0">
                <a:solidFill>
                  <a:srgbClr val="333333"/>
                </a:solidFill>
              </a:rPr>
              <a:t>a</a:t>
            </a:r>
            <a:r>
              <a:rPr spc="-75" dirty="0">
                <a:solidFill>
                  <a:srgbClr val="333333"/>
                </a:solidFill>
              </a:rPr>
              <a:t> </a:t>
            </a:r>
            <a:r>
              <a:rPr spc="95" dirty="0">
                <a:solidFill>
                  <a:srgbClr val="333333"/>
                </a:solidFill>
              </a:rPr>
              <a:t>recipient </a:t>
            </a:r>
            <a:r>
              <a:rPr spc="135" dirty="0">
                <a:solidFill>
                  <a:srgbClr val="333333"/>
                </a:solidFill>
              </a:rPr>
              <a:t>operates</a:t>
            </a:r>
            <a:r>
              <a:rPr spc="-30" dirty="0">
                <a:solidFill>
                  <a:srgbClr val="333333"/>
                </a:solidFill>
              </a:rPr>
              <a:t> </a:t>
            </a:r>
            <a:r>
              <a:rPr dirty="0">
                <a:solidFill>
                  <a:srgbClr val="333333"/>
                </a:solidFill>
              </a:rPr>
              <a:t>or</a:t>
            </a:r>
            <a:r>
              <a:rPr spc="-70" dirty="0">
                <a:solidFill>
                  <a:srgbClr val="333333"/>
                </a:solidFill>
              </a:rPr>
              <a:t> </a:t>
            </a:r>
            <a:r>
              <a:rPr spc="185" dirty="0">
                <a:solidFill>
                  <a:srgbClr val="333333"/>
                </a:solidFill>
              </a:rPr>
              <a:t>sponsors</a:t>
            </a:r>
            <a:r>
              <a:rPr spc="-30" dirty="0">
                <a:solidFill>
                  <a:srgbClr val="333333"/>
                </a:solidFill>
              </a:rPr>
              <a:t> </a:t>
            </a:r>
            <a:r>
              <a:rPr spc="170" dirty="0">
                <a:solidFill>
                  <a:srgbClr val="333333"/>
                </a:solidFill>
              </a:rPr>
              <a:t>separate</a:t>
            </a:r>
            <a:r>
              <a:rPr spc="-70" dirty="0">
                <a:solidFill>
                  <a:srgbClr val="333333"/>
                </a:solidFill>
              </a:rPr>
              <a:t> </a:t>
            </a:r>
            <a:r>
              <a:rPr spc="229" dirty="0">
                <a:solidFill>
                  <a:srgbClr val="333333"/>
                </a:solidFill>
              </a:rPr>
              <a:t>teams</a:t>
            </a:r>
            <a:r>
              <a:rPr spc="-30" dirty="0">
                <a:solidFill>
                  <a:srgbClr val="333333"/>
                </a:solidFill>
              </a:rPr>
              <a:t> </a:t>
            </a:r>
            <a:r>
              <a:rPr spc="75" dirty="0">
                <a:solidFill>
                  <a:srgbClr val="333333"/>
                </a:solidFill>
              </a:rPr>
              <a:t>will</a:t>
            </a:r>
            <a:r>
              <a:rPr spc="-90" dirty="0">
                <a:solidFill>
                  <a:srgbClr val="333333"/>
                </a:solidFill>
              </a:rPr>
              <a:t> </a:t>
            </a:r>
            <a:r>
              <a:rPr spc="75" dirty="0">
                <a:solidFill>
                  <a:srgbClr val="333333"/>
                </a:solidFill>
              </a:rPr>
              <a:t>not</a:t>
            </a:r>
            <a:r>
              <a:rPr spc="-30" dirty="0">
                <a:solidFill>
                  <a:srgbClr val="333333"/>
                </a:solidFill>
              </a:rPr>
              <a:t> </a:t>
            </a:r>
            <a:r>
              <a:rPr spc="110" dirty="0">
                <a:solidFill>
                  <a:srgbClr val="333333"/>
                </a:solidFill>
              </a:rPr>
              <a:t>constitute </a:t>
            </a:r>
            <a:r>
              <a:rPr spc="175" dirty="0">
                <a:solidFill>
                  <a:srgbClr val="333333"/>
                </a:solidFill>
              </a:rPr>
              <a:t>noncompliance</a:t>
            </a:r>
            <a:r>
              <a:rPr spc="-50" dirty="0">
                <a:solidFill>
                  <a:srgbClr val="333333"/>
                </a:solidFill>
              </a:rPr>
              <a:t> </a:t>
            </a:r>
            <a:r>
              <a:rPr spc="75" dirty="0">
                <a:solidFill>
                  <a:srgbClr val="333333"/>
                </a:solidFill>
              </a:rPr>
              <a:t>with</a:t>
            </a:r>
            <a:r>
              <a:rPr spc="-35" dirty="0">
                <a:solidFill>
                  <a:srgbClr val="333333"/>
                </a:solidFill>
              </a:rPr>
              <a:t> </a:t>
            </a:r>
            <a:r>
              <a:rPr spc="145" dirty="0">
                <a:solidFill>
                  <a:srgbClr val="333333"/>
                </a:solidFill>
              </a:rPr>
              <a:t>this</a:t>
            </a:r>
            <a:r>
              <a:rPr spc="-85" dirty="0">
                <a:solidFill>
                  <a:srgbClr val="333333"/>
                </a:solidFill>
              </a:rPr>
              <a:t> </a:t>
            </a:r>
            <a:r>
              <a:rPr spc="130" dirty="0">
                <a:solidFill>
                  <a:srgbClr val="333333"/>
                </a:solidFill>
              </a:rPr>
              <a:t>section,</a:t>
            </a:r>
            <a:r>
              <a:rPr spc="-20" dirty="0">
                <a:solidFill>
                  <a:srgbClr val="333333"/>
                </a:solidFill>
              </a:rPr>
              <a:t> </a:t>
            </a:r>
            <a:r>
              <a:rPr spc="95" dirty="0">
                <a:solidFill>
                  <a:srgbClr val="333333"/>
                </a:solidFill>
              </a:rPr>
              <a:t>but</a:t>
            </a:r>
            <a:r>
              <a:rPr spc="-10" dirty="0">
                <a:solidFill>
                  <a:srgbClr val="333333"/>
                </a:solidFill>
              </a:rPr>
              <a:t> </a:t>
            </a:r>
            <a:r>
              <a:rPr spc="85" dirty="0">
                <a:solidFill>
                  <a:srgbClr val="333333"/>
                </a:solidFill>
              </a:rPr>
              <a:t>the</a:t>
            </a:r>
            <a:r>
              <a:rPr spc="25" dirty="0">
                <a:solidFill>
                  <a:srgbClr val="333333"/>
                </a:solidFill>
              </a:rPr>
              <a:t> </a:t>
            </a:r>
            <a:r>
              <a:rPr spc="170" dirty="0">
                <a:solidFill>
                  <a:srgbClr val="333333"/>
                </a:solidFill>
              </a:rPr>
              <a:t>Assistant</a:t>
            </a:r>
          </a:p>
          <a:p>
            <a:pPr marL="241300">
              <a:lnSpc>
                <a:spcPts val="2895"/>
              </a:lnSpc>
            </a:pPr>
            <a:r>
              <a:rPr spc="120" dirty="0">
                <a:solidFill>
                  <a:srgbClr val="333333"/>
                </a:solidFill>
              </a:rPr>
              <a:t>Secretary</a:t>
            </a:r>
            <a:r>
              <a:rPr spc="5" dirty="0">
                <a:solidFill>
                  <a:srgbClr val="333333"/>
                </a:solidFill>
              </a:rPr>
              <a:t> </a:t>
            </a:r>
            <a:r>
              <a:rPr spc="245" dirty="0">
                <a:solidFill>
                  <a:srgbClr val="333333"/>
                </a:solidFill>
              </a:rPr>
              <a:t>may</a:t>
            </a:r>
            <a:r>
              <a:rPr spc="-35" dirty="0">
                <a:solidFill>
                  <a:srgbClr val="333333"/>
                </a:solidFill>
              </a:rPr>
              <a:t> </a:t>
            </a:r>
            <a:r>
              <a:rPr spc="140" dirty="0">
                <a:solidFill>
                  <a:srgbClr val="333333"/>
                </a:solidFill>
              </a:rPr>
              <a:t>consider</a:t>
            </a:r>
            <a:r>
              <a:rPr spc="-30" dirty="0">
                <a:solidFill>
                  <a:srgbClr val="333333"/>
                </a:solidFill>
              </a:rPr>
              <a:t> </a:t>
            </a:r>
            <a:r>
              <a:rPr spc="85" dirty="0">
                <a:solidFill>
                  <a:srgbClr val="333333"/>
                </a:solidFill>
              </a:rPr>
              <a:t>the</a:t>
            </a:r>
            <a:r>
              <a:rPr spc="25" dirty="0">
                <a:solidFill>
                  <a:srgbClr val="333333"/>
                </a:solidFill>
              </a:rPr>
              <a:t> </a:t>
            </a:r>
            <a:r>
              <a:rPr b="1" dirty="0">
                <a:solidFill>
                  <a:srgbClr val="333333"/>
                </a:solidFill>
                <a:latin typeface="Gill Sans MT"/>
                <a:cs typeface="Gill Sans MT"/>
              </a:rPr>
              <a:t>failure</a:t>
            </a:r>
            <a:r>
              <a:rPr b="1" spc="-6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b="1" spc="-120" dirty="0">
                <a:solidFill>
                  <a:srgbClr val="333333"/>
                </a:solidFill>
                <a:latin typeface="Gill Sans MT"/>
                <a:cs typeface="Gill Sans MT"/>
              </a:rPr>
              <a:t>to</a:t>
            </a:r>
            <a:r>
              <a:rPr b="1" spc="-6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b="1" spc="-45" dirty="0">
                <a:solidFill>
                  <a:srgbClr val="333333"/>
                </a:solidFill>
                <a:latin typeface="Gill Sans MT"/>
                <a:cs typeface="Gill Sans MT"/>
              </a:rPr>
              <a:t>provide</a:t>
            </a:r>
            <a:r>
              <a:rPr b="1" spc="2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b="1" dirty="0">
                <a:solidFill>
                  <a:srgbClr val="333333"/>
                </a:solidFill>
                <a:latin typeface="Gill Sans MT"/>
                <a:cs typeface="Gill Sans MT"/>
              </a:rPr>
              <a:t>necessary</a:t>
            </a:r>
            <a:r>
              <a:rPr b="1" spc="-40" dirty="0">
                <a:solidFill>
                  <a:srgbClr val="333333"/>
                </a:solidFill>
                <a:latin typeface="Gill Sans MT"/>
                <a:cs typeface="Gill Sans MT"/>
              </a:rPr>
              <a:t> </a:t>
            </a:r>
            <a:r>
              <a:rPr b="1" spc="35" dirty="0">
                <a:solidFill>
                  <a:srgbClr val="333333"/>
                </a:solidFill>
                <a:latin typeface="Gill Sans MT"/>
                <a:cs typeface="Gill Sans MT"/>
              </a:rPr>
              <a:t>funds</a:t>
            </a:r>
          </a:p>
          <a:p>
            <a:pPr marL="241300" marR="229235">
              <a:lnSpc>
                <a:spcPts val="3000"/>
              </a:lnSpc>
              <a:spcBef>
                <a:spcPts val="240"/>
              </a:spcBef>
            </a:pPr>
            <a:r>
              <a:rPr spc="65" dirty="0">
                <a:solidFill>
                  <a:srgbClr val="333333"/>
                </a:solidFill>
              </a:rPr>
              <a:t>for</a:t>
            </a:r>
            <a:r>
              <a:rPr spc="-65" dirty="0">
                <a:solidFill>
                  <a:srgbClr val="333333"/>
                </a:solidFill>
              </a:rPr>
              <a:t> </a:t>
            </a:r>
            <a:r>
              <a:rPr spc="229" dirty="0">
                <a:solidFill>
                  <a:srgbClr val="333333"/>
                </a:solidFill>
              </a:rPr>
              <a:t>teams</a:t>
            </a:r>
            <a:r>
              <a:rPr spc="-20" dirty="0">
                <a:solidFill>
                  <a:srgbClr val="333333"/>
                </a:solidFill>
              </a:rPr>
              <a:t> </a:t>
            </a:r>
            <a:r>
              <a:rPr spc="65" dirty="0">
                <a:solidFill>
                  <a:srgbClr val="333333"/>
                </a:solidFill>
              </a:rPr>
              <a:t>for</a:t>
            </a:r>
            <a:r>
              <a:rPr spc="-60" dirty="0">
                <a:solidFill>
                  <a:srgbClr val="333333"/>
                </a:solidFill>
              </a:rPr>
              <a:t> </a:t>
            </a:r>
            <a:r>
              <a:rPr spc="130" dirty="0">
                <a:solidFill>
                  <a:srgbClr val="333333"/>
                </a:solidFill>
              </a:rPr>
              <a:t>one</a:t>
            </a:r>
            <a:r>
              <a:rPr spc="15" dirty="0">
                <a:solidFill>
                  <a:srgbClr val="333333"/>
                </a:solidFill>
              </a:rPr>
              <a:t> </a:t>
            </a:r>
            <a:r>
              <a:rPr spc="175" dirty="0">
                <a:solidFill>
                  <a:srgbClr val="333333"/>
                </a:solidFill>
              </a:rPr>
              <a:t>sex</a:t>
            </a:r>
            <a:r>
              <a:rPr spc="-40" dirty="0">
                <a:solidFill>
                  <a:srgbClr val="333333"/>
                </a:solidFill>
              </a:rPr>
              <a:t> </a:t>
            </a:r>
            <a:r>
              <a:rPr spc="105" dirty="0">
                <a:solidFill>
                  <a:srgbClr val="333333"/>
                </a:solidFill>
              </a:rPr>
              <a:t>in</a:t>
            </a:r>
            <a:r>
              <a:rPr spc="-45" dirty="0">
                <a:solidFill>
                  <a:srgbClr val="333333"/>
                </a:solidFill>
              </a:rPr>
              <a:t> </a:t>
            </a:r>
            <a:r>
              <a:rPr spc="285" dirty="0">
                <a:solidFill>
                  <a:srgbClr val="333333"/>
                </a:solidFill>
              </a:rPr>
              <a:t>assessing</a:t>
            </a:r>
            <a:r>
              <a:rPr spc="-70" dirty="0">
                <a:solidFill>
                  <a:srgbClr val="333333"/>
                </a:solidFill>
              </a:rPr>
              <a:t> </a:t>
            </a:r>
            <a:r>
              <a:rPr spc="135" dirty="0">
                <a:solidFill>
                  <a:srgbClr val="333333"/>
                </a:solidFill>
              </a:rPr>
              <a:t>equality</a:t>
            </a:r>
            <a:r>
              <a:rPr spc="-55" dirty="0">
                <a:solidFill>
                  <a:srgbClr val="333333"/>
                </a:solidFill>
              </a:rPr>
              <a:t> </a:t>
            </a:r>
            <a:r>
              <a:rPr spc="165" dirty="0">
                <a:solidFill>
                  <a:srgbClr val="333333"/>
                </a:solidFill>
              </a:rPr>
              <a:t>of</a:t>
            </a:r>
            <a:r>
              <a:rPr spc="-15" dirty="0">
                <a:solidFill>
                  <a:srgbClr val="333333"/>
                </a:solidFill>
              </a:rPr>
              <a:t> </a:t>
            </a:r>
            <a:r>
              <a:rPr spc="80" dirty="0">
                <a:solidFill>
                  <a:srgbClr val="333333"/>
                </a:solidFill>
              </a:rPr>
              <a:t>opportunity</a:t>
            </a:r>
            <a:r>
              <a:rPr spc="-50" dirty="0">
                <a:solidFill>
                  <a:srgbClr val="333333"/>
                </a:solidFill>
              </a:rPr>
              <a:t> </a:t>
            </a:r>
            <a:r>
              <a:rPr spc="40" dirty="0">
                <a:solidFill>
                  <a:srgbClr val="333333"/>
                </a:solidFill>
              </a:rPr>
              <a:t>for </a:t>
            </a:r>
            <a:r>
              <a:rPr spc="195" dirty="0">
                <a:solidFill>
                  <a:srgbClr val="333333"/>
                </a:solidFill>
              </a:rPr>
              <a:t>members</a:t>
            </a:r>
            <a:r>
              <a:rPr spc="-90" dirty="0">
                <a:solidFill>
                  <a:srgbClr val="333333"/>
                </a:solidFill>
              </a:rPr>
              <a:t> </a:t>
            </a:r>
            <a:r>
              <a:rPr spc="195" dirty="0">
                <a:solidFill>
                  <a:srgbClr val="333333"/>
                </a:solidFill>
              </a:rPr>
              <a:t>of</a:t>
            </a:r>
            <a:r>
              <a:rPr spc="-65" dirty="0">
                <a:solidFill>
                  <a:srgbClr val="333333"/>
                </a:solidFill>
              </a:rPr>
              <a:t> </a:t>
            </a:r>
            <a:r>
              <a:rPr spc="229" dirty="0">
                <a:solidFill>
                  <a:srgbClr val="333333"/>
                </a:solidFill>
              </a:rPr>
              <a:t>each</a:t>
            </a:r>
            <a:r>
              <a:rPr spc="-40" dirty="0">
                <a:solidFill>
                  <a:srgbClr val="333333"/>
                </a:solidFill>
              </a:rPr>
              <a:t> </a:t>
            </a:r>
            <a:r>
              <a:rPr spc="140" dirty="0">
                <a:solidFill>
                  <a:srgbClr val="333333"/>
                </a:solidFill>
              </a:rPr>
              <a:t>sex.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AC161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3306</Words>
  <Application>Microsoft Office PowerPoint</Application>
  <PresentationFormat>Widescreen</PresentationFormat>
  <Paragraphs>291</Paragraphs>
  <Slides>55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4" baseType="lpstr">
      <vt:lpstr>Aptos</vt:lpstr>
      <vt:lpstr>Arial</vt:lpstr>
      <vt:lpstr>Arial Black</vt:lpstr>
      <vt:lpstr>Calibri</vt:lpstr>
      <vt:lpstr>Courier New</vt:lpstr>
      <vt:lpstr>Gill Sans MT</vt:lpstr>
      <vt:lpstr>Trebuchet MS</vt:lpstr>
      <vt:lpstr>Wingdings</vt:lpstr>
      <vt:lpstr>Office Theme</vt:lpstr>
      <vt:lpstr>Title IX Coordinator Training</vt:lpstr>
      <vt:lpstr>Submodule 1</vt:lpstr>
      <vt:lpstr>34 CFR 106.41</vt:lpstr>
      <vt:lpstr>34 CFR 106.41(a)</vt:lpstr>
      <vt:lpstr>34 CFR 106.41(b)</vt:lpstr>
      <vt:lpstr>34 CFR 106.41(c)</vt:lpstr>
      <vt:lpstr>34 CFR 106.41(c) Factors (1 of 2)</vt:lpstr>
      <vt:lpstr>34 CFR 106.41(c) Factors (2 of 2)</vt:lpstr>
      <vt:lpstr>34 CFR 106.41(c) Expenditures</vt:lpstr>
      <vt:lpstr>How does OCR enforce equitable opportunities?</vt:lpstr>
      <vt:lpstr>Note about Boosters</vt:lpstr>
      <vt:lpstr>Participation Opportunities – Key Guidance</vt:lpstr>
      <vt:lpstr>Three-Part Test</vt:lpstr>
      <vt:lpstr>Three-Part Test: Part One</vt:lpstr>
      <vt:lpstr>Part One: Examples from OCR (1 of 2) This Year (compliant):</vt:lpstr>
      <vt:lpstr>Part One: Examples from OCR (2 of 2) Big School (non-compliant):</vt:lpstr>
      <vt:lpstr>Three-Part Test: Part Two</vt:lpstr>
      <vt:lpstr>Part Two – Keep Your Chronology</vt:lpstr>
      <vt:lpstr>Three-Part Test: Part Three</vt:lpstr>
      <vt:lpstr>Athletic Scholarships</vt:lpstr>
      <vt:lpstr>Benefits and Treatment Areas</vt:lpstr>
      <vt:lpstr>Equipment and Services</vt:lpstr>
      <vt:lpstr>Scheduling of Games and Practice Times</vt:lpstr>
      <vt:lpstr>Travel and Per Diem Allowances</vt:lpstr>
      <vt:lpstr>Opportunity to Receive Coaching and Academic Tutoring</vt:lpstr>
      <vt:lpstr>Assignment and Compensation of Coaches and Tutors (1 of 2)</vt:lpstr>
      <vt:lpstr>Assignment and Compensation of Coaches</vt:lpstr>
      <vt:lpstr>Assignment and Compensation of Tutors</vt:lpstr>
      <vt:lpstr>Provision of Locker Rooms, Practice and Competitive Facilities</vt:lpstr>
      <vt:lpstr>Provision of Medical and Training Facilities and Services</vt:lpstr>
      <vt:lpstr>Provision of Housing and Dining Facilities</vt:lpstr>
      <vt:lpstr>Publicity</vt:lpstr>
      <vt:lpstr>Name, Image, and Likeness?</vt:lpstr>
      <vt:lpstr>Digging Into the Details</vt:lpstr>
      <vt:lpstr>Starting the Conversation</vt:lpstr>
      <vt:lpstr>Submodule 2 What considerations should be taken into account when adding or discontinuing athletic teams?</vt:lpstr>
      <vt:lpstr>General Considerations</vt:lpstr>
      <vt:lpstr>Recent Litigation</vt:lpstr>
      <vt:lpstr>Takeaways</vt:lpstr>
      <vt:lpstr>Submodule 3 What does the NCAA require in terms of handling sexual violence cases?</vt:lpstr>
      <vt:lpstr>NCAA – Policy on Campus Sexual Violence</vt:lpstr>
      <vt:lpstr>Attestations (1 of 6)</vt:lpstr>
      <vt:lpstr>Attestations (2 of 6)</vt:lpstr>
      <vt:lpstr>Attestations (3 of 6)</vt:lpstr>
      <vt:lpstr>Attestations (4 of 6)</vt:lpstr>
      <vt:lpstr>Attestations (5 of 6)</vt:lpstr>
      <vt:lpstr>Attestations (6 of 6)</vt:lpstr>
      <vt:lpstr>Bonus requirement</vt:lpstr>
      <vt:lpstr>Applies to...</vt:lpstr>
      <vt:lpstr>Takeaways</vt:lpstr>
      <vt:lpstr>Submodule 4 What are some sticky issues relating to Title IX and athletics?</vt:lpstr>
      <vt:lpstr>Hazing</vt:lpstr>
      <vt:lpstr>Interim Suspensions</vt:lpstr>
      <vt:lpstr>Recruiting</vt:lpstr>
      <vt:lpstr>Credits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Krissinda Ellen Slack</cp:lastModifiedBy>
  <cp:revision>1</cp:revision>
  <dcterms:created xsi:type="dcterms:W3CDTF">2026-03-04T16:07:31Z</dcterms:created>
  <dcterms:modified xsi:type="dcterms:W3CDTF">2026-04-14T15:43:14Z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2024-09-19T00:00:00Z</vt:filetime>
  </property>
  <property fmtid="{D5CDD505-2E9C-101B-9397-08002B2CF9AE}" pid="3" name="LastSaved">
    <vt:filetime>2026-03-04T00:00:00Z</vt:filetime>
  </property>
</Properties>
</file>