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4C8A69-F066-4677-88AF-2FD48FD12876}" v="12" dt="2026-04-14T15:32:45.36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96" y="4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03B7DB-B0BE-4D61-B5B3-91D4999C4D60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FACABD-14CE-4DCE-B73B-D971FF1B7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231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ACABD-14CE-4DCE-B73B-D971FF1B7A3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563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ACABD-14CE-4DCE-B73B-D971FF1B7A3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275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ACABD-14CE-4DCE-B73B-D971FF1B7A3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213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ACABD-14CE-4DCE-B73B-D971FF1B7A3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07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ACABD-14CE-4DCE-B73B-D971FF1B7A3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369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ACABD-14CE-4DCE-B73B-D971FF1B7A3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4225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ACABD-14CE-4DCE-B73B-D971FF1B7A3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3003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ACABD-14CE-4DCE-B73B-D971FF1B7A3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164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ACABD-14CE-4DCE-B73B-D971FF1B7A3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5508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ACABD-14CE-4DCE-B73B-D971FF1B7A3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279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ACABD-14CE-4DCE-B73B-D971FF1B7A3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000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8768" y="2065731"/>
            <a:ext cx="4559935" cy="3974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51828" y="2065731"/>
            <a:ext cx="4977130" cy="39096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400799"/>
            <a:ext cx="12191999" cy="4571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129774" y="6467844"/>
            <a:ext cx="1963039" cy="32311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98854" y="315849"/>
            <a:ext cx="9794290" cy="1300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6939" y="1740761"/>
            <a:ext cx="10041890" cy="41795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mailto:nacua@nacua.org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12192000" cy="3835400"/>
            <a:chOff x="0" y="0"/>
            <a:chExt cx="12192000" cy="38354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1996" cy="38354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24400" y="304965"/>
              <a:ext cx="2743200" cy="449922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5116829" y="873633"/>
            <a:ext cx="19589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14" dirty="0">
                <a:solidFill>
                  <a:srgbClr val="FFFFFF"/>
                </a:solidFill>
                <a:latin typeface="Gill Sans MT"/>
                <a:cs typeface="Gill Sans MT"/>
              </a:rPr>
              <a:t>Online</a:t>
            </a:r>
            <a:r>
              <a:rPr sz="2400" b="1" spc="-4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55" dirty="0">
                <a:solidFill>
                  <a:srgbClr val="FFFFFF"/>
                </a:solidFill>
                <a:latin typeface="Gill Sans MT"/>
                <a:cs typeface="Gill Sans MT"/>
              </a:rPr>
              <a:t>Course</a:t>
            </a:r>
            <a:endParaRPr sz="2400">
              <a:latin typeface="Gill Sans MT"/>
              <a:cs typeface="Gill Sans MT"/>
            </a:endParaRPr>
          </a:p>
        </p:txBody>
      </p: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528697" y="1521028"/>
            <a:ext cx="7136130" cy="1855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333625">
              <a:lnSpc>
                <a:spcPct val="100000"/>
              </a:lnSpc>
              <a:spcBef>
                <a:spcPts val="100"/>
              </a:spcBef>
            </a:pPr>
            <a:r>
              <a:rPr sz="6000" spc="-245" dirty="0">
                <a:solidFill>
                  <a:srgbClr val="FFFFFF"/>
                </a:solidFill>
              </a:rPr>
              <a:t>Title</a:t>
            </a:r>
            <a:r>
              <a:rPr sz="6000" spc="-145" dirty="0">
                <a:solidFill>
                  <a:srgbClr val="FFFFFF"/>
                </a:solidFill>
              </a:rPr>
              <a:t> </a:t>
            </a:r>
            <a:r>
              <a:rPr sz="6000" spc="-720" dirty="0">
                <a:solidFill>
                  <a:srgbClr val="FFFFFF"/>
                </a:solidFill>
              </a:rPr>
              <a:t>IX </a:t>
            </a:r>
            <a:r>
              <a:rPr sz="6000" spc="-275" dirty="0">
                <a:solidFill>
                  <a:srgbClr val="FFFFFF"/>
                </a:solidFill>
              </a:rPr>
              <a:t>Coordinator</a:t>
            </a:r>
            <a:r>
              <a:rPr sz="6000" spc="-190" dirty="0">
                <a:solidFill>
                  <a:srgbClr val="FFFFFF"/>
                </a:solidFill>
              </a:rPr>
              <a:t> </a:t>
            </a:r>
            <a:r>
              <a:rPr sz="6000" spc="-150" dirty="0">
                <a:solidFill>
                  <a:srgbClr val="FFFFFF"/>
                </a:solidFill>
              </a:rPr>
              <a:t>Training</a:t>
            </a:r>
            <a:endParaRPr sz="6000"/>
          </a:p>
        </p:txBody>
      </p:sp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3835400"/>
            <a:ext cx="12192000" cy="457200"/>
          </a:xfrm>
          <a:custGeom>
            <a:avLst/>
            <a:gdLst/>
            <a:ahLst/>
            <a:cxnLst/>
            <a:rect l="l" t="t" r="r" b="b"/>
            <a:pathLst>
              <a:path w="12192000" h="457200">
                <a:moveTo>
                  <a:pt x="12192000" y="0"/>
                </a:moveTo>
                <a:lnTo>
                  <a:pt x="0" y="0"/>
                </a:lnTo>
                <a:lnTo>
                  <a:pt x="0" y="457200"/>
                </a:lnTo>
                <a:lnTo>
                  <a:pt x="12192000" y="4572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AC1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10641" y="3835654"/>
            <a:ext cx="11169015" cy="24530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sz="2400" b="1" spc="-35" dirty="0">
                <a:solidFill>
                  <a:srgbClr val="FFFFFF"/>
                </a:solidFill>
                <a:latin typeface="Gill Sans MT"/>
                <a:cs typeface="Gill Sans MT"/>
              </a:rPr>
              <a:t>Module</a:t>
            </a:r>
            <a:r>
              <a:rPr sz="2400" b="1" spc="-7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dirty="0">
                <a:solidFill>
                  <a:srgbClr val="FFFFFF"/>
                </a:solidFill>
                <a:latin typeface="Gill Sans MT"/>
                <a:cs typeface="Gill Sans MT"/>
              </a:rPr>
              <a:t>1:</a:t>
            </a:r>
            <a:r>
              <a:rPr sz="2400" b="1" spc="-6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100" dirty="0">
                <a:solidFill>
                  <a:srgbClr val="FFFFFF"/>
                </a:solidFill>
                <a:latin typeface="Gill Sans MT"/>
                <a:cs typeface="Gill Sans MT"/>
              </a:rPr>
              <a:t>Title</a:t>
            </a:r>
            <a:r>
              <a:rPr sz="2400" b="1" spc="-6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280" dirty="0">
                <a:solidFill>
                  <a:srgbClr val="FFFFFF"/>
                </a:solidFill>
                <a:latin typeface="Gill Sans MT"/>
                <a:cs typeface="Gill Sans MT"/>
              </a:rPr>
              <a:t>IX</a:t>
            </a:r>
            <a:r>
              <a:rPr sz="2400" b="1" spc="-6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110" dirty="0">
                <a:solidFill>
                  <a:srgbClr val="FFFFFF"/>
                </a:solidFill>
                <a:latin typeface="Gill Sans MT"/>
                <a:cs typeface="Gill Sans MT"/>
              </a:rPr>
              <a:t>Overview</a:t>
            </a:r>
            <a:r>
              <a:rPr sz="2400" b="1" spc="-5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30" dirty="0">
                <a:solidFill>
                  <a:srgbClr val="FFFFFF"/>
                </a:solidFill>
                <a:latin typeface="Gill Sans MT"/>
                <a:cs typeface="Gill Sans MT"/>
              </a:rPr>
              <a:t>and</a:t>
            </a:r>
            <a:r>
              <a:rPr sz="2400" b="1" spc="-7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Gill Sans MT"/>
                <a:cs typeface="Gill Sans MT"/>
              </a:rPr>
              <a:t>Application</a:t>
            </a:r>
            <a:endParaRPr sz="2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630"/>
              </a:spcBef>
            </a:pPr>
            <a:endParaRPr sz="2400">
              <a:latin typeface="Gill Sans MT"/>
              <a:cs typeface="Gill Sans MT"/>
            </a:endParaRPr>
          </a:p>
          <a:p>
            <a:pPr marL="1270" algn="ctr">
              <a:lnSpc>
                <a:spcPct val="100000"/>
              </a:lnSpc>
            </a:pPr>
            <a:r>
              <a:rPr sz="2800" b="1" spc="-90" dirty="0">
                <a:latin typeface="Gill Sans MT"/>
                <a:cs typeface="Gill Sans MT"/>
              </a:rPr>
              <a:t>Bindu</a:t>
            </a:r>
            <a:r>
              <a:rPr sz="2800" b="1" spc="-40" dirty="0">
                <a:latin typeface="Gill Sans MT"/>
                <a:cs typeface="Gill Sans MT"/>
              </a:rPr>
              <a:t> </a:t>
            </a:r>
            <a:r>
              <a:rPr sz="2800" b="1" spc="60" dirty="0">
                <a:latin typeface="Gill Sans MT"/>
                <a:cs typeface="Gill Sans MT"/>
              </a:rPr>
              <a:t>Jayne,</a:t>
            </a:r>
            <a:r>
              <a:rPr sz="2800" b="1" spc="-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Title</a:t>
            </a:r>
            <a:r>
              <a:rPr sz="2800" spc="-15" dirty="0">
                <a:latin typeface="Gill Sans MT"/>
                <a:cs typeface="Gill Sans MT"/>
              </a:rPr>
              <a:t> </a:t>
            </a:r>
            <a:r>
              <a:rPr sz="2800" spc="-95" dirty="0">
                <a:latin typeface="Gill Sans MT"/>
                <a:cs typeface="Gill Sans MT"/>
              </a:rPr>
              <a:t>IX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Coordinator,</a:t>
            </a:r>
            <a:r>
              <a:rPr sz="2800" spc="5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Swarthmore</a:t>
            </a:r>
            <a:r>
              <a:rPr sz="2800" spc="-10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College</a:t>
            </a:r>
            <a:endParaRPr sz="2800">
              <a:latin typeface="Gill Sans MT"/>
              <a:cs typeface="Gill Sans MT"/>
            </a:endParaRPr>
          </a:p>
          <a:p>
            <a:pPr algn="ctr">
              <a:lnSpc>
                <a:spcPct val="100000"/>
              </a:lnSpc>
              <a:spcBef>
                <a:spcPts val="1365"/>
              </a:spcBef>
            </a:pPr>
            <a:r>
              <a:rPr sz="2800" b="1" spc="-60" dirty="0">
                <a:latin typeface="Gill Sans MT"/>
                <a:cs typeface="Gill Sans MT"/>
              </a:rPr>
              <a:t>Lucy</a:t>
            </a:r>
            <a:r>
              <a:rPr sz="2800" b="1" spc="-85" dirty="0">
                <a:latin typeface="Gill Sans MT"/>
                <a:cs typeface="Gill Sans MT"/>
              </a:rPr>
              <a:t> France,</a:t>
            </a:r>
            <a:r>
              <a:rPr sz="2800" b="1" spc="-70" dirty="0">
                <a:latin typeface="Gill Sans MT"/>
                <a:cs typeface="Gill Sans MT"/>
              </a:rPr>
              <a:t> </a:t>
            </a:r>
            <a:r>
              <a:rPr sz="2800" spc="60" dirty="0">
                <a:latin typeface="Gill Sans MT"/>
                <a:cs typeface="Gill Sans MT"/>
              </a:rPr>
              <a:t>General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Counsel,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University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Montana</a:t>
            </a:r>
            <a:endParaRPr sz="2800">
              <a:latin typeface="Gill Sans MT"/>
              <a:cs typeface="Gill Sans MT"/>
            </a:endParaRPr>
          </a:p>
          <a:p>
            <a:pPr algn="ctr">
              <a:lnSpc>
                <a:spcPct val="100000"/>
              </a:lnSpc>
              <a:spcBef>
                <a:spcPts val="1375"/>
              </a:spcBef>
            </a:pPr>
            <a:r>
              <a:rPr sz="2800" b="1" dirty="0">
                <a:latin typeface="Gill Sans MT"/>
                <a:cs typeface="Gill Sans MT"/>
              </a:rPr>
              <a:t>Melissa</a:t>
            </a:r>
            <a:r>
              <a:rPr sz="2800" b="1" spc="-10" dirty="0">
                <a:latin typeface="Gill Sans MT"/>
                <a:cs typeface="Gill Sans MT"/>
              </a:rPr>
              <a:t> </a:t>
            </a:r>
            <a:r>
              <a:rPr sz="2800" b="1" spc="-135" dirty="0">
                <a:latin typeface="Gill Sans MT"/>
                <a:cs typeface="Gill Sans MT"/>
              </a:rPr>
              <a:t>Carleton,</a:t>
            </a:r>
            <a:r>
              <a:rPr sz="2800" b="1" spc="40" dirty="0">
                <a:latin typeface="Gill Sans MT"/>
                <a:cs typeface="Gill Sans MT"/>
              </a:rPr>
              <a:t> </a:t>
            </a:r>
            <a:r>
              <a:rPr sz="2800" spc="65" dirty="0">
                <a:latin typeface="Gill Sans MT"/>
                <a:cs typeface="Gill Sans MT"/>
              </a:rPr>
              <a:t>Partner</a:t>
            </a:r>
            <a:r>
              <a:rPr sz="2800" spc="20" dirty="0">
                <a:latin typeface="Gill Sans MT"/>
                <a:cs typeface="Gill Sans MT"/>
              </a:rPr>
              <a:t> </a:t>
            </a:r>
            <a:r>
              <a:rPr sz="2800" spc="200" dirty="0">
                <a:latin typeface="Gill Sans MT"/>
                <a:cs typeface="Gill Sans MT"/>
              </a:rPr>
              <a:t>and</a:t>
            </a:r>
            <a:r>
              <a:rPr sz="2800" spc="5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Higher</a:t>
            </a:r>
            <a:r>
              <a:rPr sz="2800" spc="20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Ed</a:t>
            </a:r>
            <a:r>
              <a:rPr sz="2800" spc="-20" dirty="0">
                <a:latin typeface="Gill Sans MT"/>
                <a:cs typeface="Gill Sans MT"/>
              </a:rPr>
              <a:t> </a:t>
            </a:r>
            <a:r>
              <a:rPr sz="2800" spc="-95" dirty="0">
                <a:latin typeface="Gill Sans MT"/>
                <a:cs typeface="Gill Sans MT"/>
              </a:rPr>
              <a:t>Co-</a:t>
            </a:r>
            <a:r>
              <a:rPr sz="2800" dirty="0">
                <a:latin typeface="Gill Sans MT"/>
                <a:cs typeface="Gill Sans MT"/>
              </a:rPr>
              <a:t>Chair, Bricker</a:t>
            </a:r>
            <a:r>
              <a:rPr sz="2800" spc="10" dirty="0">
                <a:latin typeface="Gill Sans MT"/>
                <a:cs typeface="Gill Sans MT"/>
              </a:rPr>
              <a:t> </a:t>
            </a:r>
            <a:r>
              <a:rPr sz="2800" spc="50" dirty="0">
                <a:latin typeface="Gill Sans MT"/>
                <a:cs typeface="Gill Sans MT"/>
              </a:rPr>
              <a:t>Graydon</a:t>
            </a:r>
            <a:r>
              <a:rPr sz="2800" spc="15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LLP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941195" marR="5080" indent="-1402080">
              <a:lnSpc>
                <a:spcPts val="4750"/>
              </a:lnSpc>
              <a:spcBef>
                <a:spcPts val="700"/>
              </a:spcBef>
            </a:pPr>
            <a:r>
              <a:rPr spc="-445" dirty="0"/>
              <a:t>What</a:t>
            </a:r>
            <a:r>
              <a:rPr spc="-90" dirty="0"/>
              <a:t> </a:t>
            </a:r>
            <a:r>
              <a:rPr spc="180" dirty="0"/>
              <a:t>is</a:t>
            </a:r>
            <a:r>
              <a:rPr spc="-90" dirty="0"/>
              <a:t> </a:t>
            </a:r>
            <a:r>
              <a:rPr spc="-155" dirty="0"/>
              <a:t>the</a:t>
            </a:r>
            <a:r>
              <a:rPr spc="-95" dirty="0"/>
              <a:t> </a:t>
            </a:r>
            <a:r>
              <a:rPr dirty="0"/>
              <a:t>scope</a:t>
            </a:r>
            <a:r>
              <a:rPr spc="-85" dirty="0"/>
              <a:t> </a:t>
            </a:r>
            <a:r>
              <a:rPr spc="55" dirty="0"/>
              <a:t>of</a:t>
            </a:r>
            <a:r>
              <a:rPr spc="-95" dirty="0"/>
              <a:t> </a:t>
            </a:r>
            <a:r>
              <a:rPr spc="-220" dirty="0"/>
              <a:t>our</a:t>
            </a:r>
            <a:r>
              <a:rPr spc="-100" dirty="0"/>
              <a:t> </a:t>
            </a:r>
            <a:r>
              <a:rPr spc="-55" dirty="0"/>
              <a:t>education </a:t>
            </a:r>
            <a:r>
              <a:rPr spc="-180" dirty="0"/>
              <a:t>program</a:t>
            </a:r>
            <a:r>
              <a:rPr spc="-150" dirty="0"/>
              <a:t> </a:t>
            </a:r>
            <a:r>
              <a:rPr spc="-35" dirty="0"/>
              <a:t>and</a:t>
            </a:r>
            <a:r>
              <a:rPr spc="-229" dirty="0"/>
              <a:t> </a:t>
            </a:r>
            <a:r>
              <a:rPr spc="-10" dirty="0"/>
              <a:t>activities?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5537"/>
            <a:ext cx="3873500" cy="2069464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90" dirty="0">
                <a:latin typeface="Gill Sans MT"/>
                <a:cs typeface="Gill Sans MT"/>
              </a:rPr>
              <a:t>In</a:t>
            </a:r>
            <a:r>
              <a:rPr sz="2800" spc="5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the</a:t>
            </a:r>
            <a:r>
              <a:rPr sz="2800" spc="-1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United</a:t>
            </a:r>
            <a:r>
              <a:rPr sz="2800" spc="-5" dirty="0">
                <a:latin typeface="Gill Sans MT"/>
                <a:cs typeface="Gill Sans MT"/>
              </a:rPr>
              <a:t> </a:t>
            </a:r>
            <a:r>
              <a:rPr sz="2800" spc="180" dirty="0">
                <a:latin typeface="Gill Sans MT"/>
                <a:cs typeface="Gill Sans MT"/>
              </a:rPr>
              <a:t>States</a:t>
            </a:r>
            <a:endParaRPr sz="2800">
              <a:latin typeface="Gill Sans MT"/>
              <a:cs typeface="Gill Sans MT"/>
            </a:endParaRPr>
          </a:p>
          <a:p>
            <a:pPr marL="355600" indent="-3429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355600" algn="l"/>
              </a:tabLst>
            </a:pPr>
            <a:r>
              <a:rPr sz="2800" dirty="0">
                <a:latin typeface="Gill Sans MT"/>
                <a:cs typeface="Gill Sans MT"/>
              </a:rPr>
              <a:t>Off</a:t>
            </a:r>
            <a:r>
              <a:rPr sz="2800" spc="50" dirty="0">
                <a:latin typeface="Gill Sans MT"/>
                <a:cs typeface="Gill Sans MT"/>
              </a:rPr>
              <a:t> </a:t>
            </a:r>
            <a:r>
              <a:rPr sz="2800" spc="170" dirty="0">
                <a:latin typeface="Gill Sans MT"/>
                <a:cs typeface="Gill Sans MT"/>
              </a:rPr>
              <a:t>Campus</a:t>
            </a:r>
            <a:endParaRPr sz="2800">
              <a:latin typeface="Gill Sans MT"/>
              <a:cs typeface="Gill Sans MT"/>
            </a:endParaRPr>
          </a:p>
          <a:p>
            <a:pPr marL="355600" indent="-342900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114" dirty="0">
                <a:latin typeface="Gill Sans MT"/>
                <a:cs typeface="Gill Sans MT"/>
              </a:rPr>
              <a:t>Student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Organizations</a:t>
            </a:r>
            <a:endParaRPr sz="2800">
              <a:latin typeface="Gill Sans MT"/>
              <a:cs typeface="Gill Sans MT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135" dirty="0">
                <a:latin typeface="Gill Sans MT"/>
                <a:cs typeface="Gill Sans MT"/>
              </a:rPr>
              <a:t>On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Campus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205890" y="315849"/>
            <a:ext cx="9787255" cy="1300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5015"/>
              </a:lnSpc>
              <a:spcBef>
                <a:spcPts val="100"/>
              </a:spcBef>
            </a:pPr>
            <a:r>
              <a:rPr spc="-85" dirty="0"/>
              <a:t>Factors</a:t>
            </a:r>
            <a:r>
              <a:rPr spc="-210" dirty="0"/>
              <a:t> </a:t>
            </a:r>
            <a:r>
              <a:rPr spc="-65" dirty="0"/>
              <a:t>for</a:t>
            </a:r>
            <a:r>
              <a:rPr spc="-160" dirty="0"/>
              <a:t> </a:t>
            </a:r>
            <a:r>
              <a:rPr spc="-190" dirty="0"/>
              <a:t>whether</a:t>
            </a:r>
            <a:r>
              <a:rPr spc="-125" dirty="0"/>
              <a:t> </a:t>
            </a:r>
            <a:r>
              <a:rPr spc="-85" dirty="0"/>
              <a:t>conduct</a:t>
            </a:r>
            <a:r>
              <a:rPr spc="-170" dirty="0"/>
              <a:t> </a:t>
            </a:r>
            <a:r>
              <a:rPr spc="180" dirty="0"/>
              <a:t>is</a:t>
            </a:r>
            <a:r>
              <a:rPr spc="-170" dirty="0"/>
              <a:t> </a:t>
            </a:r>
            <a:r>
              <a:rPr spc="-10" dirty="0"/>
              <a:t>within</a:t>
            </a:r>
          </a:p>
          <a:p>
            <a:pPr algn="ctr">
              <a:lnSpc>
                <a:spcPts val="5015"/>
              </a:lnSpc>
            </a:pPr>
            <a:r>
              <a:rPr dirty="0"/>
              <a:t>scope</a:t>
            </a:r>
            <a:r>
              <a:rPr spc="-30" dirty="0"/>
              <a:t> </a:t>
            </a:r>
            <a:r>
              <a:rPr spc="55" dirty="0"/>
              <a:t>of</a:t>
            </a:r>
            <a:r>
              <a:rPr spc="-10" dirty="0"/>
              <a:t> </a:t>
            </a:r>
            <a:r>
              <a:rPr dirty="0"/>
              <a:t>school’s</a:t>
            </a:r>
            <a:r>
              <a:rPr spc="-10" dirty="0"/>
              <a:t> </a:t>
            </a:r>
            <a:r>
              <a:rPr spc="-190" dirty="0"/>
              <a:t>program</a:t>
            </a:r>
            <a:r>
              <a:rPr spc="-45" dirty="0"/>
              <a:t> </a:t>
            </a:r>
            <a:r>
              <a:rPr spc="-254" dirty="0"/>
              <a:t>or</a:t>
            </a:r>
            <a:r>
              <a:rPr spc="-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8768" y="1609420"/>
            <a:ext cx="5405832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45430" algn="l"/>
              </a:tabLst>
            </a:pPr>
            <a:r>
              <a:rPr sz="2400" b="1" spc="-70" dirty="0">
                <a:latin typeface="Gill Sans MT"/>
                <a:cs typeface="Gill Sans MT"/>
              </a:rPr>
              <a:t>Disparate</a:t>
            </a:r>
            <a:r>
              <a:rPr sz="2400" b="1" spc="-60" dirty="0">
                <a:latin typeface="Gill Sans MT"/>
                <a:cs typeface="Gill Sans MT"/>
              </a:rPr>
              <a:t> </a:t>
            </a:r>
            <a:r>
              <a:rPr sz="2400" b="1" spc="-135" dirty="0">
                <a:latin typeface="Gill Sans MT"/>
                <a:cs typeface="Gill Sans MT"/>
              </a:rPr>
              <a:t>Treatment</a:t>
            </a:r>
            <a:r>
              <a:rPr sz="2400" b="1" spc="-40" dirty="0">
                <a:latin typeface="Gill Sans MT"/>
                <a:cs typeface="Gill Sans MT"/>
              </a:rPr>
              <a:t> </a:t>
            </a:r>
            <a:r>
              <a:rPr sz="2400" b="1" spc="-10" dirty="0">
                <a:latin typeface="Gill Sans MT"/>
                <a:cs typeface="Gill Sans MT"/>
              </a:rPr>
              <a:t>Exemptions</a:t>
            </a:r>
            <a:r>
              <a:rPr sz="2400" b="1" dirty="0">
                <a:latin typeface="Gill Sans MT"/>
                <a:cs typeface="Gill Sans MT"/>
              </a:rPr>
              <a:t>	</a:t>
            </a:r>
            <a:endParaRPr sz="2400" dirty="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75917" y="2486914"/>
            <a:ext cx="4525645" cy="177228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40029" marR="5080" indent="-227329">
              <a:lnSpc>
                <a:spcPts val="2590"/>
              </a:lnSpc>
              <a:spcBef>
                <a:spcPts val="425"/>
              </a:spcBef>
              <a:buFont typeface="Arial"/>
              <a:buChar char="•"/>
              <a:tabLst>
                <a:tab pos="241300" algn="l"/>
              </a:tabLst>
            </a:pPr>
            <a:r>
              <a:rPr sz="2400" spc="125" dirty="0">
                <a:latin typeface="Gill Sans MT"/>
                <a:cs typeface="Gill Sans MT"/>
              </a:rPr>
              <a:t>Membership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practices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of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45" dirty="0">
                <a:latin typeface="Gill Sans MT"/>
                <a:cs typeface="Gill Sans MT"/>
              </a:rPr>
              <a:t>social 	</a:t>
            </a:r>
            <a:r>
              <a:rPr sz="2400" spc="60" dirty="0">
                <a:latin typeface="Gill Sans MT"/>
                <a:cs typeface="Gill Sans MT"/>
              </a:rPr>
              <a:t>fraternities,</a:t>
            </a:r>
            <a:r>
              <a:rPr sz="2400" spc="22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sororities,</a:t>
            </a:r>
            <a:r>
              <a:rPr sz="2400" spc="245" dirty="0">
                <a:latin typeface="Gill Sans MT"/>
                <a:cs typeface="Gill Sans MT"/>
              </a:rPr>
              <a:t> </a:t>
            </a:r>
            <a:r>
              <a:rPr sz="2400" spc="-25" dirty="0">
                <a:latin typeface="Gill Sans MT"/>
                <a:cs typeface="Gill Sans MT"/>
              </a:rPr>
              <a:t>or 	</a:t>
            </a:r>
            <a:r>
              <a:rPr sz="2400" spc="65" dirty="0">
                <a:latin typeface="Gill Sans MT"/>
                <a:cs typeface="Gill Sans MT"/>
              </a:rPr>
              <a:t>voluntary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youth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organizations</a:t>
            </a:r>
            <a:endParaRPr sz="2400">
              <a:latin typeface="Gill Sans MT"/>
              <a:cs typeface="Gill Sans MT"/>
            </a:endParaRPr>
          </a:p>
          <a:p>
            <a:pPr marL="240029" marR="728345" indent="-227329">
              <a:lnSpc>
                <a:spcPts val="2590"/>
              </a:lnSpc>
              <a:spcBef>
                <a:spcPts val="509"/>
              </a:spcBef>
              <a:buFont typeface="Arial"/>
              <a:buChar char="•"/>
              <a:tabLst>
                <a:tab pos="241300" algn="l"/>
              </a:tabLst>
            </a:pPr>
            <a:r>
              <a:rPr sz="2400" spc="140" dirty="0">
                <a:latin typeface="Gill Sans MT"/>
                <a:cs typeface="Gill Sans MT"/>
              </a:rPr>
              <a:t>Maintenance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of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60" dirty="0">
                <a:latin typeface="Gill Sans MT"/>
                <a:cs typeface="Gill Sans MT"/>
              </a:rPr>
              <a:t>single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sex 	</a:t>
            </a:r>
            <a:r>
              <a:rPr sz="2400" spc="114" dirty="0">
                <a:latin typeface="Gill Sans MT"/>
                <a:cs typeface="Gill Sans MT"/>
              </a:rPr>
              <a:t>living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facilities</a:t>
            </a:r>
            <a:endParaRPr sz="2400">
              <a:latin typeface="Gill Sans MT"/>
              <a:cs typeface="Gill Sans M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0FB685-14AF-9B23-5B5D-B80F4685D445}"/>
              </a:ext>
            </a:extLst>
          </p:cNvPr>
          <p:cNvSpPr txBox="1"/>
          <p:nvPr/>
        </p:nvSpPr>
        <p:spPr>
          <a:xfrm>
            <a:off x="6251828" y="1638102"/>
            <a:ext cx="4339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spc="-275" dirty="0">
                <a:latin typeface="Gill Sans MT"/>
                <a:cs typeface="Gill Sans MT"/>
              </a:rPr>
              <a:t>TIX</a:t>
            </a:r>
            <a:r>
              <a:rPr lang="en-US" sz="1800" b="1" spc="-70" dirty="0">
                <a:latin typeface="Gill Sans MT"/>
                <a:cs typeface="Gill Sans MT"/>
              </a:rPr>
              <a:t> </a:t>
            </a:r>
            <a:r>
              <a:rPr lang="en-US" sz="1800" b="1" dirty="0">
                <a:latin typeface="Gill Sans MT"/>
                <a:cs typeface="Gill Sans MT"/>
              </a:rPr>
              <a:t>Sex-Based</a:t>
            </a:r>
            <a:r>
              <a:rPr lang="en-US" sz="1800" b="1" spc="-70" dirty="0">
                <a:latin typeface="Gill Sans MT"/>
                <a:cs typeface="Gill Sans MT"/>
              </a:rPr>
              <a:t> </a:t>
            </a:r>
            <a:r>
              <a:rPr lang="en-US" sz="1800" b="1" spc="-45" dirty="0">
                <a:latin typeface="Gill Sans MT"/>
                <a:cs typeface="Gill Sans MT"/>
              </a:rPr>
              <a:t>Harassment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6251828" y="2479294"/>
            <a:ext cx="4956175" cy="363601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 marR="5080">
              <a:lnSpc>
                <a:spcPct val="90100"/>
              </a:lnSpc>
              <a:spcBef>
                <a:spcPts val="409"/>
              </a:spcBef>
            </a:pPr>
            <a:r>
              <a:rPr sz="2600" dirty="0">
                <a:latin typeface="Calibri"/>
                <a:cs typeface="Calibri"/>
              </a:rPr>
              <a:t>§</a:t>
            </a:r>
            <a:r>
              <a:rPr sz="2600" spc="45" dirty="0">
                <a:latin typeface="Calibri"/>
                <a:cs typeface="Calibri"/>
              </a:rPr>
              <a:t> </a:t>
            </a:r>
            <a:r>
              <a:rPr sz="2600" spc="150" dirty="0">
                <a:latin typeface="Gill Sans MT"/>
                <a:cs typeface="Gill Sans MT"/>
              </a:rPr>
              <a:t>106.11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expressly</a:t>
            </a:r>
            <a:r>
              <a:rPr sz="2600" spc="-120" dirty="0">
                <a:latin typeface="Gill Sans MT"/>
                <a:cs typeface="Gill Sans MT"/>
              </a:rPr>
              <a:t> </a:t>
            </a:r>
            <a:r>
              <a:rPr sz="2600" spc="65" dirty="0">
                <a:latin typeface="Gill Sans MT"/>
                <a:cs typeface="Gill Sans MT"/>
              </a:rPr>
              <a:t>requires </a:t>
            </a:r>
            <a:r>
              <a:rPr sz="2600" spc="165" dirty="0">
                <a:latin typeface="Gill Sans MT"/>
                <a:cs typeface="Gill Sans MT"/>
              </a:rPr>
              <a:t>schools</a:t>
            </a:r>
            <a:r>
              <a:rPr sz="2600" spc="-11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170" dirty="0">
                <a:latin typeface="Gill Sans MT"/>
                <a:cs typeface="Gill Sans MT"/>
              </a:rPr>
              <a:t>address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spc="300" dirty="0">
                <a:latin typeface="Gill Sans MT"/>
                <a:cs typeface="Gill Sans MT"/>
              </a:rPr>
              <a:t>a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hostile environment</a:t>
            </a:r>
            <a:r>
              <a:rPr sz="2600" spc="-120" dirty="0">
                <a:latin typeface="Gill Sans MT"/>
                <a:cs typeface="Gill Sans MT"/>
              </a:rPr>
              <a:t> </a:t>
            </a:r>
            <a:r>
              <a:rPr sz="2600" spc="70" dirty="0">
                <a:latin typeface="Gill Sans MT"/>
                <a:cs typeface="Gill Sans MT"/>
              </a:rPr>
              <a:t>under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spc="120" dirty="0">
                <a:latin typeface="Gill Sans MT"/>
                <a:cs typeface="Gill Sans MT"/>
              </a:rPr>
              <a:t>its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education </a:t>
            </a:r>
            <a:r>
              <a:rPr sz="2600" spc="110" dirty="0">
                <a:latin typeface="Gill Sans MT"/>
                <a:cs typeface="Gill Sans MT"/>
              </a:rPr>
              <a:t>program</a:t>
            </a:r>
            <a:r>
              <a:rPr sz="2600" spc="-105" dirty="0">
                <a:latin typeface="Gill Sans MT"/>
                <a:cs typeface="Gill Sans MT"/>
              </a:rPr>
              <a:t> </a:t>
            </a:r>
            <a:r>
              <a:rPr sz="2600" spc="-20" dirty="0">
                <a:latin typeface="Gill Sans MT"/>
                <a:cs typeface="Gill Sans MT"/>
              </a:rPr>
              <a:t>or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75" dirty="0">
                <a:latin typeface="Gill Sans MT"/>
                <a:cs typeface="Gill Sans MT"/>
              </a:rPr>
              <a:t>activity,</a:t>
            </a:r>
            <a:r>
              <a:rPr sz="2600" spc="-125" dirty="0">
                <a:latin typeface="Gill Sans MT"/>
                <a:cs typeface="Gill Sans MT"/>
              </a:rPr>
              <a:t> </a:t>
            </a:r>
            <a:r>
              <a:rPr sz="2600" spc="120" dirty="0">
                <a:latin typeface="Gill Sans MT"/>
                <a:cs typeface="Gill Sans MT"/>
              </a:rPr>
              <a:t>even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when </a:t>
            </a:r>
            <a:r>
              <a:rPr sz="2600" spc="195" dirty="0">
                <a:latin typeface="Gill Sans MT"/>
                <a:cs typeface="Gill Sans MT"/>
              </a:rPr>
              <a:t>some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conduct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160" dirty="0">
                <a:latin typeface="Gill Sans MT"/>
                <a:cs typeface="Gill Sans MT"/>
              </a:rPr>
              <a:t>alleged</a:t>
            </a:r>
            <a:r>
              <a:rPr sz="2600" spc="-11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65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be </a:t>
            </a:r>
            <a:r>
              <a:rPr sz="2600" spc="85" dirty="0">
                <a:latin typeface="Gill Sans MT"/>
                <a:cs typeface="Gill Sans MT"/>
              </a:rPr>
              <a:t>contributing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75" dirty="0">
                <a:latin typeface="Gill Sans MT"/>
                <a:cs typeface="Gill Sans MT"/>
              </a:rPr>
              <a:t>the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spc="95" dirty="0">
                <a:latin typeface="Gill Sans MT"/>
                <a:cs typeface="Gill Sans MT"/>
              </a:rPr>
              <a:t>hostile </a:t>
            </a:r>
            <a:r>
              <a:rPr sz="2600" spc="90" dirty="0">
                <a:latin typeface="Gill Sans MT"/>
                <a:cs typeface="Gill Sans MT"/>
              </a:rPr>
              <a:t>environment</a:t>
            </a:r>
            <a:r>
              <a:rPr sz="2600" spc="-114" dirty="0">
                <a:latin typeface="Gill Sans MT"/>
                <a:cs typeface="Gill Sans MT"/>
              </a:rPr>
              <a:t> </a:t>
            </a:r>
            <a:r>
              <a:rPr sz="2600" spc="65" dirty="0">
                <a:latin typeface="Gill Sans MT"/>
                <a:cs typeface="Gill Sans MT"/>
              </a:rPr>
              <a:t>occurred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outside</a:t>
            </a:r>
            <a:r>
              <a:rPr sz="2600" spc="-120" dirty="0">
                <a:latin typeface="Gill Sans MT"/>
                <a:cs typeface="Gill Sans MT"/>
              </a:rPr>
              <a:t> </a:t>
            </a:r>
            <a:r>
              <a:rPr sz="2600" spc="50" dirty="0">
                <a:latin typeface="Gill Sans MT"/>
                <a:cs typeface="Gill Sans MT"/>
              </a:rPr>
              <a:t>the </a:t>
            </a:r>
            <a:r>
              <a:rPr sz="2600" spc="135" dirty="0">
                <a:latin typeface="Gill Sans MT"/>
                <a:cs typeface="Gill Sans MT"/>
              </a:rPr>
              <a:t>school’s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25" dirty="0">
                <a:latin typeface="Gill Sans MT"/>
                <a:cs typeface="Gill Sans MT"/>
              </a:rPr>
              <a:t>education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10" dirty="0">
                <a:latin typeface="Gill Sans MT"/>
                <a:cs typeface="Gill Sans MT"/>
              </a:rPr>
              <a:t>program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-25" dirty="0">
                <a:latin typeface="Gill Sans MT"/>
                <a:cs typeface="Gill Sans MT"/>
              </a:rPr>
              <a:t>or </a:t>
            </a:r>
            <a:r>
              <a:rPr sz="2600" spc="95" dirty="0">
                <a:latin typeface="Gill Sans MT"/>
                <a:cs typeface="Gill Sans MT"/>
              </a:rPr>
              <a:t>activity</a:t>
            </a:r>
            <a:r>
              <a:rPr sz="2600" spc="-140" dirty="0">
                <a:latin typeface="Gill Sans MT"/>
                <a:cs typeface="Gill Sans MT"/>
              </a:rPr>
              <a:t> </a:t>
            </a:r>
            <a:r>
              <a:rPr sz="2600" spc="-20" dirty="0">
                <a:latin typeface="Gill Sans MT"/>
                <a:cs typeface="Gill Sans MT"/>
              </a:rPr>
              <a:t>or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110" dirty="0">
                <a:latin typeface="Gill Sans MT"/>
                <a:cs typeface="Gill Sans MT"/>
              </a:rPr>
              <a:t>outside</a:t>
            </a:r>
            <a:r>
              <a:rPr sz="2600" spc="-114" dirty="0">
                <a:latin typeface="Gill Sans MT"/>
                <a:cs typeface="Gill Sans MT"/>
              </a:rPr>
              <a:t> </a:t>
            </a:r>
            <a:r>
              <a:rPr sz="2600" spc="75" dirty="0">
                <a:latin typeface="Gill Sans MT"/>
                <a:cs typeface="Gill Sans MT"/>
              </a:rPr>
              <a:t>the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-10" dirty="0">
                <a:latin typeface="Gill Sans MT"/>
                <a:cs typeface="Gill Sans MT"/>
              </a:rPr>
              <a:t>United </a:t>
            </a:r>
            <a:r>
              <a:rPr sz="2600" spc="150" dirty="0">
                <a:latin typeface="Gill Sans MT"/>
                <a:cs typeface="Gill Sans MT"/>
              </a:rPr>
              <a:t>States.</a:t>
            </a:r>
            <a:endParaRPr sz="2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985" algn="ctr">
              <a:lnSpc>
                <a:spcPts val="5015"/>
              </a:lnSpc>
              <a:spcBef>
                <a:spcPts val="100"/>
              </a:spcBef>
            </a:pPr>
            <a:r>
              <a:rPr spc="-85" dirty="0"/>
              <a:t>Factors</a:t>
            </a:r>
            <a:r>
              <a:rPr spc="-210" dirty="0"/>
              <a:t> </a:t>
            </a:r>
            <a:r>
              <a:rPr spc="-65" dirty="0"/>
              <a:t>for</a:t>
            </a:r>
            <a:r>
              <a:rPr spc="-160" dirty="0"/>
              <a:t> </a:t>
            </a:r>
            <a:r>
              <a:rPr spc="-190" dirty="0"/>
              <a:t>whether</a:t>
            </a:r>
            <a:r>
              <a:rPr spc="-125" dirty="0"/>
              <a:t> </a:t>
            </a:r>
            <a:r>
              <a:rPr spc="-85" dirty="0"/>
              <a:t>conduct</a:t>
            </a:r>
            <a:r>
              <a:rPr spc="-170" dirty="0"/>
              <a:t> </a:t>
            </a:r>
            <a:r>
              <a:rPr spc="180" dirty="0"/>
              <a:t>is</a:t>
            </a:r>
            <a:r>
              <a:rPr spc="-170" dirty="0"/>
              <a:t> </a:t>
            </a:r>
            <a:r>
              <a:rPr spc="-10" dirty="0"/>
              <a:t>within</a:t>
            </a:r>
          </a:p>
          <a:p>
            <a:pPr marL="6985" algn="ctr">
              <a:lnSpc>
                <a:spcPts val="5015"/>
              </a:lnSpc>
            </a:pPr>
            <a:r>
              <a:rPr dirty="0"/>
              <a:t>scope</a:t>
            </a:r>
            <a:r>
              <a:rPr spc="-30" dirty="0"/>
              <a:t> </a:t>
            </a:r>
            <a:r>
              <a:rPr spc="55" dirty="0"/>
              <a:t>of</a:t>
            </a:r>
            <a:r>
              <a:rPr spc="-10" dirty="0"/>
              <a:t> </a:t>
            </a:r>
            <a:r>
              <a:rPr dirty="0"/>
              <a:t>school’s</a:t>
            </a:r>
            <a:r>
              <a:rPr spc="-10" dirty="0"/>
              <a:t> </a:t>
            </a:r>
            <a:r>
              <a:rPr spc="-190" dirty="0"/>
              <a:t>program</a:t>
            </a:r>
            <a:r>
              <a:rPr spc="-45" dirty="0"/>
              <a:t> </a:t>
            </a:r>
            <a:r>
              <a:rPr spc="-254" dirty="0"/>
              <a:t>or</a:t>
            </a:r>
            <a:r>
              <a:rPr spc="-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8768" y="2065731"/>
            <a:ext cx="4980305" cy="26911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67205">
              <a:lnSpc>
                <a:spcPts val="2825"/>
              </a:lnSpc>
              <a:spcBef>
                <a:spcPts val="100"/>
              </a:spcBef>
            </a:pPr>
            <a:r>
              <a:rPr sz="2400" b="1" spc="50" dirty="0">
                <a:latin typeface="Gill Sans MT"/>
                <a:cs typeface="Gill Sans MT"/>
              </a:rPr>
              <a:t>2020</a:t>
            </a:r>
            <a:r>
              <a:rPr sz="2400" b="1" spc="-80" dirty="0">
                <a:latin typeface="Gill Sans MT"/>
                <a:cs typeface="Gill Sans MT"/>
              </a:rPr>
              <a:t> </a:t>
            </a:r>
            <a:r>
              <a:rPr sz="2400" b="1" spc="-20" dirty="0">
                <a:latin typeface="Gill Sans MT"/>
                <a:cs typeface="Gill Sans MT"/>
              </a:rPr>
              <a:t>Regs</a:t>
            </a:r>
            <a:endParaRPr sz="2400">
              <a:latin typeface="Gill Sans MT"/>
              <a:cs typeface="Gill Sans MT"/>
            </a:endParaRPr>
          </a:p>
          <a:p>
            <a:pPr marL="241300" marR="5080" indent="-228600">
              <a:lnSpc>
                <a:spcPct val="70000"/>
              </a:lnSpc>
              <a:spcBef>
                <a:spcPts val="880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130" dirty="0">
                <a:latin typeface="Gill Sans MT"/>
                <a:cs typeface="Gill Sans MT"/>
              </a:rPr>
              <a:t>Building</a:t>
            </a:r>
            <a:r>
              <a:rPr sz="2600" spc="-125" dirty="0">
                <a:latin typeface="Gill Sans MT"/>
                <a:cs typeface="Gill Sans MT"/>
              </a:rPr>
              <a:t> </a:t>
            </a:r>
            <a:r>
              <a:rPr sz="2600" spc="100" dirty="0">
                <a:latin typeface="Gill Sans MT"/>
                <a:cs typeface="Gill Sans MT"/>
              </a:rPr>
              <a:t>owned</a:t>
            </a:r>
            <a:r>
              <a:rPr sz="2600" spc="-105" dirty="0">
                <a:latin typeface="Gill Sans MT"/>
                <a:cs typeface="Gill Sans MT"/>
              </a:rPr>
              <a:t> </a:t>
            </a:r>
            <a:r>
              <a:rPr sz="2600" spc="-20" dirty="0">
                <a:latin typeface="Gill Sans MT"/>
                <a:cs typeface="Gill Sans MT"/>
              </a:rPr>
              <a:t>or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60" dirty="0">
                <a:latin typeface="Gill Sans MT"/>
                <a:cs typeface="Gill Sans MT"/>
              </a:rPr>
              <a:t>controlled</a:t>
            </a:r>
            <a:r>
              <a:rPr sz="2600" spc="-135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by </a:t>
            </a:r>
            <a:r>
              <a:rPr sz="2600" spc="120" dirty="0">
                <a:latin typeface="Gill Sans MT"/>
                <a:cs typeface="Gill Sans MT"/>
              </a:rPr>
              <a:t>recognized</a:t>
            </a:r>
            <a:r>
              <a:rPr sz="2600" spc="-110" dirty="0">
                <a:latin typeface="Gill Sans MT"/>
                <a:cs typeface="Gill Sans MT"/>
              </a:rPr>
              <a:t> </a:t>
            </a:r>
            <a:r>
              <a:rPr sz="2600" spc="110" dirty="0">
                <a:latin typeface="Gill Sans MT"/>
                <a:cs typeface="Gill Sans MT"/>
              </a:rPr>
              <a:t>student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05" dirty="0">
                <a:latin typeface="Gill Sans MT"/>
                <a:cs typeface="Gill Sans MT"/>
              </a:rPr>
              <a:t>organization</a:t>
            </a:r>
            <a:endParaRPr sz="2600">
              <a:latin typeface="Gill Sans MT"/>
              <a:cs typeface="Gill Sans MT"/>
            </a:endParaRPr>
          </a:p>
          <a:p>
            <a:pPr marL="241300" indent="-228600">
              <a:lnSpc>
                <a:spcPts val="2650"/>
              </a:lnSpc>
              <a:spcBef>
                <a:spcPts val="6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Gill Sans MT"/>
                <a:cs typeface="Gill Sans MT"/>
              </a:rPr>
              <a:t>A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teacher’s</a:t>
            </a:r>
            <a:r>
              <a:rPr sz="2600" spc="-114" dirty="0">
                <a:latin typeface="Gill Sans MT"/>
                <a:cs typeface="Gill Sans MT"/>
              </a:rPr>
              <a:t> </a:t>
            </a:r>
            <a:r>
              <a:rPr sz="2600" spc="150" dirty="0">
                <a:latin typeface="Gill Sans MT"/>
                <a:cs typeface="Gill Sans MT"/>
              </a:rPr>
              <a:t>sexual</a:t>
            </a:r>
            <a:r>
              <a:rPr sz="2600" spc="-125" dirty="0">
                <a:latin typeface="Gill Sans MT"/>
                <a:cs typeface="Gill Sans MT"/>
              </a:rPr>
              <a:t> </a:t>
            </a:r>
            <a:r>
              <a:rPr sz="2600" spc="165" dirty="0">
                <a:latin typeface="Gill Sans MT"/>
                <a:cs typeface="Gill Sans MT"/>
              </a:rPr>
              <a:t>harassment</a:t>
            </a:r>
            <a:endParaRPr sz="2600">
              <a:latin typeface="Gill Sans MT"/>
              <a:cs typeface="Gill Sans MT"/>
            </a:endParaRPr>
          </a:p>
          <a:p>
            <a:pPr marL="241300" marR="308610">
              <a:lnSpc>
                <a:spcPct val="70000"/>
              </a:lnSpc>
              <a:spcBef>
                <a:spcPts val="470"/>
              </a:spcBef>
            </a:pPr>
            <a:r>
              <a:rPr sz="2600" spc="140" dirty="0">
                <a:latin typeface="Gill Sans MT"/>
                <a:cs typeface="Gill Sans MT"/>
              </a:rPr>
              <a:t>of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300" dirty="0">
                <a:latin typeface="Gill Sans MT"/>
                <a:cs typeface="Gill Sans MT"/>
              </a:rPr>
              <a:t>a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10" dirty="0">
                <a:latin typeface="Gill Sans MT"/>
                <a:cs typeface="Gill Sans MT"/>
              </a:rPr>
              <a:t>student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195" dirty="0">
                <a:latin typeface="Gill Sans MT"/>
                <a:cs typeface="Gill Sans MT"/>
              </a:rPr>
              <a:t>is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65" dirty="0">
                <a:latin typeface="Gill Sans MT"/>
                <a:cs typeface="Gill Sans MT"/>
              </a:rPr>
              <a:t>likely</a:t>
            </a:r>
            <a:r>
              <a:rPr sz="2600" spc="-125" dirty="0">
                <a:latin typeface="Gill Sans MT"/>
                <a:cs typeface="Gill Sans MT"/>
              </a:rPr>
              <a:t> </a:t>
            </a:r>
            <a:r>
              <a:rPr sz="2600" spc="-25" dirty="0">
                <a:latin typeface="Gill Sans MT"/>
                <a:cs typeface="Gill Sans MT"/>
              </a:rPr>
              <a:t>to </a:t>
            </a:r>
            <a:r>
              <a:rPr sz="2600" spc="95" dirty="0">
                <a:latin typeface="Gill Sans MT"/>
                <a:cs typeface="Gill Sans MT"/>
              </a:rPr>
              <a:t>constitute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50" dirty="0">
                <a:latin typeface="Gill Sans MT"/>
                <a:cs typeface="Gill Sans MT"/>
              </a:rPr>
              <a:t>sexual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55" dirty="0">
                <a:latin typeface="Gill Sans MT"/>
                <a:cs typeface="Gill Sans MT"/>
              </a:rPr>
              <a:t>harassment.</a:t>
            </a:r>
            <a:endParaRPr sz="2600">
              <a:latin typeface="Gill Sans MT"/>
              <a:cs typeface="Gill Sans MT"/>
            </a:endParaRPr>
          </a:p>
          <a:p>
            <a:pPr marL="241300" marR="508000" indent="-228600">
              <a:lnSpc>
                <a:spcPct val="7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160" dirty="0">
                <a:latin typeface="Gill Sans MT"/>
                <a:cs typeface="Gill Sans MT"/>
              </a:rPr>
              <a:t>Substantial</a:t>
            </a:r>
            <a:r>
              <a:rPr sz="2600" spc="1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control</a:t>
            </a:r>
            <a:r>
              <a:rPr sz="2600" spc="6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over</a:t>
            </a:r>
            <a:r>
              <a:rPr sz="2600" spc="45" dirty="0">
                <a:latin typeface="Gill Sans MT"/>
                <a:cs typeface="Gill Sans MT"/>
              </a:rPr>
              <a:t> </a:t>
            </a:r>
            <a:r>
              <a:rPr sz="2600" spc="50" dirty="0">
                <a:latin typeface="Gill Sans MT"/>
                <a:cs typeface="Gill Sans MT"/>
              </a:rPr>
              <a:t>both </a:t>
            </a:r>
            <a:r>
              <a:rPr sz="2600" spc="95" dirty="0">
                <a:latin typeface="Gill Sans MT"/>
                <a:cs typeface="Gill Sans MT"/>
              </a:rPr>
              <a:t>respondent</a:t>
            </a:r>
            <a:r>
              <a:rPr sz="2600" spc="-105" dirty="0">
                <a:latin typeface="Gill Sans MT"/>
                <a:cs typeface="Gill Sans MT"/>
              </a:rPr>
              <a:t> </a:t>
            </a:r>
            <a:r>
              <a:rPr sz="2600" spc="185" dirty="0">
                <a:latin typeface="Gill Sans MT"/>
                <a:cs typeface="Gill Sans MT"/>
              </a:rPr>
              <a:t>and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55" dirty="0">
                <a:latin typeface="Gill Sans MT"/>
                <a:cs typeface="Gill Sans MT"/>
              </a:rPr>
              <a:t>context</a:t>
            </a:r>
            <a:endParaRPr sz="260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1828" y="2065731"/>
            <a:ext cx="4926330" cy="3801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79270">
              <a:lnSpc>
                <a:spcPts val="2825"/>
              </a:lnSpc>
              <a:spcBef>
                <a:spcPts val="100"/>
              </a:spcBef>
            </a:pPr>
            <a:r>
              <a:rPr sz="2400" b="1" spc="50" dirty="0">
                <a:latin typeface="Gill Sans MT"/>
                <a:cs typeface="Gill Sans MT"/>
              </a:rPr>
              <a:t>2024</a:t>
            </a:r>
            <a:r>
              <a:rPr sz="2400" b="1" spc="-80" dirty="0">
                <a:latin typeface="Gill Sans MT"/>
                <a:cs typeface="Gill Sans MT"/>
              </a:rPr>
              <a:t> </a:t>
            </a:r>
            <a:r>
              <a:rPr sz="2400" b="1" spc="-20" dirty="0">
                <a:latin typeface="Gill Sans MT"/>
                <a:cs typeface="Gill Sans MT"/>
              </a:rPr>
              <a:t>Regs</a:t>
            </a:r>
            <a:endParaRPr sz="2400">
              <a:latin typeface="Gill Sans MT"/>
              <a:cs typeface="Gill Sans MT"/>
            </a:endParaRPr>
          </a:p>
          <a:p>
            <a:pPr marL="241300" indent="-228600">
              <a:lnSpc>
                <a:spcPts val="2595"/>
              </a:lnSpc>
              <a:buFont typeface="Arial"/>
              <a:buChar char="•"/>
              <a:tabLst>
                <a:tab pos="241300" algn="l"/>
              </a:tabLst>
            </a:pPr>
            <a:r>
              <a:rPr sz="2600" spc="130" dirty="0">
                <a:latin typeface="Gill Sans MT"/>
                <a:cs typeface="Gill Sans MT"/>
              </a:rPr>
              <a:t>Building</a:t>
            </a:r>
            <a:r>
              <a:rPr sz="2600" spc="-125" dirty="0">
                <a:latin typeface="Gill Sans MT"/>
                <a:cs typeface="Gill Sans MT"/>
              </a:rPr>
              <a:t> </a:t>
            </a:r>
            <a:r>
              <a:rPr sz="2600" spc="100" dirty="0">
                <a:latin typeface="Gill Sans MT"/>
                <a:cs typeface="Gill Sans MT"/>
              </a:rPr>
              <a:t>owned</a:t>
            </a:r>
            <a:r>
              <a:rPr sz="2600" spc="-105" dirty="0">
                <a:latin typeface="Gill Sans MT"/>
                <a:cs typeface="Gill Sans MT"/>
              </a:rPr>
              <a:t> </a:t>
            </a:r>
            <a:r>
              <a:rPr sz="2600" spc="-20" dirty="0">
                <a:latin typeface="Gill Sans MT"/>
                <a:cs typeface="Gill Sans MT"/>
              </a:rPr>
              <a:t>or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60" dirty="0">
                <a:latin typeface="Gill Sans MT"/>
                <a:cs typeface="Gill Sans MT"/>
              </a:rPr>
              <a:t>controlled</a:t>
            </a:r>
            <a:r>
              <a:rPr sz="2600" spc="-135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by</a:t>
            </a:r>
            <a:endParaRPr sz="2600">
              <a:latin typeface="Gill Sans MT"/>
              <a:cs typeface="Gill Sans MT"/>
            </a:endParaRPr>
          </a:p>
          <a:p>
            <a:pPr marL="241300" marR="1603375">
              <a:lnSpc>
                <a:spcPct val="70000"/>
              </a:lnSpc>
              <a:spcBef>
                <a:spcPts val="470"/>
              </a:spcBef>
            </a:pPr>
            <a:r>
              <a:rPr sz="2600" spc="300" dirty="0">
                <a:latin typeface="Gill Sans MT"/>
                <a:cs typeface="Gill Sans MT"/>
              </a:rPr>
              <a:t>a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20" dirty="0">
                <a:latin typeface="Gill Sans MT"/>
                <a:cs typeface="Gill Sans MT"/>
              </a:rPr>
              <a:t>recognized</a:t>
            </a:r>
            <a:r>
              <a:rPr sz="2600" spc="-125" dirty="0">
                <a:latin typeface="Gill Sans MT"/>
                <a:cs typeface="Gill Sans MT"/>
              </a:rPr>
              <a:t> </a:t>
            </a:r>
            <a:r>
              <a:rPr sz="2600" spc="100" dirty="0">
                <a:latin typeface="Gill Sans MT"/>
                <a:cs typeface="Gill Sans MT"/>
              </a:rPr>
              <a:t>student </a:t>
            </a:r>
            <a:r>
              <a:rPr sz="2600" spc="105" dirty="0">
                <a:latin typeface="Gill Sans MT"/>
                <a:cs typeface="Gill Sans MT"/>
              </a:rPr>
              <a:t>organization</a:t>
            </a:r>
            <a:endParaRPr sz="2600">
              <a:latin typeface="Gill Sans MT"/>
              <a:cs typeface="Gill Sans MT"/>
            </a:endParaRPr>
          </a:p>
          <a:p>
            <a:pPr marL="241300" indent="-228600">
              <a:lnSpc>
                <a:spcPts val="2650"/>
              </a:lnSpc>
              <a:spcBef>
                <a:spcPts val="60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65" dirty="0">
                <a:latin typeface="Gill Sans MT"/>
                <a:cs typeface="Gill Sans MT"/>
              </a:rPr>
              <a:t>Conduct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40" dirty="0">
                <a:latin typeface="Gill Sans MT"/>
                <a:cs typeface="Gill Sans MT"/>
              </a:rPr>
              <a:t>subject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65" dirty="0">
                <a:latin typeface="Gill Sans MT"/>
                <a:cs typeface="Gill Sans MT"/>
              </a:rPr>
              <a:t> </a:t>
            </a:r>
            <a:r>
              <a:rPr sz="2600" spc="125" dirty="0">
                <a:latin typeface="Gill Sans MT"/>
                <a:cs typeface="Gill Sans MT"/>
              </a:rPr>
              <a:t>school’s</a:t>
            </a:r>
            <a:endParaRPr sz="2600">
              <a:latin typeface="Gill Sans MT"/>
              <a:cs typeface="Gill Sans MT"/>
            </a:endParaRPr>
          </a:p>
          <a:p>
            <a:pPr marL="241300">
              <a:lnSpc>
                <a:spcPts val="2650"/>
              </a:lnSpc>
            </a:pPr>
            <a:r>
              <a:rPr sz="2600" spc="114" dirty="0">
                <a:latin typeface="Gill Sans MT"/>
                <a:cs typeface="Gill Sans MT"/>
              </a:rPr>
              <a:t>disciplinary</a:t>
            </a:r>
            <a:r>
              <a:rPr sz="2600" spc="-125" dirty="0">
                <a:latin typeface="Gill Sans MT"/>
                <a:cs typeface="Gill Sans MT"/>
              </a:rPr>
              <a:t> </a:t>
            </a:r>
            <a:r>
              <a:rPr sz="2600" spc="45" dirty="0">
                <a:latin typeface="Gill Sans MT"/>
                <a:cs typeface="Gill Sans MT"/>
              </a:rPr>
              <a:t>authority</a:t>
            </a:r>
            <a:endParaRPr sz="2600">
              <a:latin typeface="Gill Sans MT"/>
              <a:cs typeface="Gill Sans MT"/>
            </a:endParaRPr>
          </a:p>
          <a:p>
            <a:pPr marL="241300" indent="-228600">
              <a:lnSpc>
                <a:spcPts val="2650"/>
              </a:lnSpc>
              <a:spcBef>
                <a:spcPts val="60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135" dirty="0">
                <a:latin typeface="Gill Sans MT"/>
                <a:cs typeface="Gill Sans MT"/>
              </a:rPr>
              <a:t>Even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10" dirty="0">
                <a:latin typeface="Gill Sans MT"/>
                <a:cs typeface="Gill Sans MT"/>
              </a:rPr>
              <a:t>when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95" dirty="0">
                <a:latin typeface="Gill Sans MT"/>
                <a:cs typeface="Gill Sans MT"/>
              </a:rPr>
              <a:t>some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05" dirty="0">
                <a:latin typeface="Gill Sans MT"/>
                <a:cs typeface="Gill Sans MT"/>
              </a:rPr>
              <a:t>conduct</a:t>
            </a:r>
            <a:endParaRPr sz="2600">
              <a:latin typeface="Gill Sans MT"/>
              <a:cs typeface="Gill Sans MT"/>
            </a:endParaRPr>
          </a:p>
          <a:p>
            <a:pPr marL="241300">
              <a:lnSpc>
                <a:spcPts val="2185"/>
              </a:lnSpc>
            </a:pPr>
            <a:r>
              <a:rPr sz="2600" spc="85" dirty="0">
                <a:latin typeface="Gill Sans MT"/>
                <a:cs typeface="Gill Sans MT"/>
              </a:rPr>
              <a:t>contributing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hostile</a:t>
            </a:r>
            <a:endParaRPr sz="2600">
              <a:latin typeface="Gill Sans MT"/>
              <a:cs typeface="Gill Sans MT"/>
            </a:endParaRPr>
          </a:p>
          <a:p>
            <a:pPr marL="241300">
              <a:lnSpc>
                <a:spcPts val="2185"/>
              </a:lnSpc>
            </a:pPr>
            <a:r>
              <a:rPr sz="2600" spc="90" dirty="0">
                <a:latin typeface="Gill Sans MT"/>
                <a:cs typeface="Gill Sans MT"/>
              </a:rPr>
              <a:t>environment</a:t>
            </a:r>
            <a:r>
              <a:rPr sz="2600" spc="-114" dirty="0">
                <a:latin typeface="Gill Sans MT"/>
                <a:cs typeface="Gill Sans MT"/>
              </a:rPr>
              <a:t> </a:t>
            </a:r>
            <a:r>
              <a:rPr sz="2600" spc="195" dirty="0">
                <a:latin typeface="Gill Sans MT"/>
                <a:cs typeface="Gill Sans MT"/>
              </a:rPr>
              <a:t>is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60" dirty="0">
                <a:latin typeface="Gill Sans MT"/>
                <a:cs typeface="Gill Sans MT"/>
              </a:rPr>
              <a:t>alleged</a:t>
            </a:r>
            <a:r>
              <a:rPr sz="2600" spc="-125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145" dirty="0">
                <a:latin typeface="Gill Sans MT"/>
                <a:cs typeface="Gill Sans MT"/>
              </a:rPr>
              <a:t>have</a:t>
            </a:r>
            <a:endParaRPr sz="2600">
              <a:latin typeface="Gill Sans MT"/>
              <a:cs typeface="Gill Sans MT"/>
            </a:endParaRPr>
          </a:p>
          <a:p>
            <a:pPr marL="241300">
              <a:lnSpc>
                <a:spcPts val="2185"/>
              </a:lnSpc>
            </a:pPr>
            <a:r>
              <a:rPr sz="2600" spc="65" dirty="0">
                <a:latin typeface="Gill Sans MT"/>
                <a:cs typeface="Gill Sans MT"/>
              </a:rPr>
              <a:t>occurred</a:t>
            </a:r>
            <a:r>
              <a:rPr sz="2600" spc="-114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outside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spc="125" dirty="0">
                <a:latin typeface="Gill Sans MT"/>
                <a:cs typeface="Gill Sans MT"/>
              </a:rPr>
              <a:t>school’s</a:t>
            </a:r>
            <a:endParaRPr sz="2600">
              <a:latin typeface="Gill Sans MT"/>
              <a:cs typeface="Gill Sans MT"/>
            </a:endParaRPr>
          </a:p>
          <a:p>
            <a:pPr marL="241300" marR="5080">
              <a:lnSpc>
                <a:spcPct val="70100"/>
              </a:lnSpc>
              <a:spcBef>
                <a:spcPts val="465"/>
              </a:spcBef>
            </a:pPr>
            <a:r>
              <a:rPr sz="2600" spc="125" dirty="0">
                <a:latin typeface="Gill Sans MT"/>
                <a:cs typeface="Gill Sans MT"/>
              </a:rPr>
              <a:t>education</a:t>
            </a:r>
            <a:r>
              <a:rPr sz="2600" spc="-130" dirty="0">
                <a:latin typeface="Gill Sans MT"/>
                <a:cs typeface="Gill Sans MT"/>
              </a:rPr>
              <a:t> </a:t>
            </a:r>
            <a:r>
              <a:rPr sz="2600" spc="110" dirty="0">
                <a:latin typeface="Gill Sans MT"/>
                <a:cs typeface="Gill Sans MT"/>
              </a:rPr>
              <a:t>program</a:t>
            </a:r>
            <a:r>
              <a:rPr sz="2600" spc="-114" dirty="0">
                <a:latin typeface="Gill Sans MT"/>
                <a:cs typeface="Gill Sans MT"/>
              </a:rPr>
              <a:t> </a:t>
            </a:r>
            <a:r>
              <a:rPr sz="2600" spc="-20" dirty="0">
                <a:latin typeface="Gill Sans MT"/>
                <a:cs typeface="Gill Sans MT"/>
              </a:rPr>
              <a:t>or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95" dirty="0">
                <a:latin typeface="Gill Sans MT"/>
                <a:cs typeface="Gill Sans MT"/>
              </a:rPr>
              <a:t>activity</a:t>
            </a:r>
            <a:r>
              <a:rPr sz="2600" spc="-130" dirty="0">
                <a:latin typeface="Gill Sans MT"/>
                <a:cs typeface="Gill Sans MT"/>
              </a:rPr>
              <a:t> </a:t>
            </a:r>
            <a:r>
              <a:rPr sz="2600" spc="-25" dirty="0">
                <a:latin typeface="Gill Sans MT"/>
                <a:cs typeface="Gill Sans MT"/>
              </a:rPr>
              <a:t>or </a:t>
            </a:r>
            <a:r>
              <a:rPr sz="2600" spc="114" dirty="0">
                <a:latin typeface="Gill Sans MT"/>
                <a:cs typeface="Gill Sans MT"/>
              </a:rPr>
              <a:t>outside</a:t>
            </a:r>
            <a:r>
              <a:rPr sz="2600" spc="-105" dirty="0">
                <a:latin typeface="Gill Sans MT"/>
                <a:cs typeface="Gill Sans MT"/>
              </a:rPr>
              <a:t> </a:t>
            </a:r>
            <a:r>
              <a:rPr sz="2600" spc="75" dirty="0">
                <a:latin typeface="Gill Sans MT"/>
                <a:cs typeface="Gill Sans MT"/>
              </a:rPr>
              <a:t>U.S.</a:t>
            </a:r>
            <a:endParaRPr sz="2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" algn="ctr">
              <a:lnSpc>
                <a:spcPts val="5015"/>
              </a:lnSpc>
              <a:spcBef>
                <a:spcPts val="100"/>
              </a:spcBef>
            </a:pPr>
            <a:r>
              <a:rPr spc="-85" dirty="0"/>
              <a:t>Factors</a:t>
            </a:r>
            <a:r>
              <a:rPr spc="-210" dirty="0"/>
              <a:t> </a:t>
            </a:r>
            <a:r>
              <a:rPr spc="-65" dirty="0"/>
              <a:t>for</a:t>
            </a:r>
            <a:r>
              <a:rPr spc="-160" dirty="0"/>
              <a:t> </a:t>
            </a:r>
            <a:r>
              <a:rPr spc="-190" dirty="0"/>
              <a:t>whether</a:t>
            </a:r>
            <a:r>
              <a:rPr spc="-125" dirty="0"/>
              <a:t> </a:t>
            </a:r>
            <a:r>
              <a:rPr spc="-85" dirty="0"/>
              <a:t>conduct</a:t>
            </a:r>
            <a:r>
              <a:rPr spc="-170" dirty="0"/>
              <a:t> </a:t>
            </a:r>
            <a:r>
              <a:rPr spc="180" dirty="0"/>
              <a:t>is</a:t>
            </a:r>
            <a:r>
              <a:rPr spc="-170" dirty="0"/>
              <a:t> </a:t>
            </a:r>
            <a:r>
              <a:rPr spc="-10" dirty="0"/>
              <a:t>within</a:t>
            </a:r>
          </a:p>
          <a:p>
            <a:pPr marL="3810" algn="ctr">
              <a:lnSpc>
                <a:spcPts val="5015"/>
              </a:lnSpc>
            </a:pPr>
            <a:r>
              <a:rPr dirty="0"/>
              <a:t>scope</a:t>
            </a:r>
            <a:r>
              <a:rPr spc="-30" dirty="0"/>
              <a:t> </a:t>
            </a:r>
            <a:r>
              <a:rPr spc="55" dirty="0"/>
              <a:t>of</a:t>
            </a:r>
            <a:r>
              <a:rPr spc="-10" dirty="0"/>
              <a:t> </a:t>
            </a:r>
            <a:r>
              <a:rPr dirty="0"/>
              <a:t>school’s</a:t>
            </a:r>
            <a:r>
              <a:rPr spc="-10" dirty="0"/>
              <a:t> </a:t>
            </a:r>
            <a:r>
              <a:rPr spc="-190" dirty="0"/>
              <a:t>program</a:t>
            </a:r>
            <a:r>
              <a:rPr spc="-45" dirty="0"/>
              <a:t> </a:t>
            </a:r>
            <a:r>
              <a:rPr spc="-254" dirty="0"/>
              <a:t>or</a:t>
            </a:r>
            <a:r>
              <a:rPr spc="-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29132" y="1787397"/>
            <a:ext cx="4998720" cy="279209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2065" marR="5080" indent="-635" algn="ctr">
              <a:lnSpc>
                <a:spcPct val="90000"/>
              </a:lnSpc>
              <a:spcBef>
                <a:spcPts val="495"/>
              </a:spcBef>
            </a:pPr>
            <a:r>
              <a:rPr sz="3300" b="1" spc="-135" dirty="0">
                <a:latin typeface="Gill Sans MT"/>
                <a:cs typeface="Gill Sans MT"/>
              </a:rPr>
              <a:t>Conduct</a:t>
            </a:r>
            <a:r>
              <a:rPr sz="3300" b="1" spc="-95" dirty="0">
                <a:latin typeface="Gill Sans MT"/>
                <a:cs typeface="Gill Sans MT"/>
              </a:rPr>
              <a:t> </a:t>
            </a:r>
            <a:r>
              <a:rPr sz="3300" b="1" spc="-75" dirty="0">
                <a:latin typeface="Gill Sans MT"/>
                <a:cs typeface="Gill Sans MT"/>
              </a:rPr>
              <a:t>occurring</a:t>
            </a:r>
            <a:r>
              <a:rPr sz="3300" b="1" spc="-155" dirty="0">
                <a:latin typeface="Gill Sans MT"/>
                <a:cs typeface="Gill Sans MT"/>
              </a:rPr>
              <a:t> </a:t>
            </a:r>
            <a:r>
              <a:rPr sz="3300" b="1" dirty="0">
                <a:latin typeface="Gill Sans MT"/>
                <a:cs typeface="Gill Sans MT"/>
              </a:rPr>
              <a:t>in</a:t>
            </a:r>
            <a:r>
              <a:rPr sz="3300" b="1" spc="-130" dirty="0">
                <a:latin typeface="Gill Sans MT"/>
                <a:cs typeface="Gill Sans MT"/>
              </a:rPr>
              <a:t> </a:t>
            </a:r>
            <a:r>
              <a:rPr sz="3300" b="1" spc="-50" dirty="0">
                <a:latin typeface="Gill Sans MT"/>
                <a:cs typeface="Gill Sans MT"/>
              </a:rPr>
              <a:t>a </a:t>
            </a:r>
            <a:r>
              <a:rPr sz="3300" b="1" spc="-35" dirty="0">
                <a:latin typeface="Gill Sans MT"/>
                <a:cs typeface="Gill Sans MT"/>
              </a:rPr>
              <a:t>building</a:t>
            </a:r>
            <a:r>
              <a:rPr sz="3300" b="1" spc="-155" dirty="0">
                <a:latin typeface="Gill Sans MT"/>
                <a:cs typeface="Gill Sans MT"/>
              </a:rPr>
              <a:t> </a:t>
            </a:r>
            <a:r>
              <a:rPr sz="3300" b="1" spc="-105" dirty="0">
                <a:latin typeface="Gill Sans MT"/>
                <a:cs typeface="Gill Sans MT"/>
              </a:rPr>
              <a:t>owned</a:t>
            </a:r>
            <a:r>
              <a:rPr sz="3300" b="1" spc="-125" dirty="0">
                <a:latin typeface="Gill Sans MT"/>
                <a:cs typeface="Gill Sans MT"/>
              </a:rPr>
              <a:t> </a:t>
            </a:r>
            <a:r>
              <a:rPr sz="3300" b="1" spc="-25" dirty="0">
                <a:latin typeface="Gill Sans MT"/>
                <a:cs typeface="Gill Sans MT"/>
              </a:rPr>
              <a:t>or </a:t>
            </a:r>
            <a:r>
              <a:rPr sz="3300" b="1" spc="-105" dirty="0">
                <a:latin typeface="Gill Sans MT"/>
                <a:cs typeface="Gill Sans MT"/>
              </a:rPr>
              <a:t>controlled</a:t>
            </a:r>
            <a:r>
              <a:rPr sz="3300" b="1" spc="-114" dirty="0">
                <a:latin typeface="Gill Sans MT"/>
                <a:cs typeface="Gill Sans MT"/>
              </a:rPr>
              <a:t> </a:t>
            </a:r>
            <a:r>
              <a:rPr sz="3300" b="1" dirty="0">
                <a:latin typeface="Gill Sans MT"/>
                <a:cs typeface="Gill Sans MT"/>
              </a:rPr>
              <a:t>by</a:t>
            </a:r>
            <a:r>
              <a:rPr sz="3300" b="1" spc="-105" dirty="0">
                <a:latin typeface="Gill Sans MT"/>
                <a:cs typeface="Gill Sans MT"/>
              </a:rPr>
              <a:t> </a:t>
            </a:r>
            <a:r>
              <a:rPr sz="3300" b="1" dirty="0">
                <a:latin typeface="Gill Sans MT"/>
                <a:cs typeface="Gill Sans MT"/>
              </a:rPr>
              <a:t>a</a:t>
            </a:r>
            <a:r>
              <a:rPr sz="3300" b="1" spc="-95" dirty="0">
                <a:latin typeface="Gill Sans MT"/>
                <a:cs typeface="Gill Sans MT"/>
              </a:rPr>
              <a:t> </a:t>
            </a:r>
            <a:r>
              <a:rPr sz="3300" b="1" spc="-10" dirty="0">
                <a:latin typeface="Gill Sans MT"/>
                <a:cs typeface="Gill Sans MT"/>
              </a:rPr>
              <a:t>student </a:t>
            </a:r>
            <a:r>
              <a:rPr sz="3300" b="1" spc="-90" dirty="0">
                <a:latin typeface="Gill Sans MT"/>
                <a:cs typeface="Gill Sans MT"/>
              </a:rPr>
              <a:t>organization</a:t>
            </a:r>
            <a:r>
              <a:rPr sz="3300" b="1" spc="-70" dirty="0">
                <a:latin typeface="Gill Sans MT"/>
                <a:cs typeface="Gill Sans MT"/>
              </a:rPr>
              <a:t> </a:t>
            </a:r>
            <a:r>
              <a:rPr sz="3300" b="1" spc="-125" dirty="0">
                <a:latin typeface="Gill Sans MT"/>
                <a:cs typeface="Gill Sans MT"/>
              </a:rPr>
              <a:t>that</a:t>
            </a:r>
            <a:r>
              <a:rPr sz="3300" b="1" spc="-70" dirty="0">
                <a:latin typeface="Gill Sans MT"/>
                <a:cs typeface="Gill Sans MT"/>
              </a:rPr>
              <a:t> </a:t>
            </a:r>
            <a:r>
              <a:rPr sz="3300" b="1" spc="95" dirty="0">
                <a:latin typeface="Gill Sans MT"/>
                <a:cs typeface="Gill Sans MT"/>
              </a:rPr>
              <a:t>is </a:t>
            </a:r>
            <a:r>
              <a:rPr sz="3300" b="1" dirty="0">
                <a:latin typeface="Gill Sans MT"/>
                <a:cs typeface="Gill Sans MT"/>
              </a:rPr>
              <a:t>officially</a:t>
            </a:r>
            <a:r>
              <a:rPr sz="3300" b="1" spc="-95" dirty="0">
                <a:latin typeface="Gill Sans MT"/>
                <a:cs typeface="Gill Sans MT"/>
              </a:rPr>
              <a:t> </a:t>
            </a:r>
            <a:r>
              <a:rPr sz="3300" b="1" spc="-45" dirty="0">
                <a:latin typeface="Gill Sans MT"/>
                <a:cs typeface="Gill Sans MT"/>
              </a:rPr>
              <a:t>recognized</a:t>
            </a:r>
            <a:r>
              <a:rPr sz="3300" b="1" spc="-100" dirty="0">
                <a:latin typeface="Gill Sans MT"/>
                <a:cs typeface="Gill Sans MT"/>
              </a:rPr>
              <a:t> </a:t>
            </a:r>
            <a:r>
              <a:rPr sz="3300" b="1" dirty="0">
                <a:latin typeface="Gill Sans MT"/>
                <a:cs typeface="Gill Sans MT"/>
              </a:rPr>
              <a:t>by</a:t>
            </a:r>
            <a:r>
              <a:rPr sz="3300" b="1" spc="-100" dirty="0">
                <a:latin typeface="Gill Sans MT"/>
                <a:cs typeface="Gill Sans MT"/>
              </a:rPr>
              <a:t> </a:t>
            </a:r>
            <a:r>
              <a:rPr sz="3300" b="1" spc="-50" dirty="0">
                <a:latin typeface="Gill Sans MT"/>
                <a:cs typeface="Gill Sans MT"/>
              </a:rPr>
              <a:t>a </a:t>
            </a:r>
            <a:r>
              <a:rPr sz="3300" b="1" dirty="0">
                <a:latin typeface="Gill Sans MT"/>
                <a:cs typeface="Gill Sans MT"/>
              </a:rPr>
              <a:t>post-</a:t>
            </a:r>
            <a:r>
              <a:rPr sz="3300" b="1" spc="-30" dirty="0">
                <a:latin typeface="Gill Sans MT"/>
                <a:cs typeface="Gill Sans MT"/>
              </a:rPr>
              <a:t>secondary</a:t>
            </a:r>
            <a:r>
              <a:rPr sz="3300" b="1" spc="-120" dirty="0">
                <a:latin typeface="Gill Sans MT"/>
                <a:cs typeface="Gill Sans MT"/>
              </a:rPr>
              <a:t> </a:t>
            </a:r>
            <a:r>
              <a:rPr sz="3300" b="1" spc="-65" dirty="0">
                <a:latin typeface="Gill Sans MT"/>
                <a:cs typeface="Gill Sans MT"/>
              </a:rPr>
              <a:t>institution</a:t>
            </a:r>
            <a:endParaRPr sz="330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1828" y="1802638"/>
            <a:ext cx="4986655" cy="424370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41300" marR="42545" indent="-228600">
              <a:lnSpc>
                <a:spcPts val="2810"/>
              </a:lnSpc>
              <a:spcBef>
                <a:spcPts val="455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140" dirty="0">
                <a:latin typeface="Gill Sans MT"/>
                <a:cs typeface="Gill Sans MT"/>
              </a:rPr>
              <a:t>School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65" dirty="0">
                <a:latin typeface="Gill Sans MT"/>
                <a:cs typeface="Gill Sans MT"/>
              </a:rPr>
              <a:t>exerts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05" dirty="0">
                <a:latin typeface="Gill Sans MT"/>
                <a:cs typeface="Gill Sans MT"/>
              </a:rPr>
              <a:t>oversight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over</a:t>
            </a:r>
            <a:r>
              <a:rPr sz="2600" spc="-50" dirty="0">
                <a:latin typeface="Gill Sans MT"/>
                <a:cs typeface="Gill Sans MT"/>
              </a:rPr>
              <a:t> </a:t>
            </a:r>
            <a:r>
              <a:rPr sz="2600" spc="50" dirty="0">
                <a:latin typeface="Gill Sans MT"/>
                <a:cs typeface="Gill Sans MT"/>
              </a:rPr>
              <a:t>the </a:t>
            </a:r>
            <a:r>
              <a:rPr sz="2600" spc="110" dirty="0">
                <a:latin typeface="Gill Sans MT"/>
                <a:cs typeface="Gill Sans MT"/>
              </a:rPr>
              <a:t>student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05" dirty="0">
                <a:latin typeface="Gill Sans MT"/>
                <a:cs typeface="Gill Sans MT"/>
              </a:rPr>
              <a:t>organization</a:t>
            </a:r>
            <a:endParaRPr sz="2600">
              <a:latin typeface="Gill Sans MT"/>
              <a:cs typeface="Gill Sans MT"/>
            </a:endParaRPr>
          </a:p>
          <a:p>
            <a:pPr marL="241300" marR="1362710" indent="-228600">
              <a:lnSpc>
                <a:spcPts val="281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140" dirty="0">
                <a:latin typeface="Gill Sans MT"/>
                <a:cs typeface="Gill Sans MT"/>
              </a:rPr>
              <a:t>School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250" dirty="0">
                <a:latin typeface="Gill Sans MT"/>
                <a:cs typeface="Gill Sans MT"/>
              </a:rPr>
              <a:t>has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55" dirty="0">
                <a:latin typeface="Gill Sans MT"/>
                <a:cs typeface="Gill Sans MT"/>
              </a:rPr>
              <a:t>authority</a:t>
            </a:r>
            <a:r>
              <a:rPr sz="2600" spc="-105" dirty="0">
                <a:latin typeface="Gill Sans MT"/>
                <a:cs typeface="Gill Sans MT"/>
              </a:rPr>
              <a:t> </a:t>
            </a:r>
            <a:r>
              <a:rPr sz="2600" spc="-25" dirty="0">
                <a:latin typeface="Gill Sans MT"/>
                <a:cs typeface="Gill Sans MT"/>
              </a:rPr>
              <a:t>to </a:t>
            </a:r>
            <a:r>
              <a:rPr sz="2600" spc="125" dirty="0">
                <a:latin typeface="Gill Sans MT"/>
                <a:cs typeface="Gill Sans MT"/>
              </a:rPr>
              <a:t>discipline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75" dirty="0">
                <a:latin typeface="Gill Sans MT"/>
                <a:cs typeface="Gill Sans MT"/>
              </a:rPr>
              <a:t>the</a:t>
            </a:r>
            <a:r>
              <a:rPr sz="2600" spc="-65" dirty="0">
                <a:latin typeface="Gill Sans MT"/>
                <a:cs typeface="Gill Sans MT"/>
              </a:rPr>
              <a:t> </a:t>
            </a:r>
            <a:r>
              <a:rPr sz="2600" spc="100" dirty="0">
                <a:latin typeface="Gill Sans MT"/>
                <a:cs typeface="Gill Sans MT"/>
              </a:rPr>
              <a:t>student </a:t>
            </a:r>
            <a:r>
              <a:rPr sz="2600" spc="105" dirty="0">
                <a:latin typeface="Gill Sans MT"/>
                <a:cs typeface="Gill Sans MT"/>
              </a:rPr>
              <a:t>organization</a:t>
            </a:r>
            <a:endParaRPr sz="2600">
              <a:latin typeface="Gill Sans MT"/>
              <a:cs typeface="Gill Sans MT"/>
            </a:endParaRPr>
          </a:p>
          <a:p>
            <a:pPr marL="241300" marR="5080" indent="-228600">
              <a:lnSpc>
                <a:spcPct val="90000"/>
              </a:lnSpc>
              <a:spcBef>
                <a:spcPts val="960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55" dirty="0">
                <a:latin typeface="Gill Sans MT"/>
                <a:cs typeface="Gill Sans MT"/>
              </a:rPr>
              <a:t>Does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not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spc="50" dirty="0">
                <a:latin typeface="Gill Sans MT"/>
                <a:cs typeface="Gill Sans MT"/>
              </a:rPr>
              <a:t>prohibit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175" dirty="0">
                <a:latin typeface="Gill Sans MT"/>
                <a:cs typeface="Gill Sans MT"/>
              </a:rPr>
              <a:t>single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25" dirty="0">
                <a:latin typeface="Gill Sans MT"/>
                <a:cs typeface="Gill Sans MT"/>
              </a:rPr>
              <a:t>sex </a:t>
            </a:r>
            <a:r>
              <a:rPr sz="2600" spc="180" dirty="0">
                <a:latin typeface="Gill Sans MT"/>
                <a:cs typeface="Gill Sans MT"/>
              </a:rPr>
              <a:t>clubs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spc="185" dirty="0">
                <a:latin typeface="Gill Sans MT"/>
                <a:cs typeface="Gill Sans MT"/>
              </a:rPr>
              <a:t>and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00" dirty="0">
                <a:latin typeface="Gill Sans MT"/>
                <a:cs typeface="Gill Sans MT"/>
              </a:rPr>
              <a:t>activities,</a:t>
            </a:r>
            <a:r>
              <a:rPr sz="2600" spc="-110" dirty="0">
                <a:latin typeface="Gill Sans MT"/>
                <a:cs typeface="Gill Sans MT"/>
              </a:rPr>
              <a:t> </a:t>
            </a:r>
            <a:r>
              <a:rPr sz="2600" spc="155" dirty="0">
                <a:latin typeface="Gill Sans MT"/>
                <a:cs typeface="Gill Sans MT"/>
              </a:rPr>
              <a:t>social </a:t>
            </a:r>
            <a:r>
              <a:rPr sz="2600" spc="75" dirty="0">
                <a:latin typeface="Gill Sans MT"/>
                <a:cs typeface="Gill Sans MT"/>
              </a:rPr>
              <a:t>fraternities/sororities,</a:t>
            </a:r>
            <a:r>
              <a:rPr sz="2600" spc="-50" dirty="0">
                <a:latin typeface="Gill Sans MT"/>
                <a:cs typeface="Gill Sans MT"/>
              </a:rPr>
              <a:t> </a:t>
            </a:r>
            <a:r>
              <a:rPr sz="2600" spc="130" dirty="0">
                <a:latin typeface="Gill Sans MT"/>
                <a:cs typeface="Gill Sans MT"/>
              </a:rPr>
              <a:t>single-</a:t>
            </a:r>
            <a:r>
              <a:rPr sz="2600" spc="114" dirty="0">
                <a:latin typeface="Gill Sans MT"/>
                <a:cs typeface="Gill Sans MT"/>
              </a:rPr>
              <a:t>sex </a:t>
            </a:r>
            <a:r>
              <a:rPr sz="2600" spc="130" dirty="0">
                <a:latin typeface="Gill Sans MT"/>
                <a:cs typeface="Gill Sans MT"/>
              </a:rPr>
              <a:t>affinity</a:t>
            </a:r>
            <a:r>
              <a:rPr sz="2600" spc="-130" dirty="0">
                <a:latin typeface="Gill Sans MT"/>
                <a:cs typeface="Gill Sans MT"/>
              </a:rPr>
              <a:t> </a:t>
            </a:r>
            <a:r>
              <a:rPr sz="2600" spc="105" dirty="0">
                <a:latin typeface="Gill Sans MT"/>
                <a:cs typeface="Gill Sans MT"/>
              </a:rPr>
              <a:t>groups,</a:t>
            </a:r>
            <a:r>
              <a:rPr sz="2600" spc="-114" dirty="0">
                <a:latin typeface="Gill Sans MT"/>
                <a:cs typeface="Gill Sans MT"/>
              </a:rPr>
              <a:t> </a:t>
            </a:r>
            <a:r>
              <a:rPr sz="2600" spc="-20" dirty="0">
                <a:latin typeface="Gill Sans MT"/>
                <a:cs typeface="Gill Sans MT"/>
              </a:rPr>
              <a:t>or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spc="175" dirty="0">
                <a:latin typeface="Gill Sans MT"/>
                <a:cs typeface="Gill Sans MT"/>
              </a:rPr>
              <a:t>single</a:t>
            </a:r>
            <a:r>
              <a:rPr sz="2600" spc="-125" dirty="0">
                <a:latin typeface="Gill Sans MT"/>
                <a:cs typeface="Gill Sans MT"/>
              </a:rPr>
              <a:t> </a:t>
            </a:r>
            <a:r>
              <a:rPr sz="2600" spc="125" dirty="0">
                <a:latin typeface="Gill Sans MT"/>
                <a:cs typeface="Gill Sans MT"/>
              </a:rPr>
              <a:t>sex </a:t>
            </a:r>
            <a:r>
              <a:rPr sz="2600" spc="65" dirty="0">
                <a:latin typeface="Gill Sans MT"/>
                <a:cs typeface="Gill Sans MT"/>
              </a:rPr>
              <a:t>dormitories</a:t>
            </a:r>
            <a:r>
              <a:rPr sz="2600" spc="-120" dirty="0">
                <a:latin typeface="Gill Sans MT"/>
                <a:cs typeface="Gill Sans MT"/>
              </a:rPr>
              <a:t> </a:t>
            </a:r>
            <a:r>
              <a:rPr sz="2600" spc="100" dirty="0">
                <a:latin typeface="Gill Sans MT"/>
                <a:cs typeface="Gill Sans MT"/>
              </a:rPr>
              <a:t>that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spc="85" dirty="0">
                <a:latin typeface="Gill Sans MT"/>
                <a:cs typeface="Gill Sans MT"/>
              </a:rPr>
              <a:t>are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65" dirty="0">
                <a:latin typeface="Gill Sans MT"/>
                <a:cs typeface="Gill Sans MT"/>
              </a:rPr>
              <a:t>otherwise </a:t>
            </a:r>
            <a:r>
              <a:rPr sz="2600" spc="140" dirty="0">
                <a:latin typeface="Gill Sans MT"/>
                <a:cs typeface="Gill Sans MT"/>
              </a:rPr>
              <a:t>permissible</a:t>
            </a:r>
            <a:r>
              <a:rPr sz="2600" spc="-130" dirty="0">
                <a:latin typeface="Gill Sans MT"/>
                <a:cs typeface="Gill Sans MT"/>
              </a:rPr>
              <a:t> </a:t>
            </a:r>
            <a:r>
              <a:rPr sz="2600" spc="70" dirty="0">
                <a:latin typeface="Gill Sans MT"/>
                <a:cs typeface="Gill Sans MT"/>
              </a:rPr>
              <a:t>under</a:t>
            </a:r>
            <a:r>
              <a:rPr sz="2600" spc="-105" dirty="0">
                <a:latin typeface="Gill Sans MT"/>
                <a:cs typeface="Gill Sans MT"/>
              </a:rPr>
              <a:t> </a:t>
            </a:r>
            <a:r>
              <a:rPr sz="2600" spc="-25" dirty="0">
                <a:latin typeface="Gill Sans MT"/>
                <a:cs typeface="Gill Sans MT"/>
              </a:rPr>
              <a:t>TIX</a:t>
            </a:r>
            <a:endParaRPr sz="2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91590" y="381380"/>
            <a:ext cx="100076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75" dirty="0">
                <a:solidFill>
                  <a:srgbClr val="AC161B"/>
                </a:solidFill>
                <a:latin typeface="Gill Sans MT"/>
                <a:cs typeface="Gill Sans MT"/>
              </a:rPr>
              <a:t>Factors</a:t>
            </a:r>
            <a:r>
              <a:rPr sz="4000" b="1" spc="-16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4000" b="1" spc="-50" dirty="0">
                <a:solidFill>
                  <a:srgbClr val="AC161B"/>
                </a:solidFill>
                <a:latin typeface="Gill Sans MT"/>
                <a:cs typeface="Gill Sans MT"/>
              </a:rPr>
              <a:t>for</a:t>
            </a:r>
            <a:r>
              <a:rPr sz="4000" b="1" spc="-14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4000" b="1" spc="-185" dirty="0">
                <a:solidFill>
                  <a:srgbClr val="AC161B"/>
                </a:solidFill>
                <a:latin typeface="Gill Sans MT"/>
                <a:cs typeface="Gill Sans MT"/>
              </a:rPr>
              <a:t>whether</a:t>
            </a:r>
            <a:r>
              <a:rPr sz="4000" b="1" spc="-11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4000" b="1" spc="-75" dirty="0">
                <a:solidFill>
                  <a:srgbClr val="AC161B"/>
                </a:solidFill>
                <a:latin typeface="Gill Sans MT"/>
                <a:cs typeface="Gill Sans MT"/>
              </a:rPr>
              <a:t>conduct</a:t>
            </a:r>
            <a:r>
              <a:rPr sz="4000" b="1" spc="-15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4000" b="1" spc="150" dirty="0">
                <a:solidFill>
                  <a:srgbClr val="AC161B"/>
                </a:solidFill>
                <a:latin typeface="Gill Sans MT"/>
                <a:cs typeface="Gill Sans MT"/>
              </a:rPr>
              <a:t>is</a:t>
            </a:r>
            <a:r>
              <a:rPr sz="4000" b="1" spc="-14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4000" b="1" spc="-135" dirty="0">
                <a:solidFill>
                  <a:srgbClr val="AC161B"/>
                </a:solidFill>
                <a:latin typeface="Gill Sans MT"/>
                <a:cs typeface="Gill Sans MT"/>
              </a:rPr>
              <a:t>within</a:t>
            </a:r>
            <a:r>
              <a:rPr sz="4000" b="1" spc="-14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4000" b="1" spc="-10" dirty="0">
                <a:solidFill>
                  <a:srgbClr val="AC161B"/>
                </a:solidFill>
                <a:latin typeface="Gill Sans MT"/>
                <a:cs typeface="Gill Sans MT"/>
              </a:rPr>
              <a:t>scope</a:t>
            </a:r>
            <a:endParaRPr sz="4000">
              <a:latin typeface="Gill Sans MT"/>
              <a:cs typeface="Gill Sans MT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2396108" y="929716"/>
            <a:ext cx="73996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of</a:t>
            </a:r>
            <a:r>
              <a:rPr sz="4000" spc="-65" dirty="0"/>
              <a:t> </a:t>
            </a:r>
            <a:r>
              <a:rPr sz="4000" dirty="0"/>
              <a:t>school’s</a:t>
            </a:r>
            <a:r>
              <a:rPr sz="4000" spc="-30" dirty="0"/>
              <a:t> </a:t>
            </a:r>
            <a:r>
              <a:rPr sz="4000" spc="-175" dirty="0"/>
              <a:t>program</a:t>
            </a:r>
            <a:r>
              <a:rPr sz="4000" spc="-25" dirty="0"/>
              <a:t> </a:t>
            </a:r>
            <a:r>
              <a:rPr sz="4000" spc="-235" dirty="0"/>
              <a:t>or</a:t>
            </a:r>
            <a:r>
              <a:rPr sz="4000" spc="-60" dirty="0"/>
              <a:t> </a:t>
            </a:r>
            <a:r>
              <a:rPr sz="4000" spc="-10" dirty="0"/>
              <a:t>activities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947419" y="2472054"/>
            <a:ext cx="4959985" cy="1818005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12065" marR="5080" algn="ctr">
              <a:lnSpc>
                <a:spcPts val="4540"/>
              </a:lnSpc>
              <a:spcBef>
                <a:spcPts val="665"/>
              </a:spcBef>
            </a:pPr>
            <a:r>
              <a:rPr sz="4200" b="1" spc="-170" dirty="0">
                <a:latin typeface="Gill Sans MT"/>
                <a:cs typeface="Gill Sans MT"/>
              </a:rPr>
              <a:t>Conduct</a:t>
            </a:r>
            <a:r>
              <a:rPr sz="4200" b="1" spc="-125" dirty="0">
                <a:latin typeface="Gill Sans MT"/>
                <a:cs typeface="Gill Sans MT"/>
              </a:rPr>
              <a:t> </a:t>
            </a:r>
            <a:r>
              <a:rPr sz="4200" b="1" dirty="0">
                <a:latin typeface="Gill Sans MT"/>
                <a:cs typeface="Gill Sans MT"/>
              </a:rPr>
              <a:t>subject</a:t>
            </a:r>
            <a:r>
              <a:rPr sz="4200" b="1" spc="-204" dirty="0">
                <a:latin typeface="Gill Sans MT"/>
                <a:cs typeface="Gill Sans MT"/>
              </a:rPr>
              <a:t> </a:t>
            </a:r>
            <a:r>
              <a:rPr sz="4200" b="1" spc="-220" dirty="0">
                <a:latin typeface="Gill Sans MT"/>
                <a:cs typeface="Gill Sans MT"/>
              </a:rPr>
              <a:t>to</a:t>
            </a:r>
            <a:r>
              <a:rPr sz="4200" b="1" spc="-125" dirty="0">
                <a:latin typeface="Gill Sans MT"/>
                <a:cs typeface="Gill Sans MT"/>
              </a:rPr>
              <a:t> </a:t>
            </a:r>
            <a:r>
              <a:rPr sz="4200" b="1" spc="-50" dirty="0">
                <a:latin typeface="Gill Sans MT"/>
                <a:cs typeface="Gill Sans MT"/>
              </a:rPr>
              <a:t>a </a:t>
            </a:r>
            <a:r>
              <a:rPr sz="4200" b="1" dirty="0">
                <a:latin typeface="Gill Sans MT"/>
                <a:cs typeface="Gill Sans MT"/>
              </a:rPr>
              <a:t>school’s</a:t>
            </a:r>
            <a:r>
              <a:rPr sz="4200" b="1" spc="75" dirty="0">
                <a:latin typeface="Gill Sans MT"/>
                <a:cs typeface="Gill Sans MT"/>
              </a:rPr>
              <a:t> </a:t>
            </a:r>
            <a:r>
              <a:rPr sz="4200" b="1" spc="-10" dirty="0">
                <a:latin typeface="Gill Sans MT"/>
                <a:cs typeface="Gill Sans MT"/>
              </a:rPr>
              <a:t>disciplinary </a:t>
            </a:r>
            <a:r>
              <a:rPr sz="4200" b="1" spc="-40" dirty="0">
                <a:latin typeface="Gill Sans MT"/>
                <a:cs typeface="Gill Sans MT"/>
              </a:rPr>
              <a:t>authority</a:t>
            </a:r>
            <a:endParaRPr sz="4200">
              <a:latin typeface="Gill Sans MT"/>
              <a:cs typeface="Gill Sans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51828" y="1799589"/>
            <a:ext cx="4993640" cy="278257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0029" marR="841375" indent="-227329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70" dirty="0">
                <a:latin typeface="Gill Sans MT"/>
                <a:cs typeface="Gill Sans MT"/>
              </a:rPr>
              <a:t>Look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at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Student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Conduct 	</a:t>
            </a:r>
            <a:r>
              <a:rPr sz="2800" spc="85" dirty="0">
                <a:latin typeface="Gill Sans MT"/>
                <a:cs typeface="Gill Sans MT"/>
              </a:rPr>
              <a:t>Codes</a:t>
            </a:r>
            <a:endParaRPr sz="2800">
              <a:latin typeface="Gill Sans MT"/>
              <a:cs typeface="Gill Sans MT"/>
            </a:endParaRPr>
          </a:p>
          <a:p>
            <a:pPr marL="697230" marR="5080" lvl="1" indent="-227329">
              <a:lnSpc>
                <a:spcPts val="2590"/>
              </a:lnSpc>
              <a:spcBef>
                <a:spcPts val="520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135" dirty="0">
                <a:latin typeface="Gill Sans MT"/>
                <a:cs typeface="Gill Sans MT"/>
              </a:rPr>
              <a:t>If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other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off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215" dirty="0">
                <a:latin typeface="Gill Sans MT"/>
                <a:cs typeface="Gill Sans MT"/>
              </a:rPr>
              <a:t>campus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interactions 	</a:t>
            </a:r>
            <a:r>
              <a:rPr sz="2400" spc="80" dirty="0">
                <a:latin typeface="Gill Sans MT"/>
                <a:cs typeface="Gill Sans MT"/>
              </a:rPr>
              <a:t>are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covered,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60" dirty="0">
                <a:latin typeface="Gill Sans MT"/>
                <a:cs typeface="Gill Sans MT"/>
              </a:rPr>
              <a:t>must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apply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-25" dirty="0">
                <a:latin typeface="Gill Sans MT"/>
                <a:cs typeface="Gill Sans MT"/>
              </a:rPr>
              <a:t>to 	</a:t>
            </a:r>
            <a:r>
              <a:rPr sz="2400" spc="135" dirty="0">
                <a:latin typeface="Gill Sans MT"/>
                <a:cs typeface="Gill Sans MT"/>
              </a:rPr>
              <a:t>sexual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Gill Sans MT"/>
                <a:cs typeface="Gill Sans MT"/>
              </a:rPr>
              <a:t>harassment</a:t>
            </a:r>
            <a:endParaRPr sz="2400">
              <a:latin typeface="Gill Sans MT"/>
              <a:cs typeface="Gill Sans MT"/>
            </a:endParaRPr>
          </a:p>
          <a:p>
            <a:pPr marL="240029" marR="202565" indent="-227329">
              <a:lnSpc>
                <a:spcPts val="3030"/>
              </a:lnSpc>
              <a:spcBef>
                <a:spcPts val="98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70" dirty="0">
                <a:latin typeface="Gill Sans MT"/>
                <a:cs typeface="Gill Sans MT"/>
              </a:rPr>
              <a:t>Look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at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employment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policies 	</a:t>
            </a:r>
            <a:r>
              <a:rPr sz="2800" spc="200" dirty="0">
                <a:latin typeface="Gill Sans MT"/>
                <a:cs typeface="Gill Sans MT"/>
              </a:rPr>
              <a:t>and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precedent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" algn="ctr">
              <a:lnSpc>
                <a:spcPts val="5015"/>
              </a:lnSpc>
              <a:spcBef>
                <a:spcPts val="100"/>
              </a:spcBef>
            </a:pPr>
            <a:r>
              <a:rPr spc="-85" dirty="0"/>
              <a:t>Factors</a:t>
            </a:r>
            <a:r>
              <a:rPr spc="-210" dirty="0"/>
              <a:t> </a:t>
            </a:r>
            <a:r>
              <a:rPr spc="-65" dirty="0"/>
              <a:t>for</a:t>
            </a:r>
            <a:r>
              <a:rPr spc="-160" dirty="0"/>
              <a:t> </a:t>
            </a:r>
            <a:r>
              <a:rPr spc="-190" dirty="0"/>
              <a:t>whether</a:t>
            </a:r>
            <a:r>
              <a:rPr spc="-125" dirty="0"/>
              <a:t> </a:t>
            </a:r>
            <a:r>
              <a:rPr spc="-85" dirty="0"/>
              <a:t>conduct</a:t>
            </a:r>
            <a:r>
              <a:rPr spc="-170" dirty="0"/>
              <a:t> </a:t>
            </a:r>
            <a:r>
              <a:rPr spc="180" dirty="0"/>
              <a:t>is</a:t>
            </a:r>
            <a:r>
              <a:rPr spc="-170" dirty="0"/>
              <a:t> </a:t>
            </a:r>
            <a:r>
              <a:rPr spc="-10" dirty="0"/>
              <a:t>within</a:t>
            </a:r>
          </a:p>
          <a:p>
            <a:pPr marL="3810" algn="ctr">
              <a:lnSpc>
                <a:spcPts val="5015"/>
              </a:lnSpc>
            </a:pPr>
            <a:r>
              <a:rPr dirty="0"/>
              <a:t>scope</a:t>
            </a:r>
            <a:r>
              <a:rPr spc="-30" dirty="0"/>
              <a:t> </a:t>
            </a:r>
            <a:r>
              <a:rPr spc="55" dirty="0"/>
              <a:t>of</a:t>
            </a:r>
            <a:r>
              <a:rPr spc="-10" dirty="0"/>
              <a:t> </a:t>
            </a:r>
            <a:r>
              <a:rPr dirty="0"/>
              <a:t>school’s</a:t>
            </a:r>
            <a:r>
              <a:rPr spc="-10" dirty="0"/>
              <a:t> </a:t>
            </a:r>
            <a:r>
              <a:rPr spc="-190" dirty="0"/>
              <a:t>program</a:t>
            </a:r>
            <a:r>
              <a:rPr spc="-45" dirty="0"/>
              <a:t> </a:t>
            </a:r>
            <a:r>
              <a:rPr spc="-254" dirty="0"/>
              <a:t>or</a:t>
            </a:r>
            <a:r>
              <a:rPr spc="-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76858" y="2331161"/>
            <a:ext cx="4304030" cy="1610995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 indent="-635" algn="ctr">
              <a:lnSpc>
                <a:spcPct val="78100"/>
              </a:lnSpc>
              <a:spcBef>
                <a:spcPts val="1150"/>
              </a:spcBef>
            </a:pPr>
            <a:r>
              <a:rPr sz="4000" spc="90" dirty="0">
                <a:latin typeface="Gill Sans MT"/>
                <a:cs typeface="Gill Sans MT"/>
              </a:rPr>
              <a:t>Does</a:t>
            </a:r>
            <a:r>
              <a:rPr sz="4000" spc="-90" dirty="0">
                <a:latin typeface="Gill Sans MT"/>
                <a:cs typeface="Gill Sans MT"/>
              </a:rPr>
              <a:t> </a:t>
            </a:r>
            <a:r>
              <a:rPr sz="4000" spc="210" dirty="0">
                <a:latin typeface="Gill Sans MT"/>
                <a:cs typeface="Gill Sans MT"/>
              </a:rPr>
              <a:t>school</a:t>
            </a:r>
            <a:r>
              <a:rPr sz="4000" spc="-95" dirty="0">
                <a:latin typeface="Gill Sans MT"/>
                <a:cs typeface="Gill Sans MT"/>
              </a:rPr>
              <a:t> </a:t>
            </a:r>
            <a:r>
              <a:rPr sz="4000" spc="225" dirty="0">
                <a:latin typeface="Gill Sans MT"/>
                <a:cs typeface="Gill Sans MT"/>
              </a:rPr>
              <a:t>have </a:t>
            </a:r>
            <a:r>
              <a:rPr sz="4200" b="1" i="1" dirty="0">
                <a:latin typeface="Gill Sans MT"/>
                <a:cs typeface="Gill Sans MT"/>
              </a:rPr>
              <a:t>substantial</a:t>
            </a:r>
            <a:r>
              <a:rPr sz="4200" b="1" i="1" spc="-225" dirty="0">
                <a:latin typeface="Gill Sans MT"/>
                <a:cs typeface="Gill Sans MT"/>
              </a:rPr>
              <a:t> </a:t>
            </a:r>
            <a:r>
              <a:rPr sz="4200" b="1" i="1" spc="-65" dirty="0">
                <a:latin typeface="Gill Sans MT"/>
                <a:cs typeface="Gill Sans MT"/>
              </a:rPr>
              <a:t>control </a:t>
            </a:r>
            <a:r>
              <a:rPr sz="4000" dirty="0">
                <a:latin typeface="Gill Sans MT"/>
                <a:cs typeface="Gill Sans MT"/>
              </a:rPr>
              <a:t>over</a:t>
            </a:r>
            <a:r>
              <a:rPr sz="4000" spc="-40" dirty="0">
                <a:latin typeface="Gill Sans MT"/>
                <a:cs typeface="Gill Sans MT"/>
              </a:rPr>
              <a:t> </a:t>
            </a:r>
            <a:r>
              <a:rPr sz="4000" spc="120" dirty="0">
                <a:latin typeface="Gill Sans MT"/>
                <a:cs typeface="Gill Sans MT"/>
              </a:rPr>
              <a:t>the</a:t>
            </a:r>
            <a:r>
              <a:rPr sz="4000" spc="-50" dirty="0">
                <a:latin typeface="Gill Sans MT"/>
                <a:cs typeface="Gill Sans MT"/>
              </a:rPr>
              <a:t> </a:t>
            </a:r>
            <a:r>
              <a:rPr sz="4000" spc="75" dirty="0">
                <a:latin typeface="Gill Sans MT"/>
                <a:cs typeface="Gill Sans MT"/>
              </a:rPr>
              <a:t>context</a:t>
            </a:r>
            <a:endParaRPr sz="400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1828" y="1759966"/>
            <a:ext cx="4953635" cy="43668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029" indent="-227329">
              <a:lnSpc>
                <a:spcPts val="3025"/>
              </a:lnSpc>
              <a:spcBef>
                <a:spcPts val="95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65" dirty="0">
                <a:latin typeface="Gill Sans MT"/>
                <a:cs typeface="Gill Sans MT"/>
              </a:rPr>
              <a:t>Perpetrator’s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185" dirty="0">
                <a:latin typeface="Gill Sans MT"/>
                <a:cs typeface="Gill Sans MT"/>
              </a:rPr>
              <a:t>status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340" dirty="0">
                <a:latin typeface="Gill Sans MT"/>
                <a:cs typeface="Gill Sans MT"/>
              </a:rPr>
              <a:t>as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260" dirty="0">
                <a:latin typeface="Gill Sans MT"/>
                <a:cs typeface="Gill Sans MT"/>
              </a:rPr>
              <a:t>a</a:t>
            </a:r>
            <a:endParaRPr sz="2800">
              <a:latin typeface="Gill Sans MT"/>
              <a:cs typeface="Gill Sans MT"/>
            </a:endParaRPr>
          </a:p>
          <a:p>
            <a:pPr marL="241300">
              <a:lnSpc>
                <a:spcPts val="2995"/>
              </a:lnSpc>
            </a:pPr>
            <a:r>
              <a:rPr sz="2800" spc="100" dirty="0">
                <a:latin typeface="Gill Sans MT"/>
                <a:cs typeface="Gill Sans MT"/>
              </a:rPr>
              <a:t>teacher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210" dirty="0">
                <a:latin typeface="Gill Sans MT"/>
                <a:cs typeface="Gill Sans MT"/>
              </a:rPr>
              <a:t>is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relevant</a:t>
            </a:r>
            <a:endParaRPr sz="2800">
              <a:latin typeface="Gill Sans MT"/>
              <a:cs typeface="Gill Sans MT"/>
            </a:endParaRPr>
          </a:p>
          <a:p>
            <a:pPr marL="697230" marR="5080" lvl="1" indent="-227329">
              <a:lnSpc>
                <a:spcPct val="80000"/>
              </a:lnSpc>
              <a:spcBef>
                <a:spcPts val="545"/>
              </a:spcBef>
              <a:buFont typeface="Arial"/>
              <a:buChar char="•"/>
              <a:tabLst>
                <a:tab pos="698500" algn="l"/>
              </a:tabLst>
            </a:pPr>
            <a:r>
              <a:rPr sz="2400" dirty="0">
                <a:latin typeface="Gill Sans MT"/>
                <a:cs typeface="Gill Sans MT"/>
              </a:rPr>
              <a:t>A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teacher’s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Gill Sans MT"/>
                <a:cs typeface="Gill Sans MT"/>
              </a:rPr>
              <a:t>sexual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145" dirty="0">
                <a:latin typeface="Gill Sans MT"/>
                <a:cs typeface="Gill Sans MT"/>
              </a:rPr>
              <a:t>harassment 	</a:t>
            </a:r>
            <a:r>
              <a:rPr sz="2400" spc="130" dirty="0">
                <a:latin typeface="Gill Sans MT"/>
                <a:cs typeface="Gill Sans MT"/>
              </a:rPr>
              <a:t>of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student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80" dirty="0">
                <a:latin typeface="Gill Sans MT"/>
                <a:cs typeface="Gill Sans MT"/>
              </a:rPr>
              <a:t>is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likely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-25" dirty="0">
                <a:latin typeface="Gill Sans MT"/>
                <a:cs typeface="Gill Sans MT"/>
              </a:rPr>
              <a:t>to 	</a:t>
            </a:r>
            <a:r>
              <a:rPr sz="2400" spc="85" dirty="0">
                <a:latin typeface="Gill Sans MT"/>
                <a:cs typeface="Gill Sans MT"/>
              </a:rPr>
              <a:t>constitute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sexual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Gill Sans MT"/>
                <a:cs typeface="Gill Sans MT"/>
              </a:rPr>
              <a:t>harassment 	</a:t>
            </a:r>
            <a:r>
              <a:rPr sz="2400" spc="85" dirty="0">
                <a:latin typeface="Gill Sans MT"/>
                <a:cs typeface="Gill Sans MT"/>
              </a:rPr>
              <a:t>in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the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program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even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if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40" dirty="0">
                <a:latin typeface="Gill Sans MT"/>
                <a:cs typeface="Gill Sans MT"/>
              </a:rPr>
              <a:t>the 	</a:t>
            </a:r>
            <a:r>
              <a:rPr sz="2400" spc="150" dirty="0">
                <a:latin typeface="Gill Sans MT"/>
                <a:cs typeface="Gill Sans MT"/>
              </a:rPr>
              <a:t>harassment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occurs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off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204" dirty="0">
                <a:latin typeface="Gill Sans MT"/>
                <a:cs typeface="Gill Sans MT"/>
              </a:rPr>
              <a:t>campus 	</a:t>
            </a:r>
            <a:r>
              <a:rPr sz="2400" spc="170" dirty="0">
                <a:latin typeface="Gill Sans MT"/>
                <a:cs typeface="Gill Sans MT"/>
              </a:rPr>
              <a:t>and</a:t>
            </a:r>
            <a:r>
              <a:rPr sz="2400" spc="-85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outside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school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activity</a:t>
            </a:r>
            <a:endParaRPr sz="2400">
              <a:latin typeface="Gill Sans MT"/>
              <a:cs typeface="Gill Sans MT"/>
            </a:endParaRPr>
          </a:p>
          <a:p>
            <a:pPr marL="240029" marR="93345" indent="-227329">
              <a:lnSpc>
                <a:spcPts val="2690"/>
              </a:lnSpc>
              <a:spcBef>
                <a:spcPts val="9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75" dirty="0">
                <a:latin typeface="Gill Sans MT"/>
                <a:cs typeface="Gill Sans MT"/>
              </a:rPr>
              <a:t>Nexus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between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out-</a:t>
            </a:r>
            <a:r>
              <a:rPr sz="2800" spc="55" dirty="0">
                <a:latin typeface="Gill Sans MT"/>
                <a:cs typeface="Gill Sans MT"/>
              </a:rPr>
              <a:t>of-</a:t>
            </a:r>
            <a:r>
              <a:rPr sz="2800" spc="135" dirty="0">
                <a:latin typeface="Gill Sans MT"/>
                <a:cs typeface="Gill Sans MT"/>
              </a:rPr>
              <a:t>school 	</a:t>
            </a:r>
            <a:r>
              <a:rPr sz="2800" spc="125" dirty="0">
                <a:latin typeface="Gill Sans MT"/>
                <a:cs typeface="Gill Sans MT"/>
              </a:rPr>
              <a:t>conduct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and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school</a:t>
            </a:r>
            <a:endParaRPr sz="2800">
              <a:latin typeface="Gill Sans MT"/>
              <a:cs typeface="Gill Sans MT"/>
            </a:endParaRPr>
          </a:p>
          <a:p>
            <a:pPr marL="697230" marR="300990" lvl="1" indent="-227329">
              <a:lnSpc>
                <a:spcPct val="80000"/>
              </a:lnSpc>
              <a:spcBef>
                <a:spcPts val="540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160" dirty="0">
                <a:latin typeface="Gill Sans MT"/>
                <a:cs typeface="Gill Sans MT"/>
              </a:rPr>
              <a:t>Possible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future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encounters 	</a:t>
            </a:r>
            <a:r>
              <a:rPr sz="2400" spc="90" dirty="0">
                <a:latin typeface="Gill Sans MT"/>
                <a:cs typeface="Gill Sans MT"/>
              </a:rPr>
              <a:t>between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50" dirty="0">
                <a:latin typeface="Gill Sans MT"/>
                <a:cs typeface="Gill Sans MT"/>
              </a:rPr>
              <a:t>survivor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70" dirty="0">
                <a:latin typeface="Gill Sans MT"/>
                <a:cs typeface="Gill Sans MT"/>
              </a:rPr>
              <a:t>and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Gill Sans MT"/>
                <a:cs typeface="Gill Sans MT"/>
              </a:rPr>
              <a:t>alleged 	</a:t>
            </a:r>
            <a:r>
              <a:rPr sz="2400" spc="40" dirty="0">
                <a:latin typeface="Gill Sans MT"/>
                <a:cs typeface="Gill Sans MT"/>
              </a:rPr>
              <a:t>perpetrators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" algn="ctr">
              <a:lnSpc>
                <a:spcPts val="5015"/>
              </a:lnSpc>
              <a:spcBef>
                <a:spcPts val="100"/>
              </a:spcBef>
            </a:pPr>
            <a:r>
              <a:rPr spc="-85" dirty="0"/>
              <a:t>Factors</a:t>
            </a:r>
            <a:r>
              <a:rPr spc="-210" dirty="0"/>
              <a:t> </a:t>
            </a:r>
            <a:r>
              <a:rPr spc="-65" dirty="0"/>
              <a:t>for</a:t>
            </a:r>
            <a:r>
              <a:rPr spc="-160" dirty="0"/>
              <a:t> </a:t>
            </a:r>
            <a:r>
              <a:rPr spc="-190" dirty="0"/>
              <a:t>whether</a:t>
            </a:r>
            <a:r>
              <a:rPr spc="-125" dirty="0"/>
              <a:t> </a:t>
            </a:r>
            <a:r>
              <a:rPr spc="-85" dirty="0"/>
              <a:t>conduct</a:t>
            </a:r>
            <a:r>
              <a:rPr spc="-170" dirty="0"/>
              <a:t> </a:t>
            </a:r>
            <a:r>
              <a:rPr spc="180" dirty="0"/>
              <a:t>is</a:t>
            </a:r>
            <a:r>
              <a:rPr spc="-170" dirty="0"/>
              <a:t> </a:t>
            </a:r>
            <a:r>
              <a:rPr spc="-10" dirty="0"/>
              <a:t>within</a:t>
            </a:r>
          </a:p>
          <a:p>
            <a:pPr marL="3810" algn="ctr">
              <a:lnSpc>
                <a:spcPts val="5015"/>
              </a:lnSpc>
            </a:pPr>
            <a:r>
              <a:rPr dirty="0"/>
              <a:t>scope</a:t>
            </a:r>
            <a:r>
              <a:rPr spc="-30" dirty="0"/>
              <a:t> </a:t>
            </a:r>
            <a:r>
              <a:rPr spc="55" dirty="0"/>
              <a:t>of</a:t>
            </a:r>
            <a:r>
              <a:rPr spc="-10" dirty="0"/>
              <a:t> </a:t>
            </a:r>
            <a:r>
              <a:rPr dirty="0"/>
              <a:t>school’s</a:t>
            </a:r>
            <a:r>
              <a:rPr spc="-10" dirty="0"/>
              <a:t> </a:t>
            </a:r>
            <a:r>
              <a:rPr spc="-190" dirty="0"/>
              <a:t>program</a:t>
            </a:r>
            <a:r>
              <a:rPr spc="-45" dirty="0"/>
              <a:t> </a:t>
            </a:r>
            <a:r>
              <a:rPr spc="-254" dirty="0"/>
              <a:t>or</a:t>
            </a:r>
            <a:r>
              <a:rPr spc="-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821050"/>
            <a:ext cx="45624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80" dirty="0">
                <a:latin typeface="Gill Sans MT"/>
                <a:cs typeface="Gill Sans MT"/>
              </a:rPr>
              <a:t>Hostile</a:t>
            </a:r>
            <a:r>
              <a:rPr sz="2800" b="1" spc="-85" dirty="0">
                <a:latin typeface="Gill Sans MT"/>
                <a:cs typeface="Gill Sans MT"/>
              </a:rPr>
              <a:t> </a:t>
            </a:r>
            <a:r>
              <a:rPr sz="2800" b="1" spc="-125" dirty="0">
                <a:latin typeface="Gill Sans MT"/>
                <a:cs typeface="Gill Sans MT"/>
              </a:rPr>
              <a:t>Environment</a:t>
            </a:r>
            <a:r>
              <a:rPr sz="2800" b="1" spc="-85" dirty="0">
                <a:latin typeface="Gill Sans MT"/>
                <a:cs typeface="Gill Sans MT"/>
              </a:rPr>
              <a:t> </a:t>
            </a:r>
            <a:r>
              <a:rPr sz="2800" b="1" spc="-20" dirty="0">
                <a:latin typeface="Gill Sans MT"/>
                <a:cs typeface="Gill Sans MT"/>
              </a:rPr>
              <a:t>Factors</a:t>
            </a:r>
            <a:endParaRPr sz="280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1828" y="1799589"/>
            <a:ext cx="4958080" cy="352044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430"/>
              </a:spcBef>
            </a:pPr>
            <a:r>
              <a:rPr sz="2800" dirty="0">
                <a:latin typeface="Gill Sans MT"/>
                <a:cs typeface="Gill Sans MT"/>
              </a:rPr>
              <a:t>When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evaluating</a:t>
            </a:r>
            <a:r>
              <a:rPr sz="2800" spc="-100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the</a:t>
            </a:r>
            <a:r>
              <a:rPr sz="2800" spc="-100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totality</a:t>
            </a:r>
            <a:r>
              <a:rPr sz="2800" spc="-11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of </a:t>
            </a:r>
            <a:r>
              <a:rPr sz="2800" spc="80" dirty="0">
                <a:latin typeface="Gill Sans MT"/>
                <a:cs typeface="Gill Sans MT"/>
              </a:rPr>
              <a:t>the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75" dirty="0">
                <a:latin typeface="Gill Sans MT"/>
                <a:cs typeface="Gill Sans MT"/>
              </a:rPr>
              <a:t>circumstances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-25" dirty="0">
                <a:latin typeface="Gill Sans MT"/>
                <a:cs typeface="Gill Sans MT"/>
              </a:rPr>
              <a:t>to </a:t>
            </a:r>
            <a:r>
              <a:rPr sz="2800" spc="85" dirty="0">
                <a:latin typeface="Gill Sans MT"/>
                <a:cs typeface="Gill Sans MT"/>
              </a:rPr>
              <a:t>determine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whether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sex-</a:t>
            </a:r>
            <a:r>
              <a:rPr sz="2800" spc="200" dirty="0">
                <a:latin typeface="Gill Sans MT"/>
                <a:cs typeface="Gill Sans MT"/>
              </a:rPr>
              <a:t>based </a:t>
            </a:r>
            <a:r>
              <a:rPr sz="2800" spc="105" dirty="0">
                <a:latin typeface="Gill Sans MT"/>
                <a:cs typeface="Gill Sans MT"/>
              </a:rPr>
              <a:t>hostile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environment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exists</a:t>
            </a:r>
            <a:endParaRPr sz="2800">
              <a:latin typeface="Gill Sans MT"/>
              <a:cs typeface="Gill Sans MT"/>
            </a:endParaRPr>
          </a:p>
          <a:p>
            <a:pPr marL="12700">
              <a:lnSpc>
                <a:spcPts val="2840"/>
              </a:lnSpc>
            </a:pPr>
            <a:r>
              <a:rPr sz="2800" spc="70" dirty="0">
                <a:latin typeface="Gill Sans MT"/>
                <a:cs typeface="Gill Sans MT"/>
              </a:rPr>
              <a:t>under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recipient’s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education</a:t>
            </a:r>
            <a:endParaRPr sz="2800">
              <a:latin typeface="Gill Sans MT"/>
              <a:cs typeface="Gill Sans MT"/>
            </a:endParaRPr>
          </a:p>
          <a:p>
            <a:pPr marL="12700">
              <a:lnSpc>
                <a:spcPts val="3000"/>
              </a:lnSpc>
            </a:pPr>
            <a:r>
              <a:rPr sz="2800" spc="114" dirty="0">
                <a:latin typeface="Gill Sans MT"/>
                <a:cs typeface="Gill Sans MT"/>
              </a:rPr>
              <a:t>program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-35" dirty="0">
                <a:latin typeface="Gill Sans MT"/>
                <a:cs typeface="Gill Sans MT"/>
              </a:rPr>
              <a:t>or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activity,</a:t>
            </a:r>
            <a:r>
              <a:rPr sz="2800" spc="-114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consider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-50" dirty="0">
                <a:latin typeface="Calibri"/>
                <a:cs typeface="Calibri"/>
              </a:rPr>
              <a:t>§</a:t>
            </a:r>
            <a:endParaRPr sz="2800">
              <a:latin typeface="Calibri"/>
              <a:cs typeface="Calibri"/>
            </a:endParaRPr>
          </a:p>
          <a:p>
            <a:pPr marL="12700" marR="57785">
              <a:lnSpc>
                <a:spcPct val="90200"/>
              </a:lnSpc>
              <a:spcBef>
                <a:spcPts val="155"/>
              </a:spcBef>
            </a:pPr>
            <a:r>
              <a:rPr sz="2800" dirty="0">
                <a:latin typeface="Calibri"/>
                <a:cs typeface="Calibri"/>
              </a:rPr>
              <a:t>106.2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i="1" dirty="0">
                <a:latin typeface="Calibri"/>
                <a:cs typeface="Calibri"/>
              </a:rPr>
              <a:t>Hostile</a:t>
            </a:r>
            <a:r>
              <a:rPr sz="2800" i="1" spc="-80" dirty="0">
                <a:latin typeface="Calibri"/>
                <a:cs typeface="Calibri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Environment</a:t>
            </a:r>
            <a:r>
              <a:rPr sz="2800" i="1" spc="-95" dirty="0">
                <a:latin typeface="Calibri"/>
                <a:cs typeface="Calibri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Sex-</a:t>
            </a:r>
            <a:r>
              <a:rPr sz="2800" i="1" dirty="0">
                <a:latin typeface="Calibri"/>
                <a:cs typeface="Calibri"/>
              </a:rPr>
              <a:t>Based</a:t>
            </a:r>
            <a:r>
              <a:rPr sz="2800" i="1" spc="-75" dirty="0">
                <a:latin typeface="Calibri"/>
                <a:cs typeface="Calibri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Harassment</a:t>
            </a:r>
            <a:r>
              <a:rPr sz="2800" i="1" spc="-55" dirty="0">
                <a:latin typeface="Calibri"/>
                <a:cs typeface="Calibri"/>
              </a:rPr>
              <a:t> </a:t>
            </a:r>
            <a:r>
              <a:rPr sz="2800" i="1" dirty="0">
                <a:latin typeface="Calibri"/>
                <a:cs typeface="Calibri"/>
              </a:rPr>
              <a:t>–</a:t>
            </a:r>
            <a:r>
              <a:rPr sz="2800" i="1" spc="-60" dirty="0">
                <a:latin typeface="Calibri"/>
                <a:cs typeface="Calibri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Factors</a:t>
            </a:r>
            <a:r>
              <a:rPr sz="2800" i="1" spc="-65" dirty="0">
                <a:latin typeface="Calibri"/>
                <a:cs typeface="Calibri"/>
              </a:rPr>
              <a:t> </a:t>
            </a:r>
            <a:r>
              <a:rPr sz="2800" i="1" dirty="0">
                <a:latin typeface="Calibri"/>
                <a:cs typeface="Calibri"/>
              </a:rPr>
              <a:t>to</a:t>
            </a:r>
            <a:r>
              <a:rPr sz="2800" i="1" spc="-70" dirty="0">
                <a:latin typeface="Calibri"/>
                <a:cs typeface="Calibri"/>
              </a:rPr>
              <a:t> </a:t>
            </a:r>
            <a:r>
              <a:rPr sz="2800" i="1" spc="-25" dirty="0">
                <a:latin typeface="Calibri"/>
                <a:cs typeface="Calibri"/>
              </a:rPr>
              <a:t>be </a:t>
            </a:r>
            <a:r>
              <a:rPr sz="2800" i="1" spc="-10" dirty="0">
                <a:latin typeface="Calibri"/>
                <a:cs typeface="Calibri"/>
              </a:rPr>
              <a:t>Considered.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782" rIns="0" bIns="0" rtlCol="0">
            <a:spAutoFit/>
          </a:bodyPr>
          <a:lstStyle/>
          <a:p>
            <a:pPr marL="1043305">
              <a:lnSpc>
                <a:spcPct val="100000"/>
              </a:lnSpc>
              <a:spcBef>
                <a:spcPts val="105"/>
              </a:spcBef>
            </a:pPr>
            <a:r>
              <a:rPr spc="-185" dirty="0"/>
              <a:t>Conduct</a:t>
            </a:r>
            <a:r>
              <a:rPr spc="-105" dirty="0"/>
              <a:t> </a:t>
            </a:r>
            <a:r>
              <a:rPr spc="-145" dirty="0"/>
              <a:t>Outside</a:t>
            </a:r>
            <a:r>
              <a:rPr spc="-110" dirty="0"/>
              <a:t> </a:t>
            </a:r>
            <a:r>
              <a:rPr spc="-225" dirty="0"/>
              <a:t>United</a:t>
            </a:r>
            <a:r>
              <a:rPr spc="-105" dirty="0"/>
              <a:t> </a:t>
            </a:r>
            <a:r>
              <a:rPr spc="-10" dirty="0"/>
              <a:t>States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241300" marR="5080" indent="-229235">
              <a:lnSpc>
                <a:spcPct val="80000"/>
              </a:lnSpc>
              <a:spcBef>
                <a:spcPts val="725"/>
              </a:spcBef>
              <a:buFont typeface="Arial"/>
              <a:buChar char="•"/>
              <a:tabLst>
                <a:tab pos="241300" algn="l"/>
              </a:tabLst>
            </a:pPr>
            <a:r>
              <a:rPr spc="-60" dirty="0"/>
              <a:t>No</a:t>
            </a:r>
            <a:r>
              <a:rPr spc="-75" dirty="0"/>
              <a:t> </a:t>
            </a:r>
            <a:r>
              <a:rPr spc="204" dirty="0"/>
              <a:t>change</a:t>
            </a:r>
            <a:r>
              <a:rPr spc="-70" dirty="0"/>
              <a:t> </a:t>
            </a:r>
            <a:r>
              <a:rPr spc="95" dirty="0"/>
              <a:t>from</a:t>
            </a:r>
            <a:r>
              <a:rPr spc="-80" dirty="0"/>
              <a:t> </a:t>
            </a:r>
            <a:r>
              <a:rPr spc="155" dirty="0"/>
              <a:t>2020</a:t>
            </a:r>
            <a:r>
              <a:rPr spc="-55" dirty="0"/>
              <a:t> </a:t>
            </a:r>
            <a:r>
              <a:rPr spc="110" dirty="0"/>
              <a:t>regulations</a:t>
            </a:r>
            <a:r>
              <a:rPr spc="-114" dirty="0"/>
              <a:t> </a:t>
            </a:r>
            <a:r>
              <a:rPr spc="100" dirty="0"/>
              <a:t>that</a:t>
            </a:r>
            <a:r>
              <a:rPr spc="-70" dirty="0"/>
              <a:t> </a:t>
            </a:r>
            <a:r>
              <a:rPr spc="-60" dirty="0"/>
              <a:t>TIX</a:t>
            </a:r>
            <a:r>
              <a:rPr spc="-70" dirty="0"/>
              <a:t> </a:t>
            </a:r>
            <a:r>
              <a:rPr spc="160" dirty="0"/>
              <a:t>does</a:t>
            </a:r>
            <a:r>
              <a:rPr spc="-75" dirty="0"/>
              <a:t> </a:t>
            </a:r>
            <a:r>
              <a:rPr dirty="0"/>
              <a:t>not</a:t>
            </a:r>
            <a:r>
              <a:rPr spc="-55" dirty="0"/>
              <a:t> </a:t>
            </a:r>
            <a:r>
              <a:rPr spc="145" dirty="0"/>
              <a:t>have </a:t>
            </a:r>
            <a:r>
              <a:rPr dirty="0"/>
              <a:t>extraterritorial</a:t>
            </a:r>
            <a:r>
              <a:rPr spc="-65" dirty="0"/>
              <a:t> </a:t>
            </a:r>
            <a:r>
              <a:rPr spc="120" dirty="0"/>
              <a:t>application.</a:t>
            </a:r>
            <a:r>
              <a:rPr spc="-50" dirty="0"/>
              <a:t> </a:t>
            </a:r>
            <a:r>
              <a:rPr spc="-60" dirty="0"/>
              <a:t>TIX</a:t>
            </a:r>
            <a:r>
              <a:rPr spc="-20" dirty="0"/>
              <a:t> </a:t>
            </a:r>
            <a:r>
              <a:rPr spc="160" dirty="0"/>
              <a:t>does</a:t>
            </a:r>
            <a:r>
              <a:rPr spc="-20" dirty="0"/>
              <a:t> </a:t>
            </a:r>
            <a:r>
              <a:rPr dirty="0"/>
              <a:t>not</a:t>
            </a:r>
            <a:r>
              <a:rPr spc="-5" dirty="0"/>
              <a:t> </a:t>
            </a:r>
            <a:r>
              <a:rPr spc="145" dirty="0"/>
              <a:t>apply</a:t>
            </a:r>
            <a:r>
              <a:rPr spc="-30" dirty="0"/>
              <a:t> </a:t>
            </a:r>
            <a:r>
              <a:rPr dirty="0"/>
              <a:t>to </a:t>
            </a:r>
            <a:r>
              <a:rPr spc="150" dirty="0"/>
              <a:t>sex</a:t>
            </a:r>
            <a:r>
              <a:rPr spc="-40" dirty="0"/>
              <a:t> </a:t>
            </a:r>
            <a:r>
              <a:rPr spc="100" dirty="0"/>
              <a:t>discrimination that</a:t>
            </a:r>
            <a:r>
              <a:rPr spc="-95" dirty="0"/>
              <a:t> </a:t>
            </a:r>
            <a:r>
              <a:rPr spc="135" dirty="0"/>
              <a:t>occurs</a:t>
            </a:r>
            <a:r>
              <a:rPr spc="-90" dirty="0"/>
              <a:t> </a:t>
            </a:r>
            <a:r>
              <a:rPr spc="110" dirty="0"/>
              <a:t>outside</a:t>
            </a:r>
            <a:r>
              <a:rPr spc="-120" dirty="0"/>
              <a:t> </a:t>
            </a:r>
            <a:r>
              <a:rPr spc="140" dirty="0"/>
              <a:t>of</a:t>
            </a:r>
            <a:r>
              <a:rPr spc="-80" dirty="0"/>
              <a:t> </a:t>
            </a:r>
            <a:r>
              <a:rPr spc="75" dirty="0"/>
              <a:t>the</a:t>
            </a:r>
            <a:r>
              <a:rPr spc="-75" dirty="0"/>
              <a:t> </a:t>
            </a:r>
            <a:r>
              <a:rPr spc="75" dirty="0"/>
              <a:t>U.S.</a:t>
            </a:r>
          </a:p>
          <a:p>
            <a:pPr marL="241300" marR="36195" indent="-229235">
              <a:lnSpc>
                <a:spcPct val="80000"/>
              </a:lnSpc>
              <a:spcBef>
                <a:spcPts val="1000"/>
              </a:spcBef>
              <a:buFont typeface="Arial"/>
              <a:buChar char="•"/>
              <a:tabLst>
                <a:tab pos="241300" algn="l"/>
              </a:tabLst>
            </a:pPr>
            <a:r>
              <a:rPr dirty="0"/>
              <a:t>A</a:t>
            </a:r>
            <a:r>
              <a:rPr spc="-55" dirty="0"/>
              <a:t> </a:t>
            </a:r>
            <a:r>
              <a:rPr spc="70" dirty="0"/>
              <a:t>recipient</a:t>
            </a:r>
            <a:r>
              <a:rPr spc="-110" dirty="0"/>
              <a:t> </a:t>
            </a:r>
            <a:r>
              <a:rPr spc="195" dirty="0"/>
              <a:t>is</a:t>
            </a:r>
            <a:r>
              <a:rPr spc="-70" dirty="0"/>
              <a:t> </a:t>
            </a:r>
            <a:r>
              <a:rPr dirty="0"/>
              <a:t>not</a:t>
            </a:r>
            <a:r>
              <a:rPr spc="-50" dirty="0"/>
              <a:t> </a:t>
            </a:r>
            <a:r>
              <a:rPr spc="100" dirty="0"/>
              <a:t>independently</a:t>
            </a:r>
            <a:r>
              <a:rPr spc="-100" dirty="0"/>
              <a:t> </a:t>
            </a:r>
            <a:r>
              <a:rPr spc="130" dirty="0"/>
              <a:t>obligated</a:t>
            </a:r>
            <a:r>
              <a:rPr spc="-100" dirty="0"/>
              <a:t> </a:t>
            </a:r>
            <a:r>
              <a:rPr dirty="0"/>
              <a:t>to</a:t>
            </a:r>
            <a:r>
              <a:rPr spc="-75" dirty="0"/>
              <a:t> </a:t>
            </a:r>
            <a:r>
              <a:rPr spc="110" dirty="0"/>
              <a:t>respond</a:t>
            </a:r>
            <a:r>
              <a:rPr spc="-75" dirty="0"/>
              <a:t> </a:t>
            </a:r>
            <a:r>
              <a:rPr dirty="0"/>
              <a:t>to</a:t>
            </a:r>
            <a:r>
              <a:rPr spc="-55" dirty="0"/>
              <a:t> </a:t>
            </a:r>
            <a:r>
              <a:rPr spc="215" dirty="0"/>
              <a:t>an</a:t>
            </a:r>
            <a:r>
              <a:rPr spc="-65" dirty="0"/>
              <a:t> </a:t>
            </a:r>
            <a:r>
              <a:rPr spc="90" dirty="0"/>
              <a:t>incident </a:t>
            </a:r>
            <a:r>
              <a:rPr spc="140" dirty="0"/>
              <a:t>of</a:t>
            </a:r>
            <a:r>
              <a:rPr spc="-80" dirty="0"/>
              <a:t> </a:t>
            </a:r>
            <a:r>
              <a:rPr spc="150" dirty="0"/>
              <a:t>sex</a:t>
            </a:r>
            <a:r>
              <a:rPr spc="-80" dirty="0"/>
              <a:t> </a:t>
            </a:r>
            <a:r>
              <a:rPr spc="110" dirty="0"/>
              <a:t>discrimination</a:t>
            </a:r>
            <a:r>
              <a:rPr spc="-125" dirty="0"/>
              <a:t> </a:t>
            </a:r>
            <a:r>
              <a:rPr spc="100" dirty="0"/>
              <a:t>that</a:t>
            </a:r>
            <a:r>
              <a:rPr spc="-70" dirty="0"/>
              <a:t> </a:t>
            </a:r>
            <a:r>
              <a:rPr spc="135" dirty="0"/>
              <a:t>occurs</a:t>
            </a:r>
            <a:r>
              <a:rPr spc="-95" dirty="0"/>
              <a:t> </a:t>
            </a:r>
            <a:r>
              <a:rPr spc="90" dirty="0"/>
              <a:t>in</a:t>
            </a:r>
            <a:r>
              <a:rPr spc="-80" dirty="0"/>
              <a:t> </a:t>
            </a:r>
            <a:r>
              <a:rPr spc="80" dirty="0"/>
              <a:t>another</a:t>
            </a:r>
            <a:r>
              <a:rPr spc="-90" dirty="0"/>
              <a:t> </a:t>
            </a:r>
            <a:r>
              <a:rPr spc="55" dirty="0"/>
              <a:t>country.</a:t>
            </a:r>
          </a:p>
          <a:p>
            <a:pPr marL="241300" marR="53975" indent="-229235">
              <a:lnSpc>
                <a:spcPct val="8000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pc="165" dirty="0"/>
              <a:t>Must</a:t>
            </a:r>
            <a:r>
              <a:rPr spc="-75" dirty="0"/>
              <a:t> </a:t>
            </a:r>
            <a:r>
              <a:rPr spc="90" dirty="0"/>
              <a:t>still</a:t>
            </a:r>
            <a:r>
              <a:rPr spc="-114" dirty="0"/>
              <a:t> </a:t>
            </a:r>
            <a:r>
              <a:rPr spc="170" dirty="0"/>
              <a:t>address</a:t>
            </a:r>
            <a:r>
              <a:rPr spc="-105" dirty="0"/>
              <a:t> </a:t>
            </a:r>
            <a:r>
              <a:rPr spc="80" dirty="0"/>
              <a:t>sex-</a:t>
            </a:r>
            <a:r>
              <a:rPr spc="215" dirty="0"/>
              <a:t>based</a:t>
            </a:r>
            <a:r>
              <a:rPr spc="-114" dirty="0"/>
              <a:t> </a:t>
            </a:r>
            <a:r>
              <a:rPr spc="100" dirty="0"/>
              <a:t>hostile</a:t>
            </a:r>
            <a:r>
              <a:rPr spc="-110" dirty="0"/>
              <a:t> </a:t>
            </a:r>
            <a:r>
              <a:rPr spc="90" dirty="0"/>
              <a:t>environment</a:t>
            </a:r>
            <a:r>
              <a:rPr spc="-110" dirty="0"/>
              <a:t> </a:t>
            </a:r>
            <a:r>
              <a:rPr spc="90" dirty="0"/>
              <a:t>in</a:t>
            </a:r>
            <a:r>
              <a:rPr spc="-85" dirty="0"/>
              <a:t> </a:t>
            </a:r>
            <a:r>
              <a:rPr spc="110" dirty="0"/>
              <a:t>program</a:t>
            </a:r>
            <a:r>
              <a:rPr spc="-85" dirty="0"/>
              <a:t> </a:t>
            </a:r>
            <a:r>
              <a:rPr spc="-25" dirty="0"/>
              <a:t>or </a:t>
            </a:r>
            <a:r>
              <a:rPr spc="95" dirty="0"/>
              <a:t>activity</a:t>
            </a:r>
            <a:r>
              <a:rPr spc="-120" dirty="0"/>
              <a:t> </a:t>
            </a:r>
            <a:r>
              <a:rPr spc="90" dirty="0"/>
              <a:t>in</a:t>
            </a:r>
            <a:r>
              <a:rPr spc="-75" dirty="0"/>
              <a:t> </a:t>
            </a:r>
            <a:r>
              <a:rPr spc="60" dirty="0"/>
              <a:t>U.S.,</a:t>
            </a:r>
            <a:r>
              <a:rPr spc="-65" dirty="0"/>
              <a:t> </a:t>
            </a:r>
            <a:r>
              <a:rPr spc="120" dirty="0"/>
              <a:t>even</a:t>
            </a:r>
            <a:r>
              <a:rPr spc="-90" dirty="0"/>
              <a:t> </a:t>
            </a:r>
            <a:r>
              <a:rPr spc="110" dirty="0"/>
              <a:t>when</a:t>
            </a:r>
            <a:r>
              <a:rPr spc="-85" dirty="0"/>
              <a:t> </a:t>
            </a:r>
            <a:r>
              <a:rPr spc="195" dirty="0"/>
              <a:t>some</a:t>
            </a:r>
            <a:r>
              <a:rPr spc="-100" dirty="0"/>
              <a:t> </a:t>
            </a:r>
            <a:r>
              <a:rPr spc="120" dirty="0"/>
              <a:t>conduct</a:t>
            </a:r>
            <a:r>
              <a:rPr spc="-85" dirty="0"/>
              <a:t> </a:t>
            </a:r>
            <a:r>
              <a:rPr spc="160" dirty="0"/>
              <a:t>alleged</a:t>
            </a:r>
            <a:r>
              <a:rPr spc="-114" dirty="0"/>
              <a:t> </a:t>
            </a:r>
            <a:r>
              <a:rPr dirty="0"/>
              <a:t>to</a:t>
            </a:r>
            <a:r>
              <a:rPr spc="-70" dirty="0"/>
              <a:t> </a:t>
            </a:r>
            <a:r>
              <a:rPr spc="140" dirty="0"/>
              <a:t>be</a:t>
            </a:r>
            <a:r>
              <a:rPr spc="-85" dirty="0"/>
              <a:t> </a:t>
            </a:r>
            <a:r>
              <a:rPr spc="75" dirty="0"/>
              <a:t>contributing </a:t>
            </a:r>
            <a:r>
              <a:rPr dirty="0"/>
              <a:t>to</a:t>
            </a:r>
            <a:r>
              <a:rPr spc="-70" dirty="0"/>
              <a:t> </a:t>
            </a:r>
            <a:r>
              <a:rPr spc="75" dirty="0"/>
              <a:t>the</a:t>
            </a:r>
            <a:r>
              <a:rPr spc="-90" dirty="0"/>
              <a:t> </a:t>
            </a:r>
            <a:r>
              <a:rPr spc="100" dirty="0"/>
              <a:t>hostile</a:t>
            </a:r>
            <a:r>
              <a:rPr spc="-105" dirty="0"/>
              <a:t> </a:t>
            </a:r>
            <a:r>
              <a:rPr spc="90" dirty="0"/>
              <a:t>environment</a:t>
            </a:r>
            <a:r>
              <a:rPr spc="-110" dirty="0"/>
              <a:t> </a:t>
            </a:r>
            <a:r>
              <a:rPr spc="65" dirty="0"/>
              <a:t>occurred</a:t>
            </a:r>
            <a:r>
              <a:rPr spc="-95" dirty="0"/>
              <a:t> </a:t>
            </a:r>
            <a:r>
              <a:rPr spc="114" dirty="0"/>
              <a:t>outside</a:t>
            </a:r>
            <a:r>
              <a:rPr spc="-110" dirty="0"/>
              <a:t> </a:t>
            </a:r>
            <a:r>
              <a:rPr spc="75" dirty="0"/>
              <a:t>the</a:t>
            </a:r>
            <a:r>
              <a:rPr spc="-70" dirty="0"/>
              <a:t> </a:t>
            </a:r>
            <a:r>
              <a:rPr spc="75" dirty="0"/>
              <a:t>U.S.</a:t>
            </a:r>
          </a:p>
          <a:p>
            <a:pPr marL="241300" indent="-228600">
              <a:lnSpc>
                <a:spcPts val="3115"/>
              </a:lnSpc>
              <a:spcBef>
                <a:spcPts val="370"/>
              </a:spcBef>
              <a:buFont typeface="Arial"/>
              <a:buChar char="•"/>
              <a:tabLst>
                <a:tab pos="241300" algn="l"/>
              </a:tabLst>
            </a:pPr>
            <a:r>
              <a:rPr spc="-60" dirty="0"/>
              <a:t>Other</a:t>
            </a:r>
            <a:r>
              <a:rPr spc="-90" dirty="0"/>
              <a:t> </a:t>
            </a:r>
            <a:r>
              <a:rPr spc="105" dirty="0"/>
              <a:t>policies,</a:t>
            </a:r>
            <a:r>
              <a:rPr spc="-105" dirty="0"/>
              <a:t> </a:t>
            </a:r>
            <a:r>
              <a:rPr spc="200" dirty="0"/>
              <a:t>such</a:t>
            </a:r>
            <a:r>
              <a:rPr spc="-90" dirty="0"/>
              <a:t> </a:t>
            </a:r>
            <a:r>
              <a:rPr spc="315" dirty="0"/>
              <a:t>as</a:t>
            </a:r>
            <a:r>
              <a:rPr spc="-70" dirty="0"/>
              <a:t> </a:t>
            </a:r>
            <a:r>
              <a:rPr spc="170" dirty="0"/>
              <a:t>codes</a:t>
            </a:r>
            <a:r>
              <a:rPr spc="-100" dirty="0"/>
              <a:t> </a:t>
            </a:r>
            <a:r>
              <a:rPr spc="140" dirty="0"/>
              <a:t>of</a:t>
            </a:r>
            <a:r>
              <a:rPr spc="-70" dirty="0"/>
              <a:t> </a:t>
            </a:r>
            <a:r>
              <a:rPr spc="114" dirty="0"/>
              <a:t>conduct</a:t>
            </a:r>
            <a:r>
              <a:rPr spc="-85" dirty="0"/>
              <a:t> </a:t>
            </a:r>
            <a:r>
              <a:rPr spc="155" dirty="0"/>
              <a:t>might</a:t>
            </a:r>
            <a:r>
              <a:rPr spc="-95" dirty="0"/>
              <a:t> </a:t>
            </a:r>
            <a:r>
              <a:rPr spc="125" dirty="0"/>
              <a:t>apply.</a:t>
            </a:r>
          </a:p>
          <a:p>
            <a:pPr marL="698500" lvl="1" indent="-228600">
              <a:lnSpc>
                <a:spcPts val="2620"/>
              </a:lnSpc>
              <a:buFont typeface="Arial"/>
              <a:buChar char="•"/>
              <a:tabLst>
                <a:tab pos="698500" algn="l"/>
              </a:tabLst>
            </a:pPr>
            <a:r>
              <a:rPr sz="2200" dirty="0">
                <a:latin typeface="Gill Sans MT"/>
                <a:cs typeface="Gill Sans MT"/>
              </a:rPr>
              <a:t>Clery</a:t>
            </a:r>
            <a:r>
              <a:rPr sz="2200" spc="-30" dirty="0">
                <a:latin typeface="Gill Sans MT"/>
                <a:cs typeface="Gill Sans MT"/>
              </a:rPr>
              <a:t> </a:t>
            </a:r>
            <a:r>
              <a:rPr sz="2200" dirty="0">
                <a:latin typeface="Gill Sans MT"/>
                <a:cs typeface="Gill Sans MT"/>
              </a:rPr>
              <a:t>Act</a:t>
            </a:r>
            <a:r>
              <a:rPr sz="2200" spc="-40" dirty="0">
                <a:latin typeface="Gill Sans MT"/>
                <a:cs typeface="Gill Sans MT"/>
              </a:rPr>
              <a:t> </a:t>
            </a:r>
            <a:r>
              <a:rPr sz="2200" spc="135" dirty="0">
                <a:latin typeface="Gill Sans MT"/>
                <a:cs typeface="Gill Sans MT"/>
              </a:rPr>
              <a:t>applies</a:t>
            </a:r>
            <a:r>
              <a:rPr sz="2200" spc="-25" dirty="0">
                <a:latin typeface="Gill Sans MT"/>
                <a:cs typeface="Gill Sans MT"/>
              </a:rPr>
              <a:t> </a:t>
            </a:r>
            <a:r>
              <a:rPr sz="2200" spc="100" dirty="0">
                <a:latin typeface="Gill Sans MT"/>
                <a:cs typeface="Gill Sans MT"/>
              </a:rPr>
              <a:t>even</a:t>
            </a:r>
            <a:r>
              <a:rPr sz="2200" spc="-45" dirty="0">
                <a:latin typeface="Gill Sans MT"/>
                <a:cs typeface="Gill Sans MT"/>
              </a:rPr>
              <a:t> </a:t>
            </a:r>
            <a:r>
              <a:rPr sz="2200" spc="90" dirty="0">
                <a:latin typeface="Gill Sans MT"/>
                <a:cs typeface="Gill Sans MT"/>
              </a:rPr>
              <a:t>outside</a:t>
            </a:r>
            <a:r>
              <a:rPr sz="2200" spc="-35" dirty="0">
                <a:latin typeface="Gill Sans MT"/>
                <a:cs typeface="Gill Sans MT"/>
              </a:rPr>
              <a:t> </a:t>
            </a:r>
            <a:r>
              <a:rPr sz="2200" spc="120" dirty="0">
                <a:latin typeface="Gill Sans MT"/>
                <a:cs typeface="Gill Sans MT"/>
              </a:rPr>
              <a:t>of</a:t>
            </a:r>
            <a:r>
              <a:rPr sz="2200" spc="-50" dirty="0">
                <a:latin typeface="Gill Sans MT"/>
                <a:cs typeface="Gill Sans MT"/>
              </a:rPr>
              <a:t> </a:t>
            </a:r>
            <a:r>
              <a:rPr sz="2200" spc="50" dirty="0">
                <a:latin typeface="Gill Sans MT"/>
                <a:cs typeface="Gill Sans MT"/>
              </a:rPr>
              <a:t>U.S.</a:t>
            </a:r>
            <a:endParaRPr sz="2200">
              <a:latin typeface="Gill Sans MT"/>
              <a:cs typeface="Gill Sans MT"/>
            </a:endParaRPr>
          </a:p>
          <a:p>
            <a:pPr marL="698500" lvl="1" indent="-228600">
              <a:lnSpc>
                <a:spcPts val="2620"/>
              </a:lnSpc>
              <a:buFont typeface="Arial"/>
              <a:buChar char="•"/>
              <a:tabLst>
                <a:tab pos="698500" algn="l"/>
              </a:tabLst>
            </a:pPr>
            <a:r>
              <a:rPr sz="2200" dirty="0">
                <a:latin typeface="Gill Sans MT"/>
                <a:cs typeface="Gill Sans MT"/>
              </a:rPr>
              <a:t>Title</a:t>
            </a:r>
            <a:r>
              <a:rPr sz="2200" spc="-10" dirty="0">
                <a:latin typeface="Gill Sans MT"/>
                <a:cs typeface="Gill Sans MT"/>
              </a:rPr>
              <a:t> </a:t>
            </a:r>
            <a:r>
              <a:rPr sz="2200" dirty="0">
                <a:latin typeface="Gill Sans MT"/>
                <a:cs typeface="Gill Sans MT"/>
              </a:rPr>
              <a:t>VII</a:t>
            </a:r>
            <a:r>
              <a:rPr sz="2200" spc="-5" dirty="0">
                <a:latin typeface="Gill Sans MT"/>
                <a:cs typeface="Gill Sans MT"/>
              </a:rPr>
              <a:t> </a:t>
            </a:r>
            <a:r>
              <a:rPr sz="2200" spc="135" dirty="0">
                <a:latin typeface="Gill Sans MT"/>
                <a:cs typeface="Gill Sans MT"/>
              </a:rPr>
              <a:t>applies</a:t>
            </a:r>
            <a:r>
              <a:rPr sz="2200" dirty="0">
                <a:latin typeface="Gill Sans MT"/>
                <a:cs typeface="Gill Sans MT"/>
              </a:rPr>
              <a:t> to</a:t>
            </a:r>
            <a:r>
              <a:rPr sz="2200" spc="-25" dirty="0">
                <a:latin typeface="Gill Sans MT"/>
                <a:cs typeface="Gill Sans MT"/>
              </a:rPr>
              <a:t> </a:t>
            </a:r>
            <a:r>
              <a:rPr sz="2200" spc="75" dirty="0">
                <a:latin typeface="Gill Sans MT"/>
                <a:cs typeface="Gill Sans MT"/>
              </a:rPr>
              <a:t>U.S.</a:t>
            </a:r>
            <a:r>
              <a:rPr sz="2200" spc="-25" dirty="0">
                <a:latin typeface="Gill Sans MT"/>
                <a:cs typeface="Gill Sans MT"/>
              </a:rPr>
              <a:t> </a:t>
            </a:r>
            <a:r>
              <a:rPr sz="2200" spc="110" dirty="0">
                <a:latin typeface="Gill Sans MT"/>
                <a:cs typeface="Gill Sans MT"/>
              </a:rPr>
              <a:t>citizens</a:t>
            </a:r>
            <a:r>
              <a:rPr sz="2200" spc="-10" dirty="0">
                <a:latin typeface="Gill Sans MT"/>
                <a:cs typeface="Gill Sans MT"/>
              </a:rPr>
              <a:t> </a:t>
            </a:r>
            <a:r>
              <a:rPr sz="2200" spc="55" dirty="0">
                <a:latin typeface="Gill Sans MT"/>
                <a:cs typeface="Gill Sans MT"/>
              </a:rPr>
              <a:t>working</a:t>
            </a:r>
            <a:r>
              <a:rPr sz="2200" spc="-5" dirty="0">
                <a:latin typeface="Gill Sans MT"/>
                <a:cs typeface="Gill Sans MT"/>
              </a:rPr>
              <a:t> </a:t>
            </a:r>
            <a:r>
              <a:rPr sz="2200" dirty="0">
                <a:latin typeface="Gill Sans MT"/>
                <a:cs typeface="Gill Sans MT"/>
              </a:rPr>
              <a:t>for</a:t>
            </a:r>
            <a:r>
              <a:rPr sz="2200" spc="-15" dirty="0">
                <a:latin typeface="Gill Sans MT"/>
                <a:cs typeface="Gill Sans MT"/>
              </a:rPr>
              <a:t> </a:t>
            </a:r>
            <a:r>
              <a:rPr sz="2200" spc="250" dirty="0">
                <a:latin typeface="Gill Sans MT"/>
                <a:cs typeface="Gill Sans MT"/>
              </a:rPr>
              <a:t>a</a:t>
            </a:r>
            <a:r>
              <a:rPr sz="2200" spc="-15" dirty="0">
                <a:latin typeface="Gill Sans MT"/>
                <a:cs typeface="Gill Sans MT"/>
              </a:rPr>
              <a:t> </a:t>
            </a:r>
            <a:r>
              <a:rPr sz="2200" spc="70" dirty="0">
                <a:latin typeface="Gill Sans MT"/>
                <a:cs typeface="Gill Sans MT"/>
              </a:rPr>
              <a:t>U.S.</a:t>
            </a:r>
            <a:r>
              <a:rPr sz="2200" spc="-45" dirty="0">
                <a:latin typeface="Gill Sans MT"/>
                <a:cs typeface="Gill Sans MT"/>
              </a:rPr>
              <a:t> </a:t>
            </a:r>
            <a:r>
              <a:rPr sz="2200" spc="45" dirty="0">
                <a:latin typeface="Gill Sans MT"/>
                <a:cs typeface="Gill Sans MT"/>
              </a:rPr>
              <a:t>corporation</a:t>
            </a:r>
            <a:r>
              <a:rPr sz="2200" spc="10" dirty="0">
                <a:latin typeface="Gill Sans MT"/>
                <a:cs typeface="Gill Sans MT"/>
              </a:rPr>
              <a:t> </a:t>
            </a:r>
            <a:r>
              <a:rPr sz="2200" spc="85" dirty="0">
                <a:latin typeface="Gill Sans MT"/>
                <a:cs typeface="Gill Sans MT"/>
              </a:rPr>
              <a:t>abroad.</a:t>
            </a:r>
            <a:endParaRPr sz="2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247" rIns="0" bIns="0" rtlCol="0">
            <a:spAutoFit/>
          </a:bodyPr>
          <a:lstStyle/>
          <a:p>
            <a:pPr marL="2503805">
              <a:lnSpc>
                <a:spcPct val="100000"/>
              </a:lnSpc>
              <a:spcBef>
                <a:spcPts val="95"/>
              </a:spcBef>
            </a:pPr>
            <a:r>
              <a:rPr sz="4650" i="1" spc="-490" dirty="0">
                <a:latin typeface="Gill Sans MT"/>
                <a:cs typeface="Gill Sans MT"/>
              </a:rPr>
              <a:t>On</a:t>
            </a:r>
            <a:r>
              <a:rPr sz="4650" i="1" spc="-195" dirty="0">
                <a:latin typeface="Gill Sans MT"/>
                <a:cs typeface="Gill Sans MT"/>
              </a:rPr>
              <a:t> </a:t>
            </a:r>
            <a:r>
              <a:rPr sz="4650" i="1" spc="-120" dirty="0">
                <a:latin typeface="Gill Sans MT"/>
                <a:cs typeface="Gill Sans MT"/>
              </a:rPr>
              <a:t>the</a:t>
            </a:r>
            <a:r>
              <a:rPr sz="4650" i="1" spc="-204" dirty="0">
                <a:latin typeface="Gill Sans MT"/>
                <a:cs typeface="Gill Sans MT"/>
              </a:rPr>
              <a:t> </a:t>
            </a:r>
            <a:r>
              <a:rPr sz="4650" i="1" spc="130" dirty="0">
                <a:latin typeface="Gill Sans MT"/>
                <a:cs typeface="Gill Sans MT"/>
              </a:rPr>
              <a:t>basis</a:t>
            </a:r>
            <a:r>
              <a:rPr sz="4650" i="1" spc="-240" dirty="0">
                <a:latin typeface="Gill Sans MT"/>
                <a:cs typeface="Gill Sans MT"/>
              </a:rPr>
              <a:t> </a:t>
            </a:r>
            <a:r>
              <a:rPr sz="4650" i="1" spc="-20" dirty="0">
                <a:latin typeface="Gill Sans MT"/>
                <a:cs typeface="Gill Sans MT"/>
              </a:rPr>
              <a:t>of</a:t>
            </a:r>
            <a:r>
              <a:rPr sz="4650" i="1" spc="-225" dirty="0">
                <a:latin typeface="Gill Sans MT"/>
                <a:cs typeface="Gill Sans MT"/>
              </a:rPr>
              <a:t> </a:t>
            </a:r>
            <a:r>
              <a:rPr sz="4650" i="1" spc="60" dirty="0">
                <a:latin typeface="Gill Sans MT"/>
                <a:cs typeface="Gill Sans MT"/>
              </a:rPr>
              <a:t>sex</a:t>
            </a:r>
            <a:endParaRPr sz="4650"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8768" y="2034962"/>
            <a:ext cx="4923790" cy="321373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76200" algn="ctr">
              <a:lnSpc>
                <a:spcPct val="100000"/>
              </a:lnSpc>
              <a:spcBef>
                <a:spcPts val="345"/>
              </a:spcBef>
            </a:pPr>
            <a:r>
              <a:rPr sz="2400" b="1" spc="50" dirty="0">
                <a:latin typeface="Gill Sans MT"/>
                <a:cs typeface="Gill Sans MT"/>
              </a:rPr>
              <a:t>2020</a:t>
            </a:r>
            <a:r>
              <a:rPr sz="2400" b="1" spc="-80" dirty="0">
                <a:latin typeface="Gill Sans MT"/>
                <a:cs typeface="Gill Sans MT"/>
              </a:rPr>
              <a:t> </a:t>
            </a:r>
            <a:r>
              <a:rPr sz="2400" b="1" spc="-20" dirty="0">
                <a:latin typeface="Gill Sans MT"/>
                <a:cs typeface="Gill Sans MT"/>
              </a:rPr>
              <a:t>Regs</a:t>
            </a:r>
            <a:endParaRPr sz="2400">
              <a:latin typeface="Gill Sans MT"/>
              <a:cs typeface="Gill Sans MT"/>
            </a:endParaRPr>
          </a:p>
          <a:p>
            <a:pPr marL="241300" marR="139700" indent="-228600">
              <a:lnSpc>
                <a:spcPct val="70000"/>
              </a:lnSpc>
              <a:spcBef>
                <a:spcPts val="830"/>
              </a:spcBef>
              <a:buFont typeface="Arial"/>
              <a:buChar char="•"/>
              <a:tabLst>
                <a:tab pos="241300" algn="l"/>
              </a:tabLst>
            </a:pPr>
            <a:r>
              <a:rPr sz="1800" dirty="0">
                <a:latin typeface="Gill Sans MT"/>
                <a:cs typeface="Gill Sans MT"/>
              </a:rPr>
              <a:t>Deliberately</a:t>
            </a:r>
            <a:r>
              <a:rPr sz="1800" spc="40" dirty="0">
                <a:latin typeface="Gill Sans MT"/>
                <a:cs typeface="Gill Sans MT"/>
              </a:rPr>
              <a:t> </a:t>
            </a:r>
            <a:r>
              <a:rPr sz="1800" spc="50" dirty="0">
                <a:latin typeface="Gill Sans MT"/>
                <a:cs typeface="Gill Sans MT"/>
              </a:rPr>
              <a:t>omitted</a:t>
            </a:r>
            <a:r>
              <a:rPr sz="1800" spc="15" dirty="0">
                <a:latin typeface="Gill Sans MT"/>
                <a:cs typeface="Gill Sans MT"/>
              </a:rPr>
              <a:t> </a:t>
            </a:r>
            <a:r>
              <a:rPr sz="1800" spc="60" dirty="0">
                <a:latin typeface="Gill Sans MT"/>
                <a:cs typeface="Gill Sans MT"/>
              </a:rPr>
              <a:t>definition</a:t>
            </a:r>
            <a:r>
              <a:rPr sz="1800" dirty="0">
                <a:latin typeface="Gill Sans MT"/>
                <a:cs typeface="Gill Sans MT"/>
              </a:rPr>
              <a:t> </a:t>
            </a:r>
            <a:r>
              <a:rPr sz="1800" spc="100" dirty="0">
                <a:latin typeface="Gill Sans MT"/>
                <a:cs typeface="Gill Sans MT"/>
              </a:rPr>
              <a:t>of</a:t>
            </a:r>
            <a:r>
              <a:rPr sz="1800" spc="20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“sex”</a:t>
            </a:r>
            <a:r>
              <a:rPr sz="1800" spc="20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or</a:t>
            </a:r>
            <a:r>
              <a:rPr sz="1800" spc="20" dirty="0">
                <a:latin typeface="Gill Sans MT"/>
                <a:cs typeface="Gill Sans MT"/>
              </a:rPr>
              <a:t> </a:t>
            </a:r>
            <a:r>
              <a:rPr sz="1800" spc="-25" dirty="0">
                <a:latin typeface="Gill Sans MT"/>
                <a:cs typeface="Gill Sans MT"/>
              </a:rPr>
              <a:t>“on </a:t>
            </a:r>
            <a:r>
              <a:rPr sz="1800" spc="55" dirty="0">
                <a:latin typeface="Gill Sans MT"/>
                <a:cs typeface="Gill Sans MT"/>
              </a:rPr>
              <a:t>the</a:t>
            </a:r>
            <a:r>
              <a:rPr sz="1800" spc="-50" dirty="0">
                <a:latin typeface="Gill Sans MT"/>
                <a:cs typeface="Gill Sans MT"/>
              </a:rPr>
              <a:t> </a:t>
            </a:r>
            <a:r>
              <a:rPr sz="1800" spc="160" dirty="0">
                <a:latin typeface="Gill Sans MT"/>
                <a:cs typeface="Gill Sans MT"/>
              </a:rPr>
              <a:t>basis</a:t>
            </a:r>
            <a:r>
              <a:rPr sz="1800" spc="-50" dirty="0">
                <a:latin typeface="Gill Sans MT"/>
                <a:cs typeface="Gill Sans MT"/>
              </a:rPr>
              <a:t> </a:t>
            </a:r>
            <a:r>
              <a:rPr sz="1800" spc="100" dirty="0">
                <a:latin typeface="Gill Sans MT"/>
                <a:cs typeface="Gill Sans MT"/>
              </a:rPr>
              <a:t>of</a:t>
            </a:r>
            <a:r>
              <a:rPr sz="1800" spc="-45" dirty="0">
                <a:latin typeface="Gill Sans MT"/>
                <a:cs typeface="Gill Sans MT"/>
              </a:rPr>
              <a:t> </a:t>
            </a:r>
            <a:r>
              <a:rPr sz="1800" spc="-10" dirty="0">
                <a:latin typeface="Gill Sans MT"/>
                <a:cs typeface="Gill Sans MT"/>
              </a:rPr>
              <a:t>sex.”</a:t>
            </a:r>
            <a:endParaRPr sz="1800">
              <a:latin typeface="Gill Sans MT"/>
              <a:cs typeface="Gill Sans MT"/>
            </a:endParaRPr>
          </a:p>
          <a:p>
            <a:pPr marL="240665" indent="-227965">
              <a:lnSpc>
                <a:spcPts val="1835"/>
              </a:lnSpc>
              <a:spcBef>
                <a:spcPts val="345"/>
              </a:spcBef>
              <a:buFont typeface="Arial"/>
              <a:buChar char="•"/>
              <a:tabLst>
                <a:tab pos="240665" algn="l"/>
              </a:tabLst>
            </a:pPr>
            <a:r>
              <a:rPr sz="1800" spc="105" dirty="0">
                <a:latin typeface="Gill Sans MT"/>
                <a:cs typeface="Gill Sans MT"/>
              </a:rPr>
              <a:t>2020</a:t>
            </a:r>
            <a:r>
              <a:rPr sz="1800" spc="-40" dirty="0">
                <a:latin typeface="Gill Sans MT"/>
                <a:cs typeface="Gill Sans MT"/>
              </a:rPr>
              <a:t> </a:t>
            </a:r>
            <a:r>
              <a:rPr sz="1800" spc="85" dirty="0">
                <a:latin typeface="Gill Sans MT"/>
                <a:cs typeface="Gill Sans MT"/>
              </a:rPr>
              <a:t>commentary</a:t>
            </a:r>
            <a:r>
              <a:rPr sz="1800" spc="-70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to</a:t>
            </a:r>
            <a:r>
              <a:rPr sz="1800" spc="-45" dirty="0">
                <a:latin typeface="Gill Sans MT"/>
                <a:cs typeface="Gill Sans MT"/>
              </a:rPr>
              <a:t> </a:t>
            </a:r>
            <a:r>
              <a:rPr sz="1800" spc="110" dirty="0">
                <a:latin typeface="Gill Sans MT"/>
                <a:cs typeface="Gill Sans MT"/>
              </a:rPr>
              <a:t>regs</a:t>
            </a:r>
            <a:r>
              <a:rPr sz="1800" spc="-50" dirty="0">
                <a:latin typeface="Gill Sans MT"/>
                <a:cs typeface="Gill Sans MT"/>
              </a:rPr>
              <a:t> </a:t>
            </a:r>
            <a:r>
              <a:rPr sz="1800" spc="100" dirty="0">
                <a:latin typeface="Gill Sans MT"/>
                <a:cs typeface="Gill Sans MT"/>
              </a:rPr>
              <a:t>acknowledged</a:t>
            </a:r>
            <a:r>
              <a:rPr sz="1800" spc="-80" dirty="0">
                <a:latin typeface="Gill Sans MT"/>
                <a:cs typeface="Gill Sans MT"/>
              </a:rPr>
              <a:t> </a:t>
            </a:r>
            <a:r>
              <a:rPr sz="1800" spc="50" dirty="0">
                <a:latin typeface="Gill Sans MT"/>
                <a:cs typeface="Gill Sans MT"/>
              </a:rPr>
              <a:t>that</a:t>
            </a:r>
            <a:endParaRPr sz="1800">
              <a:latin typeface="Gill Sans MT"/>
              <a:cs typeface="Gill Sans MT"/>
            </a:endParaRPr>
          </a:p>
          <a:p>
            <a:pPr marL="241300">
              <a:lnSpc>
                <a:spcPts val="1510"/>
              </a:lnSpc>
            </a:pPr>
            <a:r>
              <a:rPr sz="1800" spc="105" dirty="0">
                <a:latin typeface="Gill Sans MT"/>
                <a:cs typeface="Gill Sans MT"/>
              </a:rPr>
              <a:t>sexual</a:t>
            </a:r>
            <a:r>
              <a:rPr sz="1800" spc="-30" dirty="0">
                <a:latin typeface="Gill Sans MT"/>
                <a:cs typeface="Gill Sans MT"/>
              </a:rPr>
              <a:t> </a:t>
            </a:r>
            <a:r>
              <a:rPr sz="1800" spc="114" dirty="0">
                <a:latin typeface="Gill Sans MT"/>
                <a:cs typeface="Gill Sans MT"/>
              </a:rPr>
              <a:t>harassment</a:t>
            </a:r>
            <a:r>
              <a:rPr sz="1800" spc="-50" dirty="0">
                <a:latin typeface="Gill Sans MT"/>
                <a:cs typeface="Gill Sans MT"/>
              </a:rPr>
              <a:t> </a:t>
            </a:r>
            <a:r>
              <a:rPr sz="1800" spc="100" dirty="0">
                <a:latin typeface="Gill Sans MT"/>
                <a:cs typeface="Gill Sans MT"/>
              </a:rPr>
              <a:t>impacted</a:t>
            </a:r>
            <a:r>
              <a:rPr sz="1800" spc="-35" dirty="0">
                <a:latin typeface="Gill Sans MT"/>
                <a:cs typeface="Gill Sans MT"/>
              </a:rPr>
              <a:t> </a:t>
            </a:r>
            <a:r>
              <a:rPr sz="1800" spc="105" dirty="0">
                <a:latin typeface="Gill Sans MT"/>
                <a:cs typeface="Gill Sans MT"/>
              </a:rPr>
              <a:t>many</a:t>
            </a:r>
            <a:endParaRPr sz="1800">
              <a:latin typeface="Gill Sans MT"/>
              <a:cs typeface="Gill Sans MT"/>
            </a:endParaRPr>
          </a:p>
          <a:p>
            <a:pPr marL="241300">
              <a:lnSpc>
                <a:spcPts val="1510"/>
              </a:lnSpc>
            </a:pPr>
            <a:r>
              <a:rPr sz="1800" spc="100" dirty="0">
                <a:latin typeface="Gill Sans MT"/>
                <a:cs typeface="Gill Sans MT"/>
              </a:rPr>
              <a:t>demographic</a:t>
            </a:r>
            <a:r>
              <a:rPr sz="1800" spc="-60" dirty="0">
                <a:latin typeface="Gill Sans MT"/>
                <a:cs typeface="Gill Sans MT"/>
              </a:rPr>
              <a:t> </a:t>
            </a:r>
            <a:r>
              <a:rPr sz="1800" spc="95" dirty="0">
                <a:latin typeface="Gill Sans MT"/>
                <a:cs typeface="Gill Sans MT"/>
              </a:rPr>
              <a:t>groups</a:t>
            </a:r>
            <a:r>
              <a:rPr sz="1800" spc="-40" dirty="0">
                <a:latin typeface="Gill Sans MT"/>
                <a:cs typeface="Gill Sans MT"/>
              </a:rPr>
              <a:t> </a:t>
            </a:r>
            <a:r>
              <a:rPr sz="1800" spc="95" dirty="0">
                <a:latin typeface="Gill Sans MT"/>
                <a:cs typeface="Gill Sans MT"/>
              </a:rPr>
              <a:t>“based</a:t>
            </a:r>
            <a:r>
              <a:rPr sz="1800" spc="-45" dirty="0">
                <a:latin typeface="Gill Sans MT"/>
                <a:cs typeface="Gill Sans MT"/>
              </a:rPr>
              <a:t> </a:t>
            </a:r>
            <a:r>
              <a:rPr sz="1800" spc="60" dirty="0">
                <a:latin typeface="Gill Sans MT"/>
                <a:cs typeface="Gill Sans MT"/>
              </a:rPr>
              <a:t>on</a:t>
            </a:r>
            <a:r>
              <a:rPr sz="1800" spc="-55" dirty="0">
                <a:latin typeface="Gill Sans MT"/>
                <a:cs typeface="Gill Sans MT"/>
              </a:rPr>
              <a:t> </a:t>
            </a:r>
            <a:r>
              <a:rPr sz="1800" spc="60" dirty="0">
                <a:latin typeface="Gill Sans MT"/>
                <a:cs typeface="Gill Sans MT"/>
              </a:rPr>
              <a:t>sex,</a:t>
            </a:r>
            <a:r>
              <a:rPr sz="1800" spc="-45" dirty="0">
                <a:latin typeface="Gill Sans MT"/>
                <a:cs typeface="Gill Sans MT"/>
              </a:rPr>
              <a:t> </a:t>
            </a:r>
            <a:r>
              <a:rPr sz="1800" spc="85" dirty="0">
                <a:latin typeface="Gill Sans MT"/>
                <a:cs typeface="Gill Sans MT"/>
              </a:rPr>
              <a:t>race</a:t>
            </a:r>
            <a:r>
              <a:rPr sz="1800" spc="-65" dirty="0">
                <a:latin typeface="Gill Sans MT"/>
                <a:cs typeface="Gill Sans MT"/>
              </a:rPr>
              <a:t> </a:t>
            </a:r>
            <a:r>
              <a:rPr sz="1800" spc="105" dirty="0">
                <a:latin typeface="Gill Sans MT"/>
                <a:cs typeface="Gill Sans MT"/>
              </a:rPr>
              <a:t>and</a:t>
            </a:r>
            <a:endParaRPr sz="1800">
              <a:latin typeface="Gill Sans MT"/>
              <a:cs typeface="Gill Sans MT"/>
            </a:endParaRPr>
          </a:p>
          <a:p>
            <a:pPr marL="241300">
              <a:lnSpc>
                <a:spcPts val="1510"/>
              </a:lnSpc>
            </a:pPr>
            <a:r>
              <a:rPr sz="1800" spc="55" dirty="0">
                <a:latin typeface="Gill Sans MT"/>
                <a:cs typeface="Gill Sans MT"/>
              </a:rPr>
              <a:t>the</a:t>
            </a:r>
            <a:r>
              <a:rPr sz="1800" spc="-50" dirty="0">
                <a:latin typeface="Gill Sans MT"/>
                <a:cs typeface="Gill Sans MT"/>
              </a:rPr>
              <a:t> </a:t>
            </a:r>
            <a:r>
              <a:rPr sz="1800" spc="55" dirty="0">
                <a:latin typeface="Gill Sans MT"/>
                <a:cs typeface="Gill Sans MT"/>
              </a:rPr>
              <a:t>intersection</a:t>
            </a:r>
            <a:r>
              <a:rPr sz="1800" spc="-65" dirty="0">
                <a:latin typeface="Gill Sans MT"/>
                <a:cs typeface="Gill Sans MT"/>
              </a:rPr>
              <a:t> </a:t>
            </a:r>
            <a:r>
              <a:rPr sz="1800" spc="100" dirty="0">
                <a:latin typeface="Gill Sans MT"/>
                <a:cs typeface="Gill Sans MT"/>
              </a:rPr>
              <a:t>of</a:t>
            </a:r>
            <a:r>
              <a:rPr sz="1800" spc="-50" dirty="0">
                <a:latin typeface="Gill Sans MT"/>
                <a:cs typeface="Gill Sans MT"/>
              </a:rPr>
              <a:t> </a:t>
            </a:r>
            <a:r>
              <a:rPr sz="1800" spc="100" dirty="0">
                <a:latin typeface="Gill Sans MT"/>
                <a:cs typeface="Gill Sans MT"/>
              </a:rPr>
              <a:t>sex</a:t>
            </a:r>
            <a:r>
              <a:rPr sz="1800" spc="-50" dirty="0">
                <a:latin typeface="Gill Sans MT"/>
                <a:cs typeface="Gill Sans MT"/>
              </a:rPr>
              <a:t> </a:t>
            </a:r>
            <a:r>
              <a:rPr sz="1800" spc="130" dirty="0">
                <a:latin typeface="Gill Sans MT"/>
                <a:cs typeface="Gill Sans MT"/>
              </a:rPr>
              <a:t>and</a:t>
            </a:r>
            <a:r>
              <a:rPr sz="1800" spc="-70" dirty="0">
                <a:latin typeface="Gill Sans MT"/>
                <a:cs typeface="Gill Sans MT"/>
              </a:rPr>
              <a:t> </a:t>
            </a:r>
            <a:r>
              <a:rPr sz="1800" spc="85" dirty="0">
                <a:latin typeface="Gill Sans MT"/>
                <a:cs typeface="Gill Sans MT"/>
              </a:rPr>
              <a:t>race</a:t>
            </a:r>
            <a:r>
              <a:rPr sz="1800" spc="-70" dirty="0">
                <a:latin typeface="Gill Sans MT"/>
                <a:cs typeface="Gill Sans MT"/>
              </a:rPr>
              <a:t> </a:t>
            </a:r>
            <a:r>
              <a:rPr sz="1800" spc="155" dirty="0">
                <a:latin typeface="Gill Sans MT"/>
                <a:cs typeface="Gill Sans MT"/>
              </a:rPr>
              <a:t>(as</a:t>
            </a:r>
            <a:r>
              <a:rPr sz="1800" spc="-55" dirty="0">
                <a:latin typeface="Gill Sans MT"/>
                <a:cs typeface="Gill Sans MT"/>
              </a:rPr>
              <a:t> </a:t>
            </a:r>
            <a:r>
              <a:rPr sz="1800" spc="50" dirty="0">
                <a:latin typeface="Gill Sans MT"/>
                <a:cs typeface="Gill Sans MT"/>
              </a:rPr>
              <a:t>well</a:t>
            </a:r>
            <a:r>
              <a:rPr sz="1800" spc="-50" dirty="0">
                <a:latin typeface="Gill Sans MT"/>
                <a:cs typeface="Gill Sans MT"/>
              </a:rPr>
              <a:t> </a:t>
            </a:r>
            <a:r>
              <a:rPr sz="1800" spc="195" dirty="0">
                <a:latin typeface="Gill Sans MT"/>
                <a:cs typeface="Gill Sans MT"/>
              </a:rPr>
              <a:t>as</a:t>
            </a:r>
            <a:endParaRPr sz="1800">
              <a:latin typeface="Gill Sans MT"/>
              <a:cs typeface="Gill Sans MT"/>
            </a:endParaRPr>
          </a:p>
          <a:p>
            <a:pPr marL="241300">
              <a:lnSpc>
                <a:spcPts val="1510"/>
              </a:lnSpc>
            </a:pPr>
            <a:r>
              <a:rPr sz="1800" dirty="0">
                <a:latin typeface="Gill Sans MT"/>
                <a:cs typeface="Gill Sans MT"/>
              </a:rPr>
              <a:t>other</a:t>
            </a:r>
            <a:r>
              <a:rPr sz="1800" spc="-40" dirty="0">
                <a:latin typeface="Gill Sans MT"/>
                <a:cs typeface="Gill Sans MT"/>
              </a:rPr>
              <a:t> </a:t>
            </a:r>
            <a:r>
              <a:rPr sz="1800" spc="85" dirty="0">
                <a:latin typeface="Gill Sans MT"/>
                <a:cs typeface="Gill Sans MT"/>
              </a:rPr>
              <a:t>characteristics</a:t>
            </a:r>
            <a:r>
              <a:rPr sz="1800" spc="-50" dirty="0">
                <a:latin typeface="Gill Sans MT"/>
                <a:cs typeface="Gill Sans MT"/>
              </a:rPr>
              <a:t> </a:t>
            </a:r>
            <a:r>
              <a:rPr sz="1800" spc="135" dirty="0">
                <a:latin typeface="Gill Sans MT"/>
                <a:cs typeface="Gill Sans MT"/>
              </a:rPr>
              <a:t>such</a:t>
            </a:r>
            <a:r>
              <a:rPr sz="1800" spc="-30" dirty="0">
                <a:latin typeface="Gill Sans MT"/>
                <a:cs typeface="Gill Sans MT"/>
              </a:rPr>
              <a:t> </a:t>
            </a:r>
            <a:r>
              <a:rPr sz="1800" spc="220" dirty="0">
                <a:latin typeface="Gill Sans MT"/>
                <a:cs typeface="Gill Sans MT"/>
              </a:rPr>
              <a:t>as</a:t>
            </a:r>
            <a:r>
              <a:rPr sz="1800" spc="-35" dirty="0">
                <a:latin typeface="Gill Sans MT"/>
                <a:cs typeface="Gill Sans MT"/>
              </a:rPr>
              <a:t> </a:t>
            </a:r>
            <a:r>
              <a:rPr sz="1800" spc="80" dirty="0">
                <a:latin typeface="Gill Sans MT"/>
                <a:cs typeface="Gill Sans MT"/>
              </a:rPr>
              <a:t>disability</a:t>
            </a:r>
            <a:r>
              <a:rPr sz="1800" dirty="0">
                <a:latin typeface="Gill Sans MT"/>
                <a:cs typeface="Gill Sans MT"/>
              </a:rPr>
              <a:t> </a:t>
            </a:r>
            <a:r>
              <a:rPr sz="1800" spc="80" dirty="0">
                <a:latin typeface="Gill Sans MT"/>
                <a:cs typeface="Gill Sans MT"/>
              </a:rPr>
              <a:t>status,</a:t>
            </a:r>
            <a:endParaRPr sz="1800">
              <a:latin typeface="Gill Sans MT"/>
              <a:cs typeface="Gill Sans MT"/>
            </a:endParaRPr>
          </a:p>
          <a:p>
            <a:pPr marL="241300">
              <a:lnSpc>
                <a:spcPts val="1835"/>
              </a:lnSpc>
            </a:pPr>
            <a:r>
              <a:rPr sz="1800" spc="105" dirty="0">
                <a:latin typeface="Gill Sans MT"/>
                <a:cs typeface="Gill Sans MT"/>
              </a:rPr>
              <a:t>sexual</a:t>
            </a:r>
            <a:r>
              <a:rPr sz="1800" spc="50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orientation,</a:t>
            </a:r>
            <a:r>
              <a:rPr sz="1800" spc="15" dirty="0">
                <a:latin typeface="Gill Sans MT"/>
                <a:cs typeface="Gill Sans MT"/>
              </a:rPr>
              <a:t> </a:t>
            </a:r>
            <a:r>
              <a:rPr sz="1800" spc="135" dirty="0">
                <a:latin typeface="Gill Sans MT"/>
                <a:cs typeface="Gill Sans MT"/>
              </a:rPr>
              <a:t>and</a:t>
            </a:r>
            <a:r>
              <a:rPr sz="1800" spc="45" dirty="0">
                <a:latin typeface="Gill Sans MT"/>
                <a:cs typeface="Gill Sans MT"/>
              </a:rPr>
              <a:t> </a:t>
            </a:r>
            <a:r>
              <a:rPr sz="1800" spc="75" dirty="0">
                <a:latin typeface="Gill Sans MT"/>
                <a:cs typeface="Gill Sans MT"/>
              </a:rPr>
              <a:t>gender</a:t>
            </a:r>
            <a:r>
              <a:rPr sz="1800" spc="40" dirty="0">
                <a:latin typeface="Gill Sans MT"/>
                <a:cs typeface="Gill Sans MT"/>
              </a:rPr>
              <a:t> </a:t>
            </a:r>
            <a:r>
              <a:rPr sz="1800" spc="-10" dirty="0">
                <a:latin typeface="Gill Sans MT"/>
                <a:cs typeface="Gill Sans MT"/>
              </a:rPr>
              <a:t>identity).</a:t>
            </a:r>
            <a:endParaRPr sz="1800">
              <a:latin typeface="Gill Sans MT"/>
              <a:cs typeface="Gill Sans MT"/>
            </a:endParaRPr>
          </a:p>
          <a:p>
            <a:pPr marL="241300" marR="577850" indent="-228600">
              <a:lnSpc>
                <a:spcPct val="70000"/>
              </a:lnSpc>
              <a:spcBef>
                <a:spcPts val="1000"/>
              </a:spcBef>
              <a:buFont typeface="Arial"/>
              <a:buChar char="•"/>
              <a:tabLst>
                <a:tab pos="241300" algn="l"/>
              </a:tabLst>
            </a:pPr>
            <a:r>
              <a:rPr sz="1800" spc="105" dirty="0">
                <a:latin typeface="Gill Sans MT"/>
                <a:cs typeface="Gill Sans MT"/>
              </a:rPr>
              <a:t>Sexual</a:t>
            </a:r>
            <a:r>
              <a:rPr sz="1800" spc="65" dirty="0">
                <a:latin typeface="Gill Sans MT"/>
                <a:cs typeface="Gill Sans MT"/>
              </a:rPr>
              <a:t> </a:t>
            </a:r>
            <a:r>
              <a:rPr sz="1800" spc="120" dirty="0">
                <a:latin typeface="Gill Sans MT"/>
                <a:cs typeface="Gill Sans MT"/>
              </a:rPr>
              <a:t>harassment</a:t>
            </a:r>
            <a:r>
              <a:rPr sz="1800" spc="50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not</a:t>
            </a:r>
            <a:r>
              <a:rPr sz="1800" spc="85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tolerated</a:t>
            </a:r>
            <a:r>
              <a:rPr sz="1800" spc="70" dirty="0">
                <a:latin typeface="Gill Sans MT"/>
                <a:cs typeface="Gill Sans MT"/>
              </a:rPr>
              <a:t> </a:t>
            </a:r>
            <a:r>
              <a:rPr sz="1800" spc="130" dirty="0">
                <a:latin typeface="Gill Sans MT"/>
                <a:cs typeface="Gill Sans MT"/>
              </a:rPr>
              <a:t>against </a:t>
            </a:r>
            <a:r>
              <a:rPr sz="1800" spc="-50" dirty="0">
                <a:latin typeface="Gill Sans MT"/>
                <a:cs typeface="Gill Sans MT"/>
              </a:rPr>
              <a:t>LGBTQ</a:t>
            </a:r>
            <a:r>
              <a:rPr sz="1800" spc="-40" dirty="0">
                <a:latin typeface="Gill Sans MT"/>
                <a:cs typeface="Gill Sans MT"/>
              </a:rPr>
              <a:t> </a:t>
            </a:r>
            <a:r>
              <a:rPr sz="1800" spc="80" dirty="0">
                <a:latin typeface="Gill Sans MT"/>
                <a:cs typeface="Gill Sans MT"/>
              </a:rPr>
              <a:t>students.</a:t>
            </a:r>
            <a:endParaRPr sz="1800">
              <a:latin typeface="Gill Sans MT"/>
              <a:cs typeface="Gill Sans MT"/>
            </a:endParaRPr>
          </a:p>
          <a:p>
            <a:pPr marL="241300" marR="5080" indent="-228600">
              <a:lnSpc>
                <a:spcPct val="7000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1800" dirty="0">
                <a:latin typeface="Gill Sans MT"/>
                <a:cs typeface="Gill Sans MT"/>
              </a:rPr>
              <a:t>Decline to</a:t>
            </a:r>
            <a:r>
              <a:rPr sz="1800" spc="5" dirty="0">
                <a:latin typeface="Gill Sans MT"/>
                <a:cs typeface="Gill Sans MT"/>
              </a:rPr>
              <a:t> </a:t>
            </a:r>
            <a:r>
              <a:rPr sz="1800" spc="120" dirty="0">
                <a:latin typeface="Gill Sans MT"/>
                <a:cs typeface="Gill Sans MT"/>
              </a:rPr>
              <a:t>address</a:t>
            </a:r>
            <a:r>
              <a:rPr sz="1800" spc="-20" dirty="0">
                <a:latin typeface="Gill Sans MT"/>
                <a:cs typeface="Gill Sans MT"/>
              </a:rPr>
              <a:t> </a:t>
            </a:r>
            <a:r>
              <a:rPr sz="1800" spc="75" dirty="0">
                <a:latin typeface="Gill Sans MT"/>
                <a:cs typeface="Gill Sans MT"/>
              </a:rPr>
              <a:t>discrimination</a:t>
            </a:r>
            <a:r>
              <a:rPr sz="1800" spc="-25" dirty="0">
                <a:latin typeface="Gill Sans MT"/>
                <a:cs typeface="Gill Sans MT"/>
              </a:rPr>
              <a:t> </a:t>
            </a:r>
            <a:r>
              <a:rPr sz="1800" spc="55" dirty="0">
                <a:latin typeface="Gill Sans MT"/>
                <a:cs typeface="Gill Sans MT"/>
              </a:rPr>
              <a:t>on</a:t>
            </a:r>
            <a:r>
              <a:rPr sz="1800" spc="-10" dirty="0">
                <a:latin typeface="Gill Sans MT"/>
                <a:cs typeface="Gill Sans MT"/>
              </a:rPr>
              <a:t> </a:t>
            </a:r>
            <a:r>
              <a:rPr sz="1800" spc="55" dirty="0">
                <a:latin typeface="Gill Sans MT"/>
                <a:cs typeface="Gill Sans MT"/>
              </a:rPr>
              <a:t>the</a:t>
            </a:r>
            <a:r>
              <a:rPr sz="1800" spc="5" dirty="0">
                <a:latin typeface="Gill Sans MT"/>
                <a:cs typeface="Gill Sans MT"/>
              </a:rPr>
              <a:t> </a:t>
            </a:r>
            <a:r>
              <a:rPr sz="1800" spc="150" dirty="0">
                <a:latin typeface="Gill Sans MT"/>
                <a:cs typeface="Gill Sans MT"/>
              </a:rPr>
              <a:t>basis </a:t>
            </a:r>
            <a:r>
              <a:rPr sz="1800" spc="100" dirty="0">
                <a:latin typeface="Gill Sans MT"/>
                <a:cs typeface="Gill Sans MT"/>
              </a:rPr>
              <a:t>of</a:t>
            </a:r>
            <a:r>
              <a:rPr sz="1800" spc="-45" dirty="0">
                <a:latin typeface="Gill Sans MT"/>
                <a:cs typeface="Gill Sans MT"/>
              </a:rPr>
              <a:t> </a:t>
            </a:r>
            <a:r>
              <a:rPr sz="1800" spc="75" dirty="0">
                <a:latin typeface="Gill Sans MT"/>
                <a:cs typeface="Gill Sans MT"/>
              </a:rPr>
              <a:t>gender</a:t>
            </a:r>
            <a:r>
              <a:rPr sz="1800" spc="-45" dirty="0">
                <a:latin typeface="Gill Sans MT"/>
                <a:cs typeface="Gill Sans MT"/>
              </a:rPr>
              <a:t> </a:t>
            </a:r>
            <a:r>
              <a:rPr sz="1800" spc="35" dirty="0">
                <a:latin typeface="Gill Sans MT"/>
                <a:cs typeface="Gill Sans MT"/>
              </a:rPr>
              <a:t>identity.</a:t>
            </a:r>
            <a:endParaRPr sz="180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95999" y="2034962"/>
            <a:ext cx="5001895" cy="563603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22225" algn="ctr">
              <a:lnSpc>
                <a:spcPct val="100000"/>
              </a:lnSpc>
              <a:spcBef>
                <a:spcPts val="345"/>
              </a:spcBef>
            </a:pPr>
            <a:r>
              <a:rPr sz="2400" b="1" spc="50" dirty="0">
                <a:latin typeface="Gill Sans MT"/>
                <a:cs typeface="Gill Sans MT"/>
              </a:rPr>
              <a:t>2024</a:t>
            </a:r>
            <a:r>
              <a:rPr sz="2400" b="1" spc="-80" dirty="0">
                <a:latin typeface="Gill Sans MT"/>
                <a:cs typeface="Gill Sans MT"/>
              </a:rPr>
              <a:t> </a:t>
            </a:r>
            <a:r>
              <a:rPr sz="2400" b="1" spc="-20" dirty="0">
                <a:latin typeface="Gill Sans MT"/>
                <a:cs typeface="Gill Sans MT"/>
              </a:rPr>
              <a:t>Regs</a:t>
            </a:r>
            <a:endParaRPr sz="2400" dirty="0">
              <a:latin typeface="Gill Sans MT"/>
              <a:cs typeface="Gill Sans MT"/>
            </a:endParaRPr>
          </a:p>
          <a:p>
            <a:pPr marL="240665" indent="-227965">
              <a:lnSpc>
                <a:spcPts val="1835"/>
              </a:lnSpc>
              <a:spcBef>
                <a:spcPts val="180"/>
              </a:spcBef>
              <a:buFont typeface="Arial"/>
              <a:buChar char="•"/>
              <a:tabLst>
                <a:tab pos="240665" algn="l"/>
              </a:tabLst>
            </a:pPr>
            <a:r>
              <a:rPr sz="1800" dirty="0">
                <a:latin typeface="Calibri"/>
                <a:cs typeface="Calibri"/>
              </a:rPr>
              <a:t>§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85" dirty="0">
                <a:latin typeface="Gill Sans MT"/>
                <a:cs typeface="Gill Sans MT"/>
              </a:rPr>
              <a:t>106.10:</a:t>
            </a:r>
            <a:r>
              <a:rPr sz="1800" spc="-5" dirty="0">
                <a:latin typeface="Gill Sans MT"/>
                <a:cs typeface="Gill Sans MT"/>
              </a:rPr>
              <a:t> </a:t>
            </a:r>
            <a:r>
              <a:rPr sz="1800" spc="55" dirty="0">
                <a:latin typeface="Gill Sans MT"/>
                <a:cs typeface="Gill Sans MT"/>
              </a:rPr>
              <a:t>Discrimination</a:t>
            </a:r>
            <a:r>
              <a:rPr sz="1800" spc="-60" dirty="0">
                <a:latin typeface="Gill Sans MT"/>
                <a:cs typeface="Gill Sans MT"/>
              </a:rPr>
              <a:t> </a:t>
            </a:r>
            <a:r>
              <a:rPr sz="1800" spc="55" dirty="0">
                <a:latin typeface="Gill Sans MT"/>
                <a:cs typeface="Gill Sans MT"/>
              </a:rPr>
              <a:t>on</a:t>
            </a:r>
            <a:r>
              <a:rPr sz="1800" spc="-60" dirty="0">
                <a:latin typeface="Gill Sans MT"/>
                <a:cs typeface="Gill Sans MT"/>
              </a:rPr>
              <a:t> </a:t>
            </a:r>
            <a:r>
              <a:rPr sz="1800" spc="55" dirty="0">
                <a:latin typeface="Gill Sans MT"/>
                <a:cs typeface="Gill Sans MT"/>
              </a:rPr>
              <a:t>the</a:t>
            </a:r>
            <a:r>
              <a:rPr sz="1800" spc="-50" dirty="0">
                <a:latin typeface="Gill Sans MT"/>
                <a:cs typeface="Gill Sans MT"/>
              </a:rPr>
              <a:t> </a:t>
            </a:r>
            <a:r>
              <a:rPr sz="1800" spc="160" dirty="0">
                <a:latin typeface="Gill Sans MT"/>
                <a:cs typeface="Gill Sans MT"/>
              </a:rPr>
              <a:t>basis</a:t>
            </a:r>
            <a:r>
              <a:rPr sz="1800" spc="-45" dirty="0">
                <a:latin typeface="Gill Sans MT"/>
                <a:cs typeface="Gill Sans MT"/>
              </a:rPr>
              <a:t> </a:t>
            </a:r>
            <a:r>
              <a:rPr sz="1800" spc="100" dirty="0">
                <a:latin typeface="Gill Sans MT"/>
                <a:cs typeface="Gill Sans MT"/>
              </a:rPr>
              <a:t>of</a:t>
            </a:r>
            <a:r>
              <a:rPr sz="1800" spc="-45" dirty="0">
                <a:latin typeface="Gill Sans MT"/>
                <a:cs typeface="Gill Sans MT"/>
              </a:rPr>
              <a:t> </a:t>
            </a:r>
            <a:r>
              <a:rPr sz="1800" spc="75" dirty="0">
                <a:latin typeface="Gill Sans MT"/>
                <a:cs typeface="Gill Sans MT"/>
              </a:rPr>
              <a:t>sex</a:t>
            </a:r>
            <a:endParaRPr sz="1800" dirty="0">
              <a:latin typeface="Gill Sans MT"/>
              <a:cs typeface="Gill Sans MT"/>
            </a:endParaRPr>
          </a:p>
          <a:p>
            <a:pPr marL="241300">
              <a:lnSpc>
                <a:spcPts val="1510"/>
              </a:lnSpc>
            </a:pPr>
            <a:r>
              <a:rPr sz="1800" spc="100" dirty="0">
                <a:latin typeface="Gill Sans MT"/>
                <a:cs typeface="Gill Sans MT"/>
              </a:rPr>
              <a:t>includes</a:t>
            </a:r>
            <a:r>
              <a:rPr sz="1800" spc="-65" dirty="0">
                <a:latin typeface="Gill Sans MT"/>
                <a:cs typeface="Gill Sans MT"/>
              </a:rPr>
              <a:t> </a:t>
            </a:r>
            <a:r>
              <a:rPr sz="1800" spc="75" dirty="0">
                <a:latin typeface="Gill Sans MT"/>
                <a:cs typeface="Gill Sans MT"/>
              </a:rPr>
              <a:t>discrimination</a:t>
            </a:r>
            <a:r>
              <a:rPr sz="1800" spc="-75" dirty="0">
                <a:latin typeface="Gill Sans MT"/>
                <a:cs typeface="Gill Sans MT"/>
              </a:rPr>
              <a:t> </a:t>
            </a:r>
            <a:r>
              <a:rPr sz="1800" spc="55" dirty="0">
                <a:latin typeface="Gill Sans MT"/>
                <a:cs typeface="Gill Sans MT"/>
              </a:rPr>
              <a:t>on</a:t>
            </a:r>
            <a:r>
              <a:rPr sz="1800" spc="-60" dirty="0">
                <a:latin typeface="Gill Sans MT"/>
                <a:cs typeface="Gill Sans MT"/>
              </a:rPr>
              <a:t> </a:t>
            </a:r>
            <a:r>
              <a:rPr sz="1800" spc="55" dirty="0">
                <a:latin typeface="Gill Sans MT"/>
                <a:cs typeface="Gill Sans MT"/>
              </a:rPr>
              <a:t>the</a:t>
            </a:r>
            <a:r>
              <a:rPr sz="1800" spc="-40" dirty="0">
                <a:latin typeface="Gill Sans MT"/>
                <a:cs typeface="Gill Sans MT"/>
              </a:rPr>
              <a:t> </a:t>
            </a:r>
            <a:r>
              <a:rPr sz="1800" spc="160" dirty="0">
                <a:latin typeface="Gill Sans MT"/>
                <a:cs typeface="Gill Sans MT"/>
              </a:rPr>
              <a:t>basis</a:t>
            </a:r>
            <a:r>
              <a:rPr sz="1800" spc="-45" dirty="0">
                <a:latin typeface="Gill Sans MT"/>
                <a:cs typeface="Gill Sans MT"/>
              </a:rPr>
              <a:t> </a:t>
            </a:r>
            <a:r>
              <a:rPr sz="1800" spc="100" dirty="0">
                <a:latin typeface="Gill Sans MT"/>
                <a:cs typeface="Gill Sans MT"/>
              </a:rPr>
              <a:t>of</a:t>
            </a:r>
            <a:r>
              <a:rPr sz="1800" spc="-45" dirty="0">
                <a:latin typeface="Gill Sans MT"/>
                <a:cs typeface="Gill Sans MT"/>
              </a:rPr>
              <a:t> </a:t>
            </a:r>
            <a:r>
              <a:rPr sz="1800" spc="75" dirty="0">
                <a:latin typeface="Gill Sans MT"/>
                <a:cs typeface="Gill Sans MT"/>
              </a:rPr>
              <a:t>sex</a:t>
            </a:r>
            <a:endParaRPr sz="1800" dirty="0">
              <a:latin typeface="Gill Sans MT"/>
              <a:cs typeface="Gill Sans MT"/>
            </a:endParaRPr>
          </a:p>
          <a:p>
            <a:pPr marL="241300">
              <a:lnSpc>
                <a:spcPts val="1510"/>
              </a:lnSpc>
            </a:pPr>
            <a:r>
              <a:rPr sz="1800" spc="60" dirty="0">
                <a:latin typeface="Gill Sans MT"/>
                <a:cs typeface="Gill Sans MT"/>
              </a:rPr>
              <a:t>stereotypes,</a:t>
            </a:r>
            <a:r>
              <a:rPr sz="1800" spc="-25" dirty="0">
                <a:latin typeface="Gill Sans MT"/>
                <a:cs typeface="Gill Sans MT"/>
              </a:rPr>
              <a:t> </a:t>
            </a:r>
            <a:r>
              <a:rPr sz="1800" spc="100" dirty="0">
                <a:latin typeface="Gill Sans MT"/>
                <a:cs typeface="Gill Sans MT"/>
              </a:rPr>
              <a:t>sex</a:t>
            </a:r>
            <a:r>
              <a:rPr sz="1800" spc="-20" dirty="0">
                <a:latin typeface="Gill Sans MT"/>
                <a:cs typeface="Gill Sans MT"/>
              </a:rPr>
              <a:t> </a:t>
            </a:r>
            <a:r>
              <a:rPr sz="1800" spc="75" dirty="0">
                <a:latin typeface="Gill Sans MT"/>
                <a:cs typeface="Gill Sans MT"/>
              </a:rPr>
              <a:t>characteristics,</a:t>
            </a:r>
            <a:r>
              <a:rPr sz="1800" spc="-65" dirty="0">
                <a:latin typeface="Gill Sans MT"/>
                <a:cs typeface="Gill Sans MT"/>
              </a:rPr>
              <a:t> </a:t>
            </a:r>
            <a:r>
              <a:rPr sz="1800" spc="90" dirty="0">
                <a:latin typeface="Gill Sans MT"/>
                <a:cs typeface="Gill Sans MT"/>
              </a:rPr>
              <a:t>pregnancy</a:t>
            </a:r>
            <a:endParaRPr sz="1800" dirty="0">
              <a:latin typeface="Gill Sans MT"/>
              <a:cs typeface="Gill Sans MT"/>
            </a:endParaRPr>
          </a:p>
          <a:p>
            <a:pPr marL="241300" marR="108585">
              <a:lnSpc>
                <a:spcPct val="70000"/>
              </a:lnSpc>
              <a:spcBef>
                <a:spcPts val="325"/>
              </a:spcBef>
            </a:pPr>
            <a:r>
              <a:rPr sz="1800" spc="130" dirty="0">
                <a:latin typeface="Gill Sans MT"/>
                <a:cs typeface="Gill Sans MT"/>
              </a:rPr>
              <a:t>and</a:t>
            </a:r>
            <a:r>
              <a:rPr sz="1800" spc="-10" dirty="0">
                <a:latin typeface="Gill Sans MT"/>
                <a:cs typeface="Gill Sans MT"/>
              </a:rPr>
              <a:t> </a:t>
            </a:r>
            <a:r>
              <a:rPr sz="1800" spc="55" dirty="0">
                <a:latin typeface="Gill Sans MT"/>
                <a:cs typeface="Gill Sans MT"/>
              </a:rPr>
              <a:t>related</a:t>
            </a:r>
            <a:r>
              <a:rPr sz="1800" spc="20" dirty="0">
                <a:latin typeface="Gill Sans MT"/>
                <a:cs typeface="Gill Sans MT"/>
              </a:rPr>
              <a:t> </a:t>
            </a:r>
            <a:r>
              <a:rPr sz="1800" spc="60" dirty="0">
                <a:latin typeface="Gill Sans MT"/>
                <a:cs typeface="Gill Sans MT"/>
              </a:rPr>
              <a:t>conditions,</a:t>
            </a:r>
            <a:r>
              <a:rPr sz="1800" spc="-15" dirty="0">
                <a:latin typeface="Gill Sans MT"/>
                <a:cs typeface="Gill Sans MT"/>
              </a:rPr>
              <a:t> </a:t>
            </a:r>
            <a:r>
              <a:rPr sz="1800" spc="105" dirty="0">
                <a:latin typeface="Gill Sans MT"/>
                <a:cs typeface="Gill Sans MT"/>
              </a:rPr>
              <a:t>sexual</a:t>
            </a:r>
            <a:r>
              <a:rPr sz="1800" spc="20" dirty="0">
                <a:latin typeface="Gill Sans MT"/>
                <a:cs typeface="Gill Sans MT"/>
              </a:rPr>
              <a:t> </a:t>
            </a:r>
            <a:r>
              <a:rPr sz="1800" spc="10" dirty="0">
                <a:latin typeface="Gill Sans MT"/>
                <a:cs typeface="Gill Sans MT"/>
              </a:rPr>
              <a:t>orientation,</a:t>
            </a:r>
            <a:r>
              <a:rPr sz="1800" spc="-15" dirty="0">
                <a:latin typeface="Gill Sans MT"/>
                <a:cs typeface="Gill Sans MT"/>
              </a:rPr>
              <a:t> </a:t>
            </a:r>
            <a:r>
              <a:rPr sz="1800" spc="105" dirty="0">
                <a:latin typeface="Gill Sans MT"/>
                <a:cs typeface="Gill Sans MT"/>
              </a:rPr>
              <a:t>and </a:t>
            </a:r>
            <a:r>
              <a:rPr sz="1800" spc="75" dirty="0">
                <a:latin typeface="Gill Sans MT"/>
                <a:cs typeface="Gill Sans MT"/>
              </a:rPr>
              <a:t>gender</a:t>
            </a:r>
            <a:r>
              <a:rPr sz="1800" spc="-30" dirty="0">
                <a:latin typeface="Gill Sans MT"/>
                <a:cs typeface="Gill Sans MT"/>
              </a:rPr>
              <a:t> </a:t>
            </a:r>
            <a:r>
              <a:rPr sz="1800" spc="35" dirty="0">
                <a:latin typeface="Gill Sans MT"/>
                <a:cs typeface="Gill Sans MT"/>
              </a:rPr>
              <a:t>identity.</a:t>
            </a:r>
            <a:endParaRPr sz="1800" dirty="0">
              <a:latin typeface="Gill Sans MT"/>
              <a:cs typeface="Gill Sans MT"/>
            </a:endParaRPr>
          </a:p>
          <a:p>
            <a:pPr marL="298450" indent="-285750">
              <a:lnSpc>
                <a:spcPts val="1835"/>
              </a:lnSpc>
              <a:spcBef>
                <a:spcPts val="345"/>
              </a:spcBef>
              <a:buFont typeface="Arial" panose="020B0604020202020204" pitchFamily="34" charset="0"/>
              <a:buChar char="•"/>
              <a:tabLst>
                <a:tab pos="240665" algn="l"/>
              </a:tabLst>
            </a:pPr>
            <a:r>
              <a:rPr sz="1800" dirty="0">
                <a:latin typeface="Calibri"/>
                <a:cs typeface="Calibri"/>
              </a:rPr>
              <a:t>§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85" dirty="0">
                <a:latin typeface="Gill Sans MT"/>
                <a:cs typeface="Gill Sans MT"/>
              </a:rPr>
              <a:t>106.31:</a:t>
            </a:r>
            <a:r>
              <a:rPr sz="1800" dirty="0">
                <a:latin typeface="Gill Sans MT"/>
                <a:cs typeface="Gill Sans MT"/>
              </a:rPr>
              <a:t> </a:t>
            </a:r>
            <a:r>
              <a:rPr sz="1800" spc="60" dirty="0">
                <a:latin typeface="Gill Sans MT"/>
                <a:cs typeface="Gill Sans MT"/>
              </a:rPr>
              <a:t>In</a:t>
            </a:r>
            <a:r>
              <a:rPr sz="1800" spc="-50" dirty="0">
                <a:latin typeface="Gill Sans MT"/>
                <a:cs typeface="Gill Sans MT"/>
              </a:rPr>
              <a:t> </a:t>
            </a:r>
            <a:r>
              <a:rPr sz="1800" spc="55" dirty="0">
                <a:latin typeface="Gill Sans MT"/>
                <a:cs typeface="Gill Sans MT"/>
              </a:rPr>
              <a:t>the</a:t>
            </a:r>
            <a:r>
              <a:rPr sz="1800" spc="-40" dirty="0">
                <a:latin typeface="Gill Sans MT"/>
                <a:cs typeface="Gill Sans MT"/>
              </a:rPr>
              <a:t> </a:t>
            </a:r>
            <a:r>
              <a:rPr sz="1800" spc="55" dirty="0">
                <a:latin typeface="Gill Sans MT"/>
                <a:cs typeface="Gill Sans MT"/>
              </a:rPr>
              <a:t>limited</a:t>
            </a:r>
            <a:r>
              <a:rPr sz="1800" spc="-15" dirty="0">
                <a:latin typeface="Gill Sans MT"/>
                <a:cs typeface="Gill Sans MT"/>
              </a:rPr>
              <a:t> </a:t>
            </a:r>
            <a:r>
              <a:rPr sz="1800" spc="110" dirty="0">
                <a:latin typeface="Gill Sans MT"/>
                <a:cs typeface="Gill Sans MT"/>
              </a:rPr>
              <a:t>circumstances</a:t>
            </a:r>
            <a:r>
              <a:rPr sz="1800" spc="-75" dirty="0">
                <a:latin typeface="Gill Sans MT"/>
                <a:cs typeface="Gill Sans MT"/>
              </a:rPr>
              <a:t> </a:t>
            </a:r>
            <a:r>
              <a:rPr sz="1800" spc="60" dirty="0">
                <a:latin typeface="Gill Sans MT"/>
                <a:cs typeface="Gill Sans MT"/>
              </a:rPr>
              <a:t>in</a:t>
            </a:r>
            <a:r>
              <a:rPr sz="1800" spc="-40" dirty="0">
                <a:latin typeface="Gill Sans MT"/>
                <a:cs typeface="Gill Sans MT"/>
              </a:rPr>
              <a:t> </a:t>
            </a:r>
            <a:r>
              <a:rPr sz="1800" spc="70" dirty="0">
                <a:latin typeface="Gill Sans MT"/>
                <a:cs typeface="Gill Sans MT"/>
              </a:rPr>
              <a:t>which</a:t>
            </a:r>
            <a:r>
              <a:rPr lang="en-US" dirty="0">
                <a:latin typeface="Gill Sans MT"/>
                <a:cs typeface="Gill Sans MT"/>
              </a:rPr>
              <a:t> </a:t>
            </a:r>
            <a:r>
              <a:rPr sz="1800" spc="-45" dirty="0">
                <a:latin typeface="Gill Sans MT"/>
                <a:cs typeface="Gill Sans MT"/>
              </a:rPr>
              <a:t>TIX</a:t>
            </a:r>
            <a:r>
              <a:rPr sz="1800" spc="-75" dirty="0">
                <a:latin typeface="Gill Sans MT"/>
                <a:cs typeface="Gill Sans MT"/>
              </a:rPr>
              <a:t> </a:t>
            </a:r>
            <a:r>
              <a:rPr sz="1800" spc="70" dirty="0">
                <a:latin typeface="Gill Sans MT"/>
                <a:cs typeface="Gill Sans MT"/>
              </a:rPr>
              <a:t>permits</a:t>
            </a:r>
            <a:r>
              <a:rPr sz="1800" spc="-40" dirty="0">
                <a:latin typeface="Gill Sans MT"/>
                <a:cs typeface="Gill Sans MT"/>
              </a:rPr>
              <a:t> </a:t>
            </a:r>
            <a:r>
              <a:rPr sz="1800" spc="65" dirty="0">
                <a:latin typeface="Gill Sans MT"/>
                <a:cs typeface="Gill Sans MT"/>
              </a:rPr>
              <a:t>different</a:t>
            </a:r>
            <a:r>
              <a:rPr sz="1800" spc="-55" dirty="0">
                <a:latin typeface="Gill Sans MT"/>
                <a:cs typeface="Gill Sans MT"/>
              </a:rPr>
              <a:t> </a:t>
            </a:r>
            <a:r>
              <a:rPr sz="1800" spc="50" dirty="0">
                <a:latin typeface="Gill Sans MT"/>
                <a:cs typeface="Gill Sans MT"/>
              </a:rPr>
              <a:t>treatment</a:t>
            </a:r>
            <a:r>
              <a:rPr sz="1800" spc="-55" dirty="0">
                <a:latin typeface="Gill Sans MT"/>
                <a:cs typeface="Gill Sans MT"/>
              </a:rPr>
              <a:t> </a:t>
            </a:r>
            <a:r>
              <a:rPr sz="1800" spc="-10" dirty="0">
                <a:latin typeface="Gill Sans MT"/>
                <a:cs typeface="Gill Sans MT"/>
              </a:rPr>
              <a:t>or</a:t>
            </a:r>
            <a:r>
              <a:rPr sz="1800" spc="-60" dirty="0">
                <a:latin typeface="Gill Sans MT"/>
                <a:cs typeface="Gill Sans MT"/>
              </a:rPr>
              <a:t> </a:t>
            </a:r>
            <a:r>
              <a:rPr sz="1800" spc="75" dirty="0">
                <a:latin typeface="Gill Sans MT"/>
                <a:cs typeface="Gill Sans MT"/>
              </a:rPr>
              <a:t>separation</a:t>
            </a:r>
            <a:r>
              <a:rPr lang="en-US" dirty="0">
                <a:latin typeface="Gill Sans MT"/>
                <a:cs typeface="Gill Sans MT"/>
              </a:rPr>
              <a:t> </a:t>
            </a:r>
            <a:r>
              <a:rPr sz="1800" spc="65" dirty="0">
                <a:latin typeface="Gill Sans MT"/>
                <a:cs typeface="Gill Sans MT"/>
              </a:rPr>
              <a:t>on</a:t>
            </a:r>
            <a:r>
              <a:rPr sz="1800" spc="-25" dirty="0">
                <a:latin typeface="Gill Sans MT"/>
                <a:cs typeface="Gill Sans MT"/>
              </a:rPr>
              <a:t> </a:t>
            </a:r>
            <a:r>
              <a:rPr sz="1800" spc="55" dirty="0">
                <a:latin typeface="Gill Sans MT"/>
                <a:cs typeface="Gill Sans MT"/>
              </a:rPr>
              <a:t>the</a:t>
            </a:r>
            <a:r>
              <a:rPr sz="1800" spc="-20" dirty="0">
                <a:latin typeface="Gill Sans MT"/>
                <a:cs typeface="Gill Sans MT"/>
              </a:rPr>
              <a:t> </a:t>
            </a:r>
            <a:r>
              <a:rPr sz="1800" spc="160" dirty="0">
                <a:latin typeface="Gill Sans MT"/>
                <a:cs typeface="Gill Sans MT"/>
              </a:rPr>
              <a:t>basis</a:t>
            </a:r>
            <a:r>
              <a:rPr sz="1800" spc="-15" dirty="0">
                <a:latin typeface="Gill Sans MT"/>
                <a:cs typeface="Gill Sans MT"/>
              </a:rPr>
              <a:t> </a:t>
            </a:r>
            <a:r>
              <a:rPr sz="1800" spc="105" dirty="0">
                <a:latin typeface="Gill Sans MT"/>
                <a:cs typeface="Gill Sans MT"/>
              </a:rPr>
              <a:t>of</a:t>
            </a:r>
            <a:r>
              <a:rPr sz="1800" spc="-15" dirty="0">
                <a:latin typeface="Gill Sans MT"/>
                <a:cs typeface="Gill Sans MT"/>
              </a:rPr>
              <a:t> </a:t>
            </a:r>
            <a:r>
              <a:rPr sz="1800" spc="60" dirty="0">
                <a:latin typeface="Gill Sans MT"/>
                <a:cs typeface="Gill Sans MT"/>
              </a:rPr>
              <a:t>sex,</a:t>
            </a:r>
            <a:r>
              <a:rPr sz="1800" spc="-10" dirty="0">
                <a:latin typeface="Gill Sans MT"/>
                <a:cs typeface="Gill Sans MT"/>
              </a:rPr>
              <a:t> </a:t>
            </a:r>
            <a:r>
              <a:rPr sz="1800" spc="45" dirty="0">
                <a:latin typeface="Gill Sans MT"/>
                <a:cs typeface="Gill Sans MT"/>
              </a:rPr>
              <a:t>recipient</a:t>
            </a:r>
            <a:r>
              <a:rPr sz="1800" spc="-15" dirty="0">
                <a:latin typeface="Gill Sans MT"/>
                <a:cs typeface="Gill Sans MT"/>
              </a:rPr>
              <a:t> </a:t>
            </a:r>
            <a:r>
              <a:rPr sz="1800" spc="114" dirty="0">
                <a:latin typeface="Gill Sans MT"/>
                <a:cs typeface="Gill Sans MT"/>
              </a:rPr>
              <a:t>must</a:t>
            </a:r>
            <a:r>
              <a:rPr sz="1800" spc="-20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not</a:t>
            </a:r>
            <a:r>
              <a:rPr sz="1800" spc="-15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carry</a:t>
            </a:r>
            <a:r>
              <a:rPr sz="1800" spc="-40" dirty="0">
                <a:latin typeface="Gill Sans MT"/>
                <a:cs typeface="Gill Sans MT"/>
              </a:rPr>
              <a:t> </a:t>
            </a:r>
            <a:r>
              <a:rPr sz="1800" spc="-25" dirty="0">
                <a:latin typeface="Gill Sans MT"/>
                <a:cs typeface="Gill Sans MT"/>
              </a:rPr>
              <a:t>it</a:t>
            </a:r>
            <a:r>
              <a:rPr lang="en-US" sz="1800" spc="-25" dirty="0">
                <a:latin typeface="Gill Sans MT"/>
                <a:cs typeface="Gill Sans MT"/>
              </a:rPr>
              <a:t> </a:t>
            </a:r>
            <a:r>
              <a:rPr lang="en-US" sz="1800" dirty="0">
                <a:latin typeface="Gill Sans MT"/>
                <a:cs typeface="Gill Sans MT"/>
              </a:rPr>
              <a:t>out</a:t>
            </a:r>
            <a:r>
              <a:rPr lang="en-US" sz="1800" spc="-50" dirty="0">
                <a:latin typeface="Gill Sans MT"/>
                <a:cs typeface="Gill Sans MT"/>
              </a:rPr>
              <a:t> </a:t>
            </a:r>
            <a:r>
              <a:rPr lang="en-US" sz="1800" spc="60" dirty="0">
                <a:latin typeface="Gill Sans MT"/>
                <a:cs typeface="Gill Sans MT"/>
              </a:rPr>
              <a:t>in</a:t>
            </a:r>
            <a:r>
              <a:rPr lang="en-US" sz="1800" spc="-40" dirty="0">
                <a:latin typeface="Gill Sans MT"/>
                <a:cs typeface="Gill Sans MT"/>
              </a:rPr>
              <a:t> </a:t>
            </a:r>
            <a:r>
              <a:rPr lang="en-US" sz="1800" spc="210" dirty="0">
                <a:latin typeface="Gill Sans MT"/>
                <a:cs typeface="Gill Sans MT"/>
              </a:rPr>
              <a:t>a</a:t>
            </a:r>
            <a:r>
              <a:rPr lang="en-US" sz="1800" spc="-40" dirty="0">
                <a:latin typeface="Gill Sans MT"/>
                <a:cs typeface="Gill Sans MT"/>
              </a:rPr>
              <a:t> </a:t>
            </a:r>
            <a:r>
              <a:rPr lang="en-US" sz="1800" spc="95" dirty="0">
                <a:latin typeface="Gill Sans MT"/>
                <a:cs typeface="Gill Sans MT"/>
              </a:rPr>
              <a:t>manner</a:t>
            </a:r>
            <a:r>
              <a:rPr lang="en-US" sz="1800" spc="-50" dirty="0">
                <a:latin typeface="Gill Sans MT"/>
                <a:cs typeface="Gill Sans MT"/>
              </a:rPr>
              <a:t> </a:t>
            </a:r>
            <a:r>
              <a:rPr lang="en-US" sz="1800" spc="70" dirty="0">
                <a:latin typeface="Gill Sans MT"/>
                <a:cs typeface="Gill Sans MT"/>
              </a:rPr>
              <a:t>that</a:t>
            </a:r>
            <a:r>
              <a:rPr lang="en-US" sz="1800" spc="-55" dirty="0">
                <a:latin typeface="Gill Sans MT"/>
                <a:cs typeface="Gill Sans MT"/>
              </a:rPr>
              <a:t> </a:t>
            </a:r>
            <a:r>
              <a:rPr lang="en-US" sz="1800" spc="95" dirty="0">
                <a:latin typeface="Gill Sans MT"/>
                <a:cs typeface="Gill Sans MT"/>
              </a:rPr>
              <a:t>discriminates</a:t>
            </a:r>
            <a:r>
              <a:rPr lang="en-US" sz="1800" spc="-60" dirty="0">
                <a:latin typeface="Gill Sans MT"/>
                <a:cs typeface="Gill Sans MT"/>
              </a:rPr>
              <a:t> </a:t>
            </a:r>
            <a:r>
              <a:rPr lang="en-US" sz="1800" spc="55" dirty="0">
                <a:latin typeface="Gill Sans MT"/>
                <a:cs typeface="Gill Sans MT"/>
              </a:rPr>
              <a:t>on</a:t>
            </a:r>
            <a:r>
              <a:rPr lang="en-US" sz="1800" spc="-40" dirty="0">
                <a:latin typeface="Gill Sans MT"/>
                <a:cs typeface="Gill Sans MT"/>
              </a:rPr>
              <a:t> </a:t>
            </a:r>
            <a:r>
              <a:rPr lang="en-US" sz="1800" spc="55" dirty="0">
                <a:latin typeface="Gill Sans MT"/>
                <a:cs typeface="Gill Sans MT"/>
              </a:rPr>
              <a:t>the</a:t>
            </a:r>
            <a:r>
              <a:rPr lang="en-US" sz="1800" spc="-35" dirty="0">
                <a:latin typeface="Gill Sans MT"/>
                <a:cs typeface="Gill Sans MT"/>
              </a:rPr>
              <a:t> </a:t>
            </a:r>
            <a:r>
              <a:rPr lang="en-US" sz="1800" spc="150" dirty="0">
                <a:latin typeface="Gill Sans MT"/>
                <a:cs typeface="Gill Sans MT"/>
              </a:rPr>
              <a:t>basis</a:t>
            </a:r>
            <a:r>
              <a:rPr lang="en-US" dirty="0">
                <a:latin typeface="Gill Sans MT"/>
                <a:cs typeface="Gill Sans MT"/>
              </a:rPr>
              <a:t> </a:t>
            </a:r>
            <a:r>
              <a:rPr lang="en-US" sz="1800" spc="100" dirty="0">
                <a:latin typeface="Gill Sans MT"/>
                <a:cs typeface="Gill Sans MT"/>
              </a:rPr>
              <a:t>of</a:t>
            </a:r>
            <a:r>
              <a:rPr lang="en-US" sz="1800" spc="-25" dirty="0">
                <a:latin typeface="Gill Sans MT"/>
                <a:cs typeface="Gill Sans MT"/>
              </a:rPr>
              <a:t> </a:t>
            </a:r>
            <a:r>
              <a:rPr lang="en-US" sz="1800" spc="100" dirty="0">
                <a:latin typeface="Gill Sans MT"/>
                <a:cs typeface="Gill Sans MT"/>
              </a:rPr>
              <a:t>sex</a:t>
            </a:r>
            <a:r>
              <a:rPr lang="en-US" sz="1800" spc="-25" dirty="0">
                <a:latin typeface="Gill Sans MT"/>
                <a:cs typeface="Gill Sans MT"/>
              </a:rPr>
              <a:t> </a:t>
            </a:r>
            <a:r>
              <a:rPr lang="en-US" sz="1800" spc="80" dirty="0">
                <a:latin typeface="Gill Sans MT"/>
                <a:cs typeface="Gill Sans MT"/>
              </a:rPr>
              <a:t>by</a:t>
            </a:r>
            <a:r>
              <a:rPr lang="en-US" sz="1800" spc="-25" dirty="0">
                <a:latin typeface="Gill Sans MT"/>
                <a:cs typeface="Gill Sans MT"/>
              </a:rPr>
              <a:t> </a:t>
            </a:r>
            <a:r>
              <a:rPr lang="en-US" sz="1800" spc="100" dirty="0">
                <a:latin typeface="Gill Sans MT"/>
                <a:cs typeface="Gill Sans MT"/>
              </a:rPr>
              <a:t>subjecting</a:t>
            </a:r>
            <a:r>
              <a:rPr lang="en-US" sz="1800" spc="-45" dirty="0">
                <a:latin typeface="Gill Sans MT"/>
                <a:cs typeface="Gill Sans MT"/>
              </a:rPr>
              <a:t> </a:t>
            </a:r>
            <a:r>
              <a:rPr lang="en-US" sz="1800" spc="210" dirty="0">
                <a:latin typeface="Gill Sans MT"/>
                <a:cs typeface="Gill Sans MT"/>
              </a:rPr>
              <a:t>a</a:t>
            </a:r>
            <a:r>
              <a:rPr lang="en-US" sz="1800" spc="-25" dirty="0">
                <a:latin typeface="Gill Sans MT"/>
                <a:cs typeface="Gill Sans MT"/>
              </a:rPr>
              <a:t> </a:t>
            </a:r>
            <a:r>
              <a:rPr lang="en-US" sz="1800" spc="75" dirty="0">
                <a:latin typeface="Gill Sans MT"/>
                <a:cs typeface="Gill Sans MT"/>
              </a:rPr>
              <a:t>person</a:t>
            </a:r>
            <a:r>
              <a:rPr lang="en-US" sz="1800" spc="-20" dirty="0">
                <a:latin typeface="Gill Sans MT"/>
                <a:cs typeface="Gill Sans MT"/>
              </a:rPr>
              <a:t> </a:t>
            </a:r>
            <a:r>
              <a:rPr lang="en-US" sz="1800" dirty="0">
                <a:latin typeface="Gill Sans MT"/>
                <a:cs typeface="Gill Sans MT"/>
              </a:rPr>
              <a:t>to</a:t>
            </a:r>
            <a:r>
              <a:rPr lang="en-US" sz="1800" spc="-25" dirty="0">
                <a:latin typeface="Gill Sans MT"/>
                <a:cs typeface="Gill Sans MT"/>
              </a:rPr>
              <a:t> </a:t>
            </a:r>
            <a:r>
              <a:rPr lang="en-US" sz="1800" dirty="0">
                <a:latin typeface="Gill Sans MT"/>
                <a:cs typeface="Gill Sans MT"/>
              </a:rPr>
              <a:t>more</a:t>
            </a:r>
            <a:r>
              <a:rPr lang="en-US" sz="1800" spc="-25" dirty="0">
                <a:latin typeface="Gill Sans MT"/>
                <a:cs typeface="Gill Sans MT"/>
              </a:rPr>
              <a:t> </a:t>
            </a:r>
            <a:r>
              <a:rPr lang="en-US" sz="1800" spc="90" dirty="0">
                <a:latin typeface="Gill Sans MT"/>
                <a:cs typeface="Gill Sans MT"/>
              </a:rPr>
              <a:t>than</a:t>
            </a:r>
            <a:r>
              <a:rPr lang="en-US" sz="1800" spc="-20" dirty="0">
                <a:latin typeface="Gill Sans MT"/>
                <a:cs typeface="Gill Sans MT"/>
              </a:rPr>
              <a:t> </a:t>
            </a:r>
            <a:r>
              <a:rPr lang="en-US" sz="1900" i="1" spc="95" dirty="0">
                <a:latin typeface="Gill Sans MT"/>
                <a:cs typeface="Gill Sans MT"/>
              </a:rPr>
              <a:t>de </a:t>
            </a:r>
            <a:r>
              <a:rPr lang="en-US" sz="1900" i="1" spc="114" dirty="0">
                <a:latin typeface="Gill Sans MT"/>
                <a:cs typeface="Gill Sans MT"/>
              </a:rPr>
              <a:t>minimis</a:t>
            </a:r>
            <a:r>
              <a:rPr lang="en-US" sz="1900" i="1" spc="-40" dirty="0">
                <a:latin typeface="Gill Sans MT"/>
                <a:cs typeface="Gill Sans MT"/>
              </a:rPr>
              <a:t> </a:t>
            </a:r>
            <a:r>
              <a:rPr lang="en-US" sz="1800" spc="65" dirty="0">
                <a:latin typeface="Gill Sans MT"/>
                <a:cs typeface="Gill Sans MT"/>
              </a:rPr>
              <a:t>harm.</a:t>
            </a:r>
          </a:p>
          <a:p>
            <a:pPr marL="298450" indent="-285750">
              <a:lnSpc>
                <a:spcPts val="1835"/>
              </a:lnSpc>
              <a:spcBef>
                <a:spcPts val="345"/>
              </a:spcBef>
              <a:buFont typeface="Arial" panose="020B0604020202020204" pitchFamily="34" charset="0"/>
              <a:buChar char="•"/>
              <a:tabLst>
                <a:tab pos="240665" algn="l"/>
              </a:tabLst>
            </a:pPr>
            <a:r>
              <a:rPr lang="en-US" sz="1800" dirty="0">
                <a:latin typeface="Gill Sans MT"/>
                <a:cs typeface="Gill Sans MT"/>
              </a:rPr>
              <a:t>A</a:t>
            </a:r>
            <a:r>
              <a:rPr lang="en-US" sz="1800" spc="-60" dirty="0">
                <a:latin typeface="Gill Sans MT"/>
                <a:cs typeface="Gill Sans MT"/>
              </a:rPr>
              <a:t> </a:t>
            </a:r>
            <a:r>
              <a:rPr lang="en-US" sz="1800" spc="65" dirty="0">
                <a:latin typeface="Gill Sans MT"/>
                <a:cs typeface="Gill Sans MT"/>
              </a:rPr>
              <a:t>policy</a:t>
            </a:r>
            <a:r>
              <a:rPr lang="en-US" sz="1800" spc="-50" dirty="0">
                <a:latin typeface="Gill Sans MT"/>
                <a:cs typeface="Gill Sans MT"/>
              </a:rPr>
              <a:t> </a:t>
            </a:r>
            <a:r>
              <a:rPr lang="en-US" sz="1800" spc="-10" dirty="0">
                <a:latin typeface="Gill Sans MT"/>
                <a:cs typeface="Gill Sans MT"/>
              </a:rPr>
              <a:t>or</a:t>
            </a:r>
            <a:r>
              <a:rPr lang="en-US" sz="1800" spc="-60" dirty="0">
                <a:latin typeface="Gill Sans MT"/>
                <a:cs typeface="Gill Sans MT"/>
              </a:rPr>
              <a:t> </a:t>
            </a:r>
            <a:r>
              <a:rPr lang="en-US" sz="1800" spc="75" dirty="0">
                <a:latin typeface="Gill Sans MT"/>
                <a:cs typeface="Gill Sans MT"/>
              </a:rPr>
              <a:t>practice</a:t>
            </a:r>
            <a:r>
              <a:rPr lang="en-US" sz="1800" spc="-80" dirty="0">
                <a:latin typeface="Gill Sans MT"/>
                <a:cs typeface="Gill Sans MT"/>
              </a:rPr>
              <a:t> </a:t>
            </a:r>
            <a:r>
              <a:rPr lang="en-US" sz="1800" spc="70" dirty="0">
                <a:latin typeface="Gill Sans MT"/>
                <a:cs typeface="Gill Sans MT"/>
              </a:rPr>
              <a:t>that</a:t>
            </a:r>
            <a:r>
              <a:rPr lang="en-US" sz="1800" spc="-75" dirty="0">
                <a:latin typeface="Gill Sans MT"/>
                <a:cs typeface="Gill Sans MT"/>
              </a:rPr>
              <a:t> </a:t>
            </a:r>
            <a:r>
              <a:rPr lang="en-US" sz="1800" spc="70" dirty="0">
                <a:latin typeface="Gill Sans MT"/>
                <a:cs typeface="Gill Sans MT"/>
              </a:rPr>
              <a:t>prevents</a:t>
            </a:r>
            <a:r>
              <a:rPr lang="en-US" sz="1800" spc="-70" dirty="0">
                <a:latin typeface="Gill Sans MT"/>
                <a:cs typeface="Gill Sans MT"/>
              </a:rPr>
              <a:t> </a:t>
            </a:r>
            <a:r>
              <a:rPr lang="en-US" sz="1800" spc="210" dirty="0">
                <a:latin typeface="Gill Sans MT"/>
                <a:cs typeface="Gill Sans MT"/>
              </a:rPr>
              <a:t>a</a:t>
            </a:r>
            <a:r>
              <a:rPr lang="en-US" sz="1800" spc="-60" dirty="0">
                <a:latin typeface="Gill Sans MT"/>
                <a:cs typeface="Gill Sans MT"/>
              </a:rPr>
              <a:t> </a:t>
            </a:r>
            <a:r>
              <a:rPr lang="en-US" sz="1800" spc="60" dirty="0">
                <a:latin typeface="Gill Sans MT"/>
                <a:cs typeface="Gill Sans MT"/>
              </a:rPr>
              <a:t>person </a:t>
            </a:r>
            <a:r>
              <a:rPr lang="en-US" sz="1800" spc="70" dirty="0">
                <a:latin typeface="Gill Sans MT"/>
                <a:cs typeface="Gill Sans MT"/>
              </a:rPr>
              <a:t>from</a:t>
            </a:r>
            <a:r>
              <a:rPr lang="en-US" sz="1800" spc="-65" dirty="0">
                <a:latin typeface="Gill Sans MT"/>
                <a:cs typeface="Gill Sans MT"/>
              </a:rPr>
              <a:t> </a:t>
            </a:r>
            <a:r>
              <a:rPr lang="en-US" sz="1800" spc="75" dirty="0">
                <a:latin typeface="Gill Sans MT"/>
                <a:cs typeface="Gill Sans MT"/>
              </a:rPr>
              <a:t>participating</a:t>
            </a:r>
            <a:r>
              <a:rPr lang="en-US" sz="1800" spc="-55" dirty="0">
                <a:latin typeface="Gill Sans MT"/>
                <a:cs typeface="Gill Sans MT"/>
              </a:rPr>
              <a:t> </a:t>
            </a:r>
            <a:r>
              <a:rPr lang="en-US" sz="1800" spc="55" dirty="0">
                <a:latin typeface="Gill Sans MT"/>
                <a:cs typeface="Gill Sans MT"/>
              </a:rPr>
              <a:t>in</a:t>
            </a:r>
            <a:r>
              <a:rPr lang="en-US" sz="1800" spc="-55" dirty="0">
                <a:latin typeface="Gill Sans MT"/>
                <a:cs typeface="Gill Sans MT"/>
              </a:rPr>
              <a:t> </a:t>
            </a:r>
            <a:r>
              <a:rPr lang="en-US" sz="1800" spc="210" dirty="0">
                <a:latin typeface="Gill Sans MT"/>
                <a:cs typeface="Gill Sans MT"/>
              </a:rPr>
              <a:t>a</a:t>
            </a:r>
            <a:r>
              <a:rPr lang="en-US" sz="1800" spc="-55" dirty="0">
                <a:latin typeface="Gill Sans MT"/>
                <a:cs typeface="Gill Sans MT"/>
              </a:rPr>
              <a:t> </a:t>
            </a:r>
            <a:r>
              <a:rPr lang="en-US" sz="1800" spc="80" dirty="0">
                <a:latin typeface="Gill Sans MT"/>
                <a:cs typeface="Gill Sans MT"/>
              </a:rPr>
              <a:t>program</a:t>
            </a:r>
            <a:r>
              <a:rPr lang="en-US" sz="1800" spc="-65" dirty="0">
                <a:latin typeface="Gill Sans MT"/>
                <a:cs typeface="Gill Sans MT"/>
              </a:rPr>
              <a:t> </a:t>
            </a:r>
            <a:r>
              <a:rPr lang="en-US" sz="1800" spc="-10" dirty="0">
                <a:latin typeface="Gill Sans MT"/>
                <a:cs typeface="Gill Sans MT"/>
              </a:rPr>
              <a:t>or</a:t>
            </a:r>
            <a:r>
              <a:rPr lang="en-US" sz="1800" spc="-55" dirty="0">
                <a:latin typeface="Gill Sans MT"/>
                <a:cs typeface="Gill Sans MT"/>
              </a:rPr>
              <a:t> </a:t>
            </a:r>
            <a:r>
              <a:rPr lang="en-US" sz="1800" spc="50" dirty="0">
                <a:latin typeface="Gill Sans MT"/>
                <a:cs typeface="Gill Sans MT"/>
              </a:rPr>
              <a:t>activity </a:t>
            </a:r>
          </a:p>
          <a:p>
            <a:pPr marL="298450" indent="-285750">
              <a:lnSpc>
                <a:spcPts val="1835"/>
              </a:lnSpc>
              <a:spcBef>
                <a:spcPts val="345"/>
              </a:spcBef>
              <a:buFont typeface="Arial" panose="020B0604020202020204" pitchFamily="34" charset="0"/>
              <a:buChar char="•"/>
              <a:tabLst>
                <a:tab pos="240665" algn="l"/>
              </a:tabLst>
            </a:pPr>
            <a:r>
              <a:rPr lang="en-US" sz="1800" dirty="0">
                <a:latin typeface="Gill Sans MT"/>
                <a:cs typeface="Gill Sans MT"/>
              </a:rPr>
              <a:t>A</a:t>
            </a:r>
            <a:r>
              <a:rPr lang="en-US" sz="1800" spc="-60" dirty="0">
                <a:latin typeface="Gill Sans MT"/>
                <a:cs typeface="Gill Sans MT"/>
              </a:rPr>
              <a:t> </a:t>
            </a:r>
            <a:r>
              <a:rPr lang="en-US" sz="1800" spc="65" dirty="0">
                <a:latin typeface="Gill Sans MT"/>
                <a:cs typeface="Gill Sans MT"/>
              </a:rPr>
              <a:t>policy</a:t>
            </a:r>
            <a:r>
              <a:rPr lang="en-US" sz="1800" spc="-50" dirty="0">
                <a:latin typeface="Gill Sans MT"/>
                <a:cs typeface="Gill Sans MT"/>
              </a:rPr>
              <a:t> </a:t>
            </a:r>
            <a:r>
              <a:rPr lang="en-US" sz="1800" spc="-10" dirty="0">
                <a:latin typeface="Gill Sans MT"/>
                <a:cs typeface="Gill Sans MT"/>
              </a:rPr>
              <a:t>or</a:t>
            </a:r>
            <a:r>
              <a:rPr lang="en-US" sz="1800" spc="-60" dirty="0">
                <a:latin typeface="Gill Sans MT"/>
                <a:cs typeface="Gill Sans MT"/>
              </a:rPr>
              <a:t> </a:t>
            </a:r>
            <a:r>
              <a:rPr lang="en-US" sz="1800" spc="75" dirty="0">
                <a:latin typeface="Gill Sans MT"/>
                <a:cs typeface="Gill Sans MT"/>
              </a:rPr>
              <a:t>practice</a:t>
            </a:r>
            <a:r>
              <a:rPr lang="en-US" sz="1800" spc="-80" dirty="0">
                <a:latin typeface="Gill Sans MT"/>
                <a:cs typeface="Gill Sans MT"/>
              </a:rPr>
              <a:t> </a:t>
            </a:r>
            <a:r>
              <a:rPr lang="en-US" sz="1800" spc="70" dirty="0">
                <a:latin typeface="Gill Sans MT"/>
                <a:cs typeface="Gill Sans MT"/>
              </a:rPr>
              <a:t>that</a:t>
            </a:r>
            <a:r>
              <a:rPr lang="en-US" sz="1800" spc="-75" dirty="0">
                <a:latin typeface="Gill Sans MT"/>
                <a:cs typeface="Gill Sans MT"/>
              </a:rPr>
              <a:t> </a:t>
            </a:r>
            <a:r>
              <a:rPr lang="en-US" sz="1800" spc="70" dirty="0">
                <a:latin typeface="Gill Sans MT"/>
                <a:cs typeface="Gill Sans MT"/>
              </a:rPr>
              <a:t>prevents</a:t>
            </a:r>
            <a:r>
              <a:rPr lang="en-US" sz="1800" spc="-70" dirty="0">
                <a:latin typeface="Gill Sans MT"/>
                <a:cs typeface="Gill Sans MT"/>
              </a:rPr>
              <a:t> </a:t>
            </a:r>
            <a:r>
              <a:rPr lang="en-US" sz="1800" spc="210" dirty="0">
                <a:latin typeface="Gill Sans MT"/>
                <a:cs typeface="Gill Sans MT"/>
              </a:rPr>
              <a:t>a</a:t>
            </a:r>
            <a:r>
              <a:rPr lang="en-US" sz="1800" spc="-60" dirty="0">
                <a:latin typeface="Gill Sans MT"/>
                <a:cs typeface="Gill Sans MT"/>
              </a:rPr>
              <a:t> </a:t>
            </a:r>
            <a:r>
              <a:rPr lang="en-US" sz="1800" spc="60" dirty="0">
                <a:latin typeface="Gill Sans MT"/>
                <a:cs typeface="Gill Sans MT"/>
              </a:rPr>
              <a:t>person </a:t>
            </a:r>
            <a:r>
              <a:rPr lang="en-US" sz="1800" spc="70" dirty="0">
                <a:latin typeface="Gill Sans MT"/>
                <a:cs typeface="Gill Sans MT"/>
              </a:rPr>
              <a:t>from</a:t>
            </a:r>
            <a:r>
              <a:rPr lang="en-US" sz="1800" spc="-65" dirty="0">
                <a:latin typeface="Gill Sans MT"/>
                <a:cs typeface="Gill Sans MT"/>
              </a:rPr>
              <a:t> </a:t>
            </a:r>
            <a:r>
              <a:rPr lang="en-US" sz="1800" spc="75" dirty="0">
                <a:latin typeface="Gill Sans MT"/>
                <a:cs typeface="Gill Sans MT"/>
              </a:rPr>
              <a:t>participating</a:t>
            </a:r>
            <a:r>
              <a:rPr lang="en-US" sz="1800" spc="-55" dirty="0">
                <a:latin typeface="Gill Sans MT"/>
                <a:cs typeface="Gill Sans MT"/>
              </a:rPr>
              <a:t> </a:t>
            </a:r>
            <a:r>
              <a:rPr lang="en-US" sz="1800" spc="55" dirty="0">
                <a:latin typeface="Gill Sans MT"/>
                <a:cs typeface="Gill Sans MT"/>
              </a:rPr>
              <a:t>in</a:t>
            </a:r>
            <a:r>
              <a:rPr lang="en-US" sz="1800" spc="-55" dirty="0">
                <a:latin typeface="Gill Sans MT"/>
                <a:cs typeface="Gill Sans MT"/>
              </a:rPr>
              <a:t> </a:t>
            </a:r>
            <a:r>
              <a:rPr lang="en-US" sz="1800" spc="210" dirty="0">
                <a:latin typeface="Gill Sans MT"/>
                <a:cs typeface="Gill Sans MT"/>
              </a:rPr>
              <a:t>a</a:t>
            </a:r>
            <a:r>
              <a:rPr lang="en-US" sz="1800" spc="-55" dirty="0">
                <a:latin typeface="Gill Sans MT"/>
                <a:cs typeface="Gill Sans MT"/>
              </a:rPr>
              <a:t> </a:t>
            </a:r>
            <a:r>
              <a:rPr lang="en-US" sz="1800" spc="80" dirty="0">
                <a:latin typeface="Gill Sans MT"/>
                <a:cs typeface="Gill Sans MT"/>
              </a:rPr>
              <a:t>program</a:t>
            </a:r>
            <a:r>
              <a:rPr lang="en-US" sz="1800" spc="-65" dirty="0">
                <a:latin typeface="Gill Sans MT"/>
                <a:cs typeface="Gill Sans MT"/>
              </a:rPr>
              <a:t> </a:t>
            </a:r>
            <a:r>
              <a:rPr lang="en-US" sz="1800" spc="-10" dirty="0">
                <a:latin typeface="Gill Sans MT"/>
                <a:cs typeface="Gill Sans MT"/>
              </a:rPr>
              <a:t>or</a:t>
            </a:r>
            <a:r>
              <a:rPr lang="en-US" sz="1800" spc="-55" dirty="0">
                <a:latin typeface="Gill Sans MT"/>
                <a:cs typeface="Gill Sans MT"/>
              </a:rPr>
              <a:t> </a:t>
            </a:r>
            <a:r>
              <a:rPr lang="en-US" sz="1800" spc="50" dirty="0">
                <a:latin typeface="Gill Sans MT"/>
                <a:cs typeface="Gill Sans MT"/>
              </a:rPr>
              <a:t>activity </a:t>
            </a:r>
            <a:r>
              <a:rPr lang="en-US" sz="1800" spc="110" dirty="0">
                <a:latin typeface="Gill Sans MT"/>
                <a:cs typeface="Gill Sans MT"/>
              </a:rPr>
              <a:t>subjects</a:t>
            </a:r>
            <a:r>
              <a:rPr lang="en-US" sz="1800" spc="-35" dirty="0">
                <a:latin typeface="Gill Sans MT"/>
                <a:cs typeface="Gill Sans MT"/>
              </a:rPr>
              <a:t> </a:t>
            </a:r>
            <a:r>
              <a:rPr lang="en-US" sz="1800" spc="210" dirty="0">
                <a:latin typeface="Gill Sans MT"/>
                <a:cs typeface="Gill Sans MT"/>
              </a:rPr>
              <a:t>a</a:t>
            </a:r>
            <a:r>
              <a:rPr lang="en-US" sz="1800" spc="-15" dirty="0">
                <a:latin typeface="Gill Sans MT"/>
                <a:cs typeface="Gill Sans MT"/>
              </a:rPr>
              <a:t> </a:t>
            </a:r>
            <a:r>
              <a:rPr lang="en-US" sz="1800" spc="70" dirty="0">
                <a:latin typeface="Gill Sans MT"/>
                <a:cs typeface="Gill Sans MT"/>
              </a:rPr>
              <a:t>person</a:t>
            </a:r>
            <a:r>
              <a:rPr lang="en-US" sz="1800" spc="-20" dirty="0">
                <a:latin typeface="Gill Sans MT"/>
                <a:cs typeface="Gill Sans MT"/>
              </a:rPr>
              <a:t> </a:t>
            </a:r>
            <a:r>
              <a:rPr lang="en-US" sz="1800" dirty="0">
                <a:latin typeface="Gill Sans MT"/>
                <a:cs typeface="Gill Sans MT"/>
              </a:rPr>
              <a:t>to</a:t>
            </a:r>
            <a:r>
              <a:rPr lang="en-US" sz="1800" spc="-15" dirty="0">
                <a:latin typeface="Gill Sans MT"/>
                <a:cs typeface="Gill Sans MT"/>
              </a:rPr>
              <a:t> </a:t>
            </a:r>
            <a:r>
              <a:rPr lang="en-US" sz="1800" dirty="0">
                <a:latin typeface="Gill Sans MT"/>
                <a:cs typeface="Gill Sans MT"/>
              </a:rPr>
              <a:t>more</a:t>
            </a:r>
            <a:r>
              <a:rPr lang="en-US" sz="1800" spc="-20" dirty="0">
                <a:latin typeface="Gill Sans MT"/>
                <a:cs typeface="Gill Sans MT"/>
              </a:rPr>
              <a:t> </a:t>
            </a:r>
            <a:r>
              <a:rPr lang="en-US" sz="1800" spc="90" dirty="0">
                <a:latin typeface="Gill Sans MT"/>
                <a:cs typeface="Gill Sans MT"/>
              </a:rPr>
              <a:t>than</a:t>
            </a:r>
            <a:r>
              <a:rPr lang="en-US" sz="1800" spc="-45" dirty="0">
                <a:latin typeface="Gill Sans MT"/>
                <a:cs typeface="Gill Sans MT"/>
              </a:rPr>
              <a:t> </a:t>
            </a:r>
            <a:r>
              <a:rPr lang="en-US" sz="1900" i="1" spc="120" dirty="0">
                <a:latin typeface="Gill Sans MT"/>
                <a:cs typeface="Gill Sans MT"/>
              </a:rPr>
              <a:t>de</a:t>
            </a:r>
            <a:r>
              <a:rPr lang="en-US" sz="1900" i="1" spc="-50" dirty="0">
                <a:latin typeface="Gill Sans MT"/>
                <a:cs typeface="Gill Sans MT"/>
              </a:rPr>
              <a:t> </a:t>
            </a:r>
            <a:r>
              <a:rPr lang="en-US" sz="1900" i="1" spc="110" dirty="0">
                <a:latin typeface="Gill Sans MT"/>
                <a:cs typeface="Gill Sans MT"/>
              </a:rPr>
              <a:t>minimis</a:t>
            </a:r>
            <a:r>
              <a:rPr lang="en-US" sz="1900" i="1" dirty="0">
                <a:latin typeface="Gill Sans MT"/>
                <a:cs typeface="Gill Sans MT"/>
              </a:rPr>
              <a:t> </a:t>
            </a:r>
            <a:r>
              <a:rPr lang="en-US" sz="1800" spc="95" dirty="0">
                <a:latin typeface="Gill Sans MT"/>
                <a:cs typeface="Gill Sans MT"/>
              </a:rPr>
              <a:t>harm</a:t>
            </a:r>
            <a:r>
              <a:rPr lang="en-US" sz="1800" spc="-70" dirty="0">
                <a:latin typeface="Gill Sans MT"/>
                <a:cs typeface="Gill Sans MT"/>
              </a:rPr>
              <a:t> </a:t>
            </a:r>
            <a:r>
              <a:rPr lang="en-US" sz="1800" spc="55" dirty="0">
                <a:latin typeface="Gill Sans MT"/>
                <a:cs typeface="Gill Sans MT"/>
              </a:rPr>
              <a:t>on</a:t>
            </a:r>
            <a:r>
              <a:rPr lang="en-US" sz="1800" spc="-50" dirty="0">
                <a:latin typeface="Gill Sans MT"/>
                <a:cs typeface="Gill Sans MT"/>
              </a:rPr>
              <a:t> </a:t>
            </a:r>
            <a:r>
              <a:rPr lang="en-US" sz="1800" spc="55" dirty="0">
                <a:latin typeface="Gill Sans MT"/>
                <a:cs typeface="Gill Sans MT"/>
              </a:rPr>
              <a:t>the</a:t>
            </a:r>
            <a:r>
              <a:rPr lang="en-US" sz="1800" spc="-65" dirty="0">
                <a:latin typeface="Gill Sans MT"/>
                <a:cs typeface="Gill Sans MT"/>
              </a:rPr>
              <a:t> </a:t>
            </a:r>
            <a:r>
              <a:rPr lang="en-US" sz="1800" spc="160" dirty="0">
                <a:latin typeface="Gill Sans MT"/>
                <a:cs typeface="Gill Sans MT"/>
              </a:rPr>
              <a:t>basis</a:t>
            </a:r>
            <a:r>
              <a:rPr lang="en-US" sz="1800" spc="-50" dirty="0">
                <a:latin typeface="Gill Sans MT"/>
                <a:cs typeface="Gill Sans MT"/>
              </a:rPr>
              <a:t> </a:t>
            </a:r>
            <a:r>
              <a:rPr lang="en-US" sz="1800" spc="100" dirty="0">
                <a:latin typeface="Gill Sans MT"/>
                <a:cs typeface="Gill Sans MT"/>
              </a:rPr>
              <a:t>of</a:t>
            </a:r>
            <a:r>
              <a:rPr lang="en-US" sz="1800" spc="-50" dirty="0">
                <a:latin typeface="Gill Sans MT"/>
                <a:cs typeface="Gill Sans MT"/>
              </a:rPr>
              <a:t> </a:t>
            </a:r>
            <a:r>
              <a:rPr lang="en-US" sz="1800" spc="70" dirty="0">
                <a:latin typeface="Gill Sans MT"/>
                <a:cs typeface="Gill Sans MT"/>
              </a:rPr>
              <a:t>sex.</a:t>
            </a:r>
            <a:endParaRPr lang="en-US" sz="1800" dirty="0">
              <a:latin typeface="Gill Sans MT"/>
              <a:cs typeface="Gill Sans MT"/>
            </a:endParaRPr>
          </a:p>
          <a:p>
            <a:pPr marL="527050" indent="-285750">
              <a:lnSpc>
                <a:spcPts val="1835"/>
              </a:lnSpc>
              <a:buFont typeface="Arial" panose="020B0604020202020204" pitchFamily="34" charset="0"/>
              <a:buChar char="•"/>
            </a:pPr>
            <a:endParaRPr lang="en-US" sz="1800" dirty="0">
              <a:latin typeface="Gill Sans MT"/>
              <a:cs typeface="Gill Sans MT"/>
            </a:endParaRPr>
          </a:p>
          <a:p>
            <a:pPr marL="527050" indent="-285750">
              <a:lnSpc>
                <a:spcPts val="1835"/>
              </a:lnSpc>
              <a:buFont typeface="Arial" panose="020B0604020202020204" pitchFamily="34" charset="0"/>
              <a:buChar char="•"/>
            </a:pPr>
            <a:endParaRPr lang="en-US" sz="1800" dirty="0">
              <a:latin typeface="Gill Sans MT"/>
              <a:cs typeface="Gill Sans MT"/>
            </a:endParaRPr>
          </a:p>
          <a:p>
            <a:pPr marL="241300">
              <a:lnSpc>
                <a:spcPts val="1835"/>
              </a:lnSpc>
            </a:pPr>
            <a:endParaRPr lang="en-US" sz="1800" dirty="0">
              <a:latin typeface="Gill Sans MT"/>
              <a:cs typeface="Gill Sans MT"/>
            </a:endParaRPr>
          </a:p>
          <a:p>
            <a:pPr marL="241300">
              <a:lnSpc>
                <a:spcPts val="1835"/>
              </a:lnSpc>
            </a:pPr>
            <a:endParaRPr lang="en-US" sz="1900" dirty="0">
              <a:latin typeface="Gill Sans MT"/>
              <a:cs typeface="Gill Sans MT"/>
            </a:endParaRPr>
          </a:p>
          <a:p>
            <a:pPr marL="241300">
              <a:lnSpc>
                <a:spcPts val="1835"/>
              </a:lnSpc>
            </a:pPr>
            <a:endParaRPr sz="1800" dirty="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247" rIns="0" bIns="0" rtlCol="0">
            <a:spAutoFit/>
          </a:bodyPr>
          <a:lstStyle/>
          <a:p>
            <a:pPr marL="683895">
              <a:lnSpc>
                <a:spcPct val="100000"/>
              </a:lnSpc>
              <a:spcBef>
                <a:spcPts val="95"/>
              </a:spcBef>
            </a:pPr>
            <a:r>
              <a:rPr sz="4650" i="1" dirty="0">
                <a:latin typeface="Gill Sans MT"/>
                <a:cs typeface="Gill Sans MT"/>
              </a:rPr>
              <a:t>Bostock</a:t>
            </a:r>
            <a:r>
              <a:rPr sz="4650" i="1" spc="-190" dirty="0">
                <a:latin typeface="Gill Sans MT"/>
                <a:cs typeface="Gill Sans MT"/>
              </a:rPr>
              <a:t> </a:t>
            </a:r>
            <a:r>
              <a:rPr sz="4650" i="1" spc="80" dirty="0">
                <a:latin typeface="Gill Sans MT"/>
                <a:cs typeface="Gill Sans MT"/>
              </a:rPr>
              <a:t>v.</a:t>
            </a:r>
            <a:r>
              <a:rPr sz="4650" i="1" spc="-185" dirty="0">
                <a:latin typeface="Gill Sans MT"/>
                <a:cs typeface="Gill Sans MT"/>
              </a:rPr>
              <a:t> </a:t>
            </a:r>
            <a:r>
              <a:rPr sz="4650" i="1" spc="-170" dirty="0">
                <a:latin typeface="Gill Sans MT"/>
                <a:cs typeface="Gill Sans MT"/>
              </a:rPr>
              <a:t>Clayton</a:t>
            </a:r>
            <a:r>
              <a:rPr sz="4650" i="1" spc="-180" dirty="0">
                <a:latin typeface="Gill Sans MT"/>
                <a:cs typeface="Gill Sans MT"/>
              </a:rPr>
              <a:t> County</a:t>
            </a:r>
            <a:r>
              <a:rPr sz="4650" i="1" spc="-220" dirty="0">
                <a:latin typeface="Gill Sans MT"/>
                <a:cs typeface="Gill Sans MT"/>
              </a:rPr>
              <a:t> </a:t>
            </a:r>
            <a:r>
              <a:rPr spc="-10" dirty="0"/>
              <a:t>(2020)</a:t>
            </a:r>
            <a:endParaRPr sz="4650"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799589"/>
            <a:ext cx="10168255" cy="352488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430"/>
              </a:spcBef>
            </a:pPr>
            <a:r>
              <a:rPr sz="2800" spc="-250" dirty="0">
                <a:latin typeface="Gill Sans MT"/>
                <a:cs typeface="Gill Sans MT"/>
              </a:rPr>
              <a:t>“…in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Title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VII,</a:t>
            </a:r>
            <a:r>
              <a:rPr sz="2800" spc="-15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Congress</a:t>
            </a:r>
            <a:r>
              <a:rPr sz="2800" spc="15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outlawed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discrimination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in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the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workplace on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the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254" dirty="0">
                <a:latin typeface="Gill Sans MT"/>
                <a:cs typeface="Gill Sans MT"/>
              </a:rPr>
              <a:t>basis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race,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color,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65" dirty="0">
                <a:latin typeface="Gill Sans MT"/>
                <a:cs typeface="Gill Sans MT"/>
              </a:rPr>
              <a:t>religion,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sex,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-30" dirty="0">
                <a:latin typeface="Gill Sans MT"/>
                <a:cs typeface="Gill Sans MT"/>
              </a:rPr>
              <a:t>or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national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origin.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65" dirty="0">
                <a:latin typeface="Gill Sans MT"/>
                <a:cs typeface="Gill Sans MT"/>
              </a:rPr>
              <a:t>Today, </a:t>
            </a:r>
            <a:r>
              <a:rPr sz="2800" spc="100" dirty="0">
                <a:latin typeface="Gill Sans MT"/>
                <a:cs typeface="Gill Sans MT"/>
              </a:rPr>
              <a:t>we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80" dirty="0">
                <a:latin typeface="Gill Sans MT"/>
                <a:cs typeface="Gill Sans MT"/>
              </a:rPr>
              <a:t>must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decide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whether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220" dirty="0">
                <a:latin typeface="Gill Sans MT"/>
                <a:cs typeface="Gill Sans MT"/>
              </a:rPr>
              <a:t>an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employer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225" dirty="0">
                <a:latin typeface="Gill Sans MT"/>
                <a:cs typeface="Gill Sans MT"/>
              </a:rPr>
              <a:t>can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fire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someone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simply </a:t>
            </a:r>
            <a:r>
              <a:rPr sz="2800" dirty="0">
                <a:latin typeface="Gill Sans MT"/>
                <a:cs typeface="Gill Sans MT"/>
              </a:rPr>
              <a:t>for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being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homosexual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-35" dirty="0">
                <a:latin typeface="Gill Sans MT"/>
                <a:cs typeface="Gill Sans MT"/>
              </a:rPr>
              <a:t>or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transgender.</a:t>
            </a:r>
            <a:r>
              <a:rPr sz="2800" spc="-2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45" dirty="0">
                <a:latin typeface="Gill Sans MT"/>
                <a:cs typeface="Gill Sans MT"/>
              </a:rPr>
              <a:t>answer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210" dirty="0">
                <a:latin typeface="Gill Sans MT"/>
                <a:cs typeface="Gill Sans MT"/>
              </a:rPr>
              <a:t>is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clear.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-25" dirty="0">
                <a:latin typeface="Gill Sans MT"/>
                <a:cs typeface="Gill Sans MT"/>
              </a:rPr>
              <a:t>An </a:t>
            </a:r>
            <a:r>
              <a:rPr sz="2800" spc="85" dirty="0">
                <a:latin typeface="Gill Sans MT"/>
                <a:cs typeface="Gill Sans MT"/>
              </a:rPr>
              <a:t>employer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who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fires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220" dirty="0">
                <a:latin typeface="Gill Sans MT"/>
                <a:cs typeface="Gill Sans MT"/>
              </a:rPr>
              <a:t>an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individual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for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being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homosexual</a:t>
            </a:r>
            <a:r>
              <a:rPr sz="2800" spc="-25" dirty="0">
                <a:latin typeface="Gill Sans MT"/>
                <a:cs typeface="Gill Sans MT"/>
              </a:rPr>
              <a:t> or </a:t>
            </a:r>
            <a:r>
              <a:rPr sz="2800" spc="114" dirty="0">
                <a:latin typeface="Gill Sans MT"/>
                <a:cs typeface="Gill Sans MT"/>
              </a:rPr>
              <a:t>transgender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fires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that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person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for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traits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-35" dirty="0">
                <a:latin typeface="Gill Sans MT"/>
                <a:cs typeface="Gill Sans MT"/>
              </a:rPr>
              <a:t>or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actions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it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would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25" dirty="0">
                <a:latin typeface="Gill Sans MT"/>
                <a:cs typeface="Gill Sans MT"/>
              </a:rPr>
              <a:t>not </a:t>
            </a:r>
            <a:r>
              <a:rPr sz="2800" spc="180" dirty="0">
                <a:latin typeface="Gill Sans MT"/>
                <a:cs typeface="Gill Sans MT"/>
              </a:rPr>
              <a:t>have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45" dirty="0">
                <a:latin typeface="Gill Sans MT"/>
                <a:cs typeface="Gill Sans MT"/>
              </a:rPr>
              <a:t>questions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in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members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different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sex.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Sex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plays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260" dirty="0">
                <a:latin typeface="Gill Sans MT"/>
                <a:cs typeface="Gill Sans MT"/>
              </a:rPr>
              <a:t>a </a:t>
            </a:r>
            <a:r>
              <a:rPr sz="2800" spc="170" dirty="0">
                <a:latin typeface="Gill Sans MT"/>
                <a:cs typeface="Gill Sans MT"/>
              </a:rPr>
              <a:t>necessary</a:t>
            </a:r>
            <a:r>
              <a:rPr sz="2800" spc="-10" dirty="0">
                <a:latin typeface="Gill Sans MT"/>
                <a:cs typeface="Gill Sans MT"/>
              </a:rPr>
              <a:t> </a:t>
            </a:r>
            <a:r>
              <a:rPr sz="2800" spc="200" dirty="0">
                <a:latin typeface="Gill Sans MT"/>
                <a:cs typeface="Gill Sans MT"/>
              </a:rPr>
              <a:t>and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undistinguishable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role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in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decision,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exactly</a:t>
            </a:r>
            <a:endParaRPr sz="2800">
              <a:latin typeface="Gill Sans MT"/>
              <a:cs typeface="Gill Sans MT"/>
            </a:endParaRPr>
          </a:p>
          <a:p>
            <a:pPr marL="12700">
              <a:lnSpc>
                <a:spcPts val="3025"/>
              </a:lnSpc>
            </a:pPr>
            <a:r>
              <a:rPr sz="2800" spc="120" dirty="0">
                <a:latin typeface="Gill Sans MT"/>
                <a:cs typeface="Gill Sans MT"/>
              </a:rPr>
              <a:t>what</a:t>
            </a:r>
            <a:r>
              <a:rPr sz="2800" spc="-1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Title</a:t>
            </a:r>
            <a:r>
              <a:rPr sz="2800" spc="-10" dirty="0">
                <a:latin typeface="Gill Sans MT"/>
                <a:cs typeface="Gill Sans MT"/>
              </a:rPr>
              <a:t> </a:t>
            </a:r>
            <a:r>
              <a:rPr sz="2800" spc="60" dirty="0">
                <a:latin typeface="Gill Sans MT"/>
                <a:cs typeface="Gill Sans MT"/>
              </a:rPr>
              <a:t>VII</a:t>
            </a:r>
            <a:r>
              <a:rPr sz="2800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forbids.”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6B9A172-C883-7F52-0CF9-828121C4068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98854" y="-677108"/>
            <a:ext cx="9794290" cy="677108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Branches of Government</a:t>
            </a:r>
          </a:p>
        </p:txBody>
      </p:sp>
      <p:pic>
        <p:nvPicPr>
          <p:cNvPr id="2" name="object 2" descr="The Three Branches of Government | DocsTeach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20164" y="469074"/>
            <a:ext cx="8623173" cy="5625592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568577" y="315849"/>
            <a:ext cx="9054465" cy="13004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422525" marR="5080" indent="-2409825">
              <a:lnSpc>
                <a:spcPts val="4750"/>
              </a:lnSpc>
              <a:spcBef>
                <a:spcPts val="700"/>
              </a:spcBef>
            </a:pPr>
            <a:r>
              <a:rPr spc="-445" dirty="0"/>
              <a:t>What</a:t>
            </a:r>
            <a:r>
              <a:rPr spc="-130" dirty="0"/>
              <a:t> </a:t>
            </a:r>
            <a:r>
              <a:rPr spc="-125" dirty="0"/>
              <a:t>are</a:t>
            </a:r>
            <a:r>
              <a:rPr spc="-185" dirty="0"/>
              <a:t> </a:t>
            </a:r>
            <a:r>
              <a:rPr spc="-120" dirty="0"/>
              <a:t>procedural</a:t>
            </a:r>
            <a:r>
              <a:rPr spc="-185" dirty="0"/>
              <a:t> </a:t>
            </a:r>
            <a:r>
              <a:rPr spc="-10" dirty="0"/>
              <a:t>definitions</a:t>
            </a:r>
            <a:r>
              <a:rPr spc="-204" dirty="0"/>
              <a:t> </a:t>
            </a:r>
            <a:r>
              <a:rPr spc="-105" dirty="0"/>
              <a:t>that </a:t>
            </a:r>
            <a:r>
              <a:rPr spc="-20" dirty="0"/>
              <a:t>apply</a:t>
            </a:r>
            <a:r>
              <a:rPr spc="-229" dirty="0"/>
              <a:t> to</a:t>
            </a:r>
            <a:r>
              <a:rPr spc="-130" dirty="0"/>
              <a:t> </a:t>
            </a:r>
            <a:r>
              <a:rPr spc="-180" dirty="0"/>
              <a:t>Title</a:t>
            </a:r>
            <a:r>
              <a:rPr spc="-150" dirty="0"/>
              <a:t> </a:t>
            </a:r>
            <a:r>
              <a:rPr spc="-25" dirty="0"/>
              <a:t>IX?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5537"/>
            <a:ext cx="5814695" cy="3602990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110" dirty="0">
                <a:latin typeface="Gill Sans MT"/>
                <a:cs typeface="Gill Sans MT"/>
              </a:rPr>
              <a:t>Complainant</a:t>
            </a:r>
            <a:endParaRPr sz="2800">
              <a:latin typeface="Gill Sans MT"/>
              <a:cs typeface="Gill Sans MT"/>
            </a:endParaRPr>
          </a:p>
          <a:p>
            <a:pPr marL="355600" indent="-3429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110" dirty="0">
                <a:latin typeface="Gill Sans MT"/>
                <a:cs typeface="Gill Sans MT"/>
              </a:rPr>
              <a:t>Respondent</a:t>
            </a:r>
            <a:endParaRPr sz="2800">
              <a:latin typeface="Gill Sans MT"/>
              <a:cs typeface="Gill Sans MT"/>
            </a:endParaRPr>
          </a:p>
          <a:p>
            <a:pPr marL="355600" indent="-342900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105" dirty="0">
                <a:latin typeface="Gill Sans MT"/>
                <a:cs typeface="Gill Sans MT"/>
              </a:rPr>
              <a:t>Student</a:t>
            </a:r>
            <a:endParaRPr sz="2800">
              <a:latin typeface="Gill Sans MT"/>
              <a:cs typeface="Gill Sans MT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114" dirty="0">
                <a:latin typeface="Gill Sans MT"/>
                <a:cs typeface="Gill Sans MT"/>
              </a:rPr>
              <a:t>Student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60" dirty="0">
                <a:latin typeface="Gill Sans MT"/>
                <a:cs typeface="Gill Sans MT"/>
              </a:rPr>
              <a:t>with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disability</a:t>
            </a:r>
            <a:endParaRPr sz="2800">
              <a:latin typeface="Gill Sans MT"/>
              <a:cs typeface="Gill Sans MT"/>
            </a:endParaRPr>
          </a:p>
          <a:p>
            <a:pPr marL="355600" indent="-3429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95" dirty="0">
                <a:latin typeface="Gill Sans MT"/>
                <a:cs typeface="Gill Sans MT"/>
              </a:rPr>
              <a:t>Relevant</a:t>
            </a:r>
            <a:endParaRPr sz="2800">
              <a:latin typeface="Gill Sans MT"/>
              <a:cs typeface="Gill Sans MT"/>
            </a:endParaRPr>
          </a:p>
          <a:p>
            <a:pPr marL="355600" indent="-342900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75" dirty="0">
                <a:latin typeface="Gill Sans MT"/>
                <a:cs typeface="Gill Sans MT"/>
              </a:rPr>
              <a:t>Consent</a:t>
            </a:r>
            <a:endParaRPr sz="2800">
              <a:latin typeface="Gill Sans MT"/>
              <a:cs typeface="Gill Sans MT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150" dirty="0">
                <a:latin typeface="Gill Sans MT"/>
                <a:cs typeface="Gill Sans MT"/>
              </a:rPr>
              <a:t>Remedies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&amp;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Disciplinary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Sanctions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782" rIns="0" bIns="0" rtlCol="0">
            <a:spAutoFit/>
          </a:bodyPr>
          <a:lstStyle/>
          <a:p>
            <a:pPr marL="1934210">
              <a:lnSpc>
                <a:spcPct val="100000"/>
              </a:lnSpc>
              <a:spcBef>
                <a:spcPts val="105"/>
              </a:spcBef>
            </a:pPr>
            <a:r>
              <a:rPr spc="-105" dirty="0"/>
              <a:t>Definition:</a:t>
            </a:r>
            <a:r>
              <a:rPr spc="-114" dirty="0"/>
              <a:t> </a:t>
            </a:r>
            <a:r>
              <a:rPr spc="-145" dirty="0"/>
              <a:t>Complainant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8768" y="2065731"/>
            <a:ext cx="4839970" cy="1200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67205">
              <a:lnSpc>
                <a:spcPct val="100000"/>
              </a:lnSpc>
              <a:spcBef>
                <a:spcPts val="100"/>
              </a:spcBef>
            </a:pPr>
            <a:r>
              <a:rPr sz="2400" b="1" spc="50" dirty="0">
                <a:latin typeface="Gill Sans MT"/>
                <a:cs typeface="Gill Sans MT"/>
              </a:rPr>
              <a:t>2020</a:t>
            </a:r>
            <a:r>
              <a:rPr sz="2400" b="1" spc="-80" dirty="0">
                <a:latin typeface="Gill Sans MT"/>
                <a:cs typeface="Gill Sans MT"/>
              </a:rPr>
              <a:t> </a:t>
            </a:r>
            <a:r>
              <a:rPr sz="2400" b="1" spc="-20" dirty="0">
                <a:latin typeface="Gill Sans MT"/>
                <a:cs typeface="Gill Sans MT"/>
              </a:rPr>
              <a:t>Regs</a:t>
            </a:r>
            <a:endParaRPr sz="2400">
              <a:latin typeface="Gill Sans MT"/>
              <a:cs typeface="Gill Sans MT"/>
            </a:endParaRPr>
          </a:p>
          <a:p>
            <a:pPr marL="240665" indent="-227965">
              <a:lnSpc>
                <a:spcPts val="2245"/>
              </a:lnSpc>
              <a:spcBef>
                <a:spcPts val="35"/>
              </a:spcBef>
              <a:buFont typeface="Arial"/>
              <a:buChar char="•"/>
              <a:tabLst>
                <a:tab pos="240665" algn="l"/>
              </a:tabLst>
            </a:pPr>
            <a:r>
              <a:rPr sz="2200" dirty="0">
                <a:latin typeface="Gill Sans MT"/>
                <a:cs typeface="Gill Sans MT"/>
              </a:rPr>
              <a:t>An</a:t>
            </a:r>
            <a:r>
              <a:rPr sz="2200" spc="-35" dirty="0">
                <a:latin typeface="Gill Sans MT"/>
                <a:cs typeface="Gill Sans MT"/>
              </a:rPr>
              <a:t> </a:t>
            </a:r>
            <a:r>
              <a:rPr sz="2200" spc="90" dirty="0">
                <a:latin typeface="Gill Sans MT"/>
                <a:cs typeface="Gill Sans MT"/>
              </a:rPr>
              <a:t>individual</a:t>
            </a:r>
            <a:r>
              <a:rPr sz="2200" spc="-15" dirty="0">
                <a:latin typeface="Gill Sans MT"/>
                <a:cs typeface="Gill Sans MT"/>
              </a:rPr>
              <a:t> </a:t>
            </a:r>
            <a:r>
              <a:rPr sz="2200" spc="60" dirty="0">
                <a:latin typeface="Gill Sans MT"/>
                <a:cs typeface="Gill Sans MT"/>
              </a:rPr>
              <a:t>who</a:t>
            </a:r>
            <a:r>
              <a:rPr sz="2200" spc="-50" dirty="0">
                <a:latin typeface="Gill Sans MT"/>
                <a:cs typeface="Gill Sans MT"/>
              </a:rPr>
              <a:t> </a:t>
            </a:r>
            <a:r>
              <a:rPr sz="2200" spc="150" dirty="0">
                <a:latin typeface="Gill Sans MT"/>
                <a:cs typeface="Gill Sans MT"/>
              </a:rPr>
              <a:t>is</a:t>
            </a:r>
            <a:r>
              <a:rPr sz="2200" spc="-25" dirty="0">
                <a:latin typeface="Gill Sans MT"/>
                <a:cs typeface="Gill Sans MT"/>
              </a:rPr>
              <a:t> </a:t>
            </a:r>
            <a:r>
              <a:rPr sz="2200" spc="135" dirty="0">
                <a:latin typeface="Gill Sans MT"/>
                <a:cs typeface="Gill Sans MT"/>
              </a:rPr>
              <a:t>alleged</a:t>
            </a:r>
            <a:r>
              <a:rPr sz="2200" spc="-30" dirty="0">
                <a:latin typeface="Gill Sans MT"/>
                <a:cs typeface="Gill Sans MT"/>
              </a:rPr>
              <a:t> </a:t>
            </a:r>
            <a:r>
              <a:rPr sz="2200" dirty="0">
                <a:latin typeface="Gill Sans MT"/>
                <a:cs typeface="Gill Sans MT"/>
              </a:rPr>
              <a:t>to</a:t>
            </a:r>
            <a:r>
              <a:rPr sz="2200" spc="-50" dirty="0">
                <a:latin typeface="Gill Sans MT"/>
                <a:cs typeface="Gill Sans MT"/>
              </a:rPr>
              <a:t> </a:t>
            </a:r>
            <a:r>
              <a:rPr sz="2200" spc="114" dirty="0">
                <a:latin typeface="Gill Sans MT"/>
                <a:cs typeface="Gill Sans MT"/>
              </a:rPr>
              <a:t>be</a:t>
            </a:r>
            <a:r>
              <a:rPr sz="2200" spc="-50" dirty="0">
                <a:latin typeface="Gill Sans MT"/>
                <a:cs typeface="Gill Sans MT"/>
              </a:rPr>
              <a:t> </a:t>
            </a:r>
            <a:r>
              <a:rPr sz="2200" spc="40" dirty="0">
                <a:latin typeface="Gill Sans MT"/>
                <a:cs typeface="Gill Sans MT"/>
              </a:rPr>
              <a:t>the</a:t>
            </a:r>
            <a:endParaRPr sz="2200">
              <a:latin typeface="Gill Sans MT"/>
              <a:cs typeface="Gill Sans MT"/>
            </a:endParaRPr>
          </a:p>
          <a:p>
            <a:pPr marL="241300" marR="852805">
              <a:lnSpc>
                <a:spcPct val="70000"/>
              </a:lnSpc>
              <a:spcBef>
                <a:spcPts val="395"/>
              </a:spcBef>
            </a:pPr>
            <a:r>
              <a:rPr sz="2200" spc="80" dirty="0">
                <a:latin typeface="Gill Sans MT"/>
                <a:cs typeface="Gill Sans MT"/>
              </a:rPr>
              <a:t>victim</a:t>
            </a:r>
            <a:r>
              <a:rPr sz="2200" spc="-40" dirty="0">
                <a:latin typeface="Gill Sans MT"/>
                <a:cs typeface="Gill Sans MT"/>
              </a:rPr>
              <a:t> </a:t>
            </a:r>
            <a:r>
              <a:rPr sz="2200" spc="120" dirty="0">
                <a:latin typeface="Gill Sans MT"/>
                <a:cs typeface="Gill Sans MT"/>
              </a:rPr>
              <a:t>of</a:t>
            </a:r>
            <a:r>
              <a:rPr sz="2200" spc="-55" dirty="0">
                <a:latin typeface="Gill Sans MT"/>
                <a:cs typeface="Gill Sans MT"/>
              </a:rPr>
              <a:t> </a:t>
            </a:r>
            <a:r>
              <a:rPr sz="2200" spc="100" dirty="0">
                <a:latin typeface="Gill Sans MT"/>
                <a:cs typeface="Gill Sans MT"/>
              </a:rPr>
              <a:t>conduct</a:t>
            </a:r>
            <a:r>
              <a:rPr sz="2200" spc="-55" dirty="0">
                <a:latin typeface="Gill Sans MT"/>
                <a:cs typeface="Gill Sans MT"/>
              </a:rPr>
              <a:t> </a:t>
            </a:r>
            <a:r>
              <a:rPr sz="2200" spc="75" dirty="0">
                <a:latin typeface="Gill Sans MT"/>
                <a:cs typeface="Gill Sans MT"/>
              </a:rPr>
              <a:t>that</a:t>
            </a:r>
            <a:r>
              <a:rPr sz="2200" spc="-55" dirty="0">
                <a:latin typeface="Gill Sans MT"/>
                <a:cs typeface="Gill Sans MT"/>
              </a:rPr>
              <a:t> </a:t>
            </a:r>
            <a:r>
              <a:rPr sz="2200" spc="85" dirty="0">
                <a:latin typeface="Gill Sans MT"/>
                <a:cs typeface="Gill Sans MT"/>
              </a:rPr>
              <a:t>could </a:t>
            </a:r>
            <a:r>
              <a:rPr sz="2200" spc="80" dirty="0">
                <a:latin typeface="Gill Sans MT"/>
                <a:cs typeface="Gill Sans MT"/>
              </a:rPr>
              <a:t>constitute</a:t>
            </a:r>
            <a:r>
              <a:rPr sz="2200" spc="-55" dirty="0">
                <a:latin typeface="Gill Sans MT"/>
                <a:cs typeface="Gill Sans MT"/>
              </a:rPr>
              <a:t> </a:t>
            </a:r>
            <a:r>
              <a:rPr sz="2200" spc="125" dirty="0">
                <a:latin typeface="Gill Sans MT"/>
                <a:cs typeface="Gill Sans MT"/>
              </a:rPr>
              <a:t>sexual</a:t>
            </a:r>
            <a:r>
              <a:rPr sz="2200" spc="-30" dirty="0">
                <a:latin typeface="Gill Sans MT"/>
                <a:cs typeface="Gill Sans MT"/>
              </a:rPr>
              <a:t> </a:t>
            </a:r>
            <a:r>
              <a:rPr sz="2200" spc="120" dirty="0">
                <a:latin typeface="Gill Sans MT"/>
                <a:cs typeface="Gill Sans MT"/>
              </a:rPr>
              <a:t>harassment.</a:t>
            </a:r>
            <a:endParaRPr sz="220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79270">
              <a:lnSpc>
                <a:spcPct val="100000"/>
              </a:lnSpc>
              <a:spcBef>
                <a:spcPts val="100"/>
              </a:spcBef>
            </a:pPr>
            <a:r>
              <a:rPr spc="50" dirty="0"/>
              <a:t>2024</a:t>
            </a:r>
            <a:r>
              <a:rPr spc="-80" dirty="0"/>
              <a:t> </a:t>
            </a:r>
            <a:r>
              <a:rPr spc="-20" dirty="0"/>
              <a:t>Regs</a:t>
            </a:r>
          </a:p>
          <a:p>
            <a:pPr marL="240665" indent="-227965">
              <a:lnSpc>
                <a:spcPts val="2245"/>
              </a:lnSpc>
              <a:spcBef>
                <a:spcPts val="35"/>
              </a:spcBef>
              <a:buFont typeface="Arial"/>
              <a:buChar char="•"/>
              <a:tabLst>
                <a:tab pos="240665" algn="l"/>
              </a:tabLst>
            </a:pPr>
            <a:r>
              <a:rPr sz="2200" b="0" spc="70" dirty="0">
                <a:latin typeface="Gill Sans MT"/>
                <a:cs typeface="Gill Sans MT"/>
              </a:rPr>
              <a:t>(1)</a:t>
            </a:r>
            <a:r>
              <a:rPr sz="2200" b="0" spc="-90" dirty="0">
                <a:latin typeface="Gill Sans MT"/>
                <a:cs typeface="Gill Sans MT"/>
              </a:rPr>
              <a:t> </a:t>
            </a:r>
            <a:r>
              <a:rPr sz="2200" b="0" dirty="0">
                <a:latin typeface="Gill Sans MT"/>
                <a:cs typeface="Gill Sans MT"/>
              </a:rPr>
              <a:t>A</a:t>
            </a:r>
            <a:r>
              <a:rPr sz="2200" b="0" spc="-75" dirty="0">
                <a:latin typeface="Gill Sans MT"/>
                <a:cs typeface="Gill Sans MT"/>
              </a:rPr>
              <a:t> </a:t>
            </a:r>
            <a:r>
              <a:rPr sz="2200" b="0" spc="95" dirty="0">
                <a:latin typeface="Gill Sans MT"/>
                <a:cs typeface="Gill Sans MT"/>
              </a:rPr>
              <a:t>student</a:t>
            </a:r>
            <a:r>
              <a:rPr sz="2200" b="0" spc="-85" dirty="0">
                <a:latin typeface="Gill Sans MT"/>
                <a:cs typeface="Gill Sans MT"/>
              </a:rPr>
              <a:t> </a:t>
            </a:r>
            <a:r>
              <a:rPr sz="2200" b="0" spc="-20" dirty="0">
                <a:latin typeface="Gill Sans MT"/>
                <a:cs typeface="Gill Sans MT"/>
              </a:rPr>
              <a:t>or</a:t>
            </a:r>
            <a:r>
              <a:rPr sz="2200" b="0" spc="-70" dirty="0">
                <a:latin typeface="Gill Sans MT"/>
                <a:cs typeface="Gill Sans MT"/>
              </a:rPr>
              <a:t> </a:t>
            </a:r>
            <a:r>
              <a:rPr sz="2200" b="0" spc="100" dirty="0">
                <a:latin typeface="Gill Sans MT"/>
                <a:cs typeface="Gill Sans MT"/>
              </a:rPr>
              <a:t>employee</a:t>
            </a:r>
            <a:r>
              <a:rPr sz="2200" b="0" spc="-75" dirty="0">
                <a:latin typeface="Gill Sans MT"/>
                <a:cs typeface="Gill Sans MT"/>
              </a:rPr>
              <a:t> </a:t>
            </a:r>
            <a:r>
              <a:rPr sz="2200" b="0" spc="60" dirty="0">
                <a:latin typeface="Gill Sans MT"/>
                <a:cs typeface="Gill Sans MT"/>
              </a:rPr>
              <a:t>who</a:t>
            </a:r>
            <a:r>
              <a:rPr sz="2200" b="0" spc="-90" dirty="0">
                <a:latin typeface="Gill Sans MT"/>
                <a:cs typeface="Gill Sans MT"/>
              </a:rPr>
              <a:t> </a:t>
            </a:r>
            <a:r>
              <a:rPr sz="2200" b="0" spc="135" dirty="0">
                <a:latin typeface="Gill Sans MT"/>
                <a:cs typeface="Gill Sans MT"/>
              </a:rPr>
              <a:t>is</a:t>
            </a:r>
            <a:endParaRPr sz="2200">
              <a:latin typeface="Gill Sans MT"/>
              <a:cs typeface="Gill Sans MT"/>
            </a:endParaRPr>
          </a:p>
          <a:p>
            <a:pPr marL="241300">
              <a:lnSpc>
                <a:spcPts val="1850"/>
              </a:lnSpc>
            </a:pPr>
            <a:r>
              <a:rPr sz="2200" b="0" spc="135" dirty="0">
                <a:latin typeface="Gill Sans MT"/>
                <a:cs typeface="Gill Sans MT"/>
              </a:rPr>
              <a:t>alleged</a:t>
            </a:r>
            <a:r>
              <a:rPr sz="2200" b="0" spc="-40" dirty="0">
                <a:latin typeface="Gill Sans MT"/>
                <a:cs typeface="Gill Sans MT"/>
              </a:rPr>
              <a:t> </a:t>
            </a:r>
            <a:r>
              <a:rPr sz="2200" b="0" dirty="0">
                <a:latin typeface="Gill Sans MT"/>
                <a:cs typeface="Gill Sans MT"/>
              </a:rPr>
              <a:t>to</a:t>
            </a:r>
            <a:r>
              <a:rPr sz="2200" b="0" spc="-55" dirty="0">
                <a:latin typeface="Gill Sans MT"/>
                <a:cs typeface="Gill Sans MT"/>
              </a:rPr>
              <a:t> </a:t>
            </a:r>
            <a:r>
              <a:rPr sz="2200" b="0" spc="135" dirty="0">
                <a:latin typeface="Gill Sans MT"/>
                <a:cs typeface="Gill Sans MT"/>
              </a:rPr>
              <a:t>have</a:t>
            </a:r>
            <a:r>
              <a:rPr sz="2200" b="0" spc="-55" dirty="0">
                <a:latin typeface="Gill Sans MT"/>
                <a:cs typeface="Gill Sans MT"/>
              </a:rPr>
              <a:t> </a:t>
            </a:r>
            <a:r>
              <a:rPr sz="2200" b="0" spc="105" dirty="0">
                <a:latin typeface="Gill Sans MT"/>
                <a:cs typeface="Gill Sans MT"/>
              </a:rPr>
              <a:t>been</a:t>
            </a:r>
            <a:r>
              <a:rPr sz="2200" b="0" spc="-50" dirty="0">
                <a:latin typeface="Gill Sans MT"/>
                <a:cs typeface="Gill Sans MT"/>
              </a:rPr>
              <a:t> </a:t>
            </a:r>
            <a:r>
              <a:rPr sz="2200" b="0" spc="110" dirty="0">
                <a:latin typeface="Gill Sans MT"/>
                <a:cs typeface="Gill Sans MT"/>
              </a:rPr>
              <a:t>subjected</a:t>
            </a:r>
            <a:r>
              <a:rPr sz="2200" b="0" spc="-55" dirty="0">
                <a:latin typeface="Gill Sans MT"/>
                <a:cs typeface="Gill Sans MT"/>
              </a:rPr>
              <a:t> </a:t>
            </a:r>
            <a:r>
              <a:rPr sz="2200" b="0" spc="-25" dirty="0">
                <a:latin typeface="Gill Sans MT"/>
                <a:cs typeface="Gill Sans MT"/>
              </a:rPr>
              <a:t>to</a:t>
            </a:r>
            <a:endParaRPr sz="2200">
              <a:latin typeface="Gill Sans MT"/>
              <a:cs typeface="Gill Sans MT"/>
            </a:endParaRPr>
          </a:p>
          <a:p>
            <a:pPr marL="241300">
              <a:lnSpc>
                <a:spcPts val="1850"/>
              </a:lnSpc>
            </a:pPr>
            <a:r>
              <a:rPr sz="2200" b="0" spc="100" dirty="0">
                <a:latin typeface="Gill Sans MT"/>
                <a:cs typeface="Gill Sans MT"/>
              </a:rPr>
              <a:t>conduct</a:t>
            </a:r>
            <a:r>
              <a:rPr sz="2200" b="0" spc="-55" dirty="0">
                <a:latin typeface="Gill Sans MT"/>
                <a:cs typeface="Gill Sans MT"/>
              </a:rPr>
              <a:t> </a:t>
            </a:r>
            <a:r>
              <a:rPr sz="2200" b="0" spc="75" dirty="0">
                <a:latin typeface="Gill Sans MT"/>
                <a:cs typeface="Gill Sans MT"/>
              </a:rPr>
              <a:t>that</a:t>
            </a:r>
            <a:r>
              <a:rPr sz="2200" b="0" spc="-55" dirty="0">
                <a:latin typeface="Gill Sans MT"/>
                <a:cs typeface="Gill Sans MT"/>
              </a:rPr>
              <a:t> </a:t>
            </a:r>
            <a:r>
              <a:rPr sz="2200" b="0" spc="95" dirty="0">
                <a:latin typeface="Gill Sans MT"/>
                <a:cs typeface="Gill Sans MT"/>
              </a:rPr>
              <a:t>could</a:t>
            </a:r>
            <a:r>
              <a:rPr sz="2200" b="0" spc="-45" dirty="0">
                <a:latin typeface="Gill Sans MT"/>
                <a:cs typeface="Gill Sans MT"/>
              </a:rPr>
              <a:t> </a:t>
            </a:r>
            <a:r>
              <a:rPr sz="2200" b="0" spc="80" dirty="0">
                <a:latin typeface="Gill Sans MT"/>
                <a:cs typeface="Gill Sans MT"/>
              </a:rPr>
              <a:t>constitute</a:t>
            </a:r>
            <a:r>
              <a:rPr sz="2200" b="0" spc="-55" dirty="0">
                <a:latin typeface="Gill Sans MT"/>
                <a:cs typeface="Gill Sans MT"/>
              </a:rPr>
              <a:t> </a:t>
            </a:r>
            <a:r>
              <a:rPr sz="2200" b="0" spc="95" dirty="0">
                <a:latin typeface="Gill Sans MT"/>
                <a:cs typeface="Gill Sans MT"/>
              </a:rPr>
              <a:t>sex</a:t>
            </a:r>
            <a:endParaRPr sz="2200">
              <a:latin typeface="Gill Sans MT"/>
              <a:cs typeface="Gill Sans MT"/>
            </a:endParaRPr>
          </a:p>
          <a:p>
            <a:pPr marL="241300" marR="400050">
              <a:lnSpc>
                <a:spcPct val="70000"/>
              </a:lnSpc>
              <a:spcBef>
                <a:spcPts val="395"/>
              </a:spcBef>
            </a:pPr>
            <a:r>
              <a:rPr sz="2200" b="0" spc="85" dirty="0">
                <a:latin typeface="Gill Sans MT"/>
                <a:cs typeface="Gill Sans MT"/>
              </a:rPr>
              <a:t>discrimination</a:t>
            </a:r>
            <a:r>
              <a:rPr sz="2200" b="0" spc="5" dirty="0">
                <a:latin typeface="Gill Sans MT"/>
                <a:cs typeface="Gill Sans MT"/>
              </a:rPr>
              <a:t> </a:t>
            </a:r>
            <a:r>
              <a:rPr sz="2200" b="0" spc="55" dirty="0">
                <a:latin typeface="Gill Sans MT"/>
                <a:cs typeface="Gill Sans MT"/>
              </a:rPr>
              <a:t>under</a:t>
            </a:r>
            <a:r>
              <a:rPr sz="2200" b="0" spc="-30" dirty="0">
                <a:latin typeface="Gill Sans MT"/>
                <a:cs typeface="Gill Sans MT"/>
              </a:rPr>
              <a:t> </a:t>
            </a:r>
            <a:r>
              <a:rPr sz="2200" b="0" dirty="0">
                <a:latin typeface="Gill Sans MT"/>
                <a:cs typeface="Gill Sans MT"/>
              </a:rPr>
              <a:t>Title</a:t>
            </a:r>
            <a:r>
              <a:rPr sz="2200" b="0" spc="-35" dirty="0">
                <a:latin typeface="Gill Sans MT"/>
                <a:cs typeface="Gill Sans MT"/>
              </a:rPr>
              <a:t> </a:t>
            </a:r>
            <a:r>
              <a:rPr sz="2200" b="0" spc="-65" dirty="0">
                <a:latin typeface="Gill Sans MT"/>
                <a:cs typeface="Gill Sans MT"/>
              </a:rPr>
              <a:t>IX</a:t>
            </a:r>
            <a:r>
              <a:rPr sz="2200" b="0" spc="-55" dirty="0">
                <a:latin typeface="Gill Sans MT"/>
                <a:cs typeface="Gill Sans MT"/>
              </a:rPr>
              <a:t> </a:t>
            </a:r>
            <a:r>
              <a:rPr sz="2200" b="0" spc="-20" dirty="0">
                <a:latin typeface="Gill Sans MT"/>
                <a:cs typeface="Gill Sans MT"/>
              </a:rPr>
              <a:t>or</a:t>
            </a:r>
            <a:r>
              <a:rPr sz="2200" b="0" spc="-35" dirty="0">
                <a:latin typeface="Gill Sans MT"/>
                <a:cs typeface="Gill Sans MT"/>
              </a:rPr>
              <a:t> </a:t>
            </a:r>
            <a:r>
              <a:rPr sz="2200" b="0" spc="80" dirty="0">
                <a:latin typeface="Gill Sans MT"/>
                <a:cs typeface="Gill Sans MT"/>
              </a:rPr>
              <a:t>this </a:t>
            </a:r>
            <a:r>
              <a:rPr sz="2200" b="0" dirty="0">
                <a:latin typeface="Gill Sans MT"/>
                <a:cs typeface="Gill Sans MT"/>
              </a:rPr>
              <a:t>part;</a:t>
            </a:r>
            <a:r>
              <a:rPr sz="2200" b="0" spc="125" dirty="0">
                <a:latin typeface="Gill Sans MT"/>
                <a:cs typeface="Gill Sans MT"/>
              </a:rPr>
              <a:t> </a:t>
            </a:r>
            <a:r>
              <a:rPr sz="2200" b="0" spc="-25" dirty="0">
                <a:latin typeface="Gill Sans MT"/>
                <a:cs typeface="Gill Sans MT"/>
              </a:rPr>
              <a:t>or</a:t>
            </a:r>
            <a:endParaRPr sz="2200">
              <a:latin typeface="Gill Sans MT"/>
              <a:cs typeface="Gill Sans MT"/>
            </a:endParaRPr>
          </a:p>
          <a:p>
            <a:pPr marL="240665" indent="-227965">
              <a:lnSpc>
                <a:spcPts val="2245"/>
              </a:lnSpc>
              <a:spcBef>
                <a:spcPts val="204"/>
              </a:spcBef>
              <a:buFont typeface="Arial"/>
              <a:buChar char="•"/>
              <a:tabLst>
                <a:tab pos="240665" algn="l"/>
              </a:tabLst>
            </a:pPr>
            <a:r>
              <a:rPr sz="2200" b="0" spc="65" dirty="0">
                <a:latin typeface="Gill Sans MT"/>
                <a:cs typeface="Gill Sans MT"/>
              </a:rPr>
              <a:t>(2)</a:t>
            </a:r>
            <a:r>
              <a:rPr sz="2200" b="0" spc="-55" dirty="0">
                <a:latin typeface="Gill Sans MT"/>
                <a:cs typeface="Gill Sans MT"/>
              </a:rPr>
              <a:t> </a:t>
            </a:r>
            <a:r>
              <a:rPr sz="2200" b="0" dirty="0">
                <a:latin typeface="Gill Sans MT"/>
                <a:cs typeface="Gill Sans MT"/>
              </a:rPr>
              <a:t>A</a:t>
            </a:r>
            <a:r>
              <a:rPr sz="2200" b="0" spc="-50" dirty="0">
                <a:latin typeface="Gill Sans MT"/>
                <a:cs typeface="Gill Sans MT"/>
              </a:rPr>
              <a:t> </a:t>
            </a:r>
            <a:r>
              <a:rPr sz="2200" b="0" spc="80" dirty="0">
                <a:latin typeface="Gill Sans MT"/>
                <a:cs typeface="Gill Sans MT"/>
              </a:rPr>
              <a:t>person</a:t>
            </a:r>
            <a:r>
              <a:rPr sz="2200" b="0" spc="-40" dirty="0">
                <a:latin typeface="Gill Sans MT"/>
                <a:cs typeface="Gill Sans MT"/>
              </a:rPr>
              <a:t> </a:t>
            </a:r>
            <a:r>
              <a:rPr sz="2200" b="0" dirty="0">
                <a:latin typeface="Gill Sans MT"/>
                <a:cs typeface="Gill Sans MT"/>
              </a:rPr>
              <a:t>other</a:t>
            </a:r>
            <a:r>
              <a:rPr sz="2200" b="0" spc="-60" dirty="0">
                <a:latin typeface="Gill Sans MT"/>
                <a:cs typeface="Gill Sans MT"/>
              </a:rPr>
              <a:t> </a:t>
            </a:r>
            <a:r>
              <a:rPr sz="2200" b="0" spc="110" dirty="0">
                <a:latin typeface="Gill Sans MT"/>
                <a:cs typeface="Gill Sans MT"/>
              </a:rPr>
              <a:t>than</a:t>
            </a:r>
            <a:r>
              <a:rPr sz="2200" b="0" spc="-60" dirty="0">
                <a:latin typeface="Gill Sans MT"/>
                <a:cs typeface="Gill Sans MT"/>
              </a:rPr>
              <a:t> </a:t>
            </a:r>
            <a:r>
              <a:rPr sz="2200" b="0" spc="250" dirty="0">
                <a:latin typeface="Gill Sans MT"/>
                <a:cs typeface="Gill Sans MT"/>
              </a:rPr>
              <a:t>a</a:t>
            </a:r>
            <a:r>
              <a:rPr sz="2200" b="0" spc="-45" dirty="0">
                <a:latin typeface="Gill Sans MT"/>
                <a:cs typeface="Gill Sans MT"/>
              </a:rPr>
              <a:t> </a:t>
            </a:r>
            <a:r>
              <a:rPr sz="2200" b="0" spc="90" dirty="0">
                <a:latin typeface="Gill Sans MT"/>
                <a:cs typeface="Gill Sans MT"/>
              </a:rPr>
              <a:t>student</a:t>
            </a:r>
            <a:r>
              <a:rPr sz="2200" b="0" spc="-60" dirty="0">
                <a:latin typeface="Gill Sans MT"/>
                <a:cs typeface="Gill Sans MT"/>
              </a:rPr>
              <a:t> </a:t>
            </a:r>
            <a:r>
              <a:rPr sz="2200" b="0" spc="-25" dirty="0">
                <a:latin typeface="Gill Sans MT"/>
                <a:cs typeface="Gill Sans MT"/>
              </a:rPr>
              <a:t>or</a:t>
            </a:r>
            <a:endParaRPr sz="2200">
              <a:latin typeface="Gill Sans MT"/>
              <a:cs typeface="Gill Sans MT"/>
            </a:endParaRPr>
          </a:p>
          <a:p>
            <a:pPr marL="241300">
              <a:lnSpc>
                <a:spcPts val="1850"/>
              </a:lnSpc>
            </a:pPr>
            <a:r>
              <a:rPr sz="2200" b="0" spc="100" dirty="0">
                <a:latin typeface="Gill Sans MT"/>
                <a:cs typeface="Gill Sans MT"/>
              </a:rPr>
              <a:t>employee</a:t>
            </a:r>
            <a:r>
              <a:rPr sz="2200" b="0" spc="-55" dirty="0">
                <a:latin typeface="Gill Sans MT"/>
                <a:cs typeface="Gill Sans MT"/>
              </a:rPr>
              <a:t> </a:t>
            </a:r>
            <a:r>
              <a:rPr sz="2200" b="0" spc="60" dirty="0">
                <a:latin typeface="Gill Sans MT"/>
                <a:cs typeface="Gill Sans MT"/>
              </a:rPr>
              <a:t>who</a:t>
            </a:r>
            <a:r>
              <a:rPr sz="2200" b="0" spc="-60" dirty="0">
                <a:latin typeface="Gill Sans MT"/>
                <a:cs typeface="Gill Sans MT"/>
              </a:rPr>
              <a:t> </a:t>
            </a:r>
            <a:r>
              <a:rPr sz="2200" b="0" spc="160" dirty="0">
                <a:latin typeface="Gill Sans MT"/>
                <a:cs typeface="Gill Sans MT"/>
              </a:rPr>
              <a:t>is</a:t>
            </a:r>
            <a:r>
              <a:rPr sz="2200" b="0" spc="-45" dirty="0">
                <a:latin typeface="Gill Sans MT"/>
                <a:cs typeface="Gill Sans MT"/>
              </a:rPr>
              <a:t> </a:t>
            </a:r>
            <a:r>
              <a:rPr sz="2200" b="0" spc="135" dirty="0">
                <a:latin typeface="Gill Sans MT"/>
                <a:cs typeface="Gill Sans MT"/>
              </a:rPr>
              <a:t>alleged</a:t>
            </a:r>
            <a:r>
              <a:rPr sz="2200" b="0" spc="-40" dirty="0">
                <a:latin typeface="Gill Sans MT"/>
                <a:cs typeface="Gill Sans MT"/>
              </a:rPr>
              <a:t> </a:t>
            </a:r>
            <a:r>
              <a:rPr sz="2200" b="0" dirty="0">
                <a:latin typeface="Gill Sans MT"/>
                <a:cs typeface="Gill Sans MT"/>
              </a:rPr>
              <a:t>to</a:t>
            </a:r>
            <a:r>
              <a:rPr sz="2200" b="0" spc="-60" dirty="0">
                <a:latin typeface="Gill Sans MT"/>
                <a:cs typeface="Gill Sans MT"/>
              </a:rPr>
              <a:t> </a:t>
            </a:r>
            <a:r>
              <a:rPr sz="2200" b="0" spc="140" dirty="0">
                <a:latin typeface="Gill Sans MT"/>
                <a:cs typeface="Gill Sans MT"/>
              </a:rPr>
              <a:t>have</a:t>
            </a:r>
            <a:r>
              <a:rPr sz="2200" b="0" spc="-60" dirty="0">
                <a:latin typeface="Gill Sans MT"/>
                <a:cs typeface="Gill Sans MT"/>
              </a:rPr>
              <a:t> </a:t>
            </a:r>
            <a:r>
              <a:rPr sz="2200" b="0" spc="85" dirty="0">
                <a:latin typeface="Gill Sans MT"/>
                <a:cs typeface="Gill Sans MT"/>
              </a:rPr>
              <a:t>been</a:t>
            </a:r>
            <a:endParaRPr sz="2200">
              <a:latin typeface="Gill Sans MT"/>
              <a:cs typeface="Gill Sans MT"/>
            </a:endParaRPr>
          </a:p>
          <a:p>
            <a:pPr marL="241300">
              <a:lnSpc>
                <a:spcPts val="1850"/>
              </a:lnSpc>
            </a:pPr>
            <a:r>
              <a:rPr sz="2200" b="0" spc="110" dirty="0">
                <a:latin typeface="Gill Sans MT"/>
                <a:cs typeface="Gill Sans MT"/>
              </a:rPr>
              <a:t>subjected</a:t>
            </a:r>
            <a:r>
              <a:rPr sz="2200" b="0" spc="-55" dirty="0">
                <a:latin typeface="Gill Sans MT"/>
                <a:cs typeface="Gill Sans MT"/>
              </a:rPr>
              <a:t> </a:t>
            </a:r>
            <a:r>
              <a:rPr sz="2200" b="0" dirty="0">
                <a:latin typeface="Gill Sans MT"/>
                <a:cs typeface="Gill Sans MT"/>
              </a:rPr>
              <a:t>to</a:t>
            </a:r>
            <a:r>
              <a:rPr sz="2200" b="0" spc="-55" dirty="0">
                <a:latin typeface="Gill Sans MT"/>
                <a:cs typeface="Gill Sans MT"/>
              </a:rPr>
              <a:t> </a:t>
            </a:r>
            <a:r>
              <a:rPr sz="2200" b="0" spc="100" dirty="0">
                <a:latin typeface="Gill Sans MT"/>
                <a:cs typeface="Gill Sans MT"/>
              </a:rPr>
              <a:t>conduct</a:t>
            </a:r>
            <a:r>
              <a:rPr sz="2200" b="0" spc="-55" dirty="0">
                <a:latin typeface="Gill Sans MT"/>
                <a:cs typeface="Gill Sans MT"/>
              </a:rPr>
              <a:t> </a:t>
            </a:r>
            <a:r>
              <a:rPr sz="2200" b="0" spc="75" dirty="0">
                <a:latin typeface="Gill Sans MT"/>
                <a:cs typeface="Gill Sans MT"/>
              </a:rPr>
              <a:t>that</a:t>
            </a:r>
            <a:r>
              <a:rPr sz="2200" b="0" spc="-55" dirty="0">
                <a:latin typeface="Gill Sans MT"/>
                <a:cs typeface="Gill Sans MT"/>
              </a:rPr>
              <a:t> </a:t>
            </a:r>
            <a:r>
              <a:rPr sz="2200" b="0" spc="85" dirty="0">
                <a:latin typeface="Gill Sans MT"/>
                <a:cs typeface="Gill Sans MT"/>
              </a:rPr>
              <a:t>could</a:t>
            </a:r>
            <a:endParaRPr sz="2200">
              <a:latin typeface="Gill Sans MT"/>
              <a:cs typeface="Gill Sans MT"/>
            </a:endParaRPr>
          </a:p>
          <a:p>
            <a:pPr marL="241300">
              <a:lnSpc>
                <a:spcPts val="1850"/>
              </a:lnSpc>
            </a:pPr>
            <a:r>
              <a:rPr sz="2200" b="0" spc="80" dirty="0">
                <a:latin typeface="Gill Sans MT"/>
                <a:cs typeface="Gill Sans MT"/>
              </a:rPr>
              <a:t>constitute</a:t>
            </a:r>
            <a:r>
              <a:rPr sz="2200" b="0" spc="-60" dirty="0">
                <a:latin typeface="Gill Sans MT"/>
                <a:cs typeface="Gill Sans MT"/>
              </a:rPr>
              <a:t> </a:t>
            </a:r>
            <a:r>
              <a:rPr sz="2200" b="0" spc="120" dirty="0">
                <a:latin typeface="Gill Sans MT"/>
                <a:cs typeface="Gill Sans MT"/>
              </a:rPr>
              <a:t>sex</a:t>
            </a:r>
            <a:r>
              <a:rPr sz="2200" b="0" spc="-45" dirty="0">
                <a:latin typeface="Gill Sans MT"/>
                <a:cs typeface="Gill Sans MT"/>
              </a:rPr>
              <a:t> </a:t>
            </a:r>
            <a:r>
              <a:rPr sz="2200" b="0" spc="85" dirty="0">
                <a:latin typeface="Gill Sans MT"/>
                <a:cs typeface="Gill Sans MT"/>
              </a:rPr>
              <a:t>discrimination</a:t>
            </a:r>
            <a:r>
              <a:rPr sz="2200" b="0" dirty="0">
                <a:latin typeface="Gill Sans MT"/>
                <a:cs typeface="Gill Sans MT"/>
              </a:rPr>
              <a:t> </a:t>
            </a:r>
            <a:r>
              <a:rPr sz="2200" b="0" spc="45" dirty="0">
                <a:latin typeface="Gill Sans MT"/>
                <a:cs typeface="Gill Sans MT"/>
              </a:rPr>
              <a:t>under</a:t>
            </a:r>
            <a:endParaRPr sz="2200">
              <a:latin typeface="Gill Sans MT"/>
              <a:cs typeface="Gill Sans MT"/>
            </a:endParaRPr>
          </a:p>
          <a:p>
            <a:pPr marL="241300">
              <a:lnSpc>
                <a:spcPts val="1850"/>
              </a:lnSpc>
            </a:pPr>
            <a:r>
              <a:rPr sz="2200" b="0" dirty="0">
                <a:latin typeface="Gill Sans MT"/>
                <a:cs typeface="Gill Sans MT"/>
              </a:rPr>
              <a:t>Title</a:t>
            </a:r>
            <a:r>
              <a:rPr sz="2200" b="0" spc="-45" dirty="0">
                <a:latin typeface="Gill Sans MT"/>
                <a:cs typeface="Gill Sans MT"/>
              </a:rPr>
              <a:t> </a:t>
            </a:r>
            <a:r>
              <a:rPr sz="2200" b="0" spc="-65" dirty="0">
                <a:latin typeface="Gill Sans MT"/>
                <a:cs typeface="Gill Sans MT"/>
              </a:rPr>
              <a:t>IX</a:t>
            </a:r>
            <a:r>
              <a:rPr sz="2200" b="0" spc="-55" dirty="0">
                <a:latin typeface="Gill Sans MT"/>
                <a:cs typeface="Gill Sans MT"/>
              </a:rPr>
              <a:t> </a:t>
            </a:r>
            <a:r>
              <a:rPr sz="2200" b="0" spc="-20" dirty="0">
                <a:latin typeface="Gill Sans MT"/>
                <a:cs typeface="Gill Sans MT"/>
              </a:rPr>
              <a:t>or</a:t>
            </a:r>
            <a:r>
              <a:rPr sz="2200" b="0" spc="-45" dirty="0">
                <a:latin typeface="Gill Sans MT"/>
                <a:cs typeface="Gill Sans MT"/>
              </a:rPr>
              <a:t> </a:t>
            </a:r>
            <a:r>
              <a:rPr sz="2200" b="0" spc="100" dirty="0">
                <a:latin typeface="Gill Sans MT"/>
                <a:cs typeface="Gill Sans MT"/>
              </a:rPr>
              <a:t>this</a:t>
            </a:r>
            <a:r>
              <a:rPr sz="2200" b="0" spc="-40" dirty="0">
                <a:latin typeface="Gill Sans MT"/>
                <a:cs typeface="Gill Sans MT"/>
              </a:rPr>
              <a:t> </a:t>
            </a:r>
            <a:r>
              <a:rPr sz="2200" b="0" spc="55" dirty="0">
                <a:latin typeface="Gill Sans MT"/>
                <a:cs typeface="Gill Sans MT"/>
              </a:rPr>
              <a:t>part</a:t>
            </a:r>
            <a:r>
              <a:rPr sz="2200" b="0" spc="-45" dirty="0">
                <a:latin typeface="Gill Sans MT"/>
                <a:cs typeface="Gill Sans MT"/>
              </a:rPr>
              <a:t> </a:t>
            </a:r>
            <a:r>
              <a:rPr sz="2200" b="0" spc="155" dirty="0">
                <a:latin typeface="Gill Sans MT"/>
                <a:cs typeface="Gill Sans MT"/>
              </a:rPr>
              <a:t>and</a:t>
            </a:r>
            <a:r>
              <a:rPr sz="2200" b="0" spc="-50" dirty="0">
                <a:latin typeface="Gill Sans MT"/>
                <a:cs typeface="Gill Sans MT"/>
              </a:rPr>
              <a:t> </a:t>
            </a:r>
            <a:r>
              <a:rPr sz="2200" b="0" spc="60" dirty="0">
                <a:latin typeface="Gill Sans MT"/>
                <a:cs typeface="Gill Sans MT"/>
              </a:rPr>
              <a:t>who</a:t>
            </a:r>
            <a:r>
              <a:rPr sz="2200" b="0" spc="-55" dirty="0">
                <a:latin typeface="Gill Sans MT"/>
                <a:cs typeface="Gill Sans MT"/>
              </a:rPr>
              <a:t> </a:t>
            </a:r>
            <a:r>
              <a:rPr sz="2200" b="0" spc="165" dirty="0">
                <a:latin typeface="Gill Sans MT"/>
                <a:cs typeface="Gill Sans MT"/>
              </a:rPr>
              <a:t>was</a:t>
            </a:r>
            <a:endParaRPr sz="2200">
              <a:latin typeface="Gill Sans MT"/>
              <a:cs typeface="Gill Sans MT"/>
            </a:endParaRPr>
          </a:p>
          <a:p>
            <a:pPr marL="241300">
              <a:lnSpc>
                <a:spcPts val="1850"/>
              </a:lnSpc>
            </a:pPr>
            <a:r>
              <a:rPr sz="2200" b="0" spc="95" dirty="0">
                <a:latin typeface="Gill Sans MT"/>
                <a:cs typeface="Gill Sans MT"/>
              </a:rPr>
              <a:t>participating</a:t>
            </a:r>
            <a:r>
              <a:rPr sz="2200" b="0" spc="-45" dirty="0">
                <a:latin typeface="Gill Sans MT"/>
                <a:cs typeface="Gill Sans MT"/>
              </a:rPr>
              <a:t> </a:t>
            </a:r>
            <a:r>
              <a:rPr sz="2200" b="0" spc="-30" dirty="0">
                <a:latin typeface="Gill Sans MT"/>
                <a:cs typeface="Gill Sans MT"/>
              </a:rPr>
              <a:t>or</a:t>
            </a:r>
            <a:r>
              <a:rPr sz="2200" b="0" spc="-70" dirty="0">
                <a:latin typeface="Gill Sans MT"/>
                <a:cs typeface="Gill Sans MT"/>
              </a:rPr>
              <a:t> </a:t>
            </a:r>
            <a:r>
              <a:rPr sz="2200" b="0" spc="105" dirty="0">
                <a:latin typeface="Gill Sans MT"/>
                <a:cs typeface="Gill Sans MT"/>
              </a:rPr>
              <a:t>attempting</a:t>
            </a:r>
            <a:r>
              <a:rPr sz="2200" b="0" spc="-60" dirty="0">
                <a:latin typeface="Gill Sans MT"/>
                <a:cs typeface="Gill Sans MT"/>
              </a:rPr>
              <a:t> </a:t>
            </a:r>
            <a:r>
              <a:rPr sz="2200" b="0" spc="-25" dirty="0">
                <a:latin typeface="Gill Sans MT"/>
                <a:cs typeface="Gill Sans MT"/>
              </a:rPr>
              <a:t>to</a:t>
            </a:r>
            <a:endParaRPr sz="2200">
              <a:latin typeface="Gill Sans MT"/>
              <a:cs typeface="Gill Sans MT"/>
            </a:endParaRPr>
          </a:p>
          <a:p>
            <a:pPr marL="241300">
              <a:lnSpc>
                <a:spcPts val="1850"/>
              </a:lnSpc>
            </a:pPr>
            <a:r>
              <a:rPr sz="2200" b="0" spc="85" dirty="0">
                <a:latin typeface="Gill Sans MT"/>
                <a:cs typeface="Gill Sans MT"/>
              </a:rPr>
              <a:t>participate</a:t>
            </a:r>
            <a:r>
              <a:rPr sz="2200" b="0" spc="-45" dirty="0">
                <a:latin typeface="Gill Sans MT"/>
                <a:cs typeface="Gill Sans MT"/>
              </a:rPr>
              <a:t> </a:t>
            </a:r>
            <a:r>
              <a:rPr sz="2200" b="0" spc="70" dirty="0">
                <a:latin typeface="Gill Sans MT"/>
                <a:cs typeface="Gill Sans MT"/>
              </a:rPr>
              <a:t>in</a:t>
            </a:r>
            <a:r>
              <a:rPr sz="2200" b="0" spc="-65" dirty="0">
                <a:latin typeface="Gill Sans MT"/>
                <a:cs typeface="Gill Sans MT"/>
              </a:rPr>
              <a:t> </a:t>
            </a:r>
            <a:r>
              <a:rPr sz="2200" b="0" spc="65" dirty="0">
                <a:latin typeface="Gill Sans MT"/>
                <a:cs typeface="Gill Sans MT"/>
              </a:rPr>
              <a:t>the</a:t>
            </a:r>
            <a:r>
              <a:rPr sz="2200" b="0" spc="-65" dirty="0">
                <a:latin typeface="Gill Sans MT"/>
                <a:cs typeface="Gill Sans MT"/>
              </a:rPr>
              <a:t> </a:t>
            </a:r>
            <a:r>
              <a:rPr sz="2200" b="0" spc="75" dirty="0">
                <a:latin typeface="Gill Sans MT"/>
                <a:cs typeface="Gill Sans MT"/>
              </a:rPr>
              <a:t>recipient’s</a:t>
            </a:r>
            <a:r>
              <a:rPr sz="2200" b="0" spc="-35" dirty="0">
                <a:latin typeface="Gill Sans MT"/>
                <a:cs typeface="Gill Sans MT"/>
              </a:rPr>
              <a:t> </a:t>
            </a:r>
            <a:r>
              <a:rPr sz="2200" b="0" spc="90" dirty="0">
                <a:latin typeface="Gill Sans MT"/>
                <a:cs typeface="Gill Sans MT"/>
              </a:rPr>
              <a:t>education</a:t>
            </a:r>
            <a:endParaRPr sz="2200">
              <a:latin typeface="Gill Sans MT"/>
              <a:cs typeface="Gill Sans MT"/>
            </a:endParaRPr>
          </a:p>
          <a:p>
            <a:pPr marL="241300">
              <a:lnSpc>
                <a:spcPts val="1850"/>
              </a:lnSpc>
            </a:pPr>
            <a:r>
              <a:rPr sz="2200" b="0" spc="90" dirty="0">
                <a:latin typeface="Gill Sans MT"/>
                <a:cs typeface="Gill Sans MT"/>
              </a:rPr>
              <a:t>program</a:t>
            </a:r>
            <a:r>
              <a:rPr sz="2200" b="0" spc="-35" dirty="0">
                <a:latin typeface="Gill Sans MT"/>
                <a:cs typeface="Gill Sans MT"/>
              </a:rPr>
              <a:t> </a:t>
            </a:r>
            <a:r>
              <a:rPr sz="2200" b="0" spc="-30" dirty="0">
                <a:latin typeface="Gill Sans MT"/>
                <a:cs typeface="Gill Sans MT"/>
              </a:rPr>
              <a:t>or</a:t>
            </a:r>
            <a:r>
              <a:rPr sz="2200" b="0" spc="-65" dirty="0">
                <a:latin typeface="Gill Sans MT"/>
                <a:cs typeface="Gill Sans MT"/>
              </a:rPr>
              <a:t> </a:t>
            </a:r>
            <a:r>
              <a:rPr sz="2200" b="0" spc="70" dirty="0">
                <a:latin typeface="Gill Sans MT"/>
                <a:cs typeface="Gill Sans MT"/>
              </a:rPr>
              <a:t>activity</a:t>
            </a:r>
            <a:r>
              <a:rPr sz="2200" b="0" spc="-60" dirty="0">
                <a:latin typeface="Gill Sans MT"/>
                <a:cs typeface="Gill Sans MT"/>
              </a:rPr>
              <a:t> </a:t>
            </a:r>
            <a:r>
              <a:rPr sz="2200" b="0" spc="114" dirty="0">
                <a:latin typeface="Gill Sans MT"/>
                <a:cs typeface="Gill Sans MT"/>
              </a:rPr>
              <a:t>at</a:t>
            </a:r>
            <a:r>
              <a:rPr sz="2200" b="0" spc="-65" dirty="0">
                <a:latin typeface="Gill Sans MT"/>
                <a:cs typeface="Gill Sans MT"/>
              </a:rPr>
              <a:t> </a:t>
            </a:r>
            <a:r>
              <a:rPr sz="2200" b="0" spc="65" dirty="0">
                <a:latin typeface="Gill Sans MT"/>
                <a:cs typeface="Gill Sans MT"/>
              </a:rPr>
              <a:t>the</a:t>
            </a:r>
            <a:r>
              <a:rPr sz="2200" b="0" spc="-65" dirty="0">
                <a:latin typeface="Gill Sans MT"/>
                <a:cs typeface="Gill Sans MT"/>
              </a:rPr>
              <a:t> </a:t>
            </a:r>
            <a:r>
              <a:rPr sz="2200" b="0" spc="75" dirty="0">
                <a:latin typeface="Gill Sans MT"/>
                <a:cs typeface="Gill Sans MT"/>
              </a:rPr>
              <a:t>time</a:t>
            </a:r>
            <a:r>
              <a:rPr sz="2200" b="0" spc="-60" dirty="0">
                <a:latin typeface="Gill Sans MT"/>
                <a:cs typeface="Gill Sans MT"/>
              </a:rPr>
              <a:t> </a:t>
            </a:r>
            <a:r>
              <a:rPr sz="2200" b="0" spc="120" dirty="0">
                <a:latin typeface="Gill Sans MT"/>
                <a:cs typeface="Gill Sans MT"/>
              </a:rPr>
              <a:t>of</a:t>
            </a:r>
            <a:r>
              <a:rPr sz="2200" b="0" spc="-65" dirty="0">
                <a:latin typeface="Gill Sans MT"/>
                <a:cs typeface="Gill Sans MT"/>
              </a:rPr>
              <a:t> </a:t>
            </a:r>
            <a:r>
              <a:rPr sz="2200" b="0" spc="40" dirty="0">
                <a:latin typeface="Gill Sans MT"/>
                <a:cs typeface="Gill Sans MT"/>
              </a:rPr>
              <a:t>the</a:t>
            </a:r>
            <a:endParaRPr sz="2200">
              <a:latin typeface="Gill Sans MT"/>
              <a:cs typeface="Gill Sans MT"/>
            </a:endParaRPr>
          </a:p>
          <a:p>
            <a:pPr marL="241300">
              <a:lnSpc>
                <a:spcPts val="2245"/>
              </a:lnSpc>
            </a:pPr>
            <a:r>
              <a:rPr sz="2200" b="0" spc="135" dirty="0">
                <a:latin typeface="Gill Sans MT"/>
                <a:cs typeface="Gill Sans MT"/>
              </a:rPr>
              <a:t>alleged</a:t>
            </a:r>
            <a:r>
              <a:rPr sz="2200" b="0" spc="-45" dirty="0">
                <a:latin typeface="Gill Sans MT"/>
                <a:cs typeface="Gill Sans MT"/>
              </a:rPr>
              <a:t> </a:t>
            </a:r>
            <a:r>
              <a:rPr sz="2200" b="0" spc="120" dirty="0">
                <a:latin typeface="Gill Sans MT"/>
                <a:cs typeface="Gill Sans MT"/>
              </a:rPr>
              <a:t>sex</a:t>
            </a:r>
            <a:r>
              <a:rPr sz="2200" b="0" spc="-40" dirty="0">
                <a:latin typeface="Gill Sans MT"/>
                <a:cs typeface="Gill Sans MT"/>
              </a:rPr>
              <a:t> </a:t>
            </a:r>
            <a:r>
              <a:rPr sz="2200" b="0" spc="75" dirty="0">
                <a:latin typeface="Gill Sans MT"/>
                <a:cs typeface="Gill Sans MT"/>
              </a:rPr>
              <a:t>discrimination.</a:t>
            </a:r>
            <a:endParaRPr sz="2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782" rIns="0" bIns="0" rtlCol="0">
            <a:spAutoFit/>
          </a:bodyPr>
          <a:lstStyle/>
          <a:p>
            <a:pPr marL="2025650">
              <a:lnSpc>
                <a:spcPct val="100000"/>
              </a:lnSpc>
              <a:spcBef>
                <a:spcPts val="105"/>
              </a:spcBef>
            </a:pPr>
            <a:r>
              <a:rPr spc="-105" dirty="0"/>
              <a:t>Definition:</a:t>
            </a:r>
            <a:r>
              <a:rPr spc="-114" dirty="0"/>
              <a:t> </a:t>
            </a:r>
            <a:r>
              <a:rPr spc="-65" dirty="0"/>
              <a:t>Respondent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8768" y="2024971"/>
            <a:ext cx="4909820" cy="244284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767205">
              <a:lnSpc>
                <a:spcPct val="100000"/>
              </a:lnSpc>
              <a:spcBef>
                <a:spcPts val="420"/>
              </a:spcBef>
            </a:pPr>
            <a:r>
              <a:rPr sz="2400" b="1" spc="50" dirty="0">
                <a:latin typeface="Gill Sans MT"/>
                <a:cs typeface="Gill Sans MT"/>
              </a:rPr>
              <a:t>2020</a:t>
            </a:r>
            <a:r>
              <a:rPr sz="2400" b="1" spc="-80" dirty="0">
                <a:latin typeface="Gill Sans MT"/>
                <a:cs typeface="Gill Sans MT"/>
              </a:rPr>
              <a:t> </a:t>
            </a:r>
            <a:r>
              <a:rPr sz="2400" b="1" spc="-20" dirty="0">
                <a:latin typeface="Gill Sans MT"/>
                <a:cs typeface="Gill Sans MT"/>
              </a:rPr>
              <a:t>Regs</a:t>
            </a:r>
            <a:endParaRPr sz="2400">
              <a:latin typeface="Gill Sans MT"/>
              <a:cs typeface="Gill Sans MT"/>
            </a:endParaRPr>
          </a:p>
          <a:p>
            <a:pPr marL="240029" marR="5080" indent="-227329">
              <a:lnSpc>
                <a:spcPct val="90000"/>
              </a:lnSpc>
              <a:spcBef>
                <a:spcPts val="71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Gill Sans MT"/>
                <a:cs typeface="Gill Sans MT"/>
              </a:rPr>
              <a:t>An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individual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who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265" dirty="0">
                <a:latin typeface="Gill Sans MT"/>
                <a:cs typeface="Gill Sans MT"/>
              </a:rPr>
              <a:t>has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been 	</a:t>
            </a:r>
            <a:r>
              <a:rPr sz="2800" dirty="0">
                <a:latin typeface="Gill Sans MT"/>
                <a:cs typeface="Gill Sans MT"/>
              </a:rPr>
              <a:t>reported</a:t>
            </a:r>
            <a:r>
              <a:rPr sz="2800" spc="-2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be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the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-10" dirty="0">
                <a:latin typeface="Gill Sans MT"/>
                <a:cs typeface="Gill Sans MT"/>
              </a:rPr>
              <a:t>perpetrator 	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conduct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that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could 	</a:t>
            </a:r>
            <a:r>
              <a:rPr sz="2800" spc="100" dirty="0">
                <a:latin typeface="Gill Sans MT"/>
                <a:cs typeface="Gill Sans MT"/>
              </a:rPr>
              <a:t>constitute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sexual 	harassment.</a:t>
            </a:r>
            <a:endParaRPr sz="280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1828" y="2024971"/>
            <a:ext cx="4633595" cy="205803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779270">
              <a:lnSpc>
                <a:spcPct val="100000"/>
              </a:lnSpc>
              <a:spcBef>
                <a:spcPts val="420"/>
              </a:spcBef>
            </a:pPr>
            <a:r>
              <a:rPr sz="2400" b="1" spc="50" dirty="0">
                <a:latin typeface="Gill Sans MT"/>
                <a:cs typeface="Gill Sans MT"/>
              </a:rPr>
              <a:t>2024</a:t>
            </a:r>
            <a:r>
              <a:rPr sz="2400" b="1" spc="-80" dirty="0">
                <a:latin typeface="Gill Sans MT"/>
                <a:cs typeface="Gill Sans MT"/>
              </a:rPr>
              <a:t> </a:t>
            </a:r>
            <a:r>
              <a:rPr sz="2400" b="1" spc="-20" dirty="0">
                <a:latin typeface="Gill Sans MT"/>
                <a:cs typeface="Gill Sans MT"/>
              </a:rPr>
              <a:t>Regs</a:t>
            </a:r>
            <a:endParaRPr sz="2400">
              <a:latin typeface="Gill Sans MT"/>
              <a:cs typeface="Gill Sans MT"/>
            </a:endParaRPr>
          </a:p>
          <a:p>
            <a:pPr marL="240029" marR="5080" indent="-227329">
              <a:lnSpc>
                <a:spcPts val="302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Gill Sans MT"/>
                <a:cs typeface="Gill Sans MT"/>
              </a:rPr>
              <a:t>A</a:t>
            </a:r>
            <a:r>
              <a:rPr sz="2800" spc="-100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person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who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spc="210" dirty="0">
                <a:latin typeface="Gill Sans MT"/>
                <a:cs typeface="Gill Sans MT"/>
              </a:rPr>
              <a:t>is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70" dirty="0">
                <a:latin typeface="Gill Sans MT"/>
                <a:cs typeface="Gill Sans MT"/>
              </a:rPr>
              <a:t>alleged</a:t>
            </a:r>
            <a:r>
              <a:rPr sz="2800" spc="-100" dirty="0">
                <a:latin typeface="Gill Sans MT"/>
                <a:cs typeface="Gill Sans MT"/>
              </a:rPr>
              <a:t> </a:t>
            </a:r>
            <a:r>
              <a:rPr sz="2800" spc="-25" dirty="0">
                <a:latin typeface="Gill Sans MT"/>
                <a:cs typeface="Gill Sans MT"/>
              </a:rPr>
              <a:t>to 	</a:t>
            </a:r>
            <a:r>
              <a:rPr sz="2800" spc="180" dirty="0">
                <a:latin typeface="Gill Sans MT"/>
                <a:cs typeface="Gill Sans MT"/>
              </a:rPr>
              <a:t>have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violated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recipient’s 	</a:t>
            </a:r>
            <a:r>
              <a:rPr sz="2800" spc="55" dirty="0">
                <a:latin typeface="Gill Sans MT"/>
                <a:cs typeface="Gill Sans MT"/>
              </a:rPr>
              <a:t>prohibition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on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sex 	</a:t>
            </a:r>
            <a:r>
              <a:rPr sz="2800" spc="114" dirty="0">
                <a:latin typeface="Gill Sans MT"/>
                <a:cs typeface="Gill Sans MT"/>
              </a:rPr>
              <a:t>discrimination.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782" rIns="0" bIns="0" rtlCol="0">
            <a:spAutoFit/>
          </a:bodyPr>
          <a:lstStyle/>
          <a:p>
            <a:pPr marL="494665">
              <a:lnSpc>
                <a:spcPct val="100000"/>
              </a:lnSpc>
              <a:spcBef>
                <a:spcPts val="105"/>
              </a:spcBef>
            </a:pPr>
            <a:r>
              <a:rPr spc="-105" dirty="0"/>
              <a:t>Definition:</a:t>
            </a:r>
            <a:r>
              <a:rPr spc="-114" dirty="0"/>
              <a:t> </a:t>
            </a:r>
            <a:r>
              <a:rPr spc="-145" dirty="0"/>
              <a:t>Student</a:t>
            </a:r>
            <a:r>
              <a:rPr spc="-140" dirty="0"/>
              <a:t> </a:t>
            </a:r>
            <a:r>
              <a:rPr spc="-165" dirty="0"/>
              <a:t>with</a:t>
            </a:r>
            <a:r>
              <a:rPr spc="-114" dirty="0"/>
              <a:t> </a:t>
            </a:r>
            <a:r>
              <a:rPr dirty="0"/>
              <a:t>a</a:t>
            </a:r>
            <a:r>
              <a:rPr spc="-105" dirty="0"/>
              <a:t> </a:t>
            </a:r>
            <a:r>
              <a:rPr spc="-60" dirty="0"/>
              <a:t>Disability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8768" y="2065731"/>
            <a:ext cx="3245485" cy="773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67205">
              <a:lnSpc>
                <a:spcPts val="2825"/>
              </a:lnSpc>
              <a:spcBef>
                <a:spcPts val="100"/>
              </a:spcBef>
            </a:pPr>
            <a:r>
              <a:rPr sz="2400" b="1" spc="50" dirty="0">
                <a:latin typeface="Gill Sans MT"/>
                <a:cs typeface="Gill Sans MT"/>
              </a:rPr>
              <a:t>2020</a:t>
            </a:r>
            <a:r>
              <a:rPr sz="2400" b="1" spc="-80" dirty="0">
                <a:latin typeface="Gill Sans MT"/>
                <a:cs typeface="Gill Sans MT"/>
              </a:rPr>
              <a:t> </a:t>
            </a:r>
            <a:r>
              <a:rPr sz="2400" b="1" spc="-20" dirty="0">
                <a:latin typeface="Gill Sans MT"/>
                <a:cs typeface="Gill Sans MT"/>
              </a:rPr>
              <a:t>Regs</a:t>
            </a:r>
            <a:endParaRPr sz="2400">
              <a:latin typeface="Gill Sans MT"/>
              <a:cs typeface="Gill Sans MT"/>
            </a:endParaRPr>
          </a:p>
          <a:p>
            <a:pPr marL="241300" indent="-228600">
              <a:lnSpc>
                <a:spcPts val="3065"/>
              </a:lnSpc>
              <a:buFont typeface="Arial"/>
              <a:buChar char="•"/>
              <a:tabLst>
                <a:tab pos="241300" algn="l"/>
              </a:tabLst>
            </a:pPr>
            <a:r>
              <a:rPr sz="2600" spc="-60" dirty="0">
                <a:latin typeface="Gill Sans MT"/>
                <a:cs typeface="Gill Sans MT"/>
              </a:rPr>
              <a:t>No</a:t>
            </a:r>
            <a:r>
              <a:rPr sz="2600" spc="-120" dirty="0">
                <a:latin typeface="Gill Sans MT"/>
                <a:cs typeface="Gill Sans MT"/>
              </a:rPr>
              <a:t> </a:t>
            </a:r>
            <a:r>
              <a:rPr sz="2600" spc="85" dirty="0">
                <a:latin typeface="Gill Sans MT"/>
                <a:cs typeface="Gill Sans MT"/>
              </a:rPr>
              <a:t>definition</a:t>
            </a:r>
            <a:endParaRPr sz="260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1828" y="2065731"/>
            <a:ext cx="4966335" cy="39516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79270">
              <a:lnSpc>
                <a:spcPts val="2825"/>
              </a:lnSpc>
              <a:spcBef>
                <a:spcPts val="100"/>
              </a:spcBef>
            </a:pPr>
            <a:r>
              <a:rPr sz="2400" b="1" spc="50" dirty="0">
                <a:latin typeface="Gill Sans MT"/>
                <a:cs typeface="Gill Sans MT"/>
              </a:rPr>
              <a:t>2024</a:t>
            </a:r>
            <a:r>
              <a:rPr sz="2400" b="1" spc="-80" dirty="0">
                <a:latin typeface="Gill Sans MT"/>
                <a:cs typeface="Gill Sans MT"/>
              </a:rPr>
              <a:t> </a:t>
            </a:r>
            <a:r>
              <a:rPr sz="2400" b="1" spc="-20" dirty="0">
                <a:latin typeface="Gill Sans MT"/>
                <a:cs typeface="Gill Sans MT"/>
              </a:rPr>
              <a:t>Regs</a:t>
            </a:r>
            <a:endParaRPr sz="2400">
              <a:latin typeface="Gill Sans MT"/>
              <a:cs typeface="Gill Sans MT"/>
            </a:endParaRPr>
          </a:p>
          <a:p>
            <a:pPr marL="241300" indent="-228600">
              <a:lnSpc>
                <a:spcPts val="2595"/>
              </a:lnSpc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§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spc="150" dirty="0">
                <a:latin typeface="Gill Sans MT"/>
                <a:cs typeface="Gill Sans MT"/>
              </a:rPr>
              <a:t>106.2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A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10" dirty="0">
                <a:latin typeface="Gill Sans MT"/>
                <a:cs typeface="Gill Sans MT"/>
              </a:rPr>
              <a:t>student</a:t>
            </a:r>
            <a:r>
              <a:rPr sz="2600" spc="-110" dirty="0">
                <a:latin typeface="Gill Sans MT"/>
                <a:cs typeface="Gill Sans MT"/>
              </a:rPr>
              <a:t> </a:t>
            </a:r>
            <a:r>
              <a:rPr sz="2600" spc="70" dirty="0">
                <a:latin typeface="Gill Sans MT"/>
                <a:cs typeface="Gill Sans MT"/>
              </a:rPr>
              <a:t>who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95" dirty="0">
                <a:latin typeface="Gill Sans MT"/>
                <a:cs typeface="Gill Sans MT"/>
              </a:rPr>
              <a:t>is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spc="190" dirty="0">
                <a:latin typeface="Gill Sans MT"/>
                <a:cs typeface="Gill Sans MT"/>
              </a:rPr>
              <a:t>an</a:t>
            </a:r>
            <a:endParaRPr sz="2600">
              <a:latin typeface="Gill Sans MT"/>
              <a:cs typeface="Gill Sans MT"/>
            </a:endParaRPr>
          </a:p>
          <a:p>
            <a:pPr marL="241300">
              <a:lnSpc>
                <a:spcPts val="2185"/>
              </a:lnSpc>
            </a:pPr>
            <a:r>
              <a:rPr sz="2600" spc="110" dirty="0">
                <a:latin typeface="Gill Sans MT"/>
                <a:cs typeface="Gill Sans MT"/>
              </a:rPr>
              <a:t>individual</a:t>
            </a:r>
            <a:r>
              <a:rPr sz="2600" spc="-110" dirty="0">
                <a:latin typeface="Gill Sans MT"/>
                <a:cs typeface="Gill Sans MT"/>
              </a:rPr>
              <a:t> </a:t>
            </a:r>
            <a:r>
              <a:rPr sz="2600" spc="55" dirty="0">
                <a:latin typeface="Gill Sans MT"/>
                <a:cs typeface="Gill Sans MT"/>
              </a:rPr>
              <a:t>with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300" dirty="0">
                <a:latin typeface="Gill Sans MT"/>
                <a:cs typeface="Gill Sans MT"/>
              </a:rPr>
              <a:t>a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disability</a:t>
            </a:r>
            <a:r>
              <a:rPr sz="2600" spc="-114" dirty="0">
                <a:latin typeface="Gill Sans MT"/>
                <a:cs typeface="Gill Sans MT"/>
              </a:rPr>
              <a:t> </a:t>
            </a:r>
            <a:r>
              <a:rPr sz="2600" spc="290" dirty="0">
                <a:latin typeface="Gill Sans MT"/>
                <a:cs typeface="Gill Sans MT"/>
              </a:rPr>
              <a:t>as</a:t>
            </a:r>
            <a:endParaRPr sz="2600">
              <a:latin typeface="Gill Sans MT"/>
              <a:cs typeface="Gill Sans MT"/>
            </a:endParaRPr>
          </a:p>
          <a:p>
            <a:pPr marL="241300" marR="62865">
              <a:lnSpc>
                <a:spcPct val="70000"/>
              </a:lnSpc>
              <a:spcBef>
                <a:spcPts val="470"/>
              </a:spcBef>
            </a:pPr>
            <a:r>
              <a:rPr sz="2600" spc="130" dirty="0">
                <a:latin typeface="Gill Sans MT"/>
                <a:cs typeface="Gill Sans MT"/>
              </a:rPr>
              <a:t>defined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in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75" dirty="0">
                <a:latin typeface="Gill Sans MT"/>
                <a:cs typeface="Gill Sans MT"/>
              </a:rPr>
              <a:t>the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95" dirty="0">
                <a:latin typeface="Gill Sans MT"/>
                <a:cs typeface="Gill Sans MT"/>
              </a:rPr>
              <a:t>Rehabilitation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25" dirty="0">
                <a:latin typeface="Gill Sans MT"/>
                <a:cs typeface="Gill Sans MT"/>
              </a:rPr>
              <a:t>Act </a:t>
            </a:r>
            <a:r>
              <a:rPr sz="2600" spc="140" dirty="0">
                <a:latin typeface="Gill Sans MT"/>
                <a:cs typeface="Gill Sans MT"/>
              </a:rPr>
              <a:t>of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10" dirty="0">
                <a:latin typeface="Gill Sans MT"/>
                <a:cs typeface="Gill Sans MT"/>
              </a:rPr>
              <a:t>1973,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315" dirty="0">
                <a:latin typeface="Gill Sans MT"/>
                <a:cs typeface="Gill Sans MT"/>
              </a:rPr>
              <a:t>as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55" dirty="0">
                <a:latin typeface="Gill Sans MT"/>
                <a:cs typeface="Gill Sans MT"/>
              </a:rPr>
              <a:t>amended.</a:t>
            </a:r>
            <a:endParaRPr sz="2600">
              <a:latin typeface="Gill Sans MT"/>
              <a:cs typeface="Gill Sans MT"/>
            </a:endParaRPr>
          </a:p>
          <a:p>
            <a:pPr marL="241300" indent="-228600">
              <a:lnSpc>
                <a:spcPts val="2655"/>
              </a:lnSpc>
              <a:spcBef>
                <a:spcPts val="6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§</a:t>
            </a:r>
            <a:r>
              <a:rPr sz="2600" spc="100" dirty="0">
                <a:latin typeface="Calibri"/>
                <a:cs typeface="Calibri"/>
              </a:rPr>
              <a:t> </a:t>
            </a:r>
            <a:r>
              <a:rPr sz="2600" spc="120" dirty="0">
                <a:latin typeface="Gill Sans MT"/>
                <a:cs typeface="Gill Sans MT"/>
              </a:rPr>
              <a:t>106.8(e)</a:t>
            </a:r>
            <a:r>
              <a:rPr sz="2600" spc="-40" dirty="0">
                <a:latin typeface="Gill Sans MT"/>
                <a:cs typeface="Gill Sans MT"/>
              </a:rPr>
              <a:t> </a:t>
            </a:r>
            <a:r>
              <a:rPr sz="2600" spc="-50" dirty="0">
                <a:latin typeface="Gill Sans MT"/>
                <a:cs typeface="Gill Sans MT"/>
              </a:rPr>
              <a:t>TIX</a:t>
            </a:r>
            <a:r>
              <a:rPr sz="2600" spc="-3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Coordinator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spc="195" dirty="0">
                <a:latin typeface="Gill Sans MT"/>
                <a:cs typeface="Gill Sans MT"/>
              </a:rPr>
              <a:t>may</a:t>
            </a:r>
            <a:endParaRPr sz="2600">
              <a:latin typeface="Gill Sans MT"/>
              <a:cs typeface="Gill Sans MT"/>
            </a:endParaRPr>
          </a:p>
          <a:p>
            <a:pPr marL="241300">
              <a:lnSpc>
                <a:spcPts val="2185"/>
              </a:lnSpc>
            </a:pPr>
            <a:r>
              <a:rPr sz="2600" spc="315" dirty="0">
                <a:latin typeface="Gill Sans MT"/>
                <a:cs typeface="Gill Sans MT"/>
              </a:rPr>
              <a:t>as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85" dirty="0">
                <a:latin typeface="Gill Sans MT"/>
                <a:cs typeface="Gill Sans MT"/>
              </a:rPr>
              <a:t>appropriate</a:t>
            </a:r>
            <a:r>
              <a:rPr sz="2600" spc="-105" dirty="0">
                <a:latin typeface="Gill Sans MT"/>
                <a:cs typeface="Gill Sans MT"/>
              </a:rPr>
              <a:t> </a:t>
            </a:r>
            <a:r>
              <a:rPr sz="2600" spc="55" dirty="0">
                <a:latin typeface="Gill Sans MT"/>
                <a:cs typeface="Gill Sans MT"/>
              </a:rPr>
              <a:t>with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50" dirty="0">
                <a:latin typeface="Gill Sans MT"/>
                <a:cs typeface="Gill Sans MT"/>
              </a:rPr>
              <a:t>the</a:t>
            </a:r>
            <a:endParaRPr sz="2600">
              <a:latin typeface="Gill Sans MT"/>
              <a:cs typeface="Gill Sans MT"/>
            </a:endParaRPr>
          </a:p>
          <a:p>
            <a:pPr marL="241300">
              <a:lnSpc>
                <a:spcPts val="2185"/>
              </a:lnSpc>
            </a:pPr>
            <a:r>
              <a:rPr sz="2600" spc="110" dirty="0">
                <a:latin typeface="Gill Sans MT"/>
                <a:cs typeface="Gill Sans MT"/>
              </a:rPr>
              <a:t>individual</a:t>
            </a:r>
            <a:r>
              <a:rPr sz="2600" spc="-130" dirty="0">
                <a:latin typeface="Gill Sans MT"/>
                <a:cs typeface="Gill Sans MT"/>
              </a:rPr>
              <a:t> </a:t>
            </a:r>
            <a:r>
              <a:rPr sz="2600" spc="-20" dirty="0">
                <a:latin typeface="Gill Sans MT"/>
                <a:cs typeface="Gill Sans MT"/>
              </a:rPr>
              <a:t>or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150" dirty="0">
                <a:latin typeface="Gill Sans MT"/>
                <a:cs typeface="Gill Sans MT"/>
              </a:rPr>
              <a:t>office</a:t>
            </a:r>
            <a:r>
              <a:rPr sz="2600" spc="-110" dirty="0">
                <a:latin typeface="Gill Sans MT"/>
                <a:cs typeface="Gill Sans MT"/>
              </a:rPr>
              <a:t> </a:t>
            </a:r>
            <a:r>
              <a:rPr sz="2600" spc="100" dirty="0">
                <a:latin typeface="Gill Sans MT"/>
                <a:cs typeface="Gill Sans MT"/>
              </a:rPr>
              <a:t>that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spc="65" dirty="0">
                <a:latin typeface="Gill Sans MT"/>
                <a:cs typeface="Gill Sans MT"/>
              </a:rPr>
              <a:t>recipient</a:t>
            </a:r>
            <a:endParaRPr sz="2600">
              <a:latin typeface="Gill Sans MT"/>
              <a:cs typeface="Gill Sans MT"/>
            </a:endParaRPr>
          </a:p>
          <a:p>
            <a:pPr marL="241300">
              <a:lnSpc>
                <a:spcPts val="2185"/>
              </a:lnSpc>
            </a:pPr>
            <a:r>
              <a:rPr sz="2600" spc="250" dirty="0">
                <a:latin typeface="Gill Sans MT"/>
                <a:cs typeface="Gill Sans MT"/>
              </a:rPr>
              <a:t>has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65" dirty="0">
                <a:latin typeface="Gill Sans MT"/>
                <a:cs typeface="Gill Sans MT"/>
              </a:rPr>
              <a:t>designated</a:t>
            </a:r>
            <a:r>
              <a:rPr sz="2600" spc="-114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65" dirty="0">
                <a:latin typeface="Gill Sans MT"/>
                <a:cs typeface="Gill Sans MT"/>
              </a:rPr>
              <a:t> </a:t>
            </a:r>
            <a:r>
              <a:rPr sz="2600" spc="55" dirty="0">
                <a:latin typeface="Gill Sans MT"/>
                <a:cs typeface="Gill Sans MT"/>
              </a:rPr>
              <a:t>provide</a:t>
            </a:r>
            <a:endParaRPr sz="2600">
              <a:latin typeface="Gill Sans MT"/>
              <a:cs typeface="Gill Sans MT"/>
            </a:endParaRPr>
          </a:p>
          <a:p>
            <a:pPr marL="241300">
              <a:lnSpc>
                <a:spcPts val="2185"/>
              </a:lnSpc>
            </a:pPr>
            <a:r>
              <a:rPr sz="2600" spc="90" dirty="0">
                <a:latin typeface="Gill Sans MT"/>
                <a:cs typeface="Gill Sans MT"/>
              </a:rPr>
              <a:t>support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spc="140" dirty="0">
                <a:latin typeface="Gill Sans MT"/>
                <a:cs typeface="Gill Sans MT"/>
              </a:rPr>
              <a:t>students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35" dirty="0">
                <a:latin typeface="Gill Sans MT"/>
                <a:cs typeface="Gill Sans MT"/>
              </a:rPr>
              <a:t>with</a:t>
            </a:r>
            <a:endParaRPr sz="2600">
              <a:latin typeface="Gill Sans MT"/>
              <a:cs typeface="Gill Sans MT"/>
            </a:endParaRPr>
          </a:p>
          <a:p>
            <a:pPr marL="241300">
              <a:lnSpc>
                <a:spcPts val="2185"/>
              </a:lnSpc>
            </a:pPr>
            <a:r>
              <a:rPr sz="2600" spc="130" dirty="0">
                <a:latin typeface="Gill Sans MT"/>
                <a:cs typeface="Gill Sans MT"/>
              </a:rPr>
              <a:t>disabilities</a:t>
            </a:r>
            <a:r>
              <a:rPr sz="2600" spc="-125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spc="85" dirty="0">
                <a:latin typeface="Gill Sans MT"/>
                <a:cs typeface="Gill Sans MT"/>
              </a:rPr>
              <a:t>determine</a:t>
            </a:r>
            <a:r>
              <a:rPr sz="2600" spc="-105" dirty="0">
                <a:latin typeface="Gill Sans MT"/>
                <a:cs typeface="Gill Sans MT"/>
              </a:rPr>
              <a:t> </a:t>
            </a:r>
            <a:r>
              <a:rPr sz="2600" spc="75" dirty="0">
                <a:latin typeface="Gill Sans MT"/>
                <a:cs typeface="Gill Sans MT"/>
              </a:rPr>
              <a:t>how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-25" dirty="0">
                <a:latin typeface="Gill Sans MT"/>
                <a:cs typeface="Gill Sans MT"/>
              </a:rPr>
              <a:t>to</a:t>
            </a:r>
            <a:endParaRPr sz="2600">
              <a:latin typeface="Gill Sans MT"/>
              <a:cs typeface="Gill Sans MT"/>
            </a:endParaRPr>
          </a:p>
          <a:p>
            <a:pPr marL="241300" marR="194945">
              <a:lnSpc>
                <a:spcPct val="70100"/>
              </a:lnSpc>
              <a:spcBef>
                <a:spcPts val="465"/>
              </a:spcBef>
            </a:pPr>
            <a:r>
              <a:rPr sz="2600" spc="145" dirty="0">
                <a:latin typeface="Gill Sans MT"/>
                <a:cs typeface="Gill Sans MT"/>
              </a:rPr>
              <a:t>comply</a:t>
            </a:r>
            <a:r>
              <a:rPr sz="2600" spc="-120" dirty="0">
                <a:latin typeface="Gill Sans MT"/>
                <a:cs typeface="Gill Sans MT"/>
              </a:rPr>
              <a:t> </a:t>
            </a:r>
            <a:r>
              <a:rPr sz="2600" spc="55" dirty="0">
                <a:latin typeface="Gill Sans MT"/>
                <a:cs typeface="Gill Sans MT"/>
              </a:rPr>
              <a:t>with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30" dirty="0">
                <a:latin typeface="Gill Sans MT"/>
                <a:cs typeface="Gill Sans MT"/>
              </a:rPr>
              <a:t>Section</a:t>
            </a:r>
            <a:r>
              <a:rPr sz="2600" spc="-114" dirty="0">
                <a:latin typeface="Gill Sans MT"/>
                <a:cs typeface="Gill Sans MT"/>
              </a:rPr>
              <a:t> </a:t>
            </a:r>
            <a:r>
              <a:rPr sz="2600" spc="155" dirty="0">
                <a:latin typeface="Gill Sans MT"/>
                <a:cs typeface="Gill Sans MT"/>
              </a:rPr>
              <a:t>504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140" dirty="0">
                <a:latin typeface="Gill Sans MT"/>
                <a:cs typeface="Gill Sans MT"/>
              </a:rPr>
              <a:t>of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50" dirty="0">
                <a:latin typeface="Gill Sans MT"/>
                <a:cs typeface="Gill Sans MT"/>
              </a:rPr>
              <a:t>the </a:t>
            </a:r>
            <a:r>
              <a:rPr sz="2600" spc="95" dirty="0">
                <a:latin typeface="Gill Sans MT"/>
                <a:cs typeface="Gill Sans MT"/>
              </a:rPr>
              <a:t>Rehabilitation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40" dirty="0">
                <a:latin typeface="Gill Sans MT"/>
                <a:cs typeface="Gill Sans MT"/>
              </a:rPr>
              <a:t>Act.</a:t>
            </a:r>
            <a:endParaRPr sz="2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782" rIns="0" bIns="0" rtlCol="0">
            <a:spAutoFit/>
          </a:bodyPr>
          <a:lstStyle/>
          <a:p>
            <a:pPr marL="2432050">
              <a:lnSpc>
                <a:spcPct val="100000"/>
              </a:lnSpc>
              <a:spcBef>
                <a:spcPts val="105"/>
              </a:spcBef>
            </a:pPr>
            <a:r>
              <a:rPr spc="-105" dirty="0"/>
              <a:t>Definition:</a:t>
            </a:r>
            <a:r>
              <a:rPr spc="-114" dirty="0"/>
              <a:t> </a:t>
            </a:r>
            <a:r>
              <a:rPr spc="-80" dirty="0"/>
              <a:t>Relevant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8768" y="2065731"/>
            <a:ext cx="4944110" cy="3183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67205">
              <a:lnSpc>
                <a:spcPct val="100000"/>
              </a:lnSpc>
              <a:spcBef>
                <a:spcPts val="100"/>
              </a:spcBef>
            </a:pPr>
            <a:r>
              <a:rPr sz="2400" b="1" spc="50" dirty="0">
                <a:latin typeface="Gill Sans MT"/>
                <a:cs typeface="Gill Sans MT"/>
              </a:rPr>
              <a:t>2020</a:t>
            </a:r>
            <a:r>
              <a:rPr sz="2400" b="1" spc="-80" dirty="0">
                <a:latin typeface="Gill Sans MT"/>
                <a:cs typeface="Gill Sans MT"/>
              </a:rPr>
              <a:t> </a:t>
            </a:r>
            <a:r>
              <a:rPr sz="2400" b="1" spc="-20" dirty="0">
                <a:latin typeface="Gill Sans MT"/>
                <a:cs typeface="Gill Sans MT"/>
              </a:rPr>
              <a:t>Regs</a:t>
            </a:r>
            <a:endParaRPr sz="240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240665" algn="l"/>
              </a:tabLst>
            </a:pPr>
            <a:r>
              <a:rPr sz="2000" spc="-50" dirty="0">
                <a:latin typeface="Gill Sans MT"/>
                <a:cs typeface="Gill Sans MT"/>
              </a:rPr>
              <a:t>No</a:t>
            </a:r>
            <a:r>
              <a:rPr sz="2000" spc="-85" dirty="0">
                <a:latin typeface="Gill Sans MT"/>
                <a:cs typeface="Gill Sans MT"/>
              </a:rPr>
              <a:t> </a:t>
            </a:r>
            <a:r>
              <a:rPr sz="2000" spc="65" dirty="0">
                <a:latin typeface="Gill Sans MT"/>
                <a:cs typeface="Gill Sans MT"/>
              </a:rPr>
              <a:t>definition</a:t>
            </a:r>
            <a:endParaRPr sz="2000">
              <a:latin typeface="Gill Sans MT"/>
              <a:cs typeface="Gill Sans MT"/>
            </a:endParaRPr>
          </a:p>
          <a:p>
            <a:pPr marL="240665" indent="-227965">
              <a:lnSpc>
                <a:spcPts val="2039"/>
              </a:lnSpc>
              <a:spcBef>
                <a:spcPts val="275"/>
              </a:spcBef>
              <a:buFont typeface="Arial"/>
              <a:buChar char="•"/>
              <a:tabLst>
                <a:tab pos="240665" algn="l"/>
              </a:tabLst>
            </a:pPr>
            <a:r>
              <a:rPr sz="2000" spc="65" dirty="0">
                <a:latin typeface="Gill Sans MT"/>
                <a:cs typeface="Gill Sans MT"/>
              </a:rPr>
              <a:t>Questions</a:t>
            </a:r>
            <a:r>
              <a:rPr sz="2000" spc="-55" dirty="0">
                <a:latin typeface="Gill Sans MT"/>
                <a:cs typeface="Gill Sans MT"/>
              </a:rPr>
              <a:t> </a:t>
            </a:r>
            <a:r>
              <a:rPr sz="2000" spc="140" dirty="0">
                <a:latin typeface="Gill Sans MT"/>
                <a:cs typeface="Gill Sans MT"/>
              </a:rPr>
              <a:t>and</a:t>
            </a:r>
            <a:r>
              <a:rPr sz="2000" spc="-70" dirty="0">
                <a:latin typeface="Gill Sans MT"/>
                <a:cs typeface="Gill Sans MT"/>
              </a:rPr>
              <a:t> </a:t>
            </a:r>
            <a:r>
              <a:rPr sz="2000" spc="95" dirty="0">
                <a:latin typeface="Gill Sans MT"/>
                <a:cs typeface="Gill Sans MT"/>
              </a:rPr>
              <a:t>evidence</a:t>
            </a:r>
            <a:r>
              <a:rPr sz="2000" spc="-35" dirty="0">
                <a:latin typeface="Gill Sans MT"/>
                <a:cs typeface="Gill Sans MT"/>
              </a:rPr>
              <a:t> </a:t>
            </a:r>
            <a:r>
              <a:rPr sz="2000" spc="80" dirty="0">
                <a:latin typeface="Gill Sans MT"/>
                <a:cs typeface="Gill Sans MT"/>
              </a:rPr>
              <a:t>about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1680"/>
              </a:lnSpc>
            </a:pPr>
            <a:r>
              <a:rPr sz="2000" spc="114" dirty="0">
                <a:latin typeface="Gill Sans MT"/>
                <a:cs typeface="Gill Sans MT"/>
              </a:rPr>
              <a:t>complainant’s</a:t>
            </a:r>
            <a:r>
              <a:rPr sz="2000" spc="-80" dirty="0">
                <a:latin typeface="Gill Sans MT"/>
                <a:cs typeface="Gill Sans MT"/>
              </a:rPr>
              <a:t> </a:t>
            </a:r>
            <a:r>
              <a:rPr sz="2000" spc="114" dirty="0">
                <a:latin typeface="Gill Sans MT"/>
                <a:cs typeface="Gill Sans MT"/>
              </a:rPr>
              <a:t>sexual</a:t>
            </a:r>
            <a:r>
              <a:rPr sz="2000" spc="-30" dirty="0">
                <a:latin typeface="Gill Sans MT"/>
                <a:cs typeface="Gill Sans MT"/>
              </a:rPr>
              <a:t> </a:t>
            </a:r>
            <a:r>
              <a:rPr sz="2000" spc="80" dirty="0">
                <a:latin typeface="Gill Sans MT"/>
                <a:cs typeface="Gill Sans MT"/>
              </a:rPr>
              <a:t>predisposition</a:t>
            </a:r>
            <a:r>
              <a:rPr sz="2000" spc="-75" dirty="0">
                <a:latin typeface="Gill Sans MT"/>
                <a:cs typeface="Gill Sans MT"/>
              </a:rPr>
              <a:t> </a:t>
            </a:r>
            <a:r>
              <a:rPr sz="2000" spc="-25" dirty="0">
                <a:latin typeface="Gill Sans MT"/>
                <a:cs typeface="Gill Sans MT"/>
              </a:rPr>
              <a:t>or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1680"/>
              </a:lnSpc>
            </a:pPr>
            <a:r>
              <a:rPr sz="2000" dirty="0">
                <a:latin typeface="Gill Sans MT"/>
                <a:cs typeface="Gill Sans MT"/>
              </a:rPr>
              <a:t>prior</a:t>
            </a:r>
            <a:r>
              <a:rPr sz="2000" spc="-65" dirty="0">
                <a:latin typeface="Gill Sans MT"/>
                <a:cs typeface="Gill Sans MT"/>
              </a:rPr>
              <a:t> </a:t>
            </a:r>
            <a:r>
              <a:rPr sz="2000" spc="114" dirty="0">
                <a:latin typeface="Gill Sans MT"/>
                <a:cs typeface="Gill Sans MT"/>
              </a:rPr>
              <a:t>sexual</a:t>
            </a:r>
            <a:r>
              <a:rPr sz="2000" spc="-35" dirty="0">
                <a:latin typeface="Gill Sans MT"/>
                <a:cs typeface="Gill Sans MT"/>
              </a:rPr>
              <a:t> </a:t>
            </a:r>
            <a:r>
              <a:rPr sz="2000" spc="75" dirty="0">
                <a:latin typeface="Gill Sans MT"/>
                <a:cs typeface="Gill Sans MT"/>
              </a:rPr>
              <a:t>behavior</a:t>
            </a:r>
            <a:r>
              <a:rPr sz="2000" spc="-60" dirty="0">
                <a:latin typeface="Gill Sans MT"/>
                <a:cs typeface="Gill Sans MT"/>
              </a:rPr>
              <a:t> </a:t>
            </a:r>
            <a:r>
              <a:rPr sz="2000" spc="70" dirty="0">
                <a:latin typeface="Gill Sans MT"/>
                <a:cs typeface="Gill Sans MT"/>
              </a:rPr>
              <a:t>are</a:t>
            </a:r>
            <a:r>
              <a:rPr sz="2000" spc="-45" dirty="0">
                <a:latin typeface="Gill Sans MT"/>
                <a:cs typeface="Gill Sans MT"/>
              </a:rPr>
              <a:t> </a:t>
            </a:r>
            <a:r>
              <a:rPr sz="2000" dirty="0">
                <a:latin typeface="Gill Sans MT"/>
                <a:cs typeface="Gill Sans MT"/>
              </a:rPr>
              <a:t>not</a:t>
            </a:r>
            <a:r>
              <a:rPr sz="2000" spc="-45" dirty="0">
                <a:latin typeface="Gill Sans MT"/>
                <a:cs typeface="Gill Sans MT"/>
              </a:rPr>
              <a:t> </a:t>
            </a:r>
            <a:r>
              <a:rPr sz="2000" spc="-10" dirty="0">
                <a:latin typeface="Gill Sans MT"/>
                <a:cs typeface="Gill Sans MT"/>
              </a:rPr>
              <a:t>relevant,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1680"/>
              </a:lnSpc>
            </a:pPr>
            <a:r>
              <a:rPr sz="2000" spc="140" dirty="0">
                <a:latin typeface="Gill Sans MT"/>
                <a:cs typeface="Gill Sans MT"/>
              </a:rPr>
              <a:t>unless</a:t>
            </a:r>
            <a:r>
              <a:rPr sz="2000" spc="-55" dirty="0">
                <a:latin typeface="Gill Sans MT"/>
                <a:cs typeface="Gill Sans MT"/>
              </a:rPr>
              <a:t> </a:t>
            </a:r>
            <a:r>
              <a:rPr sz="2000" spc="150" dirty="0">
                <a:latin typeface="Gill Sans MT"/>
                <a:cs typeface="Gill Sans MT"/>
              </a:rPr>
              <a:t>such</a:t>
            </a:r>
            <a:r>
              <a:rPr sz="2000" spc="-40" dirty="0">
                <a:latin typeface="Gill Sans MT"/>
                <a:cs typeface="Gill Sans MT"/>
              </a:rPr>
              <a:t> </a:t>
            </a:r>
            <a:r>
              <a:rPr sz="2000" spc="110" dirty="0">
                <a:latin typeface="Gill Sans MT"/>
                <a:cs typeface="Gill Sans MT"/>
              </a:rPr>
              <a:t>questions</a:t>
            </a:r>
            <a:r>
              <a:rPr sz="2000" spc="-55" dirty="0">
                <a:latin typeface="Gill Sans MT"/>
                <a:cs typeface="Gill Sans MT"/>
              </a:rPr>
              <a:t> </a:t>
            </a:r>
            <a:r>
              <a:rPr sz="2000" spc="140" dirty="0">
                <a:latin typeface="Gill Sans MT"/>
                <a:cs typeface="Gill Sans MT"/>
              </a:rPr>
              <a:t>and</a:t>
            </a:r>
            <a:r>
              <a:rPr sz="2000" spc="-55" dirty="0">
                <a:latin typeface="Gill Sans MT"/>
                <a:cs typeface="Gill Sans MT"/>
              </a:rPr>
              <a:t> </a:t>
            </a:r>
            <a:r>
              <a:rPr sz="2000" spc="95" dirty="0">
                <a:latin typeface="Gill Sans MT"/>
                <a:cs typeface="Gill Sans MT"/>
              </a:rPr>
              <a:t>evidence</a:t>
            </a:r>
            <a:r>
              <a:rPr sz="2000" spc="-40" dirty="0">
                <a:latin typeface="Gill Sans MT"/>
                <a:cs typeface="Gill Sans MT"/>
              </a:rPr>
              <a:t> </a:t>
            </a:r>
            <a:r>
              <a:rPr sz="2000" spc="45" dirty="0">
                <a:latin typeface="Gill Sans MT"/>
                <a:cs typeface="Gill Sans MT"/>
              </a:rPr>
              <a:t>are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1680"/>
              </a:lnSpc>
            </a:pPr>
            <a:r>
              <a:rPr sz="2000" spc="80" dirty="0">
                <a:latin typeface="Gill Sans MT"/>
                <a:cs typeface="Gill Sans MT"/>
              </a:rPr>
              <a:t>offered</a:t>
            </a:r>
            <a:r>
              <a:rPr sz="2000" spc="5" dirty="0">
                <a:latin typeface="Gill Sans MT"/>
                <a:cs typeface="Gill Sans MT"/>
              </a:rPr>
              <a:t> </a:t>
            </a:r>
            <a:r>
              <a:rPr sz="2000" dirty="0">
                <a:latin typeface="Gill Sans MT"/>
                <a:cs typeface="Gill Sans MT"/>
              </a:rPr>
              <a:t>to</a:t>
            </a:r>
            <a:r>
              <a:rPr sz="2000" spc="-5" dirty="0">
                <a:latin typeface="Gill Sans MT"/>
                <a:cs typeface="Gill Sans MT"/>
              </a:rPr>
              <a:t> </a:t>
            </a:r>
            <a:r>
              <a:rPr sz="2000" dirty="0">
                <a:latin typeface="Gill Sans MT"/>
                <a:cs typeface="Gill Sans MT"/>
              </a:rPr>
              <a:t>prove </a:t>
            </a:r>
            <a:r>
              <a:rPr sz="2000" spc="75" dirty="0">
                <a:latin typeface="Gill Sans MT"/>
                <a:cs typeface="Gill Sans MT"/>
              </a:rPr>
              <a:t>that</a:t>
            </a:r>
            <a:r>
              <a:rPr sz="2000" spc="-15" dirty="0">
                <a:latin typeface="Gill Sans MT"/>
                <a:cs typeface="Gill Sans MT"/>
              </a:rPr>
              <a:t> </a:t>
            </a:r>
            <a:r>
              <a:rPr sz="2000" spc="114" dirty="0">
                <a:latin typeface="Gill Sans MT"/>
                <a:cs typeface="Gill Sans MT"/>
              </a:rPr>
              <a:t>someone</a:t>
            </a:r>
            <a:r>
              <a:rPr sz="2000" spc="15" dirty="0">
                <a:latin typeface="Gill Sans MT"/>
                <a:cs typeface="Gill Sans MT"/>
              </a:rPr>
              <a:t> </a:t>
            </a:r>
            <a:r>
              <a:rPr sz="2000" dirty="0">
                <a:latin typeface="Gill Sans MT"/>
                <a:cs typeface="Gill Sans MT"/>
              </a:rPr>
              <a:t>other</a:t>
            </a:r>
            <a:r>
              <a:rPr sz="2000" spc="-15" dirty="0">
                <a:latin typeface="Gill Sans MT"/>
                <a:cs typeface="Gill Sans MT"/>
              </a:rPr>
              <a:t> </a:t>
            </a:r>
            <a:r>
              <a:rPr sz="2000" spc="85" dirty="0">
                <a:latin typeface="Gill Sans MT"/>
                <a:cs typeface="Gill Sans MT"/>
              </a:rPr>
              <a:t>than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1680"/>
              </a:lnSpc>
            </a:pPr>
            <a:r>
              <a:rPr sz="2000" spc="60" dirty="0">
                <a:latin typeface="Gill Sans MT"/>
                <a:cs typeface="Gill Sans MT"/>
              </a:rPr>
              <a:t>the</a:t>
            </a:r>
            <a:r>
              <a:rPr sz="2000" spc="-60" dirty="0">
                <a:latin typeface="Gill Sans MT"/>
                <a:cs typeface="Gill Sans MT"/>
              </a:rPr>
              <a:t> </a:t>
            </a:r>
            <a:r>
              <a:rPr sz="2000" spc="75" dirty="0">
                <a:latin typeface="Gill Sans MT"/>
                <a:cs typeface="Gill Sans MT"/>
              </a:rPr>
              <a:t>respondent</a:t>
            </a:r>
            <a:r>
              <a:rPr sz="2000" spc="-70" dirty="0">
                <a:latin typeface="Gill Sans MT"/>
                <a:cs typeface="Gill Sans MT"/>
              </a:rPr>
              <a:t> </a:t>
            </a:r>
            <a:r>
              <a:rPr sz="2000" spc="90" dirty="0">
                <a:latin typeface="Gill Sans MT"/>
                <a:cs typeface="Gill Sans MT"/>
              </a:rPr>
              <a:t>committed</a:t>
            </a:r>
            <a:r>
              <a:rPr sz="2000" spc="-70" dirty="0">
                <a:latin typeface="Gill Sans MT"/>
                <a:cs typeface="Gill Sans MT"/>
              </a:rPr>
              <a:t> </a:t>
            </a:r>
            <a:r>
              <a:rPr sz="2000" spc="60" dirty="0">
                <a:latin typeface="Gill Sans MT"/>
                <a:cs typeface="Gill Sans MT"/>
              </a:rPr>
              <a:t>the</a:t>
            </a:r>
            <a:r>
              <a:rPr sz="2000" spc="-60" dirty="0">
                <a:latin typeface="Gill Sans MT"/>
                <a:cs typeface="Gill Sans MT"/>
              </a:rPr>
              <a:t> </a:t>
            </a:r>
            <a:r>
              <a:rPr sz="2000" spc="80" dirty="0">
                <a:latin typeface="Gill Sans MT"/>
                <a:cs typeface="Gill Sans MT"/>
              </a:rPr>
              <a:t>conduct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1680"/>
              </a:lnSpc>
            </a:pPr>
            <a:r>
              <a:rPr sz="2000" spc="125" dirty="0">
                <a:latin typeface="Gill Sans MT"/>
                <a:cs typeface="Gill Sans MT"/>
              </a:rPr>
              <a:t>alleged</a:t>
            </a:r>
            <a:r>
              <a:rPr sz="2000" spc="-75" dirty="0">
                <a:latin typeface="Gill Sans MT"/>
                <a:cs typeface="Gill Sans MT"/>
              </a:rPr>
              <a:t> </a:t>
            </a:r>
            <a:r>
              <a:rPr sz="2000" spc="-10" dirty="0">
                <a:latin typeface="Gill Sans MT"/>
                <a:cs typeface="Gill Sans MT"/>
              </a:rPr>
              <a:t>or</a:t>
            </a:r>
            <a:r>
              <a:rPr sz="2000" spc="-65" dirty="0">
                <a:latin typeface="Gill Sans MT"/>
                <a:cs typeface="Gill Sans MT"/>
              </a:rPr>
              <a:t> </a:t>
            </a:r>
            <a:r>
              <a:rPr sz="2000" spc="114" dirty="0">
                <a:latin typeface="Gill Sans MT"/>
                <a:cs typeface="Gill Sans MT"/>
              </a:rPr>
              <a:t>if</a:t>
            </a:r>
            <a:r>
              <a:rPr sz="2000" spc="-60" dirty="0">
                <a:latin typeface="Gill Sans MT"/>
                <a:cs typeface="Gill Sans MT"/>
              </a:rPr>
              <a:t> </a:t>
            </a:r>
            <a:r>
              <a:rPr sz="2000" spc="60" dirty="0">
                <a:latin typeface="Gill Sans MT"/>
                <a:cs typeface="Gill Sans MT"/>
              </a:rPr>
              <a:t>the</a:t>
            </a:r>
            <a:r>
              <a:rPr sz="2000" spc="-65" dirty="0">
                <a:latin typeface="Gill Sans MT"/>
                <a:cs typeface="Gill Sans MT"/>
              </a:rPr>
              <a:t> </a:t>
            </a:r>
            <a:r>
              <a:rPr sz="2000" spc="110" dirty="0">
                <a:latin typeface="Gill Sans MT"/>
                <a:cs typeface="Gill Sans MT"/>
              </a:rPr>
              <a:t>questions</a:t>
            </a:r>
            <a:r>
              <a:rPr sz="2000" spc="-80" dirty="0">
                <a:latin typeface="Gill Sans MT"/>
                <a:cs typeface="Gill Sans MT"/>
              </a:rPr>
              <a:t> </a:t>
            </a:r>
            <a:r>
              <a:rPr sz="2000" spc="140" dirty="0">
                <a:latin typeface="Gill Sans MT"/>
                <a:cs typeface="Gill Sans MT"/>
              </a:rPr>
              <a:t>and</a:t>
            </a:r>
            <a:r>
              <a:rPr sz="2000" spc="-75" dirty="0">
                <a:latin typeface="Gill Sans MT"/>
                <a:cs typeface="Gill Sans MT"/>
              </a:rPr>
              <a:t> </a:t>
            </a:r>
            <a:r>
              <a:rPr sz="2000" spc="85" dirty="0">
                <a:latin typeface="Gill Sans MT"/>
                <a:cs typeface="Gill Sans MT"/>
              </a:rPr>
              <a:t>evidence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1680"/>
              </a:lnSpc>
            </a:pPr>
            <a:r>
              <a:rPr sz="2000" spc="70" dirty="0">
                <a:latin typeface="Gill Sans MT"/>
                <a:cs typeface="Gill Sans MT"/>
              </a:rPr>
              <a:t>concern</a:t>
            </a:r>
            <a:r>
              <a:rPr sz="2000" spc="-45" dirty="0">
                <a:latin typeface="Gill Sans MT"/>
                <a:cs typeface="Gill Sans MT"/>
              </a:rPr>
              <a:t> </a:t>
            </a:r>
            <a:r>
              <a:rPr sz="2000" spc="130" dirty="0">
                <a:latin typeface="Gill Sans MT"/>
                <a:cs typeface="Gill Sans MT"/>
              </a:rPr>
              <a:t>specific</a:t>
            </a:r>
            <a:r>
              <a:rPr sz="2000" spc="-35" dirty="0">
                <a:latin typeface="Gill Sans MT"/>
                <a:cs typeface="Gill Sans MT"/>
              </a:rPr>
              <a:t> </a:t>
            </a:r>
            <a:r>
              <a:rPr sz="2000" spc="95" dirty="0">
                <a:latin typeface="Gill Sans MT"/>
                <a:cs typeface="Gill Sans MT"/>
              </a:rPr>
              <a:t>incidents</a:t>
            </a:r>
            <a:r>
              <a:rPr sz="2000" spc="-60" dirty="0">
                <a:latin typeface="Gill Sans MT"/>
                <a:cs typeface="Gill Sans MT"/>
              </a:rPr>
              <a:t> </a:t>
            </a:r>
            <a:r>
              <a:rPr sz="2000" spc="105" dirty="0">
                <a:latin typeface="Gill Sans MT"/>
                <a:cs typeface="Gill Sans MT"/>
              </a:rPr>
              <a:t>of</a:t>
            </a:r>
            <a:r>
              <a:rPr sz="2000" spc="-40" dirty="0">
                <a:latin typeface="Gill Sans MT"/>
                <a:cs typeface="Gill Sans MT"/>
              </a:rPr>
              <a:t> </a:t>
            </a:r>
            <a:r>
              <a:rPr sz="2000" spc="35" dirty="0">
                <a:latin typeface="Gill Sans MT"/>
                <a:cs typeface="Gill Sans MT"/>
              </a:rPr>
              <a:t>the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1680"/>
              </a:lnSpc>
            </a:pPr>
            <a:r>
              <a:rPr sz="2000" spc="114" dirty="0">
                <a:latin typeface="Gill Sans MT"/>
                <a:cs typeface="Gill Sans MT"/>
              </a:rPr>
              <a:t>complainant’s</a:t>
            </a:r>
            <a:r>
              <a:rPr sz="2000" spc="-100" dirty="0">
                <a:latin typeface="Gill Sans MT"/>
                <a:cs typeface="Gill Sans MT"/>
              </a:rPr>
              <a:t> </a:t>
            </a:r>
            <a:r>
              <a:rPr sz="2000" dirty="0">
                <a:latin typeface="Gill Sans MT"/>
                <a:cs typeface="Gill Sans MT"/>
              </a:rPr>
              <a:t>prior</a:t>
            </a:r>
            <a:r>
              <a:rPr sz="2000" spc="-75" dirty="0">
                <a:latin typeface="Gill Sans MT"/>
                <a:cs typeface="Gill Sans MT"/>
              </a:rPr>
              <a:t> </a:t>
            </a:r>
            <a:r>
              <a:rPr sz="2000" spc="114" dirty="0">
                <a:latin typeface="Gill Sans MT"/>
                <a:cs typeface="Gill Sans MT"/>
              </a:rPr>
              <a:t>sexual</a:t>
            </a:r>
            <a:r>
              <a:rPr sz="2000" spc="-60" dirty="0">
                <a:latin typeface="Gill Sans MT"/>
                <a:cs typeface="Gill Sans MT"/>
              </a:rPr>
              <a:t> </a:t>
            </a:r>
            <a:r>
              <a:rPr sz="2000" spc="75" dirty="0">
                <a:latin typeface="Gill Sans MT"/>
                <a:cs typeface="Gill Sans MT"/>
              </a:rPr>
              <a:t>behavior</a:t>
            </a:r>
            <a:r>
              <a:rPr sz="2000" spc="-80" dirty="0">
                <a:latin typeface="Gill Sans MT"/>
                <a:cs typeface="Gill Sans MT"/>
              </a:rPr>
              <a:t> </a:t>
            </a:r>
            <a:r>
              <a:rPr sz="2000" spc="-20" dirty="0">
                <a:latin typeface="Gill Sans MT"/>
                <a:cs typeface="Gill Sans MT"/>
              </a:rPr>
              <a:t>with</a:t>
            </a:r>
            <a:endParaRPr sz="2000">
              <a:latin typeface="Gill Sans MT"/>
              <a:cs typeface="Gill Sans MT"/>
            </a:endParaRPr>
          </a:p>
          <a:p>
            <a:pPr marL="241300" marR="5080">
              <a:lnSpc>
                <a:spcPct val="70000"/>
              </a:lnSpc>
              <a:spcBef>
                <a:spcPts val="360"/>
              </a:spcBef>
            </a:pPr>
            <a:r>
              <a:rPr sz="2000" spc="80" dirty="0">
                <a:latin typeface="Gill Sans MT"/>
                <a:cs typeface="Gill Sans MT"/>
              </a:rPr>
              <a:t>respect</a:t>
            </a:r>
            <a:r>
              <a:rPr sz="2000" spc="-40" dirty="0">
                <a:latin typeface="Gill Sans MT"/>
                <a:cs typeface="Gill Sans MT"/>
              </a:rPr>
              <a:t> </a:t>
            </a:r>
            <a:r>
              <a:rPr sz="2000" dirty="0">
                <a:latin typeface="Gill Sans MT"/>
                <a:cs typeface="Gill Sans MT"/>
              </a:rPr>
              <a:t>to</a:t>
            </a:r>
            <a:r>
              <a:rPr sz="2000" spc="-70" dirty="0">
                <a:latin typeface="Gill Sans MT"/>
                <a:cs typeface="Gill Sans MT"/>
              </a:rPr>
              <a:t> </a:t>
            </a:r>
            <a:r>
              <a:rPr sz="2000" spc="60" dirty="0">
                <a:latin typeface="Gill Sans MT"/>
                <a:cs typeface="Gill Sans MT"/>
              </a:rPr>
              <a:t>the</a:t>
            </a:r>
            <a:r>
              <a:rPr sz="2000" spc="-50" dirty="0">
                <a:latin typeface="Gill Sans MT"/>
                <a:cs typeface="Gill Sans MT"/>
              </a:rPr>
              <a:t> </a:t>
            </a:r>
            <a:r>
              <a:rPr sz="2000" spc="75" dirty="0">
                <a:latin typeface="Gill Sans MT"/>
                <a:cs typeface="Gill Sans MT"/>
              </a:rPr>
              <a:t>respondent</a:t>
            </a:r>
            <a:r>
              <a:rPr sz="2000" spc="-65" dirty="0">
                <a:latin typeface="Gill Sans MT"/>
                <a:cs typeface="Gill Sans MT"/>
              </a:rPr>
              <a:t> </a:t>
            </a:r>
            <a:r>
              <a:rPr sz="2000" spc="140" dirty="0">
                <a:latin typeface="Gill Sans MT"/>
                <a:cs typeface="Gill Sans MT"/>
              </a:rPr>
              <a:t>and</a:t>
            </a:r>
            <a:r>
              <a:rPr sz="2000" spc="-60" dirty="0">
                <a:latin typeface="Gill Sans MT"/>
                <a:cs typeface="Gill Sans MT"/>
              </a:rPr>
              <a:t> </a:t>
            </a:r>
            <a:r>
              <a:rPr sz="2000" spc="70" dirty="0">
                <a:latin typeface="Gill Sans MT"/>
                <a:cs typeface="Gill Sans MT"/>
              </a:rPr>
              <a:t>are</a:t>
            </a:r>
            <a:r>
              <a:rPr sz="2000" spc="-55" dirty="0">
                <a:latin typeface="Gill Sans MT"/>
                <a:cs typeface="Gill Sans MT"/>
              </a:rPr>
              <a:t> </a:t>
            </a:r>
            <a:r>
              <a:rPr sz="2000" spc="70" dirty="0">
                <a:latin typeface="Gill Sans MT"/>
                <a:cs typeface="Gill Sans MT"/>
              </a:rPr>
              <a:t>offered </a:t>
            </a:r>
            <a:r>
              <a:rPr sz="2000" dirty="0">
                <a:latin typeface="Gill Sans MT"/>
                <a:cs typeface="Gill Sans MT"/>
              </a:rPr>
              <a:t>to</a:t>
            </a:r>
            <a:r>
              <a:rPr sz="2000" spc="60" dirty="0">
                <a:latin typeface="Gill Sans MT"/>
                <a:cs typeface="Gill Sans MT"/>
              </a:rPr>
              <a:t> </a:t>
            </a:r>
            <a:r>
              <a:rPr sz="2000" dirty="0">
                <a:latin typeface="Gill Sans MT"/>
                <a:cs typeface="Gill Sans MT"/>
              </a:rPr>
              <a:t>prove</a:t>
            </a:r>
            <a:r>
              <a:rPr sz="2000" spc="60" dirty="0">
                <a:latin typeface="Gill Sans MT"/>
                <a:cs typeface="Gill Sans MT"/>
              </a:rPr>
              <a:t> </a:t>
            </a:r>
            <a:r>
              <a:rPr sz="2000" spc="85" dirty="0">
                <a:latin typeface="Gill Sans MT"/>
                <a:cs typeface="Gill Sans MT"/>
              </a:rPr>
              <a:t>consent.</a:t>
            </a:r>
            <a:endParaRPr sz="200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79270">
              <a:lnSpc>
                <a:spcPct val="100000"/>
              </a:lnSpc>
              <a:spcBef>
                <a:spcPts val="100"/>
              </a:spcBef>
            </a:pPr>
            <a:r>
              <a:rPr spc="50" dirty="0"/>
              <a:t>2024</a:t>
            </a:r>
            <a:r>
              <a:rPr spc="-80" dirty="0"/>
              <a:t> </a:t>
            </a:r>
            <a:r>
              <a:rPr spc="-20" dirty="0"/>
              <a:t>Regs</a:t>
            </a:r>
          </a:p>
          <a:p>
            <a:pPr marL="240665" indent="-227965">
              <a:lnSpc>
                <a:spcPts val="2039"/>
              </a:lnSpc>
              <a:spcBef>
                <a:spcPts val="105"/>
              </a:spcBef>
              <a:buFont typeface="Arial"/>
              <a:buChar char="•"/>
              <a:tabLst>
                <a:tab pos="240665" algn="l"/>
              </a:tabLst>
            </a:pPr>
            <a:r>
              <a:rPr sz="2000" b="0" spc="65" dirty="0">
                <a:latin typeface="Calibri"/>
                <a:cs typeface="Calibri"/>
              </a:rPr>
              <a:t>§</a:t>
            </a:r>
            <a:r>
              <a:rPr sz="2000" b="0" spc="65" dirty="0">
                <a:latin typeface="Gill Sans MT"/>
                <a:cs typeface="Gill Sans MT"/>
              </a:rPr>
              <a:t>106.2-</a:t>
            </a:r>
            <a:r>
              <a:rPr sz="2000" b="0" spc="80" dirty="0">
                <a:latin typeface="Gill Sans MT"/>
                <a:cs typeface="Gill Sans MT"/>
              </a:rPr>
              <a:t>Related</a:t>
            </a:r>
            <a:r>
              <a:rPr sz="2000" b="0" spc="-70" dirty="0">
                <a:latin typeface="Gill Sans MT"/>
                <a:cs typeface="Gill Sans MT"/>
              </a:rPr>
              <a:t> </a:t>
            </a:r>
            <a:r>
              <a:rPr sz="2000" b="0" dirty="0">
                <a:latin typeface="Gill Sans MT"/>
                <a:cs typeface="Gill Sans MT"/>
              </a:rPr>
              <a:t>to</a:t>
            </a:r>
            <a:r>
              <a:rPr sz="2000" b="0" spc="-45" dirty="0">
                <a:latin typeface="Gill Sans MT"/>
                <a:cs typeface="Gill Sans MT"/>
              </a:rPr>
              <a:t> </a:t>
            </a:r>
            <a:r>
              <a:rPr sz="2000" b="0" spc="60" dirty="0">
                <a:latin typeface="Gill Sans MT"/>
                <a:cs typeface="Gill Sans MT"/>
              </a:rPr>
              <a:t>the</a:t>
            </a:r>
            <a:r>
              <a:rPr sz="2000" b="0" spc="-55" dirty="0">
                <a:latin typeface="Gill Sans MT"/>
                <a:cs typeface="Gill Sans MT"/>
              </a:rPr>
              <a:t> </a:t>
            </a:r>
            <a:r>
              <a:rPr sz="2000" b="0" spc="120" dirty="0">
                <a:latin typeface="Gill Sans MT"/>
                <a:cs typeface="Gill Sans MT"/>
              </a:rPr>
              <a:t>allegations</a:t>
            </a:r>
            <a:r>
              <a:rPr sz="2000" b="0" spc="-80" dirty="0">
                <a:latin typeface="Gill Sans MT"/>
                <a:cs typeface="Gill Sans MT"/>
              </a:rPr>
              <a:t> </a:t>
            </a:r>
            <a:r>
              <a:rPr sz="2000" b="0" spc="105" dirty="0">
                <a:latin typeface="Gill Sans MT"/>
                <a:cs typeface="Gill Sans MT"/>
              </a:rPr>
              <a:t>of</a:t>
            </a:r>
            <a:r>
              <a:rPr sz="2000" b="0" spc="-45" dirty="0">
                <a:latin typeface="Gill Sans MT"/>
                <a:cs typeface="Gill Sans MT"/>
              </a:rPr>
              <a:t> </a:t>
            </a:r>
            <a:r>
              <a:rPr sz="2000" b="0" spc="80" dirty="0">
                <a:latin typeface="Gill Sans MT"/>
                <a:cs typeface="Gill Sans MT"/>
              </a:rPr>
              <a:t>sex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1680"/>
              </a:lnSpc>
            </a:pPr>
            <a:r>
              <a:rPr sz="2000" b="0" spc="90" dirty="0">
                <a:latin typeface="Gill Sans MT"/>
                <a:cs typeface="Gill Sans MT"/>
              </a:rPr>
              <a:t>discrimination</a:t>
            </a:r>
            <a:r>
              <a:rPr sz="2000" b="0" spc="-40" dirty="0">
                <a:latin typeface="Gill Sans MT"/>
                <a:cs typeface="Gill Sans MT"/>
              </a:rPr>
              <a:t> </a:t>
            </a:r>
            <a:r>
              <a:rPr sz="2000" b="0" spc="50" dirty="0">
                <a:latin typeface="Gill Sans MT"/>
                <a:cs typeface="Gill Sans MT"/>
              </a:rPr>
              <a:t>under</a:t>
            </a:r>
            <a:r>
              <a:rPr sz="2000" b="0" spc="-65" dirty="0">
                <a:latin typeface="Gill Sans MT"/>
                <a:cs typeface="Gill Sans MT"/>
              </a:rPr>
              <a:t> </a:t>
            </a:r>
            <a:r>
              <a:rPr sz="2000" b="0" spc="95" dirty="0">
                <a:latin typeface="Gill Sans MT"/>
                <a:cs typeface="Gill Sans MT"/>
              </a:rPr>
              <a:t>investigation</a:t>
            </a:r>
            <a:r>
              <a:rPr sz="2000" b="0" spc="-55" dirty="0">
                <a:latin typeface="Gill Sans MT"/>
                <a:cs typeface="Gill Sans MT"/>
              </a:rPr>
              <a:t> </a:t>
            </a:r>
            <a:r>
              <a:rPr sz="2000" b="0" spc="240" dirty="0">
                <a:latin typeface="Gill Sans MT"/>
                <a:cs typeface="Gill Sans MT"/>
              </a:rPr>
              <a:t>as</a:t>
            </a:r>
            <a:r>
              <a:rPr sz="2000" b="0" spc="-15" dirty="0">
                <a:latin typeface="Gill Sans MT"/>
                <a:cs typeface="Gill Sans MT"/>
              </a:rPr>
              <a:t> </a:t>
            </a:r>
            <a:r>
              <a:rPr sz="2000" b="0" spc="30" dirty="0">
                <a:latin typeface="Gill Sans MT"/>
                <a:cs typeface="Gill Sans MT"/>
              </a:rPr>
              <a:t>part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1680"/>
              </a:lnSpc>
            </a:pPr>
            <a:r>
              <a:rPr sz="2000" b="0" spc="105" dirty="0">
                <a:latin typeface="Gill Sans MT"/>
                <a:cs typeface="Gill Sans MT"/>
              </a:rPr>
              <a:t>of</a:t>
            </a:r>
            <a:r>
              <a:rPr sz="2000" b="0" spc="-40" dirty="0">
                <a:latin typeface="Gill Sans MT"/>
                <a:cs typeface="Gill Sans MT"/>
              </a:rPr>
              <a:t> </a:t>
            </a:r>
            <a:r>
              <a:rPr sz="2000" b="0" spc="60" dirty="0">
                <a:latin typeface="Gill Sans MT"/>
                <a:cs typeface="Gill Sans MT"/>
              </a:rPr>
              <a:t>the</a:t>
            </a:r>
            <a:r>
              <a:rPr sz="2000" b="0" spc="-45" dirty="0">
                <a:latin typeface="Gill Sans MT"/>
                <a:cs typeface="Gill Sans MT"/>
              </a:rPr>
              <a:t> </a:t>
            </a:r>
            <a:r>
              <a:rPr sz="2000" b="0" spc="105" dirty="0">
                <a:latin typeface="Gill Sans MT"/>
                <a:cs typeface="Gill Sans MT"/>
              </a:rPr>
              <a:t>grievance</a:t>
            </a:r>
            <a:r>
              <a:rPr sz="2000" b="0" spc="-50" dirty="0">
                <a:latin typeface="Gill Sans MT"/>
                <a:cs typeface="Gill Sans MT"/>
              </a:rPr>
              <a:t> </a:t>
            </a:r>
            <a:r>
              <a:rPr sz="2000" b="0" spc="75" dirty="0">
                <a:latin typeface="Gill Sans MT"/>
                <a:cs typeface="Gill Sans MT"/>
              </a:rPr>
              <a:t>procedures</a:t>
            </a:r>
            <a:r>
              <a:rPr sz="2000" b="0" spc="-50" dirty="0">
                <a:latin typeface="Gill Sans MT"/>
                <a:cs typeface="Gill Sans MT"/>
              </a:rPr>
              <a:t> </a:t>
            </a:r>
            <a:r>
              <a:rPr sz="2000" b="0" spc="45" dirty="0">
                <a:latin typeface="Gill Sans MT"/>
                <a:cs typeface="Gill Sans MT"/>
              </a:rPr>
              <a:t>under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2039"/>
              </a:lnSpc>
            </a:pPr>
            <a:r>
              <a:rPr sz="2000" b="0" spc="75" dirty="0">
                <a:latin typeface="Calibri"/>
                <a:cs typeface="Calibri"/>
              </a:rPr>
              <a:t>§</a:t>
            </a:r>
            <a:r>
              <a:rPr sz="2000" b="0" spc="75" dirty="0">
                <a:latin typeface="Gill Sans MT"/>
                <a:cs typeface="Gill Sans MT"/>
              </a:rPr>
              <a:t>106.45,</a:t>
            </a:r>
            <a:r>
              <a:rPr sz="2000" b="0" spc="-60" dirty="0">
                <a:latin typeface="Gill Sans MT"/>
                <a:cs typeface="Gill Sans MT"/>
              </a:rPr>
              <a:t> </a:t>
            </a:r>
            <a:r>
              <a:rPr sz="2000" b="0" spc="140" dirty="0">
                <a:latin typeface="Gill Sans MT"/>
                <a:cs typeface="Gill Sans MT"/>
              </a:rPr>
              <a:t>and</a:t>
            </a:r>
            <a:r>
              <a:rPr sz="2000" b="0" spc="-65" dirty="0">
                <a:latin typeface="Gill Sans MT"/>
                <a:cs typeface="Gill Sans MT"/>
              </a:rPr>
              <a:t> </a:t>
            </a:r>
            <a:r>
              <a:rPr sz="2000" b="0" spc="114" dirty="0">
                <a:latin typeface="Gill Sans MT"/>
                <a:cs typeface="Gill Sans MT"/>
              </a:rPr>
              <a:t>if</a:t>
            </a:r>
            <a:r>
              <a:rPr sz="2000" b="0" spc="-30" dirty="0">
                <a:latin typeface="Gill Sans MT"/>
                <a:cs typeface="Gill Sans MT"/>
              </a:rPr>
              <a:t> </a:t>
            </a:r>
            <a:r>
              <a:rPr sz="2000" b="0" spc="120" dirty="0">
                <a:latin typeface="Gill Sans MT"/>
                <a:cs typeface="Gill Sans MT"/>
              </a:rPr>
              <a:t>applicable</a:t>
            </a:r>
            <a:r>
              <a:rPr sz="2000" b="0" spc="-45" dirty="0">
                <a:latin typeface="Gill Sans MT"/>
                <a:cs typeface="Gill Sans MT"/>
              </a:rPr>
              <a:t> </a:t>
            </a:r>
            <a:r>
              <a:rPr sz="2000" b="0" spc="80" dirty="0">
                <a:latin typeface="Calibri"/>
                <a:cs typeface="Calibri"/>
              </a:rPr>
              <a:t>§</a:t>
            </a:r>
            <a:r>
              <a:rPr sz="2000" b="0" spc="80" dirty="0">
                <a:latin typeface="Gill Sans MT"/>
                <a:cs typeface="Gill Sans MT"/>
              </a:rPr>
              <a:t>106.46.</a:t>
            </a:r>
            <a:endParaRPr sz="2000">
              <a:latin typeface="Gill Sans MT"/>
              <a:cs typeface="Gill Sans MT"/>
            </a:endParaRPr>
          </a:p>
          <a:p>
            <a:pPr marL="240665" indent="-227965">
              <a:lnSpc>
                <a:spcPts val="2039"/>
              </a:lnSpc>
              <a:spcBef>
                <a:spcPts val="275"/>
              </a:spcBef>
              <a:buFont typeface="Arial"/>
              <a:buChar char="•"/>
              <a:tabLst>
                <a:tab pos="240665" algn="l"/>
              </a:tabLst>
            </a:pPr>
            <a:r>
              <a:rPr sz="2000" b="0" spc="65" dirty="0">
                <a:latin typeface="Gill Sans MT"/>
                <a:cs typeface="Gill Sans MT"/>
              </a:rPr>
              <a:t>Questions</a:t>
            </a:r>
            <a:r>
              <a:rPr sz="2000" b="0" spc="-50" dirty="0">
                <a:latin typeface="Gill Sans MT"/>
                <a:cs typeface="Gill Sans MT"/>
              </a:rPr>
              <a:t> </a:t>
            </a:r>
            <a:r>
              <a:rPr sz="2000" b="0" spc="65" dirty="0">
                <a:latin typeface="Gill Sans MT"/>
                <a:cs typeface="Gill Sans MT"/>
              </a:rPr>
              <a:t>are</a:t>
            </a:r>
            <a:r>
              <a:rPr sz="2000" b="0" spc="-55" dirty="0">
                <a:latin typeface="Gill Sans MT"/>
                <a:cs typeface="Gill Sans MT"/>
              </a:rPr>
              <a:t> </a:t>
            </a:r>
            <a:r>
              <a:rPr sz="2000" b="0" spc="65" dirty="0">
                <a:latin typeface="Gill Sans MT"/>
                <a:cs typeface="Gill Sans MT"/>
              </a:rPr>
              <a:t>relevant</a:t>
            </a:r>
            <a:r>
              <a:rPr sz="2000" b="0" spc="-55" dirty="0">
                <a:latin typeface="Gill Sans MT"/>
                <a:cs typeface="Gill Sans MT"/>
              </a:rPr>
              <a:t> </a:t>
            </a:r>
            <a:r>
              <a:rPr sz="2000" b="0" spc="85" dirty="0">
                <a:latin typeface="Gill Sans MT"/>
                <a:cs typeface="Gill Sans MT"/>
              </a:rPr>
              <a:t>when</a:t>
            </a:r>
            <a:r>
              <a:rPr sz="2000" b="0" spc="-55" dirty="0">
                <a:latin typeface="Gill Sans MT"/>
                <a:cs typeface="Gill Sans MT"/>
              </a:rPr>
              <a:t> </a:t>
            </a:r>
            <a:r>
              <a:rPr sz="2000" b="0" spc="55" dirty="0">
                <a:latin typeface="Gill Sans MT"/>
                <a:cs typeface="Gill Sans MT"/>
              </a:rPr>
              <a:t>they</a:t>
            </a:r>
            <a:r>
              <a:rPr sz="2000" b="0" spc="-50" dirty="0">
                <a:latin typeface="Gill Sans MT"/>
                <a:cs typeface="Gill Sans MT"/>
              </a:rPr>
              <a:t> </a:t>
            </a:r>
            <a:r>
              <a:rPr sz="2000" b="0" spc="95" dirty="0">
                <a:latin typeface="Gill Sans MT"/>
                <a:cs typeface="Gill Sans MT"/>
              </a:rPr>
              <a:t>seek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1680"/>
              </a:lnSpc>
            </a:pPr>
            <a:r>
              <a:rPr sz="2000" b="0" spc="95" dirty="0">
                <a:latin typeface="Gill Sans MT"/>
                <a:cs typeface="Gill Sans MT"/>
              </a:rPr>
              <a:t>evidence</a:t>
            </a:r>
            <a:r>
              <a:rPr sz="2000" b="0" spc="-45" dirty="0">
                <a:latin typeface="Gill Sans MT"/>
                <a:cs typeface="Gill Sans MT"/>
              </a:rPr>
              <a:t> </a:t>
            </a:r>
            <a:r>
              <a:rPr sz="2000" b="0" spc="75" dirty="0">
                <a:latin typeface="Gill Sans MT"/>
                <a:cs typeface="Gill Sans MT"/>
              </a:rPr>
              <a:t>that</a:t>
            </a:r>
            <a:r>
              <a:rPr sz="2000" b="0" spc="-80" dirty="0">
                <a:latin typeface="Gill Sans MT"/>
                <a:cs typeface="Gill Sans MT"/>
              </a:rPr>
              <a:t> </a:t>
            </a:r>
            <a:r>
              <a:rPr sz="2000" b="0" spc="170" dirty="0">
                <a:latin typeface="Gill Sans MT"/>
                <a:cs typeface="Gill Sans MT"/>
              </a:rPr>
              <a:t>may</a:t>
            </a:r>
            <a:r>
              <a:rPr sz="2000" b="0" spc="-50" dirty="0">
                <a:latin typeface="Gill Sans MT"/>
                <a:cs typeface="Gill Sans MT"/>
              </a:rPr>
              <a:t> </a:t>
            </a:r>
            <a:r>
              <a:rPr sz="2000" b="0" spc="125" dirty="0">
                <a:latin typeface="Gill Sans MT"/>
                <a:cs typeface="Gill Sans MT"/>
              </a:rPr>
              <a:t>aid</a:t>
            </a:r>
            <a:r>
              <a:rPr sz="2000" b="0" spc="-70" dirty="0">
                <a:latin typeface="Gill Sans MT"/>
                <a:cs typeface="Gill Sans MT"/>
              </a:rPr>
              <a:t> </a:t>
            </a:r>
            <a:r>
              <a:rPr sz="2000" b="0" spc="70" dirty="0">
                <a:latin typeface="Gill Sans MT"/>
                <a:cs typeface="Gill Sans MT"/>
              </a:rPr>
              <a:t>in</a:t>
            </a:r>
            <a:r>
              <a:rPr sz="2000" b="0" spc="-50" dirty="0">
                <a:latin typeface="Gill Sans MT"/>
                <a:cs typeface="Gill Sans MT"/>
              </a:rPr>
              <a:t> </a:t>
            </a:r>
            <a:r>
              <a:rPr sz="2000" b="0" spc="120" dirty="0">
                <a:latin typeface="Gill Sans MT"/>
                <a:cs typeface="Gill Sans MT"/>
              </a:rPr>
              <a:t>showing</a:t>
            </a:r>
            <a:r>
              <a:rPr sz="2000" b="0" spc="-70" dirty="0">
                <a:latin typeface="Gill Sans MT"/>
                <a:cs typeface="Gill Sans MT"/>
              </a:rPr>
              <a:t> </a:t>
            </a:r>
            <a:r>
              <a:rPr sz="2000" b="0" spc="-10" dirty="0">
                <a:latin typeface="Gill Sans MT"/>
                <a:cs typeface="Gill Sans MT"/>
              </a:rPr>
              <a:t>whether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1680"/>
              </a:lnSpc>
            </a:pPr>
            <a:r>
              <a:rPr sz="2000" b="0" spc="60" dirty="0">
                <a:latin typeface="Gill Sans MT"/>
                <a:cs typeface="Gill Sans MT"/>
              </a:rPr>
              <a:t>the</a:t>
            </a:r>
            <a:r>
              <a:rPr sz="2000" b="0" spc="-50" dirty="0">
                <a:latin typeface="Gill Sans MT"/>
                <a:cs typeface="Gill Sans MT"/>
              </a:rPr>
              <a:t> </a:t>
            </a:r>
            <a:r>
              <a:rPr sz="2000" b="0" spc="125" dirty="0">
                <a:latin typeface="Gill Sans MT"/>
                <a:cs typeface="Gill Sans MT"/>
              </a:rPr>
              <a:t>alleged</a:t>
            </a:r>
            <a:r>
              <a:rPr sz="2000" b="0" spc="-45" dirty="0">
                <a:latin typeface="Gill Sans MT"/>
                <a:cs typeface="Gill Sans MT"/>
              </a:rPr>
              <a:t> </a:t>
            </a:r>
            <a:r>
              <a:rPr sz="2000" b="0" spc="105" dirty="0">
                <a:latin typeface="Gill Sans MT"/>
                <a:cs typeface="Gill Sans MT"/>
              </a:rPr>
              <a:t>sex</a:t>
            </a:r>
            <a:r>
              <a:rPr sz="2000" b="0" spc="-30" dirty="0">
                <a:latin typeface="Gill Sans MT"/>
                <a:cs typeface="Gill Sans MT"/>
              </a:rPr>
              <a:t> </a:t>
            </a:r>
            <a:r>
              <a:rPr sz="2000" b="0" spc="85" dirty="0">
                <a:latin typeface="Gill Sans MT"/>
                <a:cs typeface="Gill Sans MT"/>
              </a:rPr>
              <a:t>discrimination</a:t>
            </a:r>
            <a:r>
              <a:rPr sz="2000" b="0" spc="-50" dirty="0">
                <a:latin typeface="Gill Sans MT"/>
                <a:cs typeface="Gill Sans MT"/>
              </a:rPr>
              <a:t> </a:t>
            </a:r>
            <a:r>
              <a:rPr sz="2000" b="0" spc="-10" dirty="0">
                <a:latin typeface="Gill Sans MT"/>
                <a:cs typeface="Gill Sans MT"/>
              </a:rPr>
              <a:t>occurred,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2039"/>
              </a:lnSpc>
            </a:pPr>
            <a:r>
              <a:rPr sz="2000" b="0" spc="114" dirty="0">
                <a:latin typeface="Gill Sans MT"/>
                <a:cs typeface="Gill Sans MT"/>
              </a:rPr>
              <a:t>and</a:t>
            </a:r>
            <a:endParaRPr sz="2000">
              <a:latin typeface="Gill Sans MT"/>
              <a:cs typeface="Gill Sans MT"/>
            </a:endParaRPr>
          </a:p>
          <a:p>
            <a:pPr marL="240665" indent="-227965">
              <a:lnSpc>
                <a:spcPts val="2039"/>
              </a:lnSpc>
              <a:spcBef>
                <a:spcPts val="285"/>
              </a:spcBef>
              <a:buFont typeface="Arial"/>
              <a:buChar char="•"/>
              <a:tabLst>
                <a:tab pos="240665" algn="l"/>
              </a:tabLst>
            </a:pPr>
            <a:r>
              <a:rPr sz="2000" b="0" spc="100" dirty="0">
                <a:latin typeface="Gill Sans MT"/>
                <a:cs typeface="Gill Sans MT"/>
              </a:rPr>
              <a:t>Evidence</a:t>
            </a:r>
            <a:r>
              <a:rPr sz="2000" b="0" spc="-55" dirty="0">
                <a:latin typeface="Gill Sans MT"/>
                <a:cs typeface="Gill Sans MT"/>
              </a:rPr>
              <a:t> </a:t>
            </a:r>
            <a:r>
              <a:rPr sz="2000" b="0" spc="150" dirty="0">
                <a:latin typeface="Gill Sans MT"/>
                <a:cs typeface="Gill Sans MT"/>
              </a:rPr>
              <a:t>is</a:t>
            </a:r>
            <a:r>
              <a:rPr sz="2000" b="0" spc="-35" dirty="0">
                <a:latin typeface="Gill Sans MT"/>
                <a:cs typeface="Gill Sans MT"/>
              </a:rPr>
              <a:t> </a:t>
            </a:r>
            <a:r>
              <a:rPr sz="2000" b="0" spc="65" dirty="0">
                <a:latin typeface="Gill Sans MT"/>
                <a:cs typeface="Gill Sans MT"/>
              </a:rPr>
              <a:t>relevant</a:t>
            </a:r>
            <a:r>
              <a:rPr sz="2000" b="0" spc="-55" dirty="0">
                <a:latin typeface="Gill Sans MT"/>
                <a:cs typeface="Gill Sans MT"/>
              </a:rPr>
              <a:t> </a:t>
            </a:r>
            <a:r>
              <a:rPr sz="2000" b="0" spc="85" dirty="0">
                <a:latin typeface="Gill Sans MT"/>
                <a:cs typeface="Gill Sans MT"/>
              </a:rPr>
              <a:t>when</a:t>
            </a:r>
            <a:r>
              <a:rPr sz="2000" b="0" spc="-55" dirty="0">
                <a:latin typeface="Gill Sans MT"/>
                <a:cs typeface="Gill Sans MT"/>
              </a:rPr>
              <a:t> </a:t>
            </a:r>
            <a:r>
              <a:rPr sz="2000" b="0" dirty="0">
                <a:latin typeface="Gill Sans MT"/>
                <a:cs typeface="Gill Sans MT"/>
              </a:rPr>
              <a:t>it</a:t>
            </a:r>
            <a:r>
              <a:rPr sz="2000" b="0" spc="-55" dirty="0">
                <a:latin typeface="Gill Sans MT"/>
                <a:cs typeface="Gill Sans MT"/>
              </a:rPr>
              <a:t> </a:t>
            </a:r>
            <a:r>
              <a:rPr sz="2000" b="0" spc="170" dirty="0">
                <a:latin typeface="Gill Sans MT"/>
                <a:cs typeface="Gill Sans MT"/>
              </a:rPr>
              <a:t>may</a:t>
            </a:r>
            <a:r>
              <a:rPr sz="2000" b="0" spc="-45" dirty="0">
                <a:latin typeface="Gill Sans MT"/>
                <a:cs typeface="Gill Sans MT"/>
              </a:rPr>
              <a:t> </a:t>
            </a:r>
            <a:r>
              <a:rPr sz="2000" b="0" spc="125" dirty="0">
                <a:latin typeface="Gill Sans MT"/>
                <a:cs typeface="Gill Sans MT"/>
              </a:rPr>
              <a:t>aid</a:t>
            </a:r>
            <a:r>
              <a:rPr sz="2000" b="0" spc="-60" dirty="0">
                <a:latin typeface="Gill Sans MT"/>
                <a:cs typeface="Gill Sans MT"/>
              </a:rPr>
              <a:t> </a:t>
            </a:r>
            <a:r>
              <a:rPr sz="2000" b="0" spc="185" dirty="0">
                <a:latin typeface="Gill Sans MT"/>
                <a:cs typeface="Gill Sans MT"/>
              </a:rPr>
              <a:t>a</a:t>
            </a:r>
            <a:endParaRPr sz="2000">
              <a:latin typeface="Gill Sans MT"/>
              <a:cs typeface="Gill Sans MT"/>
            </a:endParaRPr>
          </a:p>
          <a:p>
            <a:pPr marL="241300" marR="5080">
              <a:lnSpc>
                <a:spcPct val="70000"/>
              </a:lnSpc>
              <a:spcBef>
                <a:spcPts val="360"/>
              </a:spcBef>
            </a:pPr>
            <a:r>
              <a:rPr sz="2000" b="0" spc="100" dirty="0">
                <a:latin typeface="Gill Sans MT"/>
                <a:cs typeface="Gill Sans MT"/>
              </a:rPr>
              <a:t>decisionmaker</a:t>
            </a:r>
            <a:r>
              <a:rPr sz="2000" b="0" spc="10" dirty="0">
                <a:latin typeface="Gill Sans MT"/>
                <a:cs typeface="Gill Sans MT"/>
              </a:rPr>
              <a:t> </a:t>
            </a:r>
            <a:r>
              <a:rPr sz="2000" b="0" spc="70" dirty="0">
                <a:latin typeface="Gill Sans MT"/>
                <a:cs typeface="Gill Sans MT"/>
              </a:rPr>
              <a:t>in</a:t>
            </a:r>
            <a:r>
              <a:rPr sz="2000" b="0" spc="30" dirty="0">
                <a:latin typeface="Gill Sans MT"/>
                <a:cs typeface="Gill Sans MT"/>
              </a:rPr>
              <a:t> </a:t>
            </a:r>
            <a:r>
              <a:rPr sz="2000" b="0" spc="80" dirty="0">
                <a:latin typeface="Gill Sans MT"/>
                <a:cs typeface="Gill Sans MT"/>
              </a:rPr>
              <a:t>determining</a:t>
            </a:r>
            <a:r>
              <a:rPr sz="2000" b="0" spc="-5" dirty="0">
                <a:latin typeface="Gill Sans MT"/>
                <a:cs typeface="Gill Sans MT"/>
              </a:rPr>
              <a:t> </a:t>
            </a:r>
            <a:r>
              <a:rPr sz="2000" b="0" dirty="0">
                <a:latin typeface="Gill Sans MT"/>
                <a:cs typeface="Gill Sans MT"/>
              </a:rPr>
              <a:t>whether</a:t>
            </a:r>
            <a:r>
              <a:rPr sz="2000" b="0" spc="15" dirty="0">
                <a:latin typeface="Gill Sans MT"/>
                <a:cs typeface="Gill Sans MT"/>
              </a:rPr>
              <a:t> </a:t>
            </a:r>
            <a:r>
              <a:rPr sz="2000" b="0" spc="35" dirty="0">
                <a:latin typeface="Gill Sans MT"/>
                <a:cs typeface="Gill Sans MT"/>
              </a:rPr>
              <a:t>the </a:t>
            </a:r>
            <a:r>
              <a:rPr sz="2000" b="0" spc="125" dirty="0">
                <a:latin typeface="Gill Sans MT"/>
                <a:cs typeface="Gill Sans MT"/>
              </a:rPr>
              <a:t>alleged</a:t>
            </a:r>
            <a:r>
              <a:rPr sz="2000" b="0" spc="-50" dirty="0">
                <a:latin typeface="Gill Sans MT"/>
                <a:cs typeface="Gill Sans MT"/>
              </a:rPr>
              <a:t> </a:t>
            </a:r>
            <a:r>
              <a:rPr sz="2000" b="0" spc="105" dirty="0">
                <a:latin typeface="Gill Sans MT"/>
                <a:cs typeface="Gill Sans MT"/>
              </a:rPr>
              <a:t>sex</a:t>
            </a:r>
            <a:r>
              <a:rPr sz="2000" b="0" spc="-25" dirty="0">
                <a:latin typeface="Gill Sans MT"/>
                <a:cs typeface="Gill Sans MT"/>
              </a:rPr>
              <a:t> </a:t>
            </a:r>
            <a:r>
              <a:rPr sz="2000" b="0" spc="90" dirty="0">
                <a:latin typeface="Gill Sans MT"/>
                <a:cs typeface="Gill Sans MT"/>
              </a:rPr>
              <a:t>discrimination</a:t>
            </a:r>
            <a:r>
              <a:rPr sz="2000" b="0" spc="-50" dirty="0">
                <a:latin typeface="Gill Sans MT"/>
                <a:cs typeface="Gill Sans MT"/>
              </a:rPr>
              <a:t> </a:t>
            </a:r>
            <a:r>
              <a:rPr sz="2000" b="0" spc="40" dirty="0">
                <a:latin typeface="Gill Sans MT"/>
                <a:cs typeface="Gill Sans MT"/>
              </a:rPr>
              <a:t>occurred.</a:t>
            </a:r>
            <a:endParaRPr sz="2000">
              <a:latin typeface="Gill Sans MT"/>
              <a:cs typeface="Gill Sans MT"/>
            </a:endParaRPr>
          </a:p>
          <a:p>
            <a:pPr marL="240665" indent="-227965">
              <a:lnSpc>
                <a:spcPts val="2039"/>
              </a:lnSpc>
              <a:spcBef>
                <a:spcPts val="280"/>
              </a:spcBef>
              <a:buFont typeface="Arial"/>
              <a:buChar char="•"/>
              <a:tabLst>
                <a:tab pos="240665" algn="l"/>
              </a:tabLst>
            </a:pPr>
            <a:r>
              <a:rPr sz="2000" b="0" spc="80" dirty="0">
                <a:latin typeface="Calibri"/>
                <a:cs typeface="Calibri"/>
              </a:rPr>
              <a:t>§</a:t>
            </a:r>
            <a:r>
              <a:rPr sz="2000" b="0" spc="80" dirty="0">
                <a:latin typeface="Gill Sans MT"/>
                <a:cs typeface="Gill Sans MT"/>
              </a:rPr>
              <a:t>106.45(b)(7)</a:t>
            </a:r>
            <a:r>
              <a:rPr sz="2000" b="0" spc="-40" dirty="0">
                <a:latin typeface="Gill Sans MT"/>
                <a:cs typeface="Gill Sans MT"/>
              </a:rPr>
              <a:t> </a:t>
            </a:r>
            <a:r>
              <a:rPr sz="2000" b="0" spc="100" dirty="0">
                <a:latin typeface="Gill Sans MT"/>
                <a:cs typeface="Gill Sans MT"/>
              </a:rPr>
              <a:t>excludes</a:t>
            </a:r>
            <a:r>
              <a:rPr sz="2000" b="0" spc="-40" dirty="0">
                <a:latin typeface="Gill Sans MT"/>
                <a:cs typeface="Gill Sans MT"/>
              </a:rPr>
              <a:t> </a:t>
            </a:r>
            <a:r>
              <a:rPr sz="2000" b="0" spc="75" dirty="0">
                <a:latin typeface="Gill Sans MT"/>
                <a:cs typeface="Gill Sans MT"/>
              </a:rPr>
              <a:t>evidence,</a:t>
            </a:r>
            <a:r>
              <a:rPr sz="2000" b="0" spc="-15" dirty="0">
                <a:latin typeface="Gill Sans MT"/>
                <a:cs typeface="Gill Sans MT"/>
              </a:rPr>
              <a:t> </a:t>
            </a:r>
            <a:r>
              <a:rPr sz="2000" b="0" spc="90" dirty="0">
                <a:latin typeface="Gill Sans MT"/>
                <a:cs typeface="Gill Sans MT"/>
              </a:rPr>
              <a:t>even</a:t>
            </a:r>
            <a:r>
              <a:rPr sz="2000" b="0" spc="-40" dirty="0">
                <a:latin typeface="Gill Sans MT"/>
                <a:cs typeface="Gill Sans MT"/>
              </a:rPr>
              <a:t> </a:t>
            </a:r>
            <a:r>
              <a:rPr sz="2000" b="0" spc="90" dirty="0">
                <a:latin typeface="Gill Sans MT"/>
                <a:cs typeface="Gill Sans MT"/>
              </a:rPr>
              <a:t>if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1680"/>
              </a:lnSpc>
            </a:pPr>
            <a:r>
              <a:rPr sz="2000" b="0" spc="60" dirty="0">
                <a:latin typeface="Gill Sans MT"/>
                <a:cs typeface="Gill Sans MT"/>
              </a:rPr>
              <a:t>relevant</a:t>
            </a:r>
            <a:r>
              <a:rPr sz="2000" b="0" spc="-40" dirty="0">
                <a:latin typeface="Gill Sans MT"/>
                <a:cs typeface="Gill Sans MT"/>
              </a:rPr>
              <a:t> </a:t>
            </a:r>
            <a:r>
              <a:rPr sz="2000" b="0" spc="85" dirty="0">
                <a:latin typeface="Gill Sans MT"/>
                <a:cs typeface="Gill Sans MT"/>
              </a:rPr>
              <a:t>(confidential</a:t>
            </a:r>
            <a:r>
              <a:rPr sz="2000" b="0" spc="-35" dirty="0">
                <a:latin typeface="Gill Sans MT"/>
                <a:cs typeface="Gill Sans MT"/>
              </a:rPr>
              <a:t> </a:t>
            </a:r>
            <a:r>
              <a:rPr sz="2000" b="0" spc="75" dirty="0">
                <a:latin typeface="Gill Sans MT"/>
                <a:cs typeface="Gill Sans MT"/>
              </a:rPr>
              <a:t>employee,</a:t>
            </a:r>
            <a:r>
              <a:rPr sz="2000" b="0" spc="-15" dirty="0">
                <a:latin typeface="Gill Sans MT"/>
                <a:cs typeface="Gill Sans MT"/>
              </a:rPr>
              <a:t> </a:t>
            </a:r>
            <a:r>
              <a:rPr sz="2000" b="0" spc="114" dirty="0">
                <a:latin typeface="Gill Sans MT"/>
                <a:cs typeface="Gill Sans MT"/>
              </a:rPr>
              <a:t>medical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2039"/>
              </a:lnSpc>
            </a:pPr>
            <a:r>
              <a:rPr sz="2000" b="0" dirty="0">
                <a:latin typeface="Gill Sans MT"/>
                <a:cs typeface="Gill Sans MT"/>
              </a:rPr>
              <a:t>records,</a:t>
            </a:r>
            <a:r>
              <a:rPr sz="2000" b="0" spc="25" dirty="0">
                <a:latin typeface="Gill Sans MT"/>
                <a:cs typeface="Gill Sans MT"/>
              </a:rPr>
              <a:t> </a:t>
            </a:r>
            <a:r>
              <a:rPr sz="2000" b="0" dirty="0">
                <a:latin typeface="Gill Sans MT"/>
                <a:cs typeface="Gill Sans MT"/>
              </a:rPr>
              <a:t>prior</a:t>
            </a:r>
            <a:r>
              <a:rPr sz="2000" b="0" spc="40" dirty="0">
                <a:latin typeface="Gill Sans MT"/>
                <a:cs typeface="Gill Sans MT"/>
              </a:rPr>
              <a:t> </a:t>
            </a:r>
            <a:r>
              <a:rPr sz="2000" b="0" spc="114" dirty="0">
                <a:latin typeface="Gill Sans MT"/>
                <a:cs typeface="Gill Sans MT"/>
              </a:rPr>
              <a:t>sexual</a:t>
            </a:r>
            <a:r>
              <a:rPr sz="2000" b="0" spc="55" dirty="0">
                <a:latin typeface="Gill Sans MT"/>
                <a:cs typeface="Gill Sans MT"/>
              </a:rPr>
              <a:t> </a:t>
            </a:r>
            <a:r>
              <a:rPr sz="2000" b="0" spc="70" dirty="0">
                <a:latin typeface="Gill Sans MT"/>
                <a:cs typeface="Gill Sans MT"/>
              </a:rPr>
              <a:t>conduct)</a:t>
            </a:r>
            <a:endParaRPr sz="20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782" rIns="0" bIns="0" rtlCol="0">
            <a:spAutoFit/>
          </a:bodyPr>
          <a:lstStyle/>
          <a:p>
            <a:pPr marL="2485390">
              <a:lnSpc>
                <a:spcPct val="100000"/>
              </a:lnSpc>
              <a:spcBef>
                <a:spcPts val="105"/>
              </a:spcBef>
            </a:pPr>
            <a:r>
              <a:rPr spc="-105" dirty="0"/>
              <a:t>Definition:</a:t>
            </a:r>
            <a:r>
              <a:rPr spc="-114" dirty="0"/>
              <a:t> </a:t>
            </a:r>
            <a:r>
              <a:rPr spc="-105" dirty="0"/>
              <a:t>Consent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8768" y="2024971"/>
            <a:ext cx="3954779" cy="205803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767205">
              <a:lnSpc>
                <a:spcPct val="100000"/>
              </a:lnSpc>
              <a:spcBef>
                <a:spcPts val="420"/>
              </a:spcBef>
            </a:pPr>
            <a:r>
              <a:rPr sz="2400" b="1" spc="50" dirty="0">
                <a:latin typeface="Gill Sans MT"/>
                <a:cs typeface="Gill Sans MT"/>
              </a:rPr>
              <a:t>2020</a:t>
            </a:r>
            <a:r>
              <a:rPr sz="2400" b="1" spc="-80" dirty="0">
                <a:latin typeface="Gill Sans MT"/>
                <a:cs typeface="Gill Sans MT"/>
              </a:rPr>
              <a:t> </a:t>
            </a:r>
            <a:r>
              <a:rPr sz="2400" b="1" spc="-20" dirty="0">
                <a:latin typeface="Gill Sans MT"/>
                <a:cs typeface="Gill Sans MT"/>
              </a:rPr>
              <a:t>Regs</a:t>
            </a:r>
            <a:endParaRPr sz="2400">
              <a:latin typeface="Gill Sans MT"/>
              <a:cs typeface="Gill Sans MT"/>
            </a:endParaRPr>
          </a:p>
          <a:p>
            <a:pPr marL="240029" marR="5080" indent="-227329">
              <a:lnSpc>
                <a:spcPts val="302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45" dirty="0">
                <a:latin typeface="Gill Sans MT"/>
                <a:cs typeface="Gill Sans MT"/>
              </a:rPr>
              <a:t>Not</a:t>
            </a:r>
            <a:r>
              <a:rPr sz="2800" spc="-100" dirty="0">
                <a:latin typeface="Gill Sans MT"/>
                <a:cs typeface="Gill Sans MT"/>
              </a:rPr>
              <a:t> </a:t>
            </a:r>
            <a:r>
              <a:rPr sz="2800" spc="50" dirty="0">
                <a:latin typeface="Gill Sans MT"/>
                <a:cs typeface="Gill Sans MT"/>
              </a:rPr>
              <a:t>required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105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adopt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260" dirty="0">
                <a:latin typeface="Gill Sans MT"/>
                <a:cs typeface="Gill Sans MT"/>
              </a:rPr>
              <a:t>a 	</a:t>
            </a:r>
            <a:r>
              <a:rPr sz="2800" spc="85" dirty="0">
                <a:latin typeface="Gill Sans MT"/>
                <a:cs typeface="Gill Sans MT"/>
              </a:rPr>
              <a:t>particular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definition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of 	</a:t>
            </a:r>
            <a:r>
              <a:rPr sz="2800" spc="145" dirty="0">
                <a:latin typeface="Gill Sans MT"/>
                <a:cs typeface="Gill Sans MT"/>
              </a:rPr>
              <a:t>consent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60" dirty="0">
                <a:latin typeface="Gill Sans MT"/>
                <a:cs typeface="Gill Sans MT"/>
              </a:rPr>
              <a:t>with</a:t>
            </a:r>
            <a:r>
              <a:rPr sz="2800" spc="-100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respect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-25" dirty="0">
                <a:latin typeface="Gill Sans MT"/>
                <a:cs typeface="Gill Sans MT"/>
              </a:rPr>
              <a:t>to 	</a:t>
            </a:r>
            <a:r>
              <a:rPr sz="2800" spc="160" dirty="0">
                <a:latin typeface="Gill Sans MT"/>
                <a:cs typeface="Gill Sans MT"/>
              </a:rPr>
              <a:t>sexual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85" dirty="0">
                <a:latin typeface="Gill Sans MT"/>
                <a:cs typeface="Gill Sans MT"/>
              </a:rPr>
              <a:t>assault.</a:t>
            </a:r>
            <a:endParaRPr sz="280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1828" y="2024971"/>
            <a:ext cx="4685665" cy="205803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779270">
              <a:lnSpc>
                <a:spcPct val="100000"/>
              </a:lnSpc>
              <a:spcBef>
                <a:spcPts val="420"/>
              </a:spcBef>
            </a:pPr>
            <a:r>
              <a:rPr sz="2400" b="1" spc="50" dirty="0">
                <a:latin typeface="Gill Sans MT"/>
                <a:cs typeface="Gill Sans MT"/>
              </a:rPr>
              <a:t>2024</a:t>
            </a:r>
            <a:r>
              <a:rPr sz="2400" b="1" spc="-80" dirty="0">
                <a:latin typeface="Gill Sans MT"/>
                <a:cs typeface="Gill Sans MT"/>
              </a:rPr>
              <a:t> </a:t>
            </a:r>
            <a:r>
              <a:rPr sz="2400" b="1" spc="-20" dirty="0">
                <a:latin typeface="Gill Sans MT"/>
                <a:cs typeface="Gill Sans MT"/>
              </a:rPr>
              <a:t>Regs</a:t>
            </a:r>
            <a:endParaRPr sz="2400">
              <a:latin typeface="Gill Sans MT"/>
              <a:cs typeface="Gill Sans MT"/>
            </a:endParaRPr>
          </a:p>
          <a:p>
            <a:pPr marL="240029" marR="5080" indent="-227329">
              <a:lnSpc>
                <a:spcPts val="302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45" dirty="0">
                <a:latin typeface="Gill Sans MT"/>
                <a:cs typeface="Gill Sans MT"/>
              </a:rPr>
              <a:t>Not</a:t>
            </a:r>
            <a:r>
              <a:rPr sz="2800" spc="-100" dirty="0">
                <a:latin typeface="Gill Sans MT"/>
                <a:cs typeface="Gill Sans MT"/>
              </a:rPr>
              <a:t> </a:t>
            </a:r>
            <a:r>
              <a:rPr sz="2800" spc="50" dirty="0">
                <a:latin typeface="Gill Sans MT"/>
                <a:cs typeface="Gill Sans MT"/>
              </a:rPr>
              <a:t>required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105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adopt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260" dirty="0">
                <a:latin typeface="Gill Sans MT"/>
                <a:cs typeface="Gill Sans MT"/>
              </a:rPr>
              <a:t>a 	</a:t>
            </a:r>
            <a:r>
              <a:rPr sz="2800" spc="85" dirty="0">
                <a:latin typeface="Gill Sans MT"/>
                <a:cs typeface="Gill Sans MT"/>
              </a:rPr>
              <a:t>particular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definition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of 	</a:t>
            </a:r>
            <a:r>
              <a:rPr sz="2800" spc="145" dirty="0">
                <a:latin typeface="Gill Sans MT"/>
                <a:cs typeface="Gill Sans MT"/>
              </a:rPr>
              <a:t>consent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60" dirty="0">
                <a:latin typeface="Gill Sans MT"/>
                <a:cs typeface="Gill Sans MT"/>
              </a:rPr>
              <a:t>with</a:t>
            </a:r>
            <a:r>
              <a:rPr sz="2800" spc="-105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respect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60" dirty="0">
                <a:latin typeface="Gill Sans MT"/>
                <a:cs typeface="Gill Sans MT"/>
              </a:rPr>
              <a:t>sex-	</a:t>
            </a:r>
            <a:r>
              <a:rPr sz="2800" spc="215" dirty="0">
                <a:latin typeface="Gill Sans MT"/>
                <a:cs typeface="Gill Sans MT"/>
              </a:rPr>
              <a:t>based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harassment.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782" rIns="0" bIns="0" rtlCol="0">
            <a:spAutoFit/>
          </a:bodyPr>
          <a:lstStyle/>
          <a:p>
            <a:pPr marL="2281555">
              <a:lnSpc>
                <a:spcPct val="100000"/>
              </a:lnSpc>
              <a:spcBef>
                <a:spcPts val="105"/>
              </a:spcBef>
            </a:pPr>
            <a:r>
              <a:rPr spc="-105" dirty="0"/>
              <a:t>Definition:</a:t>
            </a:r>
            <a:r>
              <a:rPr spc="-114" dirty="0"/>
              <a:t> </a:t>
            </a:r>
            <a:r>
              <a:rPr spc="-45" dirty="0"/>
              <a:t>Remedies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8768" y="2065731"/>
            <a:ext cx="3245485" cy="709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67205">
              <a:lnSpc>
                <a:spcPct val="100000"/>
              </a:lnSpc>
              <a:spcBef>
                <a:spcPts val="100"/>
              </a:spcBef>
            </a:pPr>
            <a:r>
              <a:rPr sz="2400" b="1" spc="50" dirty="0">
                <a:latin typeface="Gill Sans MT"/>
                <a:cs typeface="Gill Sans MT"/>
              </a:rPr>
              <a:t>2020</a:t>
            </a:r>
            <a:r>
              <a:rPr sz="2400" b="1" spc="-80" dirty="0">
                <a:latin typeface="Gill Sans MT"/>
                <a:cs typeface="Gill Sans MT"/>
              </a:rPr>
              <a:t> </a:t>
            </a:r>
            <a:r>
              <a:rPr sz="2400" b="1" spc="-20" dirty="0">
                <a:latin typeface="Gill Sans MT"/>
                <a:cs typeface="Gill Sans MT"/>
              </a:rPr>
              <a:t>Regs</a:t>
            </a:r>
            <a:endParaRPr sz="240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240665" algn="l"/>
              </a:tabLst>
            </a:pPr>
            <a:r>
              <a:rPr sz="2000" spc="-50" dirty="0">
                <a:latin typeface="Gill Sans MT"/>
                <a:cs typeface="Gill Sans MT"/>
              </a:rPr>
              <a:t>No</a:t>
            </a:r>
            <a:r>
              <a:rPr sz="2000" spc="-85" dirty="0">
                <a:latin typeface="Gill Sans MT"/>
                <a:cs typeface="Gill Sans MT"/>
              </a:rPr>
              <a:t> </a:t>
            </a:r>
            <a:r>
              <a:rPr sz="2000" spc="55" dirty="0">
                <a:latin typeface="Gill Sans MT"/>
                <a:cs typeface="Gill Sans MT"/>
              </a:rPr>
              <a:t>Definitions</a:t>
            </a:r>
            <a:endParaRPr sz="200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1828" y="2065731"/>
            <a:ext cx="4921250" cy="3609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79270">
              <a:lnSpc>
                <a:spcPct val="100000"/>
              </a:lnSpc>
              <a:spcBef>
                <a:spcPts val="100"/>
              </a:spcBef>
            </a:pPr>
            <a:r>
              <a:rPr sz="2400" b="1" spc="50" dirty="0">
                <a:latin typeface="Gill Sans MT"/>
                <a:cs typeface="Gill Sans MT"/>
              </a:rPr>
              <a:t>2024</a:t>
            </a:r>
            <a:r>
              <a:rPr sz="2400" b="1" spc="-80" dirty="0">
                <a:latin typeface="Gill Sans MT"/>
                <a:cs typeface="Gill Sans MT"/>
              </a:rPr>
              <a:t> </a:t>
            </a:r>
            <a:r>
              <a:rPr sz="2400" b="1" spc="-20" dirty="0">
                <a:latin typeface="Gill Sans MT"/>
                <a:cs typeface="Gill Sans MT"/>
              </a:rPr>
              <a:t>Regs</a:t>
            </a:r>
            <a:endParaRPr sz="2400">
              <a:latin typeface="Gill Sans MT"/>
              <a:cs typeface="Gill Sans MT"/>
            </a:endParaRPr>
          </a:p>
          <a:p>
            <a:pPr marL="240665" indent="-227965">
              <a:lnSpc>
                <a:spcPts val="2039"/>
              </a:lnSpc>
              <a:spcBef>
                <a:spcPts val="105"/>
              </a:spcBef>
              <a:buFont typeface="Arial"/>
              <a:buChar char="•"/>
              <a:tabLst>
                <a:tab pos="240665" algn="l"/>
              </a:tabLst>
            </a:pPr>
            <a:r>
              <a:rPr sz="2000" spc="100" dirty="0">
                <a:latin typeface="Gill Sans MT"/>
                <a:cs typeface="Gill Sans MT"/>
              </a:rPr>
              <a:t>Remedies:</a:t>
            </a:r>
            <a:r>
              <a:rPr sz="2000" spc="105" dirty="0">
                <a:latin typeface="Gill Sans MT"/>
                <a:cs typeface="Gill Sans MT"/>
              </a:rPr>
              <a:t> </a:t>
            </a:r>
            <a:r>
              <a:rPr sz="2000" spc="130" dirty="0">
                <a:latin typeface="Gill Sans MT"/>
                <a:cs typeface="Gill Sans MT"/>
              </a:rPr>
              <a:t>Measures</a:t>
            </a:r>
            <a:r>
              <a:rPr sz="2000" spc="90" dirty="0">
                <a:latin typeface="Gill Sans MT"/>
                <a:cs typeface="Gill Sans MT"/>
              </a:rPr>
              <a:t> </a:t>
            </a:r>
            <a:r>
              <a:rPr sz="2000" dirty="0">
                <a:latin typeface="Gill Sans MT"/>
                <a:cs typeface="Gill Sans MT"/>
              </a:rPr>
              <a:t>provided,</a:t>
            </a:r>
            <a:r>
              <a:rPr sz="2000" spc="45" dirty="0">
                <a:latin typeface="Gill Sans MT"/>
                <a:cs typeface="Gill Sans MT"/>
              </a:rPr>
              <a:t> </a:t>
            </a:r>
            <a:r>
              <a:rPr sz="2000" spc="215" dirty="0">
                <a:latin typeface="Gill Sans MT"/>
                <a:cs typeface="Gill Sans MT"/>
              </a:rPr>
              <a:t>as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1680"/>
              </a:lnSpc>
            </a:pPr>
            <a:r>
              <a:rPr sz="2000" spc="70" dirty="0">
                <a:latin typeface="Gill Sans MT"/>
                <a:cs typeface="Gill Sans MT"/>
              </a:rPr>
              <a:t>appropriate</a:t>
            </a:r>
            <a:r>
              <a:rPr sz="2000" spc="-95" dirty="0">
                <a:latin typeface="Gill Sans MT"/>
                <a:cs typeface="Gill Sans MT"/>
              </a:rPr>
              <a:t> </a:t>
            </a:r>
            <a:r>
              <a:rPr sz="2000" dirty="0">
                <a:latin typeface="Gill Sans MT"/>
                <a:cs typeface="Gill Sans MT"/>
              </a:rPr>
              <a:t>to</a:t>
            </a:r>
            <a:r>
              <a:rPr sz="2000" spc="-75" dirty="0">
                <a:latin typeface="Gill Sans MT"/>
                <a:cs typeface="Gill Sans MT"/>
              </a:rPr>
              <a:t> </a:t>
            </a:r>
            <a:r>
              <a:rPr sz="2000" spc="235" dirty="0">
                <a:latin typeface="Gill Sans MT"/>
                <a:cs typeface="Gill Sans MT"/>
              </a:rPr>
              <a:t>a</a:t>
            </a:r>
            <a:r>
              <a:rPr sz="2000" spc="-55" dirty="0">
                <a:latin typeface="Gill Sans MT"/>
                <a:cs typeface="Gill Sans MT"/>
              </a:rPr>
              <a:t> </a:t>
            </a:r>
            <a:r>
              <a:rPr sz="2000" spc="114" dirty="0">
                <a:latin typeface="Gill Sans MT"/>
                <a:cs typeface="Gill Sans MT"/>
              </a:rPr>
              <a:t>complainant</a:t>
            </a:r>
            <a:r>
              <a:rPr sz="2000" spc="-95" dirty="0">
                <a:latin typeface="Gill Sans MT"/>
                <a:cs typeface="Gill Sans MT"/>
              </a:rPr>
              <a:t> </a:t>
            </a:r>
            <a:r>
              <a:rPr sz="2000" spc="-10" dirty="0">
                <a:latin typeface="Gill Sans MT"/>
                <a:cs typeface="Gill Sans MT"/>
              </a:rPr>
              <a:t>or</a:t>
            </a:r>
            <a:r>
              <a:rPr sz="2000" spc="-60" dirty="0">
                <a:latin typeface="Gill Sans MT"/>
                <a:cs typeface="Gill Sans MT"/>
              </a:rPr>
              <a:t> </a:t>
            </a:r>
            <a:r>
              <a:rPr sz="2000" spc="130" dirty="0">
                <a:latin typeface="Gill Sans MT"/>
                <a:cs typeface="Gill Sans MT"/>
              </a:rPr>
              <a:t>any</a:t>
            </a:r>
            <a:r>
              <a:rPr sz="2000" spc="-60" dirty="0">
                <a:latin typeface="Gill Sans MT"/>
                <a:cs typeface="Gill Sans MT"/>
              </a:rPr>
              <a:t> </a:t>
            </a:r>
            <a:r>
              <a:rPr sz="2000" spc="-10" dirty="0">
                <a:latin typeface="Gill Sans MT"/>
                <a:cs typeface="Gill Sans MT"/>
              </a:rPr>
              <a:t>other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1680"/>
              </a:lnSpc>
            </a:pPr>
            <a:r>
              <a:rPr sz="2000" spc="80" dirty="0">
                <a:latin typeface="Gill Sans MT"/>
                <a:cs typeface="Gill Sans MT"/>
              </a:rPr>
              <a:t>person</a:t>
            </a:r>
            <a:r>
              <a:rPr sz="2000" spc="-55" dirty="0">
                <a:latin typeface="Gill Sans MT"/>
                <a:cs typeface="Gill Sans MT"/>
              </a:rPr>
              <a:t> </a:t>
            </a:r>
            <a:r>
              <a:rPr sz="2000" spc="60" dirty="0">
                <a:latin typeface="Gill Sans MT"/>
                <a:cs typeface="Gill Sans MT"/>
              </a:rPr>
              <a:t>the</a:t>
            </a:r>
            <a:r>
              <a:rPr sz="2000" spc="-50" dirty="0">
                <a:latin typeface="Gill Sans MT"/>
                <a:cs typeface="Gill Sans MT"/>
              </a:rPr>
              <a:t> </a:t>
            </a:r>
            <a:r>
              <a:rPr sz="2000" spc="55" dirty="0">
                <a:latin typeface="Gill Sans MT"/>
                <a:cs typeface="Gill Sans MT"/>
              </a:rPr>
              <a:t>recipient</a:t>
            </a:r>
            <a:r>
              <a:rPr sz="2000" spc="-40" dirty="0">
                <a:latin typeface="Gill Sans MT"/>
                <a:cs typeface="Gill Sans MT"/>
              </a:rPr>
              <a:t> </a:t>
            </a:r>
            <a:r>
              <a:rPr sz="2000" spc="95" dirty="0">
                <a:latin typeface="Gill Sans MT"/>
                <a:cs typeface="Gill Sans MT"/>
              </a:rPr>
              <a:t>identifies</a:t>
            </a:r>
            <a:r>
              <a:rPr sz="2000" spc="-55" dirty="0">
                <a:latin typeface="Gill Sans MT"/>
                <a:cs typeface="Gill Sans MT"/>
              </a:rPr>
              <a:t> </a:t>
            </a:r>
            <a:r>
              <a:rPr sz="2000" spc="240" dirty="0">
                <a:latin typeface="Gill Sans MT"/>
                <a:cs typeface="Gill Sans MT"/>
              </a:rPr>
              <a:t>as</a:t>
            </a:r>
            <a:r>
              <a:rPr sz="2000" spc="-40" dirty="0">
                <a:latin typeface="Gill Sans MT"/>
                <a:cs typeface="Gill Sans MT"/>
              </a:rPr>
              <a:t> </a:t>
            </a:r>
            <a:r>
              <a:rPr sz="2000" spc="125" dirty="0">
                <a:latin typeface="Gill Sans MT"/>
                <a:cs typeface="Gill Sans MT"/>
              </a:rPr>
              <a:t>having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1680"/>
              </a:lnSpc>
            </a:pPr>
            <a:r>
              <a:rPr sz="2000" spc="140" dirty="0">
                <a:latin typeface="Gill Sans MT"/>
                <a:cs typeface="Gill Sans MT"/>
              </a:rPr>
              <a:t>had</a:t>
            </a:r>
            <a:r>
              <a:rPr sz="2000" spc="-35" dirty="0">
                <a:latin typeface="Gill Sans MT"/>
                <a:cs typeface="Gill Sans MT"/>
              </a:rPr>
              <a:t> </a:t>
            </a:r>
            <a:r>
              <a:rPr sz="2000" dirty="0">
                <a:latin typeface="Gill Sans MT"/>
                <a:cs typeface="Gill Sans MT"/>
              </a:rPr>
              <a:t>their</a:t>
            </a:r>
            <a:r>
              <a:rPr sz="2000" spc="-45" dirty="0">
                <a:latin typeface="Gill Sans MT"/>
                <a:cs typeface="Gill Sans MT"/>
              </a:rPr>
              <a:t> </a:t>
            </a:r>
            <a:r>
              <a:rPr sz="2000" spc="120" dirty="0">
                <a:latin typeface="Gill Sans MT"/>
                <a:cs typeface="Gill Sans MT"/>
              </a:rPr>
              <a:t>equal</a:t>
            </a:r>
            <a:r>
              <a:rPr sz="2000" spc="-25" dirty="0">
                <a:latin typeface="Gill Sans MT"/>
                <a:cs typeface="Gill Sans MT"/>
              </a:rPr>
              <a:t> </a:t>
            </a:r>
            <a:r>
              <a:rPr sz="2000" spc="190" dirty="0">
                <a:latin typeface="Gill Sans MT"/>
                <a:cs typeface="Gill Sans MT"/>
              </a:rPr>
              <a:t>access</a:t>
            </a:r>
            <a:r>
              <a:rPr sz="2000" spc="-20" dirty="0">
                <a:latin typeface="Gill Sans MT"/>
                <a:cs typeface="Gill Sans MT"/>
              </a:rPr>
              <a:t> </a:t>
            </a:r>
            <a:r>
              <a:rPr sz="2000" dirty="0">
                <a:latin typeface="Gill Sans MT"/>
                <a:cs typeface="Gill Sans MT"/>
              </a:rPr>
              <a:t>to</a:t>
            </a:r>
            <a:r>
              <a:rPr sz="2000" spc="-35" dirty="0">
                <a:latin typeface="Gill Sans MT"/>
                <a:cs typeface="Gill Sans MT"/>
              </a:rPr>
              <a:t> </a:t>
            </a:r>
            <a:r>
              <a:rPr sz="2000" spc="60" dirty="0">
                <a:latin typeface="Gill Sans MT"/>
                <a:cs typeface="Gill Sans MT"/>
              </a:rPr>
              <a:t>the</a:t>
            </a:r>
            <a:r>
              <a:rPr sz="2000" spc="-40" dirty="0">
                <a:latin typeface="Gill Sans MT"/>
                <a:cs typeface="Gill Sans MT"/>
              </a:rPr>
              <a:t> </a:t>
            </a:r>
            <a:r>
              <a:rPr sz="2000" spc="55" dirty="0">
                <a:latin typeface="Gill Sans MT"/>
                <a:cs typeface="Gill Sans MT"/>
              </a:rPr>
              <a:t>recipient’s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1680"/>
              </a:lnSpc>
            </a:pPr>
            <a:r>
              <a:rPr sz="2000" spc="90" dirty="0">
                <a:latin typeface="Gill Sans MT"/>
                <a:cs typeface="Gill Sans MT"/>
              </a:rPr>
              <a:t>education</a:t>
            </a:r>
            <a:r>
              <a:rPr sz="2000" spc="-75" dirty="0">
                <a:latin typeface="Gill Sans MT"/>
                <a:cs typeface="Gill Sans MT"/>
              </a:rPr>
              <a:t> </a:t>
            </a:r>
            <a:r>
              <a:rPr sz="2000" spc="90" dirty="0">
                <a:latin typeface="Gill Sans MT"/>
                <a:cs typeface="Gill Sans MT"/>
              </a:rPr>
              <a:t>program</a:t>
            </a:r>
            <a:r>
              <a:rPr sz="2000" spc="-90" dirty="0">
                <a:latin typeface="Gill Sans MT"/>
                <a:cs typeface="Gill Sans MT"/>
              </a:rPr>
              <a:t> </a:t>
            </a:r>
            <a:r>
              <a:rPr sz="2000" spc="-10" dirty="0">
                <a:latin typeface="Gill Sans MT"/>
                <a:cs typeface="Gill Sans MT"/>
              </a:rPr>
              <a:t>or</a:t>
            </a:r>
            <a:r>
              <a:rPr sz="2000" spc="-60" dirty="0">
                <a:latin typeface="Gill Sans MT"/>
                <a:cs typeface="Gill Sans MT"/>
              </a:rPr>
              <a:t> </a:t>
            </a:r>
            <a:r>
              <a:rPr sz="2000" spc="80" dirty="0">
                <a:latin typeface="Gill Sans MT"/>
                <a:cs typeface="Gill Sans MT"/>
              </a:rPr>
              <a:t>activity</a:t>
            </a:r>
            <a:r>
              <a:rPr sz="2000" spc="-85" dirty="0">
                <a:latin typeface="Gill Sans MT"/>
                <a:cs typeface="Gill Sans MT"/>
              </a:rPr>
              <a:t> </a:t>
            </a:r>
            <a:r>
              <a:rPr sz="2000" spc="75" dirty="0">
                <a:latin typeface="Gill Sans MT"/>
                <a:cs typeface="Gill Sans MT"/>
              </a:rPr>
              <a:t>limited</a:t>
            </a:r>
            <a:r>
              <a:rPr sz="2000" spc="-80" dirty="0">
                <a:latin typeface="Gill Sans MT"/>
                <a:cs typeface="Gill Sans MT"/>
              </a:rPr>
              <a:t> </a:t>
            </a:r>
            <a:r>
              <a:rPr sz="2000" spc="-25" dirty="0">
                <a:latin typeface="Gill Sans MT"/>
                <a:cs typeface="Gill Sans MT"/>
              </a:rPr>
              <a:t>or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1680"/>
              </a:lnSpc>
            </a:pPr>
            <a:r>
              <a:rPr sz="2000" spc="85" dirty="0">
                <a:latin typeface="Gill Sans MT"/>
                <a:cs typeface="Gill Sans MT"/>
              </a:rPr>
              <a:t>denied</a:t>
            </a:r>
            <a:r>
              <a:rPr sz="2000" spc="-45" dirty="0">
                <a:latin typeface="Gill Sans MT"/>
                <a:cs typeface="Gill Sans MT"/>
              </a:rPr>
              <a:t> </a:t>
            </a:r>
            <a:r>
              <a:rPr sz="2000" spc="90" dirty="0">
                <a:latin typeface="Gill Sans MT"/>
                <a:cs typeface="Gill Sans MT"/>
              </a:rPr>
              <a:t>by</a:t>
            </a:r>
            <a:r>
              <a:rPr sz="2000" spc="-40" dirty="0">
                <a:latin typeface="Gill Sans MT"/>
                <a:cs typeface="Gill Sans MT"/>
              </a:rPr>
              <a:t> </a:t>
            </a:r>
            <a:r>
              <a:rPr sz="2000" spc="105" dirty="0">
                <a:latin typeface="Gill Sans MT"/>
                <a:cs typeface="Gill Sans MT"/>
              </a:rPr>
              <a:t>sex</a:t>
            </a:r>
            <a:r>
              <a:rPr sz="2000" spc="-35" dirty="0">
                <a:latin typeface="Gill Sans MT"/>
                <a:cs typeface="Gill Sans MT"/>
              </a:rPr>
              <a:t> </a:t>
            </a:r>
            <a:r>
              <a:rPr sz="2000" spc="90" dirty="0">
                <a:latin typeface="Gill Sans MT"/>
                <a:cs typeface="Gill Sans MT"/>
              </a:rPr>
              <a:t>discrimination.</a:t>
            </a:r>
            <a:r>
              <a:rPr sz="2000" spc="-75" dirty="0">
                <a:latin typeface="Gill Sans MT"/>
                <a:cs typeface="Gill Sans MT"/>
              </a:rPr>
              <a:t> </a:t>
            </a:r>
            <a:r>
              <a:rPr sz="2000" spc="105" dirty="0">
                <a:latin typeface="Gill Sans MT"/>
                <a:cs typeface="Gill Sans MT"/>
              </a:rPr>
              <a:t>These</a:t>
            </a:r>
            <a:r>
              <a:rPr sz="2000" spc="-45" dirty="0">
                <a:latin typeface="Gill Sans MT"/>
                <a:cs typeface="Gill Sans MT"/>
              </a:rPr>
              <a:t> </a:t>
            </a:r>
            <a:r>
              <a:rPr sz="2000" spc="45" dirty="0">
                <a:latin typeface="Gill Sans MT"/>
                <a:cs typeface="Gill Sans MT"/>
              </a:rPr>
              <a:t>are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1680"/>
              </a:lnSpc>
            </a:pPr>
            <a:r>
              <a:rPr sz="2000" spc="60" dirty="0">
                <a:latin typeface="Gill Sans MT"/>
                <a:cs typeface="Gill Sans MT"/>
              </a:rPr>
              <a:t>provided</a:t>
            </a:r>
            <a:r>
              <a:rPr sz="2000" spc="-45" dirty="0">
                <a:latin typeface="Gill Sans MT"/>
                <a:cs typeface="Gill Sans MT"/>
              </a:rPr>
              <a:t> </a:t>
            </a:r>
            <a:r>
              <a:rPr sz="2000" dirty="0">
                <a:latin typeface="Gill Sans MT"/>
                <a:cs typeface="Gill Sans MT"/>
              </a:rPr>
              <a:t>to</a:t>
            </a:r>
            <a:r>
              <a:rPr sz="2000" spc="-20" dirty="0">
                <a:latin typeface="Gill Sans MT"/>
                <a:cs typeface="Gill Sans MT"/>
              </a:rPr>
              <a:t> </a:t>
            </a:r>
            <a:r>
              <a:rPr sz="2000" dirty="0">
                <a:latin typeface="Gill Sans MT"/>
                <a:cs typeface="Gill Sans MT"/>
              </a:rPr>
              <a:t>restore</a:t>
            </a:r>
            <a:r>
              <a:rPr sz="2000" spc="-30" dirty="0">
                <a:latin typeface="Gill Sans MT"/>
                <a:cs typeface="Gill Sans MT"/>
              </a:rPr>
              <a:t> </a:t>
            </a:r>
            <a:r>
              <a:rPr sz="2000" spc="-20" dirty="0">
                <a:latin typeface="Gill Sans MT"/>
                <a:cs typeface="Gill Sans MT"/>
              </a:rPr>
              <a:t>or</a:t>
            </a:r>
            <a:r>
              <a:rPr sz="2000" spc="-35" dirty="0">
                <a:latin typeface="Gill Sans MT"/>
                <a:cs typeface="Gill Sans MT"/>
              </a:rPr>
              <a:t> </a:t>
            </a:r>
            <a:r>
              <a:rPr sz="2000" spc="60" dirty="0">
                <a:latin typeface="Gill Sans MT"/>
                <a:cs typeface="Gill Sans MT"/>
              </a:rPr>
              <a:t>preserve</a:t>
            </a:r>
            <a:r>
              <a:rPr sz="2000" spc="-5" dirty="0">
                <a:latin typeface="Gill Sans MT"/>
                <a:cs typeface="Gill Sans MT"/>
              </a:rPr>
              <a:t> </a:t>
            </a:r>
            <a:r>
              <a:rPr sz="2000" spc="190" dirty="0">
                <a:latin typeface="Gill Sans MT"/>
                <a:cs typeface="Gill Sans MT"/>
              </a:rPr>
              <a:t>access</a:t>
            </a:r>
            <a:r>
              <a:rPr sz="2000" spc="-5" dirty="0">
                <a:latin typeface="Gill Sans MT"/>
                <a:cs typeface="Gill Sans MT"/>
              </a:rPr>
              <a:t> </a:t>
            </a:r>
            <a:r>
              <a:rPr sz="2000" spc="-25" dirty="0">
                <a:latin typeface="Gill Sans MT"/>
                <a:cs typeface="Gill Sans MT"/>
              </a:rPr>
              <a:t>to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1680"/>
              </a:lnSpc>
            </a:pPr>
            <a:r>
              <a:rPr sz="2000" spc="60" dirty="0">
                <a:latin typeface="Gill Sans MT"/>
                <a:cs typeface="Gill Sans MT"/>
              </a:rPr>
              <a:t>the</a:t>
            </a:r>
            <a:r>
              <a:rPr sz="2000" spc="-60" dirty="0">
                <a:latin typeface="Gill Sans MT"/>
                <a:cs typeface="Gill Sans MT"/>
              </a:rPr>
              <a:t> </a:t>
            </a:r>
            <a:r>
              <a:rPr sz="2000" spc="65" dirty="0">
                <a:latin typeface="Gill Sans MT"/>
                <a:cs typeface="Gill Sans MT"/>
              </a:rPr>
              <a:t>recipient’s</a:t>
            </a:r>
            <a:r>
              <a:rPr sz="2000" spc="-55" dirty="0">
                <a:latin typeface="Gill Sans MT"/>
                <a:cs typeface="Gill Sans MT"/>
              </a:rPr>
              <a:t> </a:t>
            </a:r>
            <a:r>
              <a:rPr sz="2000" spc="95" dirty="0">
                <a:latin typeface="Gill Sans MT"/>
                <a:cs typeface="Gill Sans MT"/>
              </a:rPr>
              <a:t>education</a:t>
            </a:r>
            <a:r>
              <a:rPr sz="2000" spc="-70" dirty="0">
                <a:latin typeface="Gill Sans MT"/>
                <a:cs typeface="Gill Sans MT"/>
              </a:rPr>
              <a:t> </a:t>
            </a:r>
            <a:r>
              <a:rPr sz="2000" spc="90" dirty="0">
                <a:latin typeface="Gill Sans MT"/>
                <a:cs typeface="Gill Sans MT"/>
              </a:rPr>
              <a:t>program</a:t>
            </a:r>
            <a:r>
              <a:rPr sz="2000" spc="-80" dirty="0">
                <a:latin typeface="Gill Sans MT"/>
                <a:cs typeface="Gill Sans MT"/>
              </a:rPr>
              <a:t> </a:t>
            </a:r>
            <a:r>
              <a:rPr sz="2000" spc="-25" dirty="0">
                <a:latin typeface="Gill Sans MT"/>
                <a:cs typeface="Gill Sans MT"/>
              </a:rPr>
              <a:t>or</a:t>
            </a:r>
            <a:endParaRPr sz="2000">
              <a:latin typeface="Gill Sans MT"/>
              <a:cs typeface="Gill Sans MT"/>
            </a:endParaRPr>
          </a:p>
          <a:p>
            <a:pPr marL="241300" marR="210185">
              <a:lnSpc>
                <a:spcPct val="70000"/>
              </a:lnSpc>
              <a:spcBef>
                <a:spcPts val="360"/>
              </a:spcBef>
            </a:pPr>
            <a:r>
              <a:rPr sz="2000" spc="80" dirty="0">
                <a:latin typeface="Gill Sans MT"/>
                <a:cs typeface="Gill Sans MT"/>
              </a:rPr>
              <a:t>activity</a:t>
            </a:r>
            <a:r>
              <a:rPr sz="2000" spc="-60" dirty="0">
                <a:latin typeface="Gill Sans MT"/>
                <a:cs typeface="Gill Sans MT"/>
              </a:rPr>
              <a:t> </a:t>
            </a:r>
            <a:r>
              <a:rPr sz="2000" spc="80" dirty="0">
                <a:latin typeface="Gill Sans MT"/>
                <a:cs typeface="Gill Sans MT"/>
              </a:rPr>
              <a:t>after</a:t>
            </a:r>
            <a:r>
              <a:rPr sz="2000" spc="-60" dirty="0">
                <a:latin typeface="Gill Sans MT"/>
                <a:cs typeface="Gill Sans MT"/>
              </a:rPr>
              <a:t> </a:t>
            </a:r>
            <a:r>
              <a:rPr sz="2000" spc="235" dirty="0">
                <a:latin typeface="Gill Sans MT"/>
                <a:cs typeface="Gill Sans MT"/>
              </a:rPr>
              <a:t>a</a:t>
            </a:r>
            <a:r>
              <a:rPr sz="2000" spc="-40" dirty="0">
                <a:latin typeface="Gill Sans MT"/>
                <a:cs typeface="Gill Sans MT"/>
              </a:rPr>
              <a:t> </a:t>
            </a:r>
            <a:r>
              <a:rPr sz="2000" spc="55" dirty="0">
                <a:latin typeface="Gill Sans MT"/>
                <a:cs typeface="Gill Sans MT"/>
              </a:rPr>
              <a:t>recipient</a:t>
            </a:r>
            <a:r>
              <a:rPr sz="2000" spc="-60" dirty="0">
                <a:latin typeface="Gill Sans MT"/>
                <a:cs typeface="Gill Sans MT"/>
              </a:rPr>
              <a:t> </a:t>
            </a:r>
            <a:r>
              <a:rPr sz="2000" spc="190" dirty="0">
                <a:latin typeface="Gill Sans MT"/>
                <a:cs typeface="Gill Sans MT"/>
              </a:rPr>
              <a:t>has</a:t>
            </a:r>
            <a:r>
              <a:rPr sz="2000" spc="-45" dirty="0">
                <a:latin typeface="Gill Sans MT"/>
                <a:cs typeface="Gill Sans MT"/>
              </a:rPr>
              <a:t> </a:t>
            </a:r>
            <a:r>
              <a:rPr sz="2000" spc="55" dirty="0">
                <a:latin typeface="Gill Sans MT"/>
                <a:cs typeface="Gill Sans MT"/>
              </a:rPr>
              <a:t>determined </a:t>
            </a:r>
            <a:r>
              <a:rPr sz="2000" spc="75" dirty="0">
                <a:latin typeface="Gill Sans MT"/>
                <a:cs typeface="Gill Sans MT"/>
              </a:rPr>
              <a:t>that</a:t>
            </a:r>
            <a:r>
              <a:rPr sz="2000" spc="-65" dirty="0">
                <a:latin typeface="Gill Sans MT"/>
                <a:cs typeface="Gill Sans MT"/>
              </a:rPr>
              <a:t> </a:t>
            </a:r>
            <a:r>
              <a:rPr sz="2000" spc="105" dirty="0">
                <a:latin typeface="Gill Sans MT"/>
                <a:cs typeface="Gill Sans MT"/>
              </a:rPr>
              <a:t>sex</a:t>
            </a:r>
            <a:r>
              <a:rPr sz="2000" spc="-25" dirty="0">
                <a:latin typeface="Gill Sans MT"/>
                <a:cs typeface="Gill Sans MT"/>
              </a:rPr>
              <a:t> </a:t>
            </a:r>
            <a:r>
              <a:rPr sz="2000" spc="90" dirty="0">
                <a:latin typeface="Gill Sans MT"/>
                <a:cs typeface="Gill Sans MT"/>
              </a:rPr>
              <a:t>discrimination</a:t>
            </a:r>
            <a:r>
              <a:rPr sz="2000" spc="-55" dirty="0">
                <a:latin typeface="Gill Sans MT"/>
                <a:cs typeface="Gill Sans MT"/>
              </a:rPr>
              <a:t> </a:t>
            </a:r>
            <a:r>
              <a:rPr sz="2000" spc="190" dirty="0">
                <a:latin typeface="Gill Sans MT"/>
                <a:cs typeface="Gill Sans MT"/>
              </a:rPr>
              <a:t>has</a:t>
            </a:r>
            <a:r>
              <a:rPr sz="2000" spc="-55" dirty="0">
                <a:latin typeface="Gill Sans MT"/>
                <a:cs typeface="Gill Sans MT"/>
              </a:rPr>
              <a:t> </a:t>
            </a:r>
            <a:r>
              <a:rPr sz="2000" spc="40" dirty="0">
                <a:latin typeface="Gill Sans MT"/>
                <a:cs typeface="Gill Sans MT"/>
              </a:rPr>
              <a:t>occurred.</a:t>
            </a:r>
            <a:endParaRPr sz="2000">
              <a:latin typeface="Gill Sans MT"/>
              <a:cs typeface="Gill Sans MT"/>
            </a:endParaRPr>
          </a:p>
          <a:p>
            <a:pPr marL="240665" indent="-227965">
              <a:lnSpc>
                <a:spcPts val="2039"/>
              </a:lnSpc>
              <a:spcBef>
                <a:spcPts val="275"/>
              </a:spcBef>
              <a:buFont typeface="Arial"/>
              <a:buChar char="•"/>
              <a:tabLst>
                <a:tab pos="240665" algn="l"/>
              </a:tabLst>
            </a:pPr>
            <a:r>
              <a:rPr sz="2000" spc="65" dirty="0">
                <a:latin typeface="Gill Sans MT"/>
                <a:cs typeface="Gill Sans MT"/>
              </a:rPr>
              <a:t>Disciplinary</a:t>
            </a:r>
            <a:r>
              <a:rPr sz="2000" spc="-55" dirty="0">
                <a:latin typeface="Gill Sans MT"/>
                <a:cs typeface="Gill Sans MT"/>
              </a:rPr>
              <a:t> </a:t>
            </a:r>
            <a:r>
              <a:rPr sz="2000" spc="120" dirty="0">
                <a:latin typeface="Gill Sans MT"/>
                <a:cs typeface="Gill Sans MT"/>
              </a:rPr>
              <a:t>Sanctions:</a:t>
            </a:r>
            <a:r>
              <a:rPr sz="2000" spc="-35" dirty="0">
                <a:latin typeface="Gill Sans MT"/>
                <a:cs typeface="Gill Sans MT"/>
              </a:rPr>
              <a:t> </a:t>
            </a:r>
            <a:r>
              <a:rPr sz="2000" spc="95" dirty="0">
                <a:latin typeface="Gill Sans MT"/>
                <a:cs typeface="Gill Sans MT"/>
              </a:rPr>
              <a:t>Consequences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1680"/>
              </a:lnSpc>
            </a:pPr>
            <a:r>
              <a:rPr sz="2000" spc="125" dirty="0">
                <a:latin typeface="Gill Sans MT"/>
                <a:cs typeface="Gill Sans MT"/>
              </a:rPr>
              <a:t>imposed</a:t>
            </a:r>
            <a:r>
              <a:rPr sz="2000" spc="-50" dirty="0">
                <a:latin typeface="Gill Sans MT"/>
                <a:cs typeface="Gill Sans MT"/>
              </a:rPr>
              <a:t> </a:t>
            </a:r>
            <a:r>
              <a:rPr sz="2000" spc="60" dirty="0">
                <a:latin typeface="Gill Sans MT"/>
                <a:cs typeface="Gill Sans MT"/>
              </a:rPr>
              <a:t>on</a:t>
            </a:r>
            <a:r>
              <a:rPr sz="2000" spc="-40" dirty="0">
                <a:latin typeface="Gill Sans MT"/>
                <a:cs typeface="Gill Sans MT"/>
              </a:rPr>
              <a:t> </a:t>
            </a:r>
            <a:r>
              <a:rPr sz="2000" spc="235" dirty="0">
                <a:latin typeface="Gill Sans MT"/>
                <a:cs typeface="Gill Sans MT"/>
              </a:rPr>
              <a:t>a</a:t>
            </a:r>
            <a:r>
              <a:rPr sz="2000" spc="-35" dirty="0">
                <a:latin typeface="Gill Sans MT"/>
                <a:cs typeface="Gill Sans MT"/>
              </a:rPr>
              <a:t> </a:t>
            </a:r>
            <a:r>
              <a:rPr sz="2000" spc="70" dirty="0">
                <a:latin typeface="Gill Sans MT"/>
                <a:cs typeface="Gill Sans MT"/>
              </a:rPr>
              <a:t>respondent</a:t>
            </a:r>
            <a:r>
              <a:rPr sz="2000" spc="-55" dirty="0">
                <a:latin typeface="Gill Sans MT"/>
                <a:cs typeface="Gill Sans MT"/>
              </a:rPr>
              <a:t> </a:t>
            </a:r>
            <a:r>
              <a:rPr sz="2000" spc="90" dirty="0">
                <a:latin typeface="Gill Sans MT"/>
                <a:cs typeface="Gill Sans MT"/>
              </a:rPr>
              <a:t>following</a:t>
            </a:r>
            <a:r>
              <a:rPr sz="2000" spc="-70" dirty="0">
                <a:latin typeface="Gill Sans MT"/>
                <a:cs typeface="Gill Sans MT"/>
              </a:rPr>
              <a:t> </a:t>
            </a:r>
            <a:r>
              <a:rPr sz="2000" spc="185" dirty="0">
                <a:latin typeface="Gill Sans MT"/>
                <a:cs typeface="Gill Sans MT"/>
              </a:rPr>
              <a:t>a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1680"/>
              </a:lnSpc>
            </a:pPr>
            <a:r>
              <a:rPr sz="2000" spc="70" dirty="0">
                <a:latin typeface="Gill Sans MT"/>
                <a:cs typeface="Gill Sans MT"/>
              </a:rPr>
              <a:t>determination</a:t>
            </a:r>
            <a:r>
              <a:rPr sz="2000" spc="-50" dirty="0">
                <a:latin typeface="Gill Sans MT"/>
                <a:cs typeface="Gill Sans MT"/>
              </a:rPr>
              <a:t> </a:t>
            </a:r>
            <a:r>
              <a:rPr sz="2000" spc="75" dirty="0">
                <a:latin typeface="Gill Sans MT"/>
                <a:cs typeface="Gill Sans MT"/>
              </a:rPr>
              <a:t>that</a:t>
            </a:r>
            <a:r>
              <a:rPr sz="2000" spc="-65" dirty="0">
                <a:latin typeface="Gill Sans MT"/>
                <a:cs typeface="Gill Sans MT"/>
              </a:rPr>
              <a:t> </a:t>
            </a:r>
            <a:r>
              <a:rPr sz="2000" spc="70" dirty="0">
                <a:latin typeface="Gill Sans MT"/>
                <a:cs typeface="Gill Sans MT"/>
              </a:rPr>
              <a:t>respondent</a:t>
            </a:r>
            <a:r>
              <a:rPr sz="2000" spc="-50" dirty="0">
                <a:latin typeface="Gill Sans MT"/>
                <a:cs typeface="Gill Sans MT"/>
              </a:rPr>
              <a:t> </a:t>
            </a:r>
            <a:r>
              <a:rPr sz="2000" spc="70" dirty="0">
                <a:latin typeface="Gill Sans MT"/>
                <a:cs typeface="Gill Sans MT"/>
              </a:rPr>
              <a:t>violated</a:t>
            </a:r>
            <a:endParaRPr sz="2000">
              <a:latin typeface="Gill Sans MT"/>
              <a:cs typeface="Gill Sans MT"/>
            </a:endParaRPr>
          </a:p>
          <a:p>
            <a:pPr marL="241300">
              <a:lnSpc>
                <a:spcPts val="2039"/>
              </a:lnSpc>
            </a:pPr>
            <a:r>
              <a:rPr sz="2000" spc="-35" dirty="0">
                <a:latin typeface="Gill Sans MT"/>
                <a:cs typeface="Gill Sans MT"/>
              </a:rPr>
              <a:t>TIX</a:t>
            </a:r>
            <a:r>
              <a:rPr sz="2000" spc="55" dirty="0">
                <a:latin typeface="Gill Sans MT"/>
                <a:cs typeface="Gill Sans MT"/>
              </a:rPr>
              <a:t> </a:t>
            </a:r>
            <a:r>
              <a:rPr sz="2000" dirty="0">
                <a:latin typeface="Gill Sans MT"/>
                <a:cs typeface="Gill Sans MT"/>
              </a:rPr>
              <a:t>prohibition</a:t>
            </a:r>
            <a:r>
              <a:rPr sz="2000" spc="55" dirty="0">
                <a:latin typeface="Gill Sans MT"/>
                <a:cs typeface="Gill Sans MT"/>
              </a:rPr>
              <a:t> </a:t>
            </a:r>
            <a:r>
              <a:rPr sz="2000" spc="60" dirty="0">
                <a:latin typeface="Gill Sans MT"/>
                <a:cs typeface="Gill Sans MT"/>
              </a:rPr>
              <a:t>on</a:t>
            </a:r>
            <a:r>
              <a:rPr sz="2000" spc="30" dirty="0">
                <a:latin typeface="Gill Sans MT"/>
                <a:cs typeface="Gill Sans MT"/>
              </a:rPr>
              <a:t> </a:t>
            </a:r>
            <a:r>
              <a:rPr sz="2000" spc="105" dirty="0">
                <a:latin typeface="Gill Sans MT"/>
                <a:cs typeface="Gill Sans MT"/>
              </a:rPr>
              <a:t>sex</a:t>
            </a:r>
            <a:r>
              <a:rPr sz="2000" spc="75" dirty="0">
                <a:latin typeface="Gill Sans MT"/>
                <a:cs typeface="Gill Sans MT"/>
              </a:rPr>
              <a:t> discrimination.</a:t>
            </a:r>
            <a:endParaRPr sz="20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782" rIns="0" bIns="0" rtlCol="0">
            <a:spAutoFit/>
          </a:bodyPr>
          <a:lstStyle/>
          <a:p>
            <a:pPr marL="711200">
              <a:lnSpc>
                <a:spcPct val="100000"/>
              </a:lnSpc>
              <a:spcBef>
                <a:spcPts val="105"/>
              </a:spcBef>
            </a:pPr>
            <a:r>
              <a:rPr spc="-60" dirty="0"/>
              <a:t>Definitions:</a:t>
            </a:r>
            <a:r>
              <a:rPr spc="-190" dirty="0"/>
              <a:t> </a:t>
            </a:r>
            <a:r>
              <a:rPr spc="-114" dirty="0"/>
              <a:t>Supportive</a:t>
            </a:r>
            <a:r>
              <a:rPr spc="-175" dirty="0"/>
              <a:t> </a:t>
            </a:r>
            <a:r>
              <a:rPr spc="-10" dirty="0"/>
              <a:t>Measures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67205">
              <a:lnSpc>
                <a:spcPct val="100000"/>
              </a:lnSpc>
              <a:spcBef>
                <a:spcPts val="100"/>
              </a:spcBef>
            </a:pPr>
            <a:r>
              <a:rPr spc="50" dirty="0"/>
              <a:t>2020</a:t>
            </a:r>
            <a:r>
              <a:rPr spc="-80" dirty="0"/>
              <a:t> </a:t>
            </a:r>
            <a:r>
              <a:rPr spc="-20" dirty="0"/>
              <a:t>Regs</a:t>
            </a:r>
          </a:p>
          <a:p>
            <a:pPr marL="241300" indent="-228600">
              <a:lnSpc>
                <a:spcPct val="100000"/>
              </a:lnSpc>
              <a:spcBef>
                <a:spcPts val="114"/>
              </a:spcBef>
              <a:buFont typeface="Arial"/>
              <a:buChar char="•"/>
              <a:tabLst>
                <a:tab pos="241300" algn="l"/>
              </a:tabLst>
            </a:pPr>
            <a:r>
              <a:rPr sz="2600" b="0" spc="-40" dirty="0">
                <a:latin typeface="Gill Sans MT"/>
                <a:cs typeface="Gill Sans MT"/>
              </a:rPr>
              <a:t>Non-</a:t>
            </a:r>
            <a:r>
              <a:rPr sz="2600" b="0" spc="95" dirty="0">
                <a:latin typeface="Gill Sans MT"/>
                <a:cs typeface="Gill Sans MT"/>
              </a:rPr>
              <a:t>disciplinary,</a:t>
            </a:r>
            <a:r>
              <a:rPr sz="2600" b="0" spc="130" dirty="0">
                <a:latin typeface="Gill Sans MT"/>
                <a:cs typeface="Gill Sans MT"/>
              </a:rPr>
              <a:t> </a:t>
            </a:r>
            <a:r>
              <a:rPr sz="2600" b="0" dirty="0">
                <a:latin typeface="Gill Sans MT"/>
                <a:cs typeface="Gill Sans MT"/>
              </a:rPr>
              <a:t>non-</a:t>
            </a:r>
            <a:r>
              <a:rPr sz="2600" b="0" spc="80" dirty="0">
                <a:latin typeface="Gill Sans MT"/>
                <a:cs typeface="Gill Sans MT"/>
              </a:rPr>
              <a:t>punitive</a:t>
            </a:r>
            <a:endParaRPr sz="26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70"/>
              </a:spcBef>
              <a:buFont typeface="Arial"/>
              <a:buChar char="•"/>
              <a:tabLst>
                <a:tab pos="241300" algn="l"/>
              </a:tabLst>
            </a:pPr>
            <a:r>
              <a:rPr sz="2600" b="0" spc="105" dirty="0">
                <a:latin typeface="Gill Sans MT"/>
                <a:cs typeface="Gill Sans MT"/>
              </a:rPr>
              <a:t>Individualized</a:t>
            </a:r>
            <a:endParaRPr sz="26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241300" algn="l"/>
              </a:tabLst>
            </a:pPr>
            <a:r>
              <a:rPr sz="2600" b="0" spc="-10" dirty="0">
                <a:latin typeface="Gill Sans MT"/>
                <a:cs typeface="Gill Sans MT"/>
              </a:rPr>
              <a:t>Without</a:t>
            </a:r>
            <a:r>
              <a:rPr sz="2600" b="0" spc="-140" dirty="0">
                <a:latin typeface="Gill Sans MT"/>
                <a:cs typeface="Gill Sans MT"/>
              </a:rPr>
              <a:t> </a:t>
            </a:r>
            <a:r>
              <a:rPr sz="2600" b="0" spc="165" dirty="0">
                <a:latin typeface="Gill Sans MT"/>
                <a:cs typeface="Gill Sans MT"/>
              </a:rPr>
              <a:t>fee</a:t>
            </a:r>
            <a:r>
              <a:rPr sz="2600" b="0" spc="-135" dirty="0">
                <a:latin typeface="Gill Sans MT"/>
                <a:cs typeface="Gill Sans MT"/>
              </a:rPr>
              <a:t> </a:t>
            </a:r>
            <a:r>
              <a:rPr sz="2600" b="0" spc="-20" dirty="0">
                <a:latin typeface="Gill Sans MT"/>
                <a:cs typeface="Gill Sans MT"/>
              </a:rPr>
              <a:t>or</a:t>
            </a:r>
            <a:r>
              <a:rPr sz="2600" b="0" spc="-120" dirty="0">
                <a:latin typeface="Gill Sans MT"/>
                <a:cs typeface="Gill Sans MT"/>
              </a:rPr>
              <a:t> </a:t>
            </a:r>
            <a:r>
              <a:rPr sz="2600" b="0" spc="150" dirty="0">
                <a:latin typeface="Gill Sans MT"/>
                <a:cs typeface="Gill Sans MT"/>
              </a:rPr>
              <a:t>charge</a:t>
            </a:r>
            <a:endParaRPr sz="2600">
              <a:latin typeface="Gill Sans MT"/>
              <a:cs typeface="Gill Sans MT"/>
            </a:endParaRPr>
          </a:p>
          <a:p>
            <a:pPr marL="241300" marR="332105" indent="-228600">
              <a:lnSpc>
                <a:spcPts val="2500"/>
              </a:lnSpc>
              <a:spcBef>
                <a:spcPts val="975"/>
              </a:spcBef>
              <a:buFont typeface="Arial"/>
              <a:buChar char="•"/>
              <a:tabLst>
                <a:tab pos="241300" algn="l"/>
              </a:tabLst>
            </a:pPr>
            <a:r>
              <a:rPr sz="2600" b="0" spc="-60" dirty="0">
                <a:latin typeface="Gill Sans MT"/>
                <a:cs typeface="Gill Sans MT"/>
              </a:rPr>
              <a:t>No</a:t>
            </a:r>
            <a:r>
              <a:rPr sz="2600" b="0" spc="-80" dirty="0">
                <a:latin typeface="Gill Sans MT"/>
                <a:cs typeface="Gill Sans MT"/>
              </a:rPr>
              <a:t> </a:t>
            </a:r>
            <a:r>
              <a:rPr sz="2600" b="0" spc="135" dirty="0">
                <a:latin typeface="Gill Sans MT"/>
                <a:cs typeface="Gill Sans MT"/>
              </a:rPr>
              <a:t>unreasonable</a:t>
            </a:r>
            <a:r>
              <a:rPr sz="2600" b="0" spc="-105" dirty="0">
                <a:latin typeface="Gill Sans MT"/>
                <a:cs typeface="Gill Sans MT"/>
              </a:rPr>
              <a:t> </a:t>
            </a:r>
            <a:r>
              <a:rPr sz="2600" b="0" spc="85" dirty="0">
                <a:latin typeface="Gill Sans MT"/>
                <a:cs typeface="Gill Sans MT"/>
              </a:rPr>
              <a:t>burden</a:t>
            </a:r>
            <a:r>
              <a:rPr sz="2600" b="0" spc="-90" dirty="0">
                <a:latin typeface="Gill Sans MT"/>
                <a:cs typeface="Gill Sans MT"/>
              </a:rPr>
              <a:t> </a:t>
            </a:r>
            <a:r>
              <a:rPr sz="2600" b="0" spc="-25" dirty="0">
                <a:latin typeface="Gill Sans MT"/>
                <a:cs typeface="Gill Sans MT"/>
              </a:rPr>
              <a:t>to </a:t>
            </a:r>
            <a:r>
              <a:rPr sz="2600" b="0" dirty="0">
                <a:latin typeface="Gill Sans MT"/>
                <a:cs typeface="Gill Sans MT"/>
              </a:rPr>
              <a:t>other</a:t>
            </a:r>
            <a:r>
              <a:rPr sz="2600" b="0" spc="15" dirty="0">
                <a:latin typeface="Gill Sans MT"/>
                <a:cs typeface="Gill Sans MT"/>
              </a:rPr>
              <a:t> </a:t>
            </a:r>
            <a:r>
              <a:rPr sz="2600" b="0" spc="60" dirty="0">
                <a:latin typeface="Gill Sans MT"/>
                <a:cs typeface="Gill Sans MT"/>
              </a:rPr>
              <a:t>party</a:t>
            </a:r>
            <a:endParaRPr sz="2600">
              <a:latin typeface="Gill Sans MT"/>
              <a:cs typeface="Gill Sans MT"/>
            </a:endParaRPr>
          </a:p>
          <a:p>
            <a:pPr marL="241300" marR="52705" indent="-228600">
              <a:lnSpc>
                <a:spcPct val="80000"/>
              </a:lnSpc>
              <a:spcBef>
                <a:spcPts val="1015"/>
              </a:spcBef>
              <a:buFont typeface="Arial"/>
              <a:buChar char="•"/>
              <a:tabLst>
                <a:tab pos="241300" algn="l"/>
              </a:tabLst>
            </a:pPr>
            <a:r>
              <a:rPr sz="2600" b="0" spc="60" dirty="0">
                <a:latin typeface="Gill Sans MT"/>
                <a:cs typeface="Gill Sans MT"/>
              </a:rPr>
              <a:t>Restore</a:t>
            </a:r>
            <a:r>
              <a:rPr sz="2600" b="0" spc="-130" dirty="0">
                <a:latin typeface="Gill Sans MT"/>
                <a:cs typeface="Gill Sans MT"/>
              </a:rPr>
              <a:t> </a:t>
            </a:r>
            <a:r>
              <a:rPr sz="2600" b="0" spc="-20" dirty="0">
                <a:latin typeface="Gill Sans MT"/>
                <a:cs typeface="Gill Sans MT"/>
              </a:rPr>
              <a:t>or</a:t>
            </a:r>
            <a:r>
              <a:rPr sz="2600" b="0" spc="-100" dirty="0">
                <a:latin typeface="Gill Sans MT"/>
                <a:cs typeface="Gill Sans MT"/>
              </a:rPr>
              <a:t> </a:t>
            </a:r>
            <a:r>
              <a:rPr sz="2600" b="0" spc="80" dirty="0">
                <a:latin typeface="Gill Sans MT"/>
                <a:cs typeface="Gill Sans MT"/>
              </a:rPr>
              <a:t>preserve</a:t>
            </a:r>
            <a:r>
              <a:rPr sz="2600" b="0" spc="-130" dirty="0">
                <a:latin typeface="Gill Sans MT"/>
                <a:cs typeface="Gill Sans MT"/>
              </a:rPr>
              <a:t> </a:t>
            </a:r>
            <a:r>
              <a:rPr sz="2600" b="0" spc="145" dirty="0">
                <a:latin typeface="Gill Sans MT"/>
                <a:cs typeface="Gill Sans MT"/>
              </a:rPr>
              <a:t>equal </a:t>
            </a:r>
            <a:r>
              <a:rPr sz="2600" b="0" spc="254" dirty="0">
                <a:latin typeface="Gill Sans MT"/>
                <a:cs typeface="Gill Sans MT"/>
              </a:rPr>
              <a:t>access</a:t>
            </a:r>
            <a:r>
              <a:rPr sz="2600" b="0" spc="-125" dirty="0">
                <a:latin typeface="Gill Sans MT"/>
                <a:cs typeface="Gill Sans MT"/>
              </a:rPr>
              <a:t> </a:t>
            </a:r>
            <a:r>
              <a:rPr sz="2600" b="0" dirty="0">
                <a:latin typeface="Gill Sans MT"/>
                <a:cs typeface="Gill Sans MT"/>
              </a:rPr>
              <a:t>to</a:t>
            </a:r>
            <a:r>
              <a:rPr sz="2600" b="0" spc="-85" dirty="0">
                <a:latin typeface="Gill Sans MT"/>
                <a:cs typeface="Gill Sans MT"/>
              </a:rPr>
              <a:t> </a:t>
            </a:r>
            <a:r>
              <a:rPr sz="2600" b="0" spc="110" dirty="0">
                <a:latin typeface="Gill Sans MT"/>
                <a:cs typeface="Gill Sans MT"/>
              </a:rPr>
              <a:t>program</a:t>
            </a:r>
            <a:r>
              <a:rPr sz="2600" b="0" spc="-105" dirty="0">
                <a:latin typeface="Gill Sans MT"/>
                <a:cs typeface="Gill Sans MT"/>
              </a:rPr>
              <a:t> </a:t>
            </a:r>
            <a:r>
              <a:rPr sz="2600" b="0" spc="-20" dirty="0">
                <a:latin typeface="Gill Sans MT"/>
                <a:cs typeface="Gill Sans MT"/>
              </a:rPr>
              <a:t>or</a:t>
            </a:r>
            <a:r>
              <a:rPr sz="2600" b="0" spc="-95" dirty="0">
                <a:latin typeface="Gill Sans MT"/>
                <a:cs typeface="Gill Sans MT"/>
              </a:rPr>
              <a:t> </a:t>
            </a:r>
            <a:r>
              <a:rPr sz="2600" b="0" spc="85" dirty="0">
                <a:latin typeface="Gill Sans MT"/>
                <a:cs typeface="Gill Sans MT"/>
              </a:rPr>
              <a:t>activity</a:t>
            </a:r>
            <a:endParaRPr sz="2600">
              <a:latin typeface="Gill Sans MT"/>
              <a:cs typeface="Gill Sans MT"/>
            </a:endParaRPr>
          </a:p>
          <a:p>
            <a:pPr marL="241300" marR="400050" indent="-228600">
              <a:lnSpc>
                <a:spcPts val="2500"/>
              </a:lnSpc>
              <a:spcBef>
                <a:spcPts val="980"/>
              </a:spcBef>
              <a:buFont typeface="Arial"/>
              <a:buChar char="•"/>
              <a:tabLst>
                <a:tab pos="241300" algn="l"/>
              </a:tabLst>
            </a:pPr>
            <a:r>
              <a:rPr sz="2600" b="0" spc="90" dirty="0">
                <a:latin typeface="Gill Sans MT"/>
                <a:cs typeface="Gill Sans MT"/>
              </a:rPr>
              <a:t>Provide</a:t>
            </a:r>
            <a:r>
              <a:rPr sz="2600" b="0" spc="-105" dirty="0">
                <a:latin typeface="Gill Sans MT"/>
                <a:cs typeface="Gill Sans MT"/>
              </a:rPr>
              <a:t> </a:t>
            </a:r>
            <a:r>
              <a:rPr sz="2600" b="0" spc="135" dirty="0">
                <a:latin typeface="Gill Sans MT"/>
                <a:cs typeface="Gill Sans MT"/>
              </a:rPr>
              <a:t>at</a:t>
            </a:r>
            <a:r>
              <a:rPr sz="2600" b="0" spc="-75" dirty="0">
                <a:latin typeface="Gill Sans MT"/>
                <a:cs typeface="Gill Sans MT"/>
              </a:rPr>
              <a:t> </a:t>
            </a:r>
            <a:r>
              <a:rPr sz="2600" b="0" spc="170" dirty="0">
                <a:latin typeface="Gill Sans MT"/>
                <a:cs typeface="Gill Sans MT"/>
              </a:rPr>
              <a:t>any</a:t>
            </a:r>
            <a:r>
              <a:rPr sz="2600" b="0" spc="-85" dirty="0">
                <a:latin typeface="Gill Sans MT"/>
                <a:cs typeface="Gill Sans MT"/>
              </a:rPr>
              <a:t> </a:t>
            </a:r>
            <a:r>
              <a:rPr sz="2600" b="0" spc="70" dirty="0">
                <a:latin typeface="Gill Sans MT"/>
                <a:cs typeface="Gill Sans MT"/>
              </a:rPr>
              <a:t>point</a:t>
            </a:r>
            <a:r>
              <a:rPr sz="2600" b="0" spc="-95" dirty="0">
                <a:latin typeface="Gill Sans MT"/>
                <a:cs typeface="Gill Sans MT"/>
              </a:rPr>
              <a:t> </a:t>
            </a:r>
            <a:r>
              <a:rPr sz="2600" b="0" spc="95" dirty="0">
                <a:latin typeface="Gill Sans MT"/>
                <a:cs typeface="Gill Sans MT"/>
              </a:rPr>
              <a:t>during </a:t>
            </a:r>
            <a:r>
              <a:rPr sz="2600" b="0" spc="135" dirty="0">
                <a:latin typeface="Gill Sans MT"/>
                <a:cs typeface="Gill Sans MT"/>
              </a:rPr>
              <a:t>process</a:t>
            </a:r>
            <a:endParaRPr sz="260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1828" y="2065731"/>
            <a:ext cx="4559935" cy="39744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79270">
              <a:lnSpc>
                <a:spcPct val="100000"/>
              </a:lnSpc>
              <a:spcBef>
                <a:spcPts val="100"/>
              </a:spcBef>
            </a:pPr>
            <a:r>
              <a:rPr sz="2400" b="1" spc="50" dirty="0">
                <a:latin typeface="Gill Sans MT"/>
                <a:cs typeface="Gill Sans MT"/>
              </a:rPr>
              <a:t>2024</a:t>
            </a:r>
            <a:r>
              <a:rPr sz="2400" b="1" spc="-80" dirty="0">
                <a:latin typeface="Gill Sans MT"/>
                <a:cs typeface="Gill Sans MT"/>
              </a:rPr>
              <a:t> </a:t>
            </a:r>
            <a:r>
              <a:rPr sz="2400" b="1" spc="-20" dirty="0">
                <a:latin typeface="Gill Sans MT"/>
                <a:cs typeface="Gill Sans MT"/>
              </a:rPr>
              <a:t>Regs</a:t>
            </a:r>
            <a:endParaRPr sz="24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114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-40" dirty="0">
                <a:latin typeface="Gill Sans MT"/>
                <a:cs typeface="Gill Sans MT"/>
              </a:rPr>
              <a:t>Non-</a:t>
            </a:r>
            <a:r>
              <a:rPr sz="2600" spc="95" dirty="0">
                <a:latin typeface="Gill Sans MT"/>
                <a:cs typeface="Gill Sans MT"/>
              </a:rPr>
              <a:t>disciplinary,</a:t>
            </a:r>
            <a:r>
              <a:rPr sz="2600" spc="13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non-</a:t>
            </a:r>
            <a:r>
              <a:rPr sz="2600" spc="80" dirty="0">
                <a:latin typeface="Gill Sans MT"/>
                <a:cs typeface="Gill Sans MT"/>
              </a:rPr>
              <a:t>punitive</a:t>
            </a:r>
            <a:endParaRPr sz="26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70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105" dirty="0">
                <a:latin typeface="Gill Sans MT"/>
                <a:cs typeface="Gill Sans MT"/>
              </a:rPr>
              <a:t>Individualized</a:t>
            </a:r>
            <a:endParaRPr sz="26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-10" dirty="0">
                <a:latin typeface="Gill Sans MT"/>
                <a:cs typeface="Gill Sans MT"/>
              </a:rPr>
              <a:t>Without</a:t>
            </a:r>
            <a:r>
              <a:rPr sz="2600" spc="-140" dirty="0">
                <a:latin typeface="Gill Sans MT"/>
                <a:cs typeface="Gill Sans MT"/>
              </a:rPr>
              <a:t> </a:t>
            </a:r>
            <a:r>
              <a:rPr sz="2600" spc="165" dirty="0">
                <a:latin typeface="Gill Sans MT"/>
                <a:cs typeface="Gill Sans MT"/>
              </a:rPr>
              <a:t>fee</a:t>
            </a:r>
            <a:r>
              <a:rPr sz="2600" spc="-135" dirty="0">
                <a:latin typeface="Gill Sans MT"/>
                <a:cs typeface="Gill Sans MT"/>
              </a:rPr>
              <a:t> </a:t>
            </a:r>
            <a:r>
              <a:rPr sz="2600" spc="-20" dirty="0">
                <a:latin typeface="Gill Sans MT"/>
                <a:cs typeface="Gill Sans MT"/>
              </a:rPr>
              <a:t>or</a:t>
            </a:r>
            <a:r>
              <a:rPr sz="2600" spc="-120" dirty="0">
                <a:latin typeface="Gill Sans MT"/>
                <a:cs typeface="Gill Sans MT"/>
              </a:rPr>
              <a:t> </a:t>
            </a:r>
            <a:r>
              <a:rPr sz="2600" spc="150" dirty="0">
                <a:latin typeface="Gill Sans MT"/>
                <a:cs typeface="Gill Sans MT"/>
              </a:rPr>
              <a:t>charge</a:t>
            </a:r>
            <a:endParaRPr sz="2600">
              <a:latin typeface="Gill Sans MT"/>
              <a:cs typeface="Gill Sans MT"/>
            </a:endParaRPr>
          </a:p>
          <a:p>
            <a:pPr marL="241300" marR="332105" indent="-228600">
              <a:lnSpc>
                <a:spcPts val="2500"/>
              </a:lnSpc>
              <a:spcBef>
                <a:spcPts val="975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-60" dirty="0">
                <a:latin typeface="Gill Sans MT"/>
                <a:cs typeface="Gill Sans MT"/>
              </a:rPr>
              <a:t>No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35" dirty="0">
                <a:latin typeface="Gill Sans MT"/>
                <a:cs typeface="Gill Sans MT"/>
              </a:rPr>
              <a:t>unreasonable</a:t>
            </a:r>
            <a:r>
              <a:rPr sz="2600" spc="-105" dirty="0">
                <a:latin typeface="Gill Sans MT"/>
                <a:cs typeface="Gill Sans MT"/>
              </a:rPr>
              <a:t> </a:t>
            </a:r>
            <a:r>
              <a:rPr sz="2600" spc="85" dirty="0">
                <a:latin typeface="Gill Sans MT"/>
                <a:cs typeface="Gill Sans MT"/>
              </a:rPr>
              <a:t>burden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-25" dirty="0">
                <a:latin typeface="Gill Sans MT"/>
                <a:cs typeface="Gill Sans MT"/>
              </a:rPr>
              <a:t>to </a:t>
            </a:r>
            <a:r>
              <a:rPr sz="2600" dirty="0">
                <a:latin typeface="Gill Sans MT"/>
                <a:cs typeface="Gill Sans MT"/>
              </a:rPr>
              <a:t>other</a:t>
            </a:r>
            <a:r>
              <a:rPr sz="2600" spc="15" dirty="0">
                <a:latin typeface="Gill Sans MT"/>
                <a:cs typeface="Gill Sans MT"/>
              </a:rPr>
              <a:t> </a:t>
            </a:r>
            <a:r>
              <a:rPr sz="2600" spc="60" dirty="0">
                <a:latin typeface="Gill Sans MT"/>
                <a:cs typeface="Gill Sans MT"/>
              </a:rPr>
              <a:t>party</a:t>
            </a:r>
            <a:endParaRPr sz="2600">
              <a:latin typeface="Gill Sans MT"/>
              <a:cs typeface="Gill Sans MT"/>
            </a:endParaRPr>
          </a:p>
          <a:p>
            <a:pPr marL="241300" marR="53340" indent="-228600">
              <a:lnSpc>
                <a:spcPct val="80000"/>
              </a:lnSpc>
              <a:spcBef>
                <a:spcPts val="1015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60" dirty="0">
                <a:latin typeface="Gill Sans MT"/>
                <a:cs typeface="Gill Sans MT"/>
              </a:rPr>
              <a:t>Restore</a:t>
            </a:r>
            <a:r>
              <a:rPr sz="2600" spc="-130" dirty="0">
                <a:latin typeface="Gill Sans MT"/>
                <a:cs typeface="Gill Sans MT"/>
              </a:rPr>
              <a:t> </a:t>
            </a:r>
            <a:r>
              <a:rPr sz="2600" spc="-20" dirty="0">
                <a:latin typeface="Gill Sans MT"/>
                <a:cs typeface="Gill Sans MT"/>
              </a:rPr>
              <a:t>or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spc="80" dirty="0">
                <a:latin typeface="Gill Sans MT"/>
                <a:cs typeface="Gill Sans MT"/>
              </a:rPr>
              <a:t>preserve</a:t>
            </a:r>
            <a:r>
              <a:rPr sz="2600" spc="-130" dirty="0">
                <a:latin typeface="Gill Sans MT"/>
                <a:cs typeface="Gill Sans MT"/>
              </a:rPr>
              <a:t> </a:t>
            </a:r>
            <a:r>
              <a:rPr sz="2600" spc="145" dirty="0">
                <a:latin typeface="Gill Sans MT"/>
                <a:cs typeface="Gill Sans MT"/>
              </a:rPr>
              <a:t>equal </a:t>
            </a:r>
            <a:r>
              <a:rPr sz="2600" spc="254" dirty="0">
                <a:latin typeface="Gill Sans MT"/>
                <a:cs typeface="Gill Sans MT"/>
              </a:rPr>
              <a:t>access</a:t>
            </a:r>
            <a:r>
              <a:rPr sz="2600" spc="-125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10" dirty="0">
                <a:latin typeface="Gill Sans MT"/>
                <a:cs typeface="Gill Sans MT"/>
              </a:rPr>
              <a:t>program</a:t>
            </a:r>
            <a:r>
              <a:rPr sz="2600" spc="-105" dirty="0">
                <a:latin typeface="Gill Sans MT"/>
                <a:cs typeface="Gill Sans MT"/>
              </a:rPr>
              <a:t> </a:t>
            </a:r>
            <a:r>
              <a:rPr sz="2600" spc="-20" dirty="0">
                <a:latin typeface="Gill Sans MT"/>
                <a:cs typeface="Gill Sans MT"/>
              </a:rPr>
              <a:t>or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85" dirty="0">
                <a:latin typeface="Gill Sans MT"/>
                <a:cs typeface="Gill Sans MT"/>
              </a:rPr>
              <a:t>activity</a:t>
            </a:r>
            <a:endParaRPr sz="2600">
              <a:latin typeface="Gill Sans MT"/>
              <a:cs typeface="Gill Sans MT"/>
            </a:endParaRPr>
          </a:p>
          <a:p>
            <a:pPr marL="241300" marR="400050" indent="-228600">
              <a:lnSpc>
                <a:spcPts val="2500"/>
              </a:lnSpc>
              <a:spcBef>
                <a:spcPts val="980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90" dirty="0">
                <a:latin typeface="Gill Sans MT"/>
                <a:cs typeface="Gill Sans MT"/>
              </a:rPr>
              <a:t>Provide</a:t>
            </a:r>
            <a:r>
              <a:rPr sz="2600" spc="-105" dirty="0">
                <a:latin typeface="Gill Sans MT"/>
                <a:cs typeface="Gill Sans MT"/>
              </a:rPr>
              <a:t> </a:t>
            </a:r>
            <a:r>
              <a:rPr sz="2600" spc="135" dirty="0">
                <a:latin typeface="Gill Sans MT"/>
                <a:cs typeface="Gill Sans MT"/>
              </a:rPr>
              <a:t>at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170" dirty="0">
                <a:latin typeface="Gill Sans MT"/>
                <a:cs typeface="Gill Sans MT"/>
              </a:rPr>
              <a:t>any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70" dirty="0">
                <a:latin typeface="Gill Sans MT"/>
                <a:cs typeface="Gill Sans MT"/>
              </a:rPr>
              <a:t>point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95" dirty="0">
                <a:latin typeface="Gill Sans MT"/>
                <a:cs typeface="Gill Sans MT"/>
              </a:rPr>
              <a:t>during </a:t>
            </a:r>
            <a:r>
              <a:rPr sz="2600" spc="135" dirty="0">
                <a:latin typeface="Gill Sans MT"/>
                <a:cs typeface="Gill Sans MT"/>
              </a:rPr>
              <a:t>process</a:t>
            </a:r>
            <a:endParaRPr sz="2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782" rIns="0" bIns="0" rtlCol="0">
            <a:spAutoFit/>
          </a:bodyPr>
          <a:lstStyle/>
          <a:p>
            <a:pPr marL="1007110">
              <a:lnSpc>
                <a:spcPct val="100000"/>
              </a:lnSpc>
              <a:spcBef>
                <a:spcPts val="105"/>
              </a:spcBef>
            </a:pPr>
            <a:r>
              <a:rPr spc="-70" dirty="0"/>
              <a:t>Role</a:t>
            </a:r>
            <a:r>
              <a:rPr spc="-180" dirty="0"/>
              <a:t> </a:t>
            </a:r>
            <a:r>
              <a:rPr spc="55" dirty="0"/>
              <a:t>of</a:t>
            </a:r>
            <a:r>
              <a:rPr spc="-140" dirty="0"/>
              <a:t> </a:t>
            </a:r>
            <a:r>
              <a:rPr spc="-160" dirty="0"/>
              <a:t>the</a:t>
            </a:r>
            <a:r>
              <a:rPr spc="-135" dirty="0"/>
              <a:t> </a:t>
            </a:r>
            <a:r>
              <a:rPr spc="-185" dirty="0"/>
              <a:t>Title</a:t>
            </a:r>
            <a:r>
              <a:rPr spc="-125" dirty="0"/>
              <a:t> </a:t>
            </a:r>
            <a:r>
              <a:rPr spc="-500" dirty="0"/>
              <a:t>IX</a:t>
            </a:r>
            <a:r>
              <a:rPr spc="-114" dirty="0"/>
              <a:t> </a:t>
            </a:r>
            <a:r>
              <a:rPr spc="-175" dirty="0"/>
              <a:t>Coordinator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9589"/>
            <a:ext cx="9484360" cy="377507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0029" marR="5080" indent="-227965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130" dirty="0">
                <a:latin typeface="Gill Sans MT"/>
                <a:cs typeface="Gill Sans MT"/>
              </a:rPr>
              <a:t>Designate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at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least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one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employee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60" dirty="0">
                <a:latin typeface="Gill Sans MT"/>
                <a:cs typeface="Gill Sans MT"/>
              </a:rPr>
              <a:t>with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ultimate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oversight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-25" dirty="0">
                <a:latin typeface="Gill Sans MT"/>
                <a:cs typeface="Gill Sans MT"/>
              </a:rPr>
              <a:t>to 	</a:t>
            </a:r>
            <a:r>
              <a:rPr sz="2800" spc="85" dirty="0">
                <a:latin typeface="Gill Sans MT"/>
                <a:cs typeface="Gill Sans MT"/>
              </a:rPr>
              <a:t>coordinate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efforts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45" dirty="0">
                <a:latin typeface="Gill Sans MT"/>
                <a:cs typeface="Gill Sans MT"/>
              </a:rPr>
              <a:t>comply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spc="60" dirty="0">
                <a:latin typeface="Gill Sans MT"/>
                <a:cs typeface="Gill Sans MT"/>
              </a:rPr>
              <a:t>with</a:t>
            </a:r>
            <a:r>
              <a:rPr sz="2800" spc="-105" dirty="0">
                <a:latin typeface="Gill Sans MT"/>
                <a:cs typeface="Gill Sans MT"/>
              </a:rPr>
              <a:t> </a:t>
            </a:r>
            <a:r>
              <a:rPr sz="2800" spc="-60" dirty="0">
                <a:latin typeface="Gill Sans MT"/>
                <a:cs typeface="Gill Sans MT"/>
              </a:rPr>
              <a:t>TIX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requirements</a:t>
            </a:r>
            <a:endParaRPr sz="2800">
              <a:latin typeface="Gill Sans MT"/>
              <a:cs typeface="Gill Sans MT"/>
            </a:endParaRPr>
          </a:p>
          <a:p>
            <a:pPr marL="240029" marR="1175385" indent="-227965">
              <a:lnSpc>
                <a:spcPts val="302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Gill Sans MT"/>
                <a:cs typeface="Gill Sans MT"/>
              </a:rPr>
              <a:t>Adopt,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disseminate,</a:t>
            </a:r>
            <a:r>
              <a:rPr sz="2800" spc="-1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provide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notice,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implement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35" dirty="0">
                <a:latin typeface="Gill Sans MT"/>
                <a:cs typeface="Gill Sans MT"/>
              </a:rPr>
              <a:t>non-	</a:t>
            </a:r>
            <a:r>
              <a:rPr sz="2800" spc="120" dirty="0">
                <a:latin typeface="Gill Sans MT"/>
                <a:cs typeface="Gill Sans MT"/>
              </a:rPr>
              <a:t>discrimination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policy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200" dirty="0">
                <a:latin typeface="Gill Sans MT"/>
                <a:cs typeface="Gill Sans MT"/>
              </a:rPr>
              <a:t>and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procedures</a:t>
            </a:r>
            <a:endParaRPr sz="280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20"/>
              </a:spcBef>
              <a:buFont typeface="Arial"/>
              <a:buChar char="•"/>
              <a:tabLst>
                <a:tab pos="240665" algn="l"/>
              </a:tabLst>
            </a:pPr>
            <a:r>
              <a:rPr sz="2800" spc="150" dirty="0">
                <a:latin typeface="Gill Sans MT"/>
                <a:cs typeface="Gill Sans MT"/>
              </a:rPr>
              <a:t>Easy-</a:t>
            </a:r>
            <a:r>
              <a:rPr sz="2800" spc="-55" dirty="0">
                <a:latin typeface="Gill Sans MT"/>
                <a:cs typeface="Gill Sans MT"/>
              </a:rPr>
              <a:t>to-</a:t>
            </a:r>
            <a:r>
              <a:rPr sz="2800" spc="140" dirty="0">
                <a:latin typeface="Gill Sans MT"/>
                <a:cs typeface="Gill Sans MT"/>
              </a:rPr>
              <a:t>Find</a:t>
            </a:r>
            <a:r>
              <a:rPr sz="2800" spc="-1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contact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information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for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40" dirty="0">
                <a:latin typeface="Gill Sans MT"/>
                <a:cs typeface="Gill Sans MT"/>
              </a:rPr>
              <a:t>reporting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80" dirty="0">
                <a:latin typeface="Gill Sans MT"/>
                <a:cs typeface="Gill Sans MT"/>
              </a:rPr>
              <a:t>Prominent,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wide-</a:t>
            </a:r>
            <a:r>
              <a:rPr sz="2800" spc="125" dirty="0">
                <a:latin typeface="Gill Sans MT"/>
                <a:cs typeface="Gill Sans MT"/>
              </a:rPr>
              <a:t>spread,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145" dirty="0">
                <a:latin typeface="Gill Sans MT"/>
                <a:cs typeface="Gill Sans MT"/>
              </a:rPr>
              <a:t>effective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200" dirty="0">
                <a:latin typeface="Gill Sans MT"/>
                <a:cs typeface="Gill Sans MT"/>
              </a:rPr>
              <a:t>and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comprehensive</a:t>
            </a:r>
            <a:endParaRPr sz="280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240665" algn="l"/>
              </a:tabLst>
            </a:pPr>
            <a:r>
              <a:rPr sz="2800" spc="50" dirty="0">
                <a:latin typeface="Gill Sans MT"/>
                <a:cs typeface="Gill Sans MT"/>
              </a:rPr>
              <a:t>Coordinate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training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requirements</a:t>
            </a:r>
            <a:endParaRPr sz="280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0665" algn="l"/>
              </a:tabLst>
            </a:pPr>
            <a:r>
              <a:rPr sz="2800" spc="65" dirty="0">
                <a:latin typeface="Gill Sans MT"/>
                <a:cs typeface="Gill Sans MT"/>
              </a:rPr>
              <a:t>Record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45" dirty="0">
                <a:latin typeface="Gill Sans MT"/>
                <a:cs typeface="Gill Sans MT"/>
              </a:rPr>
              <a:t>keeping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782" rIns="0" bIns="0" rtlCol="0">
            <a:spAutoFit/>
          </a:bodyPr>
          <a:lstStyle/>
          <a:p>
            <a:pPr marL="2833370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Policy</a:t>
            </a:r>
            <a:r>
              <a:rPr spc="-260" dirty="0"/>
              <a:t> </a:t>
            </a:r>
            <a:r>
              <a:rPr spc="-10" dirty="0"/>
              <a:t>Revisions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5537"/>
            <a:ext cx="9496425" cy="2854325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800" spc="125" dirty="0">
                <a:latin typeface="Gill Sans MT"/>
                <a:cs typeface="Gill Sans MT"/>
              </a:rPr>
              <a:t>Include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what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applicable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regulations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-10" dirty="0">
                <a:latin typeface="Gill Sans MT"/>
                <a:cs typeface="Gill Sans MT"/>
              </a:rPr>
              <a:t>require.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Gill Sans MT"/>
                <a:cs typeface="Gill Sans MT"/>
              </a:rPr>
              <a:t>Are</a:t>
            </a:r>
            <a:r>
              <a:rPr sz="2800" spc="-100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they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spc="145" dirty="0">
                <a:latin typeface="Gill Sans MT"/>
                <a:cs typeface="Gill Sans MT"/>
              </a:rPr>
              <a:t>serving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the</a:t>
            </a:r>
            <a:r>
              <a:rPr sz="2800" spc="-100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purpose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intended?</a:t>
            </a:r>
            <a:endParaRPr sz="2800">
              <a:latin typeface="Gill Sans MT"/>
              <a:cs typeface="Gill Sans MT"/>
            </a:endParaRPr>
          </a:p>
          <a:p>
            <a:pPr marL="697230" lvl="1" indent="-227329">
              <a:lnSpc>
                <a:spcPct val="100000"/>
              </a:lnSpc>
              <a:spcBef>
                <a:spcPts val="235"/>
              </a:spcBef>
              <a:buFont typeface="Arial"/>
              <a:buChar char="•"/>
              <a:tabLst>
                <a:tab pos="697230" algn="l"/>
              </a:tabLst>
            </a:pPr>
            <a:r>
              <a:rPr sz="2400" dirty="0">
                <a:latin typeface="Gill Sans MT"/>
                <a:cs typeface="Gill Sans MT"/>
              </a:rPr>
              <a:t>For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students,</a:t>
            </a:r>
            <a:r>
              <a:rPr sz="2400" spc="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employees,</a:t>
            </a:r>
            <a:r>
              <a:rPr sz="2400" spc="3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other</a:t>
            </a:r>
            <a:r>
              <a:rPr sz="2400" spc="5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participants</a:t>
            </a:r>
            <a:endParaRPr sz="2400">
              <a:latin typeface="Gill Sans MT"/>
              <a:cs typeface="Gill Sans MT"/>
            </a:endParaRPr>
          </a:p>
          <a:p>
            <a:pPr marL="697230" lvl="1" indent="-227329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7230" algn="l"/>
              </a:tabLst>
            </a:pPr>
            <a:r>
              <a:rPr sz="2400" dirty="0">
                <a:latin typeface="Gill Sans MT"/>
                <a:cs typeface="Gill Sans MT"/>
              </a:rPr>
              <a:t>For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investigators,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hearing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60" dirty="0">
                <a:latin typeface="Gill Sans MT"/>
                <a:cs typeface="Gill Sans MT"/>
              </a:rPr>
              <a:t>panels</a:t>
            </a:r>
            <a:endParaRPr sz="240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45"/>
              </a:spcBef>
              <a:buFont typeface="Arial"/>
              <a:buChar char="•"/>
              <a:tabLst>
                <a:tab pos="240665" algn="l"/>
              </a:tabLst>
            </a:pPr>
            <a:r>
              <a:rPr sz="2800" dirty="0">
                <a:latin typeface="Gill Sans MT"/>
                <a:cs typeface="Gill Sans MT"/>
              </a:rPr>
              <a:t>What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might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be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better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communicated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outside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the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policy?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140" dirty="0">
                <a:latin typeface="Gill Sans MT"/>
                <a:cs typeface="Gill Sans MT"/>
              </a:rPr>
              <a:t>Find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the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right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90" dirty="0">
                <a:latin typeface="Gill Sans MT"/>
                <a:cs typeface="Gill Sans MT"/>
              </a:rPr>
              <a:t>balance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between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consistency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200" dirty="0">
                <a:latin typeface="Gill Sans MT"/>
                <a:cs typeface="Gill Sans MT"/>
              </a:rPr>
              <a:t>and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discretion.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024534" y="1489913"/>
            <a:ext cx="356235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30" dirty="0">
                <a:solidFill>
                  <a:srgbClr val="C12C2E"/>
                </a:solidFill>
              </a:rPr>
              <a:t>Legislation:</a:t>
            </a:r>
            <a:r>
              <a:rPr sz="3200" spc="-100" dirty="0">
                <a:solidFill>
                  <a:srgbClr val="C12C2E"/>
                </a:solidFill>
              </a:rPr>
              <a:t> </a:t>
            </a:r>
            <a:r>
              <a:rPr sz="3200" spc="-130" dirty="0">
                <a:solidFill>
                  <a:srgbClr val="C12C2E"/>
                </a:solidFill>
              </a:rPr>
              <a:t>Title</a:t>
            </a:r>
            <a:r>
              <a:rPr sz="3200" spc="-105" dirty="0">
                <a:solidFill>
                  <a:srgbClr val="C12C2E"/>
                </a:solidFill>
              </a:rPr>
              <a:t> </a:t>
            </a:r>
            <a:r>
              <a:rPr sz="3200" spc="-380" dirty="0">
                <a:solidFill>
                  <a:srgbClr val="C12C2E"/>
                </a:solidFill>
              </a:rPr>
              <a:t>IX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918768" y="2033094"/>
            <a:ext cx="3773804" cy="357886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marR="277495">
              <a:lnSpc>
                <a:spcPts val="2160"/>
              </a:lnSpc>
              <a:spcBef>
                <a:spcPts val="484"/>
              </a:spcBef>
            </a:pPr>
            <a:r>
              <a:rPr sz="2100" b="1" i="1" spc="-150" dirty="0">
                <a:latin typeface="Gill Sans MT"/>
                <a:cs typeface="Gill Sans MT"/>
              </a:rPr>
              <a:t>No</a:t>
            </a:r>
            <a:r>
              <a:rPr sz="2100" b="1" i="1" spc="-100" dirty="0">
                <a:latin typeface="Gill Sans MT"/>
                <a:cs typeface="Gill Sans MT"/>
              </a:rPr>
              <a:t> </a:t>
            </a:r>
            <a:r>
              <a:rPr sz="2100" b="1" i="1" dirty="0">
                <a:latin typeface="Gill Sans MT"/>
                <a:cs typeface="Gill Sans MT"/>
              </a:rPr>
              <a:t>person</a:t>
            </a:r>
            <a:r>
              <a:rPr sz="2100" b="1" i="1" spc="-150" dirty="0">
                <a:latin typeface="Gill Sans MT"/>
                <a:cs typeface="Gill Sans MT"/>
              </a:rPr>
              <a:t> </a:t>
            </a:r>
            <a:r>
              <a:rPr sz="2100" b="1" i="1" spc="-10" dirty="0">
                <a:latin typeface="Gill Sans MT"/>
                <a:cs typeface="Gill Sans MT"/>
              </a:rPr>
              <a:t>in</a:t>
            </a:r>
            <a:r>
              <a:rPr sz="2100" b="1" i="1" spc="-105" dirty="0">
                <a:latin typeface="Gill Sans MT"/>
                <a:cs typeface="Gill Sans MT"/>
              </a:rPr>
              <a:t> </a:t>
            </a:r>
            <a:r>
              <a:rPr sz="2100" b="1" i="1" spc="-45" dirty="0">
                <a:latin typeface="Gill Sans MT"/>
                <a:cs typeface="Gill Sans MT"/>
              </a:rPr>
              <a:t>the</a:t>
            </a:r>
            <a:r>
              <a:rPr sz="2100" b="1" i="1" spc="-100" dirty="0">
                <a:latin typeface="Gill Sans MT"/>
                <a:cs typeface="Gill Sans MT"/>
              </a:rPr>
              <a:t> </a:t>
            </a:r>
            <a:r>
              <a:rPr sz="2100" b="1" i="1" spc="-75" dirty="0">
                <a:latin typeface="Gill Sans MT"/>
                <a:cs typeface="Gill Sans MT"/>
              </a:rPr>
              <a:t>United</a:t>
            </a:r>
            <a:r>
              <a:rPr sz="2100" b="1" i="1" spc="-120" dirty="0">
                <a:latin typeface="Gill Sans MT"/>
                <a:cs typeface="Gill Sans MT"/>
              </a:rPr>
              <a:t> </a:t>
            </a:r>
            <a:r>
              <a:rPr sz="2100" b="1" i="1" spc="-10" dirty="0">
                <a:latin typeface="Gill Sans MT"/>
                <a:cs typeface="Gill Sans MT"/>
              </a:rPr>
              <a:t>States shall,</a:t>
            </a:r>
            <a:endParaRPr sz="210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2100" b="1" i="1" spc="-65" dirty="0">
                <a:latin typeface="Gill Sans MT"/>
                <a:cs typeface="Gill Sans MT"/>
              </a:rPr>
              <a:t>on</a:t>
            </a:r>
            <a:r>
              <a:rPr sz="2100" b="1" i="1" spc="-85" dirty="0">
                <a:latin typeface="Gill Sans MT"/>
                <a:cs typeface="Gill Sans MT"/>
              </a:rPr>
              <a:t> </a:t>
            </a:r>
            <a:r>
              <a:rPr sz="2100" b="1" i="1" spc="-50" dirty="0">
                <a:latin typeface="Gill Sans MT"/>
                <a:cs typeface="Gill Sans MT"/>
              </a:rPr>
              <a:t>the</a:t>
            </a:r>
            <a:r>
              <a:rPr sz="2100" b="1" i="1" spc="-100" dirty="0">
                <a:latin typeface="Gill Sans MT"/>
                <a:cs typeface="Gill Sans MT"/>
              </a:rPr>
              <a:t> </a:t>
            </a:r>
            <a:r>
              <a:rPr sz="2100" b="1" i="1" spc="60" dirty="0">
                <a:latin typeface="Gill Sans MT"/>
                <a:cs typeface="Gill Sans MT"/>
              </a:rPr>
              <a:t>basis</a:t>
            </a:r>
            <a:r>
              <a:rPr sz="2100" b="1" i="1" spc="-114" dirty="0">
                <a:latin typeface="Gill Sans MT"/>
                <a:cs typeface="Gill Sans MT"/>
              </a:rPr>
              <a:t> </a:t>
            </a:r>
            <a:r>
              <a:rPr sz="2100" b="1" i="1" dirty="0">
                <a:latin typeface="Gill Sans MT"/>
                <a:cs typeface="Gill Sans MT"/>
              </a:rPr>
              <a:t>of</a:t>
            </a:r>
            <a:r>
              <a:rPr sz="2100" b="1" i="1" spc="-100" dirty="0">
                <a:latin typeface="Gill Sans MT"/>
                <a:cs typeface="Gill Sans MT"/>
              </a:rPr>
              <a:t> </a:t>
            </a:r>
            <a:r>
              <a:rPr sz="2100" b="1" i="1" spc="-20" dirty="0">
                <a:latin typeface="Gill Sans MT"/>
                <a:cs typeface="Gill Sans MT"/>
              </a:rPr>
              <a:t>sex,</a:t>
            </a:r>
            <a:endParaRPr sz="2100">
              <a:latin typeface="Gill Sans MT"/>
              <a:cs typeface="Gill Sans MT"/>
            </a:endParaRPr>
          </a:p>
          <a:p>
            <a:pPr marL="12700">
              <a:lnSpc>
                <a:spcPts val="2340"/>
              </a:lnSpc>
              <a:spcBef>
                <a:spcPts val="635"/>
              </a:spcBef>
            </a:pPr>
            <a:r>
              <a:rPr sz="2100" b="1" i="1" dirty="0">
                <a:latin typeface="Gill Sans MT"/>
                <a:cs typeface="Gill Sans MT"/>
              </a:rPr>
              <a:t>be</a:t>
            </a:r>
            <a:r>
              <a:rPr sz="2100" b="1" i="1" spc="-100" dirty="0">
                <a:latin typeface="Gill Sans MT"/>
                <a:cs typeface="Gill Sans MT"/>
              </a:rPr>
              <a:t> </a:t>
            </a:r>
            <a:r>
              <a:rPr sz="2100" b="1" i="1" spc="-30" dirty="0">
                <a:latin typeface="Gill Sans MT"/>
                <a:cs typeface="Gill Sans MT"/>
              </a:rPr>
              <a:t>excluded</a:t>
            </a:r>
            <a:r>
              <a:rPr sz="2100" b="1" i="1" spc="-105" dirty="0">
                <a:latin typeface="Gill Sans MT"/>
                <a:cs typeface="Gill Sans MT"/>
              </a:rPr>
              <a:t> </a:t>
            </a:r>
            <a:r>
              <a:rPr sz="2100" b="1" i="1" spc="-20" dirty="0">
                <a:latin typeface="Gill Sans MT"/>
                <a:cs typeface="Gill Sans MT"/>
              </a:rPr>
              <a:t>from</a:t>
            </a:r>
            <a:r>
              <a:rPr sz="2100" b="1" i="1" spc="-95" dirty="0">
                <a:latin typeface="Gill Sans MT"/>
                <a:cs typeface="Gill Sans MT"/>
              </a:rPr>
              <a:t> </a:t>
            </a:r>
            <a:r>
              <a:rPr sz="2100" b="1" i="1" spc="-10" dirty="0">
                <a:latin typeface="Gill Sans MT"/>
                <a:cs typeface="Gill Sans MT"/>
              </a:rPr>
              <a:t>participation</a:t>
            </a:r>
            <a:endParaRPr sz="2100">
              <a:latin typeface="Gill Sans MT"/>
              <a:cs typeface="Gill Sans MT"/>
            </a:endParaRPr>
          </a:p>
          <a:p>
            <a:pPr marL="12700">
              <a:lnSpc>
                <a:spcPts val="2340"/>
              </a:lnSpc>
            </a:pPr>
            <a:r>
              <a:rPr sz="2100" b="1" i="1" spc="-25" dirty="0">
                <a:latin typeface="Gill Sans MT"/>
                <a:cs typeface="Gill Sans MT"/>
              </a:rPr>
              <a:t>in,</a:t>
            </a:r>
            <a:endParaRPr sz="210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2100" b="1" i="1" dirty="0">
                <a:latin typeface="Gill Sans MT"/>
                <a:cs typeface="Gill Sans MT"/>
              </a:rPr>
              <a:t>be</a:t>
            </a:r>
            <a:r>
              <a:rPr sz="2100" b="1" i="1" spc="-95" dirty="0">
                <a:latin typeface="Gill Sans MT"/>
                <a:cs typeface="Gill Sans MT"/>
              </a:rPr>
              <a:t> </a:t>
            </a:r>
            <a:r>
              <a:rPr sz="2100" b="1" i="1" spc="-10" dirty="0">
                <a:latin typeface="Gill Sans MT"/>
                <a:cs typeface="Gill Sans MT"/>
              </a:rPr>
              <a:t>denied</a:t>
            </a:r>
            <a:r>
              <a:rPr sz="2100" b="1" i="1" spc="-100" dirty="0">
                <a:latin typeface="Gill Sans MT"/>
                <a:cs typeface="Gill Sans MT"/>
              </a:rPr>
              <a:t> </a:t>
            </a:r>
            <a:r>
              <a:rPr sz="2100" b="1" i="1" spc="-45" dirty="0">
                <a:latin typeface="Gill Sans MT"/>
                <a:cs typeface="Gill Sans MT"/>
              </a:rPr>
              <a:t>the</a:t>
            </a:r>
            <a:r>
              <a:rPr sz="2100" b="1" i="1" spc="-75" dirty="0">
                <a:latin typeface="Gill Sans MT"/>
                <a:cs typeface="Gill Sans MT"/>
              </a:rPr>
              <a:t> </a:t>
            </a:r>
            <a:r>
              <a:rPr sz="2100" b="1" i="1" dirty="0">
                <a:latin typeface="Gill Sans MT"/>
                <a:cs typeface="Gill Sans MT"/>
              </a:rPr>
              <a:t>benefits</a:t>
            </a:r>
            <a:r>
              <a:rPr sz="2100" b="1" i="1" spc="-110" dirty="0">
                <a:latin typeface="Gill Sans MT"/>
                <a:cs typeface="Gill Sans MT"/>
              </a:rPr>
              <a:t> </a:t>
            </a:r>
            <a:r>
              <a:rPr sz="2100" b="1" i="1" spc="-25" dirty="0">
                <a:latin typeface="Gill Sans MT"/>
                <a:cs typeface="Gill Sans MT"/>
              </a:rPr>
              <a:t>of,</a:t>
            </a:r>
            <a:endParaRPr sz="2100">
              <a:latin typeface="Gill Sans MT"/>
              <a:cs typeface="Gill Sans MT"/>
            </a:endParaRPr>
          </a:p>
          <a:p>
            <a:pPr marL="12700" marR="5080">
              <a:lnSpc>
                <a:spcPct val="125200"/>
              </a:lnSpc>
              <a:spcBef>
                <a:spcPts val="10"/>
              </a:spcBef>
            </a:pPr>
            <a:r>
              <a:rPr sz="2100" b="1" i="1" spc="-50" dirty="0">
                <a:latin typeface="Gill Sans MT"/>
                <a:cs typeface="Gill Sans MT"/>
              </a:rPr>
              <a:t>or</a:t>
            </a:r>
            <a:r>
              <a:rPr sz="2100" b="1" i="1" spc="-80" dirty="0">
                <a:latin typeface="Gill Sans MT"/>
                <a:cs typeface="Gill Sans MT"/>
              </a:rPr>
              <a:t> </a:t>
            </a:r>
            <a:r>
              <a:rPr sz="2100" b="1" i="1" dirty="0">
                <a:latin typeface="Gill Sans MT"/>
                <a:cs typeface="Gill Sans MT"/>
              </a:rPr>
              <a:t>be</a:t>
            </a:r>
            <a:r>
              <a:rPr sz="2100" b="1" i="1" spc="-80" dirty="0">
                <a:latin typeface="Gill Sans MT"/>
                <a:cs typeface="Gill Sans MT"/>
              </a:rPr>
              <a:t> </a:t>
            </a:r>
            <a:r>
              <a:rPr sz="2100" b="1" i="1" dirty="0">
                <a:latin typeface="Gill Sans MT"/>
                <a:cs typeface="Gill Sans MT"/>
              </a:rPr>
              <a:t>subjected</a:t>
            </a:r>
            <a:r>
              <a:rPr sz="2100" b="1" i="1" spc="-90" dirty="0">
                <a:latin typeface="Gill Sans MT"/>
                <a:cs typeface="Gill Sans MT"/>
              </a:rPr>
              <a:t> to </a:t>
            </a:r>
            <a:r>
              <a:rPr sz="2100" b="1" i="1" spc="-10" dirty="0">
                <a:latin typeface="Gill Sans MT"/>
                <a:cs typeface="Gill Sans MT"/>
              </a:rPr>
              <a:t>discrimination </a:t>
            </a:r>
            <a:r>
              <a:rPr sz="2100" b="1" i="1" spc="-25" dirty="0">
                <a:latin typeface="Gill Sans MT"/>
                <a:cs typeface="Gill Sans MT"/>
              </a:rPr>
              <a:t>under</a:t>
            </a:r>
            <a:r>
              <a:rPr sz="2100" b="1" i="1" spc="-80" dirty="0">
                <a:latin typeface="Gill Sans MT"/>
                <a:cs typeface="Gill Sans MT"/>
              </a:rPr>
              <a:t> </a:t>
            </a:r>
            <a:r>
              <a:rPr sz="2100" b="1" i="1" spc="-60" dirty="0">
                <a:latin typeface="Gill Sans MT"/>
                <a:cs typeface="Gill Sans MT"/>
              </a:rPr>
              <a:t>any</a:t>
            </a:r>
            <a:r>
              <a:rPr sz="2100" b="1" i="1" spc="-100" dirty="0">
                <a:latin typeface="Gill Sans MT"/>
                <a:cs typeface="Gill Sans MT"/>
              </a:rPr>
              <a:t> </a:t>
            </a:r>
            <a:r>
              <a:rPr sz="2100" b="1" i="1" spc="-45" dirty="0">
                <a:latin typeface="Gill Sans MT"/>
                <a:cs typeface="Gill Sans MT"/>
              </a:rPr>
              <a:t>education</a:t>
            </a:r>
            <a:r>
              <a:rPr sz="2100" b="1" i="1" spc="-80" dirty="0">
                <a:latin typeface="Gill Sans MT"/>
                <a:cs typeface="Gill Sans MT"/>
              </a:rPr>
              <a:t> </a:t>
            </a:r>
            <a:r>
              <a:rPr sz="2100" b="1" i="1" spc="-10" dirty="0">
                <a:latin typeface="Gill Sans MT"/>
                <a:cs typeface="Gill Sans MT"/>
              </a:rPr>
              <a:t>program</a:t>
            </a:r>
            <a:endParaRPr sz="2100">
              <a:latin typeface="Gill Sans MT"/>
              <a:cs typeface="Gill Sans MT"/>
            </a:endParaRPr>
          </a:p>
          <a:p>
            <a:pPr marL="12700">
              <a:lnSpc>
                <a:spcPts val="2340"/>
              </a:lnSpc>
              <a:spcBef>
                <a:spcPts val="635"/>
              </a:spcBef>
            </a:pPr>
            <a:r>
              <a:rPr sz="2100" b="1" i="1" spc="-55" dirty="0">
                <a:latin typeface="Gill Sans MT"/>
                <a:cs typeface="Gill Sans MT"/>
              </a:rPr>
              <a:t>or</a:t>
            </a:r>
            <a:r>
              <a:rPr sz="2100" b="1" i="1" spc="-75" dirty="0">
                <a:latin typeface="Gill Sans MT"/>
                <a:cs typeface="Gill Sans MT"/>
              </a:rPr>
              <a:t> </a:t>
            </a:r>
            <a:r>
              <a:rPr sz="2100" b="1" i="1" spc="-35" dirty="0">
                <a:latin typeface="Gill Sans MT"/>
                <a:cs typeface="Gill Sans MT"/>
              </a:rPr>
              <a:t>activity</a:t>
            </a:r>
            <a:r>
              <a:rPr sz="2100" b="1" i="1" spc="-80" dirty="0">
                <a:latin typeface="Gill Sans MT"/>
                <a:cs typeface="Gill Sans MT"/>
              </a:rPr>
              <a:t> </a:t>
            </a:r>
            <a:r>
              <a:rPr sz="2100" b="1" i="1" dirty="0">
                <a:latin typeface="Gill Sans MT"/>
                <a:cs typeface="Gill Sans MT"/>
              </a:rPr>
              <a:t>receiving</a:t>
            </a:r>
            <a:r>
              <a:rPr sz="2100" b="1" i="1" spc="-95" dirty="0">
                <a:latin typeface="Gill Sans MT"/>
                <a:cs typeface="Gill Sans MT"/>
              </a:rPr>
              <a:t> </a:t>
            </a:r>
            <a:r>
              <a:rPr sz="2100" b="1" i="1" spc="-10" dirty="0">
                <a:latin typeface="Gill Sans MT"/>
                <a:cs typeface="Gill Sans MT"/>
              </a:rPr>
              <a:t>Federal</a:t>
            </a:r>
            <a:endParaRPr sz="2100">
              <a:latin typeface="Gill Sans MT"/>
              <a:cs typeface="Gill Sans MT"/>
            </a:endParaRPr>
          </a:p>
          <a:p>
            <a:pPr marL="12700">
              <a:lnSpc>
                <a:spcPts val="2340"/>
              </a:lnSpc>
            </a:pPr>
            <a:r>
              <a:rPr sz="2100" b="1" i="1" spc="-40" dirty="0">
                <a:latin typeface="Gill Sans MT"/>
                <a:cs typeface="Gill Sans MT"/>
              </a:rPr>
              <a:t>financial</a:t>
            </a:r>
            <a:r>
              <a:rPr sz="2100" b="1" i="1" spc="-80" dirty="0">
                <a:latin typeface="Gill Sans MT"/>
                <a:cs typeface="Gill Sans MT"/>
              </a:rPr>
              <a:t> </a:t>
            </a:r>
            <a:r>
              <a:rPr sz="2100" b="1" i="1" spc="-10" dirty="0">
                <a:latin typeface="Gill Sans MT"/>
                <a:cs typeface="Gill Sans MT"/>
              </a:rPr>
              <a:t>assistance.</a:t>
            </a:r>
            <a:endParaRPr sz="2100">
              <a:latin typeface="Gill Sans MT"/>
              <a:cs typeface="Gill Sans MT"/>
            </a:endParaRPr>
          </a:p>
        </p:txBody>
      </p:sp>
      <p:pic>
        <p:nvPicPr>
          <p:cNvPr id="4" name="object 4" descr="Seal of the United States Congres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14111" y="1224533"/>
            <a:ext cx="6110478" cy="4636516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775E5B-FCF0-4BE3-5FD8-C9ED917893E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98854" y="-677108"/>
            <a:ext cx="9794290" cy="677108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Credits Slide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033068" y="615441"/>
            <a:ext cx="10106660" cy="553593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700" marR="5080">
              <a:lnSpc>
                <a:spcPct val="93800"/>
              </a:lnSpc>
              <a:spcBef>
                <a:spcPts val="275"/>
              </a:spcBef>
            </a:pPr>
            <a:r>
              <a:rPr sz="2400" spc="-10" dirty="0">
                <a:latin typeface="Arial"/>
                <a:cs typeface="Arial"/>
              </a:rPr>
              <a:t>NACUA</a:t>
            </a:r>
            <a:r>
              <a:rPr sz="2400" spc="-1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materials,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recordings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available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of </a:t>
            </a:r>
            <a:r>
              <a:rPr sz="2400" dirty="0">
                <a:latin typeface="Arial"/>
                <a:cs typeface="Arial"/>
              </a:rPr>
              <a:t>this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program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offered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educational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materials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higher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education </a:t>
            </a:r>
            <a:r>
              <a:rPr sz="2400" dirty="0">
                <a:latin typeface="Arial"/>
                <a:cs typeface="Arial"/>
              </a:rPr>
              <a:t>lawyers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administrators.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prepared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presenters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not </a:t>
            </a:r>
            <a:r>
              <a:rPr sz="2400" dirty="0">
                <a:latin typeface="Arial"/>
                <a:cs typeface="Arial"/>
              </a:rPr>
              <a:t>reviewed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content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NACUA.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express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opinions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interpretations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authors.</a:t>
            </a:r>
            <a:endParaRPr sz="2400">
              <a:latin typeface="Arial"/>
              <a:cs typeface="Arial"/>
            </a:endParaRPr>
          </a:p>
          <a:p>
            <a:pPr marL="12700" marR="136525">
              <a:lnSpc>
                <a:spcPct val="93800"/>
              </a:lnSpc>
              <a:spcBef>
                <a:spcPts val="2705"/>
              </a:spcBef>
            </a:pPr>
            <a:r>
              <a:rPr sz="2400" dirty="0">
                <a:latin typeface="Arial"/>
                <a:cs typeface="Arial"/>
              </a:rPr>
              <a:t>Answers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questions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often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depend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specific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facts,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state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local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laws,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well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institutional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policies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practices.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materials,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comments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presenters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should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used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as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advice.</a:t>
            </a:r>
            <a:r>
              <a:rPr sz="2400" spc="-1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hypothetical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scenarios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presented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based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fictional </a:t>
            </a:r>
            <a:r>
              <a:rPr sz="2400" dirty="0">
                <a:latin typeface="Arial"/>
                <a:cs typeface="Arial"/>
              </a:rPr>
              <a:t>facts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persons.</a:t>
            </a:r>
            <a:r>
              <a:rPr sz="2400" spc="-1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hypothetical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scenarios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based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on </a:t>
            </a:r>
            <a:r>
              <a:rPr sz="2400" dirty="0">
                <a:latin typeface="Arial"/>
                <a:cs typeface="Arial"/>
              </a:rPr>
              <a:t>fictional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facts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persons.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questions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should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directed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to </a:t>
            </a:r>
            <a:r>
              <a:rPr sz="2400" dirty="0">
                <a:latin typeface="Arial"/>
                <a:cs typeface="Arial"/>
              </a:rPr>
              <a:t>institutional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counsel.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790"/>
              </a:lnSpc>
              <a:spcBef>
                <a:spcPts val="2515"/>
              </a:spcBef>
            </a:pPr>
            <a:r>
              <a:rPr sz="2400" dirty="0">
                <a:latin typeface="Arial"/>
                <a:cs typeface="Arial"/>
              </a:rPr>
              <a:t>Those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wishing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re-</a:t>
            </a:r>
            <a:r>
              <a:rPr sz="2400" dirty="0">
                <a:latin typeface="Arial"/>
                <a:cs typeface="Arial"/>
              </a:rPr>
              <a:t>use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materials,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recordings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790"/>
              </a:lnSpc>
            </a:pPr>
            <a:r>
              <a:rPr sz="2400" dirty="0">
                <a:latin typeface="Arial"/>
                <a:cs typeface="Arial"/>
              </a:rPr>
              <a:t>should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contact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NACUA</a:t>
            </a:r>
            <a:r>
              <a:rPr sz="2400" spc="-1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(</a:t>
            </a:r>
            <a:r>
              <a:rPr sz="2400" u="sng" spc="-10" dirty="0">
                <a:solidFill>
                  <a:srgbClr val="AC161B"/>
                </a:solidFill>
                <a:uFill>
                  <a:solidFill>
                    <a:srgbClr val="AC161B"/>
                  </a:solidFill>
                </a:uFill>
                <a:latin typeface="Arial"/>
                <a:cs typeface="Arial"/>
                <a:hlinkClick r:id="rId2"/>
              </a:rPr>
              <a:t>nacua@nacua.org</a:t>
            </a:r>
            <a:r>
              <a:rPr sz="2400" u="none" spc="-10" dirty="0">
                <a:latin typeface="Arial"/>
                <a:cs typeface="Arial"/>
              </a:rPr>
              <a:t>)</a:t>
            </a:r>
            <a:r>
              <a:rPr sz="2400" u="none" spc="-1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prior</a:t>
            </a:r>
            <a:r>
              <a:rPr sz="2400" u="none" spc="-50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to</a:t>
            </a:r>
            <a:r>
              <a:rPr sz="2400" u="none" spc="-5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any</a:t>
            </a:r>
            <a:r>
              <a:rPr sz="2400" u="none" spc="-45" dirty="0">
                <a:latin typeface="Arial"/>
                <a:cs typeface="Arial"/>
              </a:rPr>
              <a:t> </a:t>
            </a:r>
            <a:r>
              <a:rPr sz="2400" u="none" spc="-10" dirty="0">
                <a:latin typeface="Arial"/>
                <a:cs typeface="Arial"/>
              </a:rPr>
              <a:t>re-</a:t>
            </a:r>
            <a:r>
              <a:rPr sz="2400" u="none" spc="-20" dirty="0">
                <a:latin typeface="Arial"/>
                <a:cs typeface="Arial"/>
              </a:rPr>
              <a:t>use.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782" rIns="0" bIns="0" rtlCol="0">
            <a:spAutoFit/>
          </a:bodyPr>
          <a:lstStyle/>
          <a:p>
            <a:pPr marL="444500">
              <a:lnSpc>
                <a:spcPct val="100000"/>
              </a:lnSpc>
              <a:spcBef>
                <a:spcPts val="105"/>
              </a:spcBef>
            </a:pPr>
            <a:r>
              <a:rPr spc="-135" dirty="0"/>
              <a:t>Administrative:</a:t>
            </a:r>
            <a:r>
              <a:rPr spc="-130" dirty="0"/>
              <a:t> </a:t>
            </a:r>
            <a:r>
              <a:rPr spc="-180" dirty="0"/>
              <a:t>Title</a:t>
            </a:r>
            <a:r>
              <a:rPr spc="-100" dirty="0"/>
              <a:t> </a:t>
            </a:r>
            <a:r>
              <a:rPr spc="-484" dirty="0"/>
              <a:t>IX</a:t>
            </a:r>
            <a:r>
              <a:rPr spc="-80" dirty="0"/>
              <a:t> </a:t>
            </a:r>
            <a:r>
              <a:rPr spc="-10" dirty="0"/>
              <a:t>Regulations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31010"/>
            <a:ext cx="9771380" cy="423735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45"/>
              </a:spcBef>
              <a:buFont typeface="Arial"/>
              <a:buChar char="•"/>
              <a:tabLst>
                <a:tab pos="241300" algn="l"/>
              </a:tabLst>
            </a:pPr>
            <a:r>
              <a:rPr sz="1800" spc="105" dirty="0">
                <a:latin typeface="Gill Sans MT"/>
                <a:cs typeface="Gill Sans MT"/>
              </a:rPr>
              <a:t>1975</a:t>
            </a:r>
            <a:r>
              <a:rPr sz="1800" spc="-45" dirty="0">
                <a:latin typeface="Gill Sans MT"/>
                <a:cs typeface="Gill Sans MT"/>
              </a:rPr>
              <a:t> </a:t>
            </a:r>
            <a:r>
              <a:rPr sz="1800" spc="75" dirty="0">
                <a:latin typeface="Gill Sans MT"/>
                <a:cs typeface="Gill Sans MT"/>
              </a:rPr>
              <a:t>regulations</a:t>
            </a:r>
            <a:endParaRPr sz="18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50"/>
              </a:spcBef>
              <a:buFont typeface="Arial"/>
              <a:buChar char="•"/>
              <a:tabLst>
                <a:tab pos="241300" algn="l"/>
              </a:tabLst>
            </a:pPr>
            <a:r>
              <a:rPr sz="1800" spc="105" dirty="0">
                <a:latin typeface="Gill Sans MT"/>
                <a:cs typeface="Gill Sans MT"/>
              </a:rPr>
              <a:t>1980</a:t>
            </a:r>
            <a:r>
              <a:rPr sz="1800" spc="-10" dirty="0">
                <a:latin typeface="Gill Sans MT"/>
                <a:cs typeface="Gill Sans MT"/>
              </a:rPr>
              <a:t> </a:t>
            </a:r>
            <a:r>
              <a:rPr sz="1800" spc="-125" dirty="0">
                <a:latin typeface="Gill Sans MT"/>
                <a:cs typeface="Gill Sans MT"/>
              </a:rPr>
              <a:t>OCR</a:t>
            </a:r>
            <a:r>
              <a:rPr sz="1800" spc="-10" dirty="0">
                <a:latin typeface="Gill Sans MT"/>
                <a:cs typeface="Gill Sans MT"/>
              </a:rPr>
              <a:t> </a:t>
            </a:r>
            <a:r>
              <a:rPr sz="1800" spc="105" dirty="0">
                <a:latin typeface="Gill Sans MT"/>
                <a:cs typeface="Gill Sans MT"/>
              </a:rPr>
              <a:t>tasked</a:t>
            </a:r>
            <a:r>
              <a:rPr sz="1800" spc="-20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with</a:t>
            </a:r>
            <a:r>
              <a:rPr sz="1800" spc="-30" dirty="0">
                <a:latin typeface="Gill Sans MT"/>
                <a:cs typeface="Gill Sans MT"/>
              </a:rPr>
              <a:t> </a:t>
            </a:r>
            <a:r>
              <a:rPr sz="1800" spc="90" dirty="0">
                <a:latin typeface="Gill Sans MT"/>
                <a:cs typeface="Gill Sans MT"/>
              </a:rPr>
              <a:t>implementing</a:t>
            </a:r>
            <a:r>
              <a:rPr sz="1800" dirty="0">
                <a:latin typeface="Gill Sans MT"/>
                <a:cs typeface="Gill Sans MT"/>
              </a:rPr>
              <a:t> </a:t>
            </a:r>
            <a:r>
              <a:rPr sz="1800" spc="55" dirty="0">
                <a:latin typeface="Gill Sans MT"/>
                <a:cs typeface="Gill Sans MT"/>
              </a:rPr>
              <a:t>the</a:t>
            </a:r>
            <a:r>
              <a:rPr sz="1800" spc="-20" dirty="0">
                <a:latin typeface="Gill Sans MT"/>
                <a:cs typeface="Gill Sans MT"/>
              </a:rPr>
              <a:t> </a:t>
            </a:r>
            <a:r>
              <a:rPr sz="1800" spc="70" dirty="0">
                <a:latin typeface="Gill Sans MT"/>
                <a:cs typeface="Gill Sans MT"/>
              </a:rPr>
              <a:t>regulations</a:t>
            </a:r>
            <a:endParaRPr sz="18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45"/>
              </a:spcBef>
              <a:buFont typeface="Arial"/>
              <a:buChar char="•"/>
              <a:tabLst>
                <a:tab pos="241300" algn="l"/>
              </a:tabLst>
            </a:pPr>
            <a:r>
              <a:rPr sz="1800" spc="105" dirty="0">
                <a:latin typeface="Gill Sans MT"/>
                <a:cs typeface="Gill Sans MT"/>
              </a:rPr>
              <a:t>1997</a:t>
            </a:r>
            <a:r>
              <a:rPr sz="1800" spc="-30" dirty="0">
                <a:latin typeface="Gill Sans MT"/>
                <a:cs typeface="Gill Sans MT"/>
              </a:rPr>
              <a:t> </a:t>
            </a:r>
            <a:r>
              <a:rPr sz="1800" spc="-125" dirty="0">
                <a:latin typeface="Gill Sans MT"/>
                <a:cs typeface="Gill Sans MT"/>
              </a:rPr>
              <a:t>OCR</a:t>
            </a:r>
            <a:r>
              <a:rPr sz="1800" spc="-30" dirty="0">
                <a:latin typeface="Gill Sans MT"/>
                <a:cs typeface="Gill Sans MT"/>
              </a:rPr>
              <a:t> </a:t>
            </a:r>
            <a:r>
              <a:rPr sz="1800" spc="65" dirty="0">
                <a:latin typeface="Gill Sans MT"/>
                <a:cs typeface="Gill Sans MT"/>
              </a:rPr>
              <a:t>policy</a:t>
            </a:r>
            <a:r>
              <a:rPr sz="1800" spc="-35" dirty="0">
                <a:latin typeface="Gill Sans MT"/>
                <a:cs typeface="Gill Sans MT"/>
              </a:rPr>
              <a:t> </a:t>
            </a:r>
            <a:r>
              <a:rPr sz="1800" spc="114" dirty="0">
                <a:latin typeface="Gill Sans MT"/>
                <a:cs typeface="Gill Sans MT"/>
              </a:rPr>
              <a:t>guidance</a:t>
            </a:r>
            <a:endParaRPr sz="18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65"/>
              </a:spcBef>
              <a:buFont typeface="Arial"/>
              <a:buChar char="•"/>
              <a:tabLst>
                <a:tab pos="241300" algn="l"/>
              </a:tabLst>
            </a:pPr>
            <a:r>
              <a:rPr sz="1800" spc="105" dirty="0">
                <a:latin typeface="Gill Sans MT"/>
                <a:cs typeface="Gill Sans MT"/>
              </a:rPr>
              <a:t>2001</a:t>
            </a:r>
            <a:r>
              <a:rPr sz="1800" spc="-15" dirty="0">
                <a:latin typeface="Gill Sans MT"/>
                <a:cs typeface="Gill Sans MT"/>
              </a:rPr>
              <a:t> </a:t>
            </a:r>
            <a:r>
              <a:rPr sz="1800" spc="-125" dirty="0">
                <a:latin typeface="Gill Sans MT"/>
                <a:cs typeface="Gill Sans MT"/>
              </a:rPr>
              <a:t>OCR</a:t>
            </a:r>
            <a:r>
              <a:rPr sz="1800" spc="-15" dirty="0">
                <a:latin typeface="Gill Sans MT"/>
                <a:cs typeface="Gill Sans MT"/>
              </a:rPr>
              <a:t> </a:t>
            </a:r>
            <a:r>
              <a:rPr sz="1800" spc="75" dirty="0">
                <a:latin typeface="Gill Sans MT"/>
                <a:cs typeface="Gill Sans MT"/>
              </a:rPr>
              <a:t>reaffirmed</a:t>
            </a:r>
            <a:r>
              <a:rPr sz="1800" spc="-15" dirty="0">
                <a:latin typeface="Gill Sans MT"/>
                <a:cs typeface="Gill Sans MT"/>
              </a:rPr>
              <a:t> </a:t>
            </a:r>
            <a:r>
              <a:rPr sz="1800" spc="90" dirty="0">
                <a:latin typeface="Gill Sans MT"/>
                <a:cs typeface="Gill Sans MT"/>
              </a:rPr>
              <a:t>obligations</a:t>
            </a:r>
            <a:r>
              <a:rPr sz="1800" spc="-25" dirty="0">
                <a:latin typeface="Gill Sans MT"/>
                <a:cs typeface="Gill Sans MT"/>
              </a:rPr>
              <a:t> </a:t>
            </a:r>
            <a:r>
              <a:rPr sz="1800" spc="95" dirty="0">
                <a:latin typeface="Gill Sans MT"/>
                <a:cs typeface="Gill Sans MT"/>
              </a:rPr>
              <a:t>of</a:t>
            </a:r>
            <a:r>
              <a:rPr sz="1800" spc="-20" dirty="0">
                <a:latin typeface="Gill Sans MT"/>
                <a:cs typeface="Gill Sans MT"/>
              </a:rPr>
              <a:t> </a:t>
            </a:r>
            <a:r>
              <a:rPr sz="1800" spc="114" dirty="0">
                <a:latin typeface="Gill Sans MT"/>
                <a:cs typeface="Gill Sans MT"/>
              </a:rPr>
              <a:t>schools</a:t>
            </a:r>
            <a:r>
              <a:rPr sz="1800" spc="-55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to</a:t>
            </a:r>
            <a:r>
              <a:rPr sz="1800" spc="-25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protect</a:t>
            </a:r>
            <a:r>
              <a:rPr sz="1800" spc="-20" dirty="0">
                <a:latin typeface="Gill Sans MT"/>
                <a:cs typeface="Gill Sans MT"/>
              </a:rPr>
              <a:t> </a:t>
            </a:r>
            <a:r>
              <a:rPr sz="1800" spc="145" dirty="0">
                <a:latin typeface="Gill Sans MT"/>
                <a:cs typeface="Gill Sans MT"/>
              </a:rPr>
              <a:t>against</a:t>
            </a:r>
            <a:r>
              <a:rPr sz="1800" spc="-45" dirty="0">
                <a:latin typeface="Gill Sans MT"/>
                <a:cs typeface="Gill Sans MT"/>
              </a:rPr>
              <a:t> </a:t>
            </a:r>
            <a:r>
              <a:rPr sz="1800" spc="105" dirty="0">
                <a:latin typeface="Gill Sans MT"/>
                <a:cs typeface="Gill Sans MT"/>
              </a:rPr>
              <a:t>sexual</a:t>
            </a:r>
            <a:r>
              <a:rPr sz="1800" spc="-40" dirty="0">
                <a:latin typeface="Gill Sans MT"/>
                <a:cs typeface="Gill Sans MT"/>
              </a:rPr>
              <a:t> </a:t>
            </a:r>
            <a:r>
              <a:rPr sz="1800" spc="110" dirty="0">
                <a:latin typeface="Gill Sans MT"/>
                <a:cs typeface="Gill Sans MT"/>
              </a:rPr>
              <a:t>harassment</a:t>
            </a:r>
            <a:endParaRPr sz="18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50"/>
              </a:spcBef>
              <a:buFont typeface="Arial"/>
              <a:buChar char="•"/>
              <a:tabLst>
                <a:tab pos="241300" algn="l"/>
              </a:tabLst>
            </a:pPr>
            <a:r>
              <a:rPr sz="1800" spc="60" dirty="0">
                <a:latin typeface="Gill Sans MT"/>
                <a:cs typeface="Gill Sans MT"/>
              </a:rPr>
              <a:t>2003-</a:t>
            </a:r>
            <a:r>
              <a:rPr sz="1800" spc="105" dirty="0">
                <a:latin typeface="Gill Sans MT"/>
                <a:cs typeface="Gill Sans MT"/>
              </a:rPr>
              <a:t>2010</a:t>
            </a:r>
            <a:r>
              <a:rPr sz="1800" spc="10" dirty="0">
                <a:latin typeface="Gill Sans MT"/>
                <a:cs typeface="Gill Sans MT"/>
              </a:rPr>
              <a:t> </a:t>
            </a:r>
            <a:r>
              <a:rPr sz="1800" spc="-125" dirty="0">
                <a:latin typeface="Gill Sans MT"/>
                <a:cs typeface="Gill Sans MT"/>
              </a:rPr>
              <a:t>OCR</a:t>
            </a:r>
            <a:r>
              <a:rPr sz="1800" spc="-15" dirty="0">
                <a:latin typeface="Gill Sans MT"/>
                <a:cs typeface="Gill Sans MT"/>
              </a:rPr>
              <a:t> </a:t>
            </a:r>
            <a:r>
              <a:rPr sz="1800" spc="95" dirty="0">
                <a:latin typeface="Gill Sans MT"/>
                <a:cs typeface="Gill Sans MT"/>
              </a:rPr>
              <a:t>offers</a:t>
            </a:r>
            <a:r>
              <a:rPr sz="1800" spc="-20" dirty="0">
                <a:latin typeface="Gill Sans MT"/>
                <a:cs typeface="Gill Sans MT"/>
              </a:rPr>
              <a:t> </a:t>
            </a:r>
            <a:r>
              <a:rPr sz="1800" spc="80" dirty="0">
                <a:latin typeface="Gill Sans MT"/>
                <a:cs typeface="Gill Sans MT"/>
              </a:rPr>
              <a:t>additional</a:t>
            </a:r>
            <a:r>
              <a:rPr sz="1800" spc="-60" dirty="0">
                <a:latin typeface="Gill Sans MT"/>
                <a:cs typeface="Gill Sans MT"/>
              </a:rPr>
              <a:t> </a:t>
            </a:r>
            <a:r>
              <a:rPr sz="1800" spc="130" dirty="0">
                <a:latin typeface="Gill Sans MT"/>
                <a:cs typeface="Gill Sans MT"/>
              </a:rPr>
              <a:t>and</a:t>
            </a:r>
            <a:r>
              <a:rPr sz="1800" spc="-55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more</a:t>
            </a:r>
            <a:r>
              <a:rPr sz="1800" spc="-20" dirty="0">
                <a:latin typeface="Gill Sans MT"/>
                <a:cs typeface="Gill Sans MT"/>
              </a:rPr>
              <a:t> </a:t>
            </a:r>
            <a:r>
              <a:rPr sz="1800" spc="75" dirty="0">
                <a:latin typeface="Gill Sans MT"/>
                <a:cs typeface="Gill Sans MT"/>
              </a:rPr>
              <a:t>targeted</a:t>
            </a:r>
            <a:r>
              <a:rPr sz="1800" spc="-25" dirty="0">
                <a:latin typeface="Gill Sans MT"/>
                <a:cs typeface="Gill Sans MT"/>
              </a:rPr>
              <a:t> </a:t>
            </a:r>
            <a:r>
              <a:rPr sz="1800" spc="125" dirty="0">
                <a:latin typeface="Gill Sans MT"/>
                <a:cs typeface="Gill Sans MT"/>
              </a:rPr>
              <a:t>guidance</a:t>
            </a:r>
            <a:r>
              <a:rPr sz="1800" spc="-60" dirty="0">
                <a:latin typeface="Gill Sans MT"/>
                <a:cs typeface="Gill Sans MT"/>
              </a:rPr>
              <a:t> </a:t>
            </a:r>
            <a:r>
              <a:rPr sz="1800" spc="55" dirty="0">
                <a:latin typeface="Gill Sans MT"/>
                <a:cs typeface="Gill Sans MT"/>
              </a:rPr>
              <a:t>related</a:t>
            </a:r>
            <a:r>
              <a:rPr sz="1800" spc="-25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to</a:t>
            </a:r>
            <a:r>
              <a:rPr sz="1800" spc="-25" dirty="0">
                <a:latin typeface="Gill Sans MT"/>
                <a:cs typeface="Gill Sans MT"/>
              </a:rPr>
              <a:t> </a:t>
            </a:r>
            <a:r>
              <a:rPr sz="1800" spc="105" dirty="0">
                <a:latin typeface="Gill Sans MT"/>
                <a:cs typeface="Gill Sans MT"/>
              </a:rPr>
              <a:t>sexual</a:t>
            </a:r>
            <a:r>
              <a:rPr sz="1800" spc="-25" dirty="0">
                <a:latin typeface="Gill Sans MT"/>
                <a:cs typeface="Gill Sans MT"/>
              </a:rPr>
              <a:t> </a:t>
            </a:r>
            <a:r>
              <a:rPr sz="1800" spc="120" dirty="0">
                <a:latin typeface="Gill Sans MT"/>
                <a:cs typeface="Gill Sans MT"/>
              </a:rPr>
              <a:t>assault.</a:t>
            </a:r>
            <a:endParaRPr sz="1800">
              <a:latin typeface="Gill Sans MT"/>
              <a:cs typeface="Gill Sans MT"/>
            </a:endParaRPr>
          </a:p>
          <a:p>
            <a:pPr marL="241300" indent="-228600">
              <a:lnSpc>
                <a:spcPts val="1835"/>
              </a:lnSpc>
              <a:spcBef>
                <a:spcPts val="345"/>
              </a:spcBef>
              <a:buFont typeface="Arial"/>
              <a:buChar char="•"/>
              <a:tabLst>
                <a:tab pos="241300" algn="l"/>
              </a:tabLst>
            </a:pPr>
            <a:r>
              <a:rPr sz="1800" spc="105" dirty="0">
                <a:latin typeface="Gill Sans MT"/>
                <a:cs typeface="Gill Sans MT"/>
              </a:rPr>
              <a:t>2011</a:t>
            </a:r>
            <a:r>
              <a:rPr sz="1800" spc="-35" dirty="0">
                <a:latin typeface="Gill Sans MT"/>
                <a:cs typeface="Gill Sans MT"/>
              </a:rPr>
              <a:t> </a:t>
            </a:r>
            <a:r>
              <a:rPr sz="1800" spc="-75" dirty="0">
                <a:latin typeface="Gill Sans MT"/>
                <a:cs typeface="Gill Sans MT"/>
              </a:rPr>
              <a:t>DCL</a:t>
            </a:r>
            <a:r>
              <a:rPr sz="1800" spc="-40" dirty="0">
                <a:latin typeface="Gill Sans MT"/>
                <a:cs typeface="Gill Sans MT"/>
              </a:rPr>
              <a:t> </a:t>
            </a:r>
            <a:r>
              <a:rPr sz="1800" spc="120" dirty="0">
                <a:latin typeface="Gill Sans MT"/>
                <a:cs typeface="Gill Sans MT"/>
              </a:rPr>
              <a:t>emphasized</a:t>
            </a:r>
            <a:r>
              <a:rPr sz="1800" spc="-50" dirty="0">
                <a:latin typeface="Gill Sans MT"/>
                <a:cs typeface="Gill Sans MT"/>
              </a:rPr>
              <a:t> </a:t>
            </a:r>
            <a:r>
              <a:rPr sz="1800" spc="95" dirty="0">
                <a:latin typeface="Gill Sans MT"/>
                <a:cs typeface="Gill Sans MT"/>
              </a:rPr>
              <a:t>schools’</a:t>
            </a:r>
            <a:r>
              <a:rPr sz="1800" spc="-65" dirty="0">
                <a:latin typeface="Gill Sans MT"/>
                <a:cs typeface="Gill Sans MT"/>
              </a:rPr>
              <a:t> </a:t>
            </a:r>
            <a:r>
              <a:rPr sz="1800" spc="90" dirty="0">
                <a:latin typeface="Gill Sans MT"/>
                <a:cs typeface="Gill Sans MT"/>
              </a:rPr>
              <a:t>obligations</a:t>
            </a:r>
            <a:r>
              <a:rPr sz="1800" spc="-40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to</a:t>
            </a:r>
            <a:r>
              <a:rPr sz="1800" spc="-40" dirty="0">
                <a:latin typeface="Gill Sans MT"/>
                <a:cs typeface="Gill Sans MT"/>
              </a:rPr>
              <a:t> </a:t>
            </a:r>
            <a:r>
              <a:rPr sz="1800" spc="125" dirty="0">
                <a:latin typeface="Gill Sans MT"/>
                <a:cs typeface="Gill Sans MT"/>
              </a:rPr>
              <a:t>address</a:t>
            </a:r>
            <a:r>
              <a:rPr sz="1800" spc="-60" dirty="0">
                <a:latin typeface="Gill Sans MT"/>
                <a:cs typeface="Gill Sans MT"/>
              </a:rPr>
              <a:t> </a:t>
            </a:r>
            <a:r>
              <a:rPr sz="1800" spc="105" dirty="0">
                <a:latin typeface="Gill Sans MT"/>
                <a:cs typeface="Gill Sans MT"/>
              </a:rPr>
              <a:t>sexual</a:t>
            </a:r>
            <a:r>
              <a:rPr sz="1800" spc="-45" dirty="0">
                <a:latin typeface="Gill Sans MT"/>
                <a:cs typeface="Gill Sans MT"/>
              </a:rPr>
              <a:t> </a:t>
            </a:r>
            <a:r>
              <a:rPr sz="1800" spc="114" dirty="0">
                <a:latin typeface="Gill Sans MT"/>
                <a:cs typeface="Gill Sans MT"/>
              </a:rPr>
              <a:t>harassment</a:t>
            </a:r>
            <a:r>
              <a:rPr sz="1800" spc="-65" dirty="0">
                <a:latin typeface="Gill Sans MT"/>
                <a:cs typeface="Gill Sans MT"/>
              </a:rPr>
              <a:t> </a:t>
            </a:r>
            <a:r>
              <a:rPr sz="1800" spc="130" dirty="0">
                <a:latin typeface="Gill Sans MT"/>
                <a:cs typeface="Gill Sans MT"/>
              </a:rPr>
              <a:t>and</a:t>
            </a:r>
            <a:r>
              <a:rPr sz="1800" spc="-65" dirty="0">
                <a:latin typeface="Gill Sans MT"/>
                <a:cs typeface="Gill Sans MT"/>
              </a:rPr>
              <a:t> </a:t>
            </a:r>
            <a:r>
              <a:rPr sz="1800" spc="105" dirty="0">
                <a:latin typeface="Gill Sans MT"/>
                <a:cs typeface="Gill Sans MT"/>
              </a:rPr>
              <a:t>sexual</a:t>
            </a:r>
            <a:r>
              <a:rPr sz="1800" spc="-45" dirty="0">
                <a:latin typeface="Gill Sans MT"/>
                <a:cs typeface="Gill Sans MT"/>
              </a:rPr>
              <a:t> </a:t>
            </a:r>
            <a:r>
              <a:rPr sz="1800" spc="60" dirty="0">
                <a:latin typeface="Gill Sans MT"/>
                <a:cs typeface="Gill Sans MT"/>
              </a:rPr>
              <a:t>violence</a:t>
            </a:r>
            <a:endParaRPr sz="1800">
              <a:latin typeface="Gill Sans MT"/>
              <a:cs typeface="Gill Sans MT"/>
            </a:endParaRPr>
          </a:p>
          <a:p>
            <a:pPr marL="241300">
              <a:lnSpc>
                <a:spcPts val="1835"/>
              </a:lnSpc>
            </a:pPr>
            <a:r>
              <a:rPr sz="1800" spc="140" dirty="0">
                <a:latin typeface="Gill Sans MT"/>
                <a:cs typeface="Gill Sans MT"/>
              </a:rPr>
              <a:t>against</a:t>
            </a:r>
            <a:r>
              <a:rPr sz="1800" spc="-50" dirty="0">
                <a:latin typeface="Gill Sans MT"/>
                <a:cs typeface="Gill Sans MT"/>
              </a:rPr>
              <a:t> </a:t>
            </a:r>
            <a:r>
              <a:rPr sz="1800" spc="85" dirty="0">
                <a:latin typeface="Gill Sans MT"/>
                <a:cs typeface="Gill Sans MT"/>
              </a:rPr>
              <a:t>students</a:t>
            </a:r>
            <a:endParaRPr sz="1800">
              <a:latin typeface="Gill Sans MT"/>
              <a:cs typeface="Gill Sans MT"/>
            </a:endParaRPr>
          </a:p>
          <a:p>
            <a:pPr marL="241300" indent="-228600">
              <a:lnSpc>
                <a:spcPts val="1835"/>
              </a:lnSpc>
              <a:spcBef>
                <a:spcPts val="360"/>
              </a:spcBef>
              <a:buFont typeface="Arial"/>
              <a:buChar char="•"/>
              <a:tabLst>
                <a:tab pos="241300" algn="l"/>
              </a:tabLst>
            </a:pPr>
            <a:r>
              <a:rPr sz="1800" spc="105" dirty="0">
                <a:latin typeface="Gill Sans MT"/>
                <a:cs typeface="Gill Sans MT"/>
              </a:rPr>
              <a:t>2014</a:t>
            </a:r>
            <a:r>
              <a:rPr sz="1800" spc="-25" dirty="0">
                <a:latin typeface="Gill Sans MT"/>
                <a:cs typeface="Gill Sans MT"/>
              </a:rPr>
              <a:t> </a:t>
            </a:r>
            <a:r>
              <a:rPr sz="1800" spc="-125" dirty="0">
                <a:latin typeface="Gill Sans MT"/>
                <a:cs typeface="Gill Sans MT"/>
              </a:rPr>
              <a:t>OCR</a:t>
            </a:r>
            <a:r>
              <a:rPr sz="1800" spc="-30" dirty="0">
                <a:latin typeface="Gill Sans MT"/>
                <a:cs typeface="Gill Sans MT"/>
              </a:rPr>
              <a:t> </a:t>
            </a:r>
            <a:r>
              <a:rPr sz="1800" spc="-254" dirty="0">
                <a:latin typeface="Gill Sans MT"/>
                <a:cs typeface="Gill Sans MT"/>
              </a:rPr>
              <a:t>Q</a:t>
            </a:r>
            <a:r>
              <a:rPr sz="1800" spc="-30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&amp;</a:t>
            </a:r>
            <a:r>
              <a:rPr sz="1800" spc="-30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A</a:t>
            </a:r>
            <a:r>
              <a:rPr sz="1800" spc="-25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further</a:t>
            </a:r>
            <a:r>
              <a:rPr sz="1800" spc="-55" dirty="0">
                <a:latin typeface="Gill Sans MT"/>
                <a:cs typeface="Gill Sans MT"/>
              </a:rPr>
              <a:t> </a:t>
            </a:r>
            <a:r>
              <a:rPr sz="1800" spc="75" dirty="0">
                <a:latin typeface="Gill Sans MT"/>
                <a:cs typeface="Gill Sans MT"/>
              </a:rPr>
              <a:t>clarified</a:t>
            </a:r>
            <a:r>
              <a:rPr sz="1800" spc="-35" dirty="0">
                <a:latin typeface="Gill Sans MT"/>
                <a:cs typeface="Gill Sans MT"/>
              </a:rPr>
              <a:t> </a:t>
            </a:r>
            <a:r>
              <a:rPr sz="1800" spc="95" dirty="0">
                <a:latin typeface="Gill Sans MT"/>
                <a:cs typeface="Gill Sans MT"/>
              </a:rPr>
              <a:t>schools’</a:t>
            </a:r>
            <a:r>
              <a:rPr sz="1800" spc="-65" dirty="0">
                <a:latin typeface="Gill Sans MT"/>
                <a:cs typeface="Gill Sans MT"/>
              </a:rPr>
              <a:t> </a:t>
            </a:r>
            <a:r>
              <a:rPr sz="1800" spc="90" dirty="0">
                <a:latin typeface="Gill Sans MT"/>
                <a:cs typeface="Gill Sans MT"/>
              </a:rPr>
              <a:t>obligations</a:t>
            </a:r>
            <a:r>
              <a:rPr sz="1800" spc="-35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&amp;</a:t>
            </a:r>
            <a:r>
              <a:rPr sz="1800" spc="-20" dirty="0">
                <a:latin typeface="Gill Sans MT"/>
                <a:cs typeface="Gill Sans MT"/>
              </a:rPr>
              <a:t> </a:t>
            </a:r>
            <a:r>
              <a:rPr sz="1800" spc="-114" dirty="0">
                <a:latin typeface="Gill Sans MT"/>
                <a:cs typeface="Gill Sans MT"/>
              </a:rPr>
              <a:t>DOE</a:t>
            </a:r>
            <a:r>
              <a:rPr sz="1800" spc="-30" dirty="0">
                <a:latin typeface="Gill Sans MT"/>
                <a:cs typeface="Gill Sans MT"/>
              </a:rPr>
              <a:t> </a:t>
            </a:r>
            <a:r>
              <a:rPr sz="1800" spc="125" dirty="0">
                <a:latin typeface="Gill Sans MT"/>
                <a:cs typeface="Gill Sans MT"/>
              </a:rPr>
              <a:t>issued</a:t>
            </a:r>
            <a:r>
              <a:rPr sz="1800" spc="-35" dirty="0">
                <a:latin typeface="Gill Sans MT"/>
                <a:cs typeface="Gill Sans MT"/>
              </a:rPr>
              <a:t> </a:t>
            </a:r>
            <a:r>
              <a:rPr sz="1800" spc="105" dirty="0">
                <a:latin typeface="Gill Sans MT"/>
                <a:cs typeface="Gill Sans MT"/>
              </a:rPr>
              <a:t>final</a:t>
            </a:r>
            <a:r>
              <a:rPr sz="1800" spc="-40" dirty="0">
                <a:latin typeface="Gill Sans MT"/>
                <a:cs typeface="Gill Sans MT"/>
              </a:rPr>
              <a:t> </a:t>
            </a:r>
            <a:r>
              <a:rPr sz="1800" spc="85" dirty="0">
                <a:latin typeface="Gill Sans MT"/>
                <a:cs typeface="Gill Sans MT"/>
              </a:rPr>
              <a:t>regulations</a:t>
            </a:r>
            <a:r>
              <a:rPr sz="1800" spc="-55" dirty="0">
                <a:latin typeface="Gill Sans MT"/>
                <a:cs typeface="Gill Sans MT"/>
              </a:rPr>
              <a:t> </a:t>
            </a:r>
            <a:r>
              <a:rPr sz="1800" spc="30" dirty="0">
                <a:latin typeface="Gill Sans MT"/>
                <a:cs typeface="Gill Sans MT"/>
              </a:rPr>
              <a:t>on</a:t>
            </a:r>
            <a:endParaRPr sz="1800">
              <a:latin typeface="Gill Sans MT"/>
              <a:cs typeface="Gill Sans MT"/>
            </a:endParaRPr>
          </a:p>
          <a:p>
            <a:pPr marL="241300">
              <a:lnSpc>
                <a:spcPts val="1835"/>
              </a:lnSpc>
            </a:pPr>
            <a:r>
              <a:rPr sz="1800" spc="75" dirty="0">
                <a:latin typeface="Gill Sans MT"/>
                <a:cs typeface="Gill Sans MT"/>
              </a:rPr>
              <a:t>implementation</a:t>
            </a:r>
            <a:r>
              <a:rPr sz="1800" spc="-35" dirty="0">
                <a:latin typeface="Gill Sans MT"/>
                <a:cs typeface="Gill Sans MT"/>
              </a:rPr>
              <a:t> </a:t>
            </a:r>
            <a:r>
              <a:rPr sz="1800" spc="105" dirty="0">
                <a:latin typeface="Gill Sans MT"/>
                <a:cs typeface="Gill Sans MT"/>
              </a:rPr>
              <a:t>of</a:t>
            </a:r>
            <a:r>
              <a:rPr sz="1800" spc="-35" dirty="0">
                <a:latin typeface="Gill Sans MT"/>
                <a:cs typeface="Gill Sans MT"/>
              </a:rPr>
              <a:t> </a:t>
            </a:r>
            <a:r>
              <a:rPr sz="1800" spc="114" dirty="0">
                <a:latin typeface="Gill Sans MT"/>
                <a:cs typeface="Gill Sans MT"/>
              </a:rPr>
              <a:t>Campus</a:t>
            </a:r>
            <a:r>
              <a:rPr sz="1800" spc="-50" dirty="0">
                <a:latin typeface="Gill Sans MT"/>
                <a:cs typeface="Gill Sans MT"/>
              </a:rPr>
              <a:t> </a:t>
            </a:r>
            <a:r>
              <a:rPr sz="1800" spc="155" dirty="0">
                <a:latin typeface="Gill Sans MT"/>
                <a:cs typeface="Gill Sans MT"/>
              </a:rPr>
              <a:t>SaVE</a:t>
            </a:r>
            <a:r>
              <a:rPr sz="1800" spc="-40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Act,</a:t>
            </a:r>
            <a:r>
              <a:rPr sz="1800" spc="-45" dirty="0">
                <a:latin typeface="Gill Sans MT"/>
                <a:cs typeface="Gill Sans MT"/>
              </a:rPr>
              <a:t> </a:t>
            </a:r>
            <a:r>
              <a:rPr sz="1800" spc="120" dirty="0">
                <a:latin typeface="Gill Sans MT"/>
                <a:cs typeface="Gill Sans MT"/>
              </a:rPr>
              <a:t>amending</a:t>
            </a:r>
            <a:r>
              <a:rPr sz="1800" spc="-55" dirty="0">
                <a:latin typeface="Gill Sans MT"/>
                <a:cs typeface="Gill Sans MT"/>
              </a:rPr>
              <a:t> </a:t>
            </a:r>
            <a:r>
              <a:rPr sz="1800" spc="55" dirty="0">
                <a:latin typeface="Gill Sans MT"/>
                <a:cs typeface="Gill Sans MT"/>
              </a:rPr>
              <a:t>the</a:t>
            </a:r>
            <a:r>
              <a:rPr sz="1800" spc="-35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Clery</a:t>
            </a:r>
            <a:r>
              <a:rPr sz="1800" spc="-20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Act</a:t>
            </a:r>
            <a:r>
              <a:rPr sz="1800" spc="-50" dirty="0">
                <a:latin typeface="Gill Sans MT"/>
                <a:cs typeface="Gill Sans MT"/>
              </a:rPr>
              <a:t> </a:t>
            </a:r>
            <a:r>
              <a:rPr sz="1800" spc="70" dirty="0">
                <a:latin typeface="Gill Sans MT"/>
                <a:cs typeface="Gill Sans MT"/>
              </a:rPr>
              <a:t>regulations.</a:t>
            </a:r>
            <a:endParaRPr sz="18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50"/>
              </a:spcBef>
              <a:buFont typeface="Arial"/>
              <a:buChar char="•"/>
              <a:tabLst>
                <a:tab pos="241300" algn="l"/>
              </a:tabLst>
            </a:pPr>
            <a:r>
              <a:rPr sz="1800" spc="105" dirty="0">
                <a:latin typeface="Gill Sans MT"/>
                <a:cs typeface="Gill Sans MT"/>
              </a:rPr>
              <a:t>2017</a:t>
            </a:r>
            <a:r>
              <a:rPr sz="1800" dirty="0">
                <a:latin typeface="Gill Sans MT"/>
                <a:cs typeface="Gill Sans MT"/>
              </a:rPr>
              <a:t> </a:t>
            </a:r>
            <a:r>
              <a:rPr sz="1800" spc="-125" dirty="0">
                <a:latin typeface="Gill Sans MT"/>
                <a:cs typeface="Gill Sans MT"/>
              </a:rPr>
              <a:t>OCR</a:t>
            </a:r>
            <a:r>
              <a:rPr sz="1800" spc="-5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withdrew</a:t>
            </a:r>
            <a:r>
              <a:rPr sz="1800" spc="-25" dirty="0">
                <a:latin typeface="Gill Sans MT"/>
                <a:cs typeface="Gill Sans MT"/>
              </a:rPr>
              <a:t> </a:t>
            </a:r>
            <a:r>
              <a:rPr sz="1800" spc="105" dirty="0">
                <a:latin typeface="Gill Sans MT"/>
                <a:cs typeface="Gill Sans MT"/>
              </a:rPr>
              <a:t>2011</a:t>
            </a:r>
            <a:r>
              <a:rPr sz="1800" spc="5" dirty="0">
                <a:latin typeface="Gill Sans MT"/>
                <a:cs typeface="Gill Sans MT"/>
              </a:rPr>
              <a:t> </a:t>
            </a:r>
            <a:r>
              <a:rPr sz="1800" spc="-75" dirty="0">
                <a:latin typeface="Gill Sans MT"/>
                <a:cs typeface="Gill Sans MT"/>
              </a:rPr>
              <a:t>DCL</a:t>
            </a:r>
            <a:r>
              <a:rPr sz="1800" spc="-10" dirty="0">
                <a:latin typeface="Gill Sans MT"/>
                <a:cs typeface="Gill Sans MT"/>
              </a:rPr>
              <a:t> </a:t>
            </a:r>
            <a:r>
              <a:rPr sz="1800" spc="130" dirty="0">
                <a:latin typeface="Gill Sans MT"/>
                <a:cs typeface="Gill Sans MT"/>
              </a:rPr>
              <a:t>and</a:t>
            </a:r>
            <a:r>
              <a:rPr sz="1800" spc="-35" dirty="0">
                <a:latin typeface="Gill Sans MT"/>
                <a:cs typeface="Gill Sans MT"/>
              </a:rPr>
              <a:t> </a:t>
            </a:r>
            <a:r>
              <a:rPr sz="1800" spc="105" dirty="0">
                <a:latin typeface="Gill Sans MT"/>
                <a:cs typeface="Gill Sans MT"/>
              </a:rPr>
              <a:t>2014</a:t>
            </a:r>
            <a:r>
              <a:rPr sz="1800" dirty="0">
                <a:latin typeface="Gill Sans MT"/>
                <a:cs typeface="Gill Sans MT"/>
              </a:rPr>
              <a:t> </a:t>
            </a:r>
            <a:r>
              <a:rPr sz="1800" spc="-25" dirty="0">
                <a:latin typeface="Gill Sans MT"/>
                <a:cs typeface="Gill Sans MT"/>
              </a:rPr>
              <a:t>Q&amp;A</a:t>
            </a:r>
            <a:endParaRPr sz="18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50"/>
              </a:spcBef>
              <a:buFont typeface="Arial"/>
              <a:buChar char="•"/>
              <a:tabLst>
                <a:tab pos="241300" algn="l"/>
              </a:tabLst>
            </a:pPr>
            <a:r>
              <a:rPr sz="1800" spc="105" dirty="0">
                <a:latin typeface="Gill Sans MT"/>
                <a:cs typeface="Gill Sans MT"/>
              </a:rPr>
              <a:t>2018</a:t>
            </a:r>
            <a:r>
              <a:rPr sz="1800" spc="-45" dirty="0">
                <a:latin typeface="Gill Sans MT"/>
                <a:cs typeface="Gill Sans MT"/>
              </a:rPr>
              <a:t> </a:t>
            </a:r>
            <a:r>
              <a:rPr sz="1800" spc="45" dirty="0">
                <a:latin typeface="Gill Sans MT"/>
                <a:cs typeface="Gill Sans MT"/>
              </a:rPr>
              <a:t>NPRM</a:t>
            </a:r>
            <a:endParaRPr sz="18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241300" algn="l"/>
              </a:tabLst>
            </a:pPr>
            <a:r>
              <a:rPr sz="1800" spc="105" dirty="0">
                <a:latin typeface="Gill Sans MT"/>
                <a:cs typeface="Gill Sans MT"/>
              </a:rPr>
              <a:t>2020</a:t>
            </a:r>
            <a:r>
              <a:rPr sz="1800" spc="-45" dirty="0">
                <a:latin typeface="Gill Sans MT"/>
                <a:cs typeface="Gill Sans MT"/>
              </a:rPr>
              <a:t> </a:t>
            </a:r>
            <a:r>
              <a:rPr sz="1800" spc="80" dirty="0">
                <a:latin typeface="Gill Sans MT"/>
                <a:cs typeface="Gill Sans MT"/>
              </a:rPr>
              <a:t>Regulations</a:t>
            </a:r>
            <a:endParaRPr sz="18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50"/>
              </a:spcBef>
              <a:buFont typeface="Arial"/>
              <a:buChar char="•"/>
              <a:tabLst>
                <a:tab pos="241300" algn="l"/>
              </a:tabLst>
            </a:pPr>
            <a:r>
              <a:rPr sz="1800" spc="105" dirty="0">
                <a:latin typeface="Gill Sans MT"/>
                <a:cs typeface="Gill Sans MT"/>
              </a:rPr>
              <a:t>2022</a:t>
            </a:r>
            <a:r>
              <a:rPr sz="1800" spc="-45" dirty="0">
                <a:latin typeface="Gill Sans MT"/>
                <a:cs typeface="Gill Sans MT"/>
              </a:rPr>
              <a:t> </a:t>
            </a:r>
            <a:r>
              <a:rPr sz="1800" spc="45" dirty="0">
                <a:latin typeface="Gill Sans MT"/>
                <a:cs typeface="Gill Sans MT"/>
              </a:rPr>
              <a:t>NPRM</a:t>
            </a:r>
            <a:endParaRPr sz="18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45"/>
              </a:spcBef>
              <a:buFont typeface="Arial"/>
              <a:buChar char="•"/>
              <a:tabLst>
                <a:tab pos="241300" algn="l"/>
              </a:tabLst>
            </a:pPr>
            <a:r>
              <a:rPr sz="1800" spc="105" dirty="0">
                <a:latin typeface="Gill Sans MT"/>
                <a:cs typeface="Gill Sans MT"/>
              </a:rPr>
              <a:t>2024</a:t>
            </a:r>
            <a:r>
              <a:rPr sz="1800" spc="-45" dirty="0">
                <a:latin typeface="Gill Sans MT"/>
                <a:cs typeface="Gill Sans MT"/>
              </a:rPr>
              <a:t> </a:t>
            </a:r>
            <a:r>
              <a:rPr sz="1800" spc="85" dirty="0">
                <a:latin typeface="Gill Sans MT"/>
                <a:cs typeface="Gill Sans MT"/>
              </a:rPr>
              <a:t>Regulations</a:t>
            </a:r>
            <a:endParaRPr sz="1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49858" y="1489913"/>
            <a:ext cx="371094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65" dirty="0"/>
              <a:t>Judicial:</a:t>
            </a:r>
            <a:r>
              <a:rPr sz="3200" spc="-95" dirty="0"/>
              <a:t> </a:t>
            </a:r>
            <a:r>
              <a:rPr sz="3200" spc="-30" dirty="0"/>
              <a:t>Injunctions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918768" y="2045862"/>
            <a:ext cx="3760470" cy="3699510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 marR="12065">
              <a:lnSpc>
                <a:spcPct val="90000"/>
              </a:lnSpc>
              <a:spcBef>
                <a:spcPts val="330"/>
              </a:spcBef>
            </a:pPr>
            <a:r>
              <a:rPr sz="1650" i="1" spc="75" dirty="0">
                <a:latin typeface="Gill Sans MT"/>
                <a:cs typeface="Gill Sans MT"/>
              </a:rPr>
              <a:t>Tenn.,</a:t>
            </a:r>
            <a:r>
              <a:rPr sz="1650" i="1" spc="-10" dirty="0">
                <a:latin typeface="Gill Sans MT"/>
                <a:cs typeface="Gill Sans MT"/>
              </a:rPr>
              <a:t> </a:t>
            </a:r>
            <a:r>
              <a:rPr sz="1650" i="1" spc="80" dirty="0">
                <a:latin typeface="Gill Sans MT"/>
                <a:cs typeface="Gill Sans MT"/>
              </a:rPr>
              <a:t>et.</a:t>
            </a:r>
            <a:r>
              <a:rPr sz="1650" i="1" spc="-30" dirty="0">
                <a:latin typeface="Gill Sans MT"/>
                <a:cs typeface="Gill Sans MT"/>
              </a:rPr>
              <a:t> </a:t>
            </a:r>
            <a:r>
              <a:rPr sz="1650" i="1" spc="80" dirty="0">
                <a:latin typeface="Gill Sans MT"/>
                <a:cs typeface="Gill Sans MT"/>
              </a:rPr>
              <a:t>al.</a:t>
            </a:r>
            <a:r>
              <a:rPr sz="1650" i="1" spc="-35" dirty="0">
                <a:latin typeface="Gill Sans MT"/>
                <a:cs typeface="Gill Sans MT"/>
              </a:rPr>
              <a:t> </a:t>
            </a:r>
            <a:r>
              <a:rPr sz="1650" i="1" spc="110" dirty="0">
                <a:latin typeface="Gill Sans MT"/>
                <a:cs typeface="Gill Sans MT"/>
              </a:rPr>
              <a:t>v.</a:t>
            </a:r>
            <a:r>
              <a:rPr sz="1650" i="1" spc="-45" dirty="0">
                <a:latin typeface="Gill Sans MT"/>
                <a:cs typeface="Gill Sans MT"/>
              </a:rPr>
              <a:t> </a:t>
            </a:r>
            <a:r>
              <a:rPr sz="1650" i="1" spc="85" dirty="0">
                <a:latin typeface="Gill Sans MT"/>
                <a:cs typeface="Gill Sans MT"/>
              </a:rPr>
              <a:t>US</a:t>
            </a:r>
            <a:r>
              <a:rPr sz="1650" i="1" spc="-50" dirty="0">
                <a:latin typeface="Gill Sans MT"/>
                <a:cs typeface="Gill Sans MT"/>
              </a:rPr>
              <a:t> </a:t>
            </a:r>
            <a:r>
              <a:rPr sz="1650" i="1" spc="50" dirty="0">
                <a:latin typeface="Gill Sans MT"/>
                <a:cs typeface="Gill Sans MT"/>
              </a:rPr>
              <a:t>Dept.</a:t>
            </a:r>
            <a:r>
              <a:rPr sz="1650" i="1" spc="-25" dirty="0">
                <a:latin typeface="Gill Sans MT"/>
                <a:cs typeface="Gill Sans MT"/>
              </a:rPr>
              <a:t> </a:t>
            </a:r>
            <a:r>
              <a:rPr sz="1650" i="1" spc="130" dirty="0">
                <a:latin typeface="Gill Sans MT"/>
                <a:cs typeface="Gill Sans MT"/>
              </a:rPr>
              <a:t>of</a:t>
            </a:r>
            <a:r>
              <a:rPr sz="1650" i="1" spc="-55" dirty="0">
                <a:latin typeface="Gill Sans MT"/>
                <a:cs typeface="Gill Sans MT"/>
              </a:rPr>
              <a:t> </a:t>
            </a:r>
            <a:r>
              <a:rPr sz="1650" i="1" spc="105" dirty="0">
                <a:latin typeface="Gill Sans MT"/>
                <a:cs typeface="Gill Sans MT"/>
              </a:rPr>
              <a:t>Educ.</a:t>
            </a:r>
            <a:r>
              <a:rPr sz="1650" i="1" spc="-20" dirty="0">
                <a:latin typeface="Gill Sans MT"/>
                <a:cs typeface="Gill Sans MT"/>
              </a:rPr>
              <a:t> </a:t>
            </a:r>
            <a:r>
              <a:rPr sz="1600" spc="130" dirty="0">
                <a:latin typeface="Gill Sans MT"/>
                <a:cs typeface="Gill Sans MT"/>
              </a:rPr>
              <a:t>(July</a:t>
            </a:r>
            <a:r>
              <a:rPr sz="1600" spc="5" dirty="0">
                <a:latin typeface="Gill Sans MT"/>
                <a:cs typeface="Gill Sans MT"/>
              </a:rPr>
              <a:t> </a:t>
            </a:r>
            <a:r>
              <a:rPr sz="1600" spc="-25" dirty="0">
                <a:latin typeface="Gill Sans MT"/>
                <a:cs typeface="Gill Sans MT"/>
              </a:rPr>
              <a:t>15, </a:t>
            </a:r>
            <a:r>
              <a:rPr sz="1600" spc="85" dirty="0">
                <a:latin typeface="Gill Sans MT"/>
                <a:cs typeface="Gill Sans MT"/>
              </a:rPr>
              <a:t>2022)</a:t>
            </a:r>
            <a:r>
              <a:rPr sz="1600" spc="-35" dirty="0">
                <a:latin typeface="Gill Sans MT"/>
                <a:cs typeface="Gill Sans MT"/>
              </a:rPr>
              <a:t> </a:t>
            </a:r>
            <a:r>
              <a:rPr sz="1600" spc="240" dirty="0">
                <a:latin typeface="Gill Sans MT"/>
                <a:cs typeface="Gill Sans MT"/>
              </a:rPr>
              <a:t>–</a:t>
            </a:r>
            <a:r>
              <a:rPr sz="1600" spc="-35" dirty="0">
                <a:latin typeface="Gill Sans MT"/>
                <a:cs typeface="Gill Sans MT"/>
              </a:rPr>
              <a:t> </a:t>
            </a:r>
            <a:r>
              <a:rPr sz="1600" spc="55" dirty="0">
                <a:latin typeface="Gill Sans MT"/>
                <a:cs typeface="Gill Sans MT"/>
              </a:rPr>
              <a:t>Enjoined</a:t>
            </a:r>
            <a:r>
              <a:rPr sz="1600" spc="5" dirty="0">
                <a:latin typeface="Gill Sans MT"/>
                <a:cs typeface="Gill Sans MT"/>
              </a:rPr>
              <a:t> </a:t>
            </a:r>
            <a:r>
              <a:rPr sz="1600" spc="-100" dirty="0">
                <a:latin typeface="Gill Sans MT"/>
                <a:cs typeface="Gill Sans MT"/>
              </a:rPr>
              <a:t>DOE</a:t>
            </a:r>
            <a:r>
              <a:rPr sz="1600" spc="-30" dirty="0">
                <a:latin typeface="Gill Sans MT"/>
                <a:cs typeface="Gill Sans MT"/>
              </a:rPr>
              <a:t> </a:t>
            </a:r>
            <a:r>
              <a:rPr sz="1600" spc="105" dirty="0">
                <a:latin typeface="Gill Sans MT"/>
                <a:cs typeface="Gill Sans MT"/>
              </a:rPr>
              <a:t>and</a:t>
            </a:r>
            <a:r>
              <a:rPr sz="1600" spc="-5" dirty="0">
                <a:latin typeface="Gill Sans MT"/>
                <a:cs typeface="Gill Sans MT"/>
              </a:rPr>
              <a:t> </a:t>
            </a:r>
            <a:r>
              <a:rPr sz="1600" spc="-25" dirty="0">
                <a:latin typeface="Gill Sans MT"/>
                <a:cs typeface="Gill Sans MT"/>
              </a:rPr>
              <a:t>EEOC</a:t>
            </a:r>
            <a:r>
              <a:rPr sz="1600" spc="-45" dirty="0">
                <a:latin typeface="Gill Sans MT"/>
                <a:cs typeface="Gill Sans MT"/>
              </a:rPr>
              <a:t> </a:t>
            </a:r>
            <a:r>
              <a:rPr sz="1600" spc="30" dirty="0">
                <a:latin typeface="Gill Sans MT"/>
                <a:cs typeface="Gill Sans MT"/>
              </a:rPr>
              <a:t>from </a:t>
            </a:r>
            <a:r>
              <a:rPr sz="1600" spc="65" dirty="0">
                <a:latin typeface="Gill Sans MT"/>
                <a:cs typeface="Gill Sans MT"/>
              </a:rPr>
              <a:t>implementation</a:t>
            </a:r>
            <a:r>
              <a:rPr sz="1600" spc="25" dirty="0">
                <a:latin typeface="Gill Sans MT"/>
                <a:cs typeface="Gill Sans MT"/>
              </a:rPr>
              <a:t> </a:t>
            </a:r>
            <a:r>
              <a:rPr sz="1600" spc="80" dirty="0">
                <a:latin typeface="Gill Sans MT"/>
                <a:cs typeface="Gill Sans MT"/>
              </a:rPr>
              <a:t>of</a:t>
            </a:r>
            <a:r>
              <a:rPr sz="1600" spc="-40" dirty="0">
                <a:latin typeface="Gill Sans MT"/>
                <a:cs typeface="Gill Sans MT"/>
              </a:rPr>
              <a:t> </a:t>
            </a:r>
            <a:r>
              <a:rPr sz="1600" spc="105" dirty="0">
                <a:latin typeface="Gill Sans MT"/>
                <a:cs typeface="Gill Sans MT"/>
              </a:rPr>
              <a:t>guidance</a:t>
            </a:r>
            <a:r>
              <a:rPr sz="1600" spc="5" dirty="0">
                <a:latin typeface="Gill Sans MT"/>
                <a:cs typeface="Gill Sans MT"/>
              </a:rPr>
              <a:t> </a:t>
            </a:r>
            <a:r>
              <a:rPr sz="1600" spc="40" dirty="0">
                <a:latin typeface="Gill Sans MT"/>
                <a:cs typeface="Gill Sans MT"/>
              </a:rPr>
              <a:t>providing </a:t>
            </a:r>
            <a:r>
              <a:rPr sz="1600" spc="75" dirty="0">
                <a:latin typeface="Gill Sans MT"/>
                <a:cs typeface="Gill Sans MT"/>
              </a:rPr>
              <a:t>disparate</a:t>
            </a:r>
            <a:r>
              <a:rPr sz="1600" spc="204" dirty="0">
                <a:latin typeface="Gill Sans MT"/>
                <a:cs typeface="Gill Sans MT"/>
              </a:rPr>
              <a:t> </a:t>
            </a:r>
            <a:r>
              <a:rPr sz="1600" spc="10" dirty="0">
                <a:latin typeface="Gill Sans MT"/>
                <a:cs typeface="Gill Sans MT"/>
              </a:rPr>
              <a:t>treatment</a:t>
            </a:r>
            <a:r>
              <a:rPr sz="1600" spc="225" dirty="0">
                <a:latin typeface="Gill Sans MT"/>
                <a:cs typeface="Gill Sans MT"/>
              </a:rPr>
              <a:t> </a:t>
            </a:r>
            <a:r>
              <a:rPr sz="1600" spc="10" dirty="0">
                <a:latin typeface="Gill Sans MT"/>
                <a:cs typeface="Gill Sans MT"/>
              </a:rPr>
              <a:t>protections</a:t>
            </a:r>
            <a:r>
              <a:rPr sz="1600" spc="220" dirty="0">
                <a:latin typeface="Gill Sans MT"/>
                <a:cs typeface="Gill Sans MT"/>
              </a:rPr>
              <a:t> </a:t>
            </a:r>
            <a:r>
              <a:rPr sz="1600" spc="-25" dirty="0">
                <a:latin typeface="Gill Sans MT"/>
                <a:cs typeface="Gill Sans MT"/>
              </a:rPr>
              <a:t>for </a:t>
            </a:r>
            <a:r>
              <a:rPr sz="1600" spc="75" dirty="0">
                <a:latin typeface="Gill Sans MT"/>
                <a:cs typeface="Gill Sans MT"/>
              </a:rPr>
              <a:t>individuals</a:t>
            </a:r>
            <a:r>
              <a:rPr sz="1600" spc="85" dirty="0">
                <a:latin typeface="Gill Sans MT"/>
                <a:cs typeface="Gill Sans MT"/>
              </a:rPr>
              <a:t> </a:t>
            </a:r>
            <a:r>
              <a:rPr sz="1600" spc="125" dirty="0">
                <a:latin typeface="Gill Sans MT"/>
                <a:cs typeface="Gill Sans MT"/>
              </a:rPr>
              <a:t>based</a:t>
            </a:r>
            <a:r>
              <a:rPr sz="1600" spc="35" dirty="0">
                <a:latin typeface="Gill Sans MT"/>
                <a:cs typeface="Gill Sans MT"/>
              </a:rPr>
              <a:t> </a:t>
            </a:r>
            <a:r>
              <a:rPr sz="1600" spc="50" dirty="0">
                <a:latin typeface="Gill Sans MT"/>
                <a:cs typeface="Gill Sans MT"/>
              </a:rPr>
              <a:t>on</a:t>
            </a:r>
            <a:r>
              <a:rPr sz="1600" spc="15" dirty="0">
                <a:latin typeface="Gill Sans MT"/>
                <a:cs typeface="Gill Sans MT"/>
              </a:rPr>
              <a:t> </a:t>
            </a:r>
            <a:r>
              <a:rPr sz="1600" spc="65" dirty="0">
                <a:latin typeface="Gill Sans MT"/>
                <a:cs typeface="Gill Sans MT"/>
              </a:rPr>
              <a:t>gender</a:t>
            </a:r>
            <a:r>
              <a:rPr sz="1600" spc="55" dirty="0">
                <a:latin typeface="Gill Sans MT"/>
                <a:cs typeface="Gill Sans MT"/>
              </a:rPr>
              <a:t> </a:t>
            </a:r>
            <a:r>
              <a:rPr sz="1600" dirty="0">
                <a:latin typeface="Gill Sans MT"/>
                <a:cs typeface="Gill Sans MT"/>
              </a:rPr>
              <a:t>identity</a:t>
            </a:r>
            <a:r>
              <a:rPr sz="1600" spc="60" dirty="0">
                <a:latin typeface="Gill Sans MT"/>
                <a:cs typeface="Gill Sans MT"/>
              </a:rPr>
              <a:t> </a:t>
            </a:r>
            <a:r>
              <a:rPr sz="1600" spc="80" dirty="0">
                <a:latin typeface="Gill Sans MT"/>
                <a:cs typeface="Gill Sans MT"/>
              </a:rPr>
              <a:t>and </a:t>
            </a:r>
            <a:r>
              <a:rPr sz="1600" spc="85" dirty="0">
                <a:latin typeface="Gill Sans MT"/>
                <a:cs typeface="Gill Sans MT"/>
              </a:rPr>
              <a:t>sexual</a:t>
            </a:r>
            <a:r>
              <a:rPr sz="1600" spc="125" dirty="0">
                <a:latin typeface="Gill Sans MT"/>
                <a:cs typeface="Gill Sans MT"/>
              </a:rPr>
              <a:t> </a:t>
            </a:r>
            <a:r>
              <a:rPr sz="1600" dirty="0">
                <a:latin typeface="Gill Sans MT"/>
                <a:cs typeface="Gill Sans MT"/>
              </a:rPr>
              <a:t>orientation.</a:t>
            </a:r>
            <a:r>
              <a:rPr sz="1600" spc="165" dirty="0">
                <a:latin typeface="Gill Sans MT"/>
                <a:cs typeface="Gill Sans MT"/>
              </a:rPr>
              <a:t> </a:t>
            </a:r>
            <a:r>
              <a:rPr sz="1600" spc="80" dirty="0">
                <a:latin typeface="Gill Sans MT"/>
                <a:cs typeface="Gill Sans MT"/>
              </a:rPr>
              <a:t>(Alabama,</a:t>
            </a:r>
            <a:r>
              <a:rPr sz="1600" spc="160" dirty="0">
                <a:latin typeface="Gill Sans MT"/>
                <a:cs typeface="Gill Sans MT"/>
              </a:rPr>
              <a:t> </a:t>
            </a:r>
            <a:r>
              <a:rPr sz="1600" spc="70" dirty="0">
                <a:latin typeface="Gill Sans MT"/>
                <a:cs typeface="Gill Sans MT"/>
              </a:rPr>
              <a:t>Alaska, </a:t>
            </a:r>
            <a:r>
              <a:rPr sz="1600" dirty="0">
                <a:latin typeface="Gill Sans MT"/>
                <a:cs typeface="Gill Sans MT"/>
              </a:rPr>
              <a:t>Arizona,</a:t>
            </a:r>
            <a:r>
              <a:rPr sz="1600" spc="140" dirty="0">
                <a:latin typeface="Gill Sans MT"/>
                <a:cs typeface="Gill Sans MT"/>
              </a:rPr>
              <a:t> </a:t>
            </a:r>
            <a:r>
              <a:rPr sz="1600" spc="75" dirty="0">
                <a:latin typeface="Gill Sans MT"/>
                <a:cs typeface="Gill Sans MT"/>
              </a:rPr>
              <a:t>Arkansas,</a:t>
            </a:r>
            <a:r>
              <a:rPr sz="1600" spc="185" dirty="0">
                <a:latin typeface="Gill Sans MT"/>
                <a:cs typeface="Gill Sans MT"/>
              </a:rPr>
              <a:t> </a:t>
            </a:r>
            <a:r>
              <a:rPr sz="1600" dirty="0">
                <a:latin typeface="Gill Sans MT"/>
                <a:cs typeface="Gill Sans MT"/>
              </a:rPr>
              <a:t>Georgia,</a:t>
            </a:r>
            <a:r>
              <a:rPr sz="1600" spc="145" dirty="0">
                <a:latin typeface="Gill Sans MT"/>
                <a:cs typeface="Gill Sans MT"/>
              </a:rPr>
              <a:t> </a:t>
            </a:r>
            <a:r>
              <a:rPr sz="1600" spc="40" dirty="0">
                <a:latin typeface="Gill Sans MT"/>
                <a:cs typeface="Gill Sans MT"/>
              </a:rPr>
              <a:t>Idaho, </a:t>
            </a:r>
            <a:r>
              <a:rPr sz="1600" spc="70" dirty="0">
                <a:latin typeface="Gill Sans MT"/>
                <a:cs typeface="Gill Sans MT"/>
              </a:rPr>
              <a:t>Indiana,</a:t>
            </a:r>
            <a:r>
              <a:rPr sz="1600" spc="125" dirty="0">
                <a:latin typeface="Gill Sans MT"/>
                <a:cs typeface="Gill Sans MT"/>
              </a:rPr>
              <a:t> </a:t>
            </a:r>
            <a:r>
              <a:rPr sz="1600" spc="100" dirty="0">
                <a:latin typeface="Gill Sans MT"/>
                <a:cs typeface="Gill Sans MT"/>
              </a:rPr>
              <a:t>Kansas,</a:t>
            </a:r>
            <a:r>
              <a:rPr sz="1600" spc="95" dirty="0">
                <a:latin typeface="Gill Sans MT"/>
                <a:cs typeface="Gill Sans MT"/>
              </a:rPr>
              <a:t> </a:t>
            </a:r>
            <a:r>
              <a:rPr sz="1600" dirty="0">
                <a:latin typeface="Gill Sans MT"/>
                <a:cs typeface="Gill Sans MT"/>
              </a:rPr>
              <a:t>Kentucky,</a:t>
            </a:r>
            <a:r>
              <a:rPr sz="1600" spc="125" dirty="0">
                <a:latin typeface="Gill Sans MT"/>
                <a:cs typeface="Gill Sans MT"/>
              </a:rPr>
              <a:t> </a:t>
            </a:r>
            <a:r>
              <a:rPr sz="1600" spc="70" dirty="0">
                <a:latin typeface="Gill Sans MT"/>
                <a:cs typeface="Gill Sans MT"/>
              </a:rPr>
              <a:t>Louisiana, </a:t>
            </a:r>
            <a:r>
              <a:rPr sz="1600" spc="100" dirty="0">
                <a:latin typeface="Gill Sans MT"/>
                <a:cs typeface="Gill Sans MT"/>
              </a:rPr>
              <a:t>Mississippi,</a:t>
            </a:r>
            <a:r>
              <a:rPr sz="1600" spc="-5" dirty="0">
                <a:latin typeface="Gill Sans MT"/>
                <a:cs typeface="Gill Sans MT"/>
              </a:rPr>
              <a:t> </a:t>
            </a:r>
            <a:r>
              <a:rPr sz="1600" spc="60" dirty="0">
                <a:latin typeface="Gill Sans MT"/>
                <a:cs typeface="Gill Sans MT"/>
              </a:rPr>
              <a:t>Missouri,</a:t>
            </a:r>
            <a:r>
              <a:rPr sz="1600" spc="5" dirty="0">
                <a:latin typeface="Gill Sans MT"/>
                <a:cs typeface="Gill Sans MT"/>
              </a:rPr>
              <a:t> </a:t>
            </a:r>
            <a:r>
              <a:rPr sz="1600" spc="60" dirty="0">
                <a:latin typeface="Gill Sans MT"/>
                <a:cs typeface="Gill Sans MT"/>
              </a:rPr>
              <a:t>Montana, </a:t>
            </a:r>
            <a:r>
              <a:rPr sz="1600" spc="55" dirty="0">
                <a:latin typeface="Gill Sans MT"/>
                <a:cs typeface="Gill Sans MT"/>
              </a:rPr>
              <a:t>Nebraska,</a:t>
            </a:r>
            <a:r>
              <a:rPr sz="1600" spc="95" dirty="0">
                <a:latin typeface="Gill Sans MT"/>
                <a:cs typeface="Gill Sans MT"/>
              </a:rPr>
              <a:t> </a:t>
            </a:r>
            <a:r>
              <a:rPr sz="1600" spc="-25" dirty="0">
                <a:latin typeface="Gill Sans MT"/>
                <a:cs typeface="Gill Sans MT"/>
              </a:rPr>
              <a:t>Ohio,</a:t>
            </a:r>
            <a:r>
              <a:rPr sz="1600" spc="80" dirty="0">
                <a:latin typeface="Gill Sans MT"/>
                <a:cs typeface="Gill Sans MT"/>
              </a:rPr>
              <a:t> </a:t>
            </a:r>
            <a:r>
              <a:rPr sz="1600" dirty="0">
                <a:latin typeface="Gill Sans MT"/>
                <a:cs typeface="Gill Sans MT"/>
              </a:rPr>
              <a:t>Oklahoma,</a:t>
            </a:r>
            <a:r>
              <a:rPr sz="1600" spc="130" dirty="0">
                <a:latin typeface="Gill Sans MT"/>
                <a:cs typeface="Gill Sans MT"/>
              </a:rPr>
              <a:t> </a:t>
            </a:r>
            <a:r>
              <a:rPr sz="1600" spc="55" dirty="0">
                <a:latin typeface="Gill Sans MT"/>
                <a:cs typeface="Gill Sans MT"/>
              </a:rPr>
              <a:t>South </a:t>
            </a:r>
            <a:r>
              <a:rPr sz="1600" dirty="0">
                <a:latin typeface="Gill Sans MT"/>
                <a:cs typeface="Gill Sans MT"/>
              </a:rPr>
              <a:t>Carolina,</a:t>
            </a:r>
            <a:r>
              <a:rPr sz="1600" spc="85" dirty="0">
                <a:latin typeface="Gill Sans MT"/>
                <a:cs typeface="Gill Sans MT"/>
              </a:rPr>
              <a:t> </a:t>
            </a:r>
            <a:r>
              <a:rPr sz="1600" spc="65" dirty="0">
                <a:latin typeface="Gill Sans MT"/>
                <a:cs typeface="Gill Sans MT"/>
              </a:rPr>
              <a:t>South</a:t>
            </a:r>
            <a:r>
              <a:rPr sz="1600" spc="90" dirty="0">
                <a:latin typeface="Gill Sans MT"/>
                <a:cs typeface="Gill Sans MT"/>
              </a:rPr>
              <a:t> </a:t>
            </a:r>
            <a:r>
              <a:rPr sz="1600" dirty="0">
                <a:latin typeface="Gill Sans MT"/>
                <a:cs typeface="Gill Sans MT"/>
              </a:rPr>
              <a:t>Dakota,</a:t>
            </a:r>
            <a:r>
              <a:rPr sz="1600" spc="110" dirty="0">
                <a:latin typeface="Gill Sans MT"/>
                <a:cs typeface="Gill Sans MT"/>
              </a:rPr>
              <a:t> </a:t>
            </a:r>
            <a:r>
              <a:rPr sz="1600" spc="105" dirty="0">
                <a:latin typeface="Gill Sans MT"/>
                <a:cs typeface="Gill Sans MT"/>
              </a:rPr>
              <a:t>and</a:t>
            </a:r>
            <a:r>
              <a:rPr sz="1600" spc="95" dirty="0">
                <a:latin typeface="Gill Sans MT"/>
                <a:cs typeface="Gill Sans MT"/>
              </a:rPr>
              <a:t> </a:t>
            </a:r>
            <a:r>
              <a:rPr sz="1600" spc="-20" dirty="0">
                <a:latin typeface="Gill Sans MT"/>
                <a:cs typeface="Gill Sans MT"/>
              </a:rPr>
              <a:t>West </a:t>
            </a:r>
            <a:r>
              <a:rPr sz="1600" spc="50" dirty="0">
                <a:latin typeface="Gill Sans MT"/>
                <a:cs typeface="Gill Sans MT"/>
              </a:rPr>
              <a:t>Virginia)</a:t>
            </a:r>
            <a:endParaRPr sz="1600">
              <a:latin typeface="Gill Sans MT"/>
              <a:cs typeface="Gill Sans MT"/>
            </a:endParaRPr>
          </a:p>
          <a:p>
            <a:pPr marL="12700" marR="5080">
              <a:lnSpc>
                <a:spcPct val="89900"/>
              </a:lnSpc>
              <a:spcBef>
                <a:spcPts val="955"/>
              </a:spcBef>
            </a:pPr>
            <a:r>
              <a:rPr sz="1650" i="1" spc="120" dirty="0">
                <a:latin typeface="Gill Sans MT"/>
                <a:cs typeface="Gill Sans MT"/>
              </a:rPr>
              <a:t>Texas</a:t>
            </a:r>
            <a:r>
              <a:rPr sz="1650" i="1" spc="-30" dirty="0">
                <a:latin typeface="Gill Sans MT"/>
                <a:cs typeface="Gill Sans MT"/>
              </a:rPr>
              <a:t> </a:t>
            </a:r>
            <a:r>
              <a:rPr sz="1650" i="1" spc="114" dirty="0">
                <a:latin typeface="Gill Sans MT"/>
                <a:cs typeface="Gill Sans MT"/>
              </a:rPr>
              <a:t>v.</a:t>
            </a:r>
            <a:r>
              <a:rPr sz="1650" i="1" spc="-50" dirty="0">
                <a:latin typeface="Gill Sans MT"/>
                <a:cs typeface="Gill Sans MT"/>
              </a:rPr>
              <a:t> </a:t>
            </a:r>
            <a:r>
              <a:rPr sz="1650" i="1" spc="100" dirty="0">
                <a:latin typeface="Gill Sans MT"/>
                <a:cs typeface="Gill Sans MT"/>
              </a:rPr>
              <a:t>Cardona</a:t>
            </a:r>
            <a:r>
              <a:rPr sz="1650" i="1" spc="-35" dirty="0">
                <a:latin typeface="Gill Sans MT"/>
                <a:cs typeface="Gill Sans MT"/>
              </a:rPr>
              <a:t> </a:t>
            </a:r>
            <a:r>
              <a:rPr sz="1600" spc="140" dirty="0">
                <a:latin typeface="Gill Sans MT"/>
                <a:cs typeface="Gill Sans MT"/>
              </a:rPr>
              <a:t>(June</a:t>
            </a:r>
            <a:r>
              <a:rPr sz="1600" spc="15" dirty="0">
                <a:latin typeface="Gill Sans MT"/>
                <a:cs typeface="Gill Sans MT"/>
              </a:rPr>
              <a:t> </a:t>
            </a:r>
            <a:r>
              <a:rPr sz="1600" spc="50" dirty="0">
                <a:latin typeface="Gill Sans MT"/>
                <a:cs typeface="Gill Sans MT"/>
              </a:rPr>
              <a:t>11,</a:t>
            </a:r>
            <a:r>
              <a:rPr sz="1600" spc="-30" dirty="0">
                <a:latin typeface="Gill Sans MT"/>
                <a:cs typeface="Gill Sans MT"/>
              </a:rPr>
              <a:t> </a:t>
            </a:r>
            <a:r>
              <a:rPr sz="1600" spc="85" dirty="0">
                <a:latin typeface="Gill Sans MT"/>
                <a:cs typeface="Gill Sans MT"/>
              </a:rPr>
              <a:t>2024)</a:t>
            </a:r>
            <a:r>
              <a:rPr sz="1600" spc="-20" dirty="0">
                <a:latin typeface="Gill Sans MT"/>
                <a:cs typeface="Gill Sans MT"/>
              </a:rPr>
              <a:t> </a:t>
            </a:r>
            <a:r>
              <a:rPr sz="1600" spc="190" dirty="0">
                <a:latin typeface="Gill Sans MT"/>
                <a:cs typeface="Gill Sans MT"/>
              </a:rPr>
              <a:t>– </a:t>
            </a:r>
            <a:r>
              <a:rPr sz="1600" spc="60" dirty="0">
                <a:latin typeface="Gill Sans MT"/>
                <a:cs typeface="Gill Sans MT"/>
              </a:rPr>
              <a:t>Enjoined</a:t>
            </a:r>
            <a:r>
              <a:rPr sz="1600" spc="5" dirty="0">
                <a:latin typeface="Gill Sans MT"/>
                <a:cs typeface="Gill Sans MT"/>
              </a:rPr>
              <a:t> </a:t>
            </a:r>
            <a:r>
              <a:rPr sz="1600" spc="-100" dirty="0">
                <a:latin typeface="Gill Sans MT"/>
                <a:cs typeface="Gill Sans MT"/>
              </a:rPr>
              <a:t>DOE</a:t>
            </a:r>
            <a:r>
              <a:rPr sz="1600" spc="-25" dirty="0">
                <a:latin typeface="Gill Sans MT"/>
                <a:cs typeface="Gill Sans MT"/>
              </a:rPr>
              <a:t> </a:t>
            </a:r>
            <a:r>
              <a:rPr sz="1600" spc="95" dirty="0">
                <a:latin typeface="Gill Sans MT"/>
                <a:cs typeface="Gill Sans MT"/>
              </a:rPr>
              <a:t>2021</a:t>
            </a:r>
            <a:r>
              <a:rPr sz="1600" spc="-30" dirty="0">
                <a:latin typeface="Gill Sans MT"/>
                <a:cs typeface="Gill Sans MT"/>
              </a:rPr>
              <a:t> </a:t>
            </a:r>
            <a:r>
              <a:rPr sz="1600" spc="105" dirty="0">
                <a:latin typeface="Gill Sans MT"/>
                <a:cs typeface="Gill Sans MT"/>
              </a:rPr>
              <a:t>guidance</a:t>
            </a:r>
            <a:r>
              <a:rPr sz="1600" spc="5" dirty="0">
                <a:latin typeface="Gill Sans MT"/>
                <a:cs typeface="Gill Sans MT"/>
              </a:rPr>
              <a:t> </a:t>
            </a:r>
            <a:r>
              <a:rPr sz="1600" spc="50" dirty="0">
                <a:latin typeface="Gill Sans MT"/>
                <a:cs typeface="Gill Sans MT"/>
              </a:rPr>
              <a:t>on</a:t>
            </a:r>
            <a:r>
              <a:rPr sz="1600" spc="-35" dirty="0">
                <a:latin typeface="Gill Sans MT"/>
                <a:cs typeface="Gill Sans MT"/>
              </a:rPr>
              <a:t> </a:t>
            </a:r>
            <a:r>
              <a:rPr sz="1600" spc="-25" dirty="0">
                <a:latin typeface="Gill Sans MT"/>
                <a:cs typeface="Gill Sans MT"/>
              </a:rPr>
              <a:t>TIX </a:t>
            </a:r>
            <a:r>
              <a:rPr sz="1600" spc="10" dirty="0">
                <a:latin typeface="Gill Sans MT"/>
                <a:cs typeface="Gill Sans MT"/>
              </a:rPr>
              <a:t>protections</a:t>
            </a:r>
            <a:r>
              <a:rPr sz="1600" spc="75" dirty="0">
                <a:latin typeface="Gill Sans MT"/>
                <a:cs typeface="Gill Sans MT"/>
              </a:rPr>
              <a:t> </a:t>
            </a:r>
            <a:r>
              <a:rPr sz="1600" spc="50" dirty="0">
                <a:latin typeface="Gill Sans MT"/>
                <a:cs typeface="Gill Sans MT"/>
              </a:rPr>
              <a:t>on</a:t>
            </a:r>
            <a:r>
              <a:rPr sz="1600" spc="55" dirty="0">
                <a:latin typeface="Gill Sans MT"/>
                <a:cs typeface="Gill Sans MT"/>
              </a:rPr>
              <a:t> </a:t>
            </a:r>
            <a:r>
              <a:rPr sz="1600" spc="140" dirty="0">
                <a:latin typeface="Gill Sans MT"/>
                <a:cs typeface="Gill Sans MT"/>
              </a:rPr>
              <a:t>basis</a:t>
            </a:r>
            <a:r>
              <a:rPr sz="1600" spc="40" dirty="0">
                <a:latin typeface="Gill Sans MT"/>
                <a:cs typeface="Gill Sans MT"/>
              </a:rPr>
              <a:t> </a:t>
            </a:r>
            <a:r>
              <a:rPr sz="1600" spc="80" dirty="0">
                <a:latin typeface="Gill Sans MT"/>
                <a:cs typeface="Gill Sans MT"/>
              </a:rPr>
              <a:t>of</a:t>
            </a:r>
            <a:r>
              <a:rPr sz="1600" spc="30" dirty="0">
                <a:latin typeface="Gill Sans MT"/>
                <a:cs typeface="Gill Sans MT"/>
              </a:rPr>
              <a:t> </a:t>
            </a:r>
            <a:r>
              <a:rPr sz="1600" spc="85" dirty="0">
                <a:latin typeface="Gill Sans MT"/>
                <a:cs typeface="Gill Sans MT"/>
              </a:rPr>
              <a:t>sexual</a:t>
            </a:r>
            <a:r>
              <a:rPr sz="1600" spc="65" dirty="0">
                <a:latin typeface="Gill Sans MT"/>
                <a:cs typeface="Gill Sans MT"/>
              </a:rPr>
              <a:t> </a:t>
            </a:r>
            <a:r>
              <a:rPr sz="1600" spc="-10" dirty="0">
                <a:latin typeface="Gill Sans MT"/>
                <a:cs typeface="Gill Sans MT"/>
              </a:rPr>
              <a:t>orientation </a:t>
            </a:r>
            <a:r>
              <a:rPr sz="1600" spc="105" dirty="0">
                <a:latin typeface="Gill Sans MT"/>
                <a:cs typeface="Gill Sans MT"/>
              </a:rPr>
              <a:t>and</a:t>
            </a:r>
            <a:r>
              <a:rPr sz="1600" spc="80" dirty="0">
                <a:latin typeface="Gill Sans MT"/>
                <a:cs typeface="Gill Sans MT"/>
              </a:rPr>
              <a:t> </a:t>
            </a:r>
            <a:r>
              <a:rPr sz="1600" spc="65" dirty="0">
                <a:latin typeface="Gill Sans MT"/>
                <a:cs typeface="Gill Sans MT"/>
              </a:rPr>
              <a:t>gender</a:t>
            </a:r>
            <a:r>
              <a:rPr sz="1600" spc="105" dirty="0">
                <a:latin typeface="Gill Sans MT"/>
                <a:cs typeface="Gill Sans MT"/>
              </a:rPr>
              <a:t> </a:t>
            </a:r>
            <a:r>
              <a:rPr sz="1600" dirty="0">
                <a:latin typeface="Gill Sans MT"/>
                <a:cs typeface="Gill Sans MT"/>
              </a:rPr>
              <a:t>identity.</a:t>
            </a:r>
            <a:r>
              <a:rPr sz="1600" spc="135" dirty="0">
                <a:latin typeface="Gill Sans MT"/>
                <a:cs typeface="Gill Sans MT"/>
              </a:rPr>
              <a:t> </a:t>
            </a:r>
            <a:r>
              <a:rPr sz="1600" spc="55" dirty="0">
                <a:latin typeface="Gill Sans MT"/>
                <a:cs typeface="Gill Sans MT"/>
              </a:rPr>
              <a:t>(Texas)</a:t>
            </a:r>
            <a:endParaRPr sz="1600">
              <a:latin typeface="Gill Sans MT"/>
              <a:cs typeface="Gill Sans MT"/>
            </a:endParaRPr>
          </a:p>
        </p:txBody>
      </p:sp>
      <p:pic>
        <p:nvPicPr>
          <p:cNvPr id="4" name="object 4" descr="148,600+ Courthouse Stock Photos, Pictures &amp; Royalty-Free ..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83123" y="987425"/>
            <a:ext cx="6172200" cy="48736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782" rIns="0" bIns="0" rtlCol="0">
            <a:spAutoFit/>
          </a:bodyPr>
          <a:lstStyle/>
          <a:p>
            <a:pPr marL="1835785">
              <a:lnSpc>
                <a:spcPct val="100000"/>
              </a:lnSpc>
              <a:spcBef>
                <a:spcPts val="105"/>
              </a:spcBef>
            </a:pPr>
            <a:r>
              <a:rPr spc="80" dirty="0"/>
              <a:t>Judicial:</a:t>
            </a:r>
            <a:r>
              <a:rPr spc="-150" dirty="0"/>
              <a:t> </a:t>
            </a:r>
            <a:r>
              <a:rPr spc="-100" dirty="0"/>
              <a:t>Full</a:t>
            </a:r>
            <a:r>
              <a:rPr spc="-150" dirty="0"/>
              <a:t> </a:t>
            </a:r>
            <a:r>
              <a:rPr spc="-30" dirty="0"/>
              <a:t>Injunctions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12700" marR="181610">
              <a:lnSpc>
                <a:spcPct val="79300"/>
              </a:lnSpc>
              <a:spcBef>
                <a:spcPts val="830"/>
              </a:spcBef>
            </a:pPr>
            <a:r>
              <a:rPr sz="2950" i="1" spc="155" dirty="0">
                <a:latin typeface="Gill Sans MT"/>
                <a:cs typeface="Gill Sans MT"/>
              </a:rPr>
              <a:t>State</a:t>
            </a:r>
            <a:r>
              <a:rPr sz="2950" i="1" spc="-110" dirty="0">
                <a:latin typeface="Gill Sans MT"/>
                <a:cs typeface="Gill Sans MT"/>
              </a:rPr>
              <a:t> </a:t>
            </a:r>
            <a:r>
              <a:rPr sz="2950" i="1" spc="210" dirty="0">
                <a:latin typeface="Gill Sans MT"/>
                <a:cs typeface="Gill Sans MT"/>
              </a:rPr>
              <a:t>of</a:t>
            </a:r>
            <a:r>
              <a:rPr sz="2950" i="1" spc="-110" dirty="0">
                <a:latin typeface="Gill Sans MT"/>
                <a:cs typeface="Gill Sans MT"/>
              </a:rPr>
              <a:t> </a:t>
            </a:r>
            <a:r>
              <a:rPr sz="2950" i="1" spc="165" dirty="0">
                <a:latin typeface="Gill Sans MT"/>
                <a:cs typeface="Gill Sans MT"/>
              </a:rPr>
              <a:t>Louisiana,</a:t>
            </a:r>
            <a:r>
              <a:rPr sz="2950" i="1" spc="-100" dirty="0">
                <a:latin typeface="Gill Sans MT"/>
                <a:cs typeface="Gill Sans MT"/>
              </a:rPr>
              <a:t> </a:t>
            </a:r>
            <a:r>
              <a:rPr sz="2950" i="1" spc="100" dirty="0">
                <a:latin typeface="Gill Sans MT"/>
                <a:cs typeface="Gill Sans MT"/>
              </a:rPr>
              <a:t>et.al.,</a:t>
            </a:r>
            <a:r>
              <a:rPr sz="2950" i="1" spc="-90" dirty="0">
                <a:latin typeface="Gill Sans MT"/>
                <a:cs typeface="Gill Sans MT"/>
              </a:rPr>
              <a:t> </a:t>
            </a:r>
            <a:r>
              <a:rPr sz="2950" i="1" spc="180" dirty="0">
                <a:latin typeface="Gill Sans MT"/>
                <a:cs typeface="Gill Sans MT"/>
              </a:rPr>
              <a:t>v.</a:t>
            </a:r>
            <a:r>
              <a:rPr sz="2950" i="1" spc="-110" dirty="0">
                <a:latin typeface="Gill Sans MT"/>
                <a:cs typeface="Gill Sans MT"/>
              </a:rPr>
              <a:t> </a:t>
            </a:r>
            <a:r>
              <a:rPr sz="2950" i="1" spc="110" dirty="0">
                <a:latin typeface="Gill Sans MT"/>
                <a:cs typeface="Gill Sans MT"/>
              </a:rPr>
              <a:t>US</a:t>
            </a:r>
            <a:r>
              <a:rPr sz="2950" i="1" spc="-110" dirty="0">
                <a:latin typeface="Gill Sans MT"/>
                <a:cs typeface="Gill Sans MT"/>
              </a:rPr>
              <a:t> </a:t>
            </a:r>
            <a:r>
              <a:rPr sz="2950" i="1" spc="80" dirty="0">
                <a:latin typeface="Gill Sans MT"/>
                <a:cs typeface="Gill Sans MT"/>
              </a:rPr>
              <a:t>Dept.</a:t>
            </a:r>
            <a:r>
              <a:rPr sz="2950" i="1" spc="-110" dirty="0">
                <a:latin typeface="Gill Sans MT"/>
                <a:cs typeface="Gill Sans MT"/>
              </a:rPr>
              <a:t> </a:t>
            </a:r>
            <a:r>
              <a:rPr sz="2950" i="1" spc="215" dirty="0">
                <a:latin typeface="Gill Sans MT"/>
                <a:cs typeface="Gill Sans MT"/>
              </a:rPr>
              <a:t>of</a:t>
            </a:r>
            <a:r>
              <a:rPr sz="2950" i="1" spc="-110" dirty="0">
                <a:latin typeface="Gill Sans MT"/>
                <a:cs typeface="Gill Sans MT"/>
              </a:rPr>
              <a:t> </a:t>
            </a:r>
            <a:r>
              <a:rPr sz="2950" i="1" spc="170" dirty="0">
                <a:latin typeface="Gill Sans MT"/>
                <a:cs typeface="Gill Sans MT"/>
              </a:rPr>
              <a:t>Educ.</a:t>
            </a:r>
            <a:r>
              <a:rPr sz="2950" i="1" spc="-80" dirty="0">
                <a:latin typeface="Gill Sans MT"/>
                <a:cs typeface="Gill Sans MT"/>
              </a:rPr>
              <a:t> </a:t>
            </a:r>
            <a:r>
              <a:rPr sz="2800" spc="90" dirty="0"/>
              <a:t>(U.S.</a:t>
            </a:r>
            <a:r>
              <a:rPr sz="2800" spc="-60" dirty="0"/>
              <a:t> </a:t>
            </a:r>
            <a:r>
              <a:rPr sz="2800" dirty="0"/>
              <a:t>Dist.</a:t>
            </a:r>
            <a:r>
              <a:rPr sz="2800" spc="-65" dirty="0"/>
              <a:t> </a:t>
            </a:r>
            <a:r>
              <a:rPr sz="2800" dirty="0"/>
              <a:t>Ct.</a:t>
            </a:r>
            <a:r>
              <a:rPr sz="2800" spc="-65" dirty="0"/>
              <a:t> </a:t>
            </a:r>
            <a:r>
              <a:rPr sz="2800" spc="-380" dirty="0"/>
              <a:t>WD </a:t>
            </a:r>
            <a:r>
              <a:rPr sz="2800" spc="150" dirty="0"/>
              <a:t>Louisiana,</a:t>
            </a:r>
            <a:r>
              <a:rPr sz="2800" spc="-85" dirty="0"/>
              <a:t> </a:t>
            </a:r>
            <a:r>
              <a:rPr sz="2800" spc="310" dirty="0"/>
              <a:t>June</a:t>
            </a:r>
            <a:r>
              <a:rPr sz="2800" spc="-70" dirty="0"/>
              <a:t> </a:t>
            </a:r>
            <a:r>
              <a:rPr sz="2800" spc="85" dirty="0"/>
              <a:t>13,</a:t>
            </a:r>
            <a:r>
              <a:rPr sz="2800" spc="-80" dirty="0"/>
              <a:t> </a:t>
            </a:r>
            <a:r>
              <a:rPr sz="2800" spc="135" dirty="0"/>
              <a:t>2024)</a:t>
            </a:r>
            <a:endParaRPr sz="2800">
              <a:latin typeface="Gill Sans MT"/>
              <a:cs typeface="Gill Sans MT"/>
            </a:endParaRPr>
          </a:p>
          <a:p>
            <a:pPr marL="623570">
              <a:lnSpc>
                <a:spcPct val="100000"/>
              </a:lnSpc>
              <a:spcBef>
                <a:spcPts val="325"/>
              </a:spcBef>
            </a:pPr>
            <a:r>
              <a:rPr sz="2800" spc="160" dirty="0"/>
              <a:t>Plaintiff</a:t>
            </a:r>
            <a:r>
              <a:rPr sz="2800" spc="-90" dirty="0"/>
              <a:t> </a:t>
            </a:r>
            <a:r>
              <a:rPr sz="2800" spc="160" dirty="0"/>
              <a:t>States:</a:t>
            </a:r>
            <a:r>
              <a:rPr sz="2800" spc="-55" dirty="0"/>
              <a:t> </a:t>
            </a:r>
            <a:r>
              <a:rPr sz="2800" spc="150" dirty="0"/>
              <a:t>Louisiana,</a:t>
            </a:r>
            <a:r>
              <a:rPr sz="2800" spc="-75" dirty="0"/>
              <a:t> </a:t>
            </a:r>
            <a:r>
              <a:rPr sz="2800" spc="180" dirty="0"/>
              <a:t>Mississippi,</a:t>
            </a:r>
            <a:r>
              <a:rPr sz="2800" spc="-55" dirty="0"/>
              <a:t> </a:t>
            </a:r>
            <a:r>
              <a:rPr sz="2800" spc="140" dirty="0"/>
              <a:t>Montana,</a:t>
            </a:r>
            <a:r>
              <a:rPr sz="2800" spc="-50" dirty="0"/>
              <a:t> </a:t>
            </a:r>
            <a:r>
              <a:rPr sz="2800" spc="110" dirty="0"/>
              <a:t>Idaho</a:t>
            </a:r>
            <a:endParaRPr sz="2800"/>
          </a:p>
          <a:p>
            <a:pPr marL="240029" marR="300355" indent="-227965">
              <a:lnSpc>
                <a:spcPct val="79300"/>
              </a:lnSpc>
              <a:spcBef>
                <a:spcPts val="919"/>
              </a:spcBef>
              <a:buSzPct val="94915"/>
              <a:buFont typeface="Arial"/>
              <a:buChar char="•"/>
              <a:tabLst>
                <a:tab pos="241300" algn="l"/>
              </a:tabLst>
            </a:pPr>
            <a:r>
              <a:rPr sz="2950" i="1" spc="190" dirty="0">
                <a:latin typeface="Gill Sans MT"/>
                <a:cs typeface="Gill Sans MT"/>
              </a:rPr>
              <a:t>Tennessee,</a:t>
            </a:r>
            <a:r>
              <a:rPr sz="2950" i="1" spc="-15" dirty="0">
                <a:latin typeface="Gill Sans MT"/>
                <a:cs typeface="Gill Sans MT"/>
              </a:rPr>
              <a:t> </a:t>
            </a:r>
            <a:r>
              <a:rPr sz="2950" i="1" spc="130" dirty="0">
                <a:latin typeface="Gill Sans MT"/>
                <a:cs typeface="Gill Sans MT"/>
              </a:rPr>
              <a:t>et.</a:t>
            </a:r>
            <a:r>
              <a:rPr sz="2950" i="1" spc="-95" dirty="0">
                <a:latin typeface="Gill Sans MT"/>
                <a:cs typeface="Gill Sans MT"/>
              </a:rPr>
              <a:t> </a:t>
            </a:r>
            <a:r>
              <a:rPr sz="2950" i="1" spc="85" dirty="0">
                <a:latin typeface="Gill Sans MT"/>
                <a:cs typeface="Gill Sans MT"/>
              </a:rPr>
              <a:t>al.,</a:t>
            </a:r>
            <a:r>
              <a:rPr sz="2950" i="1" spc="-95" dirty="0">
                <a:latin typeface="Gill Sans MT"/>
                <a:cs typeface="Gill Sans MT"/>
              </a:rPr>
              <a:t> </a:t>
            </a:r>
            <a:r>
              <a:rPr sz="2950" i="1" spc="180" dirty="0">
                <a:latin typeface="Gill Sans MT"/>
                <a:cs typeface="Gill Sans MT"/>
              </a:rPr>
              <a:t>v.</a:t>
            </a:r>
            <a:r>
              <a:rPr sz="2950" i="1" spc="-70" dirty="0">
                <a:latin typeface="Gill Sans MT"/>
                <a:cs typeface="Gill Sans MT"/>
              </a:rPr>
              <a:t> </a:t>
            </a:r>
            <a:r>
              <a:rPr sz="2950" i="1" spc="145" dirty="0">
                <a:latin typeface="Gill Sans MT"/>
                <a:cs typeface="Gill Sans MT"/>
              </a:rPr>
              <a:t>Cardona</a:t>
            </a:r>
            <a:r>
              <a:rPr sz="2950" i="1" spc="-60" dirty="0">
                <a:latin typeface="Gill Sans MT"/>
                <a:cs typeface="Gill Sans MT"/>
              </a:rPr>
              <a:t> </a:t>
            </a:r>
            <a:r>
              <a:rPr sz="2800" spc="85" dirty="0"/>
              <a:t>(U.S.</a:t>
            </a:r>
            <a:r>
              <a:rPr sz="2800" spc="-25" dirty="0"/>
              <a:t> </a:t>
            </a:r>
            <a:r>
              <a:rPr sz="2800" dirty="0"/>
              <a:t>Dist.</a:t>
            </a:r>
            <a:r>
              <a:rPr sz="2800" spc="-40" dirty="0"/>
              <a:t> </a:t>
            </a:r>
            <a:r>
              <a:rPr sz="2800" dirty="0"/>
              <a:t>Ct.</a:t>
            </a:r>
            <a:r>
              <a:rPr sz="2800" spc="-40" dirty="0"/>
              <a:t> </a:t>
            </a:r>
            <a:r>
              <a:rPr sz="2800" spc="145" dirty="0"/>
              <a:t>E.</a:t>
            </a:r>
            <a:r>
              <a:rPr sz="2800" spc="-35" dirty="0"/>
              <a:t> </a:t>
            </a:r>
            <a:r>
              <a:rPr sz="2800" dirty="0"/>
              <a:t>Dist.</a:t>
            </a:r>
            <a:r>
              <a:rPr sz="2800" spc="-35" dirty="0"/>
              <a:t> </a:t>
            </a:r>
            <a:r>
              <a:rPr sz="2800" spc="65" dirty="0"/>
              <a:t>Kentucky 	</a:t>
            </a:r>
            <a:r>
              <a:rPr sz="2800" dirty="0"/>
              <a:t>Northern</a:t>
            </a:r>
            <a:r>
              <a:rPr sz="2800" spc="-95" dirty="0"/>
              <a:t> </a:t>
            </a:r>
            <a:r>
              <a:rPr sz="2800" dirty="0"/>
              <a:t>Div.,</a:t>
            </a:r>
            <a:r>
              <a:rPr sz="2800" spc="-130" dirty="0"/>
              <a:t> </a:t>
            </a:r>
            <a:r>
              <a:rPr sz="2800" spc="310" dirty="0"/>
              <a:t>June</a:t>
            </a:r>
            <a:r>
              <a:rPr sz="2800" spc="-110" dirty="0"/>
              <a:t> </a:t>
            </a:r>
            <a:r>
              <a:rPr sz="2800" spc="85" dirty="0"/>
              <a:t>17,</a:t>
            </a:r>
            <a:r>
              <a:rPr sz="2800" spc="-120" dirty="0"/>
              <a:t> </a:t>
            </a:r>
            <a:r>
              <a:rPr sz="2800" spc="135" dirty="0"/>
              <a:t>2024)</a:t>
            </a:r>
            <a:endParaRPr sz="2800">
              <a:latin typeface="Gill Sans MT"/>
              <a:cs typeface="Gill Sans MT"/>
            </a:endParaRPr>
          </a:p>
          <a:p>
            <a:pPr marL="12700" marR="52069" indent="524510">
              <a:lnSpc>
                <a:spcPts val="2690"/>
              </a:lnSpc>
              <a:spcBef>
                <a:spcPts val="969"/>
              </a:spcBef>
            </a:pPr>
            <a:r>
              <a:rPr sz="2800" spc="160" dirty="0"/>
              <a:t>Plaintiff</a:t>
            </a:r>
            <a:r>
              <a:rPr sz="2800" spc="-120" dirty="0"/>
              <a:t> </a:t>
            </a:r>
            <a:r>
              <a:rPr sz="2800" spc="165" dirty="0"/>
              <a:t>states:</a:t>
            </a:r>
            <a:r>
              <a:rPr sz="2800" spc="-50" dirty="0"/>
              <a:t> </a:t>
            </a:r>
            <a:r>
              <a:rPr sz="2800" spc="140" dirty="0"/>
              <a:t>Tennessee,</a:t>
            </a:r>
            <a:r>
              <a:rPr sz="2800" spc="-40" dirty="0"/>
              <a:t> </a:t>
            </a:r>
            <a:r>
              <a:rPr sz="2800" spc="65" dirty="0"/>
              <a:t>Kentucky,</a:t>
            </a:r>
            <a:r>
              <a:rPr sz="2800" spc="-55" dirty="0"/>
              <a:t> </a:t>
            </a:r>
            <a:r>
              <a:rPr sz="2800" spc="-40" dirty="0"/>
              <a:t>Ohio,</a:t>
            </a:r>
            <a:r>
              <a:rPr sz="2800" spc="-95" dirty="0"/>
              <a:t> </a:t>
            </a:r>
            <a:r>
              <a:rPr sz="2800" spc="130" dirty="0"/>
              <a:t>Indiana,</a:t>
            </a:r>
            <a:r>
              <a:rPr sz="2800" spc="-80" dirty="0"/>
              <a:t> </a:t>
            </a:r>
            <a:r>
              <a:rPr sz="2800" spc="80" dirty="0"/>
              <a:t>Virginia, </a:t>
            </a:r>
            <a:r>
              <a:rPr sz="2800" dirty="0"/>
              <a:t>West</a:t>
            </a:r>
            <a:r>
              <a:rPr sz="2800" spc="-80" dirty="0"/>
              <a:t> </a:t>
            </a:r>
            <a:r>
              <a:rPr sz="2800" spc="100" dirty="0"/>
              <a:t>Virginia</a:t>
            </a:r>
            <a:endParaRPr sz="2800"/>
          </a:p>
          <a:p>
            <a:pPr marL="240029" marR="5080" indent="-227965">
              <a:lnSpc>
                <a:spcPct val="79300"/>
              </a:lnSpc>
              <a:spcBef>
                <a:spcPts val="930"/>
              </a:spcBef>
              <a:buSzPct val="94915"/>
              <a:buFont typeface="Arial"/>
              <a:buChar char="•"/>
              <a:tabLst>
                <a:tab pos="241300" algn="l"/>
              </a:tabLst>
            </a:pPr>
            <a:r>
              <a:rPr sz="2950" i="1" spc="165" dirty="0">
                <a:latin typeface="Gill Sans MT"/>
                <a:cs typeface="Gill Sans MT"/>
              </a:rPr>
              <a:t>Kansas,</a:t>
            </a:r>
            <a:r>
              <a:rPr sz="2950" i="1" spc="-95" dirty="0">
                <a:latin typeface="Gill Sans MT"/>
                <a:cs typeface="Gill Sans MT"/>
              </a:rPr>
              <a:t> </a:t>
            </a:r>
            <a:r>
              <a:rPr sz="2950" i="1" spc="130" dirty="0">
                <a:latin typeface="Gill Sans MT"/>
                <a:cs typeface="Gill Sans MT"/>
              </a:rPr>
              <a:t>et.</a:t>
            </a:r>
            <a:r>
              <a:rPr sz="2950" i="1" spc="-110" dirty="0">
                <a:latin typeface="Gill Sans MT"/>
                <a:cs typeface="Gill Sans MT"/>
              </a:rPr>
              <a:t> </a:t>
            </a:r>
            <a:r>
              <a:rPr sz="2950" i="1" spc="130" dirty="0">
                <a:latin typeface="Gill Sans MT"/>
                <a:cs typeface="Gill Sans MT"/>
              </a:rPr>
              <a:t>al.</a:t>
            </a:r>
            <a:r>
              <a:rPr sz="2950" i="1" spc="-114" dirty="0">
                <a:latin typeface="Gill Sans MT"/>
                <a:cs typeface="Gill Sans MT"/>
              </a:rPr>
              <a:t> </a:t>
            </a:r>
            <a:r>
              <a:rPr sz="2950" i="1" spc="180" dirty="0">
                <a:latin typeface="Gill Sans MT"/>
                <a:cs typeface="Gill Sans MT"/>
              </a:rPr>
              <a:t>v.</a:t>
            </a:r>
            <a:r>
              <a:rPr sz="2950" i="1" spc="-110" dirty="0">
                <a:latin typeface="Gill Sans MT"/>
                <a:cs typeface="Gill Sans MT"/>
              </a:rPr>
              <a:t> </a:t>
            </a:r>
            <a:r>
              <a:rPr sz="2950" i="1" spc="125" dirty="0">
                <a:latin typeface="Gill Sans MT"/>
                <a:cs typeface="Gill Sans MT"/>
              </a:rPr>
              <a:t>U.S.</a:t>
            </a:r>
            <a:r>
              <a:rPr sz="2950" i="1" spc="-105" dirty="0">
                <a:latin typeface="Gill Sans MT"/>
                <a:cs typeface="Gill Sans MT"/>
              </a:rPr>
              <a:t> </a:t>
            </a:r>
            <a:r>
              <a:rPr sz="2950" i="1" spc="80" dirty="0">
                <a:latin typeface="Gill Sans MT"/>
                <a:cs typeface="Gill Sans MT"/>
              </a:rPr>
              <a:t>Dept.</a:t>
            </a:r>
            <a:r>
              <a:rPr sz="2950" i="1" spc="-110" dirty="0">
                <a:latin typeface="Gill Sans MT"/>
                <a:cs typeface="Gill Sans MT"/>
              </a:rPr>
              <a:t> </a:t>
            </a:r>
            <a:r>
              <a:rPr sz="2950" i="1" spc="215" dirty="0">
                <a:latin typeface="Gill Sans MT"/>
                <a:cs typeface="Gill Sans MT"/>
              </a:rPr>
              <a:t>of</a:t>
            </a:r>
            <a:r>
              <a:rPr sz="2950" i="1" spc="-114" dirty="0">
                <a:latin typeface="Gill Sans MT"/>
                <a:cs typeface="Gill Sans MT"/>
              </a:rPr>
              <a:t> </a:t>
            </a:r>
            <a:r>
              <a:rPr sz="2950" i="1" spc="170" dirty="0">
                <a:latin typeface="Gill Sans MT"/>
                <a:cs typeface="Gill Sans MT"/>
              </a:rPr>
              <a:t>Educ.</a:t>
            </a:r>
            <a:r>
              <a:rPr sz="2950" i="1" spc="-75" dirty="0">
                <a:latin typeface="Gill Sans MT"/>
                <a:cs typeface="Gill Sans MT"/>
              </a:rPr>
              <a:t> </a:t>
            </a:r>
            <a:r>
              <a:rPr sz="2800" spc="90" dirty="0"/>
              <a:t>(U.S.</a:t>
            </a:r>
            <a:r>
              <a:rPr sz="2800" spc="-60" dirty="0"/>
              <a:t> </a:t>
            </a:r>
            <a:r>
              <a:rPr sz="2800" dirty="0"/>
              <a:t>Dist.</a:t>
            </a:r>
            <a:r>
              <a:rPr sz="2800" spc="-70" dirty="0"/>
              <a:t> </a:t>
            </a:r>
            <a:r>
              <a:rPr sz="2800" dirty="0"/>
              <a:t>Ct.</a:t>
            </a:r>
            <a:r>
              <a:rPr sz="2800" spc="-65" dirty="0"/>
              <a:t> </a:t>
            </a:r>
            <a:r>
              <a:rPr sz="2800" spc="185" dirty="0"/>
              <a:t>Kansas,</a:t>
            </a:r>
            <a:r>
              <a:rPr sz="2800" spc="-55" dirty="0"/>
              <a:t> </a:t>
            </a:r>
            <a:r>
              <a:rPr sz="2800" spc="260" dirty="0"/>
              <a:t>July 	</a:t>
            </a:r>
            <a:r>
              <a:rPr sz="2800" dirty="0"/>
              <a:t>2,</a:t>
            </a:r>
            <a:r>
              <a:rPr sz="2800" spc="5" dirty="0"/>
              <a:t> </a:t>
            </a:r>
            <a:r>
              <a:rPr sz="2800" spc="130" dirty="0"/>
              <a:t>2024)</a:t>
            </a:r>
            <a:endParaRPr sz="2800">
              <a:latin typeface="Gill Sans MT"/>
              <a:cs typeface="Gill Sans MT"/>
            </a:endParaRPr>
          </a:p>
          <a:p>
            <a:pPr marL="537210">
              <a:lnSpc>
                <a:spcPct val="100000"/>
              </a:lnSpc>
              <a:spcBef>
                <a:spcPts val="335"/>
              </a:spcBef>
            </a:pPr>
            <a:r>
              <a:rPr sz="2800" spc="160" dirty="0"/>
              <a:t>Plaintiff</a:t>
            </a:r>
            <a:r>
              <a:rPr sz="2800" spc="-80" dirty="0"/>
              <a:t> </a:t>
            </a:r>
            <a:r>
              <a:rPr sz="2800" spc="165" dirty="0"/>
              <a:t>states:</a:t>
            </a:r>
            <a:r>
              <a:rPr sz="2800" spc="-10" dirty="0"/>
              <a:t> </a:t>
            </a:r>
            <a:r>
              <a:rPr sz="2800" spc="185" dirty="0"/>
              <a:t>Kansas,</a:t>
            </a:r>
            <a:r>
              <a:rPr sz="2800" spc="-35" dirty="0"/>
              <a:t> </a:t>
            </a:r>
            <a:r>
              <a:rPr sz="2800" spc="140" dirty="0"/>
              <a:t>Alaska,</a:t>
            </a:r>
            <a:r>
              <a:rPr sz="2800" spc="-40" dirty="0"/>
              <a:t> </a:t>
            </a:r>
            <a:r>
              <a:rPr sz="2800" dirty="0"/>
              <a:t>Utah,</a:t>
            </a:r>
            <a:r>
              <a:rPr sz="2800" spc="-55" dirty="0"/>
              <a:t> </a:t>
            </a:r>
            <a:r>
              <a:rPr sz="2800" spc="60" dirty="0"/>
              <a:t>Wyoming</a:t>
            </a:r>
            <a:endParaRPr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782" rIns="0" bIns="0" rtlCol="0">
            <a:spAutoFit/>
          </a:bodyPr>
          <a:lstStyle/>
          <a:p>
            <a:pPr marL="2988310">
              <a:lnSpc>
                <a:spcPct val="100000"/>
              </a:lnSpc>
              <a:spcBef>
                <a:spcPts val="105"/>
              </a:spcBef>
            </a:pPr>
            <a:r>
              <a:rPr spc="-180" dirty="0"/>
              <a:t>Title</a:t>
            </a:r>
            <a:r>
              <a:rPr spc="-150" dirty="0"/>
              <a:t> </a:t>
            </a:r>
            <a:r>
              <a:rPr spc="-484" dirty="0"/>
              <a:t>IX</a:t>
            </a:r>
            <a:r>
              <a:rPr spc="-130" dirty="0"/>
              <a:t> </a:t>
            </a:r>
            <a:r>
              <a:rPr dirty="0"/>
              <a:t>in</a:t>
            </a:r>
            <a:r>
              <a:rPr spc="-254" dirty="0"/>
              <a:t> </a:t>
            </a:r>
            <a:r>
              <a:rPr spc="75" dirty="0"/>
              <a:t>2024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782" rIns="0" bIns="0" rtlCol="0">
            <a:spAutoFit/>
          </a:bodyPr>
          <a:lstStyle/>
          <a:p>
            <a:pPr marL="1591945">
              <a:lnSpc>
                <a:spcPct val="100000"/>
              </a:lnSpc>
              <a:spcBef>
                <a:spcPts val="105"/>
              </a:spcBef>
            </a:pPr>
            <a:r>
              <a:rPr spc="-385" dirty="0"/>
              <a:t>When</a:t>
            </a:r>
            <a:r>
              <a:rPr spc="-120" dirty="0"/>
              <a:t> </a:t>
            </a:r>
            <a:r>
              <a:rPr spc="-130" dirty="0"/>
              <a:t>Does</a:t>
            </a:r>
            <a:r>
              <a:rPr spc="-120" dirty="0"/>
              <a:t> </a:t>
            </a:r>
            <a:r>
              <a:rPr spc="-180" dirty="0"/>
              <a:t>Title</a:t>
            </a:r>
            <a:r>
              <a:rPr spc="-130" dirty="0"/>
              <a:t> </a:t>
            </a:r>
            <a:r>
              <a:rPr spc="-484" dirty="0"/>
              <a:t>IX</a:t>
            </a:r>
            <a:r>
              <a:rPr spc="-120" dirty="0"/>
              <a:t> </a:t>
            </a:r>
            <a:r>
              <a:rPr spc="-10" dirty="0"/>
              <a:t>Apply?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59966"/>
            <a:ext cx="10269855" cy="40366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330" indent="-341630" algn="just">
              <a:lnSpc>
                <a:spcPts val="3279"/>
              </a:lnSpc>
              <a:spcBef>
                <a:spcPts val="95"/>
              </a:spcBef>
              <a:buFont typeface="Arial"/>
              <a:buChar char="•"/>
              <a:tabLst>
                <a:tab pos="354330" algn="l"/>
              </a:tabLst>
            </a:pPr>
            <a:r>
              <a:rPr sz="2800" spc="135" dirty="0">
                <a:latin typeface="Gill Sans MT"/>
                <a:cs typeface="Gill Sans MT"/>
              </a:rPr>
              <a:t>Program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-35" dirty="0">
                <a:latin typeface="Gill Sans MT"/>
                <a:cs typeface="Gill Sans MT"/>
              </a:rPr>
              <a:t>or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Activity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Receiving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Federal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70" dirty="0">
                <a:latin typeface="Gill Sans MT"/>
                <a:cs typeface="Gill Sans MT"/>
              </a:rPr>
              <a:t>Financial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75" dirty="0">
                <a:latin typeface="Gill Sans MT"/>
                <a:cs typeface="Gill Sans MT"/>
              </a:rPr>
              <a:t>Assistance</a:t>
            </a:r>
            <a:endParaRPr sz="2800">
              <a:latin typeface="Gill Sans MT"/>
              <a:cs typeface="Gill Sans MT"/>
            </a:endParaRPr>
          </a:p>
          <a:p>
            <a:pPr marL="697230" lvl="1" indent="-227329" algn="just">
              <a:lnSpc>
                <a:spcPts val="2870"/>
              </a:lnSpc>
              <a:buFont typeface="Arial"/>
              <a:buChar char="•"/>
              <a:tabLst>
                <a:tab pos="697230" algn="l"/>
              </a:tabLst>
            </a:pPr>
            <a:r>
              <a:rPr sz="2400" dirty="0">
                <a:latin typeface="Calibri"/>
                <a:cs typeface="Calibri"/>
              </a:rPr>
              <a:t>§</a:t>
            </a:r>
            <a:r>
              <a:rPr sz="2400" spc="75" dirty="0">
                <a:latin typeface="Calibri"/>
                <a:cs typeface="Calibri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106.2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Definitions:</a:t>
            </a:r>
            <a:r>
              <a:rPr sz="2400" spc="5" dirty="0">
                <a:latin typeface="Gill Sans MT"/>
                <a:cs typeface="Gill Sans MT"/>
              </a:rPr>
              <a:t> </a:t>
            </a:r>
            <a:r>
              <a:rPr sz="2500" i="1" spc="145" dirty="0">
                <a:latin typeface="Gill Sans MT"/>
                <a:cs typeface="Gill Sans MT"/>
              </a:rPr>
              <a:t>Federal</a:t>
            </a:r>
            <a:r>
              <a:rPr sz="2500" i="1" spc="-85" dirty="0">
                <a:latin typeface="Gill Sans MT"/>
                <a:cs typeface="Gill Sans MT"/>
              </a:rPr>
              <a:t> </a:t>
            </a:r>
            <a:r>
              <a:rPr sz="2500" i="1" spc="155" dirty="0">
                <a:latin typeface="Gill Sans MT"/>
                <a:cs typeface="Gill Sans MT"/>
              </a:rPr>
              <a:t>Financial</a:t>
            </a:r>
            <a:r>
              <a:rPr sz="2500" i="1" spc="-85" dirty="0">
                <a:latin typeface="Gill Sans MT"/>
                <a:cs typeface="Gill Sans MT"/>
              </a:rPr>
              <a:t> </a:t>
            </a:r>
            <a:r>
              <a:rPr sz="2500" i="1" spc="210" dirty="0">
                <a:latin typeface="Gill Sans MT"/>
                <a:cs typeface="Gill Sans MT"/>
              </a:rPr>
              <a:t>Assistance</a:t>
            </a:r>
            <a:endParaRPr sz="2500">
              <a:latin typeface="Gill Sans MT"/>
              <a:cs typeface="Gill Sans MT"/>
            </a:endParaRPr>
          </a:p>
          <a:p>
            <a:pPr marL="697230" marR="5080" lvl="1" indent="-227329" algn="just">
              <a:lnSpc>
                <a:spcPct val="80100"/>
              </a:lnSpc>
              <a:spcBef>
                <a:spcPts val="520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45" dirty="0">
                <a:latin typeface="Gill Sans MT"/>
                <a:cs typeface="Gill Sans MT"/>
              </a:rPr>
              <a:t>Grants,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loans,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scholarships,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provision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of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services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of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Federal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personnel, 	</a:t>
            </a:r>
            <a:r>
              <a:rPr sz="2400" spc="185" dirty="0">
                <a:latin typeface="Gill Sans MT"/>
                <a:cs typeface="Gill Sans MT"/>
              </a:rPr>
              <a:t>use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of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Federal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property,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contract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for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provision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of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90" dirty="0">
                <a:latin typeface="Gill Sans MT"/>
                <a:cs typeface="Gill Sans MT"/>
              </a:rPr>
              <a:t>assistance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by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Federal 	</a:t>
            </a:r>
            <a:r>
              <a:rPr sz="2400" spc="80" dirty="0">
                <a:latin typeface="Gill Sans MT"/>
                <a:cs typeface="Gill Sans MT"/>
              </a:rPr>
              <a:t>government</a:t>
            </a:r>
            <a:endParaRPr sz="2400">
              <a:latin typeface="Gill Sans MT"/>
              <a:cs typeface="Gill Sans MT"/>
            </a:endParaRPr>
          </a:p>
          <a:p>
            <a:pPr marL="697230" marR="109220" lvl="1" indent="-227329" algn="just">
              <a:lnSpc>
                <a:spcPts val="2300"/>
              </a:lnSpc>
              <a:spcBef>
                <a:spcPts val="490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110" dirty="0">
                <a:latin typeface="Gill Sans MT"/>
                <a:cs typeface="Gill Sans MT"/>
              </a:rPr>
              <a:t>Applies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across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institution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if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45" dirty="0">
                <a:latin typeface="Gill Sans MT"/>
                <a:cs typeface="Gill Sans MT"/>
              </a:rPr>
              <a:t>any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part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of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institution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receives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Federal 	</a:t>
            </a:r>
            <a:r>
              <a:rPr sz="2400" spc="160" dirty="0">
                <a:latin typeface="Gill Sans MT"/>
                <a:cs typeface="Gill Sans MT"/>
              </a:rPr>
              <a:t>funds</a:t>
            </a:r>
            <a:endParaRPr sz="2400">
              <a:latin typeface="Gill Sans MT"/>
              <a:cs typeface="Gill Sans MT"/>
            </a:endParaRPr>
          </a:p>
          <a:p>
            <a:pPr marL="697230" lvl="1" indent="-227329" algn="just">
              <a:lnSpc>
                <a:spcPts val="2830"/>
              </a:lnSpc>
              <a:buFont typeface="Arial"/>
              <a:buChar char="•"/>
              <a:tabLst>
                <a:tab pos="697230" algn="l"/>
              </a:tabLst>
            </a:pPr>
            <a:r>
              <a:rPr sz="2400" spc="100" dirty="0">
                <a:latin typeface="Gill Sans MT"/>
                <a:cs typeface="Gill Sans MT"/>
              </a:rPr>
              <a:t>Exemptions</a:t>
            </a:r>
            <a:endParaRPr sz="2400">
              <a:latin typeface="Gill Sans MT"/>
              <a:cs typeface="Gill Sans MT"/>
            </a:endParaRPr>
          </a:p>
          <a:p>
            <a:pPr marL="1153795" lvl="2" indent="-226695" algn="just">
              <a:lnSpc>
                <a:spcPts val="2355"/>
              </a:lnSpc>
              <a:spcBef>
                <a:spcPts val="30"/>
              </a:spcBef>
              <a:buFont typeface="Arial"/>
              <a:buChar char="•"/>
              <a:tabLst>
                <a:tab pos="1153795" algn="l"/>
              </a:tabLst>
            </a:pPr>
            <a:r>
              <a:rPr sz="2000" spc="85" dirty="0">
                <a:latin typeface="Gill Sans MT"/>
                <a:cs typeface="Gill Sans MT"/>
              </a:rPr>
              <a:t>Religious</a:t>
            </a:r>
            <a:endParaRPr sz="2000">
              <a:latin typeface="Gill Sans MT"/>
              <a:cs typeface="Gill Sans MT"/>
            </a:endParaRPr>
          </a:p>
          <a:p>
            <a:pPr marL="697230" lvl="1" indent="-227329" algn="just">
              <a:lnSpc>
                <a:spcPts val="2835"/>
              </a:lnSpc>
              <a:buFont typeface="Arial"/>
              <a:buChar char="•"/>
              <a:tabLst>
                <a:tab pos="697230" algn="l"/>
              </a:tabLst>
            </a:pPr>
            <a:r>
              <a:rPr sz="2400" spc="110" dirty="0">
                <a:latin typeface="Gill Sans MT"/>
                <a:cs typeface="Gill Sans MT"/>
              </a:rPr>
              <a:t>Applies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even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if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other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175" dirty="0">
                <a:latin typeface="Gill Sans MT"/>
                <a:cs typeface="Gill Sans MT"/>
              </a:rPr>
              <a:t>laws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also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apply</a:t>
            </a:r>
            <a:endParaRPr sz="2400">
              <a:latin typeface="Gill Sans MT"/>
              <a:cs typeface="Gill Sans MT"/>
            </a:endParaRPr>
          </a:p>
          <a:p>
            <a:pPr marL="1153795" lvl="2" indent="-226695" algn="just">
              <a:lnSpc>
                <a:spcPct val="100000"/>
              </a:lnSpc>
              <a:spcBef>
                <a:spcPts val="40"/>
              </a:spcBef>
              <a:buFont typeface="Arial"/>
              <a:buChar char="•"/>
              <a:tabLst>
                <a:tab pos="1153795" algn="l"/>
              </a:tabLst>
            </a:pPr>
            <a:r>
              <a:rPr sz="2000" dirty="0">
                <a:latin typeface="Gill Sans MT"/>
                <a:cs typeface="Gill Sans MT"/>
              </a:rPr>
              <a:t>Title</a:t>
            </a:r>
            <a:r>
              <a:rPr sz="2000" spc="70" dirty="0">
                <a:latin typeface="Gill Sans MT"/>
                <a:cs typeface="Gill Sans MT"/>
              </a:rPr>
              <a:t> </a:t>
            </a:r>
            <a:r>
              <a:rPr sz="2000" spc="-25" dirty="0">
                <a:latin typeface="Gill Sans MT"/>
                <a:cs typeface="Gill Sans MT"/>
              </a:rPr>
              <a:t>VII</a:t>
            </a:r>
            <a:endParaRPr sz="2000">
              <a:latin typeface="Gill Sans MT"/>
              <a:cs typeface="Gill Sans MT"/>
            </a:endParaRPr>
          </a:p>
          <a:p>
            <a:pPr marL="1153795" lvl="2" indent="-226695" algn="just">
              <a:lnSpc>
                <a:spcPct val="100000"/>
              </a:lnSpc>
              <a:spcBef>
                <a:spcPts val="10"/>
              </a:spcBef>
              <a:buFont typeface="Arial"/>
              <a:buChar char="•"/>
              <a:tabLst>
                <a:tab pos="1153795" algn="l"/>
              </a:tabLst>
            </a:pPr>
            <a:r>
              <a:rPr sz="2000" spc="110" dirty="0">
                <a:latin typeface="Gill Sans MT"/>
                <a:cs typeface="Gill Sans MT"/>
              </a:rPr>
              <a:t>State</a:t>
            </a:r>
            <a:r>
              <a:rPr sz="2000" spc="-65" dirty="0">
                <a:latin typeface="Gill Sans MT"/>
                <a:cs typeface="Gill Sans MT"/>
              </a:rPr>
              <a:t> </a:t>
            </a:r>
            <a:r>
              <a:rPr sz="2000" spc="140" dirty="0">
                <a:latin typeface="Gill Sans MT"/>
                <a:cs typeface="Gill Sans MT"/>
              </a:rPr>
              <a:t>Laws</a:t>
            </a:r>
            <a:endParaRPr sz="20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862704" marR="5080" indent="-3784600">
              <a:lnSpc>
                <a:spcPts val="4750"/>
              </a:lnSpc>
              <a:spcBef>
                <a:spcPts val="700"/>
              </a:spcBef>
            </a:pPr>
            <a:r>
              <a:rPr spc="-445" dirty="0"/>
              <a:t>What</a:t>
            </a:r>
            <a:r>
              <a:rPr spc="-110" dirty="0"/>
              <a:t> </a:t>
            </a:r>
            <a:r>
              <a:rPr spc="180" dirty="0"/>
              <a:t>is</a:t>
            </a:r>
            <a:r>
              <a:rPr spc="-105" dirty="0"/>
              <a:t> </a:t>
            </a:r>
            <a:r>
              <a:rPr spc="-155" dirty="0"/>
              <a:t>the</a:t>
            </a:r>
            <a:r>
              <a:rPr spc="-120" dirty="0"/>
              <a:t> </a:t>
            </a:r>
            <a:r>
              <a:rPr dirty="0"/>
              <a:t>scope</a:t>
            </a:r>
            <a:r>
              <a:rPr spc="-100" dirty="0"/>
              <a:t> </a:t>
            </a:r>
            <a:r>
              <a:rPr spc="55" dirty="0"/>
              <a:t>of</a:t>
            </a:r>
            <a:r>
              <a:rPr spc="-120" dirty="0"/>
              <a:t> </a:t>
            </a:r>
            <a:r>
              <a:rPr spc="-155" dirty="0"/>
              <a:t>the</a:t>
            </a:r>
            <a:r>
              <a:rPr spc="-114" dirty="0"/>
              <a:t> </a:t>
            </a:r>
            <a:r>
              <a:rPr spc="-70" dirty="0"/>
              <a:t>application</a:t>
            </a:r>
            <a:r>
              <a:rPr spc="-140" dirty="0"/>
              <a:t> </a:t>
            </a:r>
            <a:r>
              <a:rPr spc="25" dirty="0"/>
              <a:t>of </a:t>
            </a:r>
            <a:r>
              <a:rPr spc="-180" dirty="0"/>
              <a:t>Title</a:t>
            </a:r>
            <a:r>
              <a:rPr spc="-130" dirty="0"/>
              <a:t> </a:t>
            </a:r>
            <a:r>
              <a:rPr spc="-25" dirty="0"/>
              <a:t>IX?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96772" y="2256454"/>
            <a:ext cx="10002520" cy="2314575"/>
          </a:xfrm>
          <a:prstGeom prst="rect">
            <a:avLst/>
          </a:prstGeom>
        </p:spPr>
        <p:txBody>
          <a:bodyPr vert="horz" wrap="square" lIns="0" tIns="106045" rIns="0" bIns="0" rtlCol="0">
            <a:spAutoFit/>
          </a:bodyPr>
          <a:lstStyle/>
          <a:p>
            <a:pPr marL="12700" marR="5080" indent="-6985" algn="ctr">
              <a:lnSpc>
                <a:spcPct val="85700"/>
              </a:lnSpc>
              <a:spcBef>
                <a:spcPts val="835"/>
              </a:spcBef>
            </a:pPr>
            <a:r>
              <a:rPr sz="2800" spc="-10" dirty="0">
                <a:latin typeface="Gill Sans MT"/>
                <a:cs typeface="Gill Sans MT"/>
              </a:rPr>
              <a:t>“.</a:t>
            </a:r>
            <a:r>
              <a:rPr sz="2800" spc="-105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.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.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4200" i="1" spc="265" dirty="0">
                <a:latin typeface="Gill Sans MT"/>
                <a:cs typeface="Gill Sans MT"/>
              </a:rPr>
              <a:t>be</a:t>
            </a:r>
            <a:r>
              <a:rPr sz="4200" i="1" spc="-175" dirty="0">
                <a:latin typeface="Gill Sans MT"/>
                <a:cs typeface="Gill Sans MT"/>
              </a:rPr>
              <a:t> </a:t>
            </a:r>
            <a:r>
              <a:rPr sz="4200" i="1" spc="270" dirty="0">
                <a:latin typeface="Gill Sans MT"/>
                <a:cs typeface="Gill Sans MT"/>
              </a:rPr>
              <a:t>excluded</a:t>
            </a:r>
            <a:r>
              <a:rPr sz="4200" i="1" spc="-165" dirty="0">
                <a:latin typeface="Gill Sans MT"/>
                <a:cs typeface="Gill Sans MT"/>
              </a:rPr>
              <a:t> </a:t>
            </a:r>
            <a:r>
              <a:rPr sz="4200" i="1" spc="254" dirty="0">
                <a:latin typeface="Gill Sans MT"/>
                <a:cs typeface="Gill Sans MT"/>
              </a:rPr>
              <a:t>from</a:t>
            </a:r>
            <a:r>
              <a:rPr sz="4200" i="1" spc="-180" dirty="0">
                <a:latin typeface="Gill Sans MT"/>
                <a:cs typeface="Gill Sans MT"/>
              </a:rPr>
              <a:t> </a:t>
            </a:r>
            <a:r>
              <a:rPr sz="4200" i="1" spc="195" dirty="0">
                <a:latin typeface="Gill Sans MT"/>
                <a:cs typeface="Gill Sans MT"/>
              </a:rPr>
              <a:t>participation</a:t>
            </a:r>
            <a:r>
              <a:rPr sz="4200" i="1" spc="-130" dirty="0">
                <a:latin typeface="Gill Sans MT"/>
                <a:cs typeface="Gill Sans MT"/>
              </a:rPr>
              <a:t> </a:t>
            </a:r>
            <a:r>
              <a:rPr sz="4200" i="1" spc="114" dirty="0">
                <a:latin typeface="Gill Sans MT"/>
                <a:cs typeface="Gill Sans MT"/>
              </a:rPr>
              <a:t>in,</a:t>
            </a:r>
            <a:r>
              <a:rPr sz="4200" i="1" spc="-185" dirty="0">
                <a:latin typeface="Gill Sans MT"/>
                <a:cs typeface="Gill Sans MT"/>
              </a:rPr>
              <a:t> </a:t>
            </a:r>
            <a:r>
              <a:rPr sz="4200" i="1" spc="240" dirty="0">
                <a:latin typeface="Gill Sans MT"/>
                <a:cs typeface="Gill Sans MT"/>
              </a:rPr>
              <a:t>be denied</a:t>
            </a:r>
            <a:r>
              <a:rPr sz="4200" i="1" spc="-155" dirty="0">
                <a:latin typeface="Gill Sans MT"/>
                <a:cs typeface="Gill Sans MT"/>
              </a:rPr>
              <a:t> </a:t>
            </a:r>
            <a:r>
              <a:rPr sz="4200" i="1" spc="195" dirty="0">
                <a:latin typeface="Gill Sans MT"/>
                <a:cs typeface="Gill Sans MT"/>
              </a:rPr>
              <a:t>the</a:t>
            </a:r>
            <a:r>
              <a:rPr sz="4200" i="1" spc="-160" dirty="0">
                <a:latin typeface="Gill Sans MT"/>
                <a:cs typeface="Gill Sans MT"/>
              </a:rPr>
              <a:t> </a:t>
            </a:r>
            <a:r>
              <a:rPr sz="4200" i="1" spc="254" dirty="0">
                <a:latin typeface="Gill Sans MT"/>
                <a:cs typeface="Gill Sans MT"/>
              </a:rPr>
              <a:t>benefits</a:t>
            </a:r>
            <a:r>
              <a:rPr sz="4200" i="1" spc="-114" dirty="0">
                <a:latin typeface="Gill Sans MT"/>
                <a:cs typeface="Gill Sans MT"/>
              </a:rPr>
              <a:t> </a:t>
            </a:r>
            <a:r>
              <a:rPr sz="4200" i="1" spc="185" dirty="0">
                <a:latin typeface="Gill Sans MT"/>
                <a:cs typeface="Gill Sans MT"/>
              </a:rPr>
              <a:t>of,</a:t>
            </a:r>
            <a:r>
              <a:rPr sz="4200" i="1" spc="-165" dirty="0">
                <a:latin typeface="Gill Sans MT"/>
                <a:cs typeface="Gill Sans MT"/>
              </a:rPr>
              <a:t> </a:t>
            </a:r>
            <a:r>
              <a:rPr sz="4200" i="1" spc="204" dirty="0">
                <a:latin typeface="Gill Sans MT"/>
                <a:cs typeface="Gill Sans MT"/>
              </a:rPr>
              <a:t>or</a:t>
            </a:r>
            <a:r>
              <a:rPr sz="4200" i="1" spc="-155" dirty="0">
                <a:latin typeface="Gill Sans MT"/>
                <a:cs typeface="Gill Sans MT"/>
              </a:rPr>
              <a:t> </a:t>
            </a:r>
            <a:r>
              <a:rPr sz="4200" i="1" spc="265" dirty="0">
                <a:latin typeface="Gill Sans MT"/>
                <a:cs typeface="Gill Sans MT"/>
              </a:rPr>
              <a:t>be</a:t>
            </a:r>
            <a:r>
              <a:rPr sz="4200" i="1" spc="-155" dirty="0">
                <a:latin typeface="Gill Sans MT"/>
                <a:cs typeface="Gill Sans MT"/>
              </a:rPr>
              <a:t> </a:t>
            </a:r>
            <a:r>
              <a:rPr sz="4200" i="1" spc="285" dirty="0">
                <a:latin typeface="Gill Sans MT"/>
                <a:cs typeface="Gill Sans MT"/>
              </a:rPr>
              <a:t>subjected</a:t>
            </a:r>
            <a:r>
              <a:rPr sz="4200" i="1" spc="-150" dirty="0">
                <a:latin typeface="Gill Sans MT"/>
                <a:cs typeface="Gill Sans MT"/>
              </a:rPr>
              <a:t> </a:t>
            </a:r>
            <a:r>
              <a:rPr sz="4200" i="1" spc="229" dirty="0">
                <a:latin typeface="Gill Sans MT"/>
                <a:cs typeface="Gill Sans MT"/>
              </a:rPr>
              <a:t>to </a:t>
            </a:r>
            <a:r>
              <a:rPr sz="4200" i="1" spc="250" dirty="0">
                <a:latin typeface="Gill Sans MT"/>
                <a:cs typeface="Gill Sans MT"/>
              </a:rPr>
              <a:t>discrimination</a:t>
            </a:r>
            <a:r>
              <a:rPr sz="4200" i="1" spc="-114" dirty="0">
                <a:latin typeface="Gill Sans MT"/>
                <a:cs typeface="Gill Sans MT"/>
              </a:rPr>
              <a:t> </a:t>
            </a:r>
            <a:r>
              <a:rPr sz="4200" i="1" spc="195" dirty="0">
                <a:latin typeface="Gill Sans MT"/>
                <a:cs typeface="Gill Sans MT"/>
              </a:rPr>
              <a:t>under</a:t>
            </a:r>
            <a:r>
              <a:rPr sz="4200" i="1" spc="-160" dirty="0">
                <a:latin typeface="Gill Sans MT"/>
                <a:cs typeface="Gill Sans MT"/>
              </a:rPr>
              <a:t> </a:t>
            </a:r>
            <a:r>
              <a:rPr sz="4200" i="1" spc="235" dirty="0">
                <a:latin typeface="Gill Sans MT"/>
                <a:cs typeface="Gill Sans MT"/>
              </a:rPr>
              <a:t>any</a:t>
            </a:r>
            <a:r>
              <a:rPr sz="4200" i="1" spc="-140" dirty="0">
                <a:latin typeface="Gill Sans MT"/>
                <a:cs typeface="Gill Sans MT"/>
              </a:rPr>
              <a:t> </a:t>
            </a:r>
            <a:r>
              <a:rPr sz="4200" i="1" spc="254" dirty="0">
                <a:latin typeface="Gill Sans MT"/>
                <a:cs typeface="Gill Sans MT"/>
              </a:rPr>
              <a:t>education</a:t>
            </a:r>
            <a:r>
              <a:rPr sz="4200" i="1" spc="-114" dirty="0">
                <a:latin typeface="Gill Sans MT"/>
                <a:cs typeface="Gill Sans MT"/>
              </a:rPr>
              <a:t> </a:t>
            </a:r>
            <a:r>
              <a:rPr sz="4200" i="1" spc="215" dirty="0">
                <a:latin typeface="Gill Sans MT"/>
                <a:cs typeface="Gill Sans MT"/>
              </a:rPr>
              <a:t>program </a:t>
            </a:r>
            <a:r>
              <a:rPr sz="4200" i="1" spc="204" dirty="0">
                <a:latin typeface="Gill Sans MT"/>
                <a:cs typeface="Gill Sans MT"/>
              </a:rPr>
              <a:t>or</a:t>
            </a:r>
            <a:r>
              <a:rPr sz="4200" i="1" spc="-180" dirty="0">
                <a:latin typeface="Gill Sans MT"/>
                <a:cs typeface="Gill Sans MT"/>
              </a:rPr>
              <a:t> </a:t>
            </a:r>
            <a:r>
              <a:rPr sz="4200" i="1" spc="175" dirty="0">
                <a:latin typeface="Gill Sans MT"/>
                <a:cs typeface="Gill Sans MT"/>
              </a:rPr>
              <a:t>activity</a:t>
            </a:r>
            <a:r>
              <a:rPr sz="2800" spc="175" dirty="0">
                <a:latin typeface="Gill Sans MT"/>
                <a:cs typeface="Gill Sans MT"/>
              </a:rPr>
              <a:t>”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AC161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2440</Words>
  <Application>Microsoft Office PowerPoint</Application>
  <PresentationFormat>Widescreen</PresentationFormat>
  <Paragraphs>292</Paragraphs>
  <Slides>30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Aptos</vt:lpstr>
      <vt:lpstr>Arial</vt:lpstr>
      <vt:lpstr>Calibri</vt:lpstr>
      <vt:lpstr>Gill Sans MT</vt:lpstr>
      <vt:lpstr>Office Theme</vt:lpstr>
      <vt:lpstr>Title IX Coordinator Training</vt:lpstr>
      <vt:lpstr>Branches of Government</vt:lpstr>
      <vt:lpstr>Legislation: Title IX</vt:lpstr>
      <vt:lpstr>Administrative: Title IX Regulations</vt:lpstr>
      <vt:lpstr>Judicial: Injunctions</vt:lpstr>
      <vt:lpstr>Judicial: Full Injunctions</vt:lpstr>
      <vt:lpstr>Title IX in 2024</vt:lpstr>
      <vt:lpstr>When Does Title IX Apply?</vt:lpstr>
      <vt:lpstr>What is the scope of the application of Title IX?</vt:lpstr>
      <vt:lpstr>What is the scope of our education program and activities?</vt:lpstr>
      <vt:lpstr>Factors for whether conduct is within scope of school’s program or activities</vt:lpstr>
      <vt:lpstr>Factors for whether conduct is within scope of school’s program or activities</vt:lpstr>
      <vt:lpstr>Factors for whether conduct is within scope of school’s program or activities</vt:lpstr>
      <vt:lpstr>of school’s program or activities</vt:lpstr>
      <vt:lpstr>Factors for whether conduct is within scope of school’s program or activities</vt:lpstr>
      <vt:lpstr>Factors for whether conduct is within scope of school’s program or activities</vt:lpstr>
      <vt:lpstr>Conduct Outside United States</vt:lpstr>
      <vt:lpstr>On the basis of sex</vt:lpstr>
      <vt:lpstr>Bostock v. Clayton County (2020)</vt:lpstr>
      <vt:lpstr>What are procedural definitions that apply to Title IX?</vt:lpstr>
      <vt:lpstr>Definition: Complainant</vt:lpstr>
      <vt:lpstr>Definition: Respondent</vt:lpstr>
      <vt:lpstr>Definition: Student with a Disability</vt:lpstr>
      <vt:lpstr>Definition: Relevant</vt:lpstr>
      <vt:lpstr>Definition: Consent</vt:lpstr>
      <vt:lpstr>Definition: Remedies</vt:lpstr>
      <vt:lpstr>Definitions: Supportive Measures</vt:lpstr>
      <vt:lpstr>Role of the Title IX Coordinator</vt:lpstr>
      <vt:lpstr>Policy Revisions</vt:lpstr>
      <vt:lpstr>Credits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Hodak Sullivan</dc:creator>
  <cp:lastModifiedBy>Krissinda Ellen Slack</cp:lastModifiedBy>
  <cp:revision>1</cp:revision>
  <dcterms:created xsi:type="dcterms:W3CDTF">2026-02-20T13:37:26Z</dcterms:created>
  <dcterms:modified xsi:type="dcterms:W3CDTF">2026-04-14T15:32:50Z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2024-09-19T00:00:00Z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2026-02-20T00:00:00Z</vt:filetime>
  </property>
  <property fmtid="{D5CDD505-2E9C-101B-9397-08002B2CF9AE}" pid="5" name="Producer">
    <vt:lpwstr>Microsoft® PowerPoint® for Microsoft 365</vt:lpwstr>
  </property>
</Properties>
</file>