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601200" cy="7315200"/>
  <p:notesSz cx="96012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F85AF-3DBF-48CE-9907-801B04CFB50C}" v="2" dt="2026-04-14T13:05:03.2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83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sinda Ellen Slack" userId="035b0176-46df-47b8-8ff0-87998234aaac" providerId="ADAL" clId="{9164848D-D209-4F48-9861-99881289926A}"/>
    <pc:docChg chg="modSld">
      <pc:chgData name="Krissinda Ellen Slack" userId="035b0176-46df-47b8-8ff0-87998234aaac" providerId="ADAL" clId="{9164848D-D209-4F48-9861-99881289926A}" dt="2026-04-14T13:05:08.127" v="3" actId="20577"/>
      <pc:docMkLst>
        <pc:docMk/>
      </pc:docMkLst>
      <pc:sldChg chg="modSp mod">
        <pc:chgData name="Krissinda Ellen Slack" userId="035b0176-46df-47b8-8ff0-87998234aaac" providerId="ADAL" clId="{9164848D-D209-4F48-9861-99881289926A}" dt="2026-04-14T13:05:08.127" v="3" actId="20577"/>
        <pc:sldMkLst>
          <pc:docMk/>
          <pc:sldMk cId="0" sldId="258"/>
        </pc:sldMkLst>
        <pc:spChg chg="mod">
          <ac:chgData name="Krissinda Ellen Slack" userId="035b0176-46df-47b8-8ff0-87998234aaac" providerId="ADAL" clId="{9164848D-D209-4F48-9861-99881289926A}" dt="2026-04-14T13:05:08.127" v="3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2267712"/>
            <a:ext cx="816102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4096512"/>
            <a:ext cx="672084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828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828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682496"/>
            <a:ext cx="417652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682496"/>
            <a:ext cx="417652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9759" y="6890004"/>
            <a:ext cx="2116963" cy="164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600202"/>
            <a:ext cx="82550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2734" y="1732229"/>
            <a:ext cx="4935855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828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4408" y="6803136"/>
            <a:ext cx="307238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803136"/>
            <a:ext cx="220827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2940" y="6808770"/>
            <a:ext cx="27178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edu/title-ix/procedures/" TargetMode="External"/><Relationship Id="rId2" Type="http://schemas.openxmlformats.org/officeDocument/2006/relationships/hyperlink" Target="https://www.maine.edu/board-of-trustees/policy-manual/section-402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kmcgintee@bernsteinshur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601200" cy="7315200"/>
          </a:xfrm>
          <a:custGeom>
            <a:avLst/>
            <a:gdLst/>
            <a:ahLst/>
            <a:cxnLst/>
            <a:rect l="l" t="t" r="r" b="b"/>
            <a:pathLst>
              <a:path w="9601200" h="7315200">
                <a:moveTo>
                  <a:pt x="9601200" y="0"/>
                </a:moveTo>
                <a:lnTo>
                  <a:pt x="0" y="0"/>
                </a:lnTo>
                <a:lnTo>
                  <a:pt x="0" y="7315200"/>
                </a:lnTo>
                <a:lnTo>
                  <a:pt x="9601200" y="7315200"/>
                </a:lnTo>
                <a:lnTo>
                  <a:pt x="9601200" y="0"/>
                </a:lnTo>
                <a:close/>
              </a:path>
            </a:pathLst>
          </a:custGeom>
          <a:solidFill>
            <a:srgbClr val="04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909064" y="1533525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University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Maine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1733" y="2521458"/>
            <a:ext cx="643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323969"/>
            <a:ext cx="254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Kai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McGintee,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Esq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BernStein Shur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5638800"/>
            <a:ext cx="1143000" cy="940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dirty="0"/>
              <a:t>Cross-</a:t>
            </a:r>
            <a:r>
              <a:rPr spc="-85" dirty="0"/>
              <a:t> </a:t>
            </a:r>
            <a:r>
              <a:rPr dirty="0"/>
              <a:t>Examination</a:t>
            </a:r>
            <a:r>
              <a:rPr spc="-65" dirty="0"/>
              <a:t> </a:t>
            </a:r>
            <a:r>
              <a:rPr spc="-10" dirty="0"/>
              <a:t>Requirement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579829"/>
            <a:ext cx="7529195" cy="4721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“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Such</a:t>
            </a:r>
            <a:r>
              <a:rPr sz="2000" spc="2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2000" spc="2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2000" spc="2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2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live</a:t>
            </a:r>
            <a:r>
              <a:rPr sz="2000" spc="2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2000" spc="2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must</a:t>
            </a:r>
            <a:r>
              <a:rPr sz="2000" b="1" spc="22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be</a:t>
            </a:r>
            <a:r>
              <a:rPr sz="2000" b="1" spc="22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6118"/>
                </a:solidFill>
                <a:latin typeface="Arial"/>
                <a:cs typeface="Arial"/>
              </a:rPr>
              <a:t>conducted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directly,</a:t>
            </a:r>
            <a:r>
              <a:rPr sz="2000" spc="1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orally,</a:t>
            </a:r>
            <a:r>
              <a:rPr sz="2000" spc="1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1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2000" spc="1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real</a:t>
            </a:r>
            <a:r>
              <a:rPr sz="2000" spc="1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time</a:t>
            </a:r>
            <a:r>
              <a:rPr sz="2000" spc="1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000" spc="1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1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party’s</a:t>
            </a:r>
            <a:r>
              <a:rPr sz="2000" b="1" spc="16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advisor</a:t>
            </a:r>
            <a:r>
              <a:rPr sz="2000" b="1" spc="16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of</a:t>
            </a:r>
            <a:r>
              <a:rPr sz="2000" b="1" spc="15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6118"/>
                </a:solidFill>
                <a:latin typeface="Arial"/>
                <a:cs typeface="Arial"/>
              </a:rPr>
              <a:t>choice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1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never</a:t>
            </a:r>
            <a:r>
              <a:rPr sz="2000" spc="1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000" spc="1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1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000" spc="1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personally,</a:t>
            </a:r>
            <a:r>
              <a:rPr sz="2000" spc="1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notwithstanding</a:t>
            </a:r>
            <a:r>
              <a:rPr sz="2000" spc="1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1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discretion</a:t>
            </a:r>
            <a:r>
              <a:rPr sz="2000" spc="1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recipient</a:t>
            </a:r>
            <a:r>
              <a:rPr sz="200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under</a:t>
            </a:r>
            <a:r>
              <a:rPr sz="2000" spc="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paragraph</a:t>
            </a:r>
            <a:r>
              <a:rPr sz="200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(b)(5)(iv)</a:t>
            </a:r>
            <a:r>
              <a:rPr sz="200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this</a:t>
            </a:r>
            <a:r>
              <a:rPr sz="200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section</a:t>
            </a:r>
            <a:r>
              <a:rPr sz="2000" spc="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otherwise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restrict</a:t>
            </a:r>
            <a:r>
              <a:rPr sz="2000" spc="16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16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extent</a:t>
            </a:r>
            <a:r>
              <a:rPr sz="2000" spc="16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16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which</a:t>
            </a:r>
            <a:r>
              <a:rPr sz="2000" spc="16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advisors</a:t>
            </a:r>
            <a:r>
              <a:rPr sz="2000" spc="17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2000" spc="17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participate</a:t>
            </a:r>
            <a:r>
              <a:rPr sz="2000" spc="17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2000" spc="17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proceedings.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request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either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party,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recipient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provide</a:t>
            </a:r>
            <a:r>
              <a:rPr sz="2000" spc="3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2000" spc="4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4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live</a:t>
            </a:r>
            <a:r>
              <a:rPr sz="2000" spc="4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2000" spc="4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3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occur</a:t>
            </a:r>
            <a:r>
              <a:rPr sz="2000" spc="3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2000" spc="3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3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2000" spc="40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located</a:t>
            </a:r>
            <a:r>
              <a:rPr sz="2000" spc="4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separate</a:t>
            </a:r>
            <a:r>
              <a:rPr sz="2000" spc="4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rooms</a:t>
            </a:r>
            <a:r>
              <a:rPr sz="2000" spc="4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2000" spc="4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technology</a:t>
            </a:r>
            <a:r>
              <a:rPr sz="2000" spc="45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enabling</a:t>
            </a:r>
            <a:r>
              <a:rPr sz="2000" spc="4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4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maker(s)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5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2000" spc="5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6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simultaneously</a:t>
            </a:r>
            <a:r>
              <a:rPr sz="2000" spc="5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see</a:t>
            </a:r>
            <a:r>
              <a:rPr sz="2000" spc="5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6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hear</a:t>
            </a:r>
            <a:r>
              <a:rPr sz="2000" spc="6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5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000" spc="5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6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answering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questions.”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20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REMEMBER:</a:t>
            </a:r>
            <a:r>
              <a:rPr sz="2000" b="1" spc="4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goal</a:t>
            </a:r>
            <a:r>
              <a:rPr sz="200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2000" spc="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not</a:t>
            </a:r>
            <a:r>
              <a:rPr sz="2000" b="1" spc="3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recite</a:t>
            </a:r>
            <a:r>
              <a:rPr sz="2000" spc="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every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fact</a:t>
            </a:r>
            <a:r>
              <a:rPr sz="2000" spc="254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obtained</a:t>
            </a:r>
            <a:r>
              <a:rPr sz="2000" spc="2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over</a:t>
            </a:r>
            <a:r>
              <a:rPr sz="2000" spc="2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2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course</a:t>
            </a:r>
            <a:r>
              <a:rPr sz="2000" spc="2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2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2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investigation,</a:t>
            </a:r>
            <a:r>
              <a:rPr sz="2000" spc="254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but</a:t>
            </a:r>
            <a:r>
              <a:rPr sz="2000" spc="2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instead</a:t>
            </a:r>
            <a:r>
              <a:rPr sz="2000" spc="2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direct</a:t>
            </a:r>
            <a:r>
              <a:rPr sz="2000" spc="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2000" spc="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specific</a:t>
            </a:r>
            <a:r>
              <a:rPr sz="2000" spc="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000" spc="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supports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advisee’s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position.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58748" y="828802"/>
            <a:ext cx="7673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Advisor</a:t>
            </a:r>
            <a:r>
              <a:rPr spc="-15" dirty="0"/>
              <a:t> </a:t>
            </a:r>
            <a:r>
              <a:rPr dirty="0"/>
              <a:t>Role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Cross-</a:t>
            </a:r>
            <a:r>
              <a:rPr spc="-10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686509"/>
            <a:ext cx="74212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“If</a:t>
            </a:r>
            <a:r>
              <a:rPr sz="2400" spc="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40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400" spc="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does</a:t>
            </a:r>
            <a:r>
              <a:rPr sz="2400" spc="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400" spc="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have</a:t>
            </a:r>
            <a:r>
              <a:rPr sz="2400" spc="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</a:t>
            </a:r>
            <a:r>
              <a:rPr sz="240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2400" spc="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present</a:t>
            </a:r>
            <a:r>
              <a:rPr sz="2400" spc="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2400" spc="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28"/>
                </a:solidFill>
                <a:latin typeface="Arial"/>
                <a:cs typeface="Arial"/>
              </a:rPr>
              <a:t>live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hearing,</a:t>
            </a:r>
            <a:r>
              <a:rPr sz="2400" spc="4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4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recipient</a:t>
            </a:r>
            <a:r>
              <a:rPr sz="2400" spc="5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6118"/>
                </a:solidFill>
                <a:latin typeface="Arial"/>
                <a:cs typeface="Arial"/>
              </a:rPr>
              <a:t>must</a:t>
            </a:r>
            <a:r>
              <a:rPr sz="2400" b="1" spc="40" dirty="0">
                <a:solidFill>
                  <a:srgbClr val="FF611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provide</a:t>
            </a:r>
            <a:r>
              <a:rPr sz="2400" spc="4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without</a:t>
            </a:r>
            <a:r>
              <a:rPr sz="2400" spc="4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fee</a:t>
            </a:r>
            <a:r>
              <a:rPr sz="2400" spc="3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charge</a:t>
            </a:r>
            <a:r>
              <a:rPr sz="2400" spc="8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8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400" spc="8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party,</a:t>
            </a:r>
            <a:r>
              <a:rPr sz="2400" spc="8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</a:t>
            </a:r>
            <a:r>
              <a:rPr sz="2400" spc="8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2400" spc="8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85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recipient’s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choice,</a:t>
            </a:r>
            <a:r>
              <a:rPr sz="2400" spc="-3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who</a:t>
            </a:r>
            <a:r>
              <a:rPr sz="2400" spc="5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2400" spc="5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be,</a:t>
            </a:r>
            <a:r>
              <a:rPr sz="2400" spc="-30" dirty="0">
                <a:solidFill>
                  <a:srgbClr val="28282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but</a:t>
            </a:r>
            <a:r>
              <a:rPr sz="2400" spc="5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400" spc="5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400" spc="5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required</a:t>
            </a:r>
            <a:r>
              <a:rPr sz="2400" spc="5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5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be,</a:t>
            </a:r>
            <a:r>
              <a:rPr sz="2400" spc="5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an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attorney,</a:t>
            </a:r>
            <a:r>
              <a:rPr sz="2400" spc="5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5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conduct</a:t>
            </a:r>
            <a:r>
              <a:rPr sz="2400" spc="5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2400" spc="5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on</a:t>
            </a:r>
            <a:r>
              <a:rPr sz="2400" spc="5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behalf</a:t>
            </a:r>
            <a:r>
              <a:rPr sz="2400" spc="5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4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party.”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F81596-9CC3-57F2-A74B-6650161EC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100" y="-574040"/>
            <a:ext cx="8255000" cy="57404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Deciding if a Question is Relevant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395342" y="3128518"/>
            <a:ext cx="429387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“Before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complainant,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respondent,</a:t>
            </a:r>
            <a:r>
              <a:rPr sz="20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answers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examination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question,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must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first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determine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whether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question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relevant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explain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decision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exclude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question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relevant.”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 descr="A question mark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4439" y="2097023"/>
            <a:ext cx="1750288" cy="2840736"/>
          </a:xfrm>
          <a:prstGeom prst="rect">
            <a:avLst/>
          </a:prstGeom>
        </p:spPr>
      </p:pic>
      <p:pic>
        <p:nvPicPr>
          <p:cNvPr id="4" name="object 4" descr="A graphic silhouette of someone with a gavel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6064" y="1130808"/>
            <a:ext cx="1371599" cy="13106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73100" y="188163"/>
            <a:ext cx="69392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Do I need to brush up on </a:t>
            </a:r>
            <a:r>
              <a:rPr spc="-25" dirty="0"/>
              <a:t>the </a:t>
            </a:r>
            <a:r>
              <a:rPr dirty="0"/>
              <a:t>Federal</a:t>
            </a:r>
            <a:r>
              <a:rPr spc="-10" dirty="0"/>
              <a:t> </a:t>
            </a:r>
            <a:r>
              <a:rPr dirty="0"/>
              <a:t>Rules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Evidence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-25" dirty="0"/>
              <a:t>be </a:t>
            </a:r>
            <a:r>
              <a:rPr dirty="0"/>
              <a:t>prepared for hearings?</a:t>
            </a:r>
            <a:r>
              <a:rPr spc="-30" dirty="0"/>
              <a:t> </a:t>
            </a:r>
            <a:r>
              <a:rPr spc="-25" dirty="0">
                <a:solidFill>
                  <a:srgbClr val="FF6118"/>
                </a:solidFill>
              </a:rPr>
              <a:t>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484" y="2418715"/>
            <a:ext cx="463550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“The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Federal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Rules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Evidence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constitute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complex, comprehensive</a:t>
            </a:r>
            <a:r>
              <a:rPr sz="24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set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evidentiary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rules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10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exceptions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designed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applied</a:t>
            </a:r>
            <a:r>
              <a:rPr sz="24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judges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lawyers,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while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Title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IX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grievance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processes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are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court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trials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expected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overseen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layperson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officials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school,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college,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university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rather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28"/>
                </a:solidFill>
                <a:latin typeface="Arial"/>
                <a:cs typeface="Arial"/>
              </a:rPr>
              <a:t>than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judge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lawyer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(p.981)”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The cover of a book titled &quot;Federal Rules of Evidence 2020 Edition&quot;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9" y="2057400"/>
            <a:ext cx="3322320" cy="44394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Evidence</a:t>
            </a:r>
            <a:r>
              <a:rPr spc="-10" dirty="0"/>
              <a:t> </a:t>
            </a:r>
            <a:r>
              <a:rPr dirty="0"/>
              <a:t>at</a:t>
            </a:r>
            <a:r>
              <a:rPr spc="-5" dirty="0"/>
              <a:t> </a:t>
            </a:r>
            <a:r>
              <a:rPr spc="-10" dirty="0"/>
              <a:t>Hearing</a:t>
            </a:r>
          </a:p>
        </p:txBody>
      </p:sp>
      <p:pic>
        <p:nvPicPr>
          <p:cNvPr id="3" name="object 3" descr="Badge 1 with solid fill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996" y="1679032"/>
            <a:ext cx="723207" cy="7232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12594" y="1720672"/>
            <a:ext cx="3392804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042C47"/>
                </a:solidFill>
                <a:latin typeface="Arial"/>
                <a:cs typeface="Arial"/>
              </a:rPr>
              <a:t>Direct</a:t>
            </a:r>
            <a:r>
              <a:rPr sz="25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42C47"/>
                </a:solidFill>
                <a:latin typeface="Arial"/>
                <a:cs typeface="Arial"/>
              </a:rPr>
              <a:t>evidence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4" name="object 4" descr="Badge 2 with solid fill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996" y="2715352"/>
            <a:ext cx="723207" cy="723207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7146B9C7-ED26-E4B3-DFAF-F3AAFD918017}"/>
              </a:ext>
            </a:extLst>
          </p:cNvPr>
          <p:cNvSpPr txBox="1"/>
          <p:nvPr/>
        </p:nvSpPr>
        <p:spPr>
          <a:xfrm>
            <a:off x="2212594" y="2239933"/>
            <a:ext cx="3392804" cy="950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300100"/>
              </a:lnSpc>
            </a:pPr>
            <a:r>
              <a:rPr sz="2500" spc="-10" dirty="0">
                <a:solidFill>
                  <a:srgbClr val="042C47"/>
                </a:solidFill>
                <a:latin typeface="Arial"/>
                <a:cs typeface="Arial"/>
              </a:rPr>
              <a:t>Corroborating</a:t>
            </a:r>
            <a:r>
              <a:rPr sz="2500" spc="-7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42C47"/>
                </a:solidFill>
                <a:latin typeface="Arial"/>
                <a:cs typeface="Arial"/>
              </a:rPr>
              <a:t>evidence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5" name="object 5" descr="Badge 3 with solid fill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996" y="3753196"/>
            <a:ext cx="723207" cy="723207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92650C7D-08E8-CD99-E477-96C68422093B}"/>
              </a:ext>
            </a:extLst>
          </p:cNvPr>
          <p:cNvSpPr txBox="1"/>
          <p:nvPr/>
        </p:nvSpPr>
        <p:spPr>
          <a:xfrm>
            <a:off x="2212594" y="3916347"/>
            <a:ext cx="3392804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042C47"/>
                </a:solidFill>
                <a:latin typeface="Arial"/>
                <a:cs typeface="Arial"/>
              </a:rPr>
              <a:t>Circumstantial</a:t>
            </a:r>
            <a:r>
              <a:rPr sz="2500" spc="-7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42C47"/>
                </a:solidFill>
                <a:latin typeface="Arial"/>
                <a:cs typeface="Arial"/>
              </a:rPr>
              <a:t>evidence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30" dirty="0"/>
              <a:t> </a:t>
            </a:r>
            <a:r>
              <a:rPr dirty="0"/>
              <a:t>Hearing</a:t>
            </a:r>
            <a:r>
              <a:rPr spc="-30" dirty="0"/>
              <a:t> </a:t>
            </a:r>
            <a:r>
              <a:rPr spc="-10" dirty="0"/>
              <a:t>Preparation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8789" y="1628394"/>
            <a:ext cx="3844290" cy="386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131313"/>
                </a:solidFill>
                <a:latin typeface="Arial"/>
                <a:cs typeface="Arial"/>
              </a:rPr>
              <a:t>Review</a:t>
            </a:r>
            <a:r>
              <a:rPr sz="2000" spc="-5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investigation</a:t>
            </a:r>
            <a:r>
              <a:rPr sz="20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report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supporting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evidence.</a:t>
            </a:r>
            <a:endParaRPr sz="2000">
              <a:latin typeface="Arial"/>
              <a:cs typeface="Arial"/>
            </a:endParaRPr>
          </a:p>
          <a:p>
            <a:pPr marL="355600" marR="66040" indent="-342900">
              <a:lnSpc>
                <a:spcPct val="100000"/>
              </a:lnSpc>
              <a:spcBef>
                <a:spcPts val="475"/>
              </a:spcBef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During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review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investigation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report,</a:t>
            </a:r>
            <a:r>
              <a:rPr sz="20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determine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there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missing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information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witnesses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still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need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355600" marR="16383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interviewed…this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last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opportunity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put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forward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witnesses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before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hearing.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35496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Create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6118"/>
                </a:solidFill>
                <a:latin typeface="Arial"/>
                <a:cs typeface="Arial"/>
              </a:rPr>
              <a:t>digest</a:t>
            </a:r>
            <a:r>
              <a:rPr sz="2000" spc="-10" dirty="0">
                <a:solidFill>
                  <a:srgbClr val="FF6118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354965" algn="l"/>
              </a:tabLst>
            </a:pPr>
            <a:r>
              <a:rPr sz="2000" dirty="0">
                <a:solidFill>
                  <a:srgbClr val="131313"/>
                </a:solidFill>
                <a:latin typeface="Arial"/>
                <a:cs typeface="Arial"/>
              </a:rPr>
              <a:t>Create</a:t>
            </a:r>
            <a:r>
              <a:rPr sz="2000" spc="-40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31313"/>
                </a:solidFill>
                <a:latin typeface="Arial"/>
                <a:cs typeface="Arial"/>
              </a:rPr>
              <a:t>timeline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Photo of a hand writing in a notebook."/>
          <p:cNvGrpSpPr/>
          <p:nvPr/>
        </p:nvGrpSpPr>
        <p:grpSpPr>
          <a:xfrm>
            <a:off x="355091" y="1633727"/>
            <a:ext cx="3895725" cy="4048125"/>
            <a:chOff x="355091" y="1633727"/>
            <a:chExt cx="3895725" cy="4048125"/>
          </a:xfrm>
        </p:grpSpPr>
        <p:sp>
          <p:nvSpPr>
            <p:cNvPr id="5" name="object 5"/>
            <p:cNvSpPr/>
            <p:nvPr/>
          </p:nvSpPr>
          <p:spPr>
            <a:xfrm>
              <a:off x="359663" y="1638299"/>
              <a:ext cx="3886200" cy="4038600"/>
            </a:xfrm>
            <a:custGeom>
              <a:avLst/>
              <a:gdLst/>
              <a:ahLst/>
              <a:cxnLst/>
              <a:rect l="l" t="t" r="r" b="b"/>
              <a:pathLst>
                <a:path w="3886200" h="4038600">
                  <a:moveTo>
                    <a:pt x="1943100" y="0"/>
                  </a:moveTo>
                  <a:lnTo>
                    <a:pt x="1895889" y="584"/>
                  </a:lnTo>
                  <a:lnTo>
                    <a:pt x="1848954" y="2328"/>
                  </a:lnTo>
                  <a:lnTo>
                    <a:pt x="1802309" y="5219"/>
                  </a:lnTo>
                  <a:lnTo>
                    <a:pt x="1755965" y="9244"/>
                  </a:lnTo>
                  <a:lnTo>
                    <a:pt x="1709936" y="14388"/>
                  </a:lnTo>
                  <a:lnTo>
                    <a:pt x="1664234" y="20640"/>
                  </a:lnTo>
                  <a:lnTo>
                    <a:pt x="1618873" y="27986"/>
                  </a:lnTo>
                  <a:lnTo>
                    <a:pt x="1573864" y="36412"/>
                  </a:lnTo>
                  <a:lnTo>
                    <a:pt x="1529220" y="45906"/>
                  </a:lnTo>
                  <a:lnTo>
                    <a:pt x="1484955" y="56453"/>
                  </a:lnTo>
                  <a:lnTo>
                    <a:pt x="1441080" y="68042"/>
                  </a:lnTo>
                  <a:lnTo>
                    <a:pt x="1397610" y="80658"/>
                  </a:lnTo>
                  <a:lnTo>
                    <a:pt x="1354555" y="94289"/>
                  </a:lnTo>
                  <a:lnTo>
                    <a:pt x="1311930" y="108921"/>
                  </a:lnTo>
                  <a:lnTo>
                    <a:pt x="1269746" y="124541"/>
                  </a:lnTo>
                  <a:lnTo>
                    <a:pt x="1228017" y="141136"/>
                  </a:lnTo>
                  <a:lnTo>
                    <a:pt x="1186755" y="158692"/>
                  </a:lnTo>
                  <a:lnTo>
                    <a:pt x="1145973" y="177197"/>
                  </a:lnTo>
                  <a:lnTo>
                    <a:pt x="1105684" y="196636"/>
                  </a:lnTo>
                  <a:lnTo>
                    <a:pt x="1065900" y="216998"/>
                  </a:lnTo>
                  <a:lnTo>
                    <a:pt x="1026634" y="238268"/>
                  </a:lnTo>
                  <a:lnTo>
                    <a:pt x="987899" y="260434"/>
                  </a:lnTo>
                  <a:lnTo>
                    <a:pt x="949708" y="283482"/>
                  </a:lnTo>
                  <a:lnTo>
                    <a:pt x="912073" y="307399"/>
                  </a:lnTo>
                  <a:lnTo>
                    <a:pt x="875007" y="332172"/>
                  </a:lnTo>
                  <a:lnTo>
                    <a:pt x="838523" y="357787"/>
                  </a:lnTo>
                  <a:lnTo>
                    <a:pt x="802633" y="384232"/>
                  </a:lnTo>
                  <a:lnTo>
                    <a:pt x="767350" y="411493"/>
                  </a:lnTo>
                  <a:lnTo>
                    <a:pt x="732688" y="439556"/>
                  </a:lnTo>
                  <a:lnTo>
                    <a:pt x="698658" y="468410"/>
                  </a:lnTo>
                  <a:lnTo>
                    <a:pt x="665273" y="498039"/>
                  </a:lnTo>
                  <a:lnTo>
                    <a:pt x="632546" y="528432"/>
                  </a:lnTo>
                  <a:lnTo>
                    <a:pt x="600491" y="559575"/>
                  </a:lnTo>
                  <a:lnTo>
                    <a:pt x="569118" y="591454"/>
                  </a:lnTo>
                  <a:lnTo>
                    <a:pt x="538442" y="624057"/>
                  </a:lnTo>
                  <a:lnTo>
                    <a:pt x="508475" y="657371"/>
                  </a:lnTo>
                  <a:lnTo>
                    <a:pt x="479230" y="691381"/>
                  </a:lnTo>
                  <a:lnTo>
                    <a:pt x="450719" y="726076"/>
                  </a:lnTo>
                  <a:lnTo>
                    <a:pt x="422955" y="761441"/>
                  </a:lnTo>
                  <a:lnTo>
                    <a:pt x="395951" y="797463"/>
                  </a:lnTo>
                  <a:lnTo>
                    <a:pt x="369720" y="834129"/>
                  </a:lnTo>
                  <a:lnTo>
                    <a:pt x="344274" y="871427"/>
                  </a:lnTo>
                  <a:lnTo>
                    <a:pt x="319626" y="909342"/>
                  </a:lnTo>
                  <a:lnTo>
                    <a:pt x="295788" y="947862"/>
                  </a:lnTo>
                  <a:lnTo>
                    <a:pt x="272774" y="986973"/>
                  </a:lnTo>
                  <a:lnTo>
                    <a:pt x="250597" y="1026662"/>
                  </a:lnTo>
                  <a:lnTo>
                    <a:pt x="229268" y="1066915"/>
                  </a:lnTo>
                  <a:lnTo>
                    <a:pt x="208801" y="1107721"/>
                  </a:lnTo>
                  <a:lnTo>
                    <a:pt x="189208" y="1149065"/>
                  </a:lnTo>
                  <a:lnTo>
                    <a:pt x="170503" y="1190933"/>
                  </a:lnTo>
                  <a:lnTo>
                    <a:pt x="152697" y="1233314"/>
                  </a:lnTo>
                  <a:lnTo>
                    <a:pt x="135804" y="1276194"/>
                  </a:lnTo>
                  <a:lnTo>
                    <a:pt x="119836" y="1319559"/>
                  </a:lnTo>
                  <a:lnTo>
                    <a:pt x="104806" y="1363396"/>
                  </a:lnTo>
                  <a:lnTo>
                    <a:pt x="90727" y="1407693"/>
                  </a:lnTo>
                  <a:lnTo>
                    <a:pt x="77611" y="1452435"/>
                  </a:lnTo>
                  <a:lnTo>
                    <a:pt x="65471" y="1497610"/>
                  </a:lnTo>
                  <a:lnTo>
                    <a:pt x="54320" y="1543204"/>
                  </a:lnTo>
                  <a:lnTo>
                    <a:pt x="44171" y="1589204"/>
                  </a:lnTo>
                  <a:lnTo>
                    <a:pt x="35036" y="1635597"/>
                  </a:lnTo>
                  <a:lnTo>
                    <a:pt x="26928" y="1682370"/>
                  </a:lnTo>
                  <a:lnTo>
                    <a:pt x="19860" y="1729509"/>
                  </a:lnTo>
                  <a:lnTo>
                    <a:pt x="13845" y="1777001"/>
                  </a:lnTo>
                  <a:lnTo>
                    <a:pt x="8894" y="1824834"/>
                  </a:lnTo>
                  <a:lnTo>
                    <a:pt x="5022" y="1872993"/>
                  </a:lnTo>
                  <a:lnTo>
                    <a:pt x="2240" y="1921466"/>
                  </a:lnTo>
                  <a:lnTo>
                    <a:pt x="562" y="1970239"/>
                  </a:lnTo>
                  <a:lnTo>
                    <a:pt x="0" y="2019300"/>
                  </a:lnTo>
                  <a:lnTo>
                    <a:pt x="562" y="2068360"/>
                  </a:lnTo>
                  <a:lnTo>
                    <a:pt x="2240" y="2117133"/>
                  </a:lnTo>
                  <a:lnTo>
                    <a:pt x="5022" y="2165606"/>
                  </a:lnTo>
                  <a:lnTo>
                    <a:pt x="8894" y="2213765"/>
                  </a:lnTo>
                  <a:lnTo>
                    <a:pt x="13845" y="2261598"/>
                  </a:lnTo>
                  <a:lnTo>
                    <a:pt x="19860" y="2309090"/>
                  </a:lnTo>
                  <a:lnTo>
                    <a:pt x="26928" y="2356229"/>
                  </a:lnTo>
                  <a:lnTo>
                    <a:pt x="35036" y="2403002"/>
                  </a:lnTo>
                  <a:lnTo>
                    <a:pt x="44171" y="2449395"/>
                  </a:lnTo>
                  <a:lnTo>
                    <a:pt x="54320" y="2495395"/>
                  </a:lnTo>
                  <a:lnTo>
                    <a:pt x="65471" y="2540989"/>
                  </a:lnTo>
                  <a:lnTo>
                    <a:pt x="77611" y="2586164"/>
                  </a:lnTo>
                  <a:lnTo>
                    <a:pt x="90727" y="2630906"/>
                  </a:lnTo>
                  <a:lnTo>
                    <a:pt x="104806" y="2675203"/>
                  </a:lnTo>
                  <a:lnTo>
                    <a:pt x="119836" y="2719040"/>
                  </a:lnTo>
                  <a:lnTo>
                    <a:pt x="135804" y="2762405"/>
                  </a:lnTo>
                  <a:lnTo>
                    <a:pt x="152697" y="2805285"/>
                  </a:lnTo>
                  <a:lnTo>
                    <a:pt x="170503" y="2847666"/>
                  </a:lnTo>
                  <a:lnTo>
                    <a:pt x="189208" y="2889534"/>
                  </a:lnTo>
                  <a:lnTo>
                    <a:pt x="208801" y="2930878"/>
                  </a:lnTo>
                  <a:lnTo>
                    <a:pt x="229268" y="2971684"/>
                  </a:lnTo>
                  <a:lnTo>
                    <a:pt x="250597" y="3011937"/>
                  </a:lnTo>
                  <a:lnTo>
                    <a:pt x="272774" y="3051626"/>
                  </a:lnTo>
                  <a:lnTo>
                    <a:pt x="295788" y="3090737"/>
                  </a:lnTo>
                  <a:lnTo>
                    <a:pt x="319626" y="3129257"/>
                  </a:lnTo>
                  <a:lnTo>
                    <a:pt x="344274" y="3167172"/>
                  </a:lnTo>
                  <a:lnTo>
                    <a:pt x="369720" y="3204470"/>
                  </a:lnTo>
                  <a:lnTo>
                    <a:pt x="395951" y="3241136"/>
                  </a:lnTo>
                  <a:lnTo>
                    <a:pt x="422955" y="3277158"/>
                  </a:lnTo>
                  <a:lnTo>
                    <a:pt x="450719" y="3312523"/>
                  </a:lnTo>
                  <a:lnTo>
                    <a:pt x="479230" y="3347218"/>
                  </a:lnTo>
                  <a:lnTo>
                    <a:pt x="508475" y="3381228"/>
                  </a:lnTo>
                  <a:lnTo>
                    <a:pt x="538442" y="3414542"/>
                  </a:lnTo>
                  <a:lnTo>
                    <a:pt x="569118" y="3447145"/>
                  </a:lnTo>
                  <a:lnTo>
                    <a:pt x="600491" y="3479024"/>
                  </a:lnTo>
                  <a:lnTo>
                    <a:pt x="632546" y="3510167"/>
                  </a:lnTo>
                  <a:lnTo>
                    <a:pt x="665273" y="3540560"/>
                  </a:lnTo>
                  <a:lnTo>
                    <a:pt x="698658" y="3570189"/>
                  </a:lnTo>
                  <a:lnTo>
                    <a:pt x="732688" y="3599043"/>
                  </a:lnTo>
                  <a:lnTo>
                    <a:pt x="767350" y="3627106"/>
                  </a:lnTo>
                  <a:lnTo>
                    <a:pt x="802633" y="3654367"/>
                  </a:lnTo>
                  <a:lnTo>
                    <a:pt x="838523" y="3680812"/>
                  </a:lnTo>
                  <a:lnTo>
                    <a:pt x="875007" y="3706427"/>
                  </a:lnTo>
                  <a:lnTo>
                    <a:pt x="912073" y="3731200"/>
                  </a:lnTo>
                  <a:lnTo>
                    <a:pt x="949708" y="3755117"/>
                  </a:lnTo>
                  <a:lnTo>
                    <a:pt x="987899" y="3778165"/>
                  </a:lnTo>
                  <a:lnTo>
                    <a:pt x="1026634" y="3800331"/>
                  </a:lnTo>
                  <a:lnTo>
                    <a:pt x="1065900" y="3821601"/>
                  </a:lnTo>
                  <a:lnTo>
                    <a:pt x="1105684" y="3841963"/>
                  </a:lnTo>
                  <a:lnTo>
                    <a:pt x="1145973" y="3861402"/>
                  </a:lnTo>
                  <a:lnTo>
                    <a:pt x="1186755" y="3879907"/>
                  </a:lnTo>
                  <a:lnTo>
                    <a:pt x="1228017" y="3897463"/>
                  </a:lnTo>
                  <a:lnTo>
                    <a:pt x="1269746" y="3914058"/>
                  </a:lnTo>
                  <a:lnTo>
                    <a:pt x="1311930" y="3929678"/>
                  </a:lnTo>
                  <a:lnTo>
                    <a:pt x="1354555" y="3944310"/>
                  </a:lnTo>
                  <a:lnTo>
                    <a:pt x="1397610" y="3957941"/>
                  </a:lnTo>
                  <a:lnTo>
                    <a:pt x="1441080" y="3970557"/>
                  </a:lnTo>
                  <a:lnTo>
                    <a:pt x="1484955" y="3982146"/>
                  </a:lnTo>
                  <a:lnTo>
                    <a:pt x="1529220" y="3992693"/>
                  </a:lnTo>
                  <a:lnTo>
                    <a:pt x="1573864" y="4002187"/>
                  </a:lnTo>
                  <a:lnTo>
                    <a:pt x="1618873" y="4010613"/>
                  </a:lnTo>
                  <a:lnTo>
                    <a:pt x="1664234" y="4017959"/>
                  </a:lnTo>
                  <a:lnTo>
                    <a:pt x="1709936" y="4024211"/>
                  </a:lnTo>
                  <a:lnTo>
                    <a:pt x="1755965" y="4029355"/>
                  </a:lnTo>
                  <a:lnTo>
                    <a:pt x="1802309" y="4033380"/>
                  </a:lnTo>
                  <a:lnTo>
                    <a:pt x="1848954" y="4036271"/>
                  </a:lnTo>
                  <a:lnTo>
                    <a:pt x="1895889" y="4038015"/>
                  </a:lnTo>
                  <a:lnTo>
                    <a:pt x="1943100" y="4038600"/>
                  </a:lnTo>
                  <a:lnTo>
                    <a:pt x="1990310" y="4038015"/>
                  </a:lnTo>
                  <a:lnTo>
                    <a:pt x="2037245" y="4036271"/>
                  </a:lnTo>
                  <a:lnTo>
                    <a:pt x="2083890" y="4033380"/>
                  </a:lnTo>
                  <a:lnTo>
                    <a:pt x="2130234" y="4029355"/>
                  </a:lnTo>
                  <a:lnTo>
                    <a:pt x="2176263" y="4024211"/>
                  </a:lnTo>
                  <a:lnTo>
                    <a:pt x="2221965" y="4017959"/>
                  </a:lnTo>
                  <a:lnTo>
                    <a:pt x="2267326" y="4010613"/>
                  </a:lnTo>
                  <a:lnTo>
                    <a:pt x="2312335" y="4002187"/>
                  </a:lnTo>
                  <a:lnTo>
                    <a:pt x="2356979" y="3992693"/>
                  </a:lnTo>
                  <a:lnTo>
                    <a:pt x="2401244" y="3982146"/>
                  </a:lnTo>
                  <a:lnTo>
                    <a:pt x="2445119" y="3970557"/>
                  </a:lnTo>
                  <a:lnTo>
                    <a:pt x="2488589" y="3957941"/>
                  </a:lnTo>
                  <a:lnTo>
                    <a:pt x="2531644" y="3944310"/>
                  </a:lnTo>
                  <a:lnTo>
                    <a:pt x="2574269" y="3929678"/>
                  </a:lnTo>
                  <a:lnTo>
                    <a:pt x="2616453" y="3914058"/>
                  </a:lnTo>
                  <a:lnTo>
                    <a:pt x="2658182" y="3897463"/>
                  </a:lnTo>
                  <a:lnTo>
                    <a:pt x="2699444" y="3879907"/>
                  </a:lnTo>
                  <a:lnTo>
                    <a:pt x="2740226" y="3861402"/>
                  </a:lnTo>
                  <a:lnTo>
                    <a:pt x="2780515" y="3841963"/>
                  </a:lnTo>
                  <a:lnTo>
                    <a:pt x="2820299" y="3821601"/>
                  </a:lnTo>
                  <a:lnTo>
                    <a:pt x="2859565" y="3800331"/>
                  </a:lnTo>
                  <a:lnTo>
                    <a:pt x="2898300" y="3778165"/>
                  </a:lnTo>
                  <a:lnTo>
                    <a:pt x="2936491" y="3755117"/>
                  </a:lnTo>
                  <a:lnTo>
                    <a:pt x="2974126" y="3731200"/>
                  </a:lnTo>
                  <a:lnTo>
                    <a:pt x="3011192" y="3706427"/>
                  </a:lnTo>
                  <a:lnTo>
                    <a:pt x="3047676" y="3680812"/>
                  </a:lnTo>
                  <a:lnTo>
                    <a:pt x="3083566" y="3654367"/>
                  </a:lnTo>
                  <a:lnTo>
                    <a:pt x="3118849" y="3627106"/>
                  </a:lnTo>
                  <a:lnTo>
                    <a:pt x="3153511" y="3599043"/>
                  </a:lnTo>
                  <a:lnTo>
                    <a:pt x="3187541" y="3570189"/>
                  </a:lnTo>
                  <a:lnTo>
                    <a:pt x="3220926" y="3540560"/>
                  </a:lnTo>
                  <a:lnTo>
                    <a:pt x="3253653" y="3510167"/>
                  </a:lnTo>
                  <a:lnTo>
                    <a:pt x="3285708" y="3479024"/>
                  </a:lnTo>
                  <a:lnTo>
                    <a:pt x="3317081" y="3447145"/>
                  </a:lnTo>
                  <a:lnTo>
                    <a:pt x="3347757" y="3414542"/>
                  </a:lnTo>
                  <a:lnTo>
                    <a:pt x="3377724" y="3381228"/>
                  </a:lnTo>
                  <a:lnTo>
                    <a:pt x="3406969" y="3347218"/>
                  </a:lnTo>
                  <a:lnTo>
                    <a:pt x="3435480" y="3312523"/>
                  </a:lnTo>
                  <a:lnTo>
                    <a:pt x="3463244" y="3277158"/>
                  </a:lnTo>
                  <a:lnTo>
                    <a:pt x="3490248" y="3241136"/>
                  </a:lnTo>
                  <a:lnTo>
                    <a:pt x="3516479" y="3204470"/>
                  </a:lnTo>
                  <a:lnTo>
                    <a:pt x="3541925" y="3167172"/>
                  </a:lnTo>
                  <a:lnTo>
                    <a:pt x="3566573" y="3129257"/>
                  </a:lnTo>
                  <a:lnTo>
                    <a:pt x="3590411" y="3090737"/>
                  </a:lnTo>
                  <a:lnTo>
                    <a:pt x="3613425" y="3051626"/>
                  </a:lnTo>
                  <a:lnTo>
                    <a:pt x="3635602" y="3011937"/>
                  </a:lnTo>
                  <a:lnTo>
                    <a:pt x="3656931" y="2971684"/>
                  </a:lnTo>
                  <a:lnTo>
                    <a:pt x="3677398" y="2930878"/>
                  </a:lnTo>
                  <a:lnTo>
                    <a:pt x="3696991" y="2889534"/>
                  </a:lnTo>
                  <a:lnTo>
                    <a:pt x="3715696" y="2847666"/>
                  </a:lnTo>
                  <a:lnTo>
                    <a:pt x="3733502" y="2805285"/>
                  </a:lnTo>
                  <a:lnTo>
                    <a:pt x="3750395" y="2762405"/>
                  </a:lnTo>
                  <a:lnTo>
                    <a:pt x="3766363" y="2719040"/>
                  </a:lnTo>
                  <a:lnTo>
                    <a:pt x="3781393" y="2675203"/>
                  </a:lnTo>
                  <a:lnTo>
                    <a:pt x="3795472" y="2630906"/>
                  </a:lnTo>
                  <a:lnTo>
                    <a:pt x="3808588" y="2586164"/>
                  </a:lnTo>
                  <a:lnTo>
                    <a:pt x="3820728" y="2540989"/>
                  </a:lnTo>
                  <a:lnTo>
                    <a:pt x="3831879" y="2495395"/>
                  </a:lnTo>
                  <a:lnTo>
                    <a:pt x="3842028" y="2449395"/>
                  </a:lnTo>
                  <a:lnTo>
                    <a:pt x="3851163" y="2403002"/>
                  </a:lnTo>
                  <a:lnTo>
                    <a:pt x="3859271" y="2356229"/>
                  </a:lnTo>
                  <a:lnTo>
                    <a:pt x="3866339" y="2309090"/>
                  </a:lnTo>
                  <a:lnTo>
                    <a:pt x="3872354" y="2261598"/>
                  </a:lnTo>
                  <a:lnTo>
                    <a:pt x="3877305" y="2213765"/>
                  </a:lnTo>
                  <a:lnTo>
                    <a:pt x="3881177" y="2165606"/>
                  </a:lnTo>
                  <a:lnTo>
                    <a:pt x="3883959" y="2117133"/>
                  </a:lnTo>
                  <a:lnTo>
                    <a:pt x="3885637" y="2068360"/>
                  </a:lnTo>
                  <a:lnTo>
                    <a:pt x="3886200" y="2019300"/>
                  </a:lnTo>
                  <a:lnTo>
                    <a:pt x="3885637" y="1970239"/>
                  </a:lnTo>
                  <a:lnTo>
                    <a:pt x="3883959" y="1921466"/>
                  </a:lnTo>
                  <a:lnTo>
                    <a:pt x="3881177" y="1872993"/>
                  </a:lnTo>
                  <a:lnTo>
                    <a:pt x="3877305" y="1824834"/>
                  </a:lnTo>
                  <a:lnTo>
                    <a:pt x="3872354" y="1777001"/>
                  </a:lnTo>
                  <a:lnTo>
                    <a:pt x="3866339" y="1729509"/>
                  </a:lnTo>
                  <a:lnTo>
                    <a:pt x="3859271" y="1682370"/>
                  </a:lnTo>
                  <a:lnTo>
                    <a:pt x="3851163" y="1635597"/>
                  </a:lnTo>
                  <a:lnTo>
                    <a:pt x="3842028" y="1589204"/>
                  </a:lnTo>
                  <a:lnTo>
                    <a:pt x="3831879" y="1543204"/>
                  </a:lnTo>
                  <a:lnTo>
                    <a:pt x="3820728" y="1497610"/>
                  </a:lnTo>
                  <a:lnTo>
                    <a:pt x="3808588" y="1452435"/>
                  </a:lnTo>
                  <a:lnTo>
                    <a:pt x="3795472" y="1407693"/>
                  </a:lnTo>
                  <a:lnTo>
                    <a:pt x="3781393" y="1363396"/>
                  </a:lnTo>
                  <a:lnTo>
                    <a:pt x="3766363" y="1319559"/>
                  </a:lnTo>
                  <a:lnTo>
                    <a:pt x="3750395" y="1276194"/>
                  </a:lnTo>
                  <a:lnTo>
                    <a:pt x="3733502" y="1233314"/>
                  </a:lnTo>
                  <a:lnTo>
                    <a:pt x="3715696" y="1190933"/>
                  </a:lnTo>
                  <a:lnTo>
                    <a:pt x="3696991" y="1149065"/>
                  </a:lnTo>
                  <a:lnTo>
                    <a:pt x="3677398" y="1107721"/>
                  </a:lnTo>
                  <a:lnTo>
                    <a:pt x="3656931" y="1066915"/>
                  </a:lnTo>
                  <a:lnTo>
                    <a:pt x="3635602" y="1026662"/>
                  </a:lnTo>
                  <a:lnTo>
                    <a:pt x="3613425" y="986973"/>
                  </a:lnTo>
                  <a:lnTo>
                    <a:pt x="3590411" y="947862"/>
                  </a:lnTo>
                  <a:lnTo>
                    <a:pt x="3566573" y="909342"/>
                  </a:lnTo>
                  <a:lnTo>
                    <a:pt x="3541925" y="871427"/>
                  </a:lnTo>
                  <a:lnTo>
                    <a:pt x="3516479" y="834129"/>
                  </a:lnTo>
                  <a:lnTo>
                    <a:pt x="3490248" y="797463"/>
                  </a:lnTo>
                  <a:lnTo>
                    <a:pt x="3463244" y="761441"/>
                  </a:lnTo>
                  <a:lnTo>
                    <a:pt x="3435480" y="726076"/>
                  </a:lnTo>
                  <a:lnTo>
                    <a:pt x="3406969" y="691381"/>
                  </a:lnTo>
                  <a:lnTo>
                    <a:pt x="3377724" y="657371"/>
                  </a:lnTo>
                  <a:lnTo>
                    <a:pt x="3347757" y="624057"/>
                  </a:lnTo>
                  <a:lnTo>
                    <a:pt x="3317081" y="591454"/>
                  </a:lnTo>
                  <a:lnTo>
                    <a:pt x="3285708" y="559575"/>
                  </a:lnTo>
                  <a:lnTo>
                    <a:pt x="3253653" y="528432"/>
                  </a:lnTo>
                  <a:lnTo>
                    <a:pt x="3220926" y="498039"/>
                  </a:lnTo>
                  <a:lnTo>
                    <a:pt x="3187541" y="468410"/>
                  </a:lnTo>
                  <a:lnTo>
                    <a:pt x="3153511" y="439556"/>
                  </a:lnTo>
                  <a:lnTo>
                    <a:pt x="3118849" y="411493"/>
                  </a:lnTo>
                  <a:lnTo>
                    <a:pt x="3083566" y="384232"/>
                  </a:lnTo>
                  <a:lnTo>
                    <a:pt x="3047676" y="357787"/>
                  </a:lnTo>
                  <a:lnTo>
                    <a:pt x="3011192" y="332172"/>
                  </a:lnTo>
                  <a:lnTo>
                    <a:pt x="2974126" y="307399"/>
                  </a:lnTo>
                  <a:lnTo>
                    <a:pt x="2936491" y="283482"/>
                  </a:lnTo>
                  <a:lnTo>
                    <a:pt x="2898300" y="260434"/>
                  </a:lnTo>
                  <a:lnTo>
                    <a:pt x="2859565" y="238268"/>
                  </a:lnTo>
                  <a:lnTo>
                    <a:pt x="2820299" y="216998"/>
                  </a:lnTo>
                  <a:lnTo>
                    <a:pt x="2780515" y="196636"/>
                  </a:lnTo>
                  <a:lnTo>
                    <a:pt x="2740226" y="177197"/>
                  </a:lnTo>
                  <a:lnTo>
                    <a:pt x="2699444" y="158692"/>
                  </a:lnTo>
                  <a:lnTo>
                    <a:pt x="2658182" y="141136"/>
                  </a:lnTo>
                  <a:lnTo>
                    <a:pt x="2616453" y="124541"/>
                  </a:lnTo>
                  <a:lnTo>
                    <a:pt x="2574269" y="108921"/>
                  </a:lnTo>
                  <a:lnTo>
                    <a:pt x="2531644" y="94289"/>
                  </a:lnTo>
                  <a:lnTo>
                    <a:pt x="2488589" y="80658"/>
                  </a:lnTo>
                  <a:lnTo>
                    <a:pt x="2445119" y="68042"/>
                  </a:lnTo>
                  <a:lnTo>
                    <a:pt x="2401244" y="56453"/>
                  </a:lnTo>
                  <a:lnTo>
                    <a:pt x="2356979" y="45906"/>
                  </a:lnTo>
                  <a:lnTo>
                    <a:pt x="2312335" y="36412"/>
                  </a:lnTo>
                  <a:lnTo>
                    <a:pt x="2267326" y="27986"/>
                  </a:lnTo>
                  <a:lnTo>
                    <a:pt x="2221965" y="20640"/>
                  </a:lnTo>
                  <a:lnTo>
                    <a:pt x="2176263" y="14388"/>
                  </a:lnTo>
                  <a:lnTo>
                    <a:pt x="2130234" y="9244"/>
                  </a:lnTo>
                  <a:lnTo>
                    <a:pt x="2083890" y="5219"/>
                  </a:lnTo>
                  <a:lnTo>
                    <a:pt x="2037245" y="2328"/>
                  </a:lnTo>
                  <a:lnTo>
                    <a:pt x="1990310" y="584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003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663" y="1638299"/>
              <a:ext cx="3886200" cy="4038600"/>
            </a:xfrm>
            <a:custGeom>
              <a:avLst/>
              <a:gdLst/>
              <a:ahLst/>
              <a:cxnLst/>
              <a:rect l="l" t="t" r="r" b="b"/>
              <a:pathLst>
                <a:path w="3886200" h="4038600">
                  <a:moveTo>
                    <a:pt x="0" y="2019300"/>
                  </a:moveTo>
                  <a:lnTo>
                    <a:pt x="562" y="1970239"/>
                  </a:lnTo>
                  <a:lnTo>
                    <a:pt x="2240" y="1921466"/>
                  </a:lnTo>
                  <a:lnTo>
                    <a:pt x="5022" y="1872993"/>
                  </a:lnTo>
                  <a:lnTo>
                    <a:pt x="8894" y="1824834"/>
                  </a:lnTo>
                  <a:lnTo>
                    <a:pt x="13845" y="1777001"/>
                  </a:lnTo>
                  <a:lnTo>
                    <a:pt x="19860" y="1729509"/>
                  </a:lnTo>
                  <a:lnTo>
                    <a:pt x="26928" y="1682370"/>
                  </a:lnTo>
                  <a:lnTo>
                    <a:pt x="35036" y="1635597"/>
                  </a:lnTo>
                  <a:lnTo>
                    <a:pt x="44171" y="1589204"/>
                  </a:lnTo>
                  <a:lnTo>
                    <a:pt x="54320" y="1543204"/>
                  </a:lnTo>
                  <a:lnTo>
                    <a:pt x="65471" y="1497610"/>
                  </a:lnTo>
                  <a:lnTo>
                    <a:pt x="77611" y="1452435"/>
                  </a:lnTo>
                  <a:lnTo>
                    <a:pt x="90727" y="1407693"/>
                  </a:lnTo>
                  <a:lnTo>
                    <a:pt x="104806" y="1363396"/>
                  </a:lnTo>
                  <a:lnTo>
                    <a:pt x="119836" y="1319559"/>
                  </a:lnTo>
                  <a:lnTo>
                    <a:pt x="135804" y="1276194"/>
                  </a:lnTo>
                  <a:lnTo>
                    <a:pt x="152697" y="1233314"/>
                  </a:lnTo>
                  <a:lnTo>
                    <a:pt x="170503" y="1190933"/>
                  </a:lnTo>
                  <a:lnTo>
                    <a:pt x="189208" y="1149065"/>
                  </a:lnTo>
                  <a:lnTo>
                    <a:pt x="208801" y="1107721"/>
                  </a:lnTo>
                  <a:lnTo>
                    <a:pt x="229268" y="1066915"/>
                  </a:lnTo>
                  <a:lnTo>
                    <a:pt x="250597" y="1026662"/>
                  </a:lnTo>
                  <a:lnTo>
                    <a:pt x="272774" y="986973"/>
                  </a:lnTo>
                  <a:lnTo>
                    <a:pt x="295788" y="947862"/>
                  </a:lnTo>
                  <a:lnTo>
                    <a:pt x="319626" y="909342"/>
                  </a:lnTo>
                  <a:lnTo>
                    <a:pt x="344274" y="871427"/>
                  </a:lnTo>
                  <a:lnTo>
                    <a:pt x="369720" y="834129"/>
                  </a:lnTo>
                  <a:lnTo>
                    <a:pt x="395951" y="797463"/>
                  </a:lnTo>
                  <a:lnTo>
                    <a:pt x="422955" y="761441"/>
                  </a:lnTo>
                  <a:lnTo>
                    <a:pt x="450719" y="726076"/>
                  </a:lnTo>
                  <a:lnTo>
                    <a:pt x="479230" y="691381"/>
                  </a:lnTo>
                  <a:lnTo>
                    <a:pt x="508475" y="657371"/>
                  </a:lnTo>
                  <a:lnTo>
                    <a:pt x="538442" y="624057"/>
                  </a:lnTo>
                  <a:lnTo>
                    <a:pt x="569118" y="591454"/>
                  </a:lnTo>
                  <a:lnTo>
                    <a:pt x="600491" y="559575"/>
                  </a:lnTo>
                  <a:lnTo>
                    <a:pt x="632546" y="528432"/>
                  </a:lnTo>
                  <a:lnTo>
                    <a:pt x="665273" y="498039"/>
                  </a:lnTo>
                  <a:lnTo>
                    <a:pt x="698658" y="468410"/>
                  </a:lnTo>
                  <a:lnTo>
                    <a:pt x="732688" y="439556"/>
                  </a:lnTo>
                  <a:lnTo>
                    <a:pt x="767350" y="411493"/>
                  </a:lnTo>
                  <a:lnTo>
                    <a:pt x="802633" y="384232"/>
                  </a:lnTo>
                  <a:lnTo>
                    <a:pt x="838523" y="357787"/>
                  </a:lnTo>
                  <a:lnTo>
                    <a:pt x="875007" y="332172"/>
                  </a:lnTo>
                  <a:lnTo>
                    <a:pt x="912073" y="307399"/>
                  </a:lnTo>
                  <a:lnTo>
                    <a:pt x="949708" y="283482"/>
                  </a:lnTo>
                  <a:lnTo>
                    <a:pt x="987899" y="260434"/>
                  </a:lnTo>
                  <a:lnTo>
                    <a:pt x="1026634" y="238268"/>
                  </a:lnTo>
                  <a:lnTo>
                    <a:pt x="1065900" y="216998"/>
                  </a:lnTo>
                  <a:lnTo>
                    <a:pt x="1105684" y="196636"/>
                  </a:lnTo>
                  <a:lnTo>
                    <a:pt x="1145973" y="177197"/>
                  </a:lnTo>
                  <a:lnTo>
                    <a:pt x="1186755" y="158692"/>
                  </a:lnTo>
                  <a:lnTo>
                    <a:pt x="1228017" y="141136"/>
                  </a:lnTo>
                  <a:lnTo>
                    <a:pt x="1269746" y="124541"/>
                  </a:lnTo>
                  <a:lnTo>
                    <a:pt x="1311930" y="108921"/>
                  </a:lnTo>
                  <a:lnTo>
                    <a:pt x="1354555" y="94289"/>
                  </a:lnTo>
                  <a:lnTo>
                    <a:pt x="1397610" y="80658"/>
                  </a:lnTo>
                  <a:lnTo>
                    <a:pt x="1441080" y="68042"/>
                  </a:lnTo>
                  <a:lnTo>
                    <a:pt x="1484955" y="56453"/>
                  </a:lnTo>
                  <a:lnTo>
                    <a:pt x="1529220" y="45906"/>
                  </a:lnTo>
                  <a:lnTo>
                    <a:pt x="1573864" y="36412"/>
                  </a:lnTo>
                  <a:lnTo>
                    <a:pt x="1618873" y="27986"/>
                  </a:lnTo>
                  <a:lnTo>
                    <a:pt x="1664234" y="20640"/>
                  </a:lnTo>
                  <a:lnTo>
                    <a:pt x="1709936" y="14388"/>
                  </a:lnTo>
                  <a:lnTo>
                    <a:pt x="1755965" y="9244"/>
                  </a:lnTo>
                  <a:lnTo>
                    <a:pt x="1802309" y="5219"/>
                  </a:lnTo>
                  <a:lnTo>
                    <a:pt x="1848954" y="2328"/>
                  </a:lnTo>
                  <a:lnTo>
                    <a:pt x="1895889" y="584"/>
                  </a:lnTo>
                  <a:lnTo>
                    <a:pt x="1943100" y="0"/>
                  </a:lnTo>
                  <a:lnTo>
                    <a:pt x="1990310" y="584"/>
                  </a:lnTo>
                  <a:lnTo>
                    <a:pt x="2037245" y="2328"/>
                  </a:lnTo>
                  <a:lnTo>
                    <a:pt x="2083890" y="5219"/>
                  </a:lnTo>
                  <a:lnTo>
                    <a:pt x="2130234" y="9244"/>
                  </a:lnTo>
                  <a:lnTo>
                    <a:pt x="2176263" y="14388"/>
                  </a:lnTo>
                  <a:lnTo>
                    <a:pt x="2221965" y="20640"/>
                  </a:lnTo>
                  <a:lnTo>
                    <a:pt x="2267326" y="27986"/>
                  </a:lnTo>
                  <a:lnTo>
                    <a:pt x="2312335" y="36412"/>
                  </a:lnTo>
                  <a:lnTo>
                    <a:pt x="2356979" y="45906"/>
                  </a:lnTo>
                  <a:lnTo>
                    <a:pt x="2401244" y="56453"/>
                  </a:lnTo>
                  <a:lnTo>
                    <a:pt x="2445119" y="68042"/>
                  </a:lnTo>
                  <a:lnTo>
                    <a:pt x="2488589" y="80658"/>
                  </a:lnTo>
                  <a:lnTo>
                    <a:pt x="2531644" y="94289"/>
                  </a:lnTo>
                  <a:lnTo>
                    <a:pt x="2574269" y="108921"/>
                  </a:lnTo>
                  <a:lnTo>
                    <a:pt x="2616453" y="124541"/>
                  </a:lnTo>
                  <a:lnTo>
                    <a:pt x="2658182" y="141136"/>
                  </a:lnTo>
                  <a:lnTo>
                    <a:pt x="2699444" y="158692"/>
                  </a:lnTo>
                  <a:lnTo>
                    <a:pt x="2740226" y="177197"/>
                  </a:lnTo>
                  <a:lnTo>
                    <a:pt x="2780515" y="196636"/>
                  </a:lnTo>
                  <a:lnTo>
                    <a:pt x="2820299" y="216998"/>
                  </a:lnTo>
                  <a:lnTo>
                    <a:pt x="2859565" y="238268"/>
                  </a:lnTo>
                  <a:lnTo>
                    <a:pt x="2898300" y="260434"/>
                  </a:lnTo>
                  <a:lnTo>
                    <a:pt x="2936491" y="283482"/>
                  </a:lnTo>
                  <a:lnTo>
                    <a:pt x="2974126" y="307399"/>
                  </a:lnTo>
                  <a:lnTo>
                    <a:pt x="3011192" y="332172"/>
                  </a:lnTo>
                  <a:lnTo>
                    <a:pt x="3047676" y="357787"/>
                  </a:lnTo>
                  <a:lnTo>
                    <a:pt x="3083566" y="384232"/>
                  </a:lnTo>
                  <a:lnTo>
                    <a:pt x="3118849" y="411493"/>
                  </a:lnTo>
                  <a:lnTo>
                    <a:pt x="3153511" y="439556"/>
                  </a:lnTo>
                  <a:lnTo>
                    <a:pt x="3187541" y="468410"/>
                  </a:lnTo>
                  <a:lnTo>
                    <a:pt x="3220926" y="498039"/>
                  </a:lnTo>
                  <a:lnTo>
                    <a:pt x="3253653" y="528432"/>
                  </a:lnTo>
                  <a:lnTo>
                    <a:pt x="3285708" y="559575"/>
                  </a:lnTo>
                  <a:lnTo>
                    <a:pt x="3317081" y="591454"/>
                  </a:lnTo>
                  <a:lnTo>
                    <a:pt x="3347757" y="624057"/>
                  </a:lnTo>
                  <a:lnTo>
                    <a:pt x="3377724" y="657371"/>
                  </a:lnTo>
                  <a:lnTo>
                    <a:pt x="3406969" y="691381"/>
                  </a:lnTo>
                  <a:lnTo>
                    <a:pt x="3435480" y="726076"/>
                  </a:lnTo>
                  <a:lnTo>
                    <a:pt x="3463244" y="761441"/>
                  </a:lnTo>
                  <a:lnTo>
                    <a:pt x="3490248" y="797463"/>
                  </a:lnTo>
                  <a:lnTo>
                    <a:pt x="3516479" y="834129"/>
                  </a:lnTo>
                  <a:lnTo>
                    <a:pt x="3541925" y="871427"/>
                  </a:lnTo>
                  <a:lnTo>
                    <a:pt x="3566573" y="909342"/>
                  </a:lnTo>
                  <a:lnTo>
                    <a:pt x="3590411" y="947862"/>
                  </a:lnTo>
                  <a:lnTo>
                    <a:pt x="3613425" y="986973"/>
                  </a:lnTo>
                  <a:lnTo>
                    <a:pt x="3635602" y="1026662"/>
                  </a:lnTo>
                  <a:lnTo>
                    <a:pt x="3656931" y="1066915"/>
                  </a:lnTo>
                  <a:lnTo>
                    <a:pt x="3677398" y="1107721"/>
                  </a:lnTo>
                  <a:lnTo>
                    <a:pt x="3696991" y="1149065"/>
                  </a:lnTo>
                  <a:lnTo>
                    <a:pt x="3715696" y="1190933"/>
                  </a:lnTo>
                  <a:lnTo>
                    <a:pt x="3733502" y="1233314"/>
                  </a:lnTo>
                  <a:lnTo>
                    <a:pt x="3750395" y="1276194"/>
                  </a:lnTo>
                  <a:lnTo>
                    <a:pt x="3766363" y="1319559"/>
                  </a:lnTo>
                  <a:lnTo>
                    <a:pt x="3781393" y="1363396"/>
                  </a:lnTo>
                  <a:lnTo>
                    <a:pt x="3795472" y="1407693"/>
                  </a:lnTo>
                  <a:lnTo>
                    <a:pt x="3808588" y="1452435"/>
                  </a:lnTo>
                  <a:lnTo>
                    <a:pt x="3820728" y="1497610"/>
                  </a:lnTo>
                  <a:lnTo>
                    <a:pt x="3831879" y="1543204"/>
                  </a:lnTo>
                  <a:lnTo>
                    <a:pt x="3842028" y="1589204"/>
                  </a:lnTo>
                  <a:lnTo>
                    <a:pt x="3851163" y="1635597"/>
                  </a:lnTo>
                  <a:lnTo>
                    <a:pt x="3859271" y="1682370"/>
                  </a:lnTo>
                  <a:lnTo>
                    <a:pt x="3866339" y="1729509"/>
                  </a:lnTo>
                  <a:lnTo>
                    <a:pt x="3872354" y="1777001"/>
                  </a:lnTo>
                  <a:lnTo>
                    <a:pt x="3877305" y="1824834"/>
                  </a:lnTo>
                  <a:lnTo>
                    <a:pt x="3881177" y="1872993"/>
                  </a:lnTo>
                  <a:lnTo>
                    <a:pt x="3883959" y="1921466"/>
                  </a:lnTo>
                  <a:lnTo>
                    <a:pt x="3885637" y="1970239"/>
                  </a:lnTo>
                  <a:lnTo>
                    <a:pt x="3886200" y="2019300"/>
                  </a:lnTo>
                  <a:lnTo>
                    <a:pt x="3885637" y="2068360"/>
                  </a:lnTo>
                  <a:lnTo>
                    <a:pt x="3883959" y="2117133"/>
                  </a:lnTo>
                  <a:lnTo>
                    <a:pt x="3881177" y="2165606"/>
                  </a:lnTo>
                  <a:lnTo>
                    <a:pt x="3877305" y="2213765"/>
                  </a:lnTo>
                  <a:lnTo>
                    <a:pt x="3872354" y="2261598"/>
                  </a:lnTo>
                  <a:lnTo>
                    <a:pt x="3866339" y="2309090"/>
                  </a:lnTo>
                  <a:lnTo>
                    <a:pt x="3859271" y="2356229"/>
                  </a:lnTo>
                  <a:lnTo>
                    <a:pt x="3851163" y="2403002"/>
                  </a:lnTo>
                  <a:lnTo>
                    <a:pt x="3842028" y="2449395"/>
                  </a:lnTo>
                  <a:lnTo>
                    <a:pt x="3831879" y="2495395"/>
                  </a:lnTo>
                  <a:lnTo>
                    <a:pt x="3820728" y="2540989"/>
                  </a:lnTo>
                  <a:lnTo>
                    <a:pt x="3808588" y="2586164"/>
                  </a:lnTo>
                  <a:lnTo>
                    <a:pt x="3795472" y="2630906"/>
                  </a:lnTo>
                  <a:lnTo>
                    <a:pt x="3781393" y="2675203"/>
                  </a:lnTo>
                  <a:lnTo>
                    <a:pt x="3766363" y="2719040"/>
                  </a:lnTo>
                  <a:lnTo>
                    <a:pt x="3750395" y="2762405"/>
                  </a:lnTo>
                  <a:lnTo>
                    <a:pt x="3733502" y="2805285"/>
                  </a:lnTo>
                  <a:lnTo>
                    <a:pt x="3715696" y="2847666"/>
                  </a:lnTo>
                  <a:lnTo>
                    <a:pt x="3696991" y="2889534"/>
                  </a:lnTo>
                  <a:lnTo>
                    <a:pt x="3677398" y="2930878"/>
                  </a:lnTo>
                  <a:lnTo>
                    <a:pt x="3656931" y="2971684"/>
                  </a:lnTo>
                  <a:lnTo>
                    <a:pt x="3635602" y="3011937"/>
                  </a:lnTo>
                  <a:lnTo>
                    <a:pt x="3613425" y="3051626"/>
                  </a:lnTo>
                  <a:lnTo>
                    <a:pt x="3590411" y="3090737"/>
                  </a:lnTo>
                  <a:lnTo>
                    <a:pt x="3566573" y="3129257"/>
                  </a:lnTo>
                  <a:lnTo>
                    <a:pt x="3541925" y="3167172"/>
                  </a:lnTo>
                  <a:lnTo>
                    <a:pt x="3516479" y="3204470"/>
                  </a:lnTo>
                  <a:lnTo>
                    <a:pt x="3490248" y="3241136"/>
                  </a:lnTo>
                  <a:lnTo>
                    <a:pt x="3463244" y="3277158"/>
                  </a:lnTo>
                  <a:lnTo>
                    <a:pt x="3435480" y="3312523"/>
                  </a:lnTo>
                  <a:lnTo>
                    <a:pt x="3406969" y="3347218"/>
                  </a:lnTo>
                  <a:lnTo>
                    <a:pt x="3377724" y="3381228"/>
                  </a:lnTo>
                  <a:lnTo>
                    <a:pt x="3347757" y="3414542"/>
                  </a:lnTo>
                  <a:lnTo>
                    <a:pt x="3317081" y="3447145"/>
                  </a:lnTo>
                  <a:lnTo>
                    <a:pt x="3285708" y="3479024"/>
                  </a:lnTo>
                  <a:lnTo>
                    <a:pt x="3253653" y="3510167"/>
                  </a:lnTo>
                  <a:lnTo>
                    <a:pt x="3220926" y="3540560"/>
                  </a:lnTo>
                  <a:lnTo>
                    <a:pt x="3187541" y="3570189"/>
                  </a:lnTo>
                  <a:lnTo>
                    <a:pt x="3153511" y="3599043"/>
                  </a:lnTo>
                  <a:lnTo>
                    <a:pt x="3118849" y="3627106"/>
                  </a:lnTo>
                  <a:lnTo>
                    <a:pt x="3083566" y="3654367"/>
                  </a:lnTo>
                  <a:lnTo>
                    <a:pt x="3047676" y="3680812"/>
                  </a:lnTo>
                  <a:lnTo>
                    <a:pt x="3011192" y="3706427"/>
                  </a:lnTo>
                  <a:lnTo>
                    <a:pt x="2974126" y="3731200"/>
                  </a:lnTo>
                  <a:lnTo>
                    <a:pt x="2936491" y="3755117"/>
                  </a:lnTo>
                  <a:lnTo>
                    <a:pt x="2898300" y="3778165"/>
                  </a:lnTo>
                  <a:lnTo>
                    <a:pt x="2859565" y="3800331"/>
                  </a:lnTo>
                  <a:lnTo>
                    <a:pt x="2820299" y="3821601"/>
                  </a:lnTo>
                  <a:lnTo>
                    <a:pt x="2780515" y="3841963"/>
                  </a:lnTo>
                  <a:lnTo>
                    <a:pt x="2740226" y="3861402"/>
                  </a:lnTo>
                  <a:lnTo>
                    <a:pt x="2699444" y="3879907"/>
                  </a:lnTo>
                  <a:lnTo>
                    <a:pt x="2658182" y="3897463"/>
                  </a:lnTo>
                  <a:lnTo>
                    <a:pt x="2616453" y="3914058"/>
                  </a:lnTo>
                  <a:lnTo>
                    <a:pt x="2574269" y="3929678"/>
                  </a:lnTo>
                  <a:lnTo>
                    <a:pt x="2531644" y="3944310"/>
                  </a:lnTo>
                  <a:lnTo>
                    <a:pt x="2488589" y="3957941"/>
                  </a:lnTo>
                  <a:lnTo>
                    <a:pt x="2445119" y="3970557"/>
                  </a:lnTo>
                  <a:lnTo>
                    <a:pt x="2401244" y="3982146"/>
                  </a:lnTo>
                  <a:lnTo>
                    <a:pt x="2356979" y="3992693"/>
                  </a:lnTo>
                  <a:lnTo>
                    <a:pt x="2312335" y="4002187"/>
                  </a:lnTo>
                  <a:lnTo>
                    <a:pt x="2267326" y="4010613"/>
                  </a:lnTo>
                  <a:lnTo>
                    <a:pt x="2221965" y="4017959"/>
                  </a:lnTo>
                  <a:lnTo>
                    <a:pt x="2176263" y="4024211"/>
                  </a:lnTo>
                  <a:lnTo>
                    <a:pt x="2130234" y="4029355"/>
                  </a:lnTo>
                  <a:lnTo>
                    <a:pt x="2083890" y="4033380"/>
                  </a:lnTo>
                  <a:lnTo>
                    <a:pt x="2037245" y="4036271"/>
                  </a:lnTo>
                  <a:lnTo>
                    <a:pt x="1990310" y="4038015"/>
                  </a:lnTo>
                  <a:lnTo>
                    <a:pt x="1943100" y="4038600"/>
                  </a:lnTo>
                  <a:lnTo>
                    <a:pt x="1895889" y="4038015"/>
                  </a:lnTo>
                  <a:lnTo>
                    <a:pt x="1848954" y="4036271"/>
                  </a:lnTo>
                  <a:lnTo>
                    <a:pt x="1802309" y="4033380"/>
                  </a:lnTo>
                  <a:lnTo>
                    <a:pt x="1755965" y="4029355"/>
                  </a:lnTo>
                  <a:lnTo>
                    <a:pt x="1709936" y="4024211"/>
                  </a:lnTo>
                  <a:lnTo>
                    <a:pt x="1664234" y="4017959"/>
                  </a:lnTo>
                  <a:lnTo>
                    <a:pt x="1618873" y="4010613"/>
                  </a:lnTo>
                  <a:lnTo>
                    <a:pt x="1573864" y="4002187"/>
                  </a:lnTo>
                  <a:lnTo>
                    <a:pt x="1529220" y="3992693"/>
                  </a:lnTo>
                  <a:lnTo>
                    <a:pt x="1484955" y="3982146"/>
                  </a:lnTo>
                  <a:lnTo>
                    <a:pt x="1441080" y="3970557"/>
                  </a:lnTo>
                  <a:lnTo>
                    <a:pt x="1397610" y="3957941"/>
                  </a:lnTo>
                  <a:lnTo>
                    <a:pt x="1354555" y="3944310"/>
                  </a:lnTo>
                  <a:lnTo>
                    <a:pt x="1311930" y="3929678"/>
                  </a:lnTo>
                  <a:lnTo>
                    <a:pt x="1269746" y="3914058"/>
                  </a:lnTo>
                  <a:lnTo>
                    <a:pt x="1228017" y="3897463"/>
                  </a:lnTo>
                  <a:lnTo>
                    <a:pt x="1186755" y="3879907"/>
                  </a:lnTo>
                  <a:lnTo>
                    <a:pt x="1145973" y="3861402"/>
                  </a:lnTo>
                  <a:lnTo>
                    <a:pt x="1105684" y="3841963"/>
                  </a:lnTo>
                  <a:lnTo>
                    <a:pt x="1065900" y="3821601"/>
                  </a:lnTo>
                  <a:lnTo>
                    <a:pt x="1026634" y="3800331"/>
                  </a:lnTo>
                  <a:lnTo>
                    <a:pt x="987899" y="3778165"/>
                  </a:lnTo>
                  <a:lnTo>
                    <a:pt x="949708" y="3755117"/>
                  </a:lnTo>
                  <a:lnTo>
                    <a:pt x="912073" y="3731200"/>
                  </a:lnTo>
                  <a:lnTo>
                    <a:pt x="875007" y="3706427"/>
                  </a:lnTo>
                  <a:lnTo>
                    <a:pt x="838523" y="3680812"/>
                  </a:lnTo>
                  <a:lnTo>
                    <a:pt x="802633" y="3654367"/>
                  </a:lnTo>
                  <a:lnTo>
                    <a:pt x="767350" y="3627106"/>
                  </a:lnTo>
                  <a:lnTo>
                    <a:pt x="732688" y="3599043"/>
                  </a:lnTo>
                  <a:lnTo>
                    <a:pt x="698658" y="3570189"/>
                  </a:lnTo>
                  <a:lnTo>
                    <a:pt x="665273" y="3540560"/>
                  </a:lnTo>
                  <a:lnTo>
                    <a:pt x="632546" y="3510167"/>
                  </a:lnTo>
                  <a:lnTo>
                    <a:pt x="600491" y="3479024"/>
                  </a:lnTo>
                  <a:lnTo>
                    <a:pt x="569118" y="3447145"/>
                  </a:lnTo>
                  <a:lnTo>
                    <a:pt x="538442" y="3414542"/>
                  </a:lnTo>
                  <a:lnTo>
                    <a:pt x="508475" y="3381228"/>
                  </a:lnTo>
                  <a:lnTo>
                    <a:pt x="479230" y="3347218"/>
                  </a:lnTo>
                  <a:lnTo>
                    <a:pt x="450719" y="3312523"/>
                  </a:lnTo>
                  <a:lnTo>
                    <a:pt x="422955" y="3277158"/>
                  </a:lnTo>
                  <a:lnTo>
                    <a:pt x="395951" y="3241136"/>
                  </a:lnTo>
                  <a:lnTo>
                    <a:pt x="369720" y="3204470"/>
                  </a:lnTo>
                  <a:lnTo>
                    <a:pt x="344274" y="3167172"/>
                  </a:lnTo>
                  <a:lnTo>
                    <a:pt x="319626" y="3129257"/>
                  </a:lnTo>
                  <a:lnTo>
                    <a:pt x="295788" y="3090737"/>
                  </a:lnTo>
                  <a:lnTo>
                    <a:pt x="272774" y="3051626"/>
                  </a:lnTo>
                  <a:lnTo>
                    <a:pt x="250597" y="3011937"/>
                  </a:lnTo>
                  <a:lnTo>
                    <a:pt x="229268" y="2971684"/>
                  </a:lnTo>
                  <a:lnTo>
                    <a:pt x="208801" y="2930878"/>
                  </a:lnTo>
                  <a:lnTo>
                    <a:pt x="189208" y="2889534"/>
                  </a:lnTo>
                  <a:lnTo>
                    <a:pt x="170503" y="2847666"/>
                  </a:lnTo>
                  <a:lnTo>
                    <a:pt x="152697" y="2805285"/>
                  </a:lnTo>
                  <a:lnTo>
                    <a:pt x="135804" y="2762405"/>
                  </a:lnTo>
                  <a:lnTo>
                    <a:pt x="119836" y="2719040"/>
                  </a:lnTo>
                  <a:lnTo>
                    <a:pt x="104806" y="2675203"/>
                  </a:lnTo>
                  <a:lnTo>
                    <a:pt x="90727" y="2630906"/>
                  </a:lnTo>
                  <a:lnTo>
                    <a:pt x="77611" y="2586164"/>
                  </a:lnTo>
                  <a:lnTo>
                    <a:pt x="65471" y="2540989"/>
                  </a:lnTo>
                  <a:lnTo>
                    <a:pt x="54320" y="2495395"/>
                  </a:lnTo>
                  <a:lnTo>
                    <a:pt x="44171" y="2449395"/>
                  </a:lnTo>
                  <a:lnTo>
                    <a:pt x="35036" y="2403002"/>
                  </a:lnTo>
                  <a:lnTo>
                    <a:pt x="26928" y="2356229"/>
                  </a:lnTo>
                  <a:lnTo>
                    <a:pt x="19860" y="2309090"/>
                  </a:lnTo>
                  <a:lnTo>
                    <a:pt x="13845" y="2261598"/>
                  </a:lnTo>
                  <a:lnTo>
                    <a:pt x="8894" y="2213765"/>
                  </a:lnTo>
                  <a:lnTo>
                    <a:pt x="5022" y="2165606"/>
                  </a:lnTo>
                  <a:lnTo>
                    <a:pt x="2240" y="2117133"/>
                  </a:lnTo>
                  <a:lnTo>
                    <a:pt x="562" y="2068360"/>
                  </a:lnTo>
                  <a:lnTo>
                    <a:pt x="0" y="2019300"/>
                  </a:lnTo>
                  <a:close/>
                </a:path>
              </a:pathLst>
            </a:custGeom>
            <a:ln w="9144">
              <a:solidFill>
                <a:srgbClr val="042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A hand holding a pen writing in a notebook. 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2022347"/>
              <a:ext cx="3127248" cy="32705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</a:t>
            </a:r>
            <a:r>
              <a:rPr spc="-25" dirty="0"/>
              <a:t> </a:t>
            </a:r>
            <a:r>
              <a:rPr dirty="0"/>
              <a:t>Surprise</a:t>
            </a:r>
            <a:r>
              <a:rPr spc="-20" dirty="0"/>
              <a:t> </a:t>
            </a:r>
            <a:r>
              <a:rPr spc="-10" dirty="0"/>
              <a:t>Witnesses!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3589" y="1686509"/>
            <a:ext cx="348297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has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28"/>
                </a:solidFill>
                <a:latin typeface="Arial"/>
                <a:cs typeface="Arial"/>
              </a:rPr>
              <a:t>been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shared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28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Investigator(s)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refused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interviewed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400" spc="-10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Investigators(s),</a:t>
            </a:r>
            <a:r>
              <a:rPr sz="2400" spc="-1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cannot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appear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24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answer questions.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Drawing of each letter in the word &quot;SURPRISE&quot; hanging from a thread with a bowtie."/>
          <p:cNvGrpSpPr/>
          <p:nvPr/>
        </p:nvGrpSpPr>
        <p:grpSpPr>
          <a:xfrm>
            <a:off x="528827" y="1456944"/>
            <a:ext cx="4124325" cy="3743325"/>
            <a:chOff x="528827" y="1456944"/>
            <a:chExt cx="4124325" cy="3743325"/>
          </a:xfrm>
        </p:grpSpPr>
        <p:sp>
          <p:nvSpPr>
            <p:cNvPr id="5" name="object 5"/>
            <p:cNvSpPr/>
            <p:nvPr/>
          </p:nvSpPr>
          <p:spPr>
            <a:xfrm>
              <a:off x="533399" y="1461516"/>
              <a:ext cx="4114800" cy="3733800"/>
            </a:xfrm>
            <a:custGeom>
              <a:avLst/>
              <a:gdLst/>
              <a:ahLst/>
              <a:cxnLst/>
              <a:rect l="l" t="t" r="r" b="b"/>
              <a:pathLst>
                <a:path w="4114800" h="3733800">
                  <a:moveTo>
                    <a:pt x="4114800" y="0"/>
                  </a:moveTo>
                  <a:lnTo>
                    <a:pt x="0" y="0"/>
                  </a:lnTo>
                  <a:lnTo>
                    <a:pt x="0" y="3733800"/>
                  </a:lnTo>
                  <a:lnTo>
                    <a:pt x="4114800" y="37338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FF6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9" y="1461516"/>
              <a:ext cx="4114800" cy="3733800"/>
            </a:xfrm>
            <a:custGeom>
              <a:avLst/>
              <a:gdLst/>
              <a:ahLst/>
              <a:cxnLst/>
              <a:rect l="l" t="t" r="r" b="b"/>
              <a:pathLst>
                <a:path w="4114800" h="3733800">
                  <a:moveTo>
                    <a:pt x="0" y="3733800"/>
                  </a:moveTo>
                  <a:lnTo>
                    <a:pt x="4114800" y="373380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3733800"/>
                  </a:lnTo>
                  <a:close/>
                </a:path>
              </a:pathLst>
            </a:custGeom>
            <a:ln w="9144">
              <a:solidFill>
                <a:srgbClr val="042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Strings with letters hanging from them, spelling out &quot;Surprise!&quot;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39" y="1667255"/>
              <a:ext cx="3627120" cy="33223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56817" y="280161"/>
            <a:ext cx="64541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9470" marR="5080" indent="-2097405">
              <a:lnSpc>
                <a:spcPct val="100000"/>
              </a:lnSpc>
              <a:spcBef>
                <a:spcPts val="100"/>
              </a:spcBef>
            </a:pPr>
            <a:r>
              <a:rPr dirty="0"/>
              <a:t>Preparing</a:t>
            </a:r>
            <a:r>
              <a:rPr spc="45" dirty="0"/>
              <a:t> </a:t>
            </a:r>
            <a:r>
              <a:rPr spc="-10" dirty="0"/>
              <a:t>Cross-Examination 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686509"/>
            <a:ext cx="7402830" cy="3564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Brainstorm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you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would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like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ask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witnesses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will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present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hearing.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Meet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advisee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review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they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want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be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posed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party/witnesses.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Basic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structure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cross-examination:</a:t>
            </a:r>
            <a:endParaRPr sz="1800">
              <a:latin typeface="Arial"/>
              <a:cs typeface="Arial"/>
            </a:endParaRPr>
          </a:p>
          <a:p>
            <a:pPr marL="1265555" lvl="1" indent="-46799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1265555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Obtain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any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relevant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helpful</a:t>
            </a:r>
            <a:r>
              <a:rPr sz="18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information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from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party</a:t>
            </a:r>
            <a:endParaRPr sz="1800">
              <a:latin typeface="Arial"/>
              <a:cs typeface="Arial"/>
            </a:endParaRPr>
          </a:p>
          <a:p>
            <a:pPr marL="1254760" lvl="1" indent="-4572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254760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If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party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does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not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have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helpful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information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then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limit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their</a:t>
            </a:r>
            <a:endParaRPr sz="1800">
              <a:latin typeface="Arial"/>
              <a:cs typeface="Arial"/>
            </a:endParaRPr>
          </a:p>
          <a:p>
            <a:pPr marL="1254760">
              <a:lnSpc>
                <a:spcPct val="100000"/>
              </a:lnSpc>
            </a:pP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significance</a:t>
            </a:r>
            <a:endParaRPr sz="1800">
              <a:latin typeface="Arial"/>
              <a:cs typeface="Arial"/>
            </a:endParaRPr>
          </a:p>
          <a:p>
            <a:pPr marL="1254760" lvl="1" indent="-457200">
              <a:lnSpc>
                <a:spcPct val="100000"/>
              </a:lnSpc>
              <a:spcBef>
                <a:spcPts val="434"/>
              </a:spcBef>
              <a:buAutoNum type="arabicPeriod" startAt="3"/>
              <a:tabLst>
                <a:tab pos="1254760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Examine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possibility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bias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33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Credibility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179" y="1681937"/>
            <a:ext cx="8025765" cy="491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Credibility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your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advisee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supporting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witnesses</a:t>
            </a:r>
            <a:r>
              <a:rPr sz="180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crucial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making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your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advisee’s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favor.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84785" marR="71691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 preparation,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review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advisee’s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recollection of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events,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supporting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evidence,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arguments.</a:t>
            </a:r>
            <a:endParaRPr sz="1800">
              <a:latin typeface="Arial"/>
              <a:cs typeface="Arial"/>
            </a:endParaRPr>
          </a:p>
          <a:p>
            <a:pPr marL="969010" lvl="1" indent="-171450">
              <a:lnSpc>
                <a:spcPct val="100000"/>
              </a:lnSpc>
              <a:spcBef>
                <a:spcPts val="430"/>
              </a:spcBef>
              <a:buChar char="•"/>
              <a:tabLst>
                <a:tab pos="969010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Are</a:t>
            </a:r>
            <a:r>
              <a:rPr sz="18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they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prepared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answer</a:t>
            </a:r>
            <a:r>
              <a:rPr sz="1800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likely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lines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questioning?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55"/>
              </a:spcBef>
              <a:buClr>
                <a:srgbClr val="36363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84785" marR="900430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Identify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gaps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opposing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party’s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witness’</a:t>
            </a:r>
            <a:r>
              <a:rPr sz="180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recollection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supporting evidence.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282828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84785" marR="19050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When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opposing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opposing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party’s witness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provides information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during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you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believe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credibility</a:t>
            </a:r>
            <a:r>
              <a:rPr sz="180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issue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exists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82828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698500" marR="234950" indent="-2286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698500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Confirm: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when</a:t>
            </a:r>
            <a:r>
              <a:rPr sz="1800" spc="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you identify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credibility</a:t>
            </a:r>
            <a:r>
              <a:rPr sz="1800" spc="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issue,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ask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party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reiterate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their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prior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statement.</a:t>
            </a:r>
            <a:endParaRPr sz="18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697230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Compare: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party’s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testimony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prior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statements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provided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by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party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prior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evidence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provided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party.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4683" y="6621271"/>
            <a:ext cx="6040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3.</a:t>
            </a:r>
            <a:r>
              <a:rPr sz="1800" spc="-2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Confront:</a:t>
            </a:r>
            <a:r>
              <a:rPr sz="1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ask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questions that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confront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inconsistencies.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8340" y="6793179"/>
            <a:ext cx="20827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E1E1E"/>
                </a:solidFill>
                <a:latin typeface="Arial"/>
                <a:cs typeface="Arial"/>
              </a:rPr>
              <a:t>18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32459" y="356361"/>
            <a:ext cx="67557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300" marR="5080" indent="-2515235">
              <a:lnSpc>
                <a:spcPct val="100000"/>
              </a:lnSpc>
              <a:spcBef>
                <a:spcPts val="100"/>
              </a:spcBef>
            </a:pPr>
            <a:r>
              <a:rPr dirty="0"/>
              <a:t>Preparing</a:t>
            </a:r>
            <a:r>
              <a:rPr spc="-15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dirty="0"/>
              <a:t>Advisee</a:t>
            </a:r>
            <a:r>
              <a:rPr spc="-30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spc="-10" dirty="0"/>
              <a:t>Hearing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62901" y="1490675"/>
            <a:ext cx="7294880" cy="5468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Review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basic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structure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Clr>
                <a:srgbClr val="282828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Help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them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develop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opening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closing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statements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Clr>
                <a:srgbClr val="282828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Work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review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develop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opposing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witnesses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Clr>
                <a:srgbClr val="282828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Prepare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your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advisee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questioned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Clr>
                <a:srgbClr val="282828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99085" marR="24193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Ask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there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additional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information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28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they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think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it</a:t>
            </a:r>
            <a:r>
              <a:rPr sz="24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important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you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have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(party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dynamics,</a:t>
            </a:r>
            <a:r>
              <a:rPr sz="2400" spc="-1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etc.)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600" spc="-982" baseline="1157" dirty="0">
                <a:solidFill>
                  <a:srgbClr val="282828"/>
                </a:solidFill>
                <a:latin typeface="Arial"/>
                <a:cs typeface="Arial"/>
              </a:rPr>
              <a:t>•</a:t>
            </a:r>
            <a:r>
              <a:rPr sz="1300" spc="2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3600" baseline="1157" dirty="0">
                <a:solidFill>
                  <a:srgbClr val="282828"/>
                </a:solidFill>
                <a:latin typeface="Arial"/>
                <a:cs typeface="Arial"/>
              </a:rPr>
              <a:t>Comfort</a:t>
            </a:r>
            <a:r>
              <a:rPr sz="3600" spc="-195" baseline="1157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3600" spc="-30" baseline="1157" dirty="0">
                <a:solidFill>
                  <a:srgbClr val="282828"/>
                </a:solidFill>
                <a:latin typeface="Arial"/>
                <a:cs typeface="Arial"/>
              </a:rPr>
              <a:t>plan</a:t>
            </a:r>
            <a:endParaRPr sz="3600" baseline="1157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20147-4C8F-73B3-4325-9C67769533B3}"/>
              </a:ext>
            </a:extLst>
          </p:cNvPr>
          <p:cNvSpPr txBox="1"/>
          <p:nvPr/>
        </p:nvSpPr>
        <p:spPr>
          <a:xfrm>
            <a:off x="457200" y="6958839"/>
            <a:ext cx="4990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6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r>
              <a:rPr lang="en-US" sz="1300" spc="70" dirty="0">
                <a:solidFill>
                  <a:srgbClr val="1E1E1E"/>
                </a:solidFill>
                <a:latin typeface="Arial"/>
                <a:cs typeface="Arial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90778" y="535686"/>
            <a:ext cx="3549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Training</a:t>
            </a:r>
            <a:r>
              <a:rPr sz="3200" spc="-35" dirty="0"/>
              <a:t> </a:t>
            </a:r>
            <a:r>
              <a:rPr sz="3200" spc="-10" dirty="0"/>
              <a:t>Overview</a:t>
            </a:r>
            <a:endParaRPr sz="32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4276" y="1243583"/>
            <a:ext cx="7019925" cy="466725"/>
            <a:chOff x="684276" y="1243583"/>
            <a:chExt cx="7019925" cy="466725"/>
          </a:xfrm>
        </p:grpSpPr>
        <p:sp>
          <p:nvSpPr>
            <p:cNvPr id="4" name="object 4"/>
            <p:cNvSpPr/>
            <p:nvPr/>
          </p:nvSpPr>
          <p:spPr>
            <a:xfrm>
              <a:off x="688848" y="1248155"/>
              <a:ext cx="7010400" cy="457200"/>
            </a:xfrm>
            <a:custGeom>
              <a:avLst/>
              <a:gdLst/>
              <a:ahLst/>
              <a:cxnLst/>
              <a:rect l="l" t="t" r="r" b="b"/>
              <a:pathLst>
                <a:path w="7010400" h="457200">
                  <a:moveTo>
                    <a:pt x="6934200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6934200" y="457200"/>
                  </a:lnTo>
                  <a:lnTo>
                    <a:pt x="6963840" y="451205"/>
                  </a:lnTo>
                  <a:lnTo>
                    <a:pt x="6988063" y="434863"/>
                  </a:lnTo>
                  <a:lnTo>
                    <a:pt x="7004405" y="410640"/>
                  </a:lnTo>
                  <a:lnTo>
                    <a:pt x="7010400" y="381000"/>
                  </a:lnTo>
                  <a:lnTo>
                    <a:pt x="7010400" y="76200"/>
                  </a:lnTo>
                  <a:lnTo>
                    <a:pt x="7004405" y="46559"/>
                  </a:lnTo>
                  <a:lnTo>
                    <a:pt x="6988063" y="22336"/>
                  </a:lnTo>
                  <a:lnTo>
                    <a:pt x="6963840" y="5994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97C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848" y="1248155"/>
              <a:ext cx="7010400" cy="457200"/>
            </a:xfrm>
            <a:custGeom>
              <a:avLst/>
              <a:gdLst/>
              <a:ahLst/>
              <a:cxnLst/>
              <a:rect l="l" t="t" r="r" b="b"/>
              <a:pathLst>
                <a:path w="701040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6934200" y="0"/>
                  </a:lnTo>
                  <a:lnTo>
                    <a:pt x="6963840" y="5994"/>
                  </a:lnTo>
                  <a:lnTo>
                    <a:pt x="6988063" y="22336"/>
                  </a:lnTo>
                  <a:lnTo>
                    <a:pt x="7004405" y="46559"/>
                  </a:lnTo>
                  <a:lnTo>
                    <a:pt x="7010400" y="76200"/>
                  </a:lnTo>
                  <a:lnTo>
                    <a:pt x="7010400" y="381000"/>
                  </a:lnTo>
                  <a:lnTo>
                    <a:pt x="7004405" y="410640"/>
                  </a:lnTo>
                  <a:lnTo>
                    <a:pt x="6988063" y="434863"/>
                  </a:lnTo>
                  <a:lnTo>
                    <a:pt x="6963840" y="451205"/>
                  </a:lnTo>
                  <a:lnTo>
                    <a:pt x="6934200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42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1830323"/>
            <a:ext cx="7022592" cy="469391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2426207"/>
            <a:ext cx="7022592" cy="469391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3022092"/>
            <a:ext cx="7024116" cy="469391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3621023"/>
            <a:ext cx="7022592" cy="470915"/>
          </a:xfrm>
          <a:prstGeom prst="rect">
            <a:avLst/>
          </a:prstGeom>
        </p:spPr>
      </p:pic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91" y="4213859"/>
            <a:ext cx="7022592" cy="469392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31" y="4805171"/>
            <a:ext cx="7022592" cy="469392"/>
          </a:xfrm>
          <a:prstGeom prst="rect">
            <a:avLst/>
          </a:prstGeom>
        </p:spPr>
      </p:pic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83" y="5396484"/>
            <a:ext cx="7028688" cy="4693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6167" y="1335786"/>
            <a:ext cx="6150610" cy="443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67640">
              <a:lnSpc>
                <a:spcPct val="100000"/>
              </a:lnSpc>
              <a:spcBef>
                <a:spcPts val="95"/>
              </a:spcBef>
              <a:buAutoNum type="romanUcPeriod"/>
              <a:tabLst>
                <a:tab pos="203200" algn="l"/>
              </a:tabLst>
            </a:pP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Title</a:t>
            </a:r>
            <a:r>
              <a:rPr sz="1600" spc="-3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IX</a:t>
            </a:r>
            <a:r>
              <a:rPr sz="1600" spc="-2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Overview</a:t>
            </a:r>
            <a:r>
              <a:rPr sz="1600" spc="-1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&amp;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UMS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Policy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buAutoNum type="romanUcPeriod"/>
              <a:tabLst>
                <a:tab pos="238125" algn="l"/>
              </a:tabLst>
            </a:pP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Title</a:t>
            </a:r>
            <a:r>
              <a:rPr sz="1600" spc="-5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IX</a:t>
            </a:r>
            <a:r>
              <a:rPr sz="1600" spc="-2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Process</a:t>
            </a:r>
            <a:r>
              <a:rPr sz="1600" spc="-4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&amp;</a:t>
            </a:r>
            <a:r>
              <a:rPr sz="1600" spc="-11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Advisor</a:t>
            </a:r>
            <a:r>
              <a:rPr sz="1600" spc="-5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42C47"/>
                </a:solidFill>
                <a:latin typeface="Arial"/>
                <a:cs typeface="Arial"/>
              </a:rPr>
              <a:t>Role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331470" indent="-284480">
              <a:lnSpc>
                <a:spcPct val="100000"/>
              </a:lnSpc>
              <a:buAutoNum type="romanUcPeriod"/>
              <a:tabLst>
                <a:tab pos="331470" algn="l"/>
              </a:tabLst>
            </a:pP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Hearing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Structure</a:t>
            </a:r>
            <a:r>
              <a:rPr sz="1600" spc="-2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&amp;</a:t>
            </a:r>
            <a:r>
              <a:rPr sz="1600" spc="-4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Basics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326390" indent="-287655">
              <a:lnSpc>
                <a:spcPct val="100000"/>
              </a:lnSpc>
              <a:buAutoNum type="romanUcPeriod"/>
              <a:tabLst>
                <a:tab pos="326390" algn="l"/>
              </a:tabLst>
            </a:pP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Preparing</a:t>
            </a:r>
            <a:r>
              <a:rPr sz="1600" spc="-3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Hearing</a:t>
            </a:r>
            <a:r>
              <a:rPr sz="1600" spc="-4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&amp;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Cross-Examination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287655" indent="-229235">
              <a:lnSpc>
                <a:spcPct val="100000"/>
              </a:lnSpc>
              <a:buAutoNum type="romanUcPeriod"/>
              <a:tabLst>
                <a:tab pos="287655" algn="l"/>
              </a:tabLst>
            </a:pP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Relevance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318770" indent="-306070">
              <a:lnSpc>
                <a:spcPct val="100000"/>
              </a:lnSpc>
              <a:buAutoNum type="romanUcPeriod"/>
              <a:tabLst>
                <a:tab pos="318770" algn="l"/>
              </a:tabLst>
            </a:pP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What</a:t>
            </a:r>
            <a:r>
              <a:rPr sz="1600" spc="-1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Party/Witness Does</a:t>
            </a:r>
            <a:r>
              <a:rPr sz="1600" spc="-2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Not</a:t>
            </a:r>
            <a:r>
              <a:rPr sz="1600" spc="-1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Submit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Cross-Examination?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436245" indent="-363855">
              <a:lnSpc>
                <a:spcPct val="100000"/>
              </a:lnSpc>
              <a:buAutoNum type="romanUcPeriod"/>
              <a:tabLst>
                <a:tab pos="436245" algn="l"/>
              </a:tabLst>
            </a:pP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Decorum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Clr>
                <a:srgbClr val="042C47"/>
              </a:buClr>
              <a:buFont typeface="Arial"/>
              <a:buAutoNum type="romanUcPeriod"/>
            </a:pPr>
            <a:endParaRPr sz="1600" dirty="0">
              <a:latin typeface="Arial"/>
              <a:cs typeface="Arial"/>
            </a:endParaRPr>
          </a:p>
          <a:p>
            <a:pPr marL="446405" indent="-409575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446405" algn="l"/>
              </a:tabLst>
            </a:pP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After</a:t>
            </a:r>
            <a:r>
              <a:rPr sz="1600" spc="-4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Hearing:</a:t>
            </a:r>
            <a:r>
              <a:rPr sz="1600" spc="-2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Written</a:t>
            </a:r>
            <a:r>
              <a:rPr sz="1600" spc="-3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Determinations</a:t>
            </a:r>
            <a:r>
              <a:rPr sz="1600" spc="-3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2C47"/>
                </a:solidFill>
                <a:latin typeface="Arial"/>
                <a:cs typeface="Arial"/>
              </a:rPr>
              <a:t>and</a:t>
            </a:r>
            <a:r>
              <a:rPr sz="1600" spc="-11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2C47"/>
                </a:solidFill>
                <a:latin typeface="Arial"/>
                <a:cs typeface="Arial"/>
              </a:rPr>
              <a:t>Appeals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bring</a:t>
            </a:r>
            <a:r>
              <a:rPr spc="-4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hearing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153" y="1442973"/>
            <a:ext cx="81260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IR,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appendix,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relevant/corroborating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endParaRPr sz="2400">
              <a:latin typeface="Arial"/>
              <a:cs typeface="Arial"/>
            </a:endParaRPr>
          </a:p>
          <a:p>
            <a:pPr marL="12700" marR="1292225">
              <a:lnSpc>
                <a:spcPct val="240000"/>
              </a:lnSpc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notes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you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have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compiled,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including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digests.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Timeline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events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2400" spc="-10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schedule</a:t>
            </a:r>
            <a:endParaRPr sz="2400">
              <a:latin typeface="Arial"/>
              <a:cs typeface="Arial"/>
            </a:endParaRPr>
          </a:p>
          <a:p>
            <a:pPr marL="12700" marR="2735580">
              <a:lnSpc>
                <a:spcPct val="240000"/>
              </a:lnSpc>
              <a:spcBef>
                <a:spcPts val="5"/>
              </a:spcBef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Copies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relevant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University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policies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Note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taking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supplies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Orange circle with a checkmark in the center next to &quot;IR, appendix, and any other relevant/corroborating evidence.&quot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73" y="1425773"/>
            <a:ext cx="425053" cy="425053"/>
          </a:xfrm>
          <a:prstGeom prst="rect">
            <a:avLst/>
          </a:prstGeom>
        </p:spPr>
      </p:pic>
      <p:pic>
        <p:nvPicPr>
          <p:cNvPr id="5" name="object 5" descr="Orange circle with a checkmark in the center next to &quot;All the notes you have compiled, including digests.&quot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712" y="2299716"/>
            <a:ext cx="420624" cy="426720"/>
          </a:xfrm>
          <a:prstGeom prst="rect">
            <a:avLst/>
          </a:prstGeom>
        </p:spPr>
      </p:pic>
      <p:pic>
        <p:nvPicPr>
          <p:cNvPr id="6" name="object 6" descr="Orange circle with a checkmark in the center next to &quot;Timeline of Events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3176016"/>
            <a:ext cx="420623" cy="426720"/>
          </a:xfrm>
          <a:prstGeom prst="rect">
            <a:avLst/>
          </a:prstGeom>
        </p:spPr>
      </p:pic>
      <p:pic>
        <p:nvPicPr>
          <p:cNvPr id="7" name="object 7" descr="Orange circle with a checkmark in the center next to, &quot;Hearing Schedule.&quot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4052315"/>
            <a:ext cx="420623" cy="426720"/>
          </a:xfrm>
          <a:prstGeom prst="rect">
            <a:avLst/>
          </a:prstGeom>
        </p:spPr>
      </p:pic>
      <p:pic>
        <p:nvPicPr>
          <p:cNvPr id="8" name="object 8" descr="Orange circle with a checkmark in the center next to, &quot;Copies of all relevant University policies.&quot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4920996"/>
            <a:ext cx="420623" cy="426720"/>
          </a:xfrm>
          <a:prstGeom prst="rect">
            <a:avLst/>
          </a:prstGeom>
        </p:spPr>
      </p:pic>
      <p:pic>
        <p:nvPicPr>
          <p:cNvPr id="9" name="object 9" descr="Orange circle with a checkmark in the center next to, &quot;Note taking supplies.&quot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5788152"/>
            <a:ext cx="420623" cy="42671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82953" y="371043"/>
            <a:ext cx="7284084" cy="175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Only</a:t>
            </a:r>
            <a:r>
              <a:rPr sz="2800" spc="-105" dirty="0"/>
              <a:t> </a:t>
            </a:r>
            <a:r>
              <a:rPr sz="2800" dirty="0">
                <a:solidFill>
                  <a:srgbClr val="FF6118"/>
                </a:solidFill>
              </a:rPr>
              <a:t>RELEVANT</a:t>
            </a:r>
            <a:r>
              <a:rPr sz="2800" spc="-70" dirty="0">
                <a:solidFill>
                  <a:srgbClr val="FF6118"/>
                </a:solidFill>
              </a:rPr>
              <a:t> </a:t>
            </a:r>
            <a:r>
              <a:rPr sz="2800" dirty="0"/>
              <a:t>cross</a:t>
            </a:r>
            <a:r>
              <a:rPr sz="2800" spc="-90" dirty="0"/>
              <a:t> </a:t>
            </a:r>
            <a:r>
              <a:rPr sz="2800" dirty="0"/>
              <a:t>examination</a:t>
            </a:r>
            <a:r>
              <a:rPr sz="2800" spc="-100" dirty="0"/>
              <a:t> </a:t>
            </a:r>
            <a:r>
              <a:rPr sz="2800" spc="-25" dirty="0"/>
              <a:t>and </a:t>
            </a:r>
            <a:r>
              <a:rPr sz="2800" dirty="0"/>
              <a:t>other</a:t>
            </a:r>
            <a:r>
              <a:rPr sz="2800" spc="-45" dirty="0"/>
              <a:t> </a:t>
            </a:r>
            <a:r>
              <a:rPr sz="2800" dirty="0"/>
              <a:t>questions</a:t>
            </a:r>
            <a:r>
              <a:rPr sz="2800" spc="-25" dirty="0"/>
              <a:t> </a:t>
            </a:r>
            <a:r>
              <a:rPr sz="2800" dirty="0"/>
              <a:t>may</a:t>
            </a:r>
            <a:r>
              <a:rPr sz="2800" spc="-55" dirty="0"/>
              <a:t> </a:t>
            </a:r>
            <a:r>
              <a:rPr sz="2800" dirty="0"/>
              <a:t>be</a:t>
            </a:r>
            <a:r>
              <a:rPr sz="2800" spc="-50" dirty="0"/>
              <a:t> </a:t>
            </a:r>
            <a:r>
              <a:rPr sz="2800" dirty="0"/>
              <a:t>asked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65" dirty="0"/>
              <a:t>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dirty="0"/>
              <a:t>party</a:t>
            </a:r>
            <a:r>
              <a:rPr sz="2800" spc="-55" dirty="0"/>
              <a:t> </a:t>
            </a:r>
            <a:r>
              <a:rPr sz="2800" spc="-25" dirty="0"/>
              <a:t>or </a:t>
            </a:r>
            <a:r>
              <a:rPr sz="2800" spc="-10" dirty="0"/>
              <a:t>witness</a:t>
            </a:r>
            <a:endParaRPr sz="2800"/>
          </a:p>
          <a:p>
            <a:pPr marL="3101340">
              <a:lnSpc>
                <a:spcPct val="100000"/>
              </a:lnSpc>
              <a:spcBef>
                <a:spcPts val="645"/>
              </a:spcBef>
            </a:pPr>
            <a:r>
              <a:rPr sz="2400" spc="-10" dirty="0">
                <a:solidFill>
                  <a:srgbClr val="FF6118"/>
                </a:solidFill>
              </a:rPr>
              <a:t>Excluded: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371594" y="2610739"/>
            <a:ext cx="4683125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57670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Non-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relevant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lines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questioning</a:t>
            </a:r>
            <a:endParaRPr sz="2400">
              <a:latin typeface="Arial"/>
              <a:cs typeface="Arial"/>
            </a:endParaRPr>
          </a:p>
          <a:p>
            <a:pPr marL="299085" marR="6350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about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Complainant’s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prior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sexual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behavior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unless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exception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met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party’s</a:t>
            </a:r>
            <a:r>
              <a:rPr sz="24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medical, psychological,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similar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records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(unless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given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voluntary,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written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consent)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Redundant</a:t>
            </a:r>
            <a:r>
              <a:rPr sz="2400" spc="-1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A graphic of two figures. One has a speech bubble above it containing a question mark."/>
          <p:cNvGrpSpPr/>
          <p:nvPr/>
        </p:nvGrpSpPr>
        <p:grpSpPr>
          <a:xfrm>
            <a:off x="673608" y="2366772"/>
            <a:ext cx="3217545" cy="3362325"/>
            <a:chOff x="673608" y="2366772"/>
            <a:chExt cx="3217545" cy="3362325"/>
          </a:xfrm>
        </p:grpSpPr>
        <p:sp>
          <p:nvSpPr>
            <p:cNvPr id="5" name="object 5"/>
            <p:cNvSpPr/>
            <p:nvPr/>
          </p:nvSpPr>
          <p:spPr>
            <a:xfrm>
              <a:off x="685800" y="2371344"/>
              <a:ext cx="3200400" cy="3352800"/>
            </a:xfrm>
            <a:custGeom>
              <a:avLst/>
              <a:gdLst/>
              <a:ahLst/>
              <a:cxnLst/>
              <a:rect l="l" t="t" r="r" b="b"/>
              <a:pathLst>
                <a:path w="3200400" h="3352800">
                  <a:moveTo>
                    <a:pt x="3200400" y="0"/>
                  </a:moveTo>
                  <a:lnTo>
                    <a:pt x="0" y="0"/>
                  </a:lnTo>
                  <a:lnTo>
                    <a:pt x="0" y="3352800"/>
                  </a:lnTo>
                  <a:lnTo>
                    <a:pt x="3200400" y="33528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1E3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0" y="2371344"/>
              <a:ext cx="3200400" cy="3352800"/>
            </a:xfrm>
            <a:custGeom>
              <a:avLst/>
              <a:gdLst/>
              <a:ahLst/>
              <a:cxnLst/>
              <a:rect l="l" t="t" r="r" b="b"/>
              <a:pathLst>
                <a:path w="3200400" h="3352800">
                  <a:moveTo>
                    <a:pt x="0" y="3352800"/>
                  </a:moveTo>
                  <a:lnTo>
                    <a:pt x="3200400" y="335280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042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A graphic of two figures. One has a speech bubble above it containing a question mark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08" y="2456688"/>
              <a:ext cx="3182112" cy="31821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4135">
              <a:lnSpc>
                <a:spcPct val="100000"/>
              </a:lnSpc>
              <a:spcBef>
                <a:spcPts val="100"/>
              </a:spcBef>
            </a:pPr>
            <a:r>
              <a:rPr dirty="0"/>
              <a:t>Prior Sexual</a:t>
            </a:r>
            <a:r>
              <a:rPr spc="-15" dirty="0"/>
              <a:t> </a:t>
            </a:r>
            <a:r>
              <a:rPr spc="-10" dirty="0"/>
              <a:t>Behavior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686509"/>
            <a:ext cx="724471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“Questions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about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complainant’s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sexual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predisposition</a:t>
            </a:r>
            <a:r>
              <a:rPr sz="24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prior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sexual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behavior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are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not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relevant,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unless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such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about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complainant’s</a:t>
            </a:r>
            <a:r>
              <a:rPr sz="24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prior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sexual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behavior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are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offered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prove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someone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than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respondent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committed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conduct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alleged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400" spc="-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complainant,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24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concern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specific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incidents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complainant’s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prior</a:t>
            </a:r>
            <a:r>
              <a:rPr sz="24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sexual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behavior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respect</a:t>
            </a:r>
            <a:r>
              <a:rPr sz="24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respondent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are</a:t>
            </a:r>
            <a:r>
              <a:rPr sz="24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offered</a:t>
            </a:r>
            <a:r>
              <a:rPr sz="24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28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prove</a:t>
            </a:r>
            <a:r>
              <a:rPr sz="24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28"/>
                </a:solidFill>
                <a:latin typeface="Arial"/>
                <a:cs typeface="Arial"/>
              </a:rPr>
              <a:t>consent</a:t>
            </a:r>
            <a:r>
              <a:rPr sz="24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28"/>
                </a:solidFill>
                <a:latin typeface="Arial"/>
                <a:cs typeface="Arial"/>
              </a:rPr>
              <a:t>(p.1592)”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18717" y="280161"/>
            <a:ext cx="6529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6135" marR="5080" indent="-208407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about</a:t>
            </a:r>
            <a:r>
              <a:rPr spc="-65" dirty="0"/>
              <a:t> </a:t>
            </a:r>
            <a:r>
              <a:rPr dirty="0"/>
              <a:t>prejudicial</a:t>
            </a:r>
            <a:r>
              <a:rPr spc="-70" dirty="0"/>
              <a:t> </a:t>
            </a:r>
            <a:r>
              <a:rPr spc="-10" dirty="0"/>
              <a:t>versus probative?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684985"/>
            <a:ext cx="7310755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“A</a:t>
            </a:r>
            <a:r>
              <a:rPr sz="28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recipient</a:t>
            </a:r>
            <a:r>
              <a:rPr sz="28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28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8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adopt</a:t>
            </a:r>
            <a:r>
              <a:rPr sz="28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evidentiary</a:t>
            </a:r>
            <a:r>
              <a:rPr sz="28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rules</a:t>
            </a:r>
            <a:r>
              <a:rPr sz="28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admissibility</a:t>
            </a:r>
            <a:r>
              <a:rPr sz="28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8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contravene</a:t>
            </a:r>
            <a:r>
              <a:rPr sz="28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those</a:t>
            </a:r>
            <a:r>
              <a:rPr sz="28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82828"/>
                </a:solidFill>
                <a:latin typeface="Arial"/>
                <a:cs typeface="Arial"/>
              </a:rPr>
              <a:t>evidentiary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requirements</a:t>
            </a:r>
            <a:r>
              <a:rPr sz="28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prescribed</a:t>
            </a:r>
            <a:r>
              <a:rPr sz="28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under</a:t>
            </a:r>
            <a:r>
              <a:rPr sz="28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§</a:t>
            </a:r>
            <a:r>
              <a:rPr sz="28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106.45.</a:t>
            </a:r>
            <a:r>
              <a:rPr sz="28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82828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example,</a:t>
            </a:r>
            <a:r>
              <a:rPr sz="28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8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recipient</a:t>
            </a:r>
            <a:r>
              <a:rPr sz="2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2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8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adopt</a:t>
            </a:r>
            <a:r>
              <a:rPr sz="2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82828"/>
                </a:solidFill>
                <a:latin typeface="Arial"/>
                <a:cs typeface="Arial"/>
              </a:rPr>
              <a:t>rule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excluding</a:t>
            </a:r>
            <a:r>
              <a:rPr sz="28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relevant</a:t>
            </a:r>
            <a:r>
              <a:rPr sz="2800" spc="-9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800" spc="-8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whose</a:t>
            </a:r>
            <a:r>
              <a:rPr sz="28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82828"/>
                </a:solidFill>
                <a:latin typeface="Arial"/>
                <a:cs typeface="Arial"/>
              </a:rPr>
              <a:t>probative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value</a:t>
            </a:r>
            <a:r>
              <a:rPr sz="28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800" spc="-8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substantially</a:t>
            </a:r>
            <a:r>
              <a:rPr sz="28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outweighed</a:t>
            </a:r>
            <a:r>
              <a:rPr sz="28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8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danger</a:t>
            </a:r>
            <a:r>
              <a:rPr sz="28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8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unfair</a:t>
            </a:r>
            <a:r>
              <a:rPr sz="28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prejudice;</a:t>
            </a:r>
            <a:r>
              <a:rPr sz="28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although</a:t>
            </a:r>
            <a:r>
              <a:rPr sz="2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such</a:t>
            </a:r>
            <a:r>
              <a:rPr sz="28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82828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rule</a:t>
            </a:r>
            <a:r>
              <a:rPr sz="2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part</a:t>
            </a:r>
            <a:r>
              <a:rPr sz="28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8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Federal</a:t>
            </a:r>
            <a:r>
              <a:rPr sz="2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Rules</a:t>
            </a:r>
            <a:r>
              <a:rPr sz="2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8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82828"/>
                </a:solidFill>
                <a:latin typeface="Arial"/>
                <a:cs typeface="Arial"/>
              </a:rPr>
              <a:t>Evidence… </a:t>
            </a:r>
            <a:r>
              <a:rPr sz="2800" dirty="0">
                <a:solidFill>
                  <a:srgbClr val="282828"/>
                </a:solidFill>
                <a:latin typeface="Arial"/>
                <a:cs typeface="Arial"/>
              </a:rPr>
              <a:t>(p.</a:t>
            </a:r>
            <a:r>
              <a:rPr sz="2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82828"/>
                </a:solidFill>
                <a:latin typeface="Arial"/>
                <a:cs typeface="Arial"/>
              </a:rPr>
              <a:t>981).”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0142" y="539876"/>
            <a:ext cx="4212590" cy="553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“If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present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does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answer</a:t>
            </a:r>
            <a:r>
              <a:rPr sz="16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16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questions</a:t>
            </a:r>
            <a:r>
              <a:rPr sz="16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hearing,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cannot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draw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an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inference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about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regarding responsibility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based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solely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on a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party’s</a:t>
            </a:r>
            <a:r>
              <a:rPr sz="16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witness’</a:t>
            </a:r>
            <a:r>
              <a:rPr sz="16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absence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refusal</a:t>
            </a:r>
            <a:r>
              <a:rPr sz="1600" spc="5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answer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600" spc="5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question(s).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University</a:t>
            </a:r>
            <a:r>
              <a:rPr sz="16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still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proceed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live</a:t>
            </a:r>
            <a:r>
              <a:rPr sz="16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absence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party,</a:t>
            </a:r>
            <a:r>
              <a:rPr sz="160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reach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of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responsibility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16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absence,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including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through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16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gathered.”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600">
              <a:latin typeface="Arial"/>
              <a:cs typeface="Arial"/>
            </a:endParaRPr>
          </a:p>
          <a:p>
            <a:pPr marL="299085" marR="1587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chooses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attend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hearing,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must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attend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examine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other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party.</a:t>
            </a:r>
            <a:endParaRPr sz="1600">
              <a:latin typeface="Arial"/>
              <a:cs typeface="Arial"/>
            </a:endParaRPr>
          </a:p>
          <a:p>
            <a:pPr marL="299085" marR="8572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party’s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does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attend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the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hearing,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UMS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reserves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right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provide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free</a:t>
            </a:r>
            <a:r>
              <a:rPr sz="16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its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choice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party,</a:t>
            </a:r>
            <a:r>
              <a:rPr sz="1600" spc="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so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examine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other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and/or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witnesses.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 descr="Circle with a drawn ear that has a blue backslash line through it."/>
          <p:cNvGrpSpPr/>
          <p:nvPr/>
        </p:nvGrpSpPr>
        <p:grpSpPr>
          <a:xfrm>
            <a:off x="376427" y="1290827"/>
            <a:ext cx="3667125" cy="3819525"/>
            <a:chOff x="376427" y="1290827"/>
            <a:chExt cx="3667125" cy="3819525"/>
          </a:xfrm>
        </p:grpSpPr>
        <p:sp>
          <p:nvSpPr>
            <p:cNvPr id="4" name="object 4"/>
            <p:cNvSpPr/>
            <p:nvPr/>
          </p:nvSpPr>
          <p:spPr>
            <a:xfrm>
              <a:off x="380999" y="1295399"/>
              <a:ext cx="3657600" cy="3810000"/>
            </a:xfrm>
            <a:custGeom>
              <a:avLst/>
              <a:gdLst/>
              <a:ahLst/>
              <a:cxnLst/>
              <a:rect l="l" t="t" r="r" b="b"/>
              <a:pathLst>
                <a:path w="3657600" h="3810000">
                  <a:moveTo>
                    <a:pt x="1828800" y="0"/>
                  </a:moveTo>
                  <a:lnTo>
                    <a:pt x="1781597" y="622"/>
                  </a:lnTo>
                  <a:lnTo>
                    <a:pt x="1734690" y="2478"/>
                  </a:lnTo>
                  <a:lnTo>
                    <a:pt x="1688091" y="5555"/>
                  </a:lnTo>
                  <a:lnTo>
                    <a:pt x="1641815" y="9835"/>
                  </a:lnTo>
                  <a:lnTo>
                    <a:pt x="1595877" y="15305"/>
                  </a:lnTo>
                  <a:lnTo>
                    <a:pt x="1550291" y="21950"/>
                  </a:lnTo>
                  <a:lnTo>
                    <a:pt x="1505072" y="29755"/>
                  </a:lnTo>
                  <a:lnTo>
                    <a:pt x="1460233" y="38704"/>
                  </a:lnTo>
                  <a:lnTo>
                    <a:pt x="1415789" y="48783"/>
                  </a:lnTo>
                  <a:lnTo>
                    <a:pt x="1371754" y="59976"/>
                  </a:lnTo>
                  <a:lnTo>
                    <a:pt x="1328143" y="72269"/>
                  </a:lnTo>
                  <a:lnTo>
                    <a:pt x="1284970" y="85647"/>
                  </a:lnTo>
                  <a:lnTo>
                    <a:pt x="1242250" y="100095"/>
                  </a:lnTo>
                  <a:lnTo>
                    <a:pt x="1199997" y="115598"/>
                  </a:lnTo>
                  <a:lnTo>
                    <a:pt x="1158225" y="132141"/>
                  </a:lnTo>
                  <a:lnTo>
                    <a:pt x="1116948" y="149709"/>
                  </a:lnTo>
                  <a:lnTo>
                    <a:pt x="1076181" y="168286"/>
                  </a:lnTo>
                  <a:lnTo>
                    <a:pt x="1035939" y="187859"/>
                  </a:lnTo>
                  <a:lnTo>
                    <a:pt x="996235" y="208412"/>
                  </a:lnTo>
                  <a:lnTo>
                    <a:pt x="957085" y="229930"/>
                  </a:lnTo>
                  <a:lnTo>
                    <a:pt x="918502" y="252398"/>
                  </a:lnTo>
                  <a:lnTo>
                    <a:pt x="880500" y="275801"/>
                  </a:lnTo>
                  <a:lnTo>
                    <a:pt x="843095" y="300124"/>
                  </a:lnTo>
                  <a:lnTo>
                    <a:pt x="806300" y="325353"/>
                  </a:lnTo>
                  <a:lnTo>
                    <a:pt x="770130" y="351472"/>
                  </a:lnTo>
                  <a:lnTo>
                    <a:pt x="734599" y="378466"/>
                  </a:lnTo>
                  <a:lnTo>
                    <a:pt x="699722" y="406320"/>
                  </a:lnTo>
                  <a:lnTo>
                    <a:pt x="665513" y="435020"/>
                  </a:lnTo>
                  <a:lnTo>
                    <a:pt x="631986" y="464550"/>
                  </a:lnTo>
                  <a:lnTo>
                    <a:pt x="599156" y="494896"/>
                  </a:lnTo>
                  <a:lnTo>
                    <a:pt x="567036" y="526042"/>
                  </a:lnTo>
                  <a:lnTo>
                    <a:pt x="535643" y="557974"/>
                  </a:lnTo>
                  <a:lnTo>
                    <a:pt x="504989" y="590676"/>
                  </a:lnTo>
                  <a:lnTo>
                    <a:pt x="475089" y="624134"/>
                  </a:lnTo>
                  <a:lnTo>
                    <a:pt x="445957" y="658333"/>
                  </a:lnTo>
                  <a:lnTo>
                    <a:pt x="417609" y="693257"/>
                  </a:lnTo>
                  <a:lnTo>
                    <a:pt x="390057" y="728892"/>
                  </a:lnTo>
                  <a:lnTo>
                    <a:pt x="363317" y="765222"/>
                  </a:lnTo>
                  <a:lnTo>
                    <a:pt x="337403" y="802234"/>
                  </a:lnTo>
                  <a:lnTo>
                    <a:pt x="312330" y="839911"/>
                  </a:lnTo>
                  <a:lnTo>
                    <a:pt x="288111" y="878239"/>
                  </a:lnTo>
                  <a:lnTo>
                    <a:pt x="264761" y="917203"/>
                  </a:lnTo>
                  <a:lnTo>
                    <a:pt x="242295" y="956788"/>
                  </a:lnTo>
                  <a:lnTo>
                    <a:pt x="220726" y="996979"/>
                  </a:lnTo>
                  <a:lnTo>
                    <a:pt x="200069" y="1037760"/>
                  </a:lnTo>
                  <a:lnTo>
                    <a:pt x="180339" y="1079118"/>
                  </a:lnTo>
                  <a:lnTo>
                    <a:pt x="161550" y="1121037"/>
                  </a:lnTo>
                  <a:lnTo>
                    <a:pt x="143716" y="1163502"/>
                  </a:lnTo>
                  <a:lnTo>
                    <a:pt x="126851" y="1206498"/>
                  </a:lnTo>
                  <a:lnTo>
                    <a:pt x="110971" y="1250010"/>
                  </a:lnTo>
                  <a:lnTo>
                    <a:pt x="96088" y="1294024"/>
                  </a:lnTo>
                  <a:lnTo>
                    <a:pt x="82219" y="1338524"/>
                  </a:lnTo>
                  <a:lnTo>
                    <a:pt x="69376" y="1383495"/>
                  </a:lnTo>
                  <a:lnTo>
                    <a:pt x="57575" y="1428922"/>
                  </a:lnTo>
                  <a:lnTo>
                    <a:pt x="46830" y="1474790"/>
                  </a:lnTo>
                  <a:lnTo>
                    <a:pt x="37154" y="1521085"/>
                  </a:lnTo>
                  <a:lnTo>
                    <a:pt x="28563" y="1567792"/>
                  </a:lnTo>
                  <a:lnTo>
                    <a:pt x="21071" y="1614895"/>
                  </a:lnTo>
                  <a:lnTo>
                    <a:pt x="14693" y="1662379"/>
                  </a:lnTo>
                  <a:lnTo>
                    <a:pt x="9441" y="1710230"/>
                  </a:lnTo>
                  <a:lnTo>
                    <a:pt x="5332" y="1758432"/>
                  </a:lnTo>
                  <a:lnTo>
                    <a:pt x="2379" y="1806971"/>
                  </a:lnTo>
                  <a:lnTo>
                    <a:pt x="597" y="1855832"/>
                  </a:lnTo>
                  <a:lnTo>
                    <a:pt x="0" y="1905000"/>
                  </a:lnTo>
                  <a:lnTo>
                    <a:pt x="597" y="1954167"/>
                  </a:lnTo>
                  <a:lnTo>
                    <a:pt x="2379" y="2003028"/>
                  </a:lnTo>
                  <a:lnTo>
                    <a:pt x="5332" y="2051567"/>
                  </a:lnTo>
                  <a:lnTo>
                    <a:pt x="9441" y="2099769"/>
                  </a:lnTo>
                  <a:lnTo>
                    <a:pt x="14693" y="2147620"/>
                  </a:lnTo>
                  <a:lnTo>
                    <a:pt x="21071" y="2195104"/>
                  </a:lnTo>
                  <a:lnTo>
                    <a:pt x="28563" y="2242207"/>
                  </a:lnTo>
                  <a:lnTo>
                    <a:pt x="37154" y="2288914"/>
                  </a:lnTo>
                  <a:lnTo>
                    <a:pt x="46830" y="2335209"/>
                  </a:lnTo>
                  <a:lnTo>
                    <a:pt x="57575" y="2381077"/>
                  </a:lnTo>
                  <a:lnTo>
                    <a:pt x="69376" y="2426504"/>
                  </a:lnTo>
                  <a:lnTo>
                    <a:pt x="82219" y="2471475"/>
                  </a:lnTo>
                  <a:lnTo>
                    <a:pt x="96088" y="2515975"/>
                  </a:lnTo>
                  <a:lnTo>
                    <a:pt x="110971" y="2559989"/>
                  </a:lnTo>
                  <a:lnTo>
                    <a:pt x="126851" y="2603501"/>
                  </a:lnTo>
                  <a:lnTo>
                    <a:pt x="143716" y="2646497"/>
                  </a:lnTo>
                  <a:lnTo>
                    <a:pt x="161550" y="2688962"/>
                  </a:lnTo>
                  <a:lnTo>
                    <a:pt x="180339" y="2730881"/>
                  </a:lnTo>
                  <a:lnTo>
                    <a:pt x="200069" y="2772239"/>
                  </a:lnTo>
                  <a:lnTo>
                    <a:pt x="220726" y="2813020"/>
                  </a:lnTo>
                  <a:lnTo>
                    <a:pt x="242295" y="2853211"/>
                  </a:lnTo>
                  <a:lnTo>
                    <a:pt x="264761" y="2892796"/>
                  </a:lnTo>
                  <a:lnTo>
                    <a:pt x="288111" y="2931760"/>
                  </a:lnTo>
                  <a:lnTo>
                    <a:pt x="312330" y="2970088"/>
                  </a:lnTo>
                  <a:lnTo>
                    <a:pt x="337403" y="3007765"/>
                  </a:lnTo>
                  <a:lnTo>
                    <a:pt x="363317" y="3044777"/>
                  </a:lnTo>
                  <a:lnTo>
                    <a:pt x="390057" y="3081107"/>
                  </a:lnTo>
                  <a:lnTo>
                    <a:pt x="417609" y="3116742"/>
                  </a:lnTo>
                  <a:lnTo>
                    <a:pt x="445957" y="3151666"/>
                  </a:lnTo>
                  <a:lnTo>
                    <a:pt x="475089" y="3185865"/>
                  </a:lnTo>
                  <a:lnTo>
                    <a:pt x="504989" y="3219323"/>
                  </a:lnTo>
                  <a:lnTo>
                    <a:pt x="535643" y="3252025"/>
                  </a:lnTo>
                  <a:lnTo>
                    <a:pt x="567036" y="3283957"/>
                  </a:lnTo>
                  <a:lnTo>
                    <a:pt x="599156" y="3315103"/>
                  </a:lnTo>
                  <a:lnTo>
                    <a:pt x="631986" y="3345449"/>
                  </a:lnTo>
                  <a:lnTo>
                    <a:pt x="665513" y="3374979"/>
                  </a:lnTo>
                  <a:lnTo>
                    <a:pt x="699722" y="3403679"/>
                  </a:lnTo>
                  <a:lnTo>
                    <a:pt x="734599" y="3431533"/>
                  </a:lnTo>
                  <a:lnTo>
                    <a:pt x="770130" y="3458527"/>
                  </a:lnTo>
                  <a:lnTo>
                    <a:pt x="806300" y="3484646"/>
                  </a:lnTo>
                  <a:lnTo>
                    <a:pt x="843095" y="3509875"/>
                  </a:lnTo>
                  <a:lnTo>
                    <a:pt x="880500" y="3534198"/>
                  </a:lnTo>
                  <a:lnTo>
                    <a:pt x="918502" y="3557601"/>
                  </a:lnTo>
                  <a:lnTo>
                    <a:pt x="957085" y="3580069"/>
                  </a:lnTo>
                  <a:lnTo>
                    <a:pt x="996235" y="3601587"/>
                  </a:lnTo>
                  <a:lnTo>
                    <a:pt x="1035939" y="3622140"/>
                  </a:lnTo>
                  <a:lnTo>
                    <a:pt x="1076181" y="3641713"/>
                  </a:lnTo>
                  <a:lnTo>
                    <a:pt x="1116948" y="3660290"/>
                  </a:lnTo>
                  <a:lnTo>
                    <a:pt x="1158225" y="3677858"/>
                  </a:lnTo>
                  <a:lnTo>
                    <a:pt x="1199997" y="3694401"/>
                  </a:lnTo>
                  <a:lnTo>
                    <a:pt x="1242250" y="3709904"/>
                  </a:lnTo>
                  <a:lnTo>
                    <a:pt x="1284970" y="3724352"/>
                  </a:lnTo>
                  <a:lnTo>
                    <a:pt x="1328143" y="3737730"/>
                  </a:lnTo>
                  <a:lnTo>
                    <a:pt x="1371754" y="3750023"/>
                  </a:lnTo>
                  <a:lnTo>
                    <a:pt x="1415789" y="3761216"/>
                  </a:lnTo>
                  <a:lnTo>
                    <a:pt x="1460233" y="3771295"/>
                  </a:lnTo>
                  <a:lnTo>
                    <a:pt x="1505072" y="3780244"/>
                  </a:lnTo>
                  <a:lnTo>
                    <a:pt x="1550291" y="3788049"/>
                  </a:lnTo>
                  <a:lnTo>
                    <a:pt x="1595877" y="3794694"/>
                  </a:lnTo>
                  <a:lnTo>
                    <a:pt x="1641815" y="3800164"/>
                  </a:lnTo>
                  <a:lnTo>
                    <a:pt x="1688091" y="3804444"/>
                  </a:lnTo>
                  <a:lnTo>
                    <a:pt x="1734690" y="3807521"/>
                  </a:lnTo>
                  <a:lnTo>
                    <a:pt x="1781597" y="3809377"/>
                  </a:lnTo>
                  <a:lnTo>
                    <a:pt x="1828800" y="3810000"/>
                  </a:lnTo>
                  <a:lnTo>
                    <a:pt x="1876002" y="3809377"/>
                  </a:lnTo>
                  <a:lnTo>
                    <a:pt x="1922910" y="3807521"/>
                  </a:lnTo>
                  <a:lnTo>
                    <a:pt x="1969510" y="3804444"/>
                  </a:lnTo>
                  <a:lnTo>
                    <a:pt x="2015786" y="3800164"/>
                  </a:lnTo>
                  <a:lnTo>
                    <a:pt x="2061724" y="3794694"/>
                  </a:lnTo>
                  <a:lnTo>
                    <a:pt x="2107311" y="3788049"/>
                  </a:lnTo>
                  <a:lnTo>
                    <a:pt x="2152531" y="3780244"/>
                  </a:lnTo>
                  <a:lnTo>
                    <a:pt x="2197370" y="3771295"/>
                  </a:lnTo>
                  <a:lnTo>
                    <a:pt x="2241814" y="3761216"/>
                  </a:lnTo>
                  <a:lnTo>
                    <a:pt x="2285849" y="3750023"/>
                  </a:lnTo>
                  <a:lnTo>
                    <a:pt x="2329460" y="3737730"/>
                  </a:lnTo>
                  <a:lnTo>
                    <a:pt x="2372633" y="3724352"/>
                  </a:lnTo>
                  <a:lnTo>
                    <a:pt x="2415354" y="3709904"/>
                  </a:lnTo>
                  <a:lnTo>
                    <a:pt x="2457607" y="3694401"/>
                  </a:lnTo>
                  <a:lnTo>
                    <a:pt x="2499380" y="3677858"/>
                  </a:lnTo>
                  <a:lnTo>
                    <a:pt x="2540656" y="3660290"/>
                  </a:lnTo>
                  <a:lnTo>
                    <a:pt x="2581423" y="3641713"/>
                  </a:lnTo>
                  <a:lnTo>
                    <a:pt x="2621665" y="3622140"/>
                  </a:lnTo>
                  <a:lnTo>
                    <a:pt x="2661369" y="3601587"/>
                  </a:lnTo>
                  <a:lnTo>
                    <a:pt x="2700520" y="3580069"/>
                  </a:lnTo>
                  <a:lnTo>
                    <a:pt x="2739103" y="3557601"/>
                  </a:lnTo>
                  <a:lnTo>
                    <a:pt x="2777104" y="3534198"/>
                  </a:lnTo>
                  <a:lnTo>
                    <a:pt x="2814510" y="3509875"/>
                  </a:lnTo>
                  <a:lnTo>
                    <a:pt x="2851305" y="3484646"/>
                  </a:lnTo>
                  <a:lnTo>
                    <a:pt x="2887474" y="3458527"/>
                  </a:lnTo>
                  <a:lnTo>
                    <a:pt x="2923005" y="3431533"/>
                  </a:lnTo>
                  <a:lnTo>
                    <a:pt x="2957882" y="3403679"/>
                  </a:lnTo>
                  <a:lnTo>
                    <a:pt x="2992091" y="3374979"/>
                  </a:lnTo>
                  <a:lnTo>
                    <a:pt x="3025618" y="3345449"/>
                  </a:lnTo>
                  <a:lnTo>
                    <a:pt x="3058448" y="3315103"/>
                  </a:lnTo>
                  <a:lnTo>
                    <a:pt x="3090567" y="3283957"/>
                  </a:lnTo>
                  <a:lnTo>
                    <a:pt x="3121961" y="3252025"/>
                  </a:lnTo>
                  <a:lnTo>
                    <a:pt x="3152615" y="3219323"/>
                  </a:lnTo>
                  <a:lnTo>
                    <a:pt x="3182515" y="3185865"/>
                  </a:lnTo>
                  <a:lnTo>
                    <a:pt x="3211646" y="3151666"/>
                  </a:lnTo>
                  <a:lnTo>
                    <a:pt x="3239995" y="3116742"/>
                  </a:lnTo>
                  <a:lnTo>
                    <a:pt x="3267546" y="3081107"/>
                  </a:lnTo>
                  <a:lnTo>
                    <a:pt x="3294285" y="3044777"/>
                  </a:lnTo>
                  <a:lnTo>
                    <a:pt x="3320199" y="3007765"/>
                  </a:lnTo>
                  <a:lnTo>
                    <a:pt x="3345273" y="2970088"/>
                  </a:lnTo>
                  <a:lnTo>
                    <a:pt x="3369491" y="2931760"/>
                  </a:lnTo>
                  <a:lnTo>
                    <a:pt x="3392841" y="2892796"/>
                  </a:lnTo>
                  <a:lnTo>
                    <a:pt x="3415307" y="2853211"/>
                  </a:lnTo>
                  <a:lnTo>
                    <a:pt x="3436876" y="2813020"/>
                  </a:lnTo>
                  <a:lnTo>
                    <a:pt x="3457532" y="2772239"/>
                  </a:lnTo>
                  <a:lnTo>
                    <a:pt x="3477262" y="2730881"/>
                  </a:lnTo>
                  <a:lnTo>
                    <a:pt x="3496051" y="2688962"/>
                  </a:lnTo>
                  <a:lnTo>
                    <a:pt x="3513885" y="2646497"/>
                  </a:lnTo>
                  <a:lnTo>
                    <a:pt x="3530749" y="2603501"/>
                  </a:lnTo>
                  <a:lnTo>
                    <a:pt x="3546630" y="2559989"/>
                  </a:lnTo>
                  <a:lnTo>
                    <a:pt x="3561512" y="2515975"/>
                  </a:lnTo>
                  <a:lnTo>
                    <a:pt x="3575381" y="2471475"/>
                  </a:lnTo>
                  <a:lnTo>
                    <a:pt x="3588224" y="2426504"/>
                  </a:lnTo>
                  <a:lnTo>
                    <a:pt x="3600025" y="2381077"/>
                  </a:lnTo>
                  <a:lnTo>
                    <a:pt x="3610770" y="2335209"/>
                  </a:lnTo>
                  <a:lnTo>
                    <a:pt x="3620445" y="2288914"/>
                  </a:lnTo>
                  <a:lnTo>
                    <a:pt x="3629036" y="2242207"/>
                  </a:lnTo>
                  <a:lnTo>
                    <a:pt x="3636528" y="2195104"/>
                  </a:lnTo>
                  <a:lnTo>
                    <a:pt x="3642907" y="2147620"/>
                  </a:lnTo>
                  <a:lnTo>
                    <a:pt x="3648158" y="2099769"/>
                  </a:lnTo>
                  <a:lnTo>
                    <a:pt x="3652267" y="2051567"/>
                  </a:lnTo>
                  <a:lnTo>
                    <a:pt x="3655220" y="2003028"/>
                  </a:lnTo>
                  <a:lnTo>
                    <a:pt x="3657002" y="1954167"/>
                  </a:lnTo>
                  <a:lnTo>
                    <a:pt x="3657600" y="1905000"/>
                  </a:lnTo>
                  <a:lnTo>
                    <a:pt x="3657002" y="1855832"/>
                  </a:lnTo>
                  <a:lnTo>
                    <a:pt x="3655220" y="1806971"/>
                  </a:lnTo>
                  <a:lnTo>
                    <a:pt x="3652267" y="1758432"/>
                  </a:lnTo>
                  <a:lnTo>
                    <a:pt x="3648158" y="1710230"/>
                  </a:lnTo>
                  <a:lnTo>
                    <a:pt x="3642907" y="1662379"/>
                  </a:lnTo>
                  <a:lnTo>
                    <a:pt x="3636528" y="1614895"/>
                  </a:lnTo>
                  <a:lnTo>
                    <a:pt x="3629036" y="1567792"/>
                  </a:lnTo>
                  <a:lnTo>
                    <a:pt x="3620445" y="1521085"/>
                  </a:lnTo>
                  <a:lnTo>
                    <a:pt x="3610770" y="1474790"/>
                  </a:lnTo>
                  <a:lnTo>
                    <a:pt x="3600025" y="1428922"/>
                  </a:lnTo>
                  <a:lnTo>
                    <a:pt x="3588224" y="1383495"/>
                  </a:lnTo>
                  <a:lnTo>
                    <a:pt x="3575381" y="1338524"/>
                  </a:lnTo>
                  <a:lnTo>
                    <a:pt x="3561512" y="1294024"/>
                  </a:lnTo>
                  <a:lnTo>
                    <a:pt x="3546630" y="1250010"/>
                  </a:lnTo>
                  <a:lnTo>
                    <a:pt x="3530749" y="1206498"/>
                  </a:lnTo>
                  <a:lnTo>
                    <a:pt x="3513885" y="1163502"/>
                  </a:lnTo>
                  <a:lnTo>
                    <a:pt x="3496051" y="1121037"/>
                  </a:lnTo>
                  <a:lnTo>
                    <a:pt x="3477262" y="1079118"/>
                  </a:lnTo>
                  <a:lnTo>
                    <a:pt x="3457532" y="1037760"/>
                  </a:lnTo>
                  <a:lnTo>
                    <a:pt x="3436876" y="996979"/>
                  </a:lnTo>
                  <a:lnTo>
                    <a:pt x="3415307" y="956788"/>
                  </a:lnTo>
                  <a:lnTo>
                    <a:pt x="3392841" y="917203"/>
                  </a:lnTo>
                  <a:lnTo>
                    <a:pt x="3369491" y="878239"/>
                  </a:lnTo>
                  <a:lnTo>
                    <a:pt x="3345273" y="839911"/>
                  </a:lnTo>
                  <a:lnTo>
                    <a:pt x="3320199" y="802234"/>
                  </a:lnTo>
                  <a:lnTo>
                    <a:pt x="3294285" y="765222"/>
                  </a:lnTo>
                  <a:lnTo>
                    <a:pt x="3267546" y="728892"/>
                  </a:lnTo>
                  <a:lnTo>
                    <a:pt x="3239995" y="693257"/>
                  </a:lnTo>
                  <a:lnTo>
                    <a:pt x="3211646" y="658333"/>
                  </a:lnTo>
                  <a:lnTo>
                    <a:pt x="3182515" y="624134"/>
                  </a:lnTo>
                  <a:lnTo>
                    <a:pt x="3152615" y="590676"/>
                  </a:lnTo>
                  <a:lnTo>
                    <a:pt x="3121961" y="557974"/>
                  </a:lnTo>
                  <a:lnTo>
                    <a:pt x="3090567" y="526042"/>
                  </a:lnTo>
                  <a:lnTo>
                    <a:pt x="3058448" y="494896"/>
                  </a:lnTo>
                  <a:lnTo>
                    <a:pt x="3025618" y="464550"/>
                  </a:lnTo>
                  <a:lnTo>
                    <a:pt x="2992091" y="435020"/>
                  </a:lnTo>
                  <a:lnTo>
                    <a:pt x="2957882" y="406320"/>
                  </a:lnTo>
                  <a:lnTo>
                    <a:pt x="2923005" y="378466"/>
                  </a:lnTo>
                  <a:lnTo>
                    <a:pt x="2887474" y="351472"/>
                  </a:lnTo>
                  <a:lnTo>
                    <a:pt x="2851305" y="325353"/>
                  </a:lnTo>
                  <a:lnTo>
                    <a:pt x="2814510" y="300124"/>
                  </a:lnTo>
                  <a:lnTo>
                    <a:pt x="2777104" y="275801"/>
                  </a:lnTo>
                  <a:lnTo>
                    <a:pt x="2739103" y="252398"/>
                  </a:lnTo>
                  <a:lnTo>
                    <a:pt x="2700520" y="229930"/>
                  </a:lnTo>
                  <a:lnTo>
                    <a:pt x="2661369" y="208412"/>
                  </a:lnTo>
                  <a:lnTo>
                    <a:pt x="2621665" y="187859"/>
                  </a:lnTo>
                  <a:lnTo>
                    <a:pt x="2581423" y="168286"/>
                  </a:lnTo>
                  <a:lnTo>
                    <a:pt x="2540656" y="149709"/>
                  </a:lnTo>
                  <a:lnTo>
                    <a:pt x="2499380" y="132141"/>
                  </a:lnTo>
                  <a:lnTo>
                    <a:pt x="2457607" y="115598"/>
                  </a:lnTo>
                  <a:lnTo>
                    <a:pt x="2415354" y="100095"/>
                  </a:lnTo>
                  <a:lnTo>
                    <a:pt x="2372633" y="85647"/>
                  </a:lnTo>
                  <a:lnTo>
                    <a:pt x="2329460" y="72269"/>
                  </a:lnTo>
                  <a:lnTo>
                    <a:pt x="2285849" y="59976"/>
                  </a:lnTo>
                  <a:lnTo>
                    <a:pt x="2241814" y="48783"/>
                  </a:lnTo>
                  <a:lnTo>
                    <a:pt x="2197370" y="38704"/>
                  </a:lnTo>
                  <a:lnTo>
                    <a:pt x="2152531" y="29755"/>
                  </a:lnTo>
                  <a:lnTo>
                    <a:pt x="2107311" y="21950"/>
                  </a:lnTo>
                  <a:lnTo>
                    <a:pt x="2061724" y="15305"/>
                  </a:lnTo>
                  <a:lnTo>
                    <a:pt x="2015786" y="9835"/>
                  </a:lnTo>
                  <a:lnTo>
                    <a:pt x="1969510" y="5555"/>
                  </a:lnTo>
                  <a:lnTo>
                    <a:pt x="1922910" y="2478"/>
                  </a:lnTo>
                  <a:lnTo>
                    <a:pt x="1876002" y="622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003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999" y="1295399"/>
              <a:ext cx="3657600" cy="3810000"/>
            </a:xfrm>
            <a:custGeom>
              <a:avLst/>
              <a:gdLst/>
              <a:ahLst/>
              <a:cxnLst/>
              <a:rect l="l" t="t" r="r" b="b"/>
              <a:pathLst>
                <a:path w="3657600" h="3810000">
                  <a:moveTo>
                    <a:pt x="0" y="1905000"/>
                  </a:moveTo>
                  <a:lnTo>
                    <a:pt x="597" y="1855832"/>
                  </a:lnTo>
                  <a:lnTo>
                    <a:pt x="2379" y="1806971"/>
                  </a:lnTo>
                  <a:lnTo>
                    <a:pt x="5332" y="1758432"/>
                  </a:lnTo>
                  <a:lnTo>
                    <a:pt x="9441" y="1710230"/>
                  </a:lnTo>
                  <a:lnTo>
                    <a:pt x="14693" y="1662379"/>
                  </a:lnTo>
                  <a:lnTo>
                    <a:pt x="21071" y="1614895"/>
                  </a:lnTo>
                  <a:lnTo>
                    <a:pt x="28563" y="1567792"/>
                  </a:lnTo>
                  <a:lnTo>
                    <a:pt x="37154" y="1521085"/>
                  </a:lnTo>
                  <a:lnTo>
                    <a:pt x="46830" y="1474790"/>
                  </a:lnTo>
                  <a:lnTo>
                    <a:pt x="57575" y="1428922"/>
                  </a:lnTo>
                  <a:lnTo>
                    <a:pt x="69376" y="1383495"/>
                  </a:lnTo>
                  <a:lnTo>
                    <a:pt x="82219" y="1338524"/>
                  </a:lnTo>
                  <a:lnTo>
                    <a:pt x="96088" y="1294024"/>
                  </a:lnTo>
                  <a:lnTo>
                    <a:pt x="110971" y="1250010"/>
                  </a:lnTo>
                  <a:lnTo>
                    <a:pt x="126851" y="1206498"/>
                  </a:lnTo>
                  <a:lnTo>
                    <a:pt x="143716" y="1163502"/>
                  </a:lnTo>
                  <a:lnTo>
                    <a:pt x="161550" y="1121037"/>
                  </a:lnTo>
                  <a:lnTo>
                    <a:pt x="180339" y="1079118"/>
                  </a:lnTo>
                  <a:lnTo>
                    <a:pt x="200069" y="1037760"/>
                  </a:lnTo>
                  <a:lnTo>
                    <a:pt x="220726" y="996979"/>
                  </a:lnTo>
                  <a:lnTo>
                    <a:pt x="242295" y="956788"/>
                  </a:lnTo>
                  <a:lnTo>
                    <a:pt x="264761" y="917203"/>
                  </a:lnTo>
                  <a:lnTo>
                    <a:pt x="288111" y="878239"/>
                  </a:lnTo>
                  <a:lnTo>
                    <a:pt x="312330" y="839911"/>
                  </a:lnTo>
                  <a:lnTo>
                    <a:pt x="337403" y="802234"/>
                  </a:lnTo>
                  <a:lnTo>
                    <a:pt x="363317" y="765222"/>
                  </a:lnTo>
                  <a:lnTo>
                    <a:pt x="390057" y="728892"/>
                  </a:lnTo>
                  <a:lnTo>
                    <a:pt x="417609" y="693257"/>
                  </a:lnTo>
                  <a:lnTo>
                    <a:pt x="445957" y="658333"/>
                  </a:lnTo>
                  <a:lnTo>
                    <a:pt x="475089" y="624134"/>
                  </a:lnTo>
                  <a:lnTo>
                    <a:pt x="504989" y="590676"/>
                  </a:lnTo>
                  <a:lnTo>
                    <a:pt x="535643" y="557974"/>
                  </a:lnTo>
                  <a:lnTo>
                    <a:pt x="567036" y="526042"/>
                  </a:lnTo>
                  <a:lnTo>
                    <a:pt x="599156" y="494896"/>
                  </a:lnTo>
                  <a:lnTo>
                    <a:pt x="631986" y="464550"/>
                  </a:lnTo>
                  <a:lnTo>
                    <a:pt x="665513" y="435020"/>
                  </a:lnTo>
                  <a:lnTo>
                    <a:pt x="699722" y="406320"/>
                  </a:lnTo>
                  <a:lnTo>
                    <a:pt x="734599" y="378466"/>
                  </a:lnTo>
                  <a:lnTo>
                    <a:pt x="770130" y="351472"/>
                  </a:lnTo>
                  <a:lnTo>
                    <a:pt x="806300" y="325353"/>
                  </a:lnTo>
                  <a:lnTo>
                    <a:pt x="843095" y="300124"/>
                  </a:lnTo>
                  <a:lnTo>
                    <a:pt x="880500" y="275801"/>
                  </a:lnTo>
                  <a:lnTo>
                    <a:pt x="918502" y="252398"/>
                  </a:lnTo>
                  <a:lnTo>
                    <a:pt x="957085" y="229930"/>
                  </a:lnTo>
                  <a:lnTo>
                    <a:pt x="996235" y="208412"/>
                  </a:lnTo>
                  <a:lnTo>
                    <a:pt x="1035939" y="187859"/>
                  </a:lnTo>
                  <a:lnTo>
                    <a:pt x="1076181" y="168286"/>
                  </a:lnTo>
                  <a:lnTo>
                    <a:pt x="1116948" y="149709"/>
                  </a:lnTo>
                  <a:lnTo>
                    <a:pt x="1158225" y="132141"/>
                  </a:lnTo>
                  <a:lnTo>
                    <a:pt x="1199997" y="115598"/>
                  </a:lnTo>
                  <a:lnTo>
                    <a:pt x="1242250" y="100095"/>
                  </a:lnTo>
                  <a:lnTo>
                    <a:pt x="1284970" y="85647"/>
                  </a:lnTo>
                  <a:lnTo>
                    <a:pt x="1328143" y="72269"/>
                  </a:lnTo>
                  <a:lnTo>
                    <a:pt x="1371754" y="59976"/>
                  </a:lnTo>
                  <a:lnTo>
                    <a:pt x="1415789" y="48783"/>
                  </a:lnTo>
                  <a:lnTo>
                    <a:pt x="1460233" y="38704"/>
                  </a:lnTo>
                  <a:lnTo>
                    <a:pt x="1505072" y="29755"/>
                  </a:lnTo>
                  <a:lnTo>
                    <a:pt x="1550291" y="21950"/>
                  </a:lnTo>
                  <a:lnTo>
                    <a:pt x="1595877" y="15305"/>
                  </a:lnTo>
                  <a:lnTo>
                    <a:pt x="1641815" y="9835"/>
                  </a:lnTo>
                  <a:lnTo>
                    <a:pt x="1688091" y="5555"/>
                  </a:lnTo>
                  <a:lnTo>
                    <a:pt x="1734690" y="2478"/>
                  </a:lnTo>
                  <a:lnTo>
                    <a:pt x="1781597" y="622"/>
                  </a:lnTo>
                  <a:lnTo>
                    <a:pt x="1828800" y="0"/>
                  </a:lnTo>
                  <a:lnTo>
                    <a:pt x="1876002" y="622"/>
                  </a:lnTo>
                  <a:lnTo>
                    <a:pt x="1922910" y="2478"/>
                  </a:lnTo>
                  <a:lnTo>
                    <a:pt x="1969510" y="5555"/>
                  </a:lnTo>
                  <a:lnTo>
                    <a:pt x="2015786" y="9835"/>
                  </a:lnTo>
                  <a:lnTo>
                    <a:pt x="2061724" y="15305"/>
                  </a:lnTo>
                  <a:lnTo>
                    <a:pt x="2107311" y="21950"/>
                  </a:lnTo>
                  <a:lnTo>
                    <a:pt x="2152531" y="29755"/>
                  </a:lnTo>
                  <a:lnTo>
                    <a:pt x="2197370" y="38704"/>
                  </a:lnTo>
                  <a:lnTo>
                    <a:pt x="2241814" y="48783"/>
                  </a:lnTo>
                  <a:lnTo>
                    <a:pt x="2285849" y="59976"/>
                  </a:lnTo>
                  <a:lnTo>
                    <a:pt x="2329460" y="72269"/>
                  </a:lnTo>
                  <a:lnTo>
                    <a:pt x="2372633" y="85647"/>
                  </a:lnTo>
                  <a:lnTo>
                    <a:pt x="2415354" y="100095"/>
                  </a:lnTo>
                  <a:lnTo>
                    <a:pt x="2457607" y="115598"/>
                  </a:lnTo>
                  <a:lnTo>
                    <a:pt x="2499380" y="132141"/>
                  </a:lnTo>
                  <a:lnTo>
                    <a:pt x="2540656" y="149709"/>
                  </a:lnTo>
                  <a:lnTo>
                    <a:pt x="2581423" y="168286"/>
                  </a:lnTo>
                  <a:lnTo>
                    <a:pt x="2621665" y="187859"/>
                  </a:lnTo>
                  <a:lnTo>
                    <a:pt x="2661369" y="208412"/>
                  </a:lnTo>
                  <a:lnTo>
                    <a:pt x="2700520" y="229930"/>
                  </a:lnTo>
                  <a:lnTo>
                    <a:pt x="2739103" y="252398"/>
                  </a:lnTo>
                  <a:lnTo>
                    <a:pt x="2777104" y="275801"/>
                  </a:lnTo>
                  <a:lnTo>
                    <a:pt x="2814510" y="300124"/>
                  </a:lnTo>
                  <a:lnTo>
                    <a:pt x="2851305" y="325353"/>
                  </a:lnTo>
                  <a:lnTo>
                    <a:pt x="2887474" y="351472"/>
                  </a:lnTo>
                  <a:lnTo>
                    <a:pt x="2923005" y="378466"/>
                  </a:lnTo>
                  <a:lnTo>
                    <a:pt x="2957882" y="406320"/>
                  </a:lnTo>
                  <a:lnTo>
                    <a:pt x="2992091" y="435020"/>
                  </a:lnTo>
                  <a:lnTo>
                    <a:pt x="3025618" y="464550"/>
                  </a:lnTo>
                  <a:lnTo>
                    <a:pt x="3058448" y="494896"/>
                  </a:lnTo>
                  <a:lnTo>
                    <a:pt x="3090567" y="526042"/>
                  </a:lnTo>
                  <a:lnTo>
                    <a:pt x="3121961" y="557974"/>
                  </a:lnTo>
                  <a:lnTo>
                    <a:pt x="3152615" y="590676"/>
                  </a:lnTo>
                  <a:lnTo>
                    <a:pt x="3182515" y="624134"/>
                  </a:lnTo>
                  <a:lnTo>
                    <a:pt x="3211646" y="658333"/>
                  </a:lnTo>
                  <a:lnTo>
                    <a:pt x="3239995" y="693257"/>
                  </a:lnTo>
                  <a:lnTo>
                    <a:pt x="3267546" y="728892"/>
                  </a:lnTo>
                  <a:lnTo>
                    <a:pt x="3294285" y="765222"/>
                  </a:lnTo>
                  <a:lnTo>
                    <a:pt x="3320199" y="802234"/>
                  </a:lnTo>
                  <a:lnTo>
                    <a:pt x="3345273" y="839911"/>
                  </a:lnTo>
                  <a:lnTo>
                    <a:pt x="3369491" y="878239"/>
                  </a:lnTo>
                  <a:lnTo>
                    <a:pt x="3392841" y="917203"/>
                  </a:lnTo>
                  <a:lnTo>
                    <a:pt x="3415307" y="956788"/>
                  </a:lnTo>
                  <a:lnTo>
                    <a:pt x="3436876" y="996979"/>
                  </a:lnTo>
                  <a:lnTo>
                    <a:pt x="3457532" y="1037760"/>
                  </a:lnTo>
                  <a:lnTo>
                    <a:pt x="3477262" y="1079118"/>
                  </a:lnTo>
                  <a:lnTo>
                    <a:pt x="3496051" y="1121037"/>
                  </a:lnTo>
                  <a:lnTo>
                    <a:pt x="3513885" y="1163502"/>
                  </a:lnTo>
                  <a:lnTo>
                    <a:pt x="3530749" y="1206498"/>
                  </a:lnTo>
                  <a:lnTo>
                    <a:pt x="3546630" y="1250010"/>
                  </a:lnTo>
                  <a:lnTo>
                    <a:pt x="3561512" y="1294024"/>
                  </a:lnTo>
                  <a:lnTo>
                    <a:pt x="3575381" y="1338524"/>
                  </a:lnTo>
                  <a:lnTo>
                    <a:pt x="3588224" y="1383495"/>
                  </a:lnTo>
                  <a:lnTo>
                    <a:pt x="3600025" y="1428922"/>
                  </a:lnTo>
                  <a:lnTo>
                    <a:pt x="3610770" y="1474790"/>
                  </a:lnTo>
                  <a:lnTo>
                    <a:pt x="3620445" y="1521085"/>
                  </a:lnTo>
                  <a:lnTo>
                    <a:pt x="3629036" y="1567792"/>
                  </a:lnTo>
                  <a:lnTo>
                    <a:pt x="3636528" y="1614895"/>
                  </a:lnTo>
                  <a:lnTo>
                    <a:pt x="3642907" y="1662379"/>
                  </a:lnTo>
                  <a:lnTo>
                    <a:pt x="3648158" y="1710230"/>
                  </a:lnTo>
                  <a:lnTo>
                    <a:pt x="3652267" y="1758432"/>
                  </a:lnTo>
                  <a:lnTo>
                    <a:pt x="3655220" y="1806971"/>
                  </a:lnTo>
                  <a:lnTo>
                    <a:pt x="3657002" y="1855832"/>
                  </a:lnTo>
                  <a:lnTo>
                    <a:pt x="3657600" y="1905000"/>
                  </a:lnTo>
                  <a:lnTo>
                    <a:pt x="3657002" y="1954167"/>
                  </a:lnTo>
                  <a:lnTo>
                    <a:pt x="3655220" y="2003028"/>
                  </a:lnTo>
                  <a:lnTo>
                    <a:pt x="3652267" y="2051567"/>
                  </a:lnTo>
                  <a:lnTo>
                    <a:pt x="3648158" y="2099769"/>
                  </a:lnTo>
                  <a:lnTo>
                    <a:pt x="3642907" y="2147620"/>
                  </a:lnTo>
                  <a:lnTo>
                    <a:pt x="3636528" y="2195104"/>
                  </a:lnTo>
                  <a:lnTo>
                    <a:pt x="3629036" y="2242207"/>
                  </a:lnTo>
                  <a:lnTo>
                    <a:pt x="3620445" y="2288914"/>
                  </a:lnTo>
                  <a:lnTo>
                    <a:pt x="3610770" y="2335209"/>
                  </a:lnTo>
                  <a:lnTo>
                    <a:pt x="3600025" y="2381077"/>
                  </a:lnTo>
                  <a:lnTo>
                    <a:pt x="3588224" y="2426504"/>
                  </a:lnTo>
                  <a:lnTo>
                    <a:pt x="3575381" y="2471475"/>
                  </a:lnTo>
                  <a:lnTo>
                    <a:pt x="3561512" y="2515975"/>
                  </a:lnTo>
                  <a:lnTo>
                    <a:pt x="3546630" y="2559989"/>
                  </a:lnTo>
                  <a:lnTo>
                    <a:pt x="3530749" y="2603501"/>
                  </a:lnTo>
                  <a:lnTo>
                    <a:pt x="3513885" y="2646497"/>
                  </a:lnTo>
                  <a:lnTo>
                    <a:pt x="3496051" y="2688962"/>
                  </a:lnTo>
                  <a:lnTo>
                    <a:pt x="3477262" y="2730881"/>
                  </a:lnTo>
                  <a:lnTo>
                    <a:pt x="3457532" y="2772239"/>
                  </a:lnTo>
                  <a:lnTo>
                    <a:pt x="3436876" y="2813020"/>
                  </a:lnTo>
                  <a:lnTo>
                    <a:pt x="3415307" y="2853211"/>
                  </a:lnTo>
                  <a:lnTo>
                    <a:pt x="3392841" y="2892796"/>
                  </a:lnTo>
                  <a:lnTo>
                    <a:pt x="3369491" y="2931760"/>
                  </a:lnTo>
                  <a:lnTo>
                    <a:pt x="3345273" y="2970088"/>
                  </a:lnTo>
                  <a:lnTo>
                    <a:pt x="3320199" y="3007765"/>
                  </a:lnTo>
                  <a:lnTo>
                    <a:pt x="3294285" y="3044777"/>
                  </a:lnTo>
                  <a:lnTo>
                    <a:pt x="3267546" y="3081107"/>
                  </a:lnTo>
                  <a:lnTo>
                    <a:pt x="3239995" y="3116742"/>
                  </a:lnTo>
                  <a:lnTo>
                    <a:pt x="3211646" y="3151666"/>
                  </a:lnTo>
                  <a:lnTo>
                    <a:pt x="3182515" y="3185865"/>
                  </a:lnTo>
                  <a:lnTo>
                    <a:pt x="3152615" y="3219323"/>
                  </a:lnTo>
                  <a:lnTo>
                    <a:pt x="3121961" y="3252025"/>
                  </a:lnTo>
                  <a:lnTo>
                    <a:pt x="3090567" y="3283957"/>
                  </a:lnTo>
                  <a:lnTo>
                    <a:pt x="3058448" y="3315103"/>
                  </a:lnTo>
                  <a:lnTo>
                    <a:pt x="3025618" y="3345449"/>
                  </a:lnTo>
                  <a:lnTo>
                    <a:pt x="2992091" y="3374979"/>
                  </a:lnTo>
                  <a:lnTo>
                    <a:pt x="2957882" y="3403679"/>
                  </a:lnTo>
                  <a:lnTo>
                    <a:pt x="2923005" y="3431533"/>
                  </a:lnTo>
                  <a:lnTo>
                    <a:pt x="2887474" y="3458527"/>
                  </a:lnTo>
                  <a:lnTo>
                    <a:pt x="2851305" y="3484646"/>
                  </a:lnTo>
                  <a:lnTo>
                    <a:pt x="2814510" y="3509875"/>
                  </a:lnTo>
                  <a:lnTo>
                    <a:pt x="2777104" y="3534198"/>
                  </a:lnTo>
                  <a:lnTo>
                    <a:pt x="2739103" y="3557601"/>
                  </a:lnTo>
                  <a:lnTo>
                    <a:pt x="2700520" y="3580069"/>
                  </a:lnTo>
                  <a:lnTo>
                    <a:pt x="2661369" y="3601587"/>
                  </a:lnTo>
                  <a:lnTo>
                    <a:pt x="2621665" y="3622140"/>
                  </a:lnTo>
                  <a:lnTo>
                    <a:pt x="2581423" y="3641713"/>
                  </a:lnTo>
                  <a:lnTo>
                    <a:pt x="2540656" y="3660290"/>
                  </a:lnTo>
                  <a:lnTo>
                    <a:pt x="2499380" y="3677858"/>
                  </a:lnTo>
                  <a:lnTo>
                    <a:pt x="2457607" y="3694401"/>
                  </a:lnTo>
                  <a:lnTo>
                    <a:pt x="2415354" y="3709904"/>
                  </a:lnTo>
                  <a:lnTo>
                    <a:pt x="2372633" y="3724352"/>
                  </a:lnTo>
                  <a:lnTo>
                    <a:pt x="2329460" y="3737730"/>
                  </a:lnTo>
                  <a:lnTo>
                    <a:pt x="2285849" y="3750023"/>
                  </a:lnTo>
                  <a:lnTo>
                    <a:pt x="2241814" y="3761216"/>
                  </a:lnTo>
                  <a:lnTo>
                    <a:pt x="2197370" y="3771295"/>
                  </a:lnTo>
                  <a:lnTo>
                    <a:pt x="2152531" y="3780244"/>
                  </a:lnTo>
                  <a:lnTo>
                    <a:pt x="2107311" y="3788049"/>
                  </a:lnTo>
                  <a:lnTo>
                    <a:pt x="2061724" y="3794694"/>
                  </a:lnTo>
                  <a:lnTo>
                    <a:pt x="2015786" y="3800164"/>
                  </a:lnTo>
                  <a:lnTo>
                    <a:pt x="1969510" y="3804444"/>
                  </a:lnTo>
                  <a:lnTo>
                    <a:pt x="1922910" y="3807521"/>
                  </a:lnTo>
                  <a:lnTo>
                    <a:pt x="1876002" y="3809377"/>
                  </a:lnTo>
                  <a:lnTo>
                    <a:pt x="1828800" y="3810000"/>
                  </a:lnTo>
                  <a:lnTo>
                    <a:pt x="1781597" y="3809377"/>
                  </a:lnTo>
                  <a:lnTo>
                    <a:pt x="1734690" y="3807521"/>
                  </a:lnTo>
                  <a:lnTo>
                    <a:pt x="1688091" y="3804444"/>
                  </a:lnTo>
                  <a:lnTo>
                    <a:pt x="1641815" y="3800164"/>
                  </a:lnTo>
                  <a:lnTo>
                    <a:pt x="1595877" y="3794694"/>
                  </a:lnTo>
                  <a:lnTo>
                    <a:pt x="1550291" y="3788049"/>
                  </a:lnTo>
                  <a:lnTo>
                    <a:pt x="1505072" y="3780244"/>
                  </a:lnTo>
                  <a:lnTo>
                    <a:pt x="1460233" y="3771295"/>
                  </a:lnTo>
                  <a:lnTo>
                    <a:pt x="1415789" y="3761216"/>
                  </a:lnTo>
                  <a:lnTo>
                    <a:pt x="1371754" y="3750023"/>
                  </a:lnTo>
                  <a:lnTo>
                    <a:pt x="1328143" y="3737730"/>
                  </a:lnTo>
                  <a:lnTo>
                    <a:pt x="1284970" y="3724352"/>
                  </a:lnTo>
                  <a:lnTo>
                    <a:pt x="1242250" y="3709904"/>
                  </a:lnTo>
                  <a:lnTo>
                    <a:pt x="1199997" y="3694401"/>
                  </a:lnTo>
                  <a:lnTo>
                    <a:pt x="1158225" y="3677858"/>
                  </a:lnTo>
                  <a:lnTo>
                    <a:pt x="1116948" y="3660290"/>
                  </a:lnTo>
                  <a:lnTo>
                    <a:pt x="1076181" y="3641713"/>
                  </a:lnTo>
                  <a:lnTo>
                    <a:pt x="1035939" y="3622140"/>
                  </a:lnTo>
                  <a:lnTo>
                    <a:pt x="996235" y="3601587"/>
                  </a:lnTo>
                  <a:lnTo>
                    <a:pt x="957085" y="3580069"/>
                  </a:lnTo>
                  <a:lnTo>
                    <a:pt x="918502" y="3557601"/>
                  </a:lnTo>
                  <a:lnTo>
                    <a:pt x="880500" y="3534198"/>
                  </a:lnTo>
                  <a:lnTo>
                    <a:pt x="843095" y="3509875"/>
                  </a:lnTo>
                  <a:lnTo>
                    <a:pt x="806300" y="3484646"/>
                  </a:lnTo>
                  <a:lnTo>
                    <a:pt x="770130" y="3458527"/>
                  </a:lnTo>
                  <a:lnTo>
                    <a:pt x="734599" y="3431533"/>
                  </a:lnTo>
                  <a:lnTo>
                    <a:pt x="699722" y="3403679"/>
                  </a:lnTo>
                  <a:lnTo>
                    <a:pt x="665513" y="3374979"/>
                  </a:lnTo>
                  <a:lnTo>
                    <a:pt x="631986" y="3345449"/>
                  </a:lnTo>
                  <a:lnTo>
                    <a:pt x="599156" y="3315103"/>
                  </a:lnTo>
                  <a:lnTo>
                    <a:pt x="567036" y="3283957"/>
                  </a:lnTo>
                  <a:lnTo>
                    <a:pt x="535643" y="3252025"/>
                  </a:lnTo>
                  <a:lnTo>
                    <a:pt x="504989" y="3219323"/>
                  </a:lnTo>
                  <a:lnTo>
                    <a:pt x="475089" y="3185865"/>
                  </a:lnTo>
                  <a:lnTo>
                    <a:pt x="445957" y="3151666"/>
                  </a:lnTo>
                  <a:lnTo>
                    <a:pt x="417609" y="3116742"/>
                  </a:lnTo>
                  <a:lnTo>
                    <a:pt x="390057" y="3081107"/>
                  </a:lnTo>
                  <a:lnTo>
                    <a:pt x="363317" y="3044777"/>
                  </a:lnTo>
                  <a:lnTo>
                    <a:pt x="337403" y="3007765"/>
                  </a:lnTo>
                  <a:lnTo>
                    <a:pt x="312330" y="2970088"/>
                  </a:lnTo>
                  <a:lnTo>
                    <a:pt x="288111" y="2931760"/>
                  </a:lnTo>
                  <a:lnTo>
                    <a:pt x="264761" y="2892796"/>
                  </a:lnTo>
                  <a:lnTo>
                    <a:pt x="242295" y="2853211"/>
                  </a:lnTo>
                  <a:lnTo>
                    <a:pt x="220726" y="2813020"/>
                  </a:lnTo>
                  <a:lnTo>
                    <a:pt x="200069" y="2772239"/>
                  </a:lnTo>
                  <a:lnTo>
                    <a:pt x="180339" y="2730881"/>
                  </a:lnTo>
                  <a:lnTo>
                    <a:pt x="161550" y="2688962"/>
                  </a:lnTo>
                  <a:lnTo>
                    <a:pt x="143716" y="2646497"/>
                  </a:lnTo>
                  <a:lnTo>
                    <a:pt x="126851" y="2603501"/>
                  </a:lnTo>
                  <a:lnTo>
                    <a:pt x="110971" y="2559989"/>
                  </a:lnTo>
                  <a:lnTo>
                    <a:pt x="96088" y="2515975"/>
                  </a:lnTo>
                  <a:lnTo>
                    <a:pt x="82219" y="2471475"/>
                  </a:lnTo>
                  <a:lnTo>
                    <a:pt x="69376" y="2426504"/>
                  </a:lnTo>
                  <a:lnTo>
                    <a:pt x="57575" y="2381077"/>
                  </a:lnTo>
                  <a:lnTo>
                    <a:pt x="46830" y="2335209"/>
                  </a:lnTo>
                  <a:lnTo>
                    <a:pt x="37154" y="2288914"/>
                  </a:lnTo>
                  <a:lnTo>
                    <a:pt x="28563" y="2242207"/>
                  </a:lnTo>
                  <a:lnTo>
                    <a:pt x="21071" y="2195104"/>
                  </a:lnTo>
                  <a:lnTo>
                    <a:pt x="14693" y="2147620"/>
                  </a:lnTo>
                  <a:lnTo>
                    <a:pt x="9441" y="2099769"/>
                  </a:lnTo>
                  <a:lnTo>
                    <a:pt x="5332" y="2051567"/>
                  </a:lnTo>
                  <a:lnTo>
                    <a:pt x="2379" y="2003028"/>
                  </a:lnTo>
                  <a:lnTo>
                    <a:pt x="597" y="1954167"/>
                  </a:lnTo>
                  <a:lnTo>
                    <a:pt x="0" y="1905000"/>
                  </a:lnTo>
                  <a:close/>
                </a:path>
              </a:pathLst>
            </a:custGeom>
            <a:ln w="9144">
              <a:solidFill>
                <a:srgbClr val="042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International symbol of access for hearing loss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1630679"/>
              <a:ext cx="3139439" cy="31394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CB9832-94B0-1A73-E912-38419CE9BD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100" y="-574040"/>
            <a:ext cx="8255000" cy="574040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Absence of Parties and Witnesses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49300" y="264921"/>
            <a:ext cx="73742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" dirty="0"/>
              <a:t> </a:t>
            </a:r>
            <a:r>
              <a:rPr dirty="0"/>
              <a:t>protections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available</a:t>
            </a:r>
            <a:r>
              <a:rPr spc="-20" dirty="0"/>
              <a:t> </a:t>
            </a:r>
            <a:r>
              <a:rPr spc="-25" dirty="0"/>
              <a:t>for </a:t>
            </a:r>
            <a:r>
              <a:rPr dirty="0"/>
              <a:t>parties</a:t>
            </a:r>
            <a:r>
              <a:rPr spc="-15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witnesses who</a:t>
            </a:r>
            <a:r>
              <a:rPr spc="-15" dirty="0"/>
              <a:t> </a:t>
            </a:r>
            <a:r>
              <a:rPr spc="-10" dirty="0"/>
              <a:t>refuse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be</a:t>
            </a:r>
            <a:r>
              <a:rPr spc="20" dirty="0"/>
              <a:t> </a:t>
            </a:r>
            <a:r>
              <a:rPr spc="-10" dirty="0"/>
              <a:t>cross-examined?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2190114"/>
            <a:ext cx="741997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Prohibition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against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retaliation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  <a:buClr>
                <a:srgbClr val="282828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99085" marR="23939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may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draw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negative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inferences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from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absence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one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both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parties’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attendance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hearing.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282828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99085" marR="177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party’s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choose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cross-examine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witness,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shall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affirmatively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waive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cross-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through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written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oral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statement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decision-maker(s).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282828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party’s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waiver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cross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does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eliminate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ability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Chair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use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prior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statements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made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party.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81629" y="681050"/>
            <a:ext cx="3839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Hearing</a:t>
            </a:r>
            <a:r>
              <a:rPr spc="-5" dirty="0"/>
              <a:t> </a:t>
            </a:r>
            <a:r>
              <a:rPr spc="-10" dirty="0"/>
              <a:t>Decorum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457982"/>
            <a:ext cx="7790815" cy="4610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Questions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conveyed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neutral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tone.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Parties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advisors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will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refer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others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using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correct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pronouns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names.</a:t>
            </a:r>
            <a:endParaRPr sz="1600">
              <a:latin typeface="Arial"/>
              <a:cs typeface="Arial"/>
            </a:endParaRPr>
          </a:p>
          <a:p>
            <a:pPr marL="355600" marR="145415" indent="-3435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party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act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abusively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disrespectfully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during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hearing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toward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other person.</a:t>
            </a:r>
            <a:endParaRPr sz="1600">
              <a:latin typeface="Arial"/>
              <a:cs typeface="Arial"/>
            </a:endParaRPr>
          </a:p>
          <a:p>
            <a:pPr marL="355600" marR="31115" indent="-3435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Attorneys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must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conduct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themselves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accordance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educational</a:t>
            </a:r>
            <a:r>
              <a:rPr sz="16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purpose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process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remember they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courtroom.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Advisor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yell,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scream,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pound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table,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badger,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physically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‘‘lean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in’’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other’s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space.</a:t>
            </a:r>
            <a:endParaRPr sz="1600">
              <a:latin typeface="Arial"/>
              <a:cs typeface="Arial"/>
            </a:endParaRPr>
          </a:p>
          <a:p>
            <a:pPr marL="355600" marR="683260" indent="-343535">
              <a:lnSpc>
                <a:spcPct val="100000"/>
              </a:lnSpc>
              <a:spcBef>
                <a:spcPts val="385"/>
              </a:spcBef>
              <a:buAutoNum type="arabicPeriod" startAt="6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Advisor</a:t>
            </a:r>
            <a:r>
              <a:rPr sz="16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use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profanity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make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irrelevant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hominem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attacks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upon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party/witness.</a:t>
            </a:r>
            <a:endParaRPr sz="1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385"/>
              </a:spcBef>
              <a:buAutoNum type="arabicPeriod" startAt="6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Questions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meant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interrogative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statements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used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test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knowledge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understand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fact;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they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include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accusations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within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text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question.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AutoNum type="arabicPeriod" startAt="6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advisor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ask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repetitive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irrelevant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questions.</a:t>
            </a:r>
            <a:endParaRPr sz="1600">
              <a:latin typeface="Arial"/>
              <a:cs typeface="Arial"/>
            </a:endParaRPr>
          </a:p>
          <a:p>
            <a:pPr marL="355600" marR="5715" indent="-343535">
              <a:lnSpc>
                <a:spcPct val="100000"/>
              </a:lnSpc>
              <a:spcBef>
                <a:spcPts val="385"/>
              </a:spcBef>
              <a:buAutoNum type="arabicPeriod" startAt="6"/>
              <a:tabLst>
                <a:tab pos="3556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Parties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advisors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may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take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action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hearing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reasonable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person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in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shoes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affected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party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would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view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intended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intimidate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person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(whether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party, witness,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6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official)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into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participating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process</a:t>
            </a:r>
            <a:r>
              <a:rPr sz="1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meaningfully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modifying</a:t>
            </a:r>
            <a:r>
              <a:rPr sz="16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their</a:t>
            </a:r>
            <a:r>
              <a:rPr sz="1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participation</a:t>
            </a:r>
            <a:r>
              <a:rPr sz="1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1570">
              <a:lnSpc>
                <a:spcPct val="100000"/>
              </a:lnSpc>
              <a:spcBef>
                <a:spcPts val="100"/>
              </a:spcBef>
            </a:pPr>
            <a:r>
              <a:rPr dirty="0"/>
              <a:t>Decorum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Advisors</a:t>
            </a:r>
            <a:r>
              <a:rPr spc="-40" dirty="0"/>
              <a:t> </a:t>
            </a:r>
            <a:r>
              <a:rPr dirty="0"/>
              <a:t>must</a:t>
            </a:r>
            <a:r>
              <a:rPr spc="-30" dirty="0"/>
              <a:t> </a:t>
            </a:r>
            <a:r>
              <a:rPr dirty="0"/>
              <a:t>conduct</a:t>
            </a:r>
            <a:r>
              <a:rPr spc="-55" dirty="0"/>
              <a:t> </a:t>
            </a:r>
            <a:r>
              <a:rPr dirty="0"/>
              <a:t>themselves</a:t>
            </a:r>
            <a:r>
              <a:rPr spc="-5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50" dirty="0"/>
              <a:t>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respectful</a:t>
            </a:r>
            <a:r>
              <a:rPr spc="-50" dirty="0"/>
              <a:t> </a:t>
            </a:r>
            <a:r>
              <a:rPr dirty="0"/>
              <a:t>manner</a:t>
            </a:r>
            <a:r>
              <a:rPr spc="-50" dirty="0"/>
              <a:t> </a:t>
            </a:r>
            <a:r>
              <a:rPr dirty="0"/>
              <a:t>during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hearing.</a:t>
            </a:r>
          </a:p>
          <a:p>
            <a:pPr marL="299085" marR="335915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</a:tabLst>
            </a:pPr>
            <a:r>
              <a:rPr dirty="0"/>
              <a:t>Advisors</a:t>
            </a:r>
            <a:r>
              <a:rPr spc="-35" dirty="0"/>
              <a:t> </a:t>
            </a:r>
            <a:r>
              <a:rPr dirty="0"/>
              <a:t>may</a:t>
            </a:r>
            <a:r>
              <a:rPr spc="-20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dirty="0"/>
              <a:t>ask</a:t>
            </a:r>
            <a:r>
              <a:rPr spc="-30" dirty="0"/>
              <a:t> </a:t>
            </a:r>
            <a:r>
              <a:rPr dirty="0"/>
              <a:t>questions</a:t>
            </a:r>
            <a:r>
              <a:rPr spc="-3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5" dirty="0"/>
              <a:t>an </a:t>
            </a:r>
            <a:r>
              <a:rPr dirty="0"/>
              <a:t>aggressive,</a:t>
            </a:r>
            <a:r>
              <a:rPr spc="-60" dirty="0"/>
              <a:t> </a:t>
            </a:r>
            <a:r>
              <a:rPr dirty="0"/>
              <a:t>intimidating</a:t>
            </a:r>
            <a:r>
              <a:rPr spc="-10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spc="-10" dirty="0"/>
              <a:t>threatening manner</a:t>
            </a:r>
          </a:p>
          <a:p>
            <a:pPr marL="299085" marR="5080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</a:tabLst>
            </a:pPr>
            <a:r>
              <a:rPr dirty="0"/>
              <a:t>Advisors</a:t>
            </a:r>
            <a:r>
              <a:rPr spc="-45" dirty="0"/>
              <a:t> </a:t>
            </a:r>
            <a:r>
              <a:rPr dirty="0"/>
              <a:t>must</a:t>
            </a:r>
            <a:r>
              <a:rPr spc="-40" dirty="0"/>
              <a:t> </a:t>
            </a:r>
            <a:r>
              <a:rPr dirty="0"/>
              <a:t>respect</a:t>
            </a:r>
            <a:r>
              <a:rPr spc="-7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decision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25" dirty="0"/>
              <a:t>the </a:t>
            </a:r>
            <a:r>
              <a:rPr dirty="0"/>
              <a:t>Hearing</a:t>
            </a:r>
            <a:r>
              <a:rPr spc="-60" dirty="0"/>
              <a:t> </a:t>
            </a:r>
            <a:r>
              <a:rPr dirty="0"/>
              <a:t>Officer</a:t>
            </a:r>
            <a:r>
              <a:rPr spc="-60" dirty="0"/>
              <a:t> </a:t>
            </a:r>
            <a:r>
              <a:rPr dirty="0"/>
              <a:t>regarding</a:t>
            </a:r>
            <a:r>
              <a:rPr spc="-70" dirty="0"/>
              <a:t> </a:t>
            </a:r>
            <a:r>
              <a:rPr spc="-10" dirty="0"/>
              <a:t>relevancy</a:t>
            </a: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pc="-10" dirty="0"/>
          </a:p>
          <a:p>
            <a:pPr marL="12700" marR="119380">
              <a:lnSpc>
                <a:spcPct val="100000"/>
              </a:lnSpc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Hearing</a:t>
            </a:r>
            <a:r>
              <a:rPr spc="-45" dirty="0"/>
              <a:t> </a:t>
            </a:r>
            <a:r>
              <a:rPr dirty="0"/>
              <a:t>Officer</a:t>
            </a:r>
            <a:r>
              <a:rPr spc="-65" dirty="0"/>
              <a:t> </a:t>
            </a:r>
            <a:r>
              <a:rPr dirty="0"/>
              <a:t>maintains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ability</a:t>
            </a:r>
            <a:r>
              <a:rPr spc="-35" dirty="0"/>
              <a:t> </a:t>
            </a:r>
            <a:r>
              <a:rPr spc="-25" dirty="0"/>
              <a:t>to </a:t>
            </a:r>
            <a:r>
              <a:rPr dirty="0"/>
              <a:t>ask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Advisor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leave</a:t>
            </a:r>
            <a:r>
              <a:rPr spc="-1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hearing</a:t>
            </a:r>
            <a:r>
              <a:rPr spc="-35" dirty="0"/>
              <a:t> </a:t>
            </a:r>
            <a:r>
              <a:rPr dirty="0"/>
              <a:t>if</a:t>
            </a:r>
            <a:r>
              <a:rPr spc="-20" dirty="0"/>
              <a:t> they </a:t>
            </a:r>
            <a:r>
              <a:rPr dirty="0"/>
              <a:t>refuse</a:t>
            </a:r>
            <a:r>
              <a:rPr spc="-6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cooperate</a:t>
            </a:r>
            <a:r>
              <a:rPr spc="-65" dirty="0"/>
              <a:t> </a:t>
            </a:r>
            <a:r>
              <a:rPr dirty="0"/>
              <a:t>with</a:t>
            </a:r>
            <a:r>
              <a:rPr spc="-10" dirty="0"/>
              <a:t> decorum requirements.</a:t>
            </a:r>
          </a:p>
        </p:txBody>
      </p:sp>
      <p:grpSp>
        <p:nvGrpSpPr>
          <p:cNvPr id="4" name="object 4" descr="Circle with two drawn hands shaking inside of it."/>
          <p:cNvGrpSpPr/>
          <p:nvPr/>
        </p:nvGrpSpPr>
        <p:grpSpPr>
          <a:xfrm>
            <a:off x="300227" y="1595627"/>
            <a:ext cx="3563620" cy="3667125"/>
            <a:chOff x="300227" y="1595627"/>
            <a:chExt cx="3563620" cy="3667125"/>
          </a:xfrm>
        </p:grpSpPr>
        <p:sp>
          <p:nvSpPr>
            <p:cNvPr id="5" name="object 5"/>
            <p:cNvSpPr/>
            <p:nvPr/>
          </p:nvSpPr>
          <p:spPr>
            <a:xfrm>
              <a:off x="304799" y="1600199"/>
              <a:ext cx="3554095" cy="3657600"/>
            </a:xfrm>
            <a:custGeom>
              <a:avLst/>
              <a:gdLst/>
              <a:ahLst/>
              <a:cxnLst/>
              <a:rect l="l" t="t" r="r" b="b"/>
              <a:pathLst>
                <a:path w="3554095" h="3657600">
                  <a:moveTo>
                    <a:pt x="1776983" y="0"/>
                  </a:moveTo>
                  <a:lnTo>
                    <a:pt x="1729644" y="636"/>
                  </a:lnTo>
                  <a:lnTo>
                    <a:pt x="1682609" y="2534"/>
                  </a:lnTo>
                  <a:lnTo>
                    <a:pt x="1635896" y="5679"/>
                  </a:lnTo>
                  <a:lnTo>
                    <a:pt x="1589518" y="10055"/>
                  </a:lnTo>
                  <a:lnTo>
                    <a:pt x="1543492" y="15645"/>
                  </a:lnTo>
                  <a:lnTo>
                    <a:pt x="1497833" y="22435"/>
                  </a:lnTo>
                  <a:lnTo>
                    <a:pt x="1452556" y="30407"/>
                  </a:lnTo>
                  <a:lnTo>
                    <a:pt x="1407676" y="39547"/>
                  </a:lnTo>
                  <a:lnTo>
                    <a:pt x="1363210" y="49839"/>
                  </a:lnTo>
                  <a:lnTo>
                    <a:pt x="1319171" y="61266"/>
                  </a:lnTo>
                  <a:lnTo>
                    <a:pt x="1275576" y="73814"/>
                  </a:lnTo>
                  <a:lnTo>
                    <a:pt x="1232440" y="87465"/>
                  </a:lnTo>
                  <a:lnTo>
                    <a:pt x="1189778" y="102206"/>
                  </a:lnTo>
                  <a:lnTo>
                    <a:pt x="1147606" y="118018"/>
                  </a:lnTo>
                  <a:lnTo>
                    <a:pt x="1105939" y="134888"/>
                  </a:lnTo>
                  <a:lnTo>
                    <a:pt x="1064792" y="152798"/>
                  </a:lnTo>
                  <a:lnTo>
                    <a:pt x="1024181" y="171734"/>
                  </a:lnTo>
                  <a:lnTo>
                    <a:pt x="984121" y="191679"/>
                  </a:lnTo>
                  <a:lnTo>
                    <a:pt x="944627" y="212618"/>
                  </a:lnTo>
                  <a:lnTo>
                    <a:pt x="905715" y="234535"/>
                  </a:lnTo>
                  <a:lnTo>
                    <a:pt x="867399" y="257414"/>
                  </a:lnTo>
                  <a:lnTo>
                    <a:pt x="829697" y="281239"/>
                  </a:lnTo>
                  <a:lnTo>
                    <a:pt x="792622" y="305994"/>
                  </a:lnTo>
                  <a:lnTo>
                    <a:pt x="756190" y="331664"/>
                  </a:lnTo>
                  <a:lnTo>
                    <a:pt x="720417" y="358233"/>
                  </a:lnTo>
                  <a:lnTo>
                    <a:pt x="685317" y="385685"/>
                  </a:lnTo>
                  <a:lnTo>
                    <a:pt x="650907" y="414004"/>
                  </a:lnTo>
                  <a:lnTo>
                    <a:pt x="617201" y="443175"/>
                  </a:lnTo>
                  <a:lnTo>
                    <a:pt x="584215" y="473181"/>
                  </a:lnTo>
                  <a:lnTo>
                    <a:pt x="551965" y="504008"/>
                  </a:lnTo>
                  <a:lnTo>
                    <a:pt x="520465" y="535638"/>
                  </a:lnTo>
                  <a:lnTo>
                    <a:pt x="489730" y="568056"/>
                  </a:lnTo>
                  <a:lnTo>
                    <a:pt x="459777" y="601247"/>
                  </a:lnTo>
                  <a:lnTo>
                    <a:pt x="430621" y="635195"/>
                  </a:lnTo>
                  <a:lnTo>
                    <a:pt x="402277" y="669884"/>
                  </a:lnTo>
                  <a:lnTo>
                    <a:pt x="374760" y="705297"/>
                  </a:lnTo>
                  <a:lnTo>
                    <a:pt x="348086" y="741420"/>
                  </a:lnTo>
                  <a:lnTo>
                    <a:pt x="322269" y="778237"/>
                  </a:lnTo>
                  <a:lnTo>
                    <a:pt x="297326" y="815731"/>
                  </a:lnTo>
                  <a:lnTo>
                    <a:pt x="273272" y="853887"/>
                  </a:lnTo>
                  <a:lnTo>
                    <a:pt x="250122" y="892689"/>
                  </a:lnTo>
                  <a:lnTo>
                    <a:pt x="227891" y="932121"/>
                  </a:lnTo>
                  <a:lnTo>
                    <a:pt x="206596" y="972168"/>
                  </a:lnTo>
                  <a:lnTo>
                    <a:pt x="186250" y="1012813"/>
                  </a:lnTo>
                  <a:lnTo>
                    <a:pt x="166870" y="1054042"/>
                  </a:lnTo>
                  <a:lnTo>
                    <a:pt x="148470" y="1095837"/>
                  </a:lnTo>
                  <a:lnTo>
                    <a:pt x="131067" y="1138184"/>
                  </a:lnTo>
                  <a:lnTo>
                    <a:pt x="114675" y="1181066"/>
                  </a:lnTo>
                  <a:lnTo>
                    <a:pt x="99311" y="1224468"/>
                  </a:lnTo>
                  <a:lnTo>
                    <a:pt x="84988" y="1268374"/>
                  </a:lnTo>
                  <a:lnTo>
                    <a:pt x="71723" y="1312768"/>
                  </a:lnTo>
                  <a:lnTo>
                    <a:pt x="59531" y="1357635"/>
                  </a:lnTo>
                  <a:lnTo>
                    <a:pt x="48427" y="1402957"/>
                  </a:lnTo>
                  <a:lnTo>
                    <a:pt x="38427" y="1448721"/>
                  </a:lnTo>
                  <a:lnTo>
                    <a:pt x="29546" y="1494909"/>
                  </a:lnTo>
                  <a:lnTo>
                    <a:pt x="21799" y="1541507"/>
                  </a:lnTo>
                  <a:lnTo>
                    <a:pt x="15202" y="1588498"/>
                  </a:lnTo>
                  <a:lnTo>
                    <a:pt x="9770" y="1635866"/>
                  </a:lnTo>
                  <a:lnTo>
                    <a:pt x="5519" y="1683597"/>
                  </a:lnTo>
                  <a:lnTo>
                    <a:pt x="2463" y="1731673"/>
                  </a:lnTo>
                  <a:lnTo>
                    <a:pt x="618" y="1780079"/>
                  </a:lnTo>
                  <a:lnTo>
                    <a:pt x="0" y="1828800"/>
                  </a:lnTo>
                  <a:lnTo>
                    <a:pt x="618" y="1877520"/>
                  </a:lnTo>
                  <a:lnTo>
                    <a:pt x="2463" y="1925926"/>
                  </a:lnTo>
                  <a:lnTo>
                    <a:pt x="5519" y="1974002"/>
                  </a:lnTo>
                  <a:lnTo>
                    <a:pt x="9770" y="2021733"/>
                  </a:lnTo>
                  <a:lnTo>
                    <a:pt x="15202" y="2069101"/>
                  </a:lnTo>
                  <a:lnTo>
                    <a:pt x="21799" y="2116092"/>
                  </a:lnTo>
                  <a:lnTo>
                    <a:pt x="29546" y="2162690"/>
                  </a:lnTo>
                  <a:lnTo>
                    <a:pt x="38427" y="2208878"/>
                  </a:lnTo>
                  <a:lnTo>
                    <a:pt x="48427" y="2254642"/>
                  </a:lnTo>
                  <a:lnTo>
                    <a:pt x="59531" y="2299964"/>
                  </a:lnTo>
                  <a:lnTo>
                    <a:pt x="71723" y="2344831"/>
                  </a:lnTo>
                  <a:lnTo>
                    <a:pt x="84988" y="2389225"/>
                  </a:lnTo>
                  <a:lnTo>
                    <a:pt x="99311" y="2433131"/>
                  </a:lnTo>
                  <a:lnTo>
                    <a:pt x="114675" y="2476533"/>
                  </a:lnTo>
                  <a:lnTo>
                    <a:pt x="131067" y="2519415"/>
                  </a:lnTo>
                  <a:lnTo>
                    <a:pt x="148470" y="2561762"/>
                  </a:lnTo>
                  <a:lnTo>
                    <a:pt x="166870" y="2603557"/>
                  </a:lnTo>
                  <a:lnTo>
                    <a:pt x="186250" y="2644786"/>
                  </a:lnTo>
                  <a:lnTo>
                    <a:pt x="206596" y="2685431"/>
                  </a:lnTo>
                  <a:lnTo>
                    <a:pt x="227891" y="2725478"/>
                  </a:lnTo>
                  <a:lnTo>
                    <a:pt x="250122" y="2764910"/>
                  </a:lnTo>
                  <a:lnTo>
                    <a:pt x="273272" y="2803712"/>
                  </a:lnTo>
                  <a:lnTo>
                    <a:pt x="297326" y="2841868"/>
                  </a:lnTo>
                  <a:lnTo>
                    <a:pt x="322269" y="2879362"/>
                  </a:lnTo>
                  <a:lnTo>
                    <a:pt x="348086" y="2916179"/>
                  </a:lnTo>
                  <a:lnTo>
                    <a:pt x="374760" y="2952302"/>
                  </a:lnTo>
                  <a:lnTo>
                    <a:pt x="402277" y="2987715"/>
                  </a:lnTo>
                  <a:lnTo>
                    <a:pt x="430621" y="3022404"/>
                  </a:lnTo>
                  <a:lnTo>
                    <a:pt x="459777" y="3056352"/>
                  </a:lnTo>
                  <a:lnTo>
                    <a:pt x="489730" y="3089543"/>
                  </a:lnTo>
                  <a:lnTo>
                    <a:pt x="520465" y="3121961"/>
                  </a:lnTo>
                  <a:lnTo>
                    <a:pt x="551965" y="3153591"/>
                  </a:lnTo>
                  <a:lnTo>
                    <a:pt x="584215" y="3184418"/>
                  </a:lnTo>
                  <a:lnTo>
                    <a:pt x="617201" y="3214424"/>
                  </a:lnTo>
                  <a:lnTo>
                    <a:pt x="650907" y="3243595"/>
                  </a:lnTo>
                  <a:lnTo>
                    <a:pt x="685317" y="3271914"/>
                  </a:lnTo>
                  <a:lnTo>
                    <a:pt x="720417" y="3299366"/>
                  </a:lnTo>
                  <a:lnTo>
                    <a:pt x="756190" y="3325935"/>
                  </a:lnTo>
                  <a:lnTo>
                    <a:pt x="792622" y="3351605"/>
                  </a:lnTo>
                  <a:lnTo>
                    <a:pt x="829697" y="3376360"/>
                  </a:lnTo>
                  <a:lnTo>
                    <a:pt x="867399" y="3400185"/>
                  </a:lnTo>
                  <a:lnTo>
                    <a:pt x="905715" y="3423064"/>
                  </a:lnTo>
                  <a:lnTo>
                    <a:pt x="944627" y="3444981"/>
                  </a:lnTo>
                  <a:lnTo>
                    <a:pt x="984121" y="3465920"/>
                  </a:lnTo>
                  <a:lnTo>
                    <a:pt x="1024181" y="3485865"/>
                  </a:lnTo>
                  <a:lnTo>
                    <a:pt x="1064792" y="3504801"/>
                  </a:lnTo>
                  <a:lnTo>
                    <a:pt x="1105939" y="3522711"/>
                  </a:lnTo>
                  <a:lnTo>
                    <a:pt x="1147606" y="3539581"/>
                  </a:lnTo>
                  <a:lnTo>
                    <a:pt x="1189778" y="3555393"/>
                  </a:lnTo>
                  <a:lnTo>
                    <a:pt x="1232440" y="3570134"/>
                  </a:lnTo>
                  <a:lnTo>
                    <a:pt x="1275576" y="3583785"/>
                  </a:lnTo>
                  <a:lnTo>
                    <a:pt x="1319171" y="3596333"/>
                  </a:lnTo>
                  <a:lnTo>
                    <a:pt x="1363210" y="3607760"/>
                  </a:lnTo>
                  <a:lnTo>
                    <a:pt x="1407676" y="3618052"/>
                  </a:lnTo>
                  <a:lnTo>
                    <a:pt x="1452556" y="3627192"/>
                  </a:lnTo>
                  <a:lnTo>
                    <a:pt x="1497833" y="3635164"/>
                  </a:lnTo>
                  <a:lnTo>
                    <a:pt x="1543492" y="3641954"/>
                  </a:lnTo>
                  <a:lnTo>
                    <a:pt x="1589518" y="3647544"/>
                  </a:lnTo>
                  <a:lnTo>
                    <a:pt x="1635896" y="3651920"/>
                  </a:lnTo>
                  <a:lnTo>
                    <a:pt x="1682609" y="3655065"/>
                  </a:lnTo>
                  <a:lnTo>
                    <a:pt x="1729644" y="3656963"/>
                  </a:lnTo>
                  <a:lnTo>
                    <a:pt x="1776983" y="3657600"/>
                  </a:lnTo>
                  <a:lnTo>
                    <a:pt x="1824326" y="3656963"/>
                  </a:lnTo>
                  <a:lnTo>
                    <a:pt x="1871362" y="3655065"/>
                  </a:lnTo>
                  <a:lnTo>
                    <a:pt x="1918078" y="3651920"/>
                  </a:lnTo>
                  <a:lnTo>
                    <a:pt x="1964457" y="3647544"/>
                  </a:lnTo>
                  <a:lnTo>
                    <a:pt x="2010485" y="3641954"/>
                  </a:lnTo>
                  <a:lnTo>
                    <a:pt x="2056146" y="3635164"/>
                  </a:lnTo>
                  <a:lnTo>
                    <a:pt x="2101425" y="3627192"/>
                  </a:lnTo>
                  <a:lnTo>
                    <a:pt x="2146306" y="3618052"/>
                  </a:lnTo>
                  <a:lnTo>
                    <a:pt x="2190774" y="3607760"/>
                  </a:lnTo>
                  <a:lnTo>
                    <a:pt x="2234813" y="3596333"/>
                  </a:lnTo>
                  <a:lnTo>
                    <a:pt x="2278409" y="3583785"/>
                  </a:lnTo>
                  <a:lnTo>
                    <a:pt x="2321546" y="3570134"/>
                  </a:lnTo>
                  <a:lnTo>
                    <a:pt x="2364209" y="3555393"/>
                  </a:lnTo>
                  <a:lnTo>
                    <a:pt x="2406382" y="3539581"/>
                  </a:lnTo>
                  <a:lnTo>
                    <a:pt x="2448049" y="3522711"/>
                  </a:lnTo>
                  <a:lnTo>
                    <a:pt x="2489197" y="3504801"/>
                  </a:lnTo>
                  <a:lnTo>
                    <a:pt x="2529808" y="3485865"/>
                  </a:lnTo>
                  <a:lnTo>
                    <a:pt x="2569869" y="3465920"/>
                  </a:lnTo>
                  <a:lnTo>
                    <a:pt x="2609363" y="3444981"/>
                  </a:lnTo>
                  <a:lnTo>
                    <a:pt x="2648275" y="3423064"/>
                  </a:lnTo>
                  <a:lnTo>
                    <a:pt x="2686590" y="3400185"/>
                  </a:lnTo>
                  <a:lnTo>
                    <a:pt x="2724293" y="3376360"/>
                  </a:lnTo>
                  <a:lnTo>
                    <a:pt x="2761367" y="3351605"/>
                  </a:lnTo>
                  <a:lnTo>
                    <a:pt x="2797799" y="3325935"/>
                  </a:lnTo>
                  <a:lnTo>
                    <a:pt x="2833572" y="3299366"/>
                  </a:lnTo>
                  <a:lnTo>
                    <a:pt x="2868671" y="3271914"/>
                  </a:lnTo>
                  <a:lnTo>
                    <a:pt x="2903081" y="3243595"/>
                  </a:lnTo>
                  <a:lnTo>
                    <a:pt x="2936786" y="3214424"/>
                  </a:lnTo>
                  <a:lnTo>
                    <a:pt x="2969772" y="3184418"/>
                  </a:lnTo>
                  <a:lnTo>
                    <a:pt x="3002022" y="3153591"/>
                  </a:lnTo>
                  <a:lnTo>
                    <a:pt x="3033521" y="3121961"/>
                  </a:lnTo>
                  <a:lnTo>
                    <a:pt x="3064255" y="3089543"/>
                  </a:lnTo>
                  <a:lnTo>
                    <a:pt x="3094207" y="3056352"/>
                  </a:lnTo>
                  <a:lnTo>
                    <a:pt x="3123363" y="3022404"/>
                  </a:lnTo>
                  <a:lnTo>
                    <a:pt x="3151706" y="2987715"/>
                  </a:lnTo>
                  <a:lnTo>
                    <a:pt x="3179223" y="2952302"/>
                  </a:lnTo>
                  <a:lnTo>
                    <a:pt x="3205896" y="2916179"/>
                  </a:lnTo>
                  <a:lnTo>
                    <a:pt x="3231712" y="2879362"/>
                  </a:lnTo>
                  <a:lnTo>
                    <a:pt x="3256654" y="2841868"/>
                  </a:lnTo>
                  <a:lnTo>
                    <a:pt x="3280707" y="2803712"/>
                  </a:lnTo>
                  <a:lnTo>
                    <a:pt x="3303856" y="2764910"/>
                  </a:lnTo>
                  <a:lnTo>
                    <a:pt x="3326086" y="2725478"/>
                  </a:lnTo>
                  <a:lnTo>
                    <a:pt x="3347381" y="2685431"/>
                  </a:lnTo>
                  <a:lnTo>
                    <a:pt x="3367726" y="2644786"/>
                  </a:lnTo>
                  <a:lnTo>
                    <a:pt x="3387106" y="2603557"/>
                  </a:lnTo>
                  <a:lnTo>
                    <a:pt x="3405504" y="2561762"/>
                  </a:lnTo>
                  <a:lnTo>
                    <a:pt x="3422907" y="2519415"/>
                  </a:lnTo>
                  <a:lnTo>
                    <a:pt x="3439298" y="2476533"/>
                  </a:lnTo>
                  <a:lnTo>
                    <a:pt x="3454662" y="2433131"/>
                  </a:lnTo>
                  <a:lnTo>
                    <a:pt x="3468984" y="2389225"/>
                  </a:lnTo>
                  <a:lnTo>
                    <a:pt x="3482248" y="2344831"/>
                  </a:lnTo>
                  <a:lnTo>
                    <a:pt x="3494439" y="2299964"/>
                  </a:lnTo>
                  <a:lnTo>
                    <a:pt x="3505543" y="2254642"/>
                  </a:lnTo>
                  <a:lnTo>
                    <a:pt x="3515542" y="2208878"/>
                  </a:lnTo>
                  <a:lnTo>
                    <a:pt x="3524423" y="2162690"/>
                  </a:lnTo>
                  <a:lnTo>
                    <a:pt x="3532169" y="2116092"/>
                  </a:lnTo>
                  <a:lnTo>
                    <a:pt x="3538766" y="2069101"/>
                  </a:lnTo>
                  <a:lnTo>
                    <a:pt x="3544197" y="2021733"/>
                  </a:lnTo>
                  <a:lnTo>
                    <a:pt x="3548449" y="1974002"/>
                  </a:lnTo>
                  <a:lnTo>
                    <a:pt x="3551505" y="1925926"/>
                  </a:lnTo>
                  <a:lnTo>
                    <a:pt x="3553349" y="1877520"/>
                  </a:lnTo>
                  <a:lnTo>
                    <a:pt x="3553967" y="1828800"/>
                  </a:lnTo>
                  <a:lnTo>
                    <a:pt x="3553349" y="1780079"/>
                  </a:lnTo>
                  <a:lnTo>
                    <a:pt x="3551505" y="1731673"/>
                  </a:lnTo>
                  <a:lnTo>
                    <a:pt x="3548449" y="1683597"/>
                  </a:lnTo>
                  <a:lnTo>
                    <a:pt x="3544197" y="1635866"/>
                  </a:lnTo>
                  <a:lnTo>
                    <a:pt x="3538766" y="1588498"/>
                  </a:lnTo>
                  <a:lnTo>
                    <a:pt x="3532169" y="1541507"/>
                  </a:lnTo>
                  <a:lnTo>
                    <a:pt x="3524423" y="1494909"/>
                  </a:lnTo>
                  <a:lnTo>
                    <a:pt x="3515542" y="1448721"/>
                  </a:lnTo>
                  <a:lnTo>
                    <a:pt x="3505543" y="1402957"/>
                  </a:lnTo>
                  <a:lnTo>
                    <a:pt x="3494439" y="1357635"/>
                  </a:lnTo>
                  <a:lnTo>
                    <a:pt x="3482248" y="1312768"/>
                  </a:lnTo>
                  <a:lnTo>
                    <a:pt x="3468984" y="1268374"/>
                  </a:lnTo>
                  <a:lnTo>
                    <a:pt x="3454662" y="1224468"/>
                  </a:lnTo>
                  <a:lnTo>
                    <a:pt x="3439298" y="1181066"/>
                  </a:lnTo>
                  <a:lnTo>
                    <a:pt x="3422907" y="1138184"/>
                  </a:lnTo>
                  <a:lnTo>
                    <a:pt x="3405504" y="1095837"/>
                  </a:lnTo>
                  <a:lnTo>
                    <a:pt x="3387106" y="1054042"/>
                  </a:lnTo>
                  <a:lnTo>
                    <a:pt x="3367726" y="1012813"/>
                  </a:lnTo>
                  <a:lnTo>
                    <a:pt x="3347381" y="972168"/>
                  </a:lnTo>
                  <a:lnTo>
                    <a:pt x="3326086" y="932121"/>
                  </a:lnTo>
                  <a:lnTo>
                    <a:pt x="3303856" y="892689"/>
                  </a:lnTo>
                  <a:lnTo>
                    <a:pt x="3280707" y="853887"/>
                  </a:lnTo>
                  <a:lnTo>
                    <a:pt x="3256654" y="815731"/>
                  </a:lnTo>
                  <a:lnTo>
                    <a:pt x="3231712" y="778237"/>
                  </a:lnTo>
                  <a:lnTo>
                    <a:pt x="3205896" y="741420"/>
                  </a:lnTo>
                  <a:lnTo>
                    <a:pt x="3179223" y="705297"/>
                  </a:lnTo>
                  <a:lnTo>
                    <a:pt x="3151706" y="669884"/>
                  </a:lnTo>
                  <a:lnTo>
                    <a:pt x="3123363" y="635195"/>
                  </a:lnTo>
                  <a:lnTo>
                    <a:pt x="3094207" y="601247"/>
                  </a:lnTo>
                  <a:lnTo>
                    <a:pt x="3064255" y="568056"/>
                  </a:lnTo>
                  <a:lnTo>
                    <a:pt x="3033521" y="535638"/>
                  </a:lnTo>
                  <a:lnTo>
                    <a:pt x="3002022" y="504008"/>
                  </a:lnTo>
                  <a:lnTo>
                    <a:pt x="2969772" y="473181"/>
                  </a:lnTo>
                  <a:lnTo>
                    <a:pt x="2936786" y="443175"/>
                  </a:lnTo>
                  <a:lnTo>
                    <a:pt x="2903081" y="414004"/>
                  </a:lnTo>
                  <a:lnTo>
                    <a:pt x="2868671" y="385685"/>
                  </a:lnTo>
                  <a:lnTo>
                    <a:pt x="2833572" y="358233"/>
                  </a:lnTo>
                  <a:lnTo>
                    <a:pt x="2797799" y="331664"/>
                  </a:lnTo>
                  <a:lnTo>
                    <a:pt x="2761367" y="305994"/>
                  </a:lnTo>
                  <a:lnTo>
                    <a:pt x="2724293" y="281239"/>
                  </a:lnTo>
                  <a:lnTo>
                    <a:pt x="2686590" y="257414"/>
                  </a:lnTo>
                  <a:lnTo>
                    <a:pt x="2648275" y="234535"/>
                  </a:lnTo>
                  <a:lnTo>
                    <a:pt x="2609363" y="212618"/>
                  </a:lnTo>
                  <a:lnTo>
                    <a:pt x="2569869" y="191679"/>
                  </a:lnTo>
                  <a:lnTo>
                    <a:pt x="2529808" y="171734"/>
                  </a:lnTo>
                  <a:lnTo>
                    <a:pt x="2489197" y="152798"/>
                  </a:lnTo>
                  <a:lnTo>
                    <a:pt x="2448049" y="134888"/>
                  </a:lnTo>
                  <a:lnTo>
                    <a:pt x="2406382" y="118018"/>
                  </a:lnTo>
                  <a:lnTo>
                    <a:pt x="2364209" y="102206"/>
                  </a:lnTo>
                  <a:lnTo>
                    <a:pt x="2321546" y="87465"/>
                  </a:lnTo>
                  <a:lnTo>
                    <a:pt x="2278409" y="73814"/>
                  </a:lnTo>
                  <a:lnTo>
                    <a:pt x="2234813" y="61266"/>
                  </a:lnTo>
                  <a:lnTo>
                    <a:pt x="2190774" y="49839"/>
                  </a:lnTo>
                  <a:lnTo>
                    <a:pt x="2146306" y="39547"/>
                  </a:lnTo>
                  <a:lnTo>
                    <a:pt x="2101425" y="30407"/>
                  </a:lnTo>
                  <a:lnTo>
                    <a:pt x="2056146" y="22435"/>
                  </a:lnTo>
                  <a:lnTo>
                    <a:pt x="2010485" y="15645"/>
                  </a:lnTo>
                  <a:lnTo>
                    <a:pt x="1964457" y="10055"/>
                  </a:lnTo>
                  <a:lnTo>
                    <a:pt x="1918078" y="5679"/>
                  </a:lnTo>
                  <a:lnTo>
                    <a:pt x="1871362" y="2534"/>
                  </a:lnTo>
                  <a:lnTo>
                    <a:pt x="1824326" y="636"/>
                  </a:lnTo>
                  <a:lnTo>
                    <a:pt x="1776983" y="0"/>
                  </a:lnTo>
                  <a:close/>
                </a:path>
              </a:pathLst>
            </a:custGeom>
            <a:solidFill>
              <a:srgbClr val="1E3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99" y="1600199"/>
              <a:ext cx="3554095" cy="3657600"/>
            </a:xfrm>
            <a:custGeom>
              <a:avLst/>
              <a:gdLst/>
              <a:ahLst/>
              <a:cxnLst/>
              <a:rect l="l" t="t" r="r" b="b"/>
              <a:pathLst>
                <a:path w="3554095" h="3657600">
                  <a:moveTo>
                    <a:pt x="0" y="1828800"/>
                  </a:moveTo>
                  <a:lnTo>
                    <a:pt x="618" y="1780079"/>
                  </a:lnTo>
                  <a:lnTo>
                    <a:pt x="2463" y="1731673"/>
                  </a:lnTo>
                  <a:lnTo>
                    <a:pt x="5519" y="1683597"/>
                  </a:lnTo>
                  <a:lnTo>
                    <a:pt x="9770" y="1635866"/>
                  </a:lnTo>
                  <a:lnTo>
                    <a:pt x="15202" y="1588498"/>
                  </a:lnTo>
                  <a:lnTo>
                    <a:pt x="21799" y="1541507"/>
                  </a:lnTo>
                  <a:lnTo>
                    <a:pt x="29546" y="1494909"/>
                  </a:lnTo>
                  <a:lnTo>
                    <a:pt x="38427" y="1448721"/>
                  </a:lnTo>
                  <a:lnTo>
                    <a:pt x="48427" y="1402957"/>
                  </a:lnTo>
                  <a:lnTo>
                    <a:pt x="59531" y="1357635"/>
                  </a:lnTo>
                  <a:lnTo>
                    <a:pt x="71723" y="1312768"/>
                  </a:lnTo>
                  <a:lnTo>
                    <a:pt x="84988" y="1268374"/>
                  </a:lnTo>
                  <a:lnTo>
                    <a:pt x="99311" y="1224468"/>
                  </a:lnTo>
                  <a:lnTo>
                    <a:pt x="114675" y="1181066"/>
                  </a:lnTo>
                  <a:lnTo>
                    <a:pt x="131067" y="1138184"/>
                  </a:lnTo>
                  <a:lnTo>
                    <a:pt x="148470" y="1095837"/>
                  </a:lnTo>
                  <a:lnTo>
                    <a:pt x="166870" y="1054042"/>
                  </a:lnTo>
                  <a:lnTo>
                    <a:pt x="186250" y="1012813"/>
                  </a:lnTo>
                  <a:lnTo>
                    <a:pt x="206596" y="972168"/>
                  </a:lnTo>
                  <a:lnTo>
                    <a:pt x="227891" y="932121"/>
                  </a:lnTo>
                  <a:lnTo>
                    <a:pt x="250122" y="892689"/>
                  </a:lnTo>
                  <a:lnTo>
                    <a:pt x="273272" y="853887"/>
                  </a:lnTo>
                  <a:lnTo>
                    <a:pt x="297326" y="815731"/>
                  </a:lnTo>
                  <a:lnTo>
                    <a:pt x="322269" y="778237"/>
                  </a:lnTo>
                  <a:lnTo>
                    <a:pt x="348086" y="741420"/>
                  </a:lnTo>
                  <a:lnTo>
                    <a:pt x="374760" y="705297"/>
                  </a:lnTo>
                  <a:lnTo>
                    <a:pt x="402277" y="669884"/>
                  </a:lnTo>
                  <a:lnTo>
                    <a:pt x="430621" y="635195"/>
                  </a:lnTo>
                  <a:lnTo>
                    <a:pt x="459777" y="601247"/>
                  </a:lnTo>
                  <a:lnTo>
                    <a:pt x="489730" y="568056"/>
                  </a:lnTo>
                  <a:lnTo>
                    <a:pt x="520465" y="535638"/>
                  </a:lnTo>
                  <a:lnTo>
                    <a:pt x="551965" y="504008"/>
                  </a:lnTo>
                  <a:lnTo>
                    <a:pt x="584215" y="473181"/>
                  </a:lnTo>
                  <a:lnTo>
                    <a:pt x="617201" y="443175"/>
                  </a:lnTo>
                  <a:lnTo>
                    <a:pt x="650907" y="414004"/>
                  </a:lnTo>
                  <a:lnTo>
                    <a:pt x="685317" y="385685"/>
                  </a:lnTo>
                  <a:lnTo>
                    <a:pt x="720417" y="358233"/>
                  </a:lnTo>
                  <a:lnTo>
                    <a:pt x="756190" y="331664"/>
                  </a:lnTo>
                  <a:lnTo>
                    <a:pt x="792622" y="305994"/>
                  </a:lnTo>
                  <a:lnTo>
                    <a:pt x="829697" y="281239"/>
                  </a:lnTo>
                  <a:lnTo>
                    <a:pt x="867399" y="257414"/>
                  </a:lnTo>
                  <a:lnTo>
                    <a:pt x="905715" y="234535"/>
                  </a:lnTo>
                  <a:lnTo>
                    <a:pt x="944627" y="212618"/>
                  </a:lnTo>
                  <a:lnTo>
                    <a:pt x="984121" y="191679"/>
                  </a:lnTo>
                  <a:lnTo>
                    <a:pt x="1024181" y="171734"/>
                  </a:lnTo>
                  <a:lnTo>
                    <a:pt x="1064792" y="152798"/>
                  </a:lnTo>
                  <a:lnTo>
                    <a:pt x="1105939" y="134888"/>
                  </a:lnTo>
                  <a:lnTo>
                    <a:pt x="1147606" y="118018"/>
                  </a:lnTo>
                  <a:lnTo>
                    <a:pt x="1189778" y="102206"/>
                  </a:lnTo>
                  <a:lnTo>
                    <a:pt x="1232440" y="87465"/>
                  </a:lnTo>
                  <a:lnTo>
                    <a:pt x="1275576" y="73814"/>
                  </a:lnTo>
                  <a:lnTo>
                    <a:pt x="1319171" y="61266"/>
                  </a:lnTo>
                  <a:lnTo>
                    <a:pt x="1363210" y="49839"/>
                  </a:lnTo>
                  <a:lnTo>
                    <a:pt x="1407676" y="39547"/>
                  </a:lnTo>
                  <a:lnTo>
                    <a:pt x="1452556" y="30407"/>
                  </a:lnTo>
                  <a:lnTo>
                    <a:pt x="1497833" y="22435"/>
                  </a:lnTo>
                  <a:lnTo>
                    <a:pt x="1543492" y="15645"/>
                  </a:lnTo>
                  <a:lnTo>
                    <a:pt x="1589518" y="10055"/>
                  </a:lnTo>
                  <a:lnTo>
                    <a:pt x="1635896" y="5679"/>
                  </a:lnTo>
                  <a:lnTo>
                    <a:pt x="1682609" y="2534"/>
                  </a:lnTo>
                  <a:lnTo>
                    <a:pt x="1729644" y="636"/>
                  </a:lnTo>
                  <a:lnTo>
                    <a:pt x="1776983" y="0"/>
                  </a:lnTo>
                  <a:lnTo>
                    <a:pt x="1824326" y="636"/>
                  </a:lnTo>
                  <a:lnTo>
                    <a:pt x="1871362" y="2534"/>
                  </a:lnTo>
                  <a:lnTo>
                    <a:pt x="1918078" y="5679"/>
                  </a:lnTo>
                  <a:lnTo>
                    <a:pt x="1964457" y="10055"/>
                  </a:lnTo>
                  <a:lnTo>
                    <a:pt x="2010485" y="15645"/>
                  </a:lnTo>
                  <a:lnTo>
                    <a:pt x="2056146" y="22435"/>
                  </a:lnTo>
                  <a:lnTo>
                    <a:pt x="2101425" y="30407"/>
                  </a:lnTo>
                  <a:lnTo>
                    <a:pt x="2146306" y="39547"/>
                  </a:lnTo>
                  <a:lnTo>
                    <a:pt x="2190774" y="49839"/>
                  </a:lnTo>
                  <a:lnTo>
                    <a:pt x="2234813" y="61266"/>
                  </a:lnTo>
                  <a:lnTo>
                    <a:pt x="2278409" y="73814"/>
                  </a:lnTo>
                  <a:lnTo>
                    <a:pt x="2321546" y="87465"/>
                  </a:lnTo>
                  <a:lnTo>
                    <a:pt x="2364209" y="102206"/>
                  </a:lnTo>
                  <a:lnTo>
                    <a:pt x="2406382" y="118018"/>
                  </a:lnTo>
                  <a:lnTo>
                    <a:pt x="2448049" y="134888"/>
                  </a:lnTo>
                  <a:lnTo>
                    <a:pt x="2489197" y="152798"/>
                  </a:lnTo>
                  <a:lnTo>
                    <a:pt x="2529808" y="171734"/>
                  </a:lnTo>
                  <a:lnTo>
                    <a:pt x="2569869" y="191679"/>
                  </a:lnTo>
                  <a:lnTo>
                    <a:pt x="2609363" y="212618"/>
                  </a:lnTo>
                  <a:lnTo>
                    <a:pt x="2648275" y="234535"/>
                  </a:lnTo>
                  <a:lnTo>
                    <a:pt x="2686590" y="257414"/>
                  </a:lnTo>
                  <a:lnTo>
                    <a:pt x="2724293" y="281239"/>
                  </a:lnTo>
                  <a:lnTo>
                    <a:pt x="2761367" y="305994"/>
                  </a:lnTo>
                  <a:lnTo>
                    <a:pt x="2797799" y="331664"/>
                  </a:lnTo>
                  <a:lnTo>
                    <a:pt x="2833572" y="358233"/>
                  </a:lnTo>
                  <a:lnTo>
                    <a:pt x="2868671" y="385685"/>
                  </a:lnTo>
                  <a:lnTo>
                    <a:pt x="2903081" y="414004"/>
                  </a:lnTo>
                  <a:lnTo>
                    <a:pt x="2936786" y="443175"/>
                  </a:lnTo>
                  <a:lnTo>
                    <a:pt x="2969772" y="473181"/>
                  </a:lnTo>
                  <a:lnTo>
                    <a:pt x="3002022" y="504008"/>
                  </a:lnTo>
                  <a:lnTo>
                    <a:pt x="3033521" y="535638"/>
                  </a:lnTo>
                  <a:lnTo>
                    <a:pt x="3064255" y="568056"/>
                  </a:lnTo>
                  <a:lnTo>
                    <a:pt x="3094207" y="601247"/>
                  </a:lnTo>
                  <a:lnTo>
                    <a:pt x="3123363" y="635195"/>
                  </a:lnTo>
                  <a:lnTo>
                    <a:pt x="3151706" y="669884"/>
                  </a:lnTo>
                  <a:lnTo>
                    <a:pt x="3179223" y="705297"/>
                  </a:lnTo>
                  <a:lnTo>
                    <a:pt x="3205896" y="741420"/>
                  </a:lnTo>
                  <a:lnTo>
                    <a:pt x="3231712" y="778237"/>
                  </a:lnTo>
                  <a:lnTo>
                    <a:pt x="3256654" y="815731"/>
                  </a:lnTo>
                  <a:lnTo>
                    <a:pt x="3280707" y="853887"/>
                  </a:lnTo>
                  <a:lnTo>
                    <a:pt x="3303856" y="892689"/>
                  </a:lnTo>
                  <a:lnTo>
                    <a:pt x="3326086" y="932121"/>
                  </a:lnTo>
                  <a:lnTo>
                    <a:pt x="3347381" y="972168"/>
                  </a:lnTo>
                  <a:lnTo>
                    <a:pt x="3367726" y="1012813"/>
                  </a:lnTo>
                  <a:lnTo>
                    <a:pt x="3387106" y="1054042"/>
                  </a:lnTo>
                  <a:lnTo>
                    <a:pt x="3405504" y="1095837"/>
                  </a:lnTo>
                  <a:lnTo>
                    <a:pt x="3422907" y="1138184"/>
                  </a:lnTo>
                  <a:lnTo>
                    <a:pt x="3439298" y="1181066"/>
                  </a:lnTo>
                  <a:lnTo>
                    <a:pt x="3454662" y="1224468"/>
                  </a:lnTo>
                  <a:lnTo>
                    <a:pt x="3468984" y="1268374"/>
                  </a:lnTo>
                  <a:lnTo>
                    <a:pt x="3482248" y="1312768"/>
                  </a:lnTo>
                  <a:lnTo>
                    <a:pt x="3494439" y="1357635"/>
                  </a:lnTo>
                  <a:lnTo>
                    <a:pt x="3505543" y="1402957"/>
                  </a:lnTo>
                  <a:lnTo>
                    <a:pt x="3515542" y="1448721"/>
                  </a:lnTo>
                  <a:lnTo>
                    <a:pt x="3524423" y="1494909"/>
                  </a:lnTo>
                  <a:lnTo>
                    <a:pt x="3532169" y="1541507"/>
                  </a:lnTo>
                  <a:lnTo>
                    <a:pt x="3538766" y="1588498"/>
                  </a:lnTo>
                  <a:lnTo>
                    <a:pt x="3544197" y="1635866"/>
                  </a:lnTo>
                  <a:lnTo>
                    <a:pt x="3548449" y="1683597"/>
                  </a:lnTo>
                  <a:lnTo>
                    <a:pt x="3551505" y="1731673"/>
                  </a:lnTo>
                  <a:lnTo>
                    <a:pt x="3553349" y="1780079"/>
                  </a:lnTo>
                  <a:lnTo>
                    <a:pt x="3553967" y="1828800"/>
                  </a:lnTo>
                  <a:lnTo>
                    <a:pt x="3553349" y="1877520"/>
                  </a:lnTo>
                  <a:lnTo>
                    <a:pt x="3551505" y="1925926"/>
                  </a:lnTo>
                  <a:lnTo>
                    <a:pt x="3548449" y="1974002"/>
                  </a:lnTo>
                  <a:lnTo>
                    <a:pt x="3544197" y="2021733"/>
                  </a:lnTo>
                  <a:lnTo>
                    <a:pt x="3538766" y="2069101"/>
                  </a:lnTo>
                  <a:lnTo>
                    <a:pt x="3532169" y="2116092"/>
                  </a:lnTo>
                  <a:lnTo>
                    <a:pt x="3524423" y="2162690"/>
                  </a:lnTo>
                  <a:lnTo>
                    <a:pt x="3515542" y="2208878"/>
                  </a:lnTo>
                  <a:lnTo>
                    <a:pt x="3505543" y="2254642"/>
                  </a:lnTo>
                  <a:lnTo>
                    <a:pt x="3494439" y="2299964"/>
                  </a:lnTo>
                  <a:lnTo>
                    <a:pt x="3482248" y="2344831"/>
                  </a:lnTo>
                  <a:lnTo>
                    <a:pt x="3468984" y="2389225"/>
                  </a:lnTo>
                  <a:lnTo>
                    <a:pt x="3454662" y="2433131"/>
                  </a:lnTo>
                  <a:lnTo>
                    <a:pt x="3439298" y="2476533"/>
                  </a:lnTo>
                  <a:lnTo>
                    <a:pt x="3422907" y="2519415"/>
                  </a:lnTo>
                  <a:lnTo>
                    <a:pt x="3405504" y="2561762"/>
                  </a:lnTo>
                  <a:lnTo>
                    <a:pt x="3387106" y="2603557"/>
                  </a:lnTo>
                  <a:lnTo>
                    <a:pt x="3367726" y="2644786"/>
                  </a:lnTo>
                  <a:lnTo>
                    <a:pt x="3347381" y="2685431"/>
                  </a:lnTo>
                  <a:lnTo>
                    <a:pt x="3326086" y="2725478"/>
                  </a:lnTo>
                  <a:lnTo>
                    <a:pt x="3303856" y="2764910"/>
                  </a:lnTo>
                  <a:lnTo>
                    <a:pt x="3280707" y="2803712"/>
                  </a:lnTo>
                  <a:lnTo>
                    <a:pt x="3256654" y="2841868"/>
                  </a:lnTo>
                  <a:lnTo>
                    <a:pt x="3231712" y="2879362"/>
                  </a:lnTo>
                  <a:lnTo>
                    <a:pt x="3205896" y="2916179"/>
                  </a:lnTo>
                  <a:lnTo>
                    <a:pt x="3179223" y="2952302"/>
                  </a:lnTo>
                  <a:lnTo>
                    <a:pt x="3151706" y="2987715"/>
                  </a:lnTo>
                  <a:lnTo>
                    <a:pt x="3123363" y="3022404"/>
                  </a:lnTo>
                  <a:lnTo>
                    <a:pt x="3094207" y="3056352"/>
                  </a:lnTo>
                  <a:lnTo>
                    <a:pt x="3064255" y="3089543"/>
                  </a:lnTo>
                  <a:lnTo>
                    <a:pt x="3033521" y="3121961"/>
                  </a:lnTo>
                  <a:lnTo>
                    <a:pt x="3002022" y="3153591"/>
                  </a:lnTo>
                  <a:lnTo>
                    <a:pt x="2969772" y="3184418"/>
                  </a:lnTo>
                  <a:lnTo>
                    <a:pt x="2936786" y="3214424"/>
                  </a:lnTo>
                  <a:lnTo>
                    <a:pt x="2903081" y="3243595"/>
                  </a:lnTo>
                  <a:lnTo>
                    <a:pt x="2868671" y="3271914"/>
                  </a:lnTo>
                  <a:lnTo>
                    <a:pt x="2833572" y="3299366"/>
                  </a:lnTo>
                  <a:lnTo>
                    <a:pt x="2797799" y="3325935"/>
                  </a:lnTo>
                  <a:lnTo>
                    <a:pt x="2761367" y="3351605"/>
                  </a:lnTo>
                  <a:lnTo>
                    <a:pt x="2724293" y="3376360"/>
                  </a:lnTo>
                  <a:lnTo>
                    <a:pt x="2686590" y="3400185"/>
                  </a:lnTo>
                  <a:lnTo>
                    <a:pt x="2648275" y="3423064"/>
                  </a:lnTo>
                  <a:lnTo>
                    <a:pt x="2609363" y="3444981"/>
                  </a:lnTo>
                  <a:lnTo>
                    <a:pt x="2569869" y="3465920"/>
                  </a:lnTo>
                  <a:lnTo>
                    <a:pt x="2529808" y="3485865"/>
                  </a:lnTo>
                  <a:lnTo>
                    <a:pt x="2489197" y="3504801"/>
                  </a:lnTo>
                  <a:lnTo>
                    <a:pt x="2448049" y="3522711"/>
                  </a:lnTo>
                  <a:lnTo>
                    <a:pt x="2406382" y="3539581"/>
                  </a:lnTo>
                  <a:lnTo>
                    <a:pt x="2364209" y="3555393"/>
                  </a:lnTo>
                  <a:lnTo>
                    <a:pt x="2321546" y="3570134"/>
                  </a:lnTo>
                  <a:lnTo>
                    <a:pt x="2278409" y="3583785"/>
                  </a:lnTo>
                  <a:lnTo>
                    <a:pt x="2234813" y="3596333"/>
                  </a:lnTo>
                  <a:lnTo>
                    <a:pt x="2190774" y="3607760"/>
                  </a:lnTo>
                  <a:lnTo>
                    <a:pt x="2146306" y="3618052"/>
                  </a:lnTo>
                  <a:lnTo>
                    <a:pt x="2101425" y="3627192"/>
                  </a:lnTo>
                  <a:lnTo>
                    <a:pt x="2056146" y="3635164"/>
                  </a:lnTo>
                  <a:lnTo>
                    <a:pt x="2010485" y="3641954"/>
                  </a:lnTo>
                  <a:lnTo>
                    <a:pt x="1964457" y="3647544"/>
                  </a:lnTo>
                  <a:lnTo>
                    <a:pt x="1918078" y="3651920"/>
                  </a:lnTo>
                  <a:lnTo>
                    <a:pt x="1871362" y="3655065"/>
                  </a:lnTo>
                  <a:lnTo>
                    <a:pt x="1824326" y="3656963"/>
                  </a:lnTo>
                  <a:lnTo>
                    <a:pt x="1776983" y="3657600"/>
                  </a:lnTo>
                  <a:lnTo>
                    <a:pt x="1729644" y="3656963"/>
                  </a:lnTo>
                  <a:lnTo>
                    <a:pt x="1682609" y="3655065"/>
                  </a:lnTo>
                  <a:lnTo>
                    <a:pt x="1635896" y="3651920"/>
                  </a:lnTo>
                  <a:lnTo>
                    <a:pt x="1589518" y="3647544"/>
                  </a:lnTo>
                  <a:lnTo>
                    <a:pt x="1543492" y="3641954"/>
                  </a:lnTo>
                  <a:lnTo>
                    <a:pt x="1497833" y="3635164"/>
                  </a:lnTo>
                  <a:lnTo>
                    <a:pt x="1452556" y="3627192"/>
                  </a:lnTo>
                  <a:lnTo>
                    <a:pt x="1407676" y="3618052"/>
                  </a:lnTo>
                  <a:lnTo>
                    <a:pt x="1363210" y="3607760"/>
                  </a:lnTo>
                  <a:lnTo>
                    <a:pt x="1319171" y="3596333"/>
                  </a:lnTo>
                  <a:lnTo>
                    <a:pt x="1275576" y="3583785"/>
                  </a:lnTo>
                  <a:lnTo>
                    <a:pt x="1232440" y="3570134"/>
                  </a:lnTo>
                  <a:lnTo>
                    <a:pt x="1189778" y="3555393"/>
                  </a:lnTo>
                  <a:lnTo>
                    <a:pt x="1147606" y="3539581"/>
                  </a:lnTo>
                  <a:lnTo>
                    <a:pt x="1105939" y="3522711"/>
                  </a:lnTo>
                  <a:lnTo>
                    <a:pt x="1064792" y="3504801"/>
                  </a:lnTo>
                  <a:lnTo>
                    <a:pt x="1024181" y="3485865"/>
                  </a:lnTo>
                  <a:lnTo>
                    <a:pt x="984121" y="3465920"/>
                  </a:lnTo>
                  <a:lnTo>
                    <a:pt x="944627" y="3444981"/>
                  </a:lnTo>
                  <a:lnTo>
                    <a:pt x="905715" y="3423064"/>
                  </a:lnTo>
                  <a:lnTo>
                    <a:pt x="867399" y="3400185"/>
                  </a:lnTo>
                  <a:lnTo>
                    <a:pt x="829697" y="3376360"/>
                  </a:lnTo>
                  <a:lnTo>
                    <a:pt x="792622" y="3351605"/>
                  </a:lnTo>
                  <a:lnTo>
                    <a:pt x="756190" y="3325935"/>
                  </a:lnTo>
                  <a:lnTo>
                    <a:pt x="720417" y="3299366"/>
                  </a:lnTo>
                  <a:lnTo>
                    <a:pt x="685317" y="3271914"/>
                  </a:lnTo>
                  <a:lnTo>
                    <a:pt x="650907" y="3243595"/>
                  </a:lnTo>
                  <a:lnTo>
                    <a:pt x="617201" y="3214424"/>
                  </a:lnTo>
                  <a:lnTo>
                    <a:pt x="584215" y="3184418"/>
                  </a:lnTo>
                  <a:lnTo>
                    <a:pt x="551965" y="3153591"/>
                  </a:lnTo>
                  <a:lnTo>
                    <a:pt x="520465" y="3121961"/>
                  </a:lnTo>
                  <a:lnTo>
                    <a:pt x="489730" y="3089543"/>
                  </a:lnTo>
                  <a:lnTo>
                    <a:pt x="459777" y="3056352"/>
                  </a:lnTo>
                  <a:lnTo>
                    <a:pt x="430621" y="3022404"/>
                  </a:lnTo>
                  <a:lnTo>
                    <a:pt x="402277" y="2987715"/>
                  </a:lnTo>
                  <a:lnTo>
                    <a:pt x="374760" y="2952302"/>
                  </a:lnTo>
                  <a:lnTo>
                    <a:pt x="348086" y="2916179"/>
                  </a:lnTo>
                  <a:lnTo>
                    <a:pt x="322269" y="2879362"/>
                  </a:lnTo>
                  <a:lnTo>
                    <a:pt x="297326" y="2841868"/>
                  </a:lnTo>
                  <a:lnTo>
                    <a:pt x="273272" y="2803712"/>
                  </a:lnTo>
                  <a:lnTo>
                    <a:pt x="250122" y="2764910"/>
                  </a:lnTo>
                  <a:lnTo>
                    <a:pt x="227891" y="2725478"/>
                  </a:lnTo>
                  <a:lnTo>
                    <a:pt x="206596" y="2685431"/>
                  </a:lnTo>
                  <a:lnTo>
                    <a:pt x="186250" y="2644786"/>
                  </a:lnTo>
                  <a:lnTo>
                    <a:pt x="166870" y="2603557"/>
                  </a:lnTo>
                  <a:lnTo>
                    <a:pt x="148470" y="2561762"/>
                  </a:lnTo>
                  <a:lnTo>
                    <a:pt x="131067" y="2519415"/>
                  </a:lnTo>
                  <a:lnTo>
                    <a:pt x="114675" y="2476533"/>
                  </a:lnTo>
                  <a:lnTo>
                    <a:pt x="99311" y="2433131"/>
                  </a:lnTo>
                  <a:lnTo>
                    <a:pt x="84988" y="2389225"/>
                  </a:lnTo>
                  <a:lnTo>
                    <a:pt x="71723" y="2344831"/>
                  </a:lnTo>
                  <a:lnTo>
                    <a:pt x="59531" y="2299964"/>
                  </a:lnTo>
                  <a:lnTo>
                    <a:pt x="48427" y="2254642"/>
                  </a:lnTo>
                  <a:lnTo>
                    <a:pt x="38427" y="2208878"/>
                  </a:lnTo>
                  <a:lnTo>
                    <a:pt x="29546" y="2162690"/>
                  </a:lnTo>
                  <a:lnTo>
                    <a:pt x="21799" y="2116092"/>
                  </a:lnTo>
                  <a:lnTo>
                    <a:pt x="15202" y="2069101"/>
                  </a:lnTo>
                  <a:lnTo>
                    <a:pt x="9770" y="2021733"/>
                  </a:lnTo>
                  <a:lnTo>
                    <a:pt x="5519" y="1974002"/>
                  </a:lnTo>
                  <a:lnTo>
                    <a:pt x="2463" y="1925926"/>
                  </a:lnTo>
                  <a:lnTo>
                    <a:pt x="618" y="1877520"/>
                  </a:lnTo>
                  <a:lnTo>
                    <a:pt x="0" y="1828800"/>
                  </a:lnTo>
                  <a:close/>
                </a:path>
              </a:pathLst>
            </a:custGeom>
            <a:ln w="9144">
              <a:solidFill>
                <a:srgbClr val="042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A graphic of shaking hands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23" y="1752599"/>
              <a:ext cx="3352800" cy="33528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100"/>
              </a:spcBef>
            </a:pPr>
            <a:r>
              <a:rPr dirty="0"/>
              <a:t>Written</a:t>
            </a:r>
            <a:r>
              <a:rPr spc="-140" dirty="0"/>
              <a:t> </a:t>
            </a:r>
            <a:r>
              <a:rPr dirty="0"/>
              <a:t>determination</a:t>
            </a:r>
            <a:r>
              <a:rPr spc="-155" dirty="0"/>
              <a:t> </a:t>
            </a:r>
            <a:r>
              <a:rPr spc="-10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486916"/>
            <a:ext cx="8064500" cy="4366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2573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UMS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Policy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requires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issue</a:t>
            </a:r>
            <a:r>
              <a:rPr sz="16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written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regarding responsibility</a:t>
            </a:r>
            <a:r>
              <a:rPr sz="16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within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118"/>
                </a:solidFill>
                <a:latin typeface="Arial"/>
                <a:cs typeface="Arial"/>
              </a:rPr>
              <a:t>15</a:t>
            </a:r>
            <a:r>
              <a:rPr sz="1600" b="1" spc="-1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118"/>
                </a:solidFill>
                <a:latin typeface="Arial"/>
                <a:cs typeface="Arial"/>
              </a:rPr>
              <a:t>business</a:t>
            </a:r>
            <a:r>
              <a:rPr sz="1600" b="1" spc="-1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118"/>
                </a:solidFill>
                <a:latin typeface="Arial"/>
                <a:cs typeface="Arial"/>
              </a:rPr>
              <a:t>days</a:t>
            </a:r>
            <a:r>
              <a:rPr sz="1600" b="1" spc="2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hearing.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Written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sent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simultaneously.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Written</a:t>
            </a:r>
            <a:r>
              <a:rPr sz="16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16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118"/>
                </a:solidFill>
                <a:latin typeface="Arial"/>
                <a:cs typeface="Arial"/>
              </a:rPr>
              <a:t>MUST</a:t>
            </a:r>
            <a:r>
              <a:rPr sz="1600" b="1" spc="-8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include:</a:t>
            </a:r>
            <a:endParaRPr sz="1600">
              <a:latin typeface="Arial"/>
              <a:cs typeface="Arial"/>
            </a:endParaRPr>
          </a:p>
          <a:p>
            <a:pPr marL="1024890" lvl="1" indent="-227329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024890" algn="l"/>
              </a:tabLst>
            </a:pP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Identification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allegations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that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potentially</a:t>
            </a:r>
            <a:r>
              <a:rPr sz="1600" spc="-6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violate</a:t>
            </a:r>
            <a:r>
              <a:rPr sz="16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university</a:t>
            </a:r>
            <a:r>
              <a:rPr sz="16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policy.</a:t>
            </a:r>
            <a:endParaRPr sz="1600">
              <a:latin typeface="Arial"/>
              <a:cs typeface="Arial"/>
            </a:endParaRPr>
          </a:p>
          <a:p>
            <a:pPr marL="1024890" lvl="1" indent="-227329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1024890" algn="l"/>
              </a:tabLst>
            </a:pP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Description</a:t>
            </a:r>
            <a:r>
              <a:rPr sz="1600" spc="-7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procedural</a:t>
            </a:r>
            <a:r>
              <a:rPr sz="16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history</a:t>
            </a:r>
            <a:endParaRPr sz="1600">
              <a:latin typeface="Arial"/>
              <a:cs typeface="Arial"/>
            </a:endParaRPr>
          </a:p>
          <a:p>
            <a:pPr marL="1024890" lvl="1" indent="-227329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024890" algn="l"/>
              </a:tabLst>
            </a:pP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Findings</a:t>
            </a:r>
            <a:r>
              <a:rPr sz="16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fact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supporting</a:t>
            </a:r>
            <a:r>
              <a:rPr sz="16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final</a:t>
            </a:r>
            <a:r>
              <a:rPr sz="16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determination.</a:t>
            </a:r>
            <a:endParaRPr sz="1600">
              <a:latin typeface="Arial"/>
              <a:cs typeface="Arial"/>
            </a:endParaRPr>
          </a:p>
          <a:p>
            <a:pPr marL="1024890" lvl="1" indent="-227329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024890" algn="l"/>
              </a:tabLst>
            </a:pP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Conclusion</a:t>
            </a:r>
            <a:r>
              <a:rPr sz="1600" spc="-6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regarding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application</a:t>
            </a:r>
            <a:r>
              <a:rPr sz="1600" spc="-6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university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policy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facts.</a:t>
            </a:r>
            <a:endParaRPr sz="1600">
              <a:latin typeface="Arial"/>
              <a:cs typeface="Arial"/>
            </a:endParaRPr>
          </a:p>
          <a:p>
            <a:pPr marL="797560" marR="187325" lvl="1" indent="227329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024890" algn="l"/>
              </a:tabLst>
            </a:pP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statement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of,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rationale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for,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result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as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each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allegation,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including</a:t>
            </a:r>
            <a:r>
              <a:rPr sz="1600" spc="-6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63636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determination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regarding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responsibility,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any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disciplinary sanctions</a:t>
            </a:r>
            <a:r>
              <a:rPr sz="1600" b="1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UMS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imposes</a:t>
            </a:r>
            <a:r>
              <a:rPr sz="16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Respondent,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any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remedies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that</a:t>
            </a:r>
            <a:r>
              <a:rPr sz="16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will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provided</a:t>
            </a:r>
            <a:r>
              <a:rPr sz="16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Complainant.</a:t>
            </a:r>
            <a:endParaRPr sz="1600">
              <a:latin typeface="Arial"/>
              <a:cs typeface="Arial"/>
            </a:endParaRPr>
          </a:p>
          <a:p>
            <a:pPr marL="797560" marR="375285" lvl="1" indent="227329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024890" algn="l"/>
              </a:tabLst>
            </a:pP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Procedural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permissible</a:t>
            </a:r>
            <a:r>
              <a:rPr sz="1600" spc="-7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bases</a:t>
            </a:r>
            <a:r>
              <a:rPr sz="1600" spc="-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for</a:t>
            </a:r>
            <a:r>
              <a:rPr sz="16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Complainant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Respondent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appeal.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Respondent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found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responsible</a:t>
            </a:r>
            <a:r>
              <a:rPr sz="16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violation,</a:t>
            </a:r>
            <a:r>
              <a:rPr sz="16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decision</a:t>
            </a:r>
            <a:r>
              <a:rPr sz="16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maker</a:t>
            </a:r>
            <a:r>
              <a:rPr sz="16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will</a:t>
            </a:r>
            <a:r>
              <a:rPr sz="16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consider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previous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disciplinary</a:t>
            </a:r>
            <a:r>
              <a:rPr sz="16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action</a:t>
            </a:r>
            <a:r>
              <a:rPr sz="16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involving</a:t>
            </a:r>
            <a:r>
              <a:rPr sz="16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Respondent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when</a:t>
            </a:r>
            <a:r>
              <a:rPr sz="16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82828"/>
                </a:solidFill>
                <a:latin typeface="Arial"/>
                <a:cs typeface="Arial"/>
              </a:rPr>
              <a:t>determining</a:t>
            </a:r>
            <a:r>
              <a:rPr sz="16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82828"/>
                </a:solidFill>
                <a:latin typeface="Arial"/>
                <a:cs typeface="Arial"/>
              </a:rPr>
              <a:t>sanctions.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0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Appeals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351533"/>
            <a:ext cx="7345045" cy="5026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Complainant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Respondent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can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file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appeal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written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20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following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bases: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Arial"/>
              <a:cs typeface="Arial"/>
            </a:endParaRPr>
          </a:p>
          <a:p>
            <a:pPr marL="342265" marR="5080" indent="-342265" algn="r">
              <a:lnSpc>
                <a:spcPct val="100000"/>
              </a:lnSpc>
              <a:buAutoNum type="arabicPeriod"/>
              <a:tabLst>
                <a:tab pos="34226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Procedural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irregularity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affected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outcome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matter.</a:t>
            </a:r>
            <a:endParaRPr sz="2000">
              <a:latin typeface="Arial"/>
              <a:cs typeface="Arial"/>
            </a:endParaRPr>
          </a:p>
          <a:p>
            <a:pPr marL="342265" marR="26034" indent="-342265" algn="r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4226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New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was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reasonably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available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time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R="60325" algn="r">
              <a:lnSpc>
                <a:spcPct val="100000"/>
              </a:lnSpc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determination,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could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affect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outcome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matter.</a:t>
            </a:r>
            <a:endParaRPr sz="2000">
              <a:latin typeface="Arial"/>
              <a:cs typeface="Arial"/>
            </a:endParaRPr>
          </a:p>
          <a:p>
            <a:pPr marL="355600" marR="117475" indent="-342900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355600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TIXC,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investigator(s),</a:t>
            </a:r>
            <a:r>
              <a:rPr sz="20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maker(s)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had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conflict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interest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demonstrated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bias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against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one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parties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complainants/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respondents</a:t>
            </a:r>
            <a:r>
              <a:rPr sz="20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generally,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affected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outcome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matter.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  <a:buClr>
                <a:srgbClr val="282828"/>
              </a:buClr>
              <a:buFont typeface="Arial"/>
              <a:buAutoNum type="arabicPeriod" startAt="3"/>
            </a:pPr>
            <a:endParaRPr sz="2000">
              <a:latin typeface="Arial"/>
              <a:cs typeface="Arial"/>
            </a:endParaRPr>
          </a:p>
          <a:p>
            <a:pPr marL="299085" marR="126364" lvl="1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have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five</a:t>
            </a:r>
            <a:r>
              <a:rPr sz="2000" b="1" spc="-2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days</a:t>
            </a:r>
            <a:r>
              <a:rPr sz="2000" b="1" spc="-1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file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appeal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TIXC,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Deputy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TIXC,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Equal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Opportunity</a:t>
            </a:r>
            <a:r>
              <a:rPr sz="20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Officer.</a:t>
            </a:r>
            <a:endParaRPr sz="2000">
              <a:latin typeface="Arial"/>
              <a:cs typeface="Arial"/>
            </a:endParaRPr>
          </a:p>
          <a:p>
            <a:pPr marL="299085" lvl="1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If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appeal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filed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within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designated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timeline,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the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written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determination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becomes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6118"/>
                </a:solidFill>
                <a:latin typeface="Arial"/>
                <a:cs typeface="Arial"/>
              </a:rPr>
              <a:t>final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87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Applicable</a:t>
            </a:r>
            <a:r>
              <a:rPr spc="-15" dirty="0"/>
              <a:t> </a:t>
            </a:r>
            <a:r>
              <a:rPr spc="-10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2052955"/>
            <a:ext cx="729805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Section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402: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Sex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Discrimination,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Sexual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Harassment,</a:t>
            </a:r>
            <a:r>
              <a:rPr sz="2000" spc="-7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Sexual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Assault,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Relationship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Violence,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Stalking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and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Retaliation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and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Title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IX Sexual Harassment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  <a:hlinkClick r:id="rId2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927100" marR="194945">
              <a:lnSpc>
                <a:spcPct val="100000"/>
              </a:lnSpc>
            </a:pP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a.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UMS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Procedures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for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Title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IX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Sexual</a:t>
            </a:r>
            <a:r>
              <a:rPr sz="2000" spc="-15">
                <a:solidFill>
                  <a:srgbClr val="282828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spc="-10">
                <a:solidFill>
                  <a:srgbClr val="282828"/>
                </a:solidFill>
                <a:latin typeface="Arial"/>
                <a:cs typeface="Arial"/>
                <a:hlinkClick r:id="rId3"/>
              </a:rPr>
              <a:t>Harassment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60422" y="727913"/>
            <a:ext cx="4388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Questions...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424686" y="2312035"/>
            <a:ext cx="35179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2C47"/>
                </a:solidFill>
                <a:latin typeface="Arial"/>
                <a:cs typeface="Arial"/>
              </a:rPr>
              <a:t>Kai</a:t>
            </a:r>
            <a:r>
              <a:rPr sz="2000" spc="-5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42C47"/>
                </a:solidFill>
                <a:latin typeface="Arial"/>
                <a:cs typeface="Arial"/>
              </a:rPr>
              <a:t>McGintee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42C47"/>
                </a:solidFill>
                <a:latin typeface="Arial"/>
                <a:cs typeface="Arial"/>
              </a:rPr>
              <a:t>Bernstein</a:t>
            </a:r>
            <a:r>
              <a:rPr sz="2000" spc="-8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2C47"/>
                </a:solidFill>
                <a:latin typeface="Arial"/>
                <a:cs typeface="Arial"/>
              </a:rPr>
              <a:t>Shur,</a:t>
            </a:r>
            <a:r>
              <a:rPr sz="2000" spc="-80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42C47"/>
                </a:solidFill>
                <a:latin typeface="Arial"/>
                <a:cs typeface="Arial"/>
              </a:rPr>
              <a:t>Shareholder </a:t>
            </a:r>
            <a:r>
              <a:rPr sz="2000" u="sng" spc="-10" dirty="0">
                <a:solidFill>
                  <a:srgbClr val="FB4B15"/>
                </a:solidFill>
                <a:uFill>
                  <a:solidFill>
                    <a:srgbClr val="FB4B15"/>
                  </a:solidFill>
                </a:uFill>
                <a:latin typeface="Arial"/>
                <a:cs typeface="Arial"/>
                <a:hlinkClick r:id="rId2"/>
              </a:rPr>
              <a:t>kmcgintee@bernsteinshur.com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42C47"/>
                </a:solidFill>
                <a:latin typeface="Arial"/>
                <a:cs typeface="Arial"/>
              </a:rPr>
              <a:t>(207)</a:t>
            </a:r>
            <a:r>
              <a:rPr sz="2000" spc="-45" dirty="0">
                <a:solidFill>
                  <a:srgbClr val="042C4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2C47"/>
                </a:solidFill>
                <a:latin typeface="Arial"/>
                <a:cs typeface="Arial"/>
              </a:rPr>
              <a:t>288-</a:t>
            </a:r>
            <a:r>
              <a:rPr sz="2000" spc="-20" dirty="0">
                <a:solidFill>
                  <a:srgbClr val="042C47"/>
                </a:solidFill>
                <a:latin typeface="Arial"/>
                <a:cs typeface="Arial"/>
              </a:rPr>
              <a:t>7116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082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spc="-10" dirty="0"/>
              <a:t>Advisor?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300" y="1505839"/>
            <a:ext cx="7409180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UMS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Procedures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Title</a:t>
            </a:r>
            <a:r>
              <a:rPr sz="1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IX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Sexual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Harassment:</a:t>
            </a:r>
            <a:r>
              <a:rPr sz="18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“Advisor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means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82828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person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chosen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appointed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institution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accompany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meetings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related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complaint process,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advise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process,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conduct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cross-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examination</a:t>
            </a:r>
            <a:r>
              <a:rPr sz="1800" spc="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party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hearing, if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any.”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Under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2020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Title</a:t>
            </a:r>
            <a:r>
              <a:rPr sz="1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IX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regulations,</a:t>
            </a:r>
            <a:r>
              <a:rPr sz="180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each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direct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entitled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advisor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choice.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Advisors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can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be:</a:t>
            </a:r>
            <a:endParaRPr sz="1800">
              <a:latin typeface="Arial"/>
              <a:cs typeface="Arial"/>
            </a:endParaRPr>
          </a:p>
          <a:p>
            <a:pPr marL="1083945" lvl="1" indent="-286385">
              <a:lnSpc>
                <a:spcPct val="100000"/>
              </a:lnSpc>
              <a:spcBef>
                <a:spcPts val="430"/>
              </a:spcBef>
              <a:buChar char="•"/>
              <a:tabLst>
                <a:tab pos="1083945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parent</a:t>
            </a:r>
            <a:endParaRPr sz="1800">
              <a:latin typeface="Arial"/>
              <a:cs typeface="Arial"/>
            </a:endParaRPr>
          </a:p>
          <a:p>
            <a:pPr marL="1083945" lvl="1" indent="-286385">
              <a:lnSpc>
                <a:spcPct val="100000"/>
              </a:lnSpc>
              <a:spcBef>
                <a:spcPts val="434"/>
              </a:spcBef>
              <a:buChar char="•"/>
              <a:tabLst>
                <a:tab pos="1083945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attorney</a:t>
            </a:r>
            <a:endParaRPr sz="1800">
              <a:latin typeface="Arial"/>
              <a:cs typeface="Arial"/>
            </a:endParaRPr>
          </a:p>
          <a:p>
            <a:pPr marL="1083945" lvl="1" indent="-286385">
              <a:lnSpc>
                <a:spcPct val="100000"/>
              </a:lnSpc>
              <a:spcBef>
                <a:spcPts val="430"/>
              </a:spcBef>
              <a:buChar char="•"/>
              <a:tabLst>
                <a:tab pos="1083945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school-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assigned</a:t>
            </a:r>
            <a:r>
              <a:rPr sz="1800" spc="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official</a:t>
            </a:r>
            <a:endParaRPr sz="1800">
              <a:latin typeface="Arial"/>
              <a:cs typeface="Arial"/>
            </a:endParaRPr>
          </a:p>
          <a:p>
            <a:pPr marL="1083945" lvl="1" indent="-286385">
              <a:lnSpc>
                <a:spcPct val="100000"/>
              </a:lnSpc>
              <a:spcBef>
                <a:spcPts val="434"/>
              </a:spcBef>
              <a:buChar char="•"/>
              <a:tabLst>
                <a:tab pos="1083945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Any</a:t>
            </a:r>
            <a:r>
              <a:rPr sz="1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other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individual the</a:t>
            </a:r>
            <a:r>
              <a:rPr sz="1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party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chooses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Advisors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provide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1313"/>
                </a:solidFill>
                <a:latin typeface="Arial"/>
                <a:cs typeface="Arial"/>
              </a:rPr>
              <a:t>support</a:t>
            </a:r>
            <a:r>
              <a:rPr sz="1800" spc="-15" dirty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throughout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formal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Title</a:t>
            </a:r>
            <a:r>
              <a:rPr sz="1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IX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process.</a:t>
            </a:r>
            <a:endParaRPr sz="1800">
              <a:latin typeface="Arial"/>
              <a:cs typeface="Arial"/>
            </a:endParaRPr>
          </a:p>
          <a:p>
            <a:pPr marL="1083945" marR="142875" lvl="1" indent="-287020">
              <a:lnSpc>
                <a:spcPct val="100000"/>
              </a:lnSpc>
              <a:spcBef>
                <a:spcPts val="434"/>
              </a:spcBef>
              <a:buChar char="•"/>
              <a:tabLst>
                <a:tab pos="1083945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One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most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significant</a:t>
            </a:r>
            <a:r>
              <a:rPr sz="1800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roles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Title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IX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advisor</a:t>
            </a:r>
            <a:r>
              <a:rPr sz="18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conduct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6118"/>
                </a:solidFill>
                <a:latin typeface="Arial"/>
                <a:cs typeface="Arial"/>
              </a:rPr>
              <a:t>cross-</a:t>
            </a:r>
            <a:r>
              <a:rPr sz="1800" b="1" dirty="0">
                <a:solidFill>
                  <a:srgbClr val="FF6118"/>
                </a:solidFill>
                <a:latin typeface="Arial"/>
                <a:cs typeface="Arial"/>
              </a:rPr>
              <a:t>examination</a:t>
            </a:r>
            <a:r>
              <a:rPr sz="1800" b="1" spc="-1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behalf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party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during 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hearing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process.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Advisors</a:t>
            </a:r>
            <a:r>
              <a:rPr sz="18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must</a:t>
            </a:r>
            <a:r>
              <a:rPr sz="1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comply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University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policy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guidelines,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including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rules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decorum.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37258" y="432561"/>
            <a:ext cx="5892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130" marR="5080" indent="-2044064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Formal</a:t>
            </a:r>
            <a:r>
              <a:rPr spc="-35" dirty="0"/>
              <a:t> </a:t>
            </a:r>
            <a:r>
              <a:rPr dirty="0"/>
              <a:t>Title</a:t>
            </a:r>
            <a:r>
              <a:rPr spc="-40" dirty="0"/>
              <a:t> </a:t>
            </a:r>
            <a:r>
              <a:rPr spc="-25" dirty="0"/>
              <a:t>IX </a:t>
            </a:r>
            <a:r>
              <a:rPr spc="-10" dirty="0"/>
              <a:t>Process</a:t>
            </a:r>
          </a:p>
        </p:txBody>
      </p:sp>
      <p:grpSp>
        <p:nvGrpSpPr>
          <p:cNvPr id="3" name="object 3" descr="Arrow behind different points in the structure of the formal Title IX process, indicating that the stages go from left to right."/>
          <p:cNvGrpSpPr/>
          <p:nvPr/>
        </p:nvGrpSpPr>
        <p:grpSpPr>
          <a:xfrm>
            <a:off x="446468" y="1706879"/>
            <a:ext cx="7975600" cy="4617720"/>
            <a:chOff x="446468" y="1706879"/>
            <a:chExt cx="7975600" cy="4617720"/>
          </a:xfrm>
        </p:grpSpPr>
        <p:sp>
          <p:nvSpPr>
            <p:cNvPr id="4" name="object 4"/>
            <p:cNvSpPr/>
            <p:nvPr/>
          </p:nvSpPr>
          <p:spPr>
            <a:xfrm>
              <a:off x="1103375" y="1706879"/>
              <a:ext cx="7318375" cy="4617720"/>
            </a:xfrm>
            <a:custGeom>
              <a:avLst/>
              <a:gdLst/>
              <a:ahLst/>
              <a:cxnLst/>
              <a:rect l="l" t="t" r="r" b="b"/>
              <a:pathLst>
                <a:path w="7318375" h="4617720">
                  <a:moveTo>
                    <a:pt x="5009388" y="0"/>
                  </a:moveTo>
                  <a:lnTo>
                    <a:pt x="5009388" y="1154430"/>
                  </a:lnTo>
                  <a:lnTo>
                    <a:pt x="0" y="1154430"/>
                  </a:lnTo>
                  <a:lnTo>
                    <a:pt x="0" y="3463290"/>
                  </a:lnTo>
                  <a:lnTo>
                    <a:pt x="5009388" y="3463290"/>
                  </a:lnTo>
                  <a:lnTo>
                    <a:pt x="5009388" y="4617720"/>
                  </a:lnTo>
                  <a:lnTo>
                    <a:pt x="7318248" y="2308860"/>
                  </a:lnTo>
                  <a:lnTo>
                    <a:pt x="5009388" y="0"/>
                  </a:lnTo>
                  <a:close/>
                </a:path>
              </a:pathLst>
            </a:custGeom>
            <a:solidFill>
              <a:srgbClr val="CAC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9485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19" y="0"/>
                  </a:moveTo>
                  <a:lnTo>
                    <a:pt x="179323" y="0"/>
                  </a:lnTo>
                  <a:lnTo>
                    <a:pt x="131653" y="6404"/>
                  </a:lnTo>
                  <a:lnTo>
                    <a:pt x="88817" y="24478"/>
                  </a:lnTo>
                  <a:lnTo>
                    <a:pt x="52524" y="52514"/>
                  </a:lnTo>
                  <a:lnTo>
                    <a:pt x="24483" y="88805"/>
                  </a:lnTo>
                  <a:lnTo>
                    <a:pt x="6405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5" y="1715443"/>
                  </a:lnTo>
                  <a:lnTo>
                    <a:pt x="24483" y="1758282"/>
                  </a:lnTo>
                  <a:lnTo>
                    <a:pt x="52524" y="1794573"/>
                  </a:lnTo>
                  <a:lnTo>
                    <a:pt x="88817" y="1822609"/>
                  </a:lnTo>
                  <a:lnTo>
                    <a:pt x="131653" y="1840683"/>
                  </a:lnTo>
                  <a:lnTo>
                    <a:pt x="179323" y="1847087"/>
                  </a:lnTo>
                  <a:lnTo>
                    <a:pt x="896619" y="1847087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4" y="1667764"/>
                  </a:lnTo>
                  <a:lnTo>
                    <a:pt x="1075944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9485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5" y="131644"/>
                  </a:lnTo>
                  <a:lnTo>
                    <a:pt x="24483" y="88805"/>
                  </a:lnTo>
                  <a:lnTo>
                    <a:pt x="52524" y="52514"/>
                  </a:lnTo>
                  <a:lnTo>
                    <a:pt x="88817" y="24478"/>
                  </a:lnTo>
                  <a:lnTo>
                    <a:pt x="131653" y="6404"/>
                  </a:lnTo>
                  <a:lnTo>
                    <a:pt x="179323" y="0"/>
                  </a:lnTo>
                  <a:lnTo>
                    <a:pt x="896619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4" y="179324"/>
                  </a:lnTo>
                  <a:lnTo>
                    <a:pt x="1075944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19" y="1847087"/>
                  </a:lnTo>
                  <a:lnTo>
                    <a:pt x="179323" y="1847087"/>
                  </a:lnTo>
                  <a:lnTo>
                    <a:pt x="131653" y="1840683"/>
                  </a:lnTo>
                  <a:lnTo>
                    <a:pt x="88817" y="1822609"/>
                  </a:lnTo>
                  <a:lnTo>
                    <a:pt x="52524" y="1794573"/>
                  </a:lnTo>
                  <a:lnTo>
                    <a:pt x="24483" y="1758282"/>
                  </a:lnTo>
                  <a:lnTo>
                    <a:pt x="6405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7626" y="3787901"/>
            <a:ext cx="75882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53340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Incident Reported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02244" y="3079940"/>
            <a:ext cx="1102360" cy="1873250"/>
            <a:chOff x="1702244" y="3079940"/>
            <a:chExt cx="1102360" cy="1873250"/>
          </a:xfrm>
        </p:grpSpPr>
        <p:sp>
          <p:nvSpPr>
            <p:cNvPr id="9" name="object 9"/>
            <p:cNvSpPr/>
            <p:nvPr/>
          </p:nvSpPr>
          <p:spPr>
            <a:xfrm>
              <a:off x="1715262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19" y="0"/>
                  </a:moveTo>
                  <a:lnTo>
                    <a:pt x="179324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4" y="1715443"/>
                  </a:lnTo>
                  <a:lnTo>
                    <a:pt x="24478" y="1758282"/>
                  </a:lnTo>
                  <a:lnTo>
                    <a:pt x="52514" y="1794573"/>
                  </a:lnTo>
                  <a:lnTo>
                    <a:pt x="88805" y="1822609"/>
                  </a:lnTo>
                  <a:lnTo>
                    <a:pt x="131644" y="1840683"/>
                  </a:lnTo>
                  <a:lnTo>
                    <a:pt x="179324" y="1847087"/>
                  </a:lnTo>
                  <a:lnTo>
                    <a:pt x="896619" y="1847087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4" y="1667764"/>
                  </a:lnTo>
                  <a:lnTo>
                    <a:pt x="1075944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5262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4" y="0"/>
                  </a:lnTo>
                  <a:lnTo>
                    <a:pt x="896619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4" y="179324"/>
                  </a:lnTo>
                  <a:lnTo>
                    <a:pt x="1075944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19" y="1847087"/>
                  </a:lnTo>
                  <a:lnTo>
                    <a:pt x="179324" y="1847087"/>
                  </a:lnTo>
                  <a:lnTo>
                    <a:pt x="131644" y="1840683"/>
                  </a:lnTo>
                  <a:lnTo>
                    <a:pt x="88805" y="1822609"/>
                  </a:lnTo>
                  <a:lnTo>
                    <a:pt x="52514" y="1794573"/>
                  </a:lnTo>
                  <a:lnTo>
                    <a:pt x="24478" y="1758282"/>
                  </a:lnTo>
                  <a:lnTo>
                    <a:pt x="6404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82267" y="3423920"/>
            <a:ext cx="749935" cy="11569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0480" algn="ctr">
              <a:lnSpc>
                <a:spcPct val="86400"/>
              </a:lnSpc>
              <a:spcBef>
                <a:spcPts val="29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Grievance Process Begins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(Where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advisor’s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begin)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56496" y="3079940"/>
            <a:ext cx="1102360" cy="1873250"/>
            <a:chOff x="2956496" y="3079940"/>
            <a:chExt cx="1102360" cy="1873250"/>
          </a:xfrm>
        </p:grpSpPr>
        <p:sp>
          <p:nvSpPr>
            <p:cNvPr id="13" name="object 13"/>
            <p:cNvSpPr/>
            <p:nvPr/>
          </p:nvSpPr>
          <p:spPr>
            <a:xfrm>
              <a:off x="2969513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20" y="0"/>
                  </a:moveTo>
                  <a:lnTo>
                    <a:pt x="179324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4" y="1715443"/>
                  </a:lnTo>
                  <a:lnTo>
                    <a:pt x="24478" y="1758282"/>
                  </a:lnTo>
                  <a:lnTo>
                    <a:pt x="52514" y="1794573"/>
                  </a:lnTo>
                  <a:lnTo>
                    <a:pt x="88805" y="1822609"/>
                  </a:lnTo>
                  <a:lnTo>
                    <a:pt x="131644" y="1840683"/>
                  </a:lnTo>
                  <a:lnTo>
                    <a:pt x="179324" y="1847087"/>
                  </a:lnTo>
                  <a:lnTo>
                    <a:pt x="896620" y="1847087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4" y="1667764"/>
                  </a:lnTo>
                  <a:lnTo>
                    <a:pt x="1075944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9513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4" y="0"/>
                  </a:lnTo>
                  <a:lnTo>
                    <a:pt x="896620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4" y="179324"/>
                  </a:lnTo>
                  <a:lnTo>
                    <a:pt x="1075944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20" y="1847087"/>
                  </a:lnTo>
                  <a:lnTo>
                    <a:pt x="179324" y="1847087"/>
                  </a:lnTo>
                  <a:lnTo>
                    <a:pt x="131644" y="1840683"/>
                  </a:lnTo>
                  <a:lnTo>
                    <a:pt x="88805" y="1822609"/>
                  </a:lnTo>
                  <a:lnTo>
                    <a:pt x="52514" y="1794573"/>
                  </a:lnTo>
                  <a:lnTo>
                    <a:pt x="24478" y="1758282"/>
                  </a:lnTo>
                  <a:lnTo>
                    <a:pt x="6404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01720" y="3833240"/>
            <a:ext cx="812165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7310" marR="5080" indent="-55244">
              <a:lnSpc>
                <a:spcPts val="1140"/>
              </a:lnSpc>
              <a:spcBef>
                <a:spcPts val="29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Investigation Conducted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2272" y="3079940"/>
            <a:ext cx="1102360" cy="1873250"/>
            <a:chOff x="4212272" y="3079940"/>
            <a:chExt cx="1102360" cy="1873250"/>
          </a:xfrm>
        </p:grpSpPr>
        <p:sp>
          <p:nvSpPr>
            <p:cNvPr id="17" name="object 17"/>
            <p:cNvSpPr/>
            <p:nvPr/>
          </p:nvSpPr>
          <p:spPr>
            <a:xfrm>
              <a:off x="4225289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20" y="0"/>
                  </a:moveTo>
                  <a:lnTo>
                    <a:pt x="179324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4" y="1715443"/>
                  </a:lnTo>
                  <a:lnTo>
                    <a:pt x="24478" y="1758282"/>
                  </a:lnTo>
                  <a:lnTo>
                    <a:pt x="52514" y="1794573"/>
                  </a:lnTo>
                  <a:lnTo>
                    <a:pt x="88805" y="1822609"/>
                  </a:lnTo>
                  <a:lnTo>
                    <a:pt x="131644" y="1840683"/>
                  </a:lnTo>
                  <a:lnTo>
                    <a:pt x="179324" y="1847087"/>
                  </a:lnTo>
                  <a:lnTo>
                    <a:pt x="896620" y="1847087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4" y="1667764"/>
                  </a:lnTo>
                  <a:lnTo>
                    <a:pt x="1075944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5289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4" y="0"/>
                  </a:lnTo>
                  <a:lnTo>
                    <a:pt x="896620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4" y="179324"/>
                  </a:lnTo>
                  <a:lnTo>
                    <a:pt x="1075944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20" y="1847087"/>
                  </a:lnTo>
                  <a:lnTo>
                    <a:pt x="179324" y="1847087"/>
                  </a:lnTo>
                  <a:lnTo>
                    <a:pt x="131644" y="1840683"/>
                  </a:lnTo>
                  <a:lnTo>
                    <a:pt x="88805" y="1822609"/>
                  </a:lnTo>
                  <a:lnTo>
                    <a:pt x="52514" y="1794573"/>
                  </a:lnTo>
                  <a:lnTo>
                    <a:pt x="24478" y="1758282"/>
                  </a:lnTo>
                  <a:lnTo>
                    <a:pt x="6404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39844" y="3818635"/>
            <a:ext cx="847725" cy="367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305" marR="5080" indent="-15240">
              <a:lnSpc>
                <a:spcPts val="1250"/>
              </a:lnSpc>
              <a:spcBef>
                <a:spcPts val="3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Pre-Hearing Preparation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1764" y="3111944"/>
            <a:ext cx="1102360" cy="1873250"/>
            <a:chOff x="5481764" y="3111944"/>
            <a:chExt cx="1102360" cy="1873250"/>
          </a:xfrm>
        </p:grpSpPr>
        <p:sp>
          <p:nvSpPr>
            <p:cNvPr id="21" name="object 21"/>
            <p:cNvSpPr/>
            <p:nvPr/>
          </p:nvSpPr>
          <p:spPr>
            <a:xfrm>
              <a:off x="5494782" y="3124962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19" y="0"/>
                  </a:moveTo>
                  <a:lnTo>
                    <a:pt x="179323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4" y="1715443"/>
                  </a:lnTo>
                  <a:lnTo>
                    <a:pt x="24478" y="1758282"/>
                  </a:lnTo>
                  <a:lnTo>
                    <a:pt x="52514" y="1794573"/>
                  </a:lnTo>
                  <a:lnTo>
                    <a:pt x="88805" y="1822609"/>
                  </a:lnTo>
                  <a:lnTo>
                    <a:pt x="131644" y="1840683"/>
                  </a:lnTo>
                  <a:lnTo>
                    <a:pt x="179323" y="1847088"/>
                  </a:lnTo>
                  <a:lnTo>
                    <a:pt x="896619" y="1847088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3" y="1667764"/>
                  </a:lnTo>
                  <a:lnTo>
                    <a:pt x="1075943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94782" y="3124962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3" y="0"/>
                  </a:lnTo>
                  <a:lnTo>
                    <a:pt x="896619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3" y="179324"/>
                  </a:lnTo>
                  <a:lnTo>
                    <a:pt x="1075943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19" y="1847088"/>
                  </a:lnTo>
                  <a:lnTo>
                    <a:pt x="179323" y="1847088"/>
                  </a:lnTo>
                  <a:lnTo>
                    <a:pt x="131644" y="1840683"/>
                  </a:lnTo>
                  <a:lnTo>
                    <a:pt x="88805" y="1822609"/>
                  </a:lnTo>
                  <a:lnTo>
                    <a:pt x="52514" y="1794573"/>
                  </a:lnTo>
                  <a:lnTo>
                    <a:pt x="24478" y="1758282"/>
                  </a:lnTo>
                  <a:lnTo>
                    <a:pt x="6404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64834" y="3895725"/>
            <a:ext cx="735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22300" y="3079940"/>
            <a:ext cx="1102360" cy="1873250"/>
            <a:chOff x="6722300" y="3079940"/>
            <a:chExt cx="1102360" cy="1873250"/>
          </a:xfrm>
        </p:grpSpPr>
        <p:sp>
          <p:nvSpPr>
            <p:cNvPr id="25" name="object 25"/>
            <p:cNvSpPr/>
            <p:nvPr/>
          </p:nvSpPr>
          <p:spPr>
            <a:xfrm>
              <a:off x="6735318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20" y="0"/>
                  </a:moveTo>
                  <a:lnTo>
                    <a:pt x="179324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4" y="1715443"/>
                  </a:lnTo>
                  <a:lnTo>
                    <a:pt x="24478" y="1758282"/>
                  </a:lnTo>
                  <a:lnTo>
                    <a:pt x="52514" y="1794573"/>
                  </a:lnTo>
                  <a:lnTo>
                    <a:pt x="88805" y="1822609"/>
                  </a:lnTo>
                  <a:lnTo>
                    <a:pt x="131644" y="1840683"/>
                  </a:lnTo>
                  <a:lnTo>
                    <a:pt x="179324" y="1847087"/>
                  </a:lnTo>
                  <a:lnTo>
                    <a:pt x="896620" y="1847087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3" y="1667764"/>
                  </a:lnTo>
                  <a:lnTo>
                    <a:pt x="1075943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35318" y="3092957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4" y="0"/>
                  </a:lnTo>
                  <a:lnTo>
                    <a:pt x="896620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3" y="179324"/>
                  </a:lnTo>
                  <a:lnTo>
                    <a:pt x="1075943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20" y="1847087"/>
                  </a:lnTo>
                  <a:lnTo>
                    <a:pt x="179324" y="1847087"/>
                  </a:lnTo>
                  <a:lnTo>
                    <a:pt x="131644" y="1840683"/>
                  </a:lnTo>
                  <a:lnTo>
                    <a:pt x="88805" y="1822609"/>
                  </a:lnTo>
                  <a:lnTo>
                    <a:pt x="52514" y="1794573"/>
                  </a:lnTo>
                  <a:lnTo>
                    <a:pt x="24478" y="1758282"/>
                  </a:lnTo>
                  <a:lnTo>
                    <a:pt x="6404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0760" y="3695826"/>
            <a:ext cx="847090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Written Determina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8140" y="3080004"/>
            <a:ext cx="1102360" cy="1873250"/>
            <a:chOff x="7978140" y="3080004"/>
            <a:chExt cx="1102360" cy="1873250"/>
          </a:xfrm>
        </p:grpSpPr>
        <p:sp>
          <p:nvSpPr>
            <p:cNvPr id="29" name="object 29"/>
            <p:cNvSpPr/>
            <p:nvPr/>
          </p:nvSpPr>
          <p:spPr>
            <a:xfrm>
              <a:off x="7991094" y="3092958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896620" y="0"/>
                  </a:moveTo>
                  <a:lnTo>
                    <a:pt x="179324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4"/>
                  </a:lnTo>
                  <a:lnTo>
                    <a:pt x="0" y="1667764"/>
                  </a:lnTo>
                  <a:lnTo>
                    <a:pt x="6404" y="1715443"/>
                  </a:lnTo>
                  <a:lnTo>
                    <a:pt x="24478" y="1758282"/>
                  </a:lnTo>
                  <a:lnTo>
                    <a:pt x="52514" y="1794573"/>
                  </a:lnTo>
                  <a:lnTo>
                    <a:pt x="88805" y="1822609"/>
                  </a:lnTo>
                  <a:lnTo>
                    <a:pt x="131644" y="1840683"/>
                  </a:lnTo>
                  <a:lnTo>
                    <a:pt x="179324" y="1847087"/>
                  </a:lnTo>
                  <a:lnTo>
                    <a:pt x="896620" y="1847087"/>
                  </a:lnTo>
                  <a:lnTo>
                    <a:pt x="944299" y="1840683"/>
                  </a:lnTo>
                  <a:lnTo>
                    <a:pt x="987138" y="1822609"/>
                  </a:lnTo>
                  <a:lnTo>
                    <a:pt x="1023429" y="1794573"/>
                  </a:lnTo>
                  <a:lnTo>
                    <a:pt x="1051465" y="1758282"/>
                  </a:lnTo>
                  <a:lnTo>
                    <a:pt x="1069539" y="1715443"/>
                  </a:lnTo>
                  <a:lnTo>
                    <a:pt x="1075944" y="1667764"/>
                  </a:lnTo>
                  <a:lnTo>
                    <a:pt x="1075944" y="179324"/>
                  </a:lnTo>
                  <a:lnTo>
                    <a:pt x="1069539" y="131644"/>
                  </a:lnTo>
                  <a:lnTo>
                    <a:pt x="1051465" y="88805"/>
                  </a:lnTo>
                  <a:lnTo>
                    <a:pt x="1023429" y="52514"/>
                  </a:lnTo>
                  <a:lnTo>
                    <a:pt x="987138" y="24478"/>
                  </a:lnTo>
                  <a:lnTo>
                    <a:pt x="944299" y="6404"/>
                  </a:lnTo>
                  <a:lnTo>
                    <a:pt x="896620" y="0"/>
                  </a:lnTo>
                  <a:close/>
                </a:path>
              </a:pathLst>
            </a:custGeom>
            <a:solidFill>
              <a:srgbClr val="04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91094" y="3092958"/>
              <a:ext cx="1076325" cy="1847214"/>
            </a:xfrm>
            <a:custGeom>
              <a:avLst/>
              <a:gdLst/>
              <a:ahLst/>
              <a:cxnLst/>
              <a:rect l="l" t="t" r="r" b="b"/>
              <a:pathLst>
                <a:path w="1076325" h="1847214">
                  <a:moveTo>
                    <a:pt x="0" y="179324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4" y="0"/>
                  </a:lnTo>
                  <a:lnTo>
                    <a:pt x="896620" y="0"/>
                  </a:lnTo>
                  <a:lnTo>
                    <a:pt x="944299" y="6404"/>
                  </a:lnTo>
                  <a:lnTo>
                    <a:pt x="987138" y="24478"/>
                  </a:lnTo>
                  <a:lnTo>
                    <a:pt x="1023429" y="52514"/>
                  </a:lnTo>
                  <a:lnTo>
                    <a:pt x="1051465" y="88805"/>
                  </a:lnTo>
                  <a:lnTo>
                    <a:pt x="1069539" y="131644"/>
                  </a:lnTo>
                  <a:lnTo>
                    <a:pt x="1075944" y="179324"/>
                  </a:lnTo>
                  <a:lnTo>
                    <a:pt x="1075944" y="1667764"/>
                  </a:lnTo>
                  <a:lnTo>
                    <a:pt x="1069539" y="1715443"/>
                  </a:lnTo>
                  <a:lnTo>
                    <a:pt x="1051465" y="1758282"/>
                  </a:lnTo>
                  <a:lnTo>
                    <a:pt x="1023429" y="1794573"/>
                  </a:lnTo>
                  <a:lnTo>
                    <a:pt x="987138" y="1822609"/>
                  </a:lnTo>
                  <a:lnTo>
                    <a:pt x="944299" y="1840683"/>
                  </a:lnTo>
                  <a:lnTo>
                    <a:pt x="896620" y="1847087"/>
                  </a:lnTo>
                  <a:lnTo>
                    <a:pt x="179324" y="1847087"/>
                  </a:lnTo>
                  <a:lnTo>
                    <a:pt x="131644" y="1840683"/>
                  </a:lnTo>
                  <a:lnTo>
                    <a:pt x="88805" y="1822609"/>
                  </a:lnTo>
                  <a:lnTo>
                    <a:pt x="52514" y="1794573"/>
                  </a:lnTo>
                  <a:lnTo>
                    <a:pt x="24478" y="1758282"/>
                  </a:lnTo>
                  <a:lnTo>
                    <a:pt x="6404" y="1715443"/>
                  </a:lnTo>
                  <a:lnTo>
                    <a:pt x="0" y="1667764"/>
                  </a:lnTo>
                  <a:lnTo>
                    <a:pt x="0" y="17932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162290" y="3844290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Appeal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8270">
              <a:lnSpc>
                <a:spcPct val="100000"/>
              </a:lnSpc>
              <a:spcBef>
                <a:spcPts val="100"/>
              </a:spcBef>
            </a:pPr>
            <a:r>
              <a:rPr dirty="0"/>
              <a:t>Hearing</a:t>
            </a:r>
            <a:r>
              <a:rPr spc="-60" dirty="0"/>
              <a:t> </a:t>
            </a:r>
            <a:r>
              <a:rPr spc="-10" dirty="0"/>
              <a:t>Requirement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6389" y="1992604"/>
            <a:ext cx="4080510" cy="31959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Arial"/>
                <a:cs typeface="Arial"/>
              </a:rPr>
              <a:t>6)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Hearings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(i)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postsecondary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institutions,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recipient’s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grievance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must</a:t>
            </a:r>
            <a:r>
              <a:rPr sz="2000" b="1" spc="-30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hearing.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At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hearing,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decision-</a:t>
            </a:r>
            <a:r>
              <a:rPr sz="2000" dirty="0">
                <a:latin typeface="Arial"/>
                <a:cs typeface="Arial"/>
              </a:rPr>
              <a:t>maker(s)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118"/>
                </a:solidFill>
                <a:latin typeface="Arial"/>
                <a:cs typeface="Arial"/>
              </a:rPr>
              <a:t>must</a:t>
            </a:r>
            <a:r>
              <a:rPr sz="2000" b="1" spc="-15" dirty="0">
                <a:solidFill>
                  <a:srgbClr val="FF6118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permit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party’s </a:t>
            </a:r>
            <a:r>
              <a:rPr sz="2000" dirty="0">
                <a:latin typeface="Arial"/>
                <a:cs typeface="Arial"/>
              </a:rPr>
              <a:t>advisor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witnesses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relevant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questions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follow-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questions,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including </a:t>
            </a:r>
            <a:r>
              <a:rPr sz="2000" dirty="0">
                <a:latin typeface="Arial"/>
                <a:cs typeface="Arial"/>
              </a:rPr>
              <a:t>those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challenging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credibility.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Drawing of an individual sitting at a desk looking at a computer with two other people on a video conference call."/>
          <p:cNvGrpSpPr/>
          <p:nvPr/>
        </p:nvGrpSpPr>
        <p:grpSpPr>
          <a:xfrm>
            <a:off x="300227" y="1702307"/>
            <a:ext cx="3819525" cy="3651885"/>
            <a:chOff x="300227" y="1702307"/>
            <a:chExt cx="3819525" cy="3651885"/>
          </a:xfrm>
        </p:grpSpPr>
        <p:sp>
          <p:nvSpPr>
            <p:cNvPr id="5" name="object 5"/>
            <p:cNvSpPr/>
            <p:nvPr/>
          </p:nvSpPr>
          <p:spPr>
            <a:xfrm>
              <a:off x="304799" y="1706879"/>
              <a:ext cx="3810000" cy="3642360"/>
            </a:xfrm>
            <a:custGeom>
              <a:avLst/>
              <a:gdLst/>
              <a:ahLst/>
              <a:cxnLst/>
              <a:rect l="l" t="t" r="r" b="b"/>
              <a:pathLst>
                <a:path w="3810000" h="3642360">
                  <a:moveTo>
                    <a:pt x="1905000" y="0"/>
                  </a:moveTo>
                  <a:lnTo>
                    <a:pt x="1855830" y="594"/>
                  </a:lnTo>
                  <a:lnTo>
                    <a:pt x="1806968" y="2369"/>
                  </a:lnTo>
                  <a:lnTo>
                    <a:pt x="1758428" y="5310"/>
                  </a:lnTo>
                  <a:lnTo>
                    <a:pt x="1710224" y="9402"/>
                  </a:lnTo>
                  <a:lnTo>
                    <a:pt x="1662372" y="14631"/>
                  </a:lnTo>
                  <a:lnTo>
                    <a:pt x="1614886" y="20983"/>
                  </a:lnTo>
                  <a:lnTo>
                    <a:pt x="1567782" y="28443"/>
                  </a:lnTo>
                  <a:lnTo>
                    <a:pt x="1521075" y="36998"/>
                  </a:lnTo>
                  <a:lnTo>
                    <a:pt x="1474779" y="46633"/>
                  </a:lnTo>
                  <a:lnTo>
                    <a:pt x="1428909" y="57333"/>
                  </a:lnTo>
                  <a:lnTo>
                    <a:pt x="1383481" y="69085"/>
                  </a:lnTo>
                  <a:lnTo>
                    <a:pt x="1338509" y="81874"/>
                  </a:lnTo>
                  <a:lnTo>
                    <a:pt x="1294009" y="95685"/>
                  </a:lnTo>
                  <a:lnTo>
                    <a:pt x="1249995" y="110505"/>
                  </a:lnTo>
                  <a:lnTo>
                    <a:pt x="1206482" y="126319"/>
                  </a:lnTo>
                  <a:lnTo>
                    <a:pt x="1163486" y="143113"/>
                  </a:lnTo>
                  <a:lnTo>
                    <a:pt x="1121021" y="160872"/>
                  </a:lnTo>
                  <a:lnTo>
                    <a:pt x="1079102" y="179582"/>
                  </a:lnTo>
                  <a:lnTo>
                    <a:pt x="1037744" y="199230"/>
                  </a:lnTo>
                  <a:lnTo>
                    <a:pt x="996962" y="219800"/>
                  </a:lnTo>
                  <a:lnTo>
                    <a:pt x="956771" y="241278"/>
                  </a:lnTo>
                  <a:lnTo>
                    <a:pt x="917186" y="263651"/>
                  </a:lnTo>
                  <a:lnTo>
                    <a:pt x="878222" y="286903"/>
                  </a:lnTo>
                  <a:lnTo>
                    <a:pt x="839894" y="311021"/>
                  </a:lnTo>
                  <a:lnTo>
                    <a:pt x="802217" y="335989"/>
                  </a:lnTo>
                  <a:lnTo>
                    <a:pt x="765206" y="361795"/>
                  </a:lnTo>
                  <a:lnTo>
                    <a:pt x="728876" y="388423"/>
                  </a:lnTo>
                  <a:lnTo>
                    <a:pt x="693241" y="415859"/>
                  </a:lnTo>
                  <a:lnTo>
                    <a:pt x="658317" y="444089"/>
                  </a:lnTo>
                  <a:lnTo>
                    <a:pt x="624119" y="473099"/>
                  </a:lnTo>
                  <a:lnTo>
                    <a:pt x="590662" y="502874"/>
                  </a:lnTo>
                  <a:lnTo>
                    <a:pt x="557960" y="533399"/>
                  </a:lnTo>
                  <a:lnTo>
                    <a:pt x="526028" y="564662"/>
                  </a:lnTo>
                  <a:lnTo>
                    <a:pt x="494883" y="596647"/>
                  </a:lnTo>
                  <a:lnTo>
                    <a:pt x="464537" y="629340"/>
                  </a:lnTo>
                  <a:lnTo>
                    <a:pt x="435008" y="662727"/>
                  </a:lnTo>
                  <a:lnTo>
                    <a:pt x="406308" y="696794"/>
                  </a:lnTo>
                  <a:lnTo>
                    <a:pt x="378454" y="731526"/>
                  </a:lnTo>
                  <a:lnTo>
                    <a:pt x="351461" y="766908"/>
                  </a:lnTo>
                  <a:lnTo>
                    <a:pt x="325343" y="802927"/>
                  </a:lnTo>
                  <a:lnTo>
                    <a:pt x="300115" y="839569"/>
                  </a:lnTo>
                  <a:lnTo>
                    <a:pt x="275792" y="876818"/>
                  </a:lnTo>
                  <a:lnTo>
                    <a:pt x="252389" y="914661"/>
                  </a:lnTo>
                  <a:lnTo>
                    <a:pt x="229922" y="953084"/>
                  </a:lnTo>
                  <a:lnTo>
                    <a:pt x="208405" y="992071"/>
                  </a:lnTo>
                  <a:lnTo>
                    <a:pt x="187853" y="1031610"/>
                  </a:lnTo>
                  <a:lnTo>
                    <a:pt x="168280" y="1071684"/>
                  </a:lnTo>
                  <a:lnTo>
                    <a:pt x="149703" y="1112281"/>
                  </a:lnTo>
                  <a:lnTo>
                    <a:pt x="132136" y="1153386"/>
                  </a:lnTo>
                  <a:lnTo>
                    <a:pt x="115594" y="1194985"/>
                  </a:lnTo>
                  <a:lnTo>
                    <a:pt x="100092" y="1237062"/>
                  </a:lnTo>
                  <a:lnTo>
                    <a:pt x="85644" y="1279605"/>
                  </a:lnTo>
                  <a:lnTo>
                    <a:pt x="72267" y="1322598"/>
                  </a:lnTo>
                  <a:lnTo>
                    <a:pt x="59974" y="1366028"/>
                  </a:lnTo>
                  <a:lnTo>
                    <a:pt x="48781" y="1409880"/>
                  </a:lnTo>
                  <a:lnTo>
                    <a:pt x="38702" y="1454140"/>
                  </a:lnTo>
                  <a:lnTo>
                    <a:pt x="29753" y="1498793"/>
                  </a:lnTo>
                  <a:lnTo>
                    <a:pt x="21949" y="1543825"/>
                  </a:lnTo>
                  <a:lnTo>
                    <a:pt x="15305" y="1589222"/>
                  </a:lnTo>
                  <a:lnTo>
                    <a:pt x="9835" y="1634969"/>
                  </a:lnTo>
                  <a:lnTo>
                    <a:pt x="5554" y="1681053"/>
                  </a:lnTo>
                  <a:lnTo>
                    <a:pt x="2478" y="1727459"/>
                  </a:lnTo>
                  <a:lnTo>
                    <a:pt x="622" y="1774173"/>
                  </a:lnTo>
                  <a:lnTo>
                    <a:pt x="0" y="1821180"/>
                  </a:lnTo>
                  <a:lnTo>
                    <a:pt x="622" y="1868186"/>
                  </a:lnTo>
                  <a:lnTo>
                    <a:pt x="2478" y="1914900"/>
                  </a:lnTo>
                  <a:lnTo>
                    <a:pt x="5554" y="1961306"/>
                  </a:lnTo>
                  <a:lnTo>
                    <a:pt x="9835" y="2007390"/>
                  </a:lnTo>
                  <a:lnTo>
                    <a:pt x="15305" y="2053137"/>
                  </a:lnTo>
                  <a:lnTo>
                    <a:pt x="21949" y="2098534"/>
                  </a:lnTo>
                  <a:lnTo>
                    <a:pt x="29753" y="2143566"/>
                  </a:lnTo>
                  <a:lnTo>
                    <a:pt x="38702" y="2188219"/>
                  </a:lnTo>
                  <a:lnTo>
                    <a:pt x="48781" y="2232479"/>
                  </a:lnTo>
                  <a:lnTo>
                    <a:pt x="59974" y="2276331"/>
                  </a:lnTo>
                  <a:lnTo>
                    <a:pt x="72267" y="2319761"/>
                  </a:lnTo>
                  <a:lnTo>
                    <a:pt x="85644" y="2362754"/>
                  </a:lnTo>
                  <a:lnTo>
                    <a:pt x="100092" y="2405297"/>
                  </a:lnTo>
                  <a:lnTo>
                    <a:pt x="115594" y="2447374"/>
                  </a:lnTo>
                  <a:lnTo>
                    <a:pt x="132136" y="2488973"/>
                  </a:lnTo>
                  <a:lnTo>
                    <a:pt x="149703" y="2530078"/>
                  </a:lnTo>
                  <a:lnTo>
                    <a:pt x="168280" y="2570675"/>
                  </a:lnTo>
                  <a:lnTo>
                    <a:pt x="187853" y="2610749"/>
                  </a:lnTo>
                  <a:lnTo>
                    <a:pt x="208405" y="2650288"/>
                  </a:lnTo>
                  <a:lnTo>
                    <a:pt x="229922" y="2689275"/>
                  </a:lnTo>
                  <a:lnTo>
                    <a:pt x="252389" y="2727698"/>
                  </a:lnTo>
                  <a:lnTo>
                    <a:pt x="275792" y="2765541"/>
                  </a:lnTo>
                  <a:lnTo>
                    <a:pt x="300115" y="2802790"/>
                  </a:lnTo>
                  <a:lnTo>
                    <a:pt x="325343" y="2839432"/>
                  </a:lnTo>
                  <a:lnTo>
                    <a:pt x="351461" y="2875451"/>
                  </a:lnTo>
                  <a:lnTo>
                    <a:pt x="378454" y="2910833"/>
                  </a:lnTo>
                  <a:lnTo>
                    <a:pt x="406308" y="2945565"/>
                  </a:lnTo>
                  <a:lnTo>
                    <a:pt x="435008" y="2979632"/>
                  </a:lnTo>
                  <a:lnTo>
                    <a:pt x="464537" y="3013019"/>
                  </a:lnTo>
                  <a:lnTo>
                    <a:pt x="494883" y="3045712"/>
                  </a:lnTo>
                  <a:lnTo>
                    <a:pt x="526028" y="3077697"/>
                  </a:lnTo>
                  <a:lnTo>
                    <a:pt x="557960" y="3108960"/>
                  </a:lnTo>
                  <a:lnTo>
                    <a:pt x="590662" y="3139485"/>
                  </a:lnTo>
                  <a:lnTo>
                    <a:pt x="624119" y="3169260"/>
                  </a:lnTo>
                  <a:lnTo>
                    <a:pt x="658317" y="3198270"/>
                  </a:lnTo>
                  <a:lnTo>
                    <a:pt x="693241" y="3226500"/>
                  </a:lnTo>
                  <a:lnTo>
                    <a:pt x="728876" y="3253936"/>
                  </a:lnTo>
                  <a:lnTo>
                    <a:pt x="765206" y="3280564"/>
                  </a:lnTo>
                  <a:lnTo>
                    <a:pt x="802217" y="3306370"/>
                  </a:lnTo>
                  <a:lnTo>
                    <a:pt x="839894" y="3331338"/>
                  </a:lnTo>
                  <a:lnTo>
                    <a:pt x="878222" y="3355456"/>
                  </a:lnTo>
                  <a:lnTo>
                    <a:pt x="917186" y="3378708"/>
                  </a:lnTo>
                  <a:lnTo>
                    <a:pt x="956771" y="3401081"/>
                  </a:lnTo>
                  <a:lnTo>
                    <a:pt x="996962" y="3422559"/>
                  </a:lnTo>
                  <a:lnTo>
                    <a:pt x="1037744" y="3443129"/>
                  </a:lnTo>
                  <a:lnTo>
                    <a:pt x="1079102" y="3462777"/>
                  </a:lnTo>
                  <a:lnTo>
                    <a:pt x="1121021" y="3481487"/>
                  </a:lnTo>
                  <a:lnTo>
                    <a:pt x="1163486" y="3499246"/>
                  </a:lnTo>
                  <a:lnTo>
                    <a:pt x="1206482" y="3516040"/>
                  </a:lnTo>
                  <a:lnTo>
                    <a:pt x="1249995" y="3531854"/>
                  </a:lnTo>
                  <a:lnTo>
                    <a:pt x="1294009" y="3546674"/>
                  </a:lnTo>
                  <a:lnTo>
                    <a:pt x="1338509" y="3560485"/>
                  </a:lnTo>
                  <a:lnTo>
                    <a:pt x="1383481" y="3573274"/>
                  </a:lnTo>
                  <a:lnTo>
                    <a:pt x="1428909" y="3585026"/>
                  </a:lnTo>
                  <a:lnTo>
                    <a:pt x="1474779" y="3595726"/>
                  </a:lnTo>
                  <a:lnTo>
                    <a:pt x="1521075" y="3605361"/>
                  </a:lnTo>
                  <a:lnTo>
                    <a:pt x="1567782" y="3613916"/>
                  </a:lnTo>
                  <a:lnTo>
                    <a:pt x="1614886" y="3621376"/>
                  </a:lnTo>
                  <a:lnTo>
                    <a:pt x="1662372" y="3627728"/>
                  </a:lnTo>
                  <a:lnTo>
                    <a:pt x="1710224" y="3632957"/>
                  </a:lnTo>
                  <a:lnTo>
                    <a:pt x="1758428" y="3637049"/>
                  </a:lnTo>
                  <a:lnTo>
                    <a:pt x="1806968" y="3639990"/>
                  </a:lnTo>
                  <a:lnTo>
                    <a:pt x="1855830" y="3641765"/>
                  </a:lnTo>
                  <a:lnTo>
                    <a:pt x="1905000" y="3642360"/>
                  </a:lnTo>
                  <a:lnTo>
                    <a:pt x="1954167" y="3641765"/>
                  </a:lnTo>
                  <a:lnTo>
                    <a:pt x="2003028" y="3639990"/>
                  </a:lnTo>
                  <a:lnTo>
                    <a:pt x="2051567" y="3637049"/>
                  </a:lnTo>
                  <a:lnTo>
                    <a:pt x="2099769" y="3632957"/>
                  </a:lnTo>
                  <a:lnTo>
                    <a:pt x="2147620" y="3627728"/>
                  </a:lnTo>
                  <a:lnTo>
                    <a:pt x="2195104" y="3621376"/>
                  </a:lnTo>
                  <a:lnTo>
                    <a:pt x="2242207" y="3613916"/>
                  </a:lnTo>
                  <a:lnTo>
                    <a:pt x="2288914" y="3605361"/>
                  </a:lnTo>
                  <a:lnTo>
                    <a:pt x="2335209" y="3595726"/>
                  </a:lnTo>
                  <a:lnTo>
                    <a:pt x="2381077" y="3585026"/>
                  </a:lnTo>
                  <a:lnTo>
                    <a:pt x="2426504" y="3573274"/>
                  </a:lnTo>
                  <a:lnTo>
                    <a:pt x="2471475" y="3560485"/>
                  </a:lnTo>
                  <a:lnTo>
                    <a:pt x="2515975" y="3546674"/>
                  </a:lnTo>
                  <a:lnTo>
                    <a:pt x="2559989" y="3531854"/>
                  </a:lnTo>
                  <a:lnTo>
                    <a:pt x="2603501" y="3516040"/>
                  </a:lnTo>
                  <a:lnTo>
                    <a:pt x="2646497" y="3499246"/>
                  </a:lnTo>
                  <a:lnTo>
                    <a:pt x="2688962" y="3481487"/>
                  </a:lnTo>
                  <a:lnTo>
                    <a:pt x="2730881" y="3462777"/>
                  </a:lnTo>
                  <a:lnTo>
                    <a:pt x="2772239" y="3443129"/>
                  </a:lnTo>
                  <a:lnTo>
                    <a:pt x="2813020" y="3422559"/>
                  </a:lnTo>
                  <a:lnTo>
                    <a:pt x="2853211" y="3401081"/>
                  </a:lnTo>
                  <a:lnTo>
                    <a:pt x="2892796" y="3378708"/>
                  </a:lnTo>
                  <a:lnTo>
                    <a:pt x="2931760" y="3355456"/>
                  </a:lnTo>
                  <a:lnTo>
                    <a:pt x="2970088" y="3331338"/>
                  </a:lnTo>
                  <a:lnTo>
                    <a:pt x="3007765" y="3306370"/>
                  </a:lnTo>
                  <a:lnTo>
                    <a:pt x="3044777" y="3280564"/>
                  </a:lnTo>
                  <a:lnTo>
                    <a:pt x="3081107" y="3253936"/>
                  </a:lnTo>
                  <a:lnTo>
                    <a:pt x="3116742" y="3226500"/>
                  </a:lnTo>
                  <a:lnTo>
                    <a:pt x="3151666" y="3198270"/>
                  </a:lnTo>
                  <a:lnTo>
                    <a:pt x="3185865" y="3169260"/>
                  </a:lnTo>
                  <a:lnTo>
                    <a:pt x="3219323" y="3139485"/>
                  </a:lnTo>
                  <a:lnTo>
                    <a:pt x="3252025" y="3108960"/>
                  </a:lnTo>
                  <a:lnTo>
                    <a:pt x="3283957" y="3077697"/>
                  </a:lnTo>
                  <a:lnTo>
                    <a:pt x="3315103" y="3045712"/>
                  </a:lnTo>
                  <a:lnTo>
                    <a:pt x="3345449" y="3013019"/>
                  </a:lnTo>
                  <a:lnTo>
                    <a:pt x="3374979" y="2979632"/>
                  </a:lnTo>
                  <a:lnTo>
                    <a:pt x="3403679" y="2945565"/>
                  </a:lnTo>
                  <a:lnTo>
                    <a:pt x="3431533" y="2910833"/>
                  </a:lnTo>
                  <a:lnTo>
                    <a:pt x="3458527" y="2875451"/>
                  </a:lnTo>
                  <a:lnTo>
                    <a:pt x="3484646" y="2839432"/>
                  </a:lnTo>
                  <a:lnTo>
                    <a:pt x="3509875" y="2802790"/>
                  </a:lnTo>
                  <a:lnTo>
                    <a:pt x="3534198" y="2765541"/>
                  </a:lnTo>
                  <a:lnTo>
                    <a:pt x="3557601" y="2727698"/>
                  </a:lnTo>
                  <a:lnTo>
                    <a:pt x="3580069" y="2689275"/>
                  </a:lnTo>
                  <a:lnTo>
                    <a:pt x="3601587" y="2650288"/>
                  </a:lnTo>
                  <a:lnTo>
                    <a:pt x="3622140" y="2610749"/>
                  </a:lnTo>
                  <a:lnTo>
                    <a:pt x="3641713" y="2570675"/>
                  </a:lnTo>
                  <a:lnTo>
                    <a:pt x="3660290" y="2530078"/>
                  </a:lnTo>
                  <a:lnTo>
                    <a:pt x="3677858" y="2488973"/>
                  </a:lnTo>
                  <a:lnTo>
                    <a:pt x="3694401" y="2447374"/>
                  </a:lnTo>
                  <a:lnTo>
                    <a:pt x="3709904" y="2405297"/>
                  </a:lnTo>
                  <a:lnTo>
                    <a:pt x="3724352" y="2362754"/>
                  </a:lnTo>
                  <a:lnTo>
                    <a:pt x="3737730" y="2319761"/>
                  </a:lnTo>
                  <a:lnTo>
                    <a:pt x="3750023" y="2276331"/>
                  </a:lnTo>
                  <a:lnTo>
                    <a:pt x="3761216" y="2232479"/>
                  </a:lnTo>
                  <a:lnTo>
                    <a:pt x="3771295" y="2188219"/>
                  </a:lnTo>
                  <a:lnTo>
                    <a:pt x="3780244" y="2143566"/>
                  </a:lnTo>
                  <a:lnTo>
                    <a:pt x="3788049" y="2098534"/>
                  </a:lnTo>
                  <a:lnTo>
                    <a:pt x="3794694" y="2053137"/>
                  </a:lnTo>
                  <a:lnTo>
                    <a:pt x="3800164" y="2007390"/>
                  </a:lnTo>
                  <a:lnTo>
                    <a:pt x="3804444" y="1961306"/>
                  </a:lnTo>
                  <a:lnTo>
                    <a:pt x="3807521" y="1914900"/>
                  </a:lnTo>
                  <a:lnTo>
                    <a:pt x="3809377" y="1868186"/>
                  </a:lnTo>
                  <a:lnTo>
                    <a:pt x="3810000" y="1821180"/>
                  </a:lnTo>
                  <a:lnTo>
                    <a:pt x="3809377" y="1774173"/>
                  </a:lnTo>
                  <a:lnTo>
                    <a:pt x="3807521" y="1727459"/>
                  </a:lnTo>
                  <a:lnTo>
                    <a:pt x="3804444" y="1681053"/>
                  </a:lnTo>
                  <a:lnTo>
                    <a:pt x="3800164" y="1634969"/>
                  </a:lnTo>
                  <a:lnTo>
                    <a:pt x="3794694" y="1589222"/>
                  </a:lnTo>
                  <a:lnTo>
                    <a:pt x="3788049" y="1543825"/>
                  </a:lnTo>
                  <a:lnTo>
                    <a:pt x="3780244" y="1498793"/>
                  </a:lnTo>
                  <a:lnTo>
                    <a:pt x="3771295" y="1454140"/>
                  </a:lnTo>
                  <a:lnTo>
                    <a:pt x="3761216" y="1409880"/>
                  </a:lnTo>
                  <a:lnTo>
                    <a:pt x="3750023" y="1366028"/>
                  </a:lnTo>
                  <a:lnTo>
                    <a:pt x="3737730" y="1322598"/>
                  </a:lnTo>
                  <a:lnTo>
                    <a:pt x="3724352" y="1279605"/>
                  </a:lnTo>
                  <a:lnTo>
                    <a:pt x="3709904" y="1237062"/>
                  </a:lnTo>
                  <a:lnTo>
                    <a:pt x="3694401" y="1194985"/>
                  </a:lnTo>
                  <a:lnTo>
                    <a:pt x="3677858" y="1153386"/>
                  </a:lnTo>
                  <a:lnTo>
                    <a:pt x="3660290" y="1112281"/>
                  </a:lnTo>
                  <a:lnTo>
                    <a:pt x="3641713" y="1071684"/>
                  </a:lnTo>
                  <a:lnTo>
                    <a:pt x="3622140" y="1031610"/>
                  </a:lnTo>
                  <a:lnTo>
                    <a:pt x="3601587" y="992071"/>
                  </a:lnTo>
                  <a:lnTo>
                    <a:pt x="3580069" y="953084"/>
                  </a:lnTo>
                  <a:lnTo>
                    <a:pt x="3557601" y="914661"/>
                  </a:lnTo>
                  <a:lnTo>
                    <a:pt x="3534198" y="876818"/>
                  </a:lnTo>
                  <a:lnTo>
                    <a:pt x="3509875" y="839569"/>
                  </a:lnTo>
                  <a:lnTo>
                    <a:pt x="3484646" y="802927"/>
                  </a:lnTo>
                  <a:lnTo>
                    <a:pt x="3458527" y="766908"/>
                  </a:lnTo>
                  <a:lnTo>
                    <a:pt x="3431533" y="731526"/>
                  </a:lnTo>
                  <a:lnTo>
                    <a:pt x="3403679" y="696794"/>
                  </a:lnTo>
                  <a:lnTo>
                    <a:pt x="3374979" y="662727"/>
                  </a:lnTo>
                  <a:lnTo>
                    <a:pt x="3345449" y="629340"/>
                  </a:lnTo>
                  <a:lnTo>
                    <a:pt x="3315103" y="596647"/>
                  </a:lnTo>
                  <a:lnTo>
                    <a:pt x="3283957" y="564662"/>
                  </a:lnTo>
                  <a:lnTo>
                    <a:pt x="3252025" y="533400"/>
                  </a:lnTo>
                  <a:lnTo>
                    <a:pt x="3219323" y="502874"/>
                  </a:lnTo>
                  <a:lnTo>
                    <a:pt x="3185865" y="473099"/>
                  </a:lnTo>
                  <a:lnTo>
                    <a:pt x="3151666" y="444089"/>
                  </a:lnTo>
                  <a:lnTo>
                    <a:pt x="3116742" y="415859"/>
                  </a:lnTo>
                  <a:lnTo>
                    <a:pt x="3081107" y="388423"/>
                  </a:lnTo>
                  <a:lnTo>
                    <a:pt x="3044777" y="361795"/>
                  </a:lnTo>
                  <a:lnTo>
                    <a:pt x="3007765" y="335989"/>
                  </a:lnTo>
                  <a:lnTo>
                    <a:pt x="2970088" y="311021"/>
                  </a:lnTo>
                  <a:lnTo>
                    <a:pt x="2931760" y="286903"/>
                  </a:lnTo>
                  <a:lnTo>
                    <a:pt x="2892796" y="263651"/>
                  </a:lnTo>
                  <a:lnTo>
                    <a:pt x="2853211" y="241278"/>
                  </a:lnTo>
                  <a:lnTo>
                    <a:pt x="2813020" y="219800"/>
                  </a:lnTo>
                  <a:lnTo>
                    <a:pt x="2772239" y="199230"/>
                  </a:lnTo>
                  <a:lnTo>
                    <a:pt x="2730881" y="179582"/>
                  </a:lnTo>
                  <a:lnTo>
                    <a:pt x="2688962" y="160872"/>
                  </a:lnTo>
                  <a:lnTo>
                    <a:pt x="2646497" y="143113"/>
                  </a:lnTo>
                  <a:lnTo>
                    <a:pt x="2603501" y="126319"/>
                  </a:lnTo>
                  <a:lnTo>
                    <a:pt x="2559989" y="110505"/>
                  </a:lnTo>
                  <a:lnTo>
                    <a:pt x="2515975" y="95685"/>
                  </a:lnTo>
                  <a:lnTo>
                    <a:pt x="2471475" y="81874"/>
                  </a:lnTo>
                  <a:lnTo>
                    <a:pt x="2426504" y="69085"/>
                  </a:lnTo>
                  <a:lnTo>
                    <a:pt x="2381077" y="57333"/>
                  </a:lnTo>
                  <a:lnTo>
                    <a:pt x="2335209" y="46633"/>
                  </a:lnTo>
                  <a:lnTo>
                    <a:pt x="2288914" y="36998"/>
                  </a:lnTo>
                  <a:lnTo>
                    <a:pt x="2242207" y="28443"/>
                  </a:lnTo>
                  <a:lnTo>
                    <a:pt x="2195104" y="20983"/>
                  </a:lnTo>
                  <a:lnTo>
                    <a:pt x="2147620" y="14631"/>
                  </a:lnTo>
                  <a:lnTo>
                    <a:pt x="2099769" y="9402"/>
                  </a:lnTo>
                  <a:lnTo>
                    <a:pt x="2051567" y="5310"/>
                  </a:lnTo>
                  <a:lnTo>
                    <a:pt x="2003028" y="2369"/>
                  </a:lnTo>
                  <a:lnTo>
                    <a:pt x="1954167" y="594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F6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799" y="1706879"/>
              <a:ext cx="3810000" cy="3642360"/>
            </a:xfrm>
            <a:custGeom>
              <a:avLst/>
              <a:gdLst/>
              <a:ahLst/>
              <a:cxnLst/>
              <a:rect l="l" t="t" r="r" b="b"/>
              <a:pathLst>
                <a:path w="3810000" h="3642360">
                  <a:moveTo>
                    <a:pt x="0" y="1821180"/>
                  </a:moveTo>
                  <a:lnTo>
                    <a:pt x="622" y="1774173"/>
                  </a:lnTo>
                  <a:lnTo>
                    <a:pt x="2478" y="1727459"/>
                  </a:lnTo>
                  <a:lnTo>
                    <a:pt x="5554" y="1681053"/>
                  </a:lnTo>
                  <a:lnTo>
                    <a:pt x="9835" y="1634969"/>
                  </a:lnTo>
                  <a:lnTo>
                    <a:pt x="15305" y="1589222"/>
                  </a:lnTo>
                  <a:lnTo>
                    <a:pt x="21949" y="1543825"/>
                  </a:lnTo>
                  <a:lnTo>
                    <a:pt x="29753" y="1498793"/>
                  </a:lnTo>
                  <a:lnTo>
                    <a:pt x="38702" y="1454140"/>
                  </a:lnTo>
                  <a:lnTo>
                    <a:pt x="48781" y="1409880"/>
                  </a:lnTo>
                  <a:lnTo>
                    <a:pt x="59974" y="1366028"/>
                  </a:lnTo>
                  <a:lnTo>
                    <a:pt x="72267" y="1322598"/>
                  </a:lnTo>
                  <a:lnTo>
                    <a:pt x="85644" y="1279605"/>
                  </a:lnTo>
                  <a:lnTo>
                    <a:pt x="100092" y="1237062"/>
                  </a:lnTo>
                  <a:lnTo>
                    <a:pt x="115594" y="1194985"/>
                  </a:lnTo>
                  <a:lnTo>
                    <a:pt x="132136" y="1153386"/>
                  </a:lnTo>
                  <a:lnTo>
                    <a:pt x="149703" y="1112281"/>
                  </a:lnTo>
                  <a:lnTo>
                    <a:pt x="168280" y="1071684"/>
                  </a:lnTo>
                  <a:lnTo>
                    <a:pt x="187853" y="1031610"/>
                  </a:lnTo>
                  <a:lnTo>
                    <a:pt x="208405" y="992071"/>
                  </a:lnTo>
                  <a:lnTo>
                    <a:pt x="229922" y="953084"/>
                  </a:lnTo>
                  <a:lnTo>
                    <a:pt x="252389" y="914661"/>
                  </a:lnTo>
                  <a:lnTo>
                    <a:pt x="275792" y="876818"/>
                  </a:lnTo>
                  <a:lnTo>
                    <a:pt x="300115" y="839569"/>
                  </a:lnTo>
                  <a:lnTo>
                    <a:pt x="325343" y="802927"/>
                  </a:lnTo>
                  <a:lnTo>
                    <a:pt x="351461" y="766908"/>
                  </a:lnTo>
                  <a:lnTo>
                    <a:pt x="378454" y="731526"/>
                  </a:lnTo>
                  <a:lnTo>
                    <a:pt x="406308" y="696794"/>
                  </a:lnTo>
                  <a:lnTo>
                    <a:pt x="435008" y="662727"/>
                  </a:lnTo>
                  <a:lnTo>
                    <a:pt x="464537" y="629340"/>
                  </a:lnTo>
                  <a:lnTo>
                    <a:pt x="494883" y="596647"/>
                  </a:lnTo>
                  <a:lnTo>
                    <a:pt x="526028" y="564662"/>
                  </a:lnTo>
                  <a:lnTo>
                    <a:pt x="557960" y="533399"/>
                  </a:lnTo>
                  <a:lnTo>
                    <a:pt x="590662" y="502874"/>
                  </a:lnTo>
                  <a:lnTo>
                    <a:pt x="624119" y="473099"/>
                  </a:lnTo>
                  <a:lnTo>
                    <a:pt x="658317" y="444089"/>
                  </a:lnTo>
                  <a:lnTo>
                    <a:pt x="693241" y="415859"/>
                  </a:lnTo>
                  <a:lnTo>
                    <a:pt x="728876" y="388423"/>
                  </a:lnTo>
                  <a:lnTo>
                    <a:pt x="765206" y="361795"/>
                  </a:lnTo>
                  <a:lnTo>
                    <a:pt x="802217" y="335989"/>
                  </a:lnTo>
                  <a:lnTo>
                    <a:pt x="839894" y="311021"/>
                  </a:lnTo>
                  <a:lnTo>
                    <a:pt x="878222" y="286903"/>
                  </a:lnTo>
                  <a:lnTo>
                    <a:pt x="917186" y="263651"/>
                  </a:lnTo>
                  <a:lnTo>
                    <a:pt x="956771" y="241278"/>
                  </a:lnTo>
                  <a:lnTo>
                    <a:pt x="996962" y="219800"/>
                  </a:lnTo>
                  <a:lnTo>
                    <a:pt x="1037744" y="199230"/>
                  </a:lnTo>
                  <a:lnTo>
                    <a:pt x="1079102" y="179582"/>
                  </a:lnTo>
                  <a:lnTo>
                    <a:pt x="1121021" y="160872"/>
                  </a:lnTo>
                  <a:lnTo>
                    <a:pt x="1163486" y="143113"/>
                  </a:lnTo>
                  <a:lnTo>
                    <a:pt x="1206482" y="126319"/>
                  </a:lnTo>
                  <a:lnTo>
                    <a:pt x="1249995" y="110505"/>
                  </a:lnTo>
                  <a:lnTo>
                    <a:pt x="1294009" y="95685"/>
                  </a:lnTo>
                  <a:lnTo>
                    <a:pt x="1338509" y="81874"/>
                  </a:lnTo>
                  <a:lnTo>
                    <a:pt x="1383481" y="69085"/>
                  </a:lnTo>
                  <a:lnTo>
                    <a:pt x="1428909" y="57333"/>
                  </a:lnTo>
                  <a:lnTo>
                    <a:pt x="1474779" y="46633"/>
                  </a:lnTo>
                  <a:lnTo>
                    <a:pt x="1521075" y="36998"/>
                  </a:lnTo>
                  <a:lnTo>
                    <a:pt x="1567782" y="28443"/>
                  </a:lnTo>
                  <a:lnTo>
                    <a:pt x="1614886" y="20983"/>
                  </a:lnTo>
                  <a:lnTo>
                    <a:pt x="1662372" y="14631"/>
                  </a:lnTo>
                  <a:lnTo>
                    <a:pt x="1710224" y="9402"/>
                  </a:lnTo>
                  <a:lnTo>
                    <a:pt x="1758428" y="5310"/>
                  </a:lnTo>
                  <a:lnTo>
                    <a:pt x="1806968" y="2369"/>
                  </a:lnTo>
                  <a:lnTo>
                    <a:pt x="1855830" y="594"/>
                  </a:lnTo>
                  <a:lnTo>
                    <a:pt x="1905000" y="0"/>
                  </a:lnTo>
                  <a:lnTo>
                    <a:pt x="1954167" y="594"/>
                  </a:lnTo>
                  <a:lnTo>
                    <a:pt x="2003028" y="2369"/>
                  </a:lnTo>
                  <a:lnTo>
                    <a:pt x="2051567" y="5310"/>
                  </a:lnTo>
                  <a:lnTo>
                    <a:pt x="2099769" y="9402"/>
                  </a:lnTo>
                  <a:lnTo>
                    <a:pt x="2147620" y="14631"/>
                  </a:lnTo>
                  <a:lnTo>
                    <a:pt x="2195104" y="20983"/>
                  </a:lnTo>
                  <a:lnTo>
                    <a:pt x="2242207" y="28443"/>
                  </a:lnTo>
                  <a:lnTo>
                    <a:pt x="2288914" y="36998"/>
                  </a:lnTo>
                  <a:lnTo>
                    <a:pt x="2335209" y="46633"/>
                  </a:lnTo>
                  <a:lnTo>
                    <a:pt x="2381077" y="57333"/>
                  </a:lnTo>
                  <a:lnTo>
                    <a:pt x="2426504" y="69085"/>
                  </a:lnTo>
                  <a:lnTo>
                    <a:pt x="2471475" y="81874"/>
                  </a:lnTo>
                  <a:lnTo>
                    <a:pt x="2515975" y="95685"/>
                  </a:lnTo>
                  <a:lnTo>
                    <a:pt x="2559989" y="110505"/>
                  </a:lnTo>
                  <a:lnTo>
                    <a:pt x="2603501" y="126319"/>
                  </a:lnTo>
                  <a:lnTo>
                    <a:pt x="2646497" y="143113"/>
                  </a:lnTo>
                  <a:lnTo>
                    <a:pt x="2688962" y="160872"/>
                  </a:lnTo>
                  <a:lnTo>
                    <a:pt x="2730881" y="179582"/>
                  </a:lnTo>
                  <a:lnTo>
                    <a:pt x="2772239" y="199230"/>
                  </a:lnTo>
                  <a:lnTo>
                    <a:pt x="2813020" y="219800"/>
                  </a:lnTo>
                  <a:lnTo>
                    <a:pt x="2853211" y="241278"/>
                  </a:lnTo>
                  <a:lnTo>
                    <a:pt x="2892796" y="263651"/>
                  </a:lnTo>
                  <a:lnTo>
                    <a:pt x="2931760" y="286903"/>
                  </a:lnTo>
                  <a:lnTo>
                    <a:pt x="2970088" y="311021"/>
                  </a:lnTo>
                  <a:lnTo>
                    <a:pt x="3007765" y="335989"/>
                  </a:lnTo>
                  <a:lnTo>
                    <a:pt x="3044777" y="361795"/>
                  </a:lnTo>
                  <a:lnTo>
                    <a:pt x="3081107" y="388423"/>
                  </a:lnTo>
                  <a:lnTo>
                    <a:pt x="3116742" y="415859"/>
                  </a:lnTo>
                  <a:lnTo>
                    <a:pt x="3151666" y="444089"/>
                  </a:lnTo>
                  <a:lnTo>
                    <a:pt x="3185865" y="473099"/>
                  </a:lnTo>
                  <a:lnTo>
                    <a:pt x="3219323" y="502874"/>
                  </a:lnTo>
                  <a:lnTo>
                    <a:pt x="3252025" y="533400"/>
                  </a:lnTo>
                  <a:lnTo>
                    <a:pt x="3283957" y="564662"/>
                  </a:lnTo>
                  <a:lnTo>
                    <a:pt x="3315103" y="596647"/>
                  </a:lnTo>
                  <a:lnTo>
                    <a:pt x="3345449" y="629340"/>
                  </a:lnTo>
                  <a:lnTo>
                    <a:pt x="3374979" y="662727"/>
                  </a:lnTo>
                  <a:lnTo>
                    <a:pt x="3403679" y="696794"/>
                  </a:lnTo>
                  <a:lnTo>
                    <a:pt x="3431533" y="731526"/>
                  </a:lnTo>
                  <a:lnTo>
                    <a:pt x="3458527" y="766908"/>
                  </a:lnTo>
                  <a:lnTo>
                    <a:pt x="3484646" y="802927"/>
                  </a:lnTo>
                  <a:lnTo>
                    <a:pt x="3509875" y="839569"/>
                  </a:lnTo>
                  <a:lnTo>
                    <a:pt x="3534198" y="876818"/>
                  </a:lnTo>
                  <a:lnTo>
                    <a:pt x="3557601" y="914661"/>
                  </a:lnTo>
                  <a:lnTo>
                    <a:pt x="3580069" y="953084"/>
                  </a:lnTo>
                  <a:lnTo>
                    <a:pt x="3601587" y="992071"/>
                  </a:lnTo>
                  <a:lnTo>
                    <a:pt x="3622140" y="1031610"/>
                  </a:lnTo>
                  <a:lnTo>
                    <a:pt x="3641713" y="1071684"/>
                  </a:lnTo>
                  <a:lnTo>
                    <a:pt x="3660290" y="1112281"/>
                  </a:lnTo>
                  <a:lnTo>
                    <a:pt x="3677858" y="1153386"/>
                  </a:lnTo>
                  <a:lnTo>
                    <a:pt x="3694401" y="1194985"/>
                  </a:lnTo>
                  <a:lnTo>
                    <a:pt x="3709904" y="1237062"/>
                  </a:lnTo>
                  <a:lnTo>
                    <a:pt x="3724352" y="1279605"/>
                  </a:lnTo>
                  <a:lnTo>
                    <a:pt x="3737730" y="1322598"/>
                  </a:lnTo>
                  <a:lnTo>
                    <a:pt x="3750023" y="1366028"/>
                  </a:lnTo>
                  <a:lnTo>
                    <a:pt x="3761216" y="1409880"/>
                  </a:lnTo>
                  <a:lnTo>
                    <a:pt x="3771295" y="1454140"/>
                  </a:lnTo>
                  <a:lnTo>
                    <a:pt x="3780244" y="1498793"/>
                  </a:lnTo>
                  <a:lnTo>
                    <a:pt x="3788049" y="1543825"/>
                  </a:lnTo>
                  <a:lnTo>
                    <a:pt x="3794694" y="1589222"/>
                  </a:lnTo>
                  <a:lnTo>
                    <a:pt x="3800164" y="1634969"/>
                  </a:lnTo>
                  <a:lnTo>
                    <a:pt x="3804444" y="1681053"/>
                  </a:lnTo>
                  <a:lnTo>
                    <a:pt x="3807521" y="1727459"/>
                  </a:lnTo>
                  <a:lnTo>
                    <a:pt x="3809377" y="1774173"/>
                  </a:lnTo>
                  <a:lnTo>
                    <a:pt x="3810000" y="1821180"/>
                  </a:lnTo>
                  <a:lnTo>
                    <a:pt x="3809377" y="1868186"/>
                  </a:lnTo>
                  <a:lnTo>
                    <a:pt x="3807521" y="1914900"/>
                  </a:lnTo>
                  <a:lnTo>
                    <a:pt x="3804444" y="1961306"/>
                  </a:lnTo>
                  <a:lnTo>
                    <a:pt x="3800164" y="2007390"/>
                  </a:lnTo>
                  <a:lnTo>
                    <a:pt x="3794694" y="2053137"/>
                  </a:lnTo>
                  <a:lnTo>
                    <a:pt x="3788049" y="2098534"/>
                  </a:lnTo>
                  <a:lnTo>
                    <a:pt x="3780244" y="2143566"/>
                  </a:lnTo>
                  <a:lnTo>
                    <a:pt x="3771295" y="2188219"/>
                  </a:lnTo>
                  <a:lnTo>
                    <a:pt x="3761216" y="2232479"/>
                  </a:lnTo>
                  <a:lnTo>
                    <a:pt x="3750023" y="2276331"/>
                  </a:lnTo>
                  <a:lnTo>
                    <a:pt x="3737730" y="2319761"/>
                  </a:lnTo>
                  <a:lnTo>
                    <a:pt x="3724352" y="2362754"/>
                  </a:lnTo>
                  <a:lnTo>
                    <a:pt x="3709904" y="2405297"/>
                  </a:lnTo>
                  <a:lnTo>
                    <a:pt x="3694401" y="2447374"/>
                  </a:lnTo>
                  <a:lnTo>
                    <a:pt x="3677858" y="2488973"/>
                  </a:lnTo>
                  <a:lnTo>
                    <a:pt x="3660290" y="2530078"/>
                  </a:lnTo>
                  <a:lnTo>
                    <a:pt x="3641713" y="2570675"/>
                  </a:lnTo>
                  <a:lnTo>
                    <a:pt x="3622140" y="2610749"/>
                  </a:lnTo>
                  <a:lnTo>
                    <a:pt x="3601587" y="2650288"/>
                  </a:lnTo>
                  <a:lnTo>
                    <a:pt x="3580069" y="2689275"/>
                  </a:lnTo>
                  <a:lnTo>
                    <a:pt x="3557601" y="2727698"/>
                  </a:lnTo>
                  <a:lnTo>
                    <a:pt x="3534198" y="2765541"/>
                  </a:lnTo>
                  <a:lnTo>
                    <a:pt x="3509875" y="2802790"/>
                  </a:lnTo>
                  <a:lnTo>
                    <a:pt x="3484646" y="2839432"/>
                  </a:lnTo>
                  <a:lnTo>
                    <a:pt x="3458527" y="2875451"/>
                  </a:lnTo>
                  <a:lnTo>
                    <a:pt x="3431533" y="2910833"/>
                  </a:lnTo>
                  <a:lnTo>
                    <a:pt x="3403679" y="2945565"/>
                  </a:lnTo>
                  <a:lnTo>
                    <a:pt x="3374979" y="2979632"/>
                  </a:lnTo>
                  <a:lnTo>
                    <a:pt x="3345449" y="3013019"/>
                  </a:lnTo>
                  <a:lnTo>
                    <a:pt x="3315103" y="3045712"/>
                  </a:lnTo>
                  <a:lnTo>
                    <a:pt x="3283957" y="3077697"/>
                  </a:lnTo>
                  <a:lnTo>
                    <a:pt x="3252025" y="3108960"/>
                  </a:lnTo>
                  <a:lnTo>
                    <a:pt x="3219323" y="3139485"/>
                  </a:lnTo>
                  <a:lnTo>
                    <a:pt x="3185865" y="3169260"/>
                  </a:lnTo>
                  <a:lnTo>
                    <a:pt x="3151666" y="3198270"/>
                  </a:lnTo>
                  <a:lnTo>
                    <a:pt x="3116742" y="3226500"/>
                  </a:lnTo>
                  <a:lnTo>
                    <a:pt x="3081107" y="3253936"/>
                  </a:lnTo>
                  <a:lnTo>
                    <a:pt x="3044777" y="3280564"/>
                  </a:lnTo>
                  <a:lnTo>
                    <a:pt x="3007765" y="3306370"/>
                  </a:lnTo>
                  <a:lnTo>
                    <a:pt x="2970088" y="3331338"/>
                  </a:lnTo>
                  <a:lnTo>
                    <a:pt x="2931760" y="3355456"/>
                  </a:lnTo>
                  <a:lnTo>
                    <a:pt x="2892796" y="3378708"/>
                  </a:lnTo>
                  <a:lnTo>
                    <a:pt x="2853211" y="3401081"/>
                  </a:lnTo>
                  <a:lnTo>
                    <a:pt x="2813020" y="3422559"/>
                  </a:lnTo>
                  <a:lnTo>
                    <a:pt x="2772239" y="3443129"/>
                  </a:lnTo>
                  <a:lnTo>
                    <a:pt x="2730881" y="3462777"/>
                  </a:lnTo>
                  <a:lnTo>
                    <a:pt x="2688962" y="3481487"/>
                  </a:lnTo>
                  <a:lnTo>
                    <a:pt x="2646497" y="3499246"/>
                  </a:lnTo>
                  <a:lnTo>
                    <a:pt x="2603501" y="3516040"/>
                  </a:lnTo>
                  <a:lnTo>
                    <a:pt x="2559989" y="3531854"/>
                  </a:lnTo>
                  <a:lnTo>
                    <a:pt x="2515975" y="3546674"/>
                  </a:lnTo>
                  <a:lnTo>
                    <a:pt x="2471475" y="3560485"/>
                  </a:lnTo>
                  <a:lnTo>
                    <a:pt x="2426504" y="3573274"/>
                  </a:lnTo>
                  <a:lnTo>
                    <a:pt x="2381077" y="3585026"/>
                  </a:lnTo>
                  <a:lnTo>
                    <a:pt x="2335209" y="3595726"/>
                  </a:lnTo>
                  <a:lnTo>
                    <a:pt x="2288914" y="3605361"/>
                  </a:lnTo>
                  <a:lnTo>
                    <a:pt x="2242207" y="3613916"/>
                  </a:lnTo>
                  <a:lnTo>
                    <a:pt x="2195104" y="3621376"/>
                  </a:lnTo>
                  <a:lnTo>
                    <a:pt x="2147620" y="3627728"/>
                  </a:lnTo>
                  <a:lnTo>
                    <a:pt x="2099769" y="3632957"/>
                  </a:lnTo>
                  <a:lnTo>
                    <a:pt x="2051567" y="3637049"/>
                  </a:lnTo>
                  <a:lnTo>
                    <a:pt x="2003028" y="3639990"/>
                  </a:lnTo>
                  <a:lnTo>
                    <a:pt x="1954167" y="3641765"/>
                  </a:lnTo>
                  <a:lnTo>
                    <a:pt x="1905000" y="3642360"/>
                  </a:lnTo>
                  <a:lnTo>
                    <a:pt x="1855830" y="3641765"/>
                  </a:lnTo>
                  <a:lnTo>
                    <a:pt x="1806968" y="3639990"/>
                  </a:lnTo>
                  <a:lnTo>
                    <a:pt x="1758428" y="3637049"/>
                  </a:lnTo>
                  <a:lnTo>
                    <a:pt x="1710224" y="3632957"/>
                  </a:lnTo>
                  <a:lnTo>
                    <a:pt x="1662372" y="3627728"/>
                  </a:lnTo>
                  <a:lnTo>
                    <a:pt x="1614886" y="3621376"/>
                  </a:lnTo>
                  <a:lnTo>
                    <a:pt x="1567782" y="3613916"/>
                  </a:lnTo>
                  <a:lnTo>
                    <a:pt x="1521075" y="3605361"/>
                  </a:lnTo>
                  <a:lnTo>
                    <a:pt x="1474779" y="3595726"/>
                  </a:lnTo>
                  <a:lnTo>
                    <a:pt x="1428909" y="3585026"/>
                  </a:lnTo>
                  <a:lnTo>
                    <a:pt x="1383481" y="3573274"/>
                  </a:lnTo>
                  <a:lnTo>
                    <a:pt x="1338509" y="3560485"/>
                  </a:lnTo>
                  <a:lnTo>
                    <a:pt x="1294009" y="3546674"/>
                  </a:lnTo>
                  <a:lnTo>
                    <a:pt x="1249995" y="3531854"/>
                  </a:lnTo>
                  <a:lnTo>
                    <a:pt x="1206482" y="3516040"/>
                  </a:lnTo>
                  <a:lnTo>
                    <a:pt x="1163486" y="3499246"/>
                  </a:lnTo>
                  <a:lnTo>
                    <a:pt x="1121021" y="3481487"/>
                  </a:lnTo>
                  <a:lnTo>
                    <a:pt x="1079102" y="3462777"/>
                  </a:lnTo>
                  <a:lnTo>
                    <a:pt x="1037744" y="3443129"/>
                  </a:lnTo>
                  <a:lnTo>
                    <a:pt x="996962" y="3422559"/>
                  </a:lnTo>
                  <a:lnTo>
                    <a:pt x="956771" y="3401081"/>
                  </a:lnTo>
                  <a:lnTo>
                    <a:pt x="917186" y="3378708"/>
                  </a:lnTo>
                  <a:lnTo>
                    <a:pt x="878222" y="3355456"/>
                  </a:lnTo>
                  <a:lnTo>
                    <a:pt x="839894" y="3331338"/>
                  </a:lnTo>
                  <a:lnTo>
                    <a:pt x="802217" y="3306370"/>
                  </a:lnTo>
                  <a:lnTo>
                    <a:pt x="765206" y="3280564"/>
                  </a:lnTo>
                  <a:lnTo>
                    <a:pt x="728876" y="3253936"/>
                  </a:lnTo>
                  <a:lnTo>
                    <a:pt x="693241" y="3226500"/>
                  </a:lnTo>
                  <a:lnTo>
                    <a:pt x="658317" y="3198270"/>
                  </a:lnTo>
                  <a:lnTo>
                    <a:pt x="624119" y="3169260"/>
                  </a:lnTo>
                  <a:lnTo>
                    <a:pt x="590662" y="3139485"/>
                  </a:lnTo>
                  <a:lnTo>
                    <a:pt x="557960" y="3108960"/>
                  </a:lnTo>
                  <a:lnTo>
                    <a:pt x="526028" y="3077697"/>
                  </a:lnTo>
                  <a:lnTo>
                    <a:pt x="494883" y="3045712"/>
                  </a:lnTo>
                  <a:lnTo>
                    <a:pt x="464537" y="3013019"/>
                  </a:lnTo>
                  <a:lnTo>
                    <a:pt x="435008" y="2979632"/>
                  </a:lnTo>
                  <a:lnTo>
                    <a:pt x="406308" y="2945565"/>
                  </a:lnTo>
                  <a:lnTo>
                    <a:pt x="378454" y="2910833"/>
                  </a:lnTo>
                  <a:lnTo>
                    <a:pt x="351461" y="2875451"/>
                  </a:lnTo>
                  <a:lnTo>
                    <a:pt x="325343" y="2839432"/>
                  </a:lnTo>
                  <a:lnTo>
                    <a:pt x="300115" y="2802790"/>
                  </a:lnTo>
                  <a:lnTo>
                    <a:pt x="275792" y="2765541"/>
                  </a:lnTo>
                  <a:lnTo>
                    <a:pt x="252389" y="2727698"/>
                  </a:lnTo>
                  <a:lnTo>
                    <a:pt x="229922" y="2689275"/>
                  </a:lnTo>
                  <a:lnTo>
                    <a:pt x="208405" y="2650288"/>
                  </a:lnTo>
                  <a:lnTo>
                    <a:pt x="187853" y="2610749"/>
                  </a:lnTo>
                  <a:lnTo>
                    <a:pt x="168280" y="2570675"/>
                  </a:lnTo>
                  <a:lnTo>
                    <a:pt x="149703" y="2530078"/>
                  </a:lnTo>
                  <a:lnTo>
                    <a:pt x="132136" y="2488973"/>
                  </a:lnTo>
                  <a:lnTo>
                    <a:pt x="115594" y="2447374"/>
                  </a:lnTo>
                  <a:lnTo>
                    <a:pt x="100092" y="2405297"/>
                  </a:lnTo>
                  <a:lnTo>
                    <a:pt x="85644" y="2362754"/>
                  </a:lnTo>
                  <a:lnTo>
                    <a:pt x="72267" y="2319761"/>
                  </a:lnTo>
                  <a:lnTo>
                    <a:pt x="59974" y="2276331"/>
                  </a:lnTo>
                  <a:lnTo>
                    <a:pt x="48781" y="2232479"/>
                  </a:lnTo>
                  <a:lnTo>
                    <a:pt x="38702" y="2188219"/>
                  </a:lnTo>
                  <a:lnTo>
                    <a:pt x="29753" y="2143566"/>
                  </a:lnTo>
                  <a:lnTo>
                    <a:pt x="21949" y="2098534"/>
                  </a:lnTo>
                  <a:lnTo>
                    <a:pt x="15305" y="2053137"/>
                  </a:lnTo>
                  <a:lnTo>
                    <a:pt x="9835" y="2007390"/>
                  </a:lnTo>
                  <a:lnTo>
                    <a:pt x="5554" y="1961306"/>
                  </a:lnTo>
                  <a:lnTo>
                    <a:pt x="2478" y="1914900"/>
                  </a:lnTo>
                  <a:lnTo>
                    <a:pt x="622" y="1868186"/>
                  </a:lnTo>
                  <a:lnTo>
                    <a:pt x="0" y="1821180"/>
                  </a:lnTo>
                  <a:close/>
                </a:path>
              </a:pathLst>
            </a:custGeom>
            <a:ln w="9144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 descr="An illustration of someone in a virtual meeting with two other people. 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904999"/>
              <a:ext cx="3124200" cy="32004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UMS</a:t>
            </a:r>
            <a:r>
              <a:rPr spc="-80" dirty="0"/>
              <a:t> </a:t>
            </a:r>
            <a:r>
              <a:rPr dirty="0"/>
              <a:t>Hearing</a:t>
            </a:r>
            <a:r>
              <a:rPr spc="-70" dirty="0"/>
              <a:t> </a:t>
            </a:r>
            <a:r>
              <a:rPr spc="-10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688033"/>
            <a:ext cx="7602855" cy="3837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composed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single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maker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panel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three Decision-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makers</a:t>
            </a:r>
            <a:r>
              <a:rPr sz="180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at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discretion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UMS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Title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IX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Coordinator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or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Equal</a:t>
            </a:r>
            <a:r>
              <a:rPr sz="18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Opportunity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Officer.</a:t>
            </a:r>
            <a:endParaRPr sz="1800">
              <a:latin typeface="Arial"/>
              <a:cs typeface="Arial"/>
            </a:endParaRPr>
          </a:p>
          <a:p>
            <a:pPr marL="1083945" marR="341630" lvl="1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1083945" algn="l"/>
              </a:tabLst>
            </a:pP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hearing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composed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three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 Decision-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makers,</a:t>
            </a:r>
            <a:r>
              <a:rPr sz="16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one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them</a:t>
            </a:r>
            <a:r>
              <a:rPr sz="16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will</a:t>
            </a:r>
            <a:r>
              <a:rPr sz="16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63636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designated</a:t>
            </a:r>
            <a:r>
              <a:rPr sz="1600" spc="-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63636"/>
                </a:solidFill>
                <a:latin typeface="Arial"/>
                <a:cs typeface="Arial"/>
              </a:rPr>
              <a:t>voting</a:t>
            </a:r>
            <a:r>
              <a:rPr sz="1600" spc="-6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"/>
                <a:cs typeface="Arial"/>
              </a:rPr>
              <a:t>chair.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90"/>
              </a:spcBef>
              <a:buClr>
                <a:srgbClr val="363636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marR="32321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spc="-10" dirty="0">
                <a:solidFill>
                  <a:srgbClr val="282828"/>
                </a:solidFill>
                <a:latin typeface="Arial"/>
                <a:cs typeface="Arial"/>
              </a:rPr>
              <a:t>Pre-</a:t>
            </a:r>
            <a:r>
              <a:rPr sz="1800" b="1" dirty="0">
                <a:solidFill>
                  <a:srgbClr val="282828"/>
                </a:solidFill>
                <a:latin typeface="Arial"/>
                <a:cs typeface="Arial"/>
              </a:rPr>
              <a:t>hearing</a:t>
            </a:r>
            <a:r>
              <a:rPr sz="1800" b="1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82828"/>
                </a:solidFill>
                <a:latin typeface="Arial"/>
                <a:cs typeface="Arial"/>
              </a:rPr>
              <a:t>meetings:</a:t>
            </a:r>
            <a:r>
              <a:rPr sz="1800" b="1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Decision-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maker or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Chair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will</a:t>
            </a:r>
            <a:r>
              <a:rPr sz="1800" spc="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reach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out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both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Advisors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separate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pre-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meetings.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282828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UMS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hearings</a:t>
            </a:r>
            <a:r>
              <a:rPr sz="180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are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conducted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live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via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Zoom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recorded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UMS.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buClr>
                <a:srgbClr val="282828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99085" marR="762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During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hearing, parties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must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be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able</a:t>
            </a:r>
            <a:r>
              <a:rPr sz="18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simultaneously</a:t>
            </a:r>
            <a:r>
              <a:rPr sz="1800" spc="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see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82828"/>
                </a:solidFill>
                <a:latin typeface="Arial"/>
                <a:cs typeface="Arial"/>
              </a:rPr>
              <a:t> hear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party</a:t>
            </a:r>
            <a:r>
              <a:rPr sz="18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or</a:t>
            </a:r>
            <a:r>
              <a:rPr sz="18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82828"/>
                </a:solidFill>
                <a:latin typeface="Arial"/>
                <a:cs typeface="Arial"/>
              </a:rPr>
              <a:t>answering</a:t>
            </a:r>
            <a:r>
              <a:rPr sz="1800" spc="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questions.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00"/>
              </a:spcBef>
            </a:pPr>
            <a:r>
              <a:rPr dirty="0"/>
              <a:t>UMS</a:t>
            </a:r>
            <a:r>
              <a:rPr spc="-55" dirty="0"/>
              <a:t> </a:t>
            </a:r>
            <a:r>
              <a:rPr dirty="0"/>
              <a:t>Hearing</a:t>
            </a:r>
            <a:r>
              <a:rPr spc="-55" dirty="0"/>
              <a:t> </a:t>
            </a:r>
            <a:r>
              <a:rPr dirty="0"/>
              <a:t>Basics</a:t>
            </a:r>
            <a:r>
              <a:rPr spc="-55" dirty="0"/>
              <a:t> </a:t>
            </a:r>
            <a:r>
              <a:rPr spc="-10" dirty="0"/>
              <a:t>Continued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100" y="1686509"/>
            <a:ext cx="7316470" cy="4350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8419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Preponderance</a:t>
            </a:r>
            <a:r>
              <a:rPr sz="2000" b="1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000" b="1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standard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: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During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hearing,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burden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University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show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more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likely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than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Respondent</a:t>
            </a:r>
            <a:r>
              <a:rPr sz="2000" spc="-7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engaged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behavior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violated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University</a:t>
            </a:r>
            <a:r>
              <a:rPr sz="2000" spc="-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policy.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Clr>
                <a:srgbClr val="282828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99085" marR="16573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Preparation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: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All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gained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over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course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investigation</a:t>
            </a:r>
            <a:r>
              <a:rPr sz="2000" spc="-6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(investigation</a:t>
            </a:r>
            <a:r>
              <a:rPr sz="2000" spc="-7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report/attachments</a:t>
            </a:r>
            <a:r>
              <a:rPr sz="2000" spc="-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evidence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record)</a:t>
            </a:r>
            <a:r>
              <a:rPr sz="2000" spc="-6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provided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parties,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advisors,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decisionmaker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prior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hearing.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their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advisors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can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utilize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this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evidence</a:t>
            </a:r>
            <a:r>
              <a:rPr sz="2000" spc="-5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during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Arial"/>
                <a:cs typeface="Arial"/>
              </a:rPr>
              <a:t>hearing.</a:t>
            </a:r>
            <a:endParaRPr sz="1800">
              <a:latin typeface="Arial"/>
              <a:cs typeface="Arial"/>
            </a:endParaRPr>
          </a:p>
          <a:p>
            <a:pPr marL="1083945" marR="5080" lvl="1" indent="-287020">
              <a:lnSpc>
                <a:spcPct val="100000"/>
              </a:lnSpc>
              <a:spcBef>
                <a:spcPts val="445"/>
              </a:spcBef>
              <a:buChar char="•"/>
              <a:tabLst>
                <a:tab pos="1083945" algn="l"/>
                <a:tab pos="3051810" algn="l"/>
              </a:tabLst>
            </a:pP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Parties</a:t>
            </a:r>
            <a:r>
              <a:rPr sz="1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their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advisors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request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“directly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related”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evidence,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not</a:t>
            </a:r>
            <a:r>
              <a:rPr sz="180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deemed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relevant</a:t>
            </a:r>
            <a:r>
              <a:rPr sz="1800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by</a:t>
            </a:r>
            <a:r>
              <a:rPr sz="1800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investigator,</a:t>
            </a:r>
            <a:r>
              <a:rPr sz="1800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be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considered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by</a:t>
            </a:r>
            <a:r>
              <a:rPr sz="18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decisionmaker.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	Decisionmaker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will</a:t>
            </a:r>
            <a:r>
              <a:rPr sz="18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rule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63636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relevance/inclusion</a:t>
            </a:r>
            <a:r>
              <a:rPr sz="180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63636"/>
                </a:solidFill>
                <a:latin typeface="Arial"/>
                <a:cs typeface="Arial"/>
              </a:rPr>
              <a:t>this</a:t>
            </a:r>
            <a:r>
              <a:rPr sz="1800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"/>
                <a:cs typeface="Arial"/>
              </a:rPr>
              <a:t>evidence.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6436867"/>
            <a:ext cx="67125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6385" algn="l"/>
              </a:tabLst>
            </a:pPr>
            <a:r>
              <a:rPr sz="2000" b="1" dirty="0">
                <a:solidFill>
                  <a:srgbClr val="282828"/>
                </a:solidFill>
                <a:latin typeface="Arial"/>
                <a:cs typeface="Arial"/>
              </a:rPr>
              <a:t>Witnesses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:</a:t>
            </a:r>
            <a:r>
              <a:rPr sz="2000" spc="-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parties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can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make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requests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any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witness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82828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appear</a:t>
            </a:r>
            <a:r>
              <a:rPr sz="2000" spc="-3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that</a:t>
            </a:r>
            <a:r>
              <a:rPr sz="2000" spc="-4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they</a:t>
            </a:r>
            <a:r>
              <a:rPr sz="2000" spc="-1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think</a:t>
            </a:r>
            <a:r>
              <a:rPr sz="2000" spc="-2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82828"/>
                </a:solidFill>
                <a:latin typeface="Arial"/>
                <a:cs typeface="Arial"/>
              </a:rPr>
              <a:t>relevant.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1040" y="6793179"/>
            <a:ext cx="920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01725" y="295402"/>
            <a:ext cx="716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Sample</a:t>
            </a:r>
            <a:r>
              <a:rPr spc="-35" dirty="0"/>
              <a:t> </a:t>
            </a:r>
            <a:r>
              <a:rPr dirty="0"/>
              <a:t>Structure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Hearing</a:t>
            </a:r>
            <a:r>
              <a:rPr spc="-40" dirty="0"/>
              <a:t> </a:t>
            </a:r>
            <a:r>
              <a:rPr spc="-50" dirty="0"/>
              <a:t>…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35638"/>
              </p:ext>
            </p:extLst>
          </p:nvPr>
        </p:nvGraphicFramePr>
        <p:xfrm>
          <a:off x="594156" y="1060450"/>
          <a:ext cx="8760457" cy="5720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400" b="1" spc="-5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started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400" b="1" spc="-5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Finished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003B5A"/>
                          </a:solidFill>
                          <a:latin typeface="Arial"/>
                          <a:cs typeface="Arial"/>
                        </a:rPr>
                        <a:t>Notes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Preliminary</a:t>
                      </a:r>
                      <a:r>
                        <a:rPr sz="1400" spc="-3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matters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768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Adjudicator Opening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Complainant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Opening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marR="700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Respondent Opening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Break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73088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Investigator </a:t>
                      </a: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sz="1400" spc="-6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662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Complainant Questions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Respondent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2273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400" spc="-6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Witness Questions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hour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Complainant</a:t>
                      </a:r>
                      <a:r>
                        <a:rPr sz="1400" spc="-7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Close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Respondent</a:t>
                      </a:r>
                      <a:r>
                        <a:rPr sz="1400" spc="-6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Close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15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42C47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2466</Words>
  <Application>Microsoft Office PowerPoint</Application>
  <PresentationFormat>Custom</PresentationFormat>
  <Paragraphs>285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Office Theme</vt:lpstr>
      <vt:lpstr>University of Maine System</vt:lpstr>
      <vt:lpstr>Training Overview</vt:lpstr>
      <vt:lpstr>Applicable Policies</vt:lpstr>
      <vt:lpstr>What is an Advisor?</vt:lpstr>
      <vt:lpstr>Structure of Formal Title IX Process</vt:lpstr>
      <vt:lpstr>Hearing Requirement</vt:lpstr>
      <vt:lpstr>UMS Hearing Basics</vt:lpstr>
      <vt:lpstr>UMS Hearing Basics Continued</vt:lpstr>
      <vt:lpstr>Sample Structure of a Hearing …</vt:lpstr>
      <vt:lpstr>Cross- Examination Requirement</vt:lpstr>
      <vt:lpstr>Advisor Role in Cross-Examination</vt:lpstr>
      <vt:lpstr>Deciding if a Question is Relevant</vt:lpstr>
      <vt:lpstr>Do I need to brush up on the Federal Rules of Evidence to be prepared for hearings? NO</vt:lpstr>
      <vt:lpstr>Types of Evidence at Hearing</vt:lpstr>
      <vt:lpstr>General Hearing Preparation</vt:lpstr>
      <vt:lpstr>No Surprise Witnesses!</vt:lpstr>
      <vt:lpstr>Preparing Cross-Examination Questions</vt:lpstr>
      <vt:lpstr>Credibility</vt:lpstr>
      <vt:lpstr>Preparing Your Advisee for the Hearing</vt:lpstr>
      <vt:lpstr>What to bring to the hearing</vt:lpstr>
      <vt:lpstr>Only RELEVANT cross examination and other questions may be asked of a party or witness Excluded:</vt:lpstr>
      <vt:lpstr>Prior Sexual Behavior</vt:lpstr>
      <vt:lpstr>What about prejudicial versus probative?</vt:lpstr>
      <vt:lpstr>Absence of Parties and Witnesses</vt:lpstr>
      <vt:lpstr>What protections are available for parties or witnesses who refuse to be cross-examined?</vt:lpstr>
      <vt:lpstr>Hearing Decorum</vt:lpstr>
      <vt:lpstr>Decorum Requirements</vt:lpstr>
      <vt:lpstr>Written determination basics</vt:lpstr>
      <vt:lpstr>Appeals</vt:lpstr>
      <vt:lpstr>Questions...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Dartmouth College Title IX Training for Adjudicators November 1, 2018</dc:title>
  <dc:creator>Ana Davis</dc:creator>
  <cp:lastModifiedBy>Krissinda Ellen Slack</cp:lastModifiedBy>
  <cp:revision>1</cp:revision>
  <dcterms:created xsi:type="dcterms:W3CDTF">2026-03-06T13:26:14Z</dcterms:created>
  <dcterms:modified xsi:type="dcterms:W3CDTF">2026-04-14T13:05:12Z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2026-03-06T00:00:00Z</vt:filetime>
  </property>
  <property fmtid="{D5CDD505-2E9C-101B-9397-08002B2CF9AE}" pid="5" name="Producer">
    <vt:lpwstr>Microsoft® PowerPoint® 2016</vt:lpwstr>
  </property>
</Properties>
</file>