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sinda Ellen Slack" userId="035b0176-46df-47b8-8ff0-87998234aaac" providerId="ADAL" clId="{9164848D-D209-4F48-9861-99881289926A}"/>
    <pc:docChg chg="modSld">
      <pc:chgData name="Krissinda Ellen Slack" userId="035b0176-46df-47b8-8ff0-87998234aaac" providerId="ADAL" clId="{9164848D-D209-4F48-9861-99881289926A}" dt="2026-04-14T13:10:16.533" v="5" actId="20577"/>
      <pc:docMkLst>
        <pc:docMk/>
      </pc:docMkLst>
      <pc:sldChg chg="modSp mod">
        <pc:chgData name="Krissinda Ellen Slack" userId="035b0176-46df-47b8-8ff0-87998234aaac" providerId="ADAL" clId="{9164848D-D209-4F48-9861-99881289926A}" dt="2026-04-14T13:10:16.533" v="5" actId="20577"/>
        <pc:sldMkLst>
          <pc:docMk/>
          <pc:sldMk cId="0" sldId="279"/>
        </pc:sldMkLst>
        <pc:spChg chg="mod">
          <ac:chgData name="Krissinda Ellen Slack" userId="035b0176-46df-47b8-8ff0-87998234aaac" providerId="ADAL" clId="{9164848D-D209-4F48-9861-99881289926A}" dt="2026-04-14T13:10:16.533" v="5" actId="20577"/>
          <ac:spMkLst>
            <pc:docMk/>
            <pc:sldMk cId="0" sldId="279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2B2B2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0" i="0">
                <a:solidFill>
                  <a:srgbClr val="1A1A1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50" b="1" i="0">
                <a:solidFill>
                  <a:srgbClr val="2A2A2A"/>
                </a:solidFill>
                <a:latin typeface="Arial"/>
                <a:cs typeface="Arial"/>
              </a:defRPr>
            </a:lvl1pPr>
          </a:lstStyle>
          <a:p>
            <a:pPr marL="76200">
              <a:lnSpc>
                <a:spcPts val="1705"/>
              </a:lnSpc>
            </a:pPr>
            <a:r>
              <a:rPr dirty="0">
                <a:solidFill>
                  <a:srgbClr val="313131"/>
                </a:solidFill>
              </a:rPr>
              <a:t>BERNSTEIN</a:t>
            </a:r>
            <a:r>
              <a:rPr spc="400" dirty="0">
                <a:solidFill>
                  <a:srgbClr val="313131"/>
                </a:solidFill>
              </a:rPr>
              <a:t> </a:t>
            </a:r>
            <a:r>
              <a:rPr spc="-20" dirty="0">
                <a:solidFill>
                  <a:srgbClr val="7E7E7E"/>
                </a:solidFill>
              </a:rPr>
              <a:t>SHUR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B2B2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rgbClr val="1A1A1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50" b="1" i="0">
                <a:solidFill>
                  <a:srgbClr val="2A2A2A"/>
                </a:solidFill>
                <a:latin typeface="Arial"/>
                <a:cs typeface="Arial"/>
              </a:defRPr>
            </a:lvl1pPr>
          </a:lstStyle>
          <a:p>
            <a:pPr marL="76200">
              <a:lnSpc>
                <a:spcPts val="1705"/>
              </a:lnSpc>
            </a:pPr>
            <a:r>
              <a:rPr dirty="0">
                <a:solidFill>
                  <a:srgbClr val="313131"/>
                </a:solidFill>
              </a:rPr>
              <a:t>BERNSTEIN</a:t>
            </a:r>
            <a:r>
              <a:rPr spc="400" dirty="0">
                <a:solidFill>
                  <a:srgbClr val="313131"/>
                </a:solidFill>
              </a:rPr>
              <a:t> </a:t>
            </a:r>
            <a:r>
              <a:rPr spc="-20" dirty="0">
                <a:solidFill>
                  <a:srgbClr val="7E7E7E"/>
                </a:solidFill>
              </a:rPr>
              <a:t>SHUR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26562" y="1739480"/>
            <a:ext cx="0" cy="3637915"/>
          </a:xfrm>
          <a:custGeom>
            <a:avLst/>
            <a:gdLst/>
            <a:ahLst/>
            <a:cxnLst/>
            <a:rect l="l" t="t" r="r" b="b"/>
            <a:pathLst>
              <a:path h="3637915">
                <a:moveTo>
                  <a:pt x="0" y="3637619"/>
                </a:moveTo>
                <a:lnTo>
                  <a:pt x="0" y="0"/>
                </a:lnTo>
              </a:path>
            </a:pathLst>
          </a:custGeom>
          <a:ln w="91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064138" y="1739480"/>
            <a:ext cx="0" cy="3637915"/>
          </a:xfrm>
          <a:custGeom>
            <a:avLst/>
            <a:gdLst/>
            <a:ahLst/>
            <a:cxnLst/>
            <a:rect l="l" t="t" r="r" b="b"/>
            <a:pathLst>
              <a:path h="3637915">
                <a:moveTo>
                  <a:pt x="0" y="3637619"/>
                </a:moveTo>
                <a:lnTo>
                  <a:pt x="0" y="0"/>
                </a:lnTo>
              </a:path>
            </a:pathLst>
          </a:custGeom>
          <a:ln w="91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20456" y="5358789"/>
            <a:ext cx="6362065" cy="0"/>
          </a:xfrm>
          <a:custGeom>
            <a:avLst/>
            <a:gdLst/>
            <a:ahLst/>
            <a:cxnLst/>
            <a:rect l="l" t="t" r="r" b="b"/>
            <a:pathLst>
              <a:path w="6362065">
                <a:moveTo>
                  <a:pt x="0" y="0"/>
                </a:moveTo>
                <a:lnTo>
                  <a:pt x="6361998" y="0"/>
                </a:lnTo>
              </a:path>
            </a:pathLst>
          </a:custGeom>
          <a:ln w="122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B2B2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50" b="1" i="0">
                <a:solidFill>
                  <a:srgbClr val="2A2A2A"/>
                </a:solidFill>
                <a:latin typeface="Arial"/>
                <a:cs typeface="Arial"/>
              </a:defRPr>
            </a:lvl1pPr>
          </a:lstStyle>
          <a:p>
            <a:pPr marL="76200">
              <a:lnSpc>
                <a:spcPts val="1705"/>
              </a:lnSpc>
            </a:pPr>
            <a:r>
              <a:rPr dirty="0">
                <a:solidFill>
                  <a:srgbClr val="313131"/>
                </a:solidFill>
              </a:rPr>
              <a:t>BERNSTEIN</a:t>
            </a:r>
            <a:r>
              <a:rPr spc="400" dirty="0">
                <a:solidFill>
                  <a:srgbClr val="313131"/>
                </a:solidFill>
              </a:rPr>
              <a:t> </a:t>
            </a:r>
            <a:r>
              <a:rPr spc="-20" dirty="0">
                <a:solidFill>
                  <a:srgbClr val="7E7E7E"/>
                </a:solidFill>
              </a:rPr>
              <a:t>SHUR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B2B2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50" b="1" i="0">
                <a:solidFill>
                  <a:srgbClr val="2A2A2A"/>
                </a:solidFill>
                <a:latin typeface="Arial"/>
                <a:cs typeface="Arial"/>
              </a:defRPr>
            </a:lvl1pPr>
          </a:lstStyle>
          <a:p>
            <a:pPr marL="76200">
              <a:lnSpc>
                <a:spcPts val="1705"/>
              </a:lnSpc>
            </a:pPr>
            <a:r>
              <a:rPr dirty="0">
                <a:solidFill>
                  <a:srgbClr val="313131"/>
                </a:solidFill>
              </a:rPr>
              <a:t>BERNSTEIN</a:t>
            </a:r>
            <a:r>
              <a:rPr spc="400" dirty="0">
                <a:solidFill>
                  <a:srgbClr val="313131"/>
                </a:solidFill>
              </a:rPr>
              <a:t> </a:t>
            </a:r>
            <a:r>
              <a:rPr spc="-20" dirty="0">
                <a:solidFill>
                  <a:srgbClr val="7E7E7E"/>
                </a:solidFill>
              </a:rPr>
              <a:t>SHUR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50" b="1" i="0">
                <a:solidFill>
                  <a:srgbClr val="2A2A2A"/>
                </a:solidFill>
                <a:latin typeface="Arial"/>
                <a:cs typeface="Arial"/>
              </a:defRPr>
            </a:lvl1pPr>
          </a:lstStyle>
          <a:p>
            <a:pPr marL="76200">
              <a:lnSpc>
                <a:spcPts val="1705"/>
              </a:lnSpc>
            </a:pPr>
            <a:r>
              <a:rPr dirty="0">
                <a:solidFill>
                  <a:srgbClr val="313131"/>
                </a:solidFill>
              </a:rPr>
              <a:t>BERNSTEIN</a:t>
            </a:r>
            <a:r>
              <a:rPr spc="400" dirty="0">
                <a:solidFill>
                  <a:srgbClr val="313131"/>
                </a:solidFill>
              </a:rPr>
              <a:t> </a:t>
            </a:r>
            <a:r>
              <a:rPr spc="-20" dirty="0">
                <a:solidFill>
                  <a:srgbClr val="7E7E7E"/>
                </a:solidFill>
              </a:rPr>
              <a:t>SHUR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4428" y="340802"/>
            <a:ext cx="6763543" cy="800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2B2B2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1829" y="1700587"/>
            <a:ext cx="6576695" cy="27006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0" i="0">
                <a:solidFill>
                  <a:srgbClr val="1A1A1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356353" y="5471796"/>
            <a:ext cx="1811384" cy="415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50" b="1" i="0">
                <a:solidFill>
                  <a:srgbClr val="2A2A2A"/>
                </a:solidFill>
                <a:latin typeface="Arial"/>
                <a:cs typeface="Arial"/>
              </a:defRPr>
            </a:lvl1pPr>
          </a:lstStyle>
          <a:p>
            <a:pPr marL="76200">
              <a:lnSpc>
                <a:spcPts val="1705"/>
              </a:lnSpc>
            </a:pPr>
            <a:r>
              <a:rPr dirty="0">
                <a:solidFill>
                  <a:srgbClr val="313131"/>
                </a:solidFill>
              </a:rPr>
              <a:t>BERNSTEIN</a:t>
            </a:r>
            <a:r>
              <a:rPr spc="400" dirty="0">
                <a:solidFill>
                  <a:srgbClr val="313131"/>
                </a:solidFill>
              </a:rPr>
              <a:t> </a:t>
            </a:r>
            <a:r>
              <a:rPr spc="-20" dirty="0">
                <a:solidFill>
                  <a:srgbClr val="7E7E7E"/>
                </a:solidFill>
              </a:rPr>
              <a:t>SHUR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4580" y="1695060"/>
            <a:ext cx="4846955" cy="1016635"/>
          </a:xfrm>
          <a:prstGeom prst="rect">
            <a:avLst/>
          </a:prstGeom>
          <a:solidFill>
            <a:srgbClr val="181818"/>
          </a:solidFill>
        </p:spPr>
        <p:txBody>
          <a:bodyPr vert="horz" wrap="square" lIns="0" tIns="69215" rIns="0" bIns="0" rtlCol="0">
            <a:spAutoFit/>
          </a:bodyPr>
          <a:lstStyle/>
          <a:p>
            <a:pPr marL="5715" indent="-6350">
              <a:lnSpc>
                <a:spcPts val="3479"/>
              </a:lnSpc>
              <a:spcBef>
                <a:spcPts val="545"/>
              </a:spcBef>
            </a:pPr>
            <a:r>
              <a:rPr sz="3150" dirty="0">
                <a:solidFill>
                  <a:srgbClr val="FDFDFD"/>
                </a:solidFill>
              </a:rPr>
              <a:t>Title</a:t>
            </a:r>
            <a:r>
              <a:rPr sz="3150" spc="204" dirty="0">
                <a:solidFill>
                  <a:srgbClr val="FDFDFD"/>
                </a:solidFill>
              </a:rPr>
              <a:t> </a:t>
            </a:r>
            <a:r>
              <a:rPr sz="3150" dirty="0">
                <a:solidFill>
                  <a:srgbClr val="FDFDFD"/>
                </a:solidFill>
              </a:rPr>
              <a:t>IX</a:t>
            </a:r>
            <a:r>
              <a:rPr sz="3150" spc="160" dirty="0">
                <a:solidFill>
                  <a:srgbClr val="FDFDFD"/>
                </a:solidFill>
              </a:rPr>
              <a:t> </a:t>
            </a:r>
            <a:r>
              <a:rPr sz="3150" dirty="0">
                <a:solidFill>
                  <a:srgbClr val="FDFDFD"/>
                </a:solidFill>
              </a:rPr>
              <a:t>Investigation</a:t>
            </a:r>
            <a:r>
              <a:rPr sz="3150" spc="430" dirty="0">
                <a:solidFill>
                  <a:srgbClr val="FDFDFD"/>
                </a:solidFill>
              </a:rPr>
              <a:t> </a:t>
            </a:r>
            <a:r>
              <a:rPr sz="3150" spc="-25" dirty="0">
                <a:solidFill>
                  <a:srgbClr val="FDFDFD"/>
                </a:solidFill>
              </a:rPr>
              <a:t>and </a:t>
            </a:r>
            <a:r>
              <a:rPr sz="3150" dirty="0">
                <a:solidFill>
                  <a:srgbClr val="FDFDFD"/>
                </a:solidFill>
              </a:rPr>
              <a:t>Adjudicator</a:t>
            </a:r>
            <a:r>
              <a:rPr sz="3150" spc="420" dirty="0">
                <a:solidFill>
                  <a:srgbClr val="FDFDFD"/>
                </a:solidFill>
              </a:rPr>
              <a:t> </a:t>
            </a:r>
            <a:r>
              <a:rPr sz="3150" spc="-10" dirty="0">
                <a:solidFill>
                  <a:srgbClr val="FDFDFD"/>
                </a:solidFill>
              </a:rPr>
              <a:t>Training</a:t>
            </a:r>
            <a:endParaRPr sz="3150" dirty="0"/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5949" y="3042134"/>
            <a:ext cx="1678305" cy="269240"/>
          </a:xfrm>
          <a:custGeom>
            <a:avLst/>
            <a:gdLst/>
            <a:ahLst/>
            <a:cxnLst/>
            <a:rect l="l" t="t" r="r" b="b"/>
            <a:pathLst>
              <a:path w="1678305" h="269239">
                <a:moveTo>
                  <a:pt x="1677847" y="268879"/>
                </a:moveTo>
                <a:lnTo>
                  <a:pt x="0" y="268879"/>
                </a:lnTo>
                <a:lnTo>
                  <a:pt x="0" y="0"/>
                </a:lnTo>
                <a:lnTo>
                  <a:pt x="1677847" y="0"/>
                </a:lnTo>
                <a:lnTo>
                  <a:pt x="1677847" y="268879"/>
                </a:lnTo>
                <a:close/>
              </a:path>
            </a:pathLst>
          </a:custGeom>
          <a:solidFill>
            <a:srgbClr val="1818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13249" y="3037229"/>
            <a:ext cx="1729739" cy="262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solidFill>
                  <a:srgbClr val="FDFDFD"/>
                </a:solidFill>
                <a:latin typeface="Arial"/>
                <a:cs typeface="Arial"/>
              </a:rPr>
              <a:t>Kai</a:t>
            </a:r>
            <a:r>
              <a:rPr sz="1550" spc="135" dirty="0">
                <a:solidFill>
                  <a:srgbClr val="FDFDF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FDFDFD"/>
                </a:solidFill>
                <a:latin typeface="Arial"/>
                <a:cs typeface="Arial"/>
              </a:rPr>
              <a:t>McGintee,</a:t>
            </a:r>
            <a:r>
              <a:rPr sz="1550" spc="300" dirty="0">
                <a:solidFill>
                  <a:srgbClr val="FDFDFD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FDFDFD"/>
                </a:solidFill>
                <a:latin typeface="Arial"/>
                <a:cs typeface="Arial"/>
              </a:rPr>
              <a:t>Esq</a:t>
            </a:r>
            <a:endParaRPr sz="155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4773" y="3338148"/>
            <a:ext cx="1113155" cy="269240"/>
          </a:xfrm>
          <a:prstGeom prst="rect">
            <a:avLst/>
          </a:prstGeom>
          <a:solidFill>
            <a:srgbClr val="181818"/>
          </a:solidFill>
        </p:spPr>
        <p:txBody>
          <a:bodyPr vert="horz" wrap="square" lIns="0" tIns="76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0"/>
              </a:spcBef>
            </a:pPr>
            <a:r>
              <a:rPr sz="1550" dirty="0">
                <a:solidFill>
                  <a:srgbClr val="FDFDFD"/>
                </a:solidFill>
                <a:latin typeface="Arial"/>
                <a:cs typeface="Arial"/>
              </a:rPr>
              <a:t>October</a:t>
            </a:r>
            <a:r>
              <a:rPr sz="1550" spc="375" dirty="0">
                <a:solidFill>
                  <a:srgbClr val="FDFDF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FDFDFD"/>
                </a:solidFill>
                <a:latin typeface="Arial"/>
                <a:cs typeface="Arial"/>
              </a:rPr>
              <a:t>6-</a:t>
            </a:r>
            <a:r>
              <a:rPr sz="1550" spc="25" dirty="0">
                <a:solidFill>
                  <a:srgbClr val="FDFDFD"/>
                </a:solidFill>
                <a:latin typeface="Arial"/>
                <a:cs typeface="Arial"/>
              </a:rPr>
              <a:t>7</a:t>
            </a:r>
            <a:endParaRPr sz="15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25488" y="3338148"/>
            <a:ext cx="122555" cy="184150"/>
          </a:xfrm>
          <a:prstGeom prst="rect">
            <a:avLst/>
          </a:prstGeom>
          <a:solidFill>
            <a:srgbClr val="181818"/>
          </a:solidFill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r>
              <a:rPr sz="1050" spc="-25" dirty="0">
                <a:solidFill>
                  <a:srgbClr val="FDFDFD"/>
                </a:solidFill>
                <a:latin typeface="Arial"/>
                <a:cs typeface="Arial"/>
              </a:rPr>
              <a:t>th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47860" y="3404239"/>
            <a:ext cx="18415" cy="182245"/>
          </a:xfrm>
          <a:custGeom>
            <a:avLst/>
            <a:gdLst/>
            <a:ahLst/>
            <a:cxnLst/>
            <a:rect l="l" t="t" r="r" b="b"/>
            <a:pathLst>
              <a:path w="18414" h="182245">
                <a:moveTo>
                  <a:pt x="18316" y="182144"/>
                </a:moveTo>
                <a:lnTo>
                  <a:pt x="0" y="182144"/>
                </a:lnTo>
                <a:lnTo>
                  <a:pt x="0" y="0"/>
                </a:lnTo>
                <a:lnTo>
                  <a:pt x="18316" y="0"/>
                </a:lnTo>
                <a:lnTo>
                  <a:pt x="18316" y="182144"/>
                </a:lnTo>
                <a:close/>
              </a:path>
            </a:pathLst>
          </a:custGeom>
          <a:solidFill>
            <a:srgbClr val="1818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47859" y="3396820"/>
            <a:ext cx="99695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50" spc="-50" dirty="0">
                <a:solidFill>
                  <a:srgbClr val="FDFDFD"/>
                </a:solidFill>
                <a:latin typeface="Arial"/>
                <a:cs typeface="Arial"/>
              </a:rPr>
              <a:t>,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47450" y="3338148"/>
            <a:ext cx="465455" cy="269240"/>
          </a:xfrm>
          <a:prstGeom prst="rect">
            <a:avLst/>
          </a:prstGeom>
          <a:solidFill>
            <a:srgbClr val="181818"/>
          </a:solidFill>
        </p:spPr>
        <p:txBody>
          <a:bodyPr vert="horz" wrap="square" lIns="0" tIns="76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0"/>
              </a:spcBef>
            </a:pPr>
            <a:r>
              <a:rPr sz="1550" spc="-20" dirty="0">
                <a:solidFill>
                  <a:srgbClr val="FDFDFD"/>
                </a:solidFill>
                <a:latin typeface="Arial"/>
                <a:cs typeface="Arial"/>
              </a:rPr>
              <a:t>2020</a:t>
            </a:r>
            <a:endParaRPr sz="15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4766" y="3607027"/>
            <a:ext cx="2501900" cy="247650"/>
          </a:xfrm>
          <a:prstGeom prst="rect">
            <a:avLst/>
          </a:prstGeom>
          <a:solidFill>
            <a:srgbClr val="18181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50"/>
              </a:lnSpc>
            </a:pPr>
            <a:r>
              <a:rPr sz="1550" dirty="0">
                <a:solidFill>
                  <a:srgbClr val="FDFDFD"/>
                </a:solidFill>
                <a:latin typeface="Arial"/>
                <a:cs typeface="Arial"/>
              </a:rPr>
              <a:t>University</a:t>
            </a:r>
            <a:r>
              <a:rPr sz="1550" spc="240" dirty="0">
                <a:solidFill>
                  <a:srgbClr val="FDFDF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FDFDFD"/>
                </a:solidFill>
                <a:latin typeface="Arial"/>
                <a:cs typeface="Arial"/>
              </a:rPr>
              <a:t>of</a:t>
            </a:r>
            <a:r>
              <a:rPr sz="1550" spc="180" dirty="0">
                <a:solidFill>
                  <a:srgbClr val="FDFDF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FDFDFD"/>
                </a:solidFill>
                <a:latin typeface="Arial"/>
                <a:cs typeface="Arial"/>
              </a:rPr>
              <a:t>Maine</a:t>
            </a:r>
            <a:r>
              <a:rPr sz="1550" spc="200" dirty="0">
                <a:solidFill>
                  <a:srgbClr val="FDFDF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FDFDFD"/>
                </a:solidFill>
                <a:latin typeface="Arial"/>
                <a:cs typeface="Arial"/>
              </a:rPr>
              <a:t>System</a:t>
            </a:r>
            <a:endParaRPr sz="1550">
              <a:latin typeface="Arial"/>
              <a:cs typeface="Arial"/>
            </a:endParaRPr>
          </a:p>
        </p:txBody>
      </p:sp>
      <p:graphicFrame>
        <p:nvGraphicFramePr>
          <p:cNvPr id="11" name="object 11" descr="Bernstein log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32710"/>
              </p:ext>
            </p:extLst>
          </p:nvPr>
        </p:nvGraphicFramePr>
        <p:xfrm>
          <a:off x="6186686" y="4057647"/>
          <a:ext cx="940435" cy="695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0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6075">
                <a:tc>
                  <a:txBody>
                    <a:bodyPr/>
                    <a:lstStyle/>
                    <a:p>
                      <a:pPr marL="3810" algn="ctr">
                        <a:lnSpc>
                          <a:spcPts val="2490"/>
                        </a:lnSpc>
                        <a:spcBef>
                          <a:spcPts val="130"/>
                        </a:spcBef>
                      </a:pPr>
                      <a:r>
                        <a:rPr sz="2350" b="1" spc="140" dirty="0">
                          <a:solidFill>
                            <a:srgbClr val="FDFDFD"/>
                          </a:solidFill>
                          <a:latin typeface="Arial"/>
                          <a:cs typeface="Arial"/>
                        </a:rPr>
                        <a:t>BERN</a:t>
                      </a:r>
                      <a:endParaRPr sz="2350" dirty="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solidFill>
                      <a:srgbClr val="18181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885">
                <a:tc>
                  <a:txBody>
                    <a:bodyPr/>
                    <a:lstStyle/>
                    <a:p>
                      <a:pPr algn="ctr">
                        <a:lnSpc>
                          <a:spcPts val="2345"/>
                        </a:lnSpc>
                      </a:pPr>
                      <a:r>
                        <a:rPr sz="2350" b="1" spc="65" dirty="0">
                          <a:solidFill>
                            <a:srgbClr val="FDFDFD"/>
                          </a:solidFill>
                          <a:latin typeface="Arial"/>
                          <a:cs typeface="Arial"/>
                        </a:rPr>
                        <a:t>STEIN</a:t>
                      </a:r>
                      <a:endParaRPr sz="235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8181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27642" y="160752"/>
            <a:ext cx="6283960" cy="80073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5240" marR="5080" indent="-3175">
              <a:lnSpc>
                <a:spcPct val="103299"/>
              </a:lnSpc>
              <a:spcBef>
                <a:spcPts val="5"/>
              </a:spcBef>
            </a:pPr>
            <a:r>
              <a:rPr dirty="0">
                <a:solidFill>
                  <a:srgbClr val="2A2A2A"/>
                </a:solidFill>
              </a:rPr>
              <a:t>Guiding</a:t>
            </a:r>
            <a:r>
              <a:rPr spc="300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Principles</a:t>
            </a:r>
            <a:r>
              <a:rPr spc="225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for</a:t>
            </a:r>
            <a:r>
              <a:rPr spc="135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Title</a:t>
            </a:r>
            <a:r>
              <a:rPr spc="125" dirty="0">
                <a:solidFill>
                  <a:srgbClr val="2A2A2A"/>
                </a:solidFill>
              </a:rPr>
              <a:t> </a:t>
            </a:r>
            <a:r>
              <a:rPr spc="-25" dirty="0">
                <a:solidFill>
                  <a:srgbClr val="2A2A2A"/>
                </a:solidFill>
              </a:rPr>
              <a:t>IX </a:t>
            </a:r>
            <a:r>
              <a:rPr dirty="0">
                <a:solidFill>
                  <a:srgbClr val="2A2A2A"/>
                </a:solidFill>
              </a:rPr>
              <a:t>Investigations</a:t>
            </a:r>
            <a:r>
              <a:rPr spc="195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and</a:t>
            </a:r>
            <a:r>
              <a:rPr spc="254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Grievance</a:t>
            </a:r>
            <a:r>
              <a:rPr spc="430" dirty="0">
                <a:solidFill>
                  <a:srgbClr val="2A2A2A"/>
                </a:solidFill>
              </a:rPr>
              <a:t> </a:t>
            </a:r>
            <a:r>
              <a:rPr spc="-10" dirty="0">
                <a:solidFill>
                  <a:srgbClr val="2A2A2A"/>
                </a:solidFill>
              </a:rPr>
              <a:t>Processes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6351" y="1419831"/>
            <a:ext cx="6783705" cy="267589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88290" marR="747395" indent="-276225">
              <a:lnSpc>
                <a:spcPct val="104600"/>
              </a:lnSpc>
              <a:spcBef>
                <a:spcPts val="15"/>
              </a:spcBef>
              <a:buChar char="•"/>
              <a:tabLst>
                <a:tab pos="290195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Parties</a:t>
            </a:r>
            <a:r>
              <a:rPr sz="1550" spc="1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50" spc="1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witnesses</a:t>
            </a:r>
            <a:r>
              <a:rPr sz="1550" spc="1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must</a:t>
            </a:r>
            <a:r>
              <a:rPr sz="1550" spc="1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receive</a:t>
            </a:r>
            <a:r>
              <a:rPr sz="1550" spc="2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timely</a:t>
            </a:r>
            <a:r>
              <a:rPr sz="1550" spc="2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notices</a:t>
            </a:r>
            <a:r>
              <a:rPr sz="1550" spc="1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sufficiently</a:t>
            </a:r>
            <a:r>
              <a:rPr sz="1550" spc="2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81818"/>
                </a:solidFill>
                <a:latin typeface="Arial"/>
                <a:cs typeface="Arial"/>
              </a:rPr>
              <a:t>in 	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advance</a:t>
            </a:r>
            <a:r>
              <a:rPr sz="1550" spc="1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55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meetings</a:t>
            </a:r>
            <a:r>
              <a:rPr sz="1550" spc="1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5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hearings.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10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88290" marR="76200" indent="-273050">
              <a:lnSpc>
                <a:spcPct val="104600"/>
              </a:lnSpc>
              <a:buClr>
                <a:srgbClr val="2A2A2A"/>
              </a:buClr>
              <a:buChar char="•"/>
              <a:tabLst>
                <a:tab pos="288290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Parties</a:t>
            </a:r>
            <a:r>
              <a:rPr sz="1550" spc="1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have</a:t>
            </a:r>
            <a:r>
              <a:rPr sz="1550" spc="1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opportunity</a:t>
            </a:r>
            <a:r>
              <a:rPr sz="1550" spc="2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50" spc="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review,</a:t>
            </a:r>
            <a:r>
              <a:rPr sz="1550" spc="1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respond</a:t>
            </a:r>
            <a:r>
              <a:rPr sz="1550" spc="2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to,</a:t>
            </a:r>
            <a:r>
              <a:rPr sz="155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5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reference</a:t>
            </a:r>
            <a:r>
              <a:rPr sz="1550" spc="1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evidence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that</a:t>
            </a:r>
            <a:r>
              <a:rPr sz="1550" spc="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is</a:t>
            </a:r>
            <a:r>
              <a:rPr sz="1550" spc="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"directly</a:t>
            </a:r>
            <a:r>
              <a:rPr sz="1550" spc="1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related"</a:t>
            </a:r>
            <a:r>
              <a:rPr sz="1550" spc="1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5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the</a:t>
            </a:r>
            <a:r>
              <a:rPr sz="155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allegations</a:t>
            </a:r>
            <a:r>
              <a:rPr sz="1550" spc="20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even</a:t>
            </a:r>
            <a:r>
              <a:rPr sz="155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if</a:t>
            </a:r>
            <a:r>
              <a:rPr sz="1550" spc="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not</a:t>
            </a:r>
            <a:r>
              <a:rPr sz="1550" spc="1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relied</a:t>
            </a:r>
            <a:r>
              <a:rPr sz="155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upon</a:t>
            </a:r>
            <a:r>
              <a:rPr sz="155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81818"/>
                </a:solidFill>
                <a:latin typeface="Arial"/>
                <a:cs typeface="Arial"/>
              </a:rPr>
              <a:t>by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investigator/decisionmaker.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10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88290" marR="5080" indent="-273050">
              <a:lnSpc>
                <a:spcPct val="104600"/>
              </a:lnSpc>
              <a:buClr>
                <a:srgbClr val="2A2A2A"/>
              </a:buClr>
              <a:buChar char="•"/>
              <a:tabLst>
                <a:tab pos="289560" algn="l"/>
              </a:tabLst>
            </a:pP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Parties</a:t>
            </a:r>
            <a:r>
              <a:rPr sz="155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may</a:t>
            </a:r>
            <a:r>
              <a:rPr sz="1550" spc="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be</a:t>
            </a:r>
            <a:r>
              <a:rPr sz="1550" spc="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accompanied</a:t>
            </a:r>
            <a:r>
              <a:rPr sz="1550" spc="1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any</a:t>
            </a:r>
            <a:r>
              <a:rPr sz="155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meeting/hearing</a:t>
            </a:r>
            <a:r>
              <a:rPr sz="1550" spc="-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by</a:t>
            </a:r>
            <a:r>
              <a:rPr sz="1550" spc="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advisor</a:t>
            </a:r>
            <a:r>
              <a:rPr sz="1550" spc="1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81818"/>
                </a:solidFill>
                <a:latin typeface="Arial"/>
                <a:cs typeface="Arial"/>
              </a:rPr>
              <a:t>of 	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choice</a:t>
            </a:r>
            <a:r>
              <a:rPr sz="1550" spc="1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5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will</a:t>
            </a:r>
            <a:r>
              <a:rPr sz="155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be</a:t>
            </a:r>
            <a:r>
              <a:rPr sz="1550" spc="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appointed</a:t>
            </a:r>
            <a:r>
              <a:rPr sz="15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an</a:t>
            </a:r>
            <a:r>
              <a:rPr sz="1550" spc="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advisor</a:t>
            </a:r>
            <a:r>
              <a:rPr sz="15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for</a:t>
            </a:r>
            <a:r>
              <a:rPr sz="1550" spc="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cross-examination</a:t>
            </a:r>
            <a:r>
              <a:rPr sz="1550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if</a:t>
            </a:r>
            <a:r>
              <a:rPr sz="155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they</a:t>
            </a:r>
            <a:r>
              <a:rPr sz="155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81818"/>
                </a:solidFill>
                <a:latin typeface="Arial"/>
                <a:cs typeface="Arial"/>
              </a:rPr>
              <a:t>do 	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not</a:t>
            </a:r>
            <a:r>
              <a:rPr sz="1550" spc="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have</a:t>
            </a:r>
            <a:r>
              <a:rPr sz="1550" spc="1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81818"/>
                </a:solidFill>
                <a:latin typeface="Arial"/>
                <a:cs typeface="Arial"/>
              </a:rPr>
              <a:t>one.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7640" y="5203864"/>
            <a:ext cx="175895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25" dirty="0">
                <a:solidFill>
                  <a:srgbClr val="181818"/>
                </a:solidFill>
                <a:latin typeface="Arial"/>
                <a:cs typeface="Arial"/>
              </a:rPr>
              <a:t>10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74670" y="5221558"/>
            <a:ext cx="174117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2A2A2A"/>
                </a:solidFill>
                <a:latin typeface="Arial"/>
                <a:cs typeface="Arial"/>
              </a:rPr>
              <a:t>BERNSTEIN</a:t>
            </a:r>
            <a:r>
              <a:rPr sz="1400" b="1" spc="140" dirty="0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828282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75745" y="60047"/>
            <a:ext cx="6311265" cy="79756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8415" marR="5080" indent="-6350">
              <a:lnSpc>
                <a:spcPct val="102499"/>
              </a:lnSpc>
              <a:spcBef>
                <a:spcPts val="25"/>
              </a:spcBef>
            </a:pPr>
            <a:r>
              <a:rPr dirty="0">
                <a:solidFill>
                  <a:srgbClr val="2D2D2D"/>
                </a:solidFill>
              </a:rPr>
              <a:t>Guiding</a:t>
            </a:r>
            <a:r>
              <a:rPr spc="28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Principles</a:t>
            </a:r>
            <a:r>
              <a:rPr spc="34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for</a:t>
            </a:r>
            <a:r>
              <a:rPr spc="19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Title</a:t>
            </a:r>
            <a:r>
              <a:rPr spc="175" dirty="0">
                <a:solidFill>
                  <a:srgbClr val="2D2D2D"/>
                </a:solidFill>
              </a:rPr>
              <a:t> </a:t>
            </a:r>
            <a:r>
              <a:rPr spc="-25" dirty="0">
                <a:solidFill>
                  <a:srgbClr val="2D2D2D"/>
                </a:solidFill>
              </a:rPr>
              <a:t>IX </a:t>
            </a:r>
            <a:r>
              <a:rPr dirty="0">
                <a:solidFill>
                  <a:srgbClr val="2D2D2D"/>
                </a:solidFill>
              </a:rPr>
              <a:t>Investigations</a:t>
            </a:r>
            <a:r>
              <a:rPr spc="22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and</a:t>
            </a:r>
            <a:r>
              <a:rPr spc="26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Grievance</a:t>
            </a:r>
            <a:r>
              <a:rPr spc="590" dirty="0">
                <a:solidFill>
                  <a:srgbClr val="2D2D2D"/>
                </a:solidFill>
              </a:rPr>
              <a:t> </a:t>
            </a:r>
            <a:r>
              <a:rPr spc="-10" dirty="0">
                <a:solidFill>
                  <a:srgbClr val="2D2D2D"/>
                </a:solidFill>
              </a:rPr>
              <a:t>Processes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7506" y="1398469"/>
            <a:ext cx="6418580" cy="267335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45110" marR="271145" indent="-233045">
              <a:lnSpc>
                <a:spcPct val="104200"/>
              </a:lnSpc>
              <a:spcBef>
                <a:spcPts val="20"/>
              </a:spcBef>
              <a:buChar char="•"/>
              <a:tabLst>
                <a:tab pos="245110" algn="l"/>
                <a:tab pos="24892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	Investigators</a:t>
            </a:r>
            <a:r>
              <a:rPr sz="1550" spc="3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will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not</a:t>
            </a:r>
            <a:r>
              <a:rPr sz="155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seek</a:t>
            </a:r>
            <a:r>
              <a:rPr sz="1550" spc="2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information</a:t>
            </a:r>
            <a:r>
              <a:rPr sz="1550" spc="2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records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protected</a:t>
            </a:r>
            <a:r>
              <a:rPr sz="1550" spc="2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by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50" dirty="0">
                <a:solidFill>
                  <a:srgbClr val="1C1C1C"/>
                </a:solidFill>
                <a:latin typeface="Arial"/>
                <a:cs typeface="Arial"/>
              </a:rPr>
              <a:t>a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legally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held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privilege</a:t>
            </a:r>
            <a:r>
              <a:rPr sz="1550" spc="1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(attorney/client, medical,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psychological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records)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without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express,</a:t>
            </a:r>
            <a:r>
              <a:rPr sz="1550" spc="2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written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consent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party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holding</a:t>
            </a:r>
            <a:r>
              <a:rPr sz="1550" spc="1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C1C1C"/>
                </a:solidFill>
                <a:latin typeface="Arial"/>
                <a:cs typeface="Arial"/>
              </a:rPr>
              <a:t>the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privilege.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10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8285" marR="5080" indent="-229870">
              <a:lnSpc>
                <a:spcPct val="104600"/>
              </a:lnSpc>
              <a:buClr>
                <a:srgbClr val="3D3D3D"/>
              </a:buClr>
              <a:buChar char="•"/>
              <a:tabLst>
                <a:tab pos="24828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Complainant's</a:t>
            </a:r>
            <a:r>
              <a:rPr sz="1550" spc="3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prior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sexual</a:t>
            </a:r>
            <a:r>
              <a:rPr sz="1550" spc="1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history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will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not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be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explored</a:t>
            </a:r>
            <a:r>
              <a:rPr sz="1550" spc="2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except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under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limited</a:t>
            </a:r>
            <a:r>
              <a:rPr sz="1550" spc="2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exceptions.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10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8285" marR="57150" indent="-233679">
              <a:lnSpc>
                <a:spcPct val="104600"/>
              </a:lnSpc>
              <a:buChar char="•"/>
              <a:tabLst>
                <a:tab pos="25082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Credibility</a:t>
            </a:r>
            <a:r>
              <a:rPr sz="1550" spc="2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assessments</a:t>
            </a:r>
            <a:r>
              <a:rPr sz="1550" spc="3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will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not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be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based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on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person's</a:t>
            </a:r>
            <a:r>
              <a:rPr sz="1550" spc="1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status</a:t>
            </a:r>
            <a:r>
              <a:rPr sz="1550" spc="2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as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50" dirty="0">
                <a:solidFill>
                  <a:srgbClr val="1C1C1C"/>
                </a:solidFill>
                <a:latin typeface="Arial"/>
                <a:cs typeface="Arial"/>
              </a:rPr>
              <a:t>a 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Complainant,</a:t>
            </a:r>
            <a:r>
              <a:rPr sz="1550" spc="2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Respondent</a:t>
            </a:r>
            <a:r>
              <a:rPr sz="1550" spc="3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sz="1550" spc="2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Witness.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1848" y="5094003"/>
            <a:ext cx="163830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25" dirty="0">
                <a:solidFill>
                  <a:srgbClr val="1C1C1C"/>
                </a:solidFill>
                <a:latin typeface="Arial"/>
                <a:cs typeface="Arial"/>
              </a:rPr>
              <a:t>11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8941" y="5112044"/>
            <a:ext cx="1731645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3D3D3D"/>
                </a:solidFill>
                <a:latin typeface="Arial"/>
                <a:cs typeface="Arial"/>
              </a:rPr>
              <a:t>BERNSTEIN</a:t>
            </a:r>
            <a:r>
              <a:rPr sz="1450" b="1" spc="400" dirty="0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878787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16172" y="270614"/>
            <a:ext cx="281686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Advisor</a:t>
            </a:r>
            <a:r>
              <a:rPr spc="229" dirty="0"/>
              <a:t> </a:t>
            </a:r>
            <a:r>
              <a:rPr dirty="0"/>
              <a:t>of</a:t>
            </a:r>
            <a:r>
              <a:rPr spc="125" dirty="0"/>
              <a:t> </a:t>
            </a:r>
            <a:r>
              <a:rPr spc="-10" dirty="0"/>
              <a:t>Choice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4881" y="943766"/>
            <a:ext cx="6336030" cy="3834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100"/>
              </a:spcBef>
              <a:buChar char="•"/>
              <a:tabLst>
                <a:tab pos="242570" algn="l"/>
              </a:tabLst>
            </a:pPr>
            <a:r>
              <a:rPr sz="1550" dirty="0">
                <a:solidFill>
                  <a:srgbClr val="111111"/>
                </a:solidFill>
                <a:latin typeface="Arial"/>
                <a:cs typeface="Arial"/>
              </a:rPr>
              <a:t>All</a:t>
            </a:r>
            <a:r>
              <a:rPr sz="1550" spc="4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11111"/>
                </a:solidFill>
                <a:latin typeface="Arial"/>
                <a:cs typeface="Arial"/>
              </a:rPr>
              <a:t>parties</a:t>
            </a:r>
            <a:r>
              <a:rPr sz="1550" spc="11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11111"/>
                </a:solidFill>
                <a:latin typeface="Arial"/>
                <a:cs typeface="Arial"/>
              </a:rPr>
              <a:t>have</a:t>
            </a:r>
            <a:r>
              <a:rPr sz="1550" spc="13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11111"/>
                </a:solidFill>
                <a:latin typeface="Arial"/>
                <a:cs typeface="Arial"/>
              </a:rPr>
              <a:t>the</a:t>
            </a:r>
            <a:r>
              <a:rPr sz="1550" spc="9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11111"/>
                </a:solidFill>
                <a:latin typeface="Arial"/>
                <a:cs typeface="Arial"/>
              </a:rPr>
              <a:t>right</a:t>
            </a:r>
            <a:r>
              <a:rPr sz="1550" spc="10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11111"/>
                </a:solidFill>
                <a:latin typeface="Arial"/>
                <a:cs typeface="Arial"/>
              </a:rPr>
              <a:t>to</a:t>
            </a:r>
            <a:r>
              <a:rPr sz="1550" spc="5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11111"/>
                </a:solidFill>
                <a:latin typeface="Arial"/>
                <a:cs typeface="Arial"/>
              </a:rPr>
              <a:t>an</a:t>
            </a:r>
            <a:r>
              <a:rPr sz="1550" spc="7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11111"/>
                </a:solidFill>
                <a:latin typeface="Arial"/>
                <a:cs typeface="Arial"/>
              </a:rPr>
              <a:t>advisor</a:t>
            </a:r>
            <a:r>
              <a:rPr sz="1550" spc="21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11111"/>
                </a:solidFill>
                <a:latin typeface="Arial"/>
                <a:cs typeface="Arial"/>
              </a:rPr>
              <a:t>of</a:t>
            </a:r>
            <a:r>
              <a:rPr sz="1550" spc="9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11111"/>
                </a:solidFill>
                <a:latin typeface="Arial"/>
                <a:cs typeface="Arial"/>
              </a:rPr>
              <a:t>choice: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0"/>
              </a:spcBef>
              <a:buClr>
                <a:srgbClr val="111111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913130" marR="205740" lvl="1" indent="-266700">
              <a:lnSpc>
                <a:spcPct val="104400"/>
              </a:lnSpc>
              <a:buSzPct val="85714"/>
              <a:buChar char="o"/>
              <a:tabLst>
                <a:tab pos="916305" algn="l"/>
              </a:tabLst>
            </a:pP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May</a:t>
            </a:r>
            <a:r>
              <a:rPr sz="1400" spc="10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be</a:t>
            </a:r>
            <a:r>
              <a:rPr sz="1400" spc="2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present</a:t>
            </a:r>
            <a:r>
              <a:rPr sz="1400" spc="16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at</a:t>
            </a:r>
            <a:r>
              <a:rPr sz="1400" spc="8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all</a:t>
            </a:r>
            <a:r>
              <a:rPr sz="1400" spc="4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meetings,</a:t>
            </a:r>
            <a:r>
              <a:rPr sz="1400" spc="19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interviews</a:t>
            </a:r>
            <a:r>
              <a:rPr sz="1400" spc="25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sz="1400" spc="12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proceedings,</a:t>
            </a:r>
            <a:r>
              <a:rPr sz="1400" spc="254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11111"/>
                </a:solidFill>
                <a:latin typeface="Arial"/>
                <a:cs typeface="Arial"/>
              </a:rPr>
              <a:t>but 	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cannot</a:t>
            </a:r>
            <a:r>
              <a:rPr sz="1400" spc="14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speak</a:t>
            </a:r>
            <a:r>
              <a:rPr sz="1400" spc="12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on</a:t>
            </a:r>
            <a:r>
              <a:rPr sz="1400" spc="4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behalf</a:t>
            </a:r>
            <a:r>
              <a:rPr sz="1400" spc="12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of</a:t>
            </a:r>
            <a:r>
              <a:rPr sz="1400" spc="3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the</a:t>
            </a:r>
            <a:r>
              <a:rPr sz="1400" spc="3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party</a:t>
            </a:r>
            <a:r>
              <a:rPr sz="1400" spc="10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except</a:t>
            </a:r>
            <a:r>
              <a:rPr sz="1400" spc="18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for</a:t>
            </a:r>
            <a:r>
              <a:rPr sz="1400" spc="10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at</a:t>
            </a:r>
            <a:r>
              <a:rPr sz="1400" spc="6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11111"/>
                </a:solidFill>
                <a:latin typeface="Arial"/>
                <a:cs typeface="Arial"/>
              </a:rPr>
              <a:t>hearing.</a:t>
            </a:r>
            <a:endParaRPr sz="1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840"/>
              </a:spcBef>
              <a:buFont typeface="Arial"/>
              <a:buChar char="o"/>
            </a:pPr>
            <a:endParaRPr sz="1400">
              <a:latin typeface="Arial"/>
              <a:cs typeface="Arial"/>
            </a:endParaRPr>
          </a:p>
          <a:p>
            <a:pPr marL="913765" marR="5080" lvl="1" indent="-267970">
              <a:lnSpc>
                <a:spcPct val="103000"/>
              </a:lnSpc>
              <a:buSzPct val="89285"/>
              <a:buChar char="o"/>
              <a:tabLst>
                <a:tab pos="913765" algn="l"/>
              </a:tabLst>
            </a:pP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Any</a:t>
            </a:r>
            <a:r>
              <a:rPr sz="1400" spc="7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restrictions</a:t>
            </a:r>
            <a:r>
              <a:rPr sz="1400" spc="18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on</a:t>
            </a:r>
            <a:r>
              <a:rPr sz="1400" spc="6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advisor</a:t>
            </a:r>
            <a:r>
              <a:rPr sz="1400" spc="204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participation</a:t>
            </a:r>
            <a:r>
              <a:rPr sz="1400" spc="23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must</a:t>
            </a:r>
            <a:r>
              <a:rPr sz="1400" spc="9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spc="50" dirty="0">
                <a:solidFill>
                  <a:srgbClr val="111111"/>
                </a:solidFill>
                <a:latin typeface="Arial"/>
                <a:cs typeface="Arial"/>
              </a:rPr>
              <a:t>be</a:t>
            </a:r>
            <a:r>
              <a:rPr sz="1400" spc="6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applied</a:t>
            </a:r>
            <a:r>
              <a:rPr sz="1400" spc="15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equally</a:t>
            </a:r>
            <a:r>
              <a:rPr sz="1400" spc="13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11111"/>
                </a:solidFill>
                <a:latin typeface="Arial"/>
                <a:cs typeface="Arial"/>
              </a:rPr>
              <a:t>to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all</a:t>
            </a:r>
            <a:r>
              <a:rPr sz="1400" spc="2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11111"/>
                </a:solidFill>
                <a:latin typeface="Arial"/>
                <a:cs typeface="Arial"/>
              </a:rPr>
              <a:t>parties.</a:t>
            </a:r>
            <a:endParaRPr sz="1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840"/>
              </a:spcBef>
              <a:buFont typeface="Arial"/>
              <a:buChar char="o"/>
            </a:pPr>
            <a:endParaRPr sz="1400">
              <a:latin typeface="Arial"/>
              <a:cs typeface="Arial"/>
            </a:endParaRPr>
          </a:p>
          <a:p>
            <a:pPr marL="911860" marR="26670" lvl="1" indent="-265430">
              <a:lnSpc>
                <a:spcPct val="104400"/>
              </a:lnSpc>
              <a:buChar char="o"/>
              <a:tabLst>
                <a:tab pos="911860" algn="l"/>
                <a:tab pos="914400" algn="l"/>
              </a:tabLst>
            </a:pPr>
            <a:r>
              <a:rPr sz="1250" dirty="0">
                <a:solidFill>
                  <a:srgbClr val="111111"/>
                </a:solidFill>
                <a:latin typeface="Arial"/>
                <a:cs typeface="Arial"/>
              </a:rPr>
              <a:t>	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Advisors</a:t>
            </a:r>
            <a:r>
              <a:rPr sz="1400" spc="13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receive</a:t>
            </a:r>
            <a:r>
              <a:rPr sz="1400" spc="13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copy</a:t>
            </a:r>
            <a:r>
              <a:rPr sz="1400" spc="10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of</a:t>
            </a:r>
            <a:r>
              <a:rPr sz="1400" spc="10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evidence</a:t>
            </a:r>
            <a:r>
              <a:rPr sz="1400" spc="19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sz="1400" spc="11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investigation</a:t>
            </a:r>
            <a:r>
              <a:rPr sz="1400" spc="21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report</a:t>
            </a:r>
            <a:r>
              <a:rPr sz="1400" spc="14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but</a:t>
            </a:r>
            <a:r>
              <a:rPr sz="1400" spc="7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11111"/>
                </a:solidFill>
                <a:latin typeface="Arial"/>
                <a:cs typeface="Arial"/>
              </a:rPr>
              <a:t>are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required</a:t>
            </a:r>
            <a:r>
              <a:rPr sz="1400" spc="25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to</a:t>
            </a:r>
            <a:r>
              <a:rPr sz="1400" spc="12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sign</a:t>
            </a:r>
            <a:r>
              <a:rPr sz="1400" spc="13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non-disclosure</a:t>
            </a:r>
            <a:r>
              <a:rPr sz="1400" spc="8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11111"/>
                </a:solidFill>
                <a:latin typeface="Arial"/>
                <a:cs typeface="Arial"/>
              </a:rPr>
              <a:t>agreement.</a:t>
            </a:r>
            <a:endParaRPr sz="1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840"/>
              </a:spcBef>
              <a:buFont typeface="Arial"/>
              <a:buChar char="o"/>
            </a:pPr>
            <a:endParaRPr sz="1400">
              <a:latin typeface="Arial"/>
              <a:cs typeface="Arial"/>
            </a:endParaRPr>
          </a:p>
          <a:p>
            <a:pPr marL="910590" marR="439420" lvl="1" indent="-267335">
              <a:lnSpc>
                <a:spcPct val="103000"/>
              </a:lnSpc>
              <a:buChar char="o"/>
              <a:tabLst>
                <a:tab pos="910590" algn="l"/>
                <a:tab pos="912494" algn="l"/>
              </a:tabLst>
            </a:pPr>
            <a:r>
              <a:rPr sz="1200" dirty="0">
                <a:solidFill>
                  <a:srgbClr val="111111"/>
                </a:solidFill>
                <a:latin typeface="Arial"/>
                <a:cs typeface="Arial"/>
              </a:rPr>
              <a:t>	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During</a:t>
            </a:r>
            <a:r>
              <a:rPr sz="1400" spc="10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live</a:t>
            </a:r>
            <a:r>
              <a:rPr sz="1400" spc="11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hearing,</a:t>
            </a:r>
            <a:r>
              <a:rPr sz="1400" spc="20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advisor</a:t>
            </a:r>
            <a:r>
              <a:rPr sz="1400" spc="18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of</a:t>
            </a:r>
            <a:r>
              <a:rPr sz="1400" spc="9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choice</a:t>
            </a:r>
            <a:r>
              <a:rPr sz="1400" spc="18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or</a:t>
            </a:r>
            <a:r>
              <a:rPr sz="1400" spc="9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University-</a:t>
            </a:r>
            <a:r>
              <a:rPr sz="1400" spc="-10" dirty="0">
                <a:solidFill>
                  <a:srgbClr val="111111"/>
                </a:solidFill>
                <a:latin typeface="Arial"/>
                <a:cs typeface="Arial"/>
              </a:rPr>
              <a:t>appointed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advisor</a:t>
            </a:r>
            <a:r>
              <a:rPr sz="1400" spc="22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will</a:t>
            </a:r>
            <a:r>
              <a:rPr sz="1400" spc="12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conduct</a:t>
            </a:r>
            <a:r>
              <a:rPr sz="1400" spc="21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cross-examination</a:t>
            </a:r>
            <a:r>
              <a:rPr sz="1400" spc="4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of</a:t>
            </a:r>
            <a:r>
              <a:rPr sz="1400" spc="12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opposing</a:t>
            </a:r>
            <a:r>
              <a:rPr sz="1400" spc="24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11111"/>
                </a:solidFill>
                <a:latin typeface="Arial"/>
                <a:cs typeface="Arial"/>
              </a:rPr>
              <a:t>parties.</a:t>
            </a:r>
            <a:endParaRPr sz="1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894"/>
              </a:spcBef>
              <a:buFont typeface="Arial"/>
              <a:buChar char="o"/>
            </a:pPr>
            <a:endParaRPr sz="1400">
              <a:latin typeface="Arial"/>
              <a:cs typeface="Arial"/>
            </a:endParaRPr>
          </a:p>
          <a:p>
            <a:pPr marL="914400" lvl="1" indent="-270510">
              <a:lnSpc>
                <a:spcPct val="100000"/>
              </a:lnSpc>
              <a:buSzPct val="85714"/>
              <a:buChar char="o"/>
              <a:tabLst>
                <a:tab pos="914400" algn="l"/>
              </a:tabLst>
            </a:pP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Advisors</a:t>
            </a:r>
            <a:r>
              <a:rPr sz="1400" spc="14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will</a:t>
            </a:r>
            <a:r>
              <a:rPr sz="1400" spc="12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be</a:t>
            </a:r>
            <a:r>
              <a:rPr sz="1400" spc="3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required</a:t>
            </a:r>
            <a:r>
              <a:rPr sz="1400" spc="14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to</a:t>
            </a:r>
            <a:r>
              <a:rPr sz="1400" spc="4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follow</a:t>
            </a:r>
            <a:r>
              <a:rPr sz="1400" spc="105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rules</a:t>
            </a:r>
            <a:r>
              <a:rPr sz="1400" spc="10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11111"/>
                </a:solidFill>
                <a:latin typeface="Arial"/>
                <a:cs typeface="Arial"/>
              </a:rPr>
              <a:t>of</a:t>
            </a:r>
            <a:r>
              <a:rPr sz="1400" spc="70" dirty="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11111"/>
                </a:solidFill>
                <a:latin typeface="Arial"/>
                <a:cs typeface="Arial"/>
              </a:rPr>
              <a:t>decorum.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4150" y="5193986"/>
            <a:ext cx="178435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-25" dirty="0">
                <a:solidFill>
                  <a:srgbClr val="111111"/>
                </a:solidFill>
                <a:latin typeface="Times New Roman"/>
                <a:cs typeface="Times New Roman"/>
              </a:rPr>
              <a:t>12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92522" y="5215802"/>
            <a:ext cx="1743075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2B2B2B"/>
                </a:solidFill>
                <a:latin typeface="Arial"/>
                <a:cs typeface="Arial"/>
              </a:rPr>
              <a:t>BERNSTEIN</a:t>
            </a:r>
            <a:r>
              <a:rPr sz="1450" b="1" spc="450" dirty="0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828282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xfrm>
            <a:off x="494379" y="136339"/>
            <a:ext cx="414083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D2D2D"/>
                </a:solidFill>
              </a:rPr>
              <a:t>Conflict</a:t>
            </a:r>
            <a:r>
              <a:rPr spc="32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of</a:t>
            </a:r>
            <a:r>
              <a:rPr spc="114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Interest</a:t>
            </a:r>
            <a:r>
              <a:rPr spc="26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or</a:t>
            </a:r>
            <a:r>
              <a:rPr spc="185" dirty="0">
                <a:solidFill>
                  <a:srgbClr val="2D2D2D"/>
                </a:solidFill>
              </a:rPr>
              <a:t> </a:t>
            </a:r>
            <a:r>
              <a:rPr spc="-20" dirty="0">
                <a:solidFill>
                  <a:srgbClr val="2D2D2D"/>
                </a:solidFill>
              </a:rPr>
              <a:t>Bias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17192" y="998697"/>
            <a:ext cx="6174105" cy="301498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47650" marR="365125" indent="-235585">
              <a:lnSpc>
                <a:spcPct val="103400"/>
              </a:lnSpc>
              <a:spcBef>
                <a:spcPts val="35"/>
              </a:spcBef>
              <a:buChar char="•"/>
              <a:tabLst>
                <a:tab pos="247650" algn="l"/>
                <a:tab pos="248920" algn="l"/>
              </a:tabLst>
            </a:pPr>
            <a:r>
              <a:rPr sz="1550" dirty="0">
                <a:solidFill>
                  <a:srgbClr val="2D2D2D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Parties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have</a:t>
            </a:r>
            <a:r>
              <a:rPr sz="155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opportunity</a:t>
            </a:r>
            <a:r>
              <a:rPr sz="1550" spc="2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challenge</a:t>
            </a:r>
            <a:r>
              <a:rPr sz="1550" spc="2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assignment</a:t>
            </a:r>
            <a:r>
              <a:rPr sz="1550" spc="3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C1C1C"/>
                </a:solidFill>
                <a:latin typeface="Arial"/>
                <a:cs typeface="Arial"/>
              </a:rPr>
              <a:t>of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investigators/decision-makers</a:t>
            </a:r>
            <a:r>
              <a:rPr sz="1550" spc="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for</a:t>
            </a:r>
            <a:r>
              <a:rPr sz="1550" spc="3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conflict</a:t>
            </a:r>
            <a:r>
              <a:rPr sz="1550" spc="3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2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interest</a:t>
            </a:r>
            <a:r>
              <a:rPr sz="1550" spc="3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2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bias.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3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7015" marR="163830" indent="-231775">
              <a:lnSpc>
                <a:spcPct val="103400"/>
              </a:lnSpc>
              <a:buChar char="•"/>
              <a:tabLst>
                <a:tab pos="247015" algn="l"/>
                <a:tab pos="248920" algn="l"/>
              </a:tabLst>
            </a:pPr>
            <a:r>
              <a:rPr sz="1550" dirty="0">
                <a:solidFill>
                  <a:srgbClr val="2D2D2D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Investigators/decision-makers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should</a:t>
            </a:r>
            <a:r>
              <a:rPr sz="1550" spc="3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recuse</a:t>
            </a:r>
            <a:r>
              <a:rPr sz="1550" spc="3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themselves</a:t>
            </a:r>
            <a:r>
              <a:rPr sz="1550" spc="45" dirty="0">
                <a:solidFill>
                  <a:srgbClr val="1C1C1C"/>
                </a:solidFill>
                <a:latin typeface="Arial"/>
                <a:cs typeface="Arial"/>
              </a:rPr>
              <a:t> 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if</a:t>
            </a:r>
            <a:r>
              <a:rPr sz="1550" spc="3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C1C1C"/>
                </a:solidFill>
                <a:latin typeface="Arial"/>
                <a:cs typeface="Arial"/>
              </a:rPr>
              <a:t>they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cannot</a:t>
            </a:r>
            <a:r>
              <a:rPr sz="1550" spc="20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be</a:t>
            </a:r>
            <a:r>
              <a:rPr sz="155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impartial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155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given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case.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44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6379" marR="5080" indent="-234315" algn="just">
              <a:lnSpc>
                <a:spcPct val="104000"/>
              </a:lnSpc>
              <a:buChar char="•"/>
              <a:tabLst>
                <a:tab pos="24828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Whether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there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is</a:t>
            </a:r>
            <a:r>
              <a:rPr sz="155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155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conflict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interest</a:t>
            </a:r>
            <a:r>
              <a:rPr sz="1550" spc="1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bias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will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be</a:t>
            </a:r>
            <a:r>
              <a:rPr sz="1550" spc="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judged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on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C1C1C"/>
                </a:solidFill>
                <a:latin typeface="Arial"/>
                <a:cs typeface="Arial"/>
              </a:rPr>
              <a:t>an 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objective</a:t>
            </a:r>
            <a:r>
              <a:rPr sz="1550" spc="229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standard</a:t>
            </a:r>
            <a:r>
              <a:rPr sz="155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whether</a:t>
            </a:r>
            <a:r>
              <a:rPr sz="1550" spc="2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reasonable</a:t>
            </a:r>
            <a:r>
              <a:rPr sz="1550" spc="2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person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would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believe 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that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conflict/bias</a:t>
            </a:r>
            <a:r>
              <a:rPr sz="1550" spc="3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exists.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6379" indent="-233679">
              <a:lnSpc>
                <a:spcPct val="100000"/>
              </a:lnSpc>
              <a:spcBef>
                <a:spcPts val="5"/>
              </a:spcBef>
              <a:buClr>
                <a:srgbClr val="2D2D2D"/>
              </a:buClr>
              <a:buChar char="•"/>
              <a:tabLst>
                <a:tab pos="246379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Bias/conflict</a:t>
            </a:r>
            <a:r>
              <a:rPr sz="1550" spc="2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interest</a:t>
            </a:r>
            <a:r>
              <a:rPr sz="1550" spc="1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is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grounds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for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appeal.</a:t>
            </a:r>
            <a:endParaRPr sz="15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8640" y="5075506"/>
            <a:ext cx="17589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1C1C1C"/>
                </a:solidFill>
                <a:latin typeface="Arial"/>
                <a:cs typeface="Arial"/>
              </a:rPr>
              <a:t>13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68564" y="5094833"/>
            <a:ext cx="17322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5" dirty="0">
                <a:solidFill>
                  <a:srgbClr val="3D3D3D"/>
                </a:solidFill>
                <a:latin typeface="Arial"/>
                <a:cs typeface="Arial"/>
              </a:rPr>
              <a:t>BERNSTEIN</a:t>
            </a:r>
            <a:r>
              <a:rPr sz="1400" b="1" spc="160" dirty="0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878787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1013" y="237045"/>
            <a:ext cx="411607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A2A2A"/>
                </a:solidFill>
              </a:rPr>
              <a:t>Conflict</a:t>
            </a:r>
            <a:r>
              <a:rPr spc="285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of</a:t>
            </a:r>
            <a:r>
              <a:rPr spc="120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Interest</a:t>
            </a:r>
            <a:r>
              <a:rPr spc="225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or</a:t>
            </a:r>
            <a:r>
              <a:rPr spc="105" dirty="0">
                <a:solidFill>
                  <a:srgbClr val="2A2A2A"/>
                </a:solidFill>
              </a:rPr>
              <a:t> </a:t>
            </a:r>
            <a:r>
              <a:rPr spc="-20" dirty="0">
                <a:solidFill>
                  <a:srgbClr val="2A2A2A"/>
                </a:solidFill>
              </a:rPr>
              <a:t>Bias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9403" y="1062783"/>
            <a:ext cx="6663055" cy="316738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39395" marR="213360" indent="-227329" algn="just">
              <a:lnSpc>
                <a:spcPct val="104600"/>
              </a:lnSpc>
              <a:spcBef>
                <a:spcPts val="15"/>
              </a:spcBef>
              <a:buClr>
                <a:srgbClr val="2A2A2A"/>
              </a:buClr>
              <a:buChar char="•"/>
              <a:tabLst>
                <a:tab pos="245110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Investigators/decision-makers</a:t>
            </a:r>
            <a:r>
              <a:rPr sz="155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must</a:t>
            </a:r>
            <a:r>
              <a:rPr sz="1550" spc="2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not</a:t>
            </a:r>
            <a:r>
              <a:rPr sz="1550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pre-judge</a:t>
            </a:r>
            <a:r>
              <a:rPr sz="1550" spc="2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facts</a:t>
            </a:r>
            <a:r>
              <a:rPr sz="1550" spc="2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550" spc="229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hold</a:t>
            </a:r>
            <a:r>
              <a:rPr sz="1550" spc="2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50" dirty="0">
                <a:solidFill>
                  <a:srgbClr val="161616"/>
                </a:solidFill>
                <a:latin typeface="Arial"/>
                <a:cs typeface="Arial"/>
              </a:rPr>
              <a:t>a 	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bias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in</a:t>
            </a:r>
            <a:r>
              <a:rPr sz="155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favor/against</a:t>
            </a:r>
            <a:r>
              <a:rPr sz="1550" spc="2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complainants</a:t>
            </a:r>
            <a:r>
              <a:rPr sz="1550" spc="2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5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respondents</a:t>
            </a:r>
            <a:r>
              <a:rPr sz="1550" spc="2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generally</a:t>
            </a:r>
            <a:r>
              <a:rPr sz="1550" spc="3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in</a:t>
            </a:r>
            <a:r>
              <a:rPr sz="155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50" dirty="0">
                <a:solidFill>
                  <a:srgbClr val="161616"/>
                </a:solidFill>
                <a:latin typeface="Arial"/>
                <a:cs typeface="Arial"/>
              </a:rPr>
              <a:t>a 	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particular</a:t>
            </a:r>
            <a:r>
              <a:rPr sz="1550" spc="2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case.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69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0029" marR="407670" indent="-227965" algn="just">
              <a:lnSpc>
                <a:spcPct val="105300"/>
              </a:lnSpc>
              <a:buClr>
                <a:srgbClr val="2A2A2A"/>
              </a:buClr>
              <a:buChar char="•"/>
              <a:tabLst>
                <a:tab pos="243840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Decisions</a:t>
            </a:r>
            <a:r>
              <a:rPr sz="1550" spc="1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must</a:t>
            </a:r>
            <a:r>
              <a:rPr sz="155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be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based</a:t>
            </a:r>
            <a:r>
              <a:rPr sz="155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on</a:t>
            </a:r>
            <a:r>
              <a:rPr sz="155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evidence</a:t>
            </a:r>
            <a:r>
              <a:rPr sz="1550" spc="2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5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individual</a:t>
            </a:r>
            <a:r>
              <a:rPr sz="1550" spc="2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facts</a:t>
            </a:r>
            <a:r>
              <a:rPr sz="155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61616"/>
                </a:solidFill>
                <a:latin typeface="Arial"/>
                <a:cs typeface="Arial"/>
              </a:rPr>
              <a:t>and 	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circumstances</a:t>
            </a:r>
            <a:r>
              <a:rPr sz="1550" spc="2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presented</a:t>
            </a:r>
            <a:r>
              <a:rPr sz="1550" spc="2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in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each</a:t>
            </a:r>
            <a:r>
              <a:rPr sz="155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particular</a:t>
            </a:r>
            <a:r>
              <a:rPr sz="1550" spc="2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case,</a:t>
            </a:r>
            <a:r>
              <a:rPr sz="1550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not</a:t>
            </a:r>
            <a:r>
              <a:rPr sz="1550" spc="1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stereotypes, 	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generalizations,</a:t>
            </a:r>
            <a:r>
              <a:rPr sz="1550" spc="229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550" spc="2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assumptions.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3840" marR="5080" indent="-231775">
              <a:lnSpc>
                <a:spcPct val="104600"/>
              </a:lnSpc>
              <a:spcBef>
                <a:spcPts val="5"/>
              </a:spcBef>
              <a:buChar char="•"/>
              <a:tabLst>
                <a:tab pos="243840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Being</a:t>
            </a:r>
            <a:r>
              <a:rPr sz="155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55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University</a:t>
            </a:r>
            <a:r>
              <a:rPr sz="1550" spc="2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employee,</a:t>
            </a:r>
            <a:r>
              <a:rPr sz="1550" spc="25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being</a:t>
            </a:r>
            <a:r>
              <a:rPr sz="155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55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particular</a:t>
            </a:r>
            <a:r>
              <a:rPr sz="1550" spc="1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gender,</a:t>
            </a:r>
            <a:r>
              <a:rPr sz="1550" spc="2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past</a:t>
            </a:r>
            <a:r>
              <a:rPr sz="155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advocacy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work</a:t>
            </a:r>
            <a:r>
              <a:rPr sz="155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in</a:t>
            </a:r>
            <a:r>
              <a:rPr sz="155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field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sexual</a:t>
            </a:r>
            <a:r>
              <a:rPr sz="1550" spc="1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violence,</a:t>
            </a:r>
            <a:r>
              <a:rPr sz="1550" spc="2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statistical</a:t>
            </a:r>
            <a:r>
              <a:rPr sz="1550" spc="1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outcomes,</a:t>
            </a:r>
            <a:r>
              <a:rPr sz="1550" spc="229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filing</a:t>
            </a:r>
            <a:r>
              <a:rPr sz="155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50" dirty="0">
                <a:solidFill>
                  <a:srgbClr val="161616"/>
                </a:solidFill>
                <a:latin typeface="Arial"/>
                <a:cs typeface="Arial"/>
              </a:rPr>
              <a:t>a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complaint</a:t>
            </a:r>
            <a:r>
              <a:rPr sz="1550" spc="25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in</a:t>
            </a:r>
            <a:r>
              <a:rPr sz="155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capacity</a:t>
            </a:r>
            <a:r>
              <a:rPr sz="1550" spc="1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as</a:t>
            </a:r>
            <a:r>
              <a:rPr sz="155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Title</a:t>
            </a:r>
            <a:r>
              <a:rPr sz="155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IX</a:t>
            </a:r>
            <a:r>
              <a:rPr sz="155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Coordinator</a:t>
            </a:r>
            <a:r>
              <a:rPr sz="1550" spc="3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does</a:t>
            </a:r>
            <a:r>
              <a:rPr sz="155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not</a:t>
            </a:r>
            <a:r>
              <a:rPr sz="155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necessarily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establish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bias</a:t>
            </a:r>
            <a:r>
              <a:rPr sz="155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55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conflict</a:t>
            </a:r>
            <a:r>
              <a:rPr sz="1550" spc="1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interest.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1379" y="5197412"/>
            <a:ext cx="175895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61616"/>
                </a:solidFill>
                <a:latin typeface="Arial"/>
                <a:cs typeface="Arial"/>
              </a:rPr>
              <a:t>14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1240" y="5209002"/>
            <a:ext cx="1744345" cy="217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95"/>
              </a:lnSpc>
            </a:pPr>
            <a:r>
              <a:rPr sz="1350" b="1" spc="95" dirty="0">
                <a:solidFill>
                  <a:srgbClr val="2A2A2A"/>
                </a:solidFill>
                <a:latin typeface="Arial"/>
                <a:cs typeface="Arial"/>
              </a:rPr>
              <a:t>BERNSTEIN</a:t>
            </a:r>
            <a:r>
              <a:rPr sz="1350" b="1" spc="195" dirty="0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sz="1350" b="1" spc="8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488274" y="136339"/>
            <a:ext cx="432117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D2D2D"/>
                </a:solidFill>
              </a:rPr>
              <a:t>Conflicts</a:t>
            </a:r>
            <a:r>
              <a:rPr spc="24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of</a:t>
            </a:r>
            <a:r>
              <a:rPr spc="16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Interest</a:t>
            </a:r>
            <a:r>
              <a:rPr spc="28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or</a:t>
            </a:r>
            <a:r>
              <a:rPr spc="175" dirty="0">
                <a:solidFill>
                  <a:srgbClr val="2D2D2D"/>
                </a:solidFill>
              </a:rPr>
              <a:t> </a:t>
            </a:r>
            <a:r>
              <a:rPr spc="-20" dirty="0">
                <a:solidFill>
                  <a:srgbClr val="2D2D2D"/>
                </a:solidFill>
              </a:rPr>
              <a:t>Bias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86665" y="830854"/>
            <a:ext cx="6703695" cy="397827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45110" marR="890269" indent="-233045">
              <a:lnSpc>
                <a:spcPct val="103400"/>
              </a:lnSpc>
              <a:spcBef>
                <a:spcPts val="35"/>
              </a:spcBef>
              <a:buClr>
                <a:srgbClr val="2D2D2D"/>
              </a:buClr>
              <a:buChar char="•"/>
              <a:tabLst>
                <a:tab pos="245110" algn="l"/>
              </a:tabLst>
            </a:pP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Conflict</a:t>
            </a:r>
            <a:r>
              <a:rPr sz="1550" spc="2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55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interest</a:t>
            </a:r>
            <a:r>
              <a:rPr sz="1550" spc="2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may</a:t>
            </a:r>
            <a:r>
              <a:rPr sz="1550" spc="1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be</a:t>
            </a:r>
            <a:r>
              <a:rPr sz="1550" spc="11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shown</a:t>
            </a:r>
            <a:r>
              <a:rPr sz="1550" spc="1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by</a:t>
            </a:r>
            <a:r>
              <a:rPr sz="1550" spc="1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relationship</a:t>
            </a:r>
            <a:r>
              <a:rPr sz="1550" spc="21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550" spc="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parties</a:t>
            </a:r>
            <a:r>
              <a:rPr sz="1550" spc="1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31313"/>
                </a:solidFill>
                <a:latin typeface="Arial"/>
                <a:cs typeface="Arial"/>
              </a:rPr>
              <a:t>or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knowledge</a:t>
            </a:r>
            <a:r>
              <a:rPr sz="1550" spc="2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55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particular</a:t>
            </a:r>
            <a:r>
              <a:rPr sz="1550" spc="2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facts</a:t>
            </a:r>
            <a:r>
              <a:rPr sz="1550" spc="1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155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would</a:t>
            </a:r>
            <a:r>
              <a:rPr sz="1550" spc="1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pose</a:t>
            </a:r>
            <a:r>
              <a:rPr sz="155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31313"/>
                </a:solidFill>
                <a:latin typeface="Arial"/>
                <a:cs typeface="Arial"/>
              </a:rPr>
              <a:t>conflict.</a:t>
            </a:r>
            <a:endParaRPr sz="1550">
              <a:latin typeface="Arial"/>
              <a:cs typeface="Arial"/>
            </a:endParaRPr>
          </a:p>
          <a:p>
            <a:pPr marL="243204" indent="-230504">
              <a:lnSpc>
                <a:spcPct val="100000"/>
              </a:lnSpc>
              <a:spcBef>
                <a:spcPts val="1435"/>
              </a:spcBef>
              <a:buClr>
                <a:srgbClr val="2D2D2D"/>
              </a:buClr>
              <a:buChar char="•"/>
              <a:tabLst>
                <a:tab pos="243204" algn="l"/>
              </a:tabLst>
            </a:pP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Bias</a:t>
            </a:r>
            <a:r>
              <a:rPr sz="1550" spc="1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may</a:t>
            </a:r>
            <a:r>
              <a:rPr sz="1550" spc="1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be</a:t>
            </a:r>
            <a:r>
              <a:rPr sz="155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shown</a:t>
            </a:r>
            <a:r>
              <a:rPr sz="1550" spc="1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31313"/>
                </a:solidFill>
                <a:latin typeface="Arial"/>
                <a:cs typeface="Arial"/>
              </a:rPr>
              <a:t>by:</a:t>
            </a:r>
            <a:endParaRPr sz="1550">
              <a:latin typeface="Arial"/>
              <a:cs typeface="Arial"/>
            </a:endParaRPr>
          </a:p>
          <a:p>
            <a:pPr marL="889000" marR="135255" lvl="1" indent="-227329" algn="just">
              <a:lnSpc>
                <a:spcPct val="103499"/>
              </a:lnSpc>
              <a:spcBef>
                <a:spcPts val="1330"/>
              </a:spcBef>
              <a:buSzPct val="85714"/>
              <a:buChar char="o"/>
              <a:tabLst>
                <a:tab pos="889000" algn="l"/>
                <a:tab pos="892175" algn="l"/>
              </a:tabLst>
            </a:pP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	Engaging</a:t>
            </a:r>
            <a:r>
              <a:rPr sz="1400" spc="2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in</a:t>
            </a:r>
            <a:r>
              <a:rPr sz="1400" spc="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sex</a:t>
            </a:r>
            <a:r>
              <a:rPr sz="140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stereotyping</a:t>
            </a:r>
            <a:r>
              <a:rPr sz="1400" spc="2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attitudes</a:t>
            </a:r>
            <a:r>
              <a:rPr sz="1400" spc="1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and</a:t>
            </a:r>
            <a:r>
              <a:rPr sz="140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judgments</a:t>
            </a:r>
            <a:r>
              <a:rPr sz="1400" spc="2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such</a:t>
            </a:r>
            <a:r>
              <a:rPr sz="1400" spc="11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as</a:t>
            </a:r>
            <a:r>
              <a:rPr sz="1400" spc="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1400" spc="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31313"/>
                </a:solidFill>
                <a:latin typeface="Arial"/>
                <a:cs typeface="Arial"/>
              </a:rPr>
              <a:t>all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complainants</a:t>
            </a:r>
            <a:r>
              <a:rPr sz="1400" spc="2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should</a:t>
            </a:r>
            <a:r>
              <a:rPr sz="1400" spc="1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be</a:t>
            </a:r>
            <a:r>
              <a:rPr sz="1400" spc="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presumptively</a:t>
            </a:r>
            <a:r>
              <a:rPr sz="1400" spc="31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believed,</a:t>
            </a:r>
            <a:r>
              <a:rPr sz="1400" spc="229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1400" spc="11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respondents</a:t>
            </a:r>
            <a:r>
              <a:rPr sz="1400" spc="2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31313"/>
                </a:solidFill>
                <a:latin typeface="Arial"/>
                <a:cs typeface="Arial"/>
              </a:rPr>
              <a:t>are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generally</a:t>
            </a:r>
            <a:r>
              <a:rPr sz="1400" spc="2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guilty,</a:t>
            </a:r>
            <a:r>
              <a:rPr sz="1400" spc="1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140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only</a:t>
            </a:r>
            <a:r>
              <a:rPr sz="1400" spc="1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women</a:t>
            </a:r>
            <a:r>
              <a:rPr sz="1400" spc="1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experience</a:t>
            </a:r>
            <a:r>
              <a:rPr sz="1400" spc="2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sexual</a:t>
            </a:r>
            <a:r>
              <a:rPr sz="140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harassment,</a:t>
            </a:r>
            <a:r>
              <a:rPr sz="1400" spc="21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31313"/>
                </a:solidFill>
                <a:latin typeface="Arial"/>
                <a:cs typeface="Arial"/>
              </a:rPr>
              <a:t>and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1400" spc="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only</a:t>
            </a:r>
            <a:r>
              <a:rPr sz="1400" spc="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men</a:t>
            </a:r>
            <a:r>
              <a:rPr sz="1400" spc="11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commit</a:t>
            </a:r>
            <a:r>
              <a:rPr sz="1400" spc="1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sexual</a:t>
            </a:r>
            <a:r>
              <a:rPr sz="1400" spc="1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31313"/>
                </a:solidFill>
                <a:latin typeface="Arial"/>
                <a:cs typeface="Arial"/>
              </a:rPr>
              <a:t>harassment.</a:t>
            </a:r>
            <a:endParaRPr sz="1400">
              <a:latin typeface="Arial"/>
              <a:cs typeface="Arial"/>
            </a:endParaRPr>
          </a:p>
          <a:p>
            <a:pPr marL="888365" lvl="1" indent="-223520">
              <a:lnSpc>
                <a:spcPct val="100000"/>
              </a:lnSpc>
              <a:spcBef>
                <a:spcPts val="1370"/>
              </a:spcBef>
              <a:buSzPct val="85714"/>
              <a:buChar char="o"/>
              <a:tabLst>
                <a:tab pos="888365" algn="l"/>
              </a:tabLst>
            </a:pP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Inequitable</a:t>
            </a:r>
            <a:r>
              <a:rPr sz="1400" spc="2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treatment</a:t>
            </a:r>
            <a:r>
              <a:rPr sz="1400" spc="2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400" spc="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parties</a:t>
            </a:r>
            <a:r>
              <a:rPr sz="1400" spc="1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in</a:t>
            </a:r>
            <a:r>
              <a:rPr sz="1400" spc="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procedural</a:t>
            </a:r>
            <a:r>
              <a:rPr sz="1400" spc="1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rights</a:t>
            </a:r>
            <a:r>
              <a:rPr sz="1400" spc="1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31313"/>
                </a:solidFill>
                <a:latin typeface="Arial"/>
                <a:cs typeface="Arial"/>
              </a:rPr>
              <a:t>afforded.</a:t>
            </a:r>
            <a:endParaRPr sz="1400">
              <a:latin typeface="Arial"/>
              <a:cs typeface="Arial"/>
            </a:endParaRPr>
          </a:p>
          <a:p>
            <a:pPr marL="890269" lvl="1" indent="-225425">
              <a:lnSpc>
                <a:spcPct val="100000"/>
              </a:lnSpc>
              <a:spcBef>
                <a:spcPts val="1400"/>
              </a:spcBef>
              <a:buSzPct val="85714"/>
              <a:buChar char="o"/>
              <a:tabLst>
                <a:tab pos="890269" algn="l"/>
              </a:tabLst>
            </a:pP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Failure</a:t>
            </a:r>
            <a:r>
              <a:rPr sz="140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40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seek</a:t>
            </a:r>
            <a:r>
              <a:rPr sz="1400" spc="1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and</a:t>
            </a:r>
            <a:r>
              <a:rPr sz="1400" spc="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analyze</a:t>
            </a:r>
            <a:r>
              <a:rPr sz="1400" spc="1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both</a:t>
            </a:r>
            <a:r>
              <a:rPr sz="140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inculpatory</a:t>
            </a:r>
            <a:r>
              <a:rPr sz="1400" spc="2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and</a:t>
            </a:r>
            <a:r>
              <a:rPr sz="1400" spc="1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exculpatory</a:t>
            </a:r>
            <a:r>
              <a:rPr sz="1400" spc="229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31313"/>
                </a:solidFill>
                <a:latin typeface="Arial"/>
                <a:cs typeface="Arial"/>
              </a:rPr>
              <a:t>evidence.</a:t>
            </a:r>
            <a:endParaRPr sz="1400">
              <a:latin typeface="Arial"/>
              <a:cs typeface="Arial"/>
            </a:endParaRPr>
          </a:p>
          <a:p>
            <a:pPr marL="1277620" marR="38100" lvl="2" indent="-278765">
              <a:lnSpc>
                <a:spcPct val="104400"/>
              </a:lnSpc>
              <a:spcBef>
                <a:spcPts val="1295"/>
              </a:spcBef>
              <a:buChar char="•"/>
              <a:tabLst>
                <a:tab pos="1277620" algn="l"/>
                <a:tab pos="1281430" algn="l"/>
              </a:tabLst>
            </a:pP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	Recall</a:t>
            </a:r>
            <a:r>
              <a:rPr sz="1400" spc="10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140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regulations</a:t>
            </a:r>
            <a:r>
              <a:rPr sz="1400" spc="2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require</a:t>
            </a:r>
            <a:r>
              <a:rPr sz="1400" spc="1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a</a:t>
            </a:r>
            <a:r>
              <a:rPr sz="1400" spc="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presumption</a:t>
            </a:r>
            <a:r>
              <a:rPr sz="1400" spc="2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40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non-</a:t>
            </a:r>
            <a:r>
              <a:rPr sz="1400" spc="-10" dirty="0">
                <a:solidFill>
                  <a:srgbClr val="131313"/>
                </a:solidFill>
                <a:latin typeface="Arial"/>
                <a:cs typeface="Arial"/>
              </a:rPr>
              <a:t>responsibility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on</a:t>
            </a:r>
            <a:r>
              <a:rPr sz="1400" spc="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400" spc="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part</a:t>
            </a:r>
            <a:r>
              <a:rPr sz="140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40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a</a:t>
            </a:r>
            <a:r>
              <a:rPr sz="1400" spc="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31313"/>
                </a:solidFill>
                <a:latin typeface="Arial"/>
                <a:cs typeface="Arial"/>
              </a:rPr>
              <a:t>Respondent.</a:t>
            </a:r>
            <a:endParaRPr sz="1400">
              <a:latin typeface="Arial"/>
              <a:cs typeface="Arial"/>
            </a:endParaRPr>
          </a:p>
          <a:p>
            <a:pPr marL="1275715" marR="640080" lvl="2" indent="-276225">
              <a:lnSpc>
                <a:spcPct val="104400"/>
              </a:lnSpc>
              <a:spcBef>
                <a:spcPts val="1320"/>
              </a:spcBef>
              <a:buChar char="•"/>
              <a:tabLst>
                <a:tab pos="1281430" algn="l"/>
              </a:tabLst>
            </a:pP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Recall</a:t>
            </a:r>
            <a:r>
              <a:rPr sz="1400" spc="1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140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it</a:t>
            </a:r>
            <a:r>
              <a:rPr sz="1400" spc="1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is</a:t>
            </a:r>
            <a:r>
              <a:rPr sz="1400" spc="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400" spc="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University's</a:t>
            </a:r>
            <a:r>
              <a:rPr sz="1400" spc="20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burden</a:t>
            </a:r>
            <a:r>
              <a:rPr sz="1400" spc="1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400" spc="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prove</a:t>
            </a:r>
            <a:r>
              <a:rPr sz="1400" spc="1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and</a:t>
            </a:r>
            <a:r>
              <a:rPr sz="1400" spc="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31313"/>
                </a:solidFill>
                <a:latin typeface="Arial"/>
                <a:cs typeface="Arial"/>
              </a:rPr>
              <a:t>collect 	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sufficient</a:t>
            </a:r>
            <a:r>
              <a:rPr sz="1400" spc="1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evidence</a:t>
            </a:r>
            <a:r>
              <a:rPr sz="1400" spc="1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400" spc="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establish</a:t>
            </a:r>
            <a:r>
              <a:rPr sz="1400" spc="2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a</a:t>
            </a:r>
            <a:r>
              <a:rPr sz="140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violation,</a:t>
            </a:r>
            <a:r>
              <a:rPr sz="1400" spc="1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not</a:t>
            </a:r>
            <a:r>
              <a:rPr sz="1400" spc="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400" spc="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31313"/>
                </a:solidFill>
                <a:latin typeface="Arial"/>
                <a:cs typeface="Arial"/>
              </a:rPr>
              <a:t>parties.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6147" y="5081072"/>
            <a:ext cx="169545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-25" dirty="0">
                <a:solidFill>
                  <a:srgbClr val="131313"/>
                </a:solidFill>
                <a:latin typeface="Times New Roman"/>
                <a:cs typeface="Times New Roman"/>
              </a:rPr>
              <a:t>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1994" y="5108993"/>
            <a:ext cx="1742439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3D3D3D"/>
                </a:solidFill>
                <a:latin typeface="Arial"/>
                <a:cs typeface="Arial"/>
              </a:rPr>
              <a:t>BERNSTEIN</a:t>
            </a:r>
            <a:r>
              <a:rPr sz="1450" b="1" spc="400" dirty="0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838383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86853" y="252303"/>
            <a:ext cx="290322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82828"/>
                </a:solidFill>
              </a:rPr>
              <a:t>How</a:t>
            </a:r>
            <a:r>
              <a:rPr spc="190" dirty="0">
                <a:solidFill>
                  <a:srgbClr val="282828"/>
                </a:solidFill>
              </a:rPr>
              <a:t> </a:t>
            </a:r>
            <a:r>
              <a:rPr dirty="0">
                <a:solidFill>
                  <a:srgbClr val="282828"/>
                </a:solidFill>
              </a:rPr>
              <a:t>to</a:t>
            </a:r>
            <a:r>
              <a:rPr spc="120" dirty="0">
                <a:solidFill>
                  <a:srgbClr val="282828"/>
                </a:solidFill>
              </a:rPr>
              <a:t> </a:t>
            </a:r>
            <a:r>
              <a:rPr dirty="0">
                <a:solidFill>
                  <a:srgbClr val="282828"/>
                </a:solidFill>
              </a:rPr>
              <a:t>Avoid</a:t>
            </a:r>
            <a:r>
              <a:rPr spc="180" dirty="0">
                <a:solidFill>
                  <a:srgbClr val="282828"/>
                </a:solidFill>
              </a:rPr>
              <a:t> </a:t>
            </a:r>
            <a:r>
              <a:rPr spc="-20" dirty="0">
                <a:solidFill>
                  <a:srgbClr val="282828"/>
                </a:solidFill>
              </a:rPr>
              <a:t>Bias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9113" y="916555"/>
            <a:ext cx="6644640" cy="4078604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294640" marR="90170" indent="-276225">
              <a:lnSpc>
                <a:spcPct val="102099"/>
              </a:lnSpc>
              <a:spcBef>
                <a:spcPts val="65"/>
              </a:spcBef>
              <a:buClr>
                <a:srgbClr val="282828"/>
              </a:buClr>
              <a:buChar char="•"/>
              <a:tabLst>
                <a:tab pos="294640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Recognize</a:t>
            </a:r>
            <a:r>
              <a:rPr sz="1500" spc="1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that</a:t>
            </a:r>
            <a:r>
              <a:rPr sz="150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anyone</a:t>
            </a:r>
            <a:r>
              <a:rPr sz="15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(regardless</a:t>
            </a:r>
            <a:r>
              <a:rPr sz="150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00" spc="-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sex,</a:t>
            </a:r>
            <a:r>
              <a:rPr sz="150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gender</a:t>
            </a:r>
            <a:r>
              <a:rPr sz="15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identity</a:t>
            </a:r>
            <a:r>
              <a:rPr sz="150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50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expression,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sexual</a:t>
            </a:r>
            <a:r>
              <a:rPr sz="15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orientation,</a:t>
            </a:r>
            <a:r>
              <a:rPr sz="150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race,</a:t>
            </a:r>
            <a:r>
              <a:rPr sz="150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color,</a:t>
            </a:r>
            <a:r>
              <a:rPr sz="1500" spc="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religion,</a:t>
            </a:r>
            <a:r>
              <a:rPr sz="15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national</a:t>
            </a:r>
            <a:r>
              <a:rPr sz="1500" spc="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origin,</a:t>
            </a:r>
            <a:r>
              <a:rPr sz="1500" spc="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age,</a:t>
            </a:r>
            <a:r>
              <a:rPr sz="1500" spc="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disability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status)</a:t>
            </a:r>
            <a:r>
              <a:rPr sz="150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can</a:t>
            </a:r>
            <a:r>
              <a:rPr sz="15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be</a:t>
            </a:r>
            <a:r>
              <a:rPr sz="15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500" spc="-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Complainant</a:t>
            </a:r>
            <a:r>
              <a:rPr sz="150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5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50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Respondent.</a:t>
            </a:r>
            <a:endParaRPr sz="1500">
              <a:latin typeface="Arial"/>
              <a:cs typeface="Arial"/>
            </a:endParaRPr>
          </a:p>
          <a:p>
            <a:pPr marL="290830" marR="297815" indent="-275590">
              <a:lnSpc>
                <a:spcPct val="102800"/>
              </a:lnSpc>
              <a:spcBef>
                <a:spcPts val="1320"/>
              </a:spcBef>
              <a:buChar char="•"/>
              <a:tabLst>
                <a:tab pos="290830" algn="l"/>
                <a:tab pos="294640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	Do</a:t>
            </a:r>
            <a:r>
              <a:rPr sz="150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not</a:t>
            </a:r>
            <a:r>
              <a:rPr sz="150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make</a:t>
            </a:r>
            <a:r>
              <a:rPr sz="1500" spc="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assumptions-</a:t>
            </a:r>
            <a:r>
              <a:rPr sz="1500" spc="1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seek</a:t>
            </a:r>
            <a:r>
              <a:rPr sz="1500" spc="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clarification</a:t>
            </a:r>
            <a:r>
              <a:rPr sz="150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0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try</a:t>
            </a:r>
            <a:r>
              <a:rPr sz="1500" spc="-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00" spc="-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understand</a:t>
            </a:r>
            <a:r>
              <a:rPr sz="1500" spc="1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161616"/>
                </a:solidFill>
                <a:latin typeface="Arial"/>
                <a:cs typeface="Arial"/>
              </a:rPr>
              <a:t>the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parties'</a:t>
            </a:r>
            <a:r>
              <a:rPr sz="15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perspectives.</a:t>
            </a:r>
            <a:endParaRPr sz="1500">
              <a:latin typeface="Arial"/>
              <a:cs typeface="Arial"/>
            </a:endParaRPr>
          </a:p>
          <a:p>
            <a:pPr marL="291465" indent="-276225">
              <a:lnSpc>
                <a:spcPct val="100000"/>
              </a:lnSpc>
              <a:spcBef>
                <a:spcPts val="1370"/>
              </a:spcBef>
              <a:buChar char="•"/>
              <a:tabLst>
                <a:tab pos="291465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Use</a:t>
            </a:r>
            <a:r>
              <a:rPr sz="150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0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parties'</a:t>
            </a:r>
            <a:r>
              <a:rPr sz="150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witnesses'</a:t>
            </a:r>
            <a:r>
              <a:rPr sz="1500" spc="1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words,</a:t>
            </a:r>
            <a:r>
              <a:rPr sz="1500" spc="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not</a:t>
            </a:r>
            <a:r>
              <a:rPr sz="1500" spc="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your</a:t>
            </a:r>
            <a:r>
              <a:rPr sz="150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161616"/>
                </a:solidFill>
                <a:latin typeface="Arial"/>
                <a:cs typeface="Arial"/>
              </a:rPr>
              <a:t>own.</a:t>
            </a:r>
            <a:endParaRPr sz="1500">
              <a:latin typeface="Arial"/>
              <a:cs typeface="Arial"/>
            </a:endParaRPr>
          </a:p>
          <a:p>
            <a:pPr marL="291465" indent="-276225">
              <a:lnSpc>
                <a:spcPct val="100000"/>
              </a:lnSpc>
              <a:spcBef>
                <a:spcPts val="1395"/>
              </a:spcBef>
              <a:buClr>
                <a:srgbClr val="282828"/>
              </a:buClr>
              <a:buChar char="•"/>
              <a:tabLst>
                <a:tab pos="291465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Use</a:t>
            </a:r>
            <a:r>
              <a:rPr sz="150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inclusive</a:t>
            </a:r>
            <a:r>
              <a:rPr sz="15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language</a:t>
            </a:r>
            <a:r>
              <a:rPr sz="150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in</a:t>
            </a:r>
            <a:r>
              <a:rPr sz="1500" spc="-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your</a:t>
            </a:r>
            <a:r>
              <a:rPr sz="1500" spc="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interviews</a:t>
            </a:r>
            <a:r>
              <a:rPr sz="150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00" spc="-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communications</a:t>
            </a:r>
            <a:endParaRPr sz="1500">
              <a:latin typeface="Arial"/>
              <a:cs typeface="Arial"/>
            </a:endParaRPr>
          </a:p>
          <a:p>
            <a:pPr marL="293370" marR="5080" indent="-278130">
              <a:lnSpc>
                <a:spcPct val="102800"/>
              </a:lnSpc>
              <a:spcBef>
                <a:spcPts val="1325"/>
              </a:spcBef>
              <a:buClr>
                <a:srgbClr val="282828"/>
              </a:buClr>
              <a:buChar char="•"/>
              <a:tabLst>
                <a:tab pos="293370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Be</a:t>
            </a:r>
            <a:r>
              <a:rPr sz="1500" spc="-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aware</a:t>
            </a:r>
            <a:r>
              <a:rPr sz="150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0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your</a:t>
            </a:r>
            <a:r>
              <a:rPr sz="15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biases,</a:t>
            </a:r>
            <a:r>
              <a:rPr sz="150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known</a:t>
            </a:r>
            <a:r>
              <a:rPr sz="15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implicit,</a:t>
            </a:r>
            <a:r>
              <a:rPr sz="150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00" spc="-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educate</a:t>
            </a:r>
            <a:r>
              <a:rPr sz="15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yourself</a:t>
            </a:r>
            <a:r>
              <a:rPr sz="150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00" spc="-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check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against</a:t>
            </a:r>
            <a:r>
              <a:rPr sz="1500" spc="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them</a:t>
            </a:r>
            <a:r>
              <a:rPr sz="150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0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gain</a:t>
            </a:r>
            <a:r>
              <a:rPr sz="150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cultural</a:t>
            </a:r>
            <a:r>
              <a:rPr sz="150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competency.</a:t>
            </a:r>
            <a:endParaRPr sz="1500">
              <a:latin typeface="Arial"/>
              <a:cs typeface="Arial"/>
            </a:endParaRPr>
          </a:p>
          <a:p>
            <a:pPr marL="289560" marR="323215" indent="-274320">
              <a:lnSpc>
                <a:spcPct val="102800"/>
              </a:lnSpc>
              <a:spcBef>
                <a:spcPts val="1320"/>
              </a:spcBef>
              <a:buClr>
                <a:srgbClr val="282828"/>
              </a:buClr>
              <a:buChar char="•"/>
              <a:tabLst>
                <a:tab pos="290830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Beware</a:t>
            </a:r>
            <a:r>
              <a:rPr sz="150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00" spc="-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confirmation</a:t>
            </a:r>
            <a:r>
              <a:rPr sz="150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bias</a:t>
            </a:r>
            <a:r>
              <a:rPr sz="1500" spc="-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-</a:t>
            </a:r>
            <a:r>
              <a:rPr sz="1500" spc="3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rigorous</a:t>
            </a:r>
            <a:r>
              <a:rPr sz="150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search for evidence</a:t>
            </a:r>
            <a:r>
              <a:rPr sz="150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and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open-	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minded</a:t>
            </a:r>
            <a:r>
              <a:rPr sz="15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exploration</a:t>
            </a:r>
            <a:r>
              <a:rPr sz="1500" spc="1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00" spc="-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motives</a:t>
            </a:r>
            <a:r>
              <a:rPr sz="15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00" spc="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theories.</a:t>
            </a:r>
            <a:endParaRPr sz="1500">
              <a:latin typeface="Arial"/>
              <a:cs typeface="Arial"/>
            </a:endParaRPr>
          </a:p>
          <a:p>
            <a:pPr marL="290830" marR="304165" indent="-278765">
              <a:lnSpc>
                <a:spcPct val="101499"/>
              </a:lnSpc>
              <a:spcBef>
                <a:spcPts val="1345"/>
              </a:spcBef>
              <a:buChar char="•"/>
              <a:tabLst>
                <a:tab pos="294005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Consider</a:t>
            </a:r>
            <a:r>
              <a:rPr sz="150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any</a:t>
            </a:r>
            <a:r>
              <a:rPr sz="1500" spc="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plausible</a:t>
            </a:r>
            <a:r>
              <a:rPr sz="150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explanations</a:t>
            </a:r>
            <a:r>
              <a:rPr sz="1500" spc="1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00" spc="-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behaviors</a:t>
            </a:r>
            <a:r>
              <a:rPr sz="150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fairly</a:t>
            </a:r>
            <a:r>
              <a:rPr sz="1500" spc="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0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objectively 	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with</a:t>
            </a:r>
            <a:r>
              <a:rPr sz="1500" spc="-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other</a:t>
            </a:r>
            <a:r>
              <a:rPr sz="1500" spc="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evidence.</a:t>
            </a:r>
            <a:endParaRPr sz="1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385" y="5197412"/>
            <a:ext cx="17018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b="1" spc="-25" dirty="0">
                <a:solidFill>
                  <a:srgbClr val="161616"/>
                </a:solidFill>
                <a:latin typeface="Arial"/>
                <a:cs typeface="Arial"/>
              </a:rPr>
              <a:t>16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99092" y="5212402"/>
            <a:ext cx="174434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282828"/>
                </a:solidFill>
                <a:latin typeface="Arial"/>
                <a:cs typeface="Arial"/>
              </a:rPr>
              <a:t>BERNSTEIN</a:t>
            </a:r>
            <a:r>
              <a:rPr sz="1400" b="1" spc="1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7E7E7E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483058" y="148545"/>
            <a:ext cx="403542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33320" algn="l"/>
              </a:tabLst>
            </a:pPr>
            <a:r>
              <a:rPr spc="-10" dirty="0">
                <a:solidFill>
                  <a:srgbClr val="2D2D2D"/>
                </a:solidFill>
              </a:rPr>
              <a:t>Understanding</a:t>
            </a:r>
            <a:r>
              <a:rPr dirty="0">
                <a:solidFill>
                  <a:srgbClr val="2D2D2D"/>
                </a:solidFill>
              </a:rPr>
              <a:t>	</a:t>
            </a:r>
            <a:r>
              <a:rPr spc="-10" dirty="0">
                <a:solidFill>
                  <a:srgbClr val="2D2D2D"/>
                </a:solidFill>
              </a:rPr>
              <a:t>Relevance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80559" y="971232"/>
            <a:ext cx="6858634" cy="3554729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248285" marR="227965" indent="-236220">
              <a:lnSpc>
                <a:spcPct val="104000"/>
              </a:lnSpc>
              <a:spcBef>
                <a:spcPts val="25"/>
              </a:spcBef>
              <a:buChar char="•"/>
              <a:tabLst>
                <a:tab pos="24828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Investigator</a:t>
            </a:r>
            <a:r>
              <a:rPr sz="1550" spc="3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has</a:t>
            </a:r>
            <a:r>
              <a:rPr sz="1550" spc="1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discretion</a:t>
            </a:r>
            <a:r>
              <a:rPr sz="1550" spc="1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550" spc="1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determine</a:t>
            </a:r>
            <a:r>
              <a:rPr sz="1550" spc="2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the</a:t>
            </a:r>
            <a:r>
              <a:rPr sz="1550" spc="12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relevance</a:t>
            </a:r>
            <a:r>
              <a:rPr sz="1550" spc="25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of</a:t>
            </a:r>
            <a:r>
              <a:rPr sz="1550" spc="1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evidence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received.</a:t>
            </a:r>
            <a:r>
              <a:rPr sz="1550" spc="26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Decisionmaker</a:t>
            </a:r>
            <a:r>
              <a:rPr sz="1550" spc="3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has</a:t>
            </a:r>
            <a:r>
              <a:rPr sz="1550" spc="16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the</a:t>
            </a:r>
            <a:r>
              <a:rPr sz="1550" spc="15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discretion</a:t>
            </a:r>
            <a:r>
              <a:rPr sz="1550" spc="2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550" spc="1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determine</a:t>
            </a:r>
            <a:r>
              <a:rPr sz="1550" spc="2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the</a:t>
            </a:r>
            <a:r>
              <a:rPr sz="155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credibility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and</a:t>
            </a:r>
            <a:r>
              <a:rPr sz="1550" spc="1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weight</a:t>
            </a:r>
            <a:r>
              <a:rPr sz="1550" spc="2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of</a:t>
            </a:r>
            <a:r>
              <a:rPr sz="1550" spc="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relevant</a:t>
            </a:r>
            <a:r>
              <a:rPr sz="1550" spc="2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evidence.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10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8285" marR="611505" indent="-236220">
              <a:lnSpc>
                <a:spcPct val="104600"/>
              </a:lnSpc>
              <a:buChar char="•"/>
              <a:tabLst>
                <a:tab pos="25336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Evidence</a:t>
            </a:r>
            <a:r>
              <a:rPr sz="1550" spc="1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is</a:t>
            </a:r>
            <a:r>
              <a:rPr sz="1550" spc="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relevant</a:t>
            </a:r>
            <a:r>
              <a:rPr sz="1550" spc="229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if</a:t>
            </a:r>
            <a:r>
              <a:rPr sz="1550" spc="11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it</a:t>
            </a:r>
            <a:r>
              <a:rPr sz="1550" spc="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tends</a:t>
            </a:r>
            <a:r>
              <a:rPr sz="1550" spc="1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550" spc="5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prove</a:t>
            </a:r>
            <a:r>
              <a:rPr sz="1550" spc="1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or</a:t>
            </a:r>
            <a:r>
              <a:rPr sz="155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disprove</a:t>
            </a:r>
            <a:r>
              <a:rPr sz="1550" spc="1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an</a:t>
            </a:r>
            <a:r>
              <a:rPr sz="1550" spc="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issue</a:t>
            </a:r>
            <a:r>
              <a:rPr sz="1550" spc="1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in</a:t>
            </a:r>
            <a:r>
              <a:rPr sz="1550" spc="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D1D1D"/>
                </a:solidFill>
                <a:latin typeface="Arial"/>
                <a:cs typeface="Arial"/>
              </a:rPr>
              <a:t>the 	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complaint:</a:t>
            </a:r>
            <a:endParaRPr sz="1550">
              <a:latin typeface="Arial"/>
              <a:cs typeface="Arial"/>
            </a:endParaRPr>
          </a:p>
          <a:p>
            <a:pPr marL="944244" marR="424180" indent="-274320">
              <a:lnSpc>
                <a:spcPct val="104600"/>
              </a:lnSpc>
              <a:spcBef>
                <a:spcPts val="360"/>
              </a:spcBef>
              <a:tabLst>
                <a:tab pos="942340" algn="l"/>
              </a:tabLst>
            </a:pPr>
            <a:r>
              <a:rPr sz="1350" spc="-50" dirty="0">
                <a:solidFill>
                  <a:srgbClr val="1D1D1D"/>
                </a:solidFill>
                <a:latin typeface="Arial"/>
                <a:cs typeface="Arial"/>
              </a:rPr>
              <a:t>o</a:t>
            </a:r>
            <a:r>
              <a:rPr sz="1350" dirty="0">
                <a:solidFill>
                  <a:srgbClr val="1D1D1D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Makes</a:t>
            </a:r>
            <a:r>
              <a:rPr sz="1550" spc="1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</a:t>
            </a:r>
            <a:r>
              <a:rPr sz="1550" spc="1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material</a:t>
            </a:r>
            <a:r>
              <a:rPr sz="155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fact</a:t>
            </a:r>
            <a:r>
              <a:rPr sz="1550" spc="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more</a:t>
            </a:r>
            <a:r>
              <a:rPr sz="1550" spc="1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or</a:t>
            </a:r>
            <a:r>
              <a:rPr sz="1550" spc="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less</a:t>
            </a:r>
            <a:r>
              <a:rPr sz="1550" spc="1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probable</a:t>
            </a:r>
            <a:r>
              <a:rPr sz="1550" spc="1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than</a:t>
            </a:r>
            <a:r>
              <a:rPr sz="1550" spc="10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it</a:t>
            </a:r>
            <a:r>
              <a:rPr sz="1550" spc="1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would</a:t>
            </a:r>
            <a:r>
              <a:rPr sz="1550" spc="1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D1D1D"/>
                </a:solidFill>
                <a:latin typeface="Arial"/>
                <a:cs typeface="Arial"/>
              </a:rPr>
              <a:t>be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without</a:t>
            </a:r>
            <a:r>
              <a:rPr sz="1550" spc="1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the</a:t>
            </a:r>
            <a:r>
              <a:rPr sz="1550" spc="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evidence.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</a:pPr>
            <a:endParaRPr sz="1550">
              <a:latin typeface="Arial"/>
              <a:cs typeface="Arial"/>
            </a:endParaRPr>
          </a:p>
          <a:p>
            <a:pPr marL="251460" indent="-236220">
              <a:lnSpc>
                <a:spcPct val="100000"/>
              </a:lnSpc>
              <a:buChar char="•"/>
              <a:tabLst>
                <a:tab pos="251460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Relevant</a:t>
            </a:r>
            <a:r>
              <a:rPr sz="1550" spc="2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evidence</a:t>
            </a:r>
            <a:r>
              <a:rPr sz="1550" spc="27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includes</a:t>
            </a:r>
            <a:r>
              <a:rPr sz="1550" spc="2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both</a:t>
            </a:r>
            <a:r>
              <a:rPr sz="155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"inculpatory</a:t>
            </a:r>
            <a:r>
              <a:rPr sz="1550" spc="2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and</a:t>
            </a:r>
            <a:r>
              <a:rPr sz="1550" spc="1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exculpatory"</a:t>
            </a:r>
            <a:r>
              <a:rPr sz="1550" spc="3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evidence.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52095" marR="734060" indent="-230504">
              <a:lnSpc>
                <a:spcPct val="103400"/>
              </a:lnSpc>
              <a:spcBef>
                <a:spcPts val="5"/>
              </a:spcBef>
              <a:buChar char="•"/>
              <a:tabLst>
                <a:tab pos="252095" algn="l"/>
                <a:tab pos="254635" algn="l"/>
              </a:tabLst>
            </a:pPr>
            <a:r>
              <a:rPr sz="1550" dirty="0">
                <a:solidFill>
                  <a:srgbClr val="2D2D2D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Evidence</a:t>
            </a:r>
            <a:r>
              <a:rPr sz="1550" spc="1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may</a:t>
            </a:r>
            <a:r>
              <a:rPr sz="1550" spc="1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be</a:t>
            </a:r>
            <a:r>
              <a:rPr sz="1550" spc="11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relevant</a:t>
            </a:r>
            <a:r>
              <a:rPr sz="1550" spc="229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even</a:t>
            </a:r>
            <a:r>
              <a:rPr sz="1550" spc="1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if</a:t>
            </a:r>
            <a:r>
              <a:rPr sz="1550" spc="1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it</a:t>
            </a:r>
            <a:r>
              <a:rPr sz="1550" spc="1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is</a:t>
            </a:r>
            <a:r>
              <a:rPr sz="155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sensitive,</a:t>
            </a:r>
            <a:r>
              <a:rPr sz="1550" spc="2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embarrassing</a:t>
            </a:r>
            <a:r>
              <a:rPr sz="1550" spc="2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D1D1D"/>
                </a:solidFill>
                <a:latin typeface="Arial"/>
                <a:cs typeface="Arial"/>
              </a:rPr>
              <a:t>or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"prejudicial."</a:t>
            </a:r>
            <a:endParaRPr sz="15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3094" y="5096331"/>
            <a:ext cx="172720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-25" dirty="0">
                <a:solidFill>
                  <a:srgbClr val="1D1D1D"/>
                </a:solidFill>
                <a:latin typeface="Times New Roman"/>
                <a:cs typeface="Times New Roman"/>
              </a:rPr>
              <a:t>17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5511" y="5117800"/>
            <a:ext cx="173863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3F3F3F"/>
                </a:solidFill>
                <a:latin typeface="Arial"/>
                <a:cs typeface="Arial"/>
              </a:rPr>
              <a:t>BERNSTEIN</a:t>
            </a:r>
            <a:r>
              <a:rPr sz="1400" b="1" spc="114" dirty="0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828282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41061" y="243147"/>
            <a:ext cx="401383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11730" algn="l"/>
              </a:tabLst>
            </a:pPr>
            <a:r>
              <a:rPr spc="-10" dirty="0">
                <a:solidFill>
                  <a:srgbClr val="212121"/>
                </a:solidFill>
              </a:rPr>
              <a:t>Understanding</a:t>
            </a:r>
            <a:r>
              <a:rPr dirty="0">
                <a:solidFill>
                  <a:srgbClr val="212121"/>
                </a:solidFill>
              </a:rPr>
              <a:t>	</a:t>
            </a:r>
            <a:r>
              <a:rPr spc="-10" dirty="0">
                <a:solidFill>
                  <a:srgbClr val="212121"/>
                </a:solidFill>
              </a:rPr>
              <a:t>Relevance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5146" y="1041420"/>
            <a:ext cx="6300470" cy="2822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b="1" dirty="0">
                <a:solidFill>
                  <a:srgbClr val="212121"/>
                </a:solidFill>
                <a:latin typeface="Arial"/>
                <a:cs typeface="Arial"/>
              </a:rPr>
              <a:t>Evidence</a:t>
            </a:r>
            <a:r>
              <a:rPr sz="1550" b="1" spc="21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12121"/>
                </a:solidFill>
                <a:latin typeface="Arial"/>
                <a:cs typeface="Arial"/>
              </a:rPr>
              <a:t>that</a:t>
            </a:r>
            <a:r>
              <a:rPr sz="1550" b="1" spc="1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b="1" i="1" dirty="0">
                <a:solidFill>
                  <a:srgbClr val="212121"/>
                </a:solidFill>
                <a:latin typeface="Arial"/>
                <a:cs typeface="Arial"/>
              </a:rPr>
              <a:t>may</a:t>
            </a:r>
            <a:r>
              <a:rPr sz="1550" b="1" i="1" spc="14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12121"/>
                </a:solidFill>
                <a:latin typeface="Arial"/>
                <a:cs typeface="Arial"/>
              </a:rPr>
              <a:t>be</a:t>
            </a:r>
            <a:r>
              <a:rPr sz="1550" b="1" spc="9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b="1" spc="-10" dirty="0">
                <a:solidFill>
                  <a:srgbClr val="212121"/>
                </a:solidFill>
                <a:latin typeface="Arial"/>
                <a:cs typeface="Arial"/>
              </a:rPr>
              <a:t>relevant: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9"/>
              </a:spcBef>
            </a:pPr>
            <a:endParaRPr sz="1550">
              <a:latin typeface="Arial"/>
              <a:cs typeface="Arial"/>
            </a:endParaRPr>
          </a:p>
          <a:p>
            <a:pPr marL="878840" indent="-227329">
              <a:lnSpc>
                <a:spcPct val="100000"/>
              </a:lnSpc>
              <a:buChar char="•"/>
              <a:tabLst>
                <a:tab pos="878840" algn="l"/>
              </a:tabLst>
            </a:pP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Past</a:t>
            </a:r>
            <a:r>
              <a:rPr sz="1550" spc="18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sexual</a:t>
            </a:r>
            <a:r>
              <a:rPr sz="1550" spc="13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history</a:t>
            </a:r>
            <a:r>
              <a:rPr sz="1550" spc="18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between</a:t>
            </a:r>
            <a:r>
              <a:rPr sz="1550" spc="16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parties</a:t>
            </a:r>
            <a:r>
              <a:rPr sz="1550" spc="16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550" spc="10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prove</a:t>
            </a:r>
            <a:r>
              <a:rPr sz="1550" spc="12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12121"/>
                </a:solidFill>
                <a:latin typeface="Arial"/>
                <a:cs typeface="Arial"/>
              </a:rPr>
              <a:t>consent.</a:t>
            </a:r>
            <a:endParaRPr sz="1550">
              <a:latin typeface="Arial"/>
              <a:cs typeface="Arial"/>
            </a:endParaRPr>
          </a:p>
          <a:p>
            <a:pPr marL="878840" marR="99060" indent="-224790">
              <a:lnSpc>
                <a:spcPct val="104600"/>
              </a:lnSpc>
              <a:spcBef>
                <a:spcPts val="360"/>
              </a:spcBef>
              <a:buChar char="•"/>
              <a:tabLst>
                <a:tab pos="881380" algn="l"/>
              </a:tabLst>
            </a:pP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Past</a:t>
            </a:r>
            <a:r>
              <a:rPr sz="1550" spc="15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sexual</a:t>
            </a:r>
            <a:r>
              <a:rPr sz="1550" spc="10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history</a:t>
            </a:r>
            <a:r>
              <a:rPr sz="1550" spc="15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550" spc="9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Complainant</a:t>
            </a:r>
            <a:r>
              <a:rPr sz="1550" spc="28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550" spc="7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prove</a:t>
            </a:r>
            <a:r>
              <a:rPr sz="1550" spc="114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that</a:t>
            </a:r>
            <a:r>
              <a:rPr sz="1550" spc="1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550" spc="10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12121"/>
                </a:solidFill>
                <a:latin typeface="Arial"/>
                <a:cs typeface="Arial"/>
              </a:rPr>
              <a:t>person 	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other</a:t>
            </a:r>
            <a:r>
              <a:rPr sz="1550" spc="17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than</a:t>
            </a:r>
            <a:r>
              <a:rPr sz="1550" spc="9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the</a:t>
            </a:r>
            <a:r>
              <a:rPr sz="1550" spc="10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Respondent</a:t>
            </a:r>
            <a:r>
              <a:rPr sz="1550" spc="18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committed</a:t>
            </a:r>
            <a:r>
              <a:rPr sz="1550" spc="2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the</a:t>
            </a:r>
            <a:r>
              <a:rPr sz="1550" spc="1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alleged</a:t>
            </a:r>
            <a:r>
              <a:rPr sz="1550" spc="21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12121"/>
                </a:solidFill>
                <a:latin typeface="Arial"/>
                <a:cs typeface="Arial"/>
              </a:rPr>
              <a:t>conduct.</a:t>
            </a:r>
            <a:endParaRPr sz="1550">
              <a:latin typeface="Arial"/>
              <a:cs typeface="Arial"/>
            </a:endParaRPr>
          </a:p>
          <a:p>
            <a:pPr marL="878840" marR="5080" indent="-231140">
              <a:lnSpc>
                <a:spcPct val="104600"/>
              </a:lnSpc>
              <a:spcBef>
                <a:spcPts val="385"/>
              </a:spcBef>
              <a:buChar char="•"/>
              <a:tabLst>
                <a:tab pos="880744" algn="l"/>
              </a:tabLst>
            </a:pP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SANE</a:t>
            </a:r>
            <a:r>
              <a:rPr sz="1550" spc="18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exams,</a:t>
            </a:r>
            <a:r>
              <a:rPr sz="1550" spc="204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medical</a:t>
            </a:r>
            <a:r>
              <a:rPr sz="1550" spc="13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records</a:t>
            </a:r>
            <a:r>
              <a:rPr sz="1550" spc="14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if</a:t>
            </a:r>
            <a:r>
              <a:rPr sz="1550" spc="9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express,</a:t>
            </a:r>
            <a:r>
              <a:rPr sz="1550" spc="204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written</a:t>
            </a:r>
            <a:r>
              <a:rPr sz="1550" spc="13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consent</a:t>
            </a:r>
            <a:r>
              <a:rPr sz="1550" spc="21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212121"/>
                </a:solidFill>
                <a:latin typeface="Arial"/>
                <a:cs typeface="Arial"/>
              </a:rPr>
              <a:t>is 	</a:t>
            </a:r>
            <a:r>
              <a:rPr sz="1550" spc="-10" dirty="0">
                <a:solidFill>
                  <a:srgbClr val="212121"/>
                </a:solidFill>
                <a:latin typeface="Arial"/>
                <a:cs typeface="Arial"/>
              </a:rPr>
              <a:t>provided.</a:t>
            </a:r>
            <a:endParaRPr sz="1550">
              <a:latin typeface="Arial"/>
              <a:cs typeface="Arial"/>
            </a:endParaRPr>
          </a:p>
          <a:p>
            <a:pPr marL="878840" indent="-224790">
              <a:lnSpc>
                <a:spcPct val="100000"/>
              </a:lnSpc>
              <a:spcBef>
                <a:spcPts val="450"/>
              </a:spcBef>
              <a:buChar char="•"/>
              <a:tabLst>
                <a:tab pos="878840" algn="l"/>
              </a:tabLst>
            </a:pP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Prior</a:t>
            </a:r>
            <a:r>
              <a:rPr sz="1550" spc="13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bad</a:t>
            </a:r>
            <a:r>
              <a:rPr sz="1550" spc="8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acts/</a:t>
            </a:r>
            <a:r>
              <a:rPr sz="1550" spc="13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evidence</a:t>
            </a:r>
            <a:r>
              <a:rPr sz="1550" spc="16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550" spc="9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similar</a:t>
            </a:r>
            <a:r>
              <a:rPr sz="1550" spc="18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12121"/>
                </a:solidFill>
                <a:latin typeface="Arial"/>
                <a:cs typeface="Arial"/>
              </a:rPr>
              <a:t>misconduct.</a:t>
            </a:r>
            <a:endParaRPr sz="1550">
              <a:latin typeface="Arial"/>
              <a:cs typeface="Arial"/>
            </a:endParaRPr>
          </a:p>
          <a:p>
            <a:pPr marL="878205" indent="-224154">
              <a:lnSpc>
                <a:spcPct val="100000"/>
              </a:lnSpc>
              <a:spcBef>
                <a:spcPts val="470"/>
              </a:spcBef>
              <a:buChar char="•"/>
              <a:tabLst>
                <a:tab pos="878205" algn="l"/>
              </a:tabLst>
            </a:pP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Evidence</a:t>
            </a:r>
            <a:r>
              <a:rPr sz="1550" spc="15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550" spc="8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motive/</a:t>
            </a:r>
            <a:r>
              <a:rPr sz="1550" spc="16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12121"/>
                </a:solidFill>
                <a:latin typeface="Arial"/>
                <a:cs typeface="Arial"/>
              </a:rPr>
              <a:t>bias.</a:t>
            </a:r>
            <a:endParaRPr sz="1550">
              <a:latin typeface="Arial"/>
              <a:cs typeface="Arial"/>
            </a:endParaRPr>
          </a:p>
          <a:p>
            <a:pPr marL="878205" indent="-229870">
              <a:lnSpc>
                <a:spcPct val="100000"/>
              </a:lnSpc>
              <a:spcBef>
                <a:spcPts val="470"/>
              </a:spcBef>
              <a:buChar char="•"/>
              <a:tabLst>
                <a:tab pos="878205" algn="l"/>
              </a:tabLst>
            </a:pP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Evidence</a:t>
            </a:r>
            <a:r>
              <a:rPr sz="1550" spc="17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that</a:t>
            </a:r>
            <a:r>
              <a:rPr sz="1550" spc="13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explores</a:t>
            </a:r>
            <a:r>
              <a:rPr sz="1550" spc="12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the</a:t>
            </a:r>
            <a:r>
              <a:rPr sz="1550" spc="10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credibility</a:t>
            </a:r>
            <a:r>
              <a:rPr sz="1550" spc="19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550" spc="9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550" spc="114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12121"/>
                </a:solidFill>
                <a:latin typeface="Arial"/>
                <a:cs typeface="Arial"/>
              </a:rPr>
              <a:t>party/witness.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0538" y="5200464"/>
            <a:ext cx="17145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212121"/>
                </a:solidFill>
                <a:latin typeface="Arial"/>
                <a:cs typeface="Arial"/>
              </a:rPr>
              <a:t>18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9934" y="5209351"/>
            <a:ext cx="174117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212121"/>
                </a:solidFill>
                <a:latin typeface="Arial"/>
                <a:cs typeface="Arial"/>
              </a:rPr>
              <a:t>BERNSTEIN</a:t>
            </a:r>
            <a:r>
              <a:rPr sz="1400" b="1" spc="14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483058" y="151597"/>
            <a:ext cx="403542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33320" algn="l"/>
              </a:tabLst>
            </a:pPr>
            <a:r>
              <a:rPr spc="-10" dirty="0">
                <a:solidFill>
                  <a:srgbClr val="232323"/>
                </a:solidFill>
              </a:rPr>
              <a:t>Understanding</a:t>
            </a:r>
            <a:r>
              <a:rPr dirty="0">
                <a:solidFill>
                  <a:srgbClr val="232323"/>
                </a:solidFill>
              </a:rPr>
              <a:t>	</a:t>
            </a:r>
            <a:r>
              <a:rPr spc="-10" dirty="0">
                <a:solidFill>
                  <a:srgbClr val="232323"/>
                </a:solidFill>
              </a:rPr>
              <a:t>Relevance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79669" y="949870"/>
            <a:ext cx="6663055" cy="3261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b="1" dirty="0">
                <a:solidFill>
                  <a:srgbClr val="3B3B3B"/>
                </a:solidFill>
                <a:latin typeface="Arial"/>
                <a:cs typeface="Arial"/>
              </a:rPr>
              <a:t>Evidence</a:t>
            </a:r>
            <a:r>
              <a:rPr sz="1550" b="1" spc="22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3B3B3B"/>
                </a:solidFill>
                <a:latin typeface="Arial"/>
                <a:cs typeface="Arial"/>
              </a:rPr>
              <a:t>that</a:t>
            </a:r>
            <a:r>
              <a:rPr sz="1550" b="1" spc="13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550" b="1" i="1" dirty="0">
                <a:solidFill>
                  <a:srgbClr val="3B3B3B"/>
                </a:solidFill>
                <a:latin typeface="Arial"/>
                <a:cs typeface="Arial"/>
              </a:rPr>
              <a:t>may</a:t>
            </a:r>
            <a:r>
              <a:rPr sz="1550" b="1" i="1" spc="19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550" b="1" i="1" dirty="0">
                <a:solidFill>
                  <a:srgbClr val="3B3B3B"/>
                </a:solidFill>
                <a:latin typeface="Arial"/>
                <a:cs typeface="Arial"/>
              </a:rPr>
              <a:t>not</a:t>
            </a:r>
            <a:r>
              <a:rPr sz="1550" b="1" i="1" spc="16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3B3B3B"/>
                </a:solidFill>
                <a:latin typeface="Arial"/>
                <a:cs typeface="Arial"/>
              </a:rPr>
              <a:t>be</a:t>
            </a:r>
            <a:r>
              <a:rPr sz="1550" b="1" spc="9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550" b="1" spc="-10" dirty="0">
                <a:solidFill>
                  <a:srgbClr val="3B3B3B"/>
                </a:solidFill>
                <a:latin typeface="Arial"/>
                <a:cs typeface="Arial"/>
              </a:rPr>
              <a:t>relevant: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5"/>
              </a:spcBef>
            </a:pPr>
            <a:endParaRPr sz="1550">
              <a:latin typeface="Arial"/>
              <a:cs typeface="Arial"/>
            </a:endParaRPr>
          </a:p>
          <a:p>
            <a:pPr marL="890269" marR="373380" indent="-230504">
              <a:lnSpc>
                <a:spcPct val="104600"/>
              </a:lnSpc>
              <a:buChar char="•"/>
              <a:tabLst>
                <a:tab pos="892810" algn="l"/>
              </a:tabLst>
            </a:pP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Complainant's</a:t>
            </a:r>
            <a:r>
              <a:rPr sz="1550" spc="38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past</a:t>
            </a:r>
            <a:r>
              <a:rPr sz="1550" spc="1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sexual</a:t>
            </a:r>
            <a:r>
              <a:rPr sz="1550" spc="19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history</a:t>
            </a:r>
            <a:r>
              <a:rPr sz="1550" spc="19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unless</a:t>
            </a:r>
            <a:r>
              <a:rPr sz="1550" spc="15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limited</a:t>
            </a:r>
            <a:r>
              <a:rPr sz="1550" spc="2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exceptions 	</a:t>
            </a:r>
            <a:r>
              <a:rPr sz="1550" spc="-20" dirty="0">
                <a:solidFill>
                  <a:srgbClr val="232323"/>
                </a:solidFill>
                <a:latin typeface="Arial"/>
                <a:cs typeface="Arial"/>
              </a:rPr>
              <a:t>met.</a:t>
            </a:r>
            <a:endParaRPr sz="1550">
              <a:latin typeface="Arial"/>
              <a:cs typeface="Arial"/>
            </a:endParaRPr>
          </a:p>
          <a:p>
            <a:pPr marL="890905" marR="104775" indent="-227329">
              <a:lnSpc>
                <a:spcPct val="104600"/>
              </a:lnSpc>
              <a:spcBef>
                <a:spcPts val="385"/>
              </a:spcBef>
              <a:buChar char="•"/>
              <a:tabLst>
                <a:tab pos="892175" algn="l"/>
              </a:tabLst>
            </a:pPr>
            <a:r>
              <a:rPr sz="1550" spc="20" dirty="0">
                <a:solidFill>
                  <a:srgbClr val="232323"/>
                </a:solidFill>
                <a:latin typeface="Arial"/>
                <a:cs typeface="Arial"/>
              </a:rPr>
              <a:t>Medical,</a:t>
            </a:r>
            <a:r>
              <a:rPr sz="1550" spc="10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232323"/>
                </a:solidFill>
                <a:latin typeface="Arial"/>
                <a:cs typeface="Arial"/>
              </a:rPr>
              <a:t>psychological</a:t>
            </a:r>
            <a:r>
              <a:rPr sz="1550" spc="14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232323"/>
                </a:solidFill>
                <a:latin typeface="Arial"/>
                <a:cs typeface="Arial"/>
              </a:rPr>
              <a:t>records/information</a:t>
            </a:r>
            <a:r>
              <a:rPr sz="1550" spc="-11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232323"/>
                </a:solidFill>
                <a:latin typeface="Arial"/>
                <a:cs typeface="Arial"/>
              </a:rPr>
              <a:t>unless</a:t>
            </a:r>
            <a:r>
              <a:rPr sz="1550" spc="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232323"/>
                </a:solidFill>
                <a:latin typeface="Arial"/>
                <a:cs typeface="Arial"/>
              </a:rPr>
              <a:t>valid</a:t>
            </a:r>
            <a:r>
              <a:rPr sz="1550" spc="6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written 	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consent</a:t>
            </a:r>
            <a:r>
              <a:rPr sz="1550" spc="19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obtained.</a:t>
            </a:r>
            <a:endParaRPr sz="1550">
              <a:latin typeface="Arial"/>
              <a:cs typeface="Arial"/>
            </a:endParaRPr>
          </a:p>
          <a:p>
            <a:pPr marL="890905" marR="508000" indent="-227329">
              <a:lnSpc>
                <a:spcPct val="104000"/>
              </a:lnSpc>
              <a:spcBef>
                <a:spcPts val="400"/>
              </a:spcBef>
              <a:buClr>
                <a:srgbClr val="3B3B3B"/>
              </a:buClr>
              <a:buChar char="•"/>
              <a:tabLst>
                <a:tab pos="894080" algn="l"/>
              </a:tabLst>
            </a:pP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Information</a:t>
            </a:r>
            <a:r>
              <a:rPr sz="1550" spc="254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protected</a:t>
            </a:r>
            <a:r>
              <a:rPr sz="1550" spc="18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by</a:t>
            </a:r>
            <a:r>
              <a:rPr sz="1550" spc="13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</a:t>
            </a:r>
            <a:r>
              <a:rPr sz="1550" spc="9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legally</a:t>
            </a:r>
            <a:r>
              <a:rPr sz="1550" spc="21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recognized</a:t>
            </a:r>
            <a:r>
              <a:rPr sz="1550" spc="24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privilege 	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(attorney/client;</a:t>
            </a:r>
            <a:r>
              <a:rPr sz="1550" spc="2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psychologist,</a:t>
            </a:r>
            <a:r>
              <a:rPr sz="1550" spc="31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rape</a:t>
            </a:r>
            <a:r>
              <a:rPr sz="1550" spc="114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counselor)</a:t>
            </a:r>
            <a:r>
              <a:rPr sz="1550" spc="22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unless</a:t>
            </a:r>
            <a:r>
              <a:rPr sz="1550" spc="22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valid 	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written</a:t>
            </a:r>
            <a:r>
              <a:rPr sz="1550" spc="15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consent</a:t>
            </a:r>
            <a:r>
              <a:rPr sz="1550" spc="24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obtained.</a:t>
            </a:r>
            <a:endParaRPr sz="1550">
              <a:latin typeface="Arial"/>
              <a:cs typeface="Arial"/>
            </a:endParaRPr>
          </a:p>
          <a:p>
            <a:pPr marL="894080" indent="-230504">
              <a:lnSpc>
                <a:spcPct val="100000"/>
              </a:lnSpc>
              <a:spcBef>
                <a:spcPts val="470"/>
              </a:spcBef>
              <a:buClr>
                <a:srgbClr val="3B3B3B"/>
              </a:buClr>
              <a:buChar char="•"/>
              <a:tabLst>
                <a:tab pos="894080" algn="l"/>
              </a:tabLst>
            </a:pP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Duplicative</a:t>
            </a:r>
            <a:r>
              <a:rPr sz="1550" spc="32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cross-examination</a:t>
            </a:r>
            <a:r>
              <a:rPr sz="1550" spc="8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questions.</a:t>
            </a:r>
            <a:endParaRPr sz="1550">
              <a:latin typeface="Arial"/>
              <a:cs typeface="Arial"/>
            </a:endParaRPr>
          </a:p>
          <a:p>
            <a:pPr marL="892810" marR="5080" indent="-232410">
              <a:lnSpc>
                <a:spcPct val="103400"/>
              </a:lnSpc>
              <a:spcBef>
                <a:spcPts val="405"/>
              </a:spcBef>
              <a:buChar char="•"/>
              <a:tabLst>
                <a:tab pos="892810" algn="l"/>
              </a:tabLst>
            </a:pP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Evidence</a:t>
            </a:r>
            <a:r>
              <a:rPr sz="1550" spc="1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that</a:t>
            </a:r>
            <a:r>
              <a:rPr sz="1550" spc="10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does</a:t>
            </a:r>
            <a:r>
              <a:rPr sz="1550" spc="12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not</a:t>
            </a:r>
            <a:r>
              <a:rPr sz="1550" spc="10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tend</a:t>
            </a:r>
            <a:r>
              <a:rPr sz="1550" spc="114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to</a:t>
            </a:r>
            <a:r>
              <a:rPr sz="1550" spc="8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prove</a:t>
            </a:r>
            <a:r>
              <a:rPr sz="1550" spc="15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or</a:t>
            </a:r>
            <a:r>
              <a:rPr sz="1550" spc="1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disprove</a:t>
            </a:r>
            <a:r>
              <a:rPr sz="1550" spc="17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</a:t>
            </a:r>
            <a:r>
              <a:rPr sz="1550" spc="114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material</a:t>
            </a:r>
            <a:r>
              <a:rPr sz="1550" spc="1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232323"/>
                </a:solidFill>
                <a:latin typeface="Arial"/>
                <a:cs typeface="Arial"/>
              </a:rPr>
              <a:t>fact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at</a:t>
            </a:r>
            <a:r>
              <a:rPr sz="1550" spc="4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issue.</a:t>
            </a:r>
            <a:endParaRPr sz="15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9482" y="5102810"/>
            <a:ext cx="18161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30" dirty="0">
                <a:solidFill>
                  <a:srgbClr val="232323"/>
                </a:solidFill>
                <a:latin typeface="Arial"/>
                <a:cs typeface="Arial"/>
              </a:rPr>
              <a:t>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1994" y="5121200"/>
            <a:ext cx="1731645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3B3B3B"/>
                </a:solidFill>
                <a:latin typeface="Arial"/>
                <a:cs typeface="Arial"/>
              </a:rPr>
              <a:t>BERNSTEIN</a:t>
            </a:r>
            <a:r>
              <a:rPr sz="1450" b="1" spc="40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828282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49011" y="237045"/>
            <a:ext cx="447738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62626"/>
                </a:solidFill>
              </a:rPr>
              <a:t>Agenda:</a:t>
            </a:r>
            <a:r>
              <a:rPr spc="225" dirty="0">
                <a:solidFill>
                  <a:srgbClr val="262626"/>
                </a:solidFill>
              </a:rPr>
              <a:t> </a:t>
            </a:r>
            <a:r>
              <a:rPr dirty="0">
                <a:solidFill>
                  <a:srgbClr val="262626"/>
                </a:solidFill>
              </a:rPr>
              <a:t>What</a:t>
            </a:r>
            <a:r>
              <a:rPr spc="155" dirty="0">
                <a:solidFill>
                  <a:srgbClr val="262626"/>
                </a:solidFill>
              </a:rPr>
              <a:t> </a:t>
            </a:r>
            <a:r>
              <a:rPr dirty="0">
                <a:solidFill>
                  <a:srgbClr val="262626"/>
                </a:solidFill>
              </a:rPr>
              <a:t>We</a:t>
            </a:r>
            <a:r>
              <a:rPr spc="145" dirty="0">
                <a:solidFill>
                  <a:srgbClr val="262626"/>
                </a:solidFill>
              </a:rPr>
              <a:t> </a:t>
            </a:r>
            <a:r>
              <a:rPr dirty="0">
                <a:solidFill>
                  <a:srgbClr val="262626"/>
                </a:solidFill>
              </a:rPr>
              <a:t>Will</a:t>
            </a:r>
            <a:r>
              <a:rPr spc="170" dirty="0">
                <a:solidFill>
                  <a:srgbClr val="262626"/>
                </a:solidFill>
              </a:rPr>
              <a:t> </a:t>
            </a:r>
            <a:r>
              <a:rPr spc="-10" dirty="0">
                <a:solidFill>
                  <a:srgbClr val="262626"/>
                </a:solidFill>
              </a:rPr>
              <a:t>Cover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8731" y="947579"/>
            <a:ext cx="5760085" cy="2875915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243840" indent="-231140">
              <a:lnSpc>
                <a:spcPct val="100000"/>
              </a:lnSpc>
              <a:spcBef>
                <a:spcPts val="990"/>
              </a:spcBef>
              <a:buChar char="•"/>
              <a:tabLst>
                <a:tab pos="243840" algn="l"/>
              </a:tabLst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Title</a:t>
            </a:r>
            <a:r>
              <a:rPr sz="140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IX:</a:t>
            </a:r>
            <a:r>
              <a:rPr sz="14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New</a:t>
            </a:r>
            <a:r>
              <a:rPr sz="140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Regulations</a:t>
            </a:r>
            <a:r>
              <a:rPr sz="1400" spc="1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40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Guidance</a:t>
            </a:r>
            <a:endParaRPr sz="1400">
              <a:latin typeface="Arial"/>
              <a:cs typeface="Arial"/>
            </a:endParaRPr>
          </a:p>
          <a:p>
            <a:pPr marL="242570" marR="5080" indent="-227329">
              <a:lnSpc>
                <a:spcPct val="104400"/>
              </a:lnSpc>
              <a:spcBef>
                <a:spcPts val="815"/>
              </a:spcBef>
              <a:buClr>
                <a:srgbClr val="262626"/>
              </a:buClr>
              <a:buChar char="•"/>
              <a:tabLst>
                <a:tab pos="245745" algn="l"/>
              </a:tabLst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How</a:t>
            </a:r>
            <a:r>
              <a:rPr sz="14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40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conduct</a:t>
            </a:r>
            <a:r>
              <a:rPr sz="1400" spc="2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an</a:t>
            </a:r>
            <a:r>
              <a:rPr sz="14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investigation</a:t>
            </a:r>
            <a:r>
              <a:rPr sz="1400" spc="2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4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grievance</a:t>
            </a:r>
            <a:r>
              <a:rPr sz="1400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process,</a:t>
            </a:r>
            <a:r>
              <a:rPr sz="140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including</a:t>
            </a:r>
            <a:r>
              <a:rPr sz="140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50" dirty="0">
                <a:solidFill>
                  <a:srgbClr val="161616"/>
                </a:solidFill>
                <a:latin typeface="Arial"/>
                <a:cs typeface="Arial"/>
              </a:rPr>
              <a:t>a 	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live</a:t>
            </a:r>
            <a:r>
              <a:rPr sz="140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hearing</a:t>
            </a:r>
            <a:r>
              <a:rPr sz="1400" spc="1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with</a:t>
            </a:r>
            <a:r>
              <a:rPr sz="140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advisor-led</a:t>
            </a:r>
            <a:r>
              <a:rPr sz="1400" spc="20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cross-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examination.</a:t>
            </a:r>
            <a:endParaRPr sz="1400">
              <a:latin typeface="Arial"/>
              <a:cs typeface="Arial"/>
            </a:endParaRPr>
          </a:p>
          <a:p>
            <a:pPr marL="240665" marR="115570" indent="-228600">
              <a:lnSpc>
                <a:spcPct val="104400"/>
              </a:lnSpc>
              <a:spcBef>
                <a:spcPts val="819"/>
              </a:spcBef>
              <a:buChar char="•"/>
              <a:tabLst>
                <a:tab pos="240665" algn="l"/>
                <a:tab pos="242570" algn="l"/>
              </a:tabLst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	How</a:t>
            </a:r>
            <a:r>
              <a:rPr sz="140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4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serve</a:t>
            </a:r>
            <a:r>
              <a:rPr sz="140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impartially,</a:t>
            </a:r>
            <a:r>
              <a:rPr sz="1400" spc="229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including</a:t>
            </a:r>
            <a:r>
              <a:rPr sz="1400" spc="1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avoiding</a:t>
            </a:r>
            <a:r>
              <a:rPr sz="1400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prejudgments</a:t>
            </a:r>
            <a:r>
              <a:rPr sz="1400" spc="2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4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facts,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conflicts</a:t>
            </a:r>
            <a:r>
              <a:rPr sz="1400" spc="1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4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interest</a:t>
            </a:r>
            <a:r>
              <a:rPr sz="140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4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bias.</a:t>
            </a:r>
            <a:endParaRPr sz="1400">
              <a:latin typeface="Arial"/>
              <a:cs typeface="Arial"/>
            </a:endParaRPr>
          </a:p>
          <a:p>
            <a:pPr marL="243204" marR="188595" indent="-231140">
              <a:lnSpc>
                <a:spcPct val="103000"/>
              </a:lnSpc>
              <a:spcBef>
                <a:spcPts val="840"/>
              </a:spcBef>
              <a:buChar char="•"/>
              <a:tabLst>
                <a:tab pos="243204" algn="l"/>
              </a:tabLst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How</a:t>
            </a:r>
            <a:r>
              <a:rPr sz="140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4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evaluate</a:t>
            </a:r>
            <a:r>
              <a:rPr sz="140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relevance</a:t>
            </a:r>
            <a:r>
              <a:rPr sz="1400" spc="1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40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create</a:t>
            </a:r>
            <a:r>
              <a:rPr sz="140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an</a:t>
            </a:r>
            <a:r>
              <a:rPr sz="14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investigation</a:t>
            </a:r>
            <a:r>
              <a:rPr sz="1400" spc="1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report</a:t>
            </a:r>
            <a:r>
              <a:rPr sz="140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161616"/>
                </a:solidFill>
                <a:latin typeface="Arial"/>
                <a:cs typeface="Arial"/>
              </a:rPr>
              <a:t>that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fairly</a:t>
            </a:r>
            <a:r>
              <a:rPr sz="140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summarizes</a:t>
            </a:r>
            <a:r>
              <a:rPr sz="1400" spc="2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relevant</a:t>
            </a:r>
            <a:r>
              <a:rPr sz="1400" spc="1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evidence.</a:t>
            </a:r>
            <a:endParaRPr sz="1400">
              <a:latin typeface="Arial"/>
              <a:cs typeface="Arial"/>
            </a:endParaRPr>
          </a:p>
          <a:p>
            <a:pPr marL="242570" marR="234315" indent="-230504">
              <a:lnSpc>
                <a:spcPct val="103000"/>
              </a:lnSpc>
              <a:spcBef>
                <a:spcPts val="865"/>
              </a:spcBef>
              <a:buChar char="•"/>
              <a:tabLst>
                <a:tab pos="244475" algn="l"/>
              </a:tabLst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How</a:t>
            </a:r>
            <a:r>
              <a:rPr sz="140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4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make</a:t>
            </a:r>
            <a:r>
              <a:rPr sz="140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rulings</a:t>
            </a:r>
            <a:r>
              <a:rPr sz="140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on</a:t>
            </a:r>
            <a:r>
              <a:rPr sz="1400" spc="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relevance,</a:t>
            </a:r>
            <a:r>
              <a:rPr sz="1400" spc="2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reliably</a:t>
            </a:r>
            <a:r>
              <a:rPr sz="140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assess</a:t>
            </a:r>
            <a:r>
              <a:rPr sz="1400" spc="20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credibility</a:t>
            </a:r>
            <a:r>
              <a:rPr sz="1400" spc="1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61616"/>
                </a:solidFill>
                <a:latin typeface="Arial"/>
                <a:cs typeface="Arial"/>
              </a:rPr>
              <a:t>and 	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weigh</a:t>
            </a:r>
            <a:r>
              <a:rPr sz="1400" spc="1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evidence,</a:t>
            </a:r>
            <a:r>
              <a:rPr sz="1400" spc="229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4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write</a:t>
            </a:r>
            <a:r>
              <a:rPr sz="140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40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final</a:t>
            </a:r>
            <a:r>
              <a:rPr sz="1400" spc="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determination</a:t>
            </a:r>
            <a:r>
              <a:rPr sz="1400" spc="2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letter.</a:t>
            </a:r>
            <a:endParaRPr sz="14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915"/>
              </a:spcBef>
              <a:buChar char="•"/>
              <a:tabLst>
                <a:tab pos="242570" algn="l"/>
              </a:tabLst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How</a:t>
            </a:r>
            <a:r>
              <a:rPr sz="14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400" spc="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conduct</a:t>
            </a:r>
            <a:r>
              <a:rPr sz="1400" spc="2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4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review</a:t>
            </a:r>
            <a:r>
              <a:rPr sz="140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appeals.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0490" y="5188605"/>
            <a:ext cx="102870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50" dirty="0">
                <a:solidFill>
                  <a:srgbClr val="161616"/>
                </a:solidFill>
                <a:latin typeface="Arial"/>
                <a:cs typeface="Arial"/>
              </a:rPr>
              <a:t>2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99092" y="5206299"/>
            <a:ext cx="173863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262626"/>
                </a:solidFill>
                <a:latin typeface="Arial"/>
                <a:cs typeface="Arial"/>
              </a:rPr>
              <a:t>BERNSTEIN</a:t>
            </a:r>
            <a:r>
              <a:rPr sz="1400" b="1" spc="114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777777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6325" y="258407"/>
            <a:ext cx="415607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A2A2A"/>
                </a:solidFill>
              </a:rPr>
              <a:t>Privileged/</a:t>
            </a:r>
            <a:r>
              <a:rPr spc="340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Health</a:t>
            </a:r>
            <a:r>
              <a:rPr spc="210" dirty="0">
                <a:solidFill>
                  <a:srgbClr val="2A2A2A"/>
                </a:solidFill>
              </a:rPr>
              <a:t> </a:t>
            </a:r>
            <a:r>
              <a:rPr spc="-10" dirty="0">
                <a:solidFill>
                  <a:srgbClr val="2A2A2A"/>
                </a:solidFill>
              </a:rPr>
              <a:t>Records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1829" y="1059731"/>
            <a:ext cx="6318250" cy="208407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241935" marR="5080" indent="-229870">
              <a:lnSpc>
                <a:spcPct val="104200"/>
              </a:lnSpc>
              <a:spcBef>
                <a:spcPts val="20"/>
              </a:spcBef>
              <a:buChar char="•"/>
              <a:tabLst>
                <a:tab pos="241935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Ensure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that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investigator</a:t>
            </a:r>
            <a:r>
              <a:rPr sz="1550" spc="3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does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not</a:t>
            </a:r>
            <a:r>
              <a:rPr sz="155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access,</a:t>
            </a:r>
            <a:r>
              <a:rPr sz="1550" spc="1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consider,</a:t>
            </a:r>
            <a:r>
              <a:rPr sz="1550" spc="20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disclose,</a:t>
            </a:r>
            <a:r>
              <a:rPr sz="1550" spc="2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A1A1A"/>
                </a:solidFill>
                <a:latin typeface="Arial"/>
                <a:cs typeface="Arial"/>
              </a:rPr>
              <a:t>or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otherwise</a:t>
            </a:r>
            <a:r>
              <a:rPr sz="155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use</a:t>
            </a:r>
            <a:r>
              <a:rPr sz="155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</a:t>
            </a:r>
            <a:r>
              <a:rPr sz="155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party's</a:t>
            </a:r>
            <a:r>
              <a:rPr sz="155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records</a:t>
            </a:r>
            <a:r>
              <a:rPr sz="155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that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are</a:t>
            </a:r>
            <a:r>
              <a:rPr sz="155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made</a:t>
            </a:r>
            <a:r>
              <a:rPr sz="1550" spc="1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maintained</a:t>
            </a:r>
            <a:r>
              <a:rPr sz="1550" spc="2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by</a:t>
            </a:r>
            <a:r>
              <a:rPr sz="155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50" dirty="0">
                <a:solidFill>
                  <a:srgbClr val="1A1A1A"/>
                </a:solidFill>
                <a:latin typeface="Arial"/>
                <a:cs typeface="Arial"/>
              </a:rPr>
              <a:t>a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health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mental</a:t>
            </a:r>
            <a:r>
              <a:rPr sz="155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health</a:t>
            </a:r>
            <a:r>
              <a:rPr sz="1550" spc="1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professional</a:t>
            </a:r>
            <a:r>
              <a:rPr sz="1550" spc="2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unless</a:t>
            </a:r>
            <a:r>
              <a:rPr sz="1550" spc="2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investigator</a:t>
            </a:r>
            <a:r>
              <a:rPr sz="1550" spc="2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obtains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voluntary,</a:t>
            </a:r>
            <a:r>
              <a:rPr sz="1550" spc="2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written</a:t>
            </a:r>
            <a:r>
              <a:rPr sz="155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consent</a:t>
            </a:r>
            <a:r>
              <a:rPr sz="1550" spc="1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50" spc="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do</a:t>
            </a:r>
            <a:r>
              <a:rPr sz="1550" spc="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A1A1A"/>
                </a:solidFill>
                <a:latin typeface="Arial"/>
                <a:cs typeface="Arial"/>
              </a:rPr>
              <a:t>so.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44"/>
              </a:spcBef>
              <a:buClr>
                <a:srgbClr val="1A1A1A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1935" marR="76835" indent="-229870">
              <a:lnSpc>
                <a:spcPct val="104000"/>
              </a:lnSpc>
              <a:buChar char="•"/>
              <a:tabLst>
                <a:tab pos="241935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Ensure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that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investigator</a:t>
            </a:r>
            <a:r>
              <a:rPr sz="1550" spc="20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does</a:t>
            </a:r>
            <a:r>
              <a:rPr sz="1550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not</a:t>
            </a:r>
            <a:r>
              <a:rPr sz="155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seek</a:t>
            </a:r>
            <a:r>
              <a:rPr sz="1550" spc="1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information</a:t>
            </a:r>
            <a:r>
              <a:rPr sz="1550" spc="1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that</a:t>
            </a:r>
            <a:r>
              <a:rPr sz="155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A1A1A"/>
                </a:solidFill>
                <a:latin typeface="Arial"/>
                <a:cs typeface="Arial"/>
              </a:rPr>
              <a:t>is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protected</a:t>
            </a:r>
            <a:r>
              <a:rPr sz="155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by</a:t>
            </a:r>
            <a:r>
              <a:rPr sz="155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</a:t>
            </a:r>
            <a:r>
              <a:rPr sz="155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legally</a:t>
            </a:r>
            <a:r>
              <a:rPr sz="1550" spc="1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recognized</a:t>
            </a:r>
            <a:r>
              <a:rPr sz="1550" spc="2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privilege</a:t>
            </a:r>
            <a:r>
              <a:rPr sz="155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unless</a:t>
            </a:r>
            <a:r>
              <a:rPr sz="1550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party</a:t>
            </a:r>
            <a:r>
              <a:rPr sz="155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waives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privilege.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723" y="5215722"/>
            <a:ext cx="17018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A1A1A"/>
                </a:solidFill>
                <a:latin typeface="Arial"/>
                <a:cs typeface="Arial"/>
              </a:rPr>
              <a:t>20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99092" y="5230713"/>
            <a:ext cx="174117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2A2A2A"/>
                </a:solidFill>
                <a:latin typeface="Arial"/>
                <a:cs typeface="Arial"/>
              </a:rPr>
              <a:t>BERNSTEIN</a:t>
            </a:r>
            <a:r>
              <a:rPr sz="1400" b="1" spc="140" dirty="0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7C7C7C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2677" y="139391"/>
            <a:ext cx="386651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>
                <a:solidFill>
                  <a:srgbClr val="161616"/>
                </a:solidFill>
              </a:rPr>
              <a:t>"Rape</a:t>
            </a:r>
            <a:r>
              <a:rPr spc="170" dirty="0">
                <a:solidFill>
                  <a:srgbClr val="161616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Shield"</a:t>
            </a:r>
            <a:r>
              <a:rPr spc="330" dirty="0">
                <a:solidFill>
                  <a:srgbClr val="2A2A2A"/>
                </a:solidFill>
              </a:rPr>
              <a:t> </a:t>
            </a:r>
            <a:r>
              <a:rPr spc="-10" dirty="0">
                <a:solidFill>
                  <a:srgbClr val="2A2A2A"/>
                </a:solidFill>
              </a:rPr>
              <a:t>Exclusion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8562" y="710313"/>
            <a:ext cx="6903084" cy="3974465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251460" indent="-233045">
              <a:lnSpc>
                <a:spcPct val="100000"/>
              </a:lnSpc>
              <a:spcBef>
                <a:spcPts val="1050"/>
              </a:spcBef>
              <a:buClr>
                <a:srgbClr val="2A2A2A"/>
              </a:buClr>
              <a:buChar char="•"/>
              <a:tabLst>
                <a:tab pos="251460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Evidence</a:t>
            </a:r>
            <a:r>
              <a:rPr sz="1550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u="heavy" dirty="0">
                <a:solidFill>
                  <a:srgbClr val="808080"/>
                </a:solidFill>
                <a:uFill>
                  <a:solidFill>
                    <a:srgbClr val="808080"/>
                  </a:solidFill>
                </a:uFill>
                <a:latin typeface="Arial"/>
                <a:cs typeface="Arial"/>
              </a:rPr>
              <a:t>Complainant's</a:t>
            </a:r>
            <a:r>
              <a:rPr sz="1550" u="none" spc="275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1550" u="none" dirty="0">
                <a:solidFill>
                  <a:srgbClr val="161616"/>
                </a:solidFill>
                <a:latin typeface="Arial"/>
                <a:cs typeface="Arial"/>
              </a:rPr>
              <a:t>prior</a:t>
            </a:r>
            <a:r>
              <a:rPr sz="1550" u="none" spc="1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u="none" dirty="0">
                <a:solidFill>
                  <a:srgbClr val="161616"/>
                </a:solidFill>
                <a:latin typeface="Arial"/>
                <a:cs typeface="Arial"/>
              </a:rPr>
              <a:t>sexual</a:t>
            </a:r>
            <a:r>
              <a:rPr sz="1550" u="none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u="none" dirty="0">
                <a:solidFill>
                  <a:srgbClr val="161616"/>
                </a:solidFill>
                <a:latin typeface="Arial"/>
                <a:cs typeface="Arial"/>
              </a:rPr>
              <a:t>behavior</a:t>
            </a:r>
            <a:r>
              <a:rPr sz="1550" u="none" spc="2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u="none" dirty="0">
                <a:solidFill>
                  <a:srgbClr val="161616"/>
                </a:solidFill>
                <a:latin typeface="Arial"/>
                <a:cs typeface="Arial"/>
              </a:rPr>
              <a:t>is</a:t>
            </a:r>
            <a:r>
              <a:rPr sz="1550" u="none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u="none" dirty="0">
                <a:solidFill>
                  <a:srgbClr val="161616"/>
                </a:solidFill>
                <a:latin typeface="Arial"/>
                <a:cs typeface="Arial"/>
              </a:rPr>
              <a:t>not</a:t>
            </a:r>
            <a:r>
              <a:rPr sz="1550" u="none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u="none" dirty="0">
                <a:solidFill>
                  <a:srgbClr val="161616"/>
                </a:solidFill>
                <a:latin typeface="Arial"/>
                <a:cs typeface="Arial"/>
              </a:rPr>
              <a:t>relevant</a:t>
            </a:r>
            <a:r>
              <a:rPr sz="1550" u="none" spc="25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u="none" spc="-10" dirty="0">
                <a:solidFill>
                  <a:srgbClr val="161616"/>
                </a:solidFill>
                <a:latin typeface="Arial"/>
                <a:cs typeface="Arial"/>
              </a:rPr>
              <a:t>unless:</a:t>
            </a:r>
            <a:endParaRPr sz="1550">
              <a:latin typeface="Arial"/>
              <a:cs typeface="Arial"/>
            </a:endParaRPr>
          </a:p>
          <a:p>
            <a:pPr marL="1028700" marR="692785" lvl="1" indent="-361315">
              <a:lnSpc>
                <a:spcPct val="102099"/>
              </a:lnSpc>
              <a:spcBef>
                <a:spcPts val="910"/>
              </a:spcBef>
              <a:buChar char="o"/>
              <a:tabLst>
                <a:tab pos="1028700" algn="l"/>
                <a:tab pos="1029969" algn="l"/>
              </a:tabLst>
            </a:pPr>
            <a:r>
              <a:rPr sz="1350" dirty="0">
                <a:solidFill>
                  <a:srgbClr val="161616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Offered</a:t>
            </a:r>
            <a:r>
              <a:rPr sz="155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prove</a:t>
            </a:r>
            <a:r>
              <a:rPr sz="1550" spc="1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that</a:t>
            </a:r>
            <a:r>
              <a:rPr sz="155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someone</a:t>
            </a:r>
            <a:r>
              <a:rPr sz="1550" spc="2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other</a:t>
            </a:r>
            <a:r>
              <a:rPr sz="1550" spc="1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than</a:t>
            </a:r>
            <a:r>
              <a:rPr sz="155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respondent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committed</a:t>
            </a:r>
            <a:r>
              <a:rPr sz="1550" spc="2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alleged</a:t>
            </a:r>
            <a:r>
              <a:rPr sz="1550" spc="2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misconduct</a:t>
            </a:r>
            <a:r>
              <a:rPr sz="1550" spc="2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61616"/>
                </a:solidFill>
                <a:latin typeface="Arial"/>
                <a:cs typeface="Arial"/>
              </a:rPr>
              <a:t>or;</a:t>
            </a:r>
            <a:endParaRPr sz="1550">
              <a:latin typeface="Arial"/>
              <a:cs typeface="Arial"/>
            </a:endParaRPr>
          </a:p>
          <a:p>
            <a:pPr marL="1028700" marR="5080" lvl="1" indent="-361315">
              <a:lnSpc>
                <a:spcPct val="103400"/>
              </a:lnSpc>
              <a:spcBef>
                <a:spcPts val="915"/>
              </a:spcBef>
              <a:buChar char="o"/>
              <a:tabLst>
                <a:tab pos="1028700" algn="l"/>
                <a:tab pos="1029969" algn="l"/>
              </a:tabLst>
            </a:pPr>
            <a:r>
              <a:rPr sz="1350" dirty="0">
                <a:solidFill>
                  <a:srgbClr val="161616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Offered</a:t>
            </a:r>
            <a:r>
              <a:rPr sz="1550" spc="20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prove</a:t>
            </a:r>
            <a:r>
              <a:rPr sz="1550" spc="1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consent</a:t>
            </a:r>
            <a:r>
              <a:rPr sz="1550" spc="2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from</a:t>
            </a:r>
            <a:r>
              <a:rPr sz="155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prior</a:t>
            </a:r>
            <a:r>
              <a:rPr sz="1550" spc="1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sexual</a:t>
            </a:r>
            <a:r>
              <a:rPr sz="155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behavior</a:t>
            </a:r>
            <a:r>
              <a:rPr sz="1550" spc="2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between</a:t>
            </a:r>
            <a:r>
              <a:rPr sz="1550" spc="2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61616"/>
                </a:solidFill>
                <a:latin typeface="Arial"/>
                <a:cs typeface="Arial"/>
              </a:rPr>
              <a:t>the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complainant</a:t>
            </a:r>
            <a:r>
              <a:rPr sz="1550" spc="2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5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respondent.</a:t>
            </a:r>
            <a:endParaRPr sz="155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Font typeface="Arial"/>
              <a:buChar char="o"/>
            </a:pPr>
            <a:endParaRPr sz="155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95"/>
              </a:spcBef>
              <a:buFont typeface="Arial"/>
              <a:buChar char="o"/>
            </a:pPr>
            <a:endParaRPr sz="1550">
              <a:latin typeface="Arial"/>
              <a:cs typeface="Arial"/>
            </a:endParaRPr>
          </a:p>
          <a:p>
            <a:pPr marL="299720" indent="-281305">
              <a:lnSpc>
                <a:spcPct val="100000"/>
              </a:lnSpc>
              <a:buClr>
                <a:srgbClr val="2A2A2A"/>
              </a:buClr>
              <a:buChar char="•"/>
              <a:tabLst>
                <a:tab pos="299720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For</a:t>
            </a:r>
            <a:r>
              <a:rPr sz="1550" spc="1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example,</a:t>
            </a:r>
            <a:r>
              <a:rPr sz="1550" spc="2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prior</a:t>
            </a:r>
            <a:r>
              <a:rPr sz="155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sexual</a:t>
            </a:r>
            <a:r>
              <a:rPr sz="1550" spc="1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behavior</a:t>
            </a:r>
            <a:r>
              <a:rPr sz="1550" spc="2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may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be</a:t>
            </a:r>
            <a:r>
              <a:rPr sz="155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relevant</a:t>
            </a:r>
            <a:r>
              <a:rPr sz="1550" spc="2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explain:</a:t>
            </a:r>
            <a:endParaRPr sz="1550">
              <a:latin typeface="Arial"/>
              <a:cs typeface="Arial"/>
            </a:endParaRPr>
          </a:p>
          <a:p>
            <a:pPr marL="1036319" lvl="1" indent="-272415">
              <a:lnSpc>
                <a:spcPct val="100000"/>
              </a:lnSpc>
              <a:spcBef>
                <a:spcPts val="955"/>
              </a:spcBef>
              <a:buSzPct val="96774"/>
              <a:buFont typeface="Times New Roman"/>
              <a:buChar char="o"/>
              <a:tabLst>
                <a:tab pos="1036319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Presence</a:t>
            </a:r>
            <a:r>
              <a:rPr sz="155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physical</a:t>
            </a:r>
            <a:r>
              <a:rPr sz="155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injury.</a:t>
            </a:r>
            <a:endParaRPr sz="1550">
              <a:latin typeface="Arial"/>
              <a:cs typeface="Arial"/>
            </a:endParaRPr>
          </a:p>
          <a:p>
            <a:pPr marL="1034415" marR="262890" lvl="1" indent="-269875">
              <a:lnSpc>
                <a:spcPct val="103400"/>
              </a:lnSpc>
              <a:spcBef>
                <a:spcPts val="885"/>
              </a:spcBef>
              <a:buChar char="o"/>
              <a:tabLst>
                <a:tab pos="1034415" algn="l"/>
                <a:tab pos="1036319" algn="l"/>
              </a:tabLst>
            </a:pPr>
            <a:r>
              <a:rPr sz="1350" dirty="0">
                <a:solidFill>
                  <a:srgbClr val="161616"/>
                </a:solidFill>
                <a:latin typeface="Arial"/>
                <a:cs typeface="Arial"/>
              </a:rPr>
              <a:t>	</a:t>
            </a:r>
            <a:r>
              <a:rPr sz="1550" spc="30" dirty="0">
                <a:solidFill>
                  <a:srgbClr val="161616"/>
                </a:solidFill>
                <a:latin typeface="Arial"/>
                <a:cs typeface="Arial"/>
              </a:rPr>
              <a:t>Pattern</a:t>
            </a:r>
            <a:r>
              <a:rPr sz="1550" spc="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3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30" dirty="0">
                <a:solidFill>
                  <a:srgbClr val="161616"/>
                </a:solidFill>
                <a:latin typeface="Arial"/>
                <a:cs typeface="Arial"/>
              </a:rPr>
              <a:t>communication/behavior</a:t>
            </a:r>
            <a:r>
              <a:rPr sz="1550" spc="-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30" dirty="0">
                <a:solidFill>
                  <a:srgbClr val="161616"/>
                </a:solidFill>
                <a:latin typeface="Arial"/>
                <a:cs typeface="Arial"/>
              </a:rPr>
              <a:t>between</a:t>
            </a:r>
            <a:r>
              <a:rPr sz="1550" spc="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30" dirty="0">
                <a:solidFill>
                  <a:srgbClr val="161616"/>
                </a:solidFill>
                <a:latin typeface="Arial"/>
                <a:cs typeface="Arial"/>
              </a:rPr>
              <a:t>parties</a:t>
            </a:r>
            <a:r>
              <a:rPr sz="1550" spc="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regarding consent.</a:t>
            </a:r>
            <a:endParaRPr sz="1550">
              <a:latin typeface="Arial"/>
              <a:cs typeface="Arial"/>
            </a:endParaRPr>
          </a:p>
          <a:p>
            <a:pPr marL="294640" indent="-281940">
              <a:lnSpc>
                <a:spcPct val="100000"/>
              </a:lnSpc>
              <a:spcBef>
                <a:spcPts val="955"/>
              </a:spcBef>
              <a:buChar char="•"/>
              <a:tabLst>
                <a:tab pos="294640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Prior</a:t>
            </a:r>
            <a:r>
              <a:rPr sz="1550" spc="1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sexual</a:t>
            </a:r>
            <a:r>
              <a:rPr sz="155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behavior</a:t>
            </a:r>
            <a:r>
              <a:rPr sz="1550" spc="2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is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not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relevant</a:t>
            </a:r>
            <a:r>
              <a:rPr sz="1550" spc="2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explain:</a:t>
            </a:r>
            <a:endParaRPr sz="1550">
              <a:latin typeface="Arial"/>
              <a:cs typeface="Arial"/>
            </a:endParaRPr>
          </a:p>
          <a:p>
            <a:pPr marL="1083945" lvl="1" indent="-269875">
              <a:lnSpc>
                <a:spcPct val="100000"/>
              </a:lnSpc>
              <a:spcBef>
                <a:spcPts val="975"/>
              </a:spcBef>
              <a:buSzPct val="87096"/>
              <a:buChar char="o"/>
              <a:tabLst>
                <a:tab pos="1083945" algn="l"/>
              </a:tabLst>
            </a:pP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General</a:t>
            </a:r>
            <a:r>
              <a:rPr sz="1550" spc="1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predisposition</a:t>
            </a:r>
            <a:r>
              <a:rPr sz="1550" spc="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toward</a:t>
            </a:r>
            <a:r>
              <a:rPr sz="155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engaging</a:t>
            </a:r>
            <a:r>
              <a:rPr sz="1550" spc="229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in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sexual</a:t>
            </a:r>
            <a:r>
              <a:rPr sz="1550" spc="1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activity.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7223" y="5087899"/>
            <a:ext cx="177165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25" dirty="0">
                <a:solidFill>
                  <a:srgbClr val="161616"/>
                </a:solidFill>
                <a:latin typeface="Arial"/>
                <a:cs typeface="Arial"/>
              </a:rPr>
              <a:t>21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5889" y="5112044"/>
            <a:ext cx="1734820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3D3D3D"/>
                </a:solidFill>
                <a:latin typeface="Arial"/>
                <a:cs typeface="Arial"/>
              </a:rPr>
              <a:t>BERNSTEIN</a:t>
            </a:r>
            <a:r>
              <a:rPr sz="1450" b="1" spc="425" dirty="0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01227" y="237045"/>
            <a:ext cx="131064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2A2A2A"/>
                </a:solidFill>
              </a:rPr>
              <a:t>Consent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1032" y="903075"/>
            <a:ext cx="7184390" cy="4035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8005" marR="154305" indent="-228600">
              <a:lnSpc>
                <a:spcPct val="106300"/>
              </a:lnSpc>
              <a:spcBef>
                <a:spcPts val="100"/>
              </a:spcBef>
              <a:buChar char="•"/>
              <a:tabLst>
                <a:tab pos="548005" algn="l"/>
                <a:tab pos="549275" algn="l"/>
              </a:tabLst>
            </a:pPr>
            <a:r>
              <a:rPr sz="1450" dirty="0">
                <a:solidFill>
                  <a:srgbClr val="2A2A2A"/>
                </a:solidFill>
                <a:latin typeface="Arial"/>
                <a:cs typeface="Arial"/>
              </a:rPr>
              <a:t>	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Consider</a:t>
            </a:r>
            <a:r>
              <a:rPr sz="1450" spc="2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prior/post</a:t>
            </a:r>
            <a:r>
              <a:rPr sz="1450" spc="2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relationship</a:t>
            </a:r>
            <a:r>
              <a:rPr sz="1450" spc="3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history</a:t>
            </a:r>
            <a:r>
              <a:rPr sz="1450" spc="2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45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understand</a:t>
            </a:r>
            <a:r>
              <a:rPr sz="1450" spc="2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total</a:t>
            </a:r>
            <a:r>
              <a:rPr sz="1450" spc="1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context</a:t>
            </a:r>
            <a:r>
              <a:rPr sz="1450" spc="2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450" spc="1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181818"/>
                </a:solidFill>
                <a:latin typeface="Arial"/>
                <a:cs typeface="Arial"/>
              </a:rPr>
              <a:t>how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consent</a:t>
            </a:r>
            <a:r>
              <a:rPr sz="1450" spc="2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communicated</a:t>
            </a:r>
            <a:r>
              <a:rPr sz="1450" spc="3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between</a:t>
            </a:r>
            <a:r>
              <a:rPr sz="1450" spc="3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81818"/>
                </a:solidFill>
                <a:latin typeface="Arial"/>
                <a:cs typeface="Arial"/>
              </a:rPr>
              <a:t>parties.</a:t>
            </a:r>
            <a:endParaRPr sz="1450">
              <a:latin typeface="Arial"/>
              <a:cs typeface="Arial"/>
            </a:endParaRPr>
          </a:p>
          <a:p>
            <a:pPr marL="549275" marR="47625" indent="-229870">
              <a:lnSpc>
                <a:spcPct val="106300"/>
              </a:lnSpc>
              <a:spcBef>
                <a:spcPts val="815"/>
              </a:spcBef>
              <a:buClr>
                <a:srgbClr val="2A2A2A"/>
              </a:buClr>
              <a:buChar char="•"/>
              <a:tabLst>
                <a:tab pos="551815" algn="l"/>
              </a:tabLst>
            </a:pP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Consider</a:t>
            </a:r>
            <a:r>
              <a:rPr sz="1450" spc="2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both</a:t>
            </a:r>
            <a:r>
              <a:rPr sz="1450" spc="1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verbal</a:t>
            </a:r>
            <a:r>
              <a:rPr sz="1450" spc="1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450" spc="1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nonverbal</a:t>
            </a:r>
            <a:r>
              <a:rPr sz="1450" spc="2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means</a:t>
            </a:r>
            <a:r>
              <a:rPr sz="1450" spc="2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45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communication</a:t>
            </a:r>
            <a:r>
              <a:rPr sz="1450" spc="4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in</a:t>
            </a:r>
            <a:r>
              <a:rPr sz="1450" spc="1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81818"/>
                </a:solidFill>
                <a:latin typeface="Arial"/>
                <a:cs typeface="Arial"/>
              </a:rPr>
              <a:t>determining 	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whether</a:t>
            </a:r>
            <a:r>
              <a:rPr sz="1450" spc="2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consent</a:t>
            </a:r>
            <a:r>
              <a:rPr sz="1450" spc="2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was</a:t>
            </a:r>
            <a:r>
              <a:rPr sz="1450" spc="1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given</a:t>
            </a:r>
            <a:r>
              <a:rPr sz="1450" spc="2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for</a:t>
            </a:r>
            <a:r>
              <a:rPr sz="1450" spc="1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particular</a:t>
            </a:r>
            <a:r>
              <a:rPr sz="1450" spc="2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sexual</a:t>
            </a:r>
            <a:r>
              <a:rPr sz="1450" spc="1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81818"/>
                </a:solidFill>
                <a:latin typeface="Arial"/>
                <a:cs typeface="Arial"/>
              </a:rPr>
              <a:t>activity.</a:t>
            </a:r>
            <a:endParaRPr sz="1450">
              <a:latin typeface="Arial"/>
              <a:cs typeface="Arial"/>
            </a:endParaRPr>
          </a:p>
          <a:p>
            <a:pPr marL="546735" indent="-227329">
              <a:lnSpc>
                <a:spcPct val="100000"/>
              </a:lnSpc>
              <a:spcBef>
                <a:spcPts val="975"/>
              </a:spcBef>
              <a:buChar char="•"/>
              <a:tabLst>
                <a:tab pos="546735" algn="l"/>
              </a:tabLst>
            </a:pP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Review</a:t>
            </a:r>
            <a:r>
              <a:rPr sz="1450" spc="2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sexual</a:t>
            </a:r>
            <a:r>
              <a:rPr sz="1450" spc="2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activity</a:t>
            </a:r>
            <a:r>
              <a:rPr sz="1450" spc="1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as</a:t>
            </a:r>
            <a:r>
              <a:rPr sz="14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</a:t>
            </a:r>
            <a:r>
              <a:rPr sz="1450" spc="1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whole</a:t>
            </a:r>
            <a:r>
              <a:rPr sz="1450" spc="1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45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understand</a:t>
            </a:r>
            <a:r>
              <a:rPr sz="1450" spc="2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total</a:t>
            </a:r>
            <a:r>
              <a:rPr sz="145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81818"/>
                </a:solidFill>
                <a:latin typeface="Arial"/>
                <a:cs typeface="Arial"/>
              </a:rPr>
              <a:t>context.</a:t>
            </a:r>
            <a:endParaRPr sz="1450">
              <a:latin typeface="Arial"/>
              <a:cs typeface="Arial"/>
            </a:endParaRPr>
          </a:p>
          <a:p>
            <a:pPr marL="547370" indent="-230504">
              <a:lnSpc>
                <a:spcPct val="100000"/>
              </a:lnSpc>
              <a:spcBef>
                <a:spcPts val="955"/>
              </a:spcBef>
              <a:buChar char="•"/>
              <a:tabLst>
                <a:tab pos="547370" algn="l"/>
              </a:tabLst>
            </a:pP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May</a:t>
            </a:r>
            <a:r>
              <a:rPr sz="14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be</a:t>
            </a:r>
            <a:r>
              <a:rPr sz="14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sufficient</a:t>
            </a:r>
            <a:r>
              <a:rPr sz="1450" spc="2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evidence</a:t>
            </a:r>
            <a:r>
              <a:rPr sz="1450" spc="25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45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lack</a:t>
            </a:r>
            <a:r>
              <a:rPr sz="1450" spc="1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45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consent</a:t>
            </a:r>
            <a:r>
              <a:rPr sz="1450" spc="2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45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some</a:t>
            </a:r>
            <a:r>
              <a:rPr sz="1450" spc="1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acts,</a:t>
            </a:r>
            <a:r>
              <a:rPr sz="14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450" spc="1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not</a:t>
            </a:r>
            <a:r>
              <a:rPr sz="14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81818"/>
                </a:solidFill>
                <a:latin typeface="Arial"/>
                <a:cs typeface="Arial"/>
              </a:rPr>
              <a:t>others.</a:t>
            </a:r>
            <a:endParaRPr sz="1450">
              <a:latin typeface="Arial"/>
              <a:cs typeface="Arial"/>
            </a:endParaRPr>
          </a:p>
          <a:p>
            <a:pPr marL="546100" marR="5080" indent="-229235">
              <a:lnSpc>
                <a:spcPct val="107700"/>
              </a:lnSpc>
              <a:spcBef>
                <a:spcPts val="790"/>
              </a:spcBef>
              <a:buChar char="•"/>
              <a:tabLst>
                <a:tab pos="549910" algn="l"/>
              </a:tabLst>
            </a:pP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Consider</a:t>
            </a:r>
            <a:r>
              <a:rPr sz="1450" spc="2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objective</a:t>
            </a:r>
            <a:r>
              <a:rPr sz="1450" spc="2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circumstances</a:t>
            </a:r>
            <a:r>
              <a:rPr sz="1450" spc="3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450" spc="1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the</a:t>
            </a:r>
            <a:r>
              <a:rPr sz="1450" spc="1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sexual</a:t>
            </a:r>
            <a:r>
              <a:rPr sz="1450" spc="229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activity</a:t>
            </a:r>
            <a:r>
              <a:rPr sz="1450" spc="2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as</a:t>
            </a:r>
            <a:r>
              <a:rPr sz="14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well</a:t>
            </a:r>
            <a:r>
              <a:rPr sz="1450" spc="1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as</a:t>
            </a:r>
            <a:r>
              <a:rPr sz="14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the</a:t>
            </a:r>
            <a:r>
              <a:rPr sz="145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81818"/>
                </a:solidFill>
                <a:latin typeface="Arial"/>
                <a:cs typeface="Arial"/>
              </a:rPr>
              <a:t>parties' 	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subjective</a:t>
            </a:r>
            <a:r>
              <a:rPr sz="1450" spc="25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feelings</a:t>
            </a:r>
            <a:r>
              <a:rPr sz="1450" spc="2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about</a:t>
            </a:r>
            <a:r>
              <a:rPr sz="1450" spc="25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181818"/>
                </a:solidFill>
                <a:latin typeface="Arial"/>
                <a:cs typeface="Arial"/>
              </a:rPr>
              <a:t>it.</a:t>
            </a:r>
            <a:endParaRPr sz="1450">
              <a:latin typeface="Arial"/>
              <a:cs typeface="Arial"/>
            </a:endParaRPr>
          </a:p>
          <a:p>
            <a:pPr marL="549275" indent="-229870">
              <a:lnSpc>
                <a:spcPct val="100000"/>
              </a:lnSpc>
              <a:spcBef>
                <a:spcPts val="950"/>
              </a:spcBef>
              <a:buClr>
                <a:srgbClr val="2A2A2A"/>
              </a:buClr>
              <a:buChar char="•"/>
              <a:tabLst>
                <a:tab pos="549275" algn="l"/>
              </a:tabLst>
            </a:pP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Consider</a:t>
            </a:r>
            <a:r>
              <a:rPr sz="1450" spc="2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circumstances</a:t>
            </a:r>
            <a:r>
              <a:rPr sz="1450" spc="3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4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decision</a:t>
            </a:r>
            <a:r>
              <a:rPr sz="1450" spc="2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450" spc="1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81818"/>
                </a:solidFill>
                <a:latin typeface="Arial"/>
                <a:cs typeface="Arial"/>
              </a:rPr>
              <a:t>disclose/report.</a:t>
            </a:r>
            <a:endParaRPr sz="1450">
              <a:latin typeface="Arial"/>
              <a:cs typeface="Arial"/>
            </a:endParaRPr>
          </a:p>
          <a:p>
            <a:pPr marL="549275" indent="-229870">
              <a:lnSpc>
                <a:spcPct val="100000"/>
              </a:lnSpc>
              <a:spcBef>
                <a:spcPts val="955"/>
              </a:spcBef>
              <a:buClr>
                <a:srgbClr val="2A2A2A"/>
              </a:buClr>
              <a:buChar char="•"/>
              <a:tabLst>
                <a:tab pos="549275" algn="l"/>
              </a:tabLst>
            </a:pP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Consent</a:t>
            </a:r>
            <a:r>
              <a:rPr sz="1450" spc="2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cannot</a:t>
            </a:r>
            <a:r>
              <a:rPr sz="1450" spc="2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be</a:t>
            </a:r>
            <a:r>
              <a:rPr sz="14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obtained</a:t>
            </a:r>
            <a:r>
              <a:rPr sz="1450" spc="2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by</a:t>
            </a:r>
            <a:r>
              <a:rPr sz="14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force,</a:t>
            </a:r>
            <a:r>
              <a:rPr sz="1450" spc="1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intimidation</a:t>
            </a:r>
            <a:r>
              <a:rPr sz="1450" spc="2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or</a:t>
            </a:r>
            <a:r>
              <a:rPr sz="14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81818"/>
                </a:solidFill>
                <a:latin typeface="Arial"/>
                <a:cs typeface="Arial"/>
              </a:rPr>
              <a:t>coercion.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ts val="2255"/>
              </a:lnSpc>
              <a:spcBef>
                <a:spcPts val="755"/>
              </a:spcBef>
            </a:pPr>
            <a:r>
              <a:rPr sz="2150" b="1" dirty="0">
                <a:solidFill>
                  <a:srgbClr val="707070"/>
                </a:solidFill>
                <a:latin typeface="Arial"/>
                <a:cs typeface="Arial"/>
              </a:rPr>
              <a:t>Q</a:t>
            </a:r>
            <a:endParaRPr sz="2150">
              <a:latin typeface="Arial"/>
              <a:cs typeface="Arial"/>
            </a:endParaRPr>
          </a:p>
          <a:p>
            <a:pPr marL="319405">
              <a:lnSpc>
                <a:spcPts val="1415"/>
              </a:lnSpc>
            </a:pPr>
            <a:r>
              <a:rPr sz="1400" b="1" dirty="0">
                <a:solidFill>
                  <a:srgbClr val="181818"/>
                </a:solidFill>
                <a:latin typeface="Arial"/>
                <a:cs typeface="Arial"/>
              </a:rPr>
              <a:t>Key</a:t>
            </a:r>
            <a:r>
              <a:rPr sz="1400" b="1" spc="1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81818"/>
                </a:solidFill>
                <a:latin typeface="Arial"/>
                <a:cs typeface="Arial"/>
              </a:rPr>
              <a:t>inquiry:</a:t>
            </a:r>
            <a:r>
              <a:rPr sz="1400" b="1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What</a:t>
            </a:r>
            <a:r>
              <a:rPr sz="145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would</a:t>
            </a:r>
            <a:r>
              <a:rPr sz="145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reasonable</a:t>
            </a:r>
            <a:r>
              <a:rPr sz="1450" spc="1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person</a:t>
            </a:r>
            <a:r>
              <a:rPr sz="1450" spc="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in Respondent's</a:t>
            </a:r>
            <a:r>
              <a:rPr sz="14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position</a:t>
            </a:r>
            <a:r>
              <a:rPr sz="1450" spc="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181818"/>
                </a:solidFill>
                <a:latin typeface="Arial"/>
                <a:cs typeface="Arial"/>
              </a:rPr>
              <a:t>have</a:t>
            </a:r>
            <a:endParaRPr sz="1450">
              <a:latin typeface="Arial"/>
              <a:cs typeface="Arial"/>
            </a:endParaRPr>
          </a:p>
          <a:p>
            <a:pPr marL="318770" marR="473075" indent="-1905">
              <a:lnSpc>
                <a:spcPts val="1830"/>
              </a:lnSpc>
              <a:spcBef>
                <a:spcPts val="25"/>
              </a:spcBef>
            </a:pP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understood</a:t>
            </a:r>
            <a:r>
              <a:rPr sz="145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from</a:t>
            </a:r>
            <a:r>
              <a:rPr sz="145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other</a:t>
            </a:r>
            <a:r>
              <a:rPr sz="1450" spc="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party's</a:t>
            </a:r>
            <a:r>
              <a:rPr sz="1450" spc="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express</a:t>
            </a:r>
            <a:r>
              <a:rPr sz="1450" spc="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words</a:t>
            </a:r>
            <a:r>
              <a:rPr sz="1450" spc="1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450" spc="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actions</a:t>
            </a:r>
            <a:r>
              <a:rPr sz="1450" spc="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as</a:t>
            </a:r>
            <a:r>
              <a:rPr sz="1450" spc="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450" spc="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whether</a:t>
            </a:r>
            <a:r>
              <a:rPr sz="1450" spc="1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81818"/>
                </a:solidFill>
                <a:latin typeface="Arial"/>
                <a:cs typeface="Arial"/>
              </a:rPr>
              <a:t>valid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consent</a:t>
            </a:r>
            <a:r>
              <a:rPr sz="1450" spc="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81818"/>
                </a:solidFill>
                <a:latin typeface="Arial"/>
                <a:cs typeface="Arial"/>
              </a:rPr>
              <a:t>was</a:t>
            </a:r>
            <a:r>
              <a:rPr sz="145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81818"/>
                </a:solidFill>
                <a:latin typeface="Arial"/>
                <a:cs typeface="Arial"/>
              </a:rPr>
              <a:t>given?</a:t>
            </a:r>
            <a:endParaRPr sz="14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8639" y="5203168"/>
            <a:ext cx="168275" cy="16065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950" spc="-25" dirty="0">
                <a:solidFill>
                  <a:srgbClr val="181818"/>
                </a:solidFill>
                <a:latin typeface="Arial"/>
                <a:cs typeface="Arial"/>
              </a:rPr>
              <a:t>22</a:t>
            </a:r>
            <a:endParaRPr sz="9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6881" y="5203247"/>
            <a:ext cx="173672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2A2A2A"/>
                </a:solidFill>
                <a:latin typeface="Arial"/>
                <a:cs typeface="Arial"/>
              </a:rPr>
              <a:t>BERNSTEIN</a:t>
            </a:r>
            <a:r>
              <a:rPr sz="1400" b="1" spc="140" dirty="0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7E7E7E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19692" y="127184"/>
            <a:ext cx="261937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12121"/>
                </a:solidFill>
              </a:rPr>
              <a:t>Effect</a:t>
            </a:r>
            <a:r>
              <a:rPr spc="204" dirty="0">
                <a:solidFill>
                  <a:srgbClr val="212121"/>
                </a:solidFill>
              </a:rPr>
              <a:t> </a:t>
            </a:r>
            <a:r>
              <a:rPr dirty="0">
                <a:solidFill>
                  <a:srgbClr val="212121"/>
                </a:solidFill>
              </a:rPr>
              <a:t>of</a:t>
            </a:r>
            <a:r>
              <a:rPr spc="150" dirty="0">
                <a:solidFill>
                  <a:srgbClr val="212121"/>
                </a:solidFill>
              </a:rPr>
              <a:t> </a:t>
            </a:r>
            <a:r>
              <a:rPr spc="-10" dirty="0">
                <a:solidFill>
                  <a:srgbClr val="212121"/>
                </a:solidFill>
              </a:rPr>
              <a:t>Alcohol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4140" y="803389"/>
            <a:ext cx="6570345" cy="3703954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94005" marR="5080" indent="-281940">
              <a:lnSpc>
                <a:spcPct val="103400"/>
              </a:lnSpc>
              <a:spcBef>
                <a:spcPts val="35"/>
              </a:spcBef>
              <a:buChar char="•"/>
              <a:tabLst>
                <a:tab pos="294005" algn="l"/>
                <a:tab pos="297815" algn="l"/>
              </a:tabLst>
            </a:pP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	Alcohol</a:t>
            </a:r>
            <a:r>
              <a:rPr sz="1550" spc="15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can</a:t>
            </a:r>
            <a:r>
              <a:rPr sz="1550" spc="1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interfere</a:t>
            </a:r>
            <a:r>
              <a:rPr sz="1550" spc="16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with</a:t>
            </a:r>
            <a:r>
              <a:rPr sz="1550" spc="14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the</a:t>
            </a:r>
            <a:r>
              <a:rPr sz="1550" spc="9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creation</a:t>
            </a:r>
            <a:r>
              <a:rPr sz="1550" spc="16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550" spc="1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memory,</a:t>
            </a:r>
            <a:r>
              <a:rPr sz="1550" spc="16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but</a:t>
            </a:r>
            <a:r>
              <a:rPr sz="1550" spc="10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not</a:t>
            </a:r>
            <a:r>
              <a:rPr sz="1550" spc="10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12121"/>
                </a:solidFill>
                <a:latin typeface="Arial"/>
                <a:cs typeface="Arial"/>
              </a:rPr>
              <a:t>necessarily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render</a:t>
            </a:r>
            <a:r>
              <a:rPr sz="1550" spc="16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550" spc="1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person</a:t>
            </a:r>
            <a:r>
              <a:rPr sz="1550" spc="19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12121"/>
                </a:solidFill>
                <a:latin typeface="Arial"/>
                <a:cs typeface="Arial"/>
              </a:rPr>
              <a:t>incapacitated.</a:t>
            </a:r>
            <a:endParaRPr sz="1550">
              <a:latin typeface="Arial"/>
              <a:cs typeface="Arial"/>
            </a:endParaRPr>
          </a:p>
          <a:p>
            <a:pPr marL="664845">
              <a:lnSpc>
                <a:spcPct val="100000"/>
              </a:lnSpc>
              <a:spcBef>
                <a:spcPts val="930"/>
              </a:spcBef>
              <a:tabLst>
                <a:tab pos="934085" algn="l"/>
              </a:tabLst>
            </a:pPr>
            <a:r>
              <a:rPr sz="1300" spc="-5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300" dirty="0">
                <a:solidFill>
                  <a:srgbClr val="212121"/>
                </a:solidFill>
                <a:latin typeface="Arial"/>
                <a:cs typeface="Arial"/>
              </a:rPr>
              <a:t>	</a:t>
            </a:r>
            <a:r>
              <a:rPr sz="1550" b="1" spc="-10" dirty="0">
                <a:solidFill>
                  <a:srgbClr val="212121"/>
                </a:solidFill>
                <a:latin typeface="Arial"/>
                <a:cs typeface="Arial"/>
              </a:rPr>
              <a:t>"Blackouts"</a:t>
            </a:r>
            <a:endParaRPr sz="1550">
              <a:latin typeface="Arial"/>
              <a:cs typeface="Arial"/>
            </a:endParaRPr>
          </a:p>
          <a:p>
            <a:pPr marL="297815" indent="-285115">
              <a:lnSpc>
                <a:spcPct val="100000"/>
              </a:lnSpc>
              <a:spcBef>
                <a:spcPts val="950"/>
              </a:spcBef>
              <a:buChar char="•"/>
              <a:tabLst>
                <a:tab pos="297815" algn="l"/>
              </a:tabLst>
            </a:pP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Differing</a:t>
            </a:r>
            <a:r>
              <a:rPr sz="1550" spc="204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perceptions</a:t>
            </a:r>
            <a:r>
              <a:rPr sz="1550" spc="29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about</a:t>
            </a:r>
            <a:r>
              <a:rPr sz="1550" spc="16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12121"/>
                </a:solidFill>
                <a:latin typeface="Arial"/>
                <a:cs typeface="Arial"/>
              </a:rPr>
              <a:t>alcohol</a:t>
            </a:r>
            <a:r>
              <a:rPr sz="1550" spc="229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12121"/>
                </a:solidFill>
                <a:latin typeface="Arial"/>
                <a:cs typeface="Arial"/>
              </a:rPr>
              <a:t>consumption.</a:t>
            </a:r>
            <a:endParaRPr sz="1550">
              <a:latin typeface="Arial"/>
              <a:cs typeface="Arial"/>
            </a:endParaRPr>
          </a:p>
          <a:p>
            <a:pPr marL="296545" marR="135255" indent="-284480">
              <a:lnSpc>
                <a:spcPct val="104600"/>
              </a:lnSpc>
              <a:spcBef>
                <a:spcPts val="865"/>
              </a:spcBef>
              <a:buChar char="•"/>
              <a:tabLst>
                <a:tab pos="296545" algn="l"/>
              </a:tabLst>
            </a:pPr>
            <a:r>
              <a:rPr sz="1550" spc="10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550" spc="12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12121"/>
                </a:solidFill>
                <a:latin typeface="Arial"/>
                <a:cs typeface="Arial"/>
              </a:rPr>
              <a:t>determine</a:t>
            </a:r>
            <a:r>
              <a:rPr sz="1550" spc="19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12121"/>
                </a:solidFill>
                <a:latin typeface="Arial"/>
                <a:cs typeface="Arial"/>
              </a:rPr>
              <a:t>intoxication</a:t>
            </a:r>
            <a:r>
              <a:rPr sz="1550" spc="20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12121"/>
                </a:solidFill>
                <a:latin typeface="Arial"/>
                <a:cs typeface="Arial"/>
              </a:rPr>
              <a:t>v.</a:t>
            </a:r>
            <a:r>
              <a:rPr sz="1550" spc="1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12121"/>
                </a:solidFill>
                <a:latin typeface="Arial"/>
                <a:cs typeface="Arial"/>
              </a:rPr>
              <a:t>incapacitation</a:t>
            </a:r>
            <a:r>
              <a:rPr sz="1550" spc="2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12121"/>
                </a:solidFill>
                <a:latin typeface="Arial"/>
                <a:cs typeface="Arial"/>
              </a:rPr>
              <a:t>issues,</a:t>
            </a:r>
            <a:r>
              <a:rPr sz="1550" spc="13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12121"/>
                </a:solidFill>
                <a:latin typeface="Arial"/>
                <a:cs typeface="Arial"/>
              </a:rPr>
              <a:t>investigators</a:t>
            </a:r>
            <a:r>
              <a:rPr sz="1550" spc="26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212121"/>
                </a:solidFill>
                <a:latin typeface="Arial"/>
                <a:cs typeface="Arial"/>
              </a:rPr>
              <a:t>and </a:t>
            </a:r>
            <a:r>
              <a:rPr sz="1550" spc="20" dirty="0">
                <a:solidFill>
                  <a:srgbClr val="212121"/>
                </a:solidFill>
                <a:latin typeface="Arial"/>
                <a:cs typeface="Arial"/>
              </a:rPr>
              <a:t>adjudicators</a:t>
            </a:r>
            <a:r>
              <a:rPr sz="1550" spc="15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212121"/>
                </a:solidFill>
                <a:latin typeface="Arial"/>
                <a:cs typeface="Arial"/>
              </a:rPr>
              <a:t>must</a:t>
            </a:r>
            <a:r>
              <a:rPr sz="1550" spc="8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212121"/>
                </a:solidFill>
                <a:latin typeface="Arial"/>
                <a:cs typeface="Arial"/>
              </a:rPr>
              <a:t>seek/understand</a:t>
            </a:r>
            <a:r>
              <a:rPr sz="1550" spc="-5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212121"/>
                </a:solidFill>
                <a:latin typeface="Arial"/>
                <a:cs typeface="Arial"/>
              </a:rPr>
              <a:t>detailed</a:t>
            </a:r>
            <a:r>
              <a:rPr sz="1550" spc="8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212121"/>
                </a:solidFill>
                <a:latin typeface="Arial"/>
                <a:cs typeface="Arial"/>
              </a:rPr>
              <a:t>information</a:t>
            </a:r>
            <a:r>
              <a:rPr sz="1550" spc="17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12121"/>
                </a:solidFill>
                <a:latin typeface="Arial"/>
                <a:cs typeface="Arial"/>
              </a:rPr>
              <a:t>about: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0"/>
              </a:spcBef>
              <a:buClr>
                <a:srgbClr val="212121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657860" lvl="1" indent="-240029">
              <a:lnSpc>
                <a:spcPct val="100000"/>
              </a:lnSpc>
              <a:buSzPct val="85714"/>
              <a:buChar char="o"/>
              <a:tabLst>
                <a:tab pos="657860" algn="l"/>
              </a:tabLst>
            </a:pP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Alcohol</a:t>
            </a:r>
            <a:r>
              <a:rPr sz="1400" spc="114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212121"/>
                </a:solidFill>
                <a:latin typeface="Arial"/>
                <a:cs typeface="Arial"/>
              </a:rPr>
              <a:t>consumption</a:t>
            </a:r>
            <a:endParaRPr sz="1400">
              <a:latin typeface="Arial"/>
              <a:cs typeface="Arial"/>
            </a:endParaRPr>
          </a:p>
          <a:p>
            <a:pPr marL="655320" lvl="1" indent="-237490">
              <a:lnSpc>
                <a:spcPct val="100000"/>
              </a:lnSpc>
              <a:spcBef>
                <a:spcPts val="890"/>
              </a:spcBef>
              <a:buSzPct val="85714"/>
              <a:buChar char="o"/>
              <a:tabLst>
                <a:tab pos="655320" algn="l"/>
              </a:tabLst>
            </a:pP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Food/water</a:t>
            </a:r>
            <a:r>
              <a:rPr sz="1400" spc="27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212121"/>
                </a:solidFill>
                <a:latin typeface="Arial"/>
                <a:cs typeface="Arial"/>
              </a:rPr>
              <a:t>consumption</a:t>
            </a:r>
            <a:endParaRPr sz="1400">
              <a:latin typeface="Arial"/>
              <a:cs typeface="Arial"/>
            </a:endParaRPr>
          </a:p>
          <a:p>
            <a:pPr marL="656590" lvl="1" indent="-238760">
              <a:lnSpc>
                <a:spcPct val="100000"/>
              </a:lnSpc>
              <a:spcBef>
                <a:spcPts val="895"/>
              </a:spcBef>
              <a:buSzPct val="85714"/>
              <a:buChar char="o"/>
              <a:tabLst>
                <a:tab pos="656590" algn="l"/>
              </a:tabLst>
            </a:pP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Tolerance</a:t>
            </a:r>
            <a:r>
              <a:rPr sz="1400" spc="17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212121"/>
                </a:solidFill>
                <a:latin typeface="Arial"/>
                <a:cs typeface="Arial"/>
              </a:rPr>
              <a:t>levels</a:t>
            </a:r>
            <a:endParaRPr sz="1400">
              <a:latin typeface="Arial"/>
              <a:cs typeface="Arial"/>
            </a:endParaRPr>
          </a:p>
          <a:p>
            <a:pPr marL="655320" lvl="1" indent="-237490">
              <a:lnSpc>
                <a:spcPct val="100000"/>
              </a:lnSpc>
              <a:spcBef>
                <a:spcPts val="915"/>
              </a:spcBef>
              <a:buSzPct val="85714"/>
              <a:buChar char="o"/>
              <a:tabLst>
                <a:tab pos="655320" algn="l"/>
              </a:tabLst>
            </a:pP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Observations</a:t>
            </a:r>
            <a:r>
              <a:rPr sz="1400" spc="30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by</a:t>
            </a:r>
            <a:r>
              <a:rPr sz="1400" spc="10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others,</a:t>
            </a:r>
            <a:r>
              <a:rPr sz="1400" spc="11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if</a:t>
            </a:r>
            <a:r>
              <a:rPr sz="1400" spc="8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212121"/>
                </a:solidFill>
                <a:latin typeface="Arial"/>
                <a:cs typeface="Arial"/>
              </a:rPr>
              <a:t>possible</a:t>
            </a:r>
            <a:endParaRPr sz="1400">
              <a:latin typeface="Arial"/>
              <a:cs typeface="Arial"/>
            </a:endParaRPr>
          </a:p>
          <a:p>
            <a:pPr marL="655320" lvl="1" indent="-238760">
              <a:lnSpc>
                <a:spcPct val="100000"/>
              </a:lnSpc>
              <a:spcBef>
                <a:spcPts val="890"/>
              </a:spcBef>
              <a:buSzPct val="96428"/>
              <a:buFont typeface="Times New Roman"/>
              <a:buChar char="o"/>
              <a:tabLst>
                <a:tab pos="655320" algn="l"/>
              </a:tabLst>
            </a:pP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Other</a:t>
            </a:r>
            <a:r>
              <a:rPr sz="1400" spc="15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evidence</a:t>
            </a:r>
            <a:r>
              <a:rPr sz="1400" spc="17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400" spc="9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incapacity</a:t>
            </a:r>
            <a:r>
              <a:rPr sz="1400" spc="19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(texts,</a:t>
            </a:r>
            <a:r>
              <a:rPr sz="1400" spc="18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12121"/>
                </a:solidFill>
                <a:latin typeface="Arial"/>
                <a:cs typeface="Arial"/>
              </a:rPr>
              <a:t>video,</a:t>
            </a:r>
            <a:r>
              <a:rPr sz="1400" spc="15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212121"/>
                </a:solidFill>
                <a:latin typeface="Arial"/>
                <a:cs typeface="Arial"/>
              </a:rPr>
              <a:t>etc.)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6561" y="5078396"/>
            <a:ext cx="17272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212121"/>
                </a:solidFill>
                <a:latin typeface="Arial"/>
                <a:cs typeface="Arial"/>
              </a:rPr>
              <a:t>23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459" y="5102541"/>
            <a:ext cx="173863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3D3D3D"/>
                </a:solidFill>
                <a:latin typeface="Arial"/>
                <a:cs typeface="Arial"/>
              </a:rPr>
              <a:t>BERNSTEIN</a:t>
            </a:r>
            <a:r>
              <a:rPr sz="1400" b="1" spc="114" dirty="0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838383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603707" y="160752"/>
            <a:ext cx="471805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1F1F1F"/>
                </a:solidFill>
              </a:rPr>
              <a:t>Intoxication</a:t>
            </a:r>
            <a:r>
              <a:rPr spc="420" dirty="0">
                <a:solidFill>
                  <a:srgbClr val="1F1F1F"/>
                </a:solidFill>
              </a:rPr>
              <a:t> </a:t>
            </a:r>
            <a:r>
              <a:rPr dirty="0">
                <a:solidFill>
                  <a:srgbClr val="1F1F1F"/>
                </a:solidFill>
              </a:rPr>
              <a:t>vs.</a:t>
            </a:r>
            <a:r>
              <a:rPr spc="85" dirty="0">
                <a:solidFill>
                  <a:srgbClr val="1F1F1F"/>
                </a:solidFill>
              </a:rPr>
              <a:t> </a:t>
            </a:r>
            <a:r>
              <a:rPr spc="-10" dirty="0">
                <a:solidFill>
                  <a:srgbClr val="1F1F1F"/>
                </a:solidFill>
              </a:rPr>
              <a:t>Incapacitation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05723" y="840010"/>
            <a:ext cx="6008370" cy="21877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6220" indent="-220979">
              <a:lnSpc>
                <a:spcPct val="100000"/>
              </a:lnSpc>
              <a:spcBef>
                <a:spcPts val="100"/>
              </a:spcBef>
              <a:buChar char="•"/>
              <a:tabLst>
                <a:tab pos="236220" algn="l"/>
              </a:tabLst>
            </a:pP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Incapacitation</a:t>
            </a:r>
            <a:r>
              <a:rPr sz="1550" spc="-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is</a:t>
            </a:r>
            <a:r>
              <a:rPr sz="1550" spc="8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a</a:t>
            </a:r>
            <a:r>
              <a:rPr sz="1550" spc="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state</a:t>
            </a:r>
            <a:r>
              <a:rPr sz="1550" spc="9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far</a:t>
            </a:r>
            <a:r>
              <a:rPr sz="1550" spc="1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beyond</a:t>
            </a:r>
            <a:r>
              <a:rPr sz="1550" spc="18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drunkenness</a:t>
            </a:r>
            <a:r>
              <a:rPr sz="1550" spc="1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or</a:t>
            </a:r>
            <a:r>
              <a:rPr sz="1550" spc="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intoxication.</a:t>
            </a:r>
            <a:endParaRPr sz="15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Clr>
                <a:srgbClr val="1F1F1F"/>
              </a:buClr>
              <a:buFont typeface="Arial"/>
              <a:buChar char="•"/>
            </a:pPr>
            <a:endParaRPr sz="1550" dirty="0">
              <a:latin typeface="Arial"/>
              <a:cs typeface="Arial"/>
            </a:endParaRPr>
          </a:p>
          <a:p>
            <a:pPr marL="239395" indent="-226695">
              <a:lnSpc>
                <a:spcPct val="100000"/>
              </a:lnSpc>
              <a:buChar char="•"/>
              <a:tabLst>
                <a:tab pos="239395" algn="l"/>
                <a:tab pos="1738630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Signs</a:t>
            </a:r>
            <a:r>
              <a:rPr sz="1550" spc="114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550" spc="1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u="heavy" dirty="0">
                <a:solidFill>
                  <a:srgbClr val="7C7C7C"/>
                </a:solidFill>
                <a:uFill>
                  <a:solidFill>
                    <a:srgbClr val="7C7C7C"/>
                  </a:solidFill>
                </a:uFill>
                <a:latin typeface="Arial"/>
                <a:cs typeface="Arial"/>
              </a:rPr>
              <a:t>in</a:t>
            </a:r>
            <a:r>
              <a:rPr lang="en-US" sz="1550" u="heavy" spc="40" dirty="0">
                <a:solidFill>
                  <a:srgbClr val="7C7C7C"/>
                </a:solidFill>
                <a:uFill>
                  <a:solidFill>
                    <a:srgbClr val="7C7C7C"/>
                  </a:solidFill>
                </a:uFill>
                <a:latin typeface="Arial"/>
                <a:cs typeface="Arial"/>
              </a:rPr>
              <a:t>t</a:t>
            </a:r>
            <a:r>
              <a:rPr sz="1550" u="heavy" spc="-20" dirty="0">
                <a:solidFill>
                  <a:srgbClr val="7C7C7C"/>
                </a:solidFill>
                <a:uFill>
                  <a:solidFill>
                    <a:srgbClr val="7C7C7C"/>
                  </a:solidFill>
                </a:uFill>
                <a:latin typeface="Arial"/>
                <a:cs typeface="Arial"/>
              </a:rPr>
              <a:t>oxic</a:t>
            </a:r>
            <a:r>
              <a:rPr lang="en-US" sz="1550" u="heavy" spc="-20" dirty="0">
                <a:solidFill>
                  <a:srgbClr val="7C7C7C"/>
                </a:solidFill>
                <a:uFill>
                  <a:solidFill>
                    <a:srgbClr val="7C7C7C"/>
                  </a:solidFill>
                </a:uFill>
                <a:latin typeface="Arial"/>
                <a:cs typeface="Arial"/>
              </a:rPr>
              <a:t>a</a:t>
            </a:r>
            <a:r>
              <a:rPr sz="1550" u="heavy" dirty="0">
                <a:solidFill>
                  <a:srgbClr val="7C7C7C"/>
                </a:solidFill>
                <a:uFill>
                  <a:solidFill>
                    <a:srgbClr val="7C7C7C"/>
                  </a:solidFill>
                </a:uFill>
                <a:latin typeface="Arial"/>
                <a:cs typeface="Arial"/>
              </a:rPr>
              <a:t>tion</a:t>
            </a:r>
            <a:r>
              <a:rPr sz="1550" u="none" spc="95" dirty="0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sz="1550" u="none" dirty="0">
                <a:solidFill>
                  <a:srgbClr val="1F1F1F"/>
                </a:solidFill>
                <a:latin typeface="Arial"/>
                <a:cs typeface="Arial"/>
              </a:rPr>
              <a:t>include,</a:t>
            </a:r>
            <a:r>
              <a:rPr sz="1550" u="none" spc="1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u="none" dirty="0">
                <a:solidFill>
                  <a:srgbClr val="1F1F1F"/>
                </a:solidFill>
                <a:latin typeface="Arial"/>
                <a:cs typeface="Arial"/>
              </a:rPr>
              <a:t>but</a:t>
            </a:r>
            <a:r>
              <a:rPr sz="1550" u="none" spc="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u="none" dirty="0">
                <a:solidFill>
                  <a:srgbClr val="1F1F1F"/>
                </a:solidFill>
                <a:latin typeface="Arial"/>
                <a:cs typeface="Arial"/>
              </a:rPr>
              <a:t>are</a:t>
            </a:r>
            <a:r>
              <a:rPr sz="1550" u="none" spc="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u="none" dirty="0">
                <a:solidFill>
                  <a:srgbClr val="1F1F1F"/>
                </a:solidFill>
                <a:latin typeface="Arial"/>
                <a:cs typeface="Arial"/>
              </a:rPr>
              <a:t>not</a:t>
            </a:r>
            <a:r>
              <a:rPr sz="1550" u="none" spc="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u="none" dirty="0">
                <a:solidFill>
                  <a:srgbClr val="1F1F1F"/>
                </a:solidFill>
                <a:latin typeface="Arial"/>
                <a:cs typeface="Arial"/>
              </a:rPr>
              <a:t>limited</a:t>
            </a:r>
            <a:r>
              <a:rPr sz="1550" u="none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u="none" spc="-25" dirty="0">
                <a:solidFill>
                  <a:srgbClr val="1F1F1F"/>
                </a:solidFill>
                <a:latin typeface="Arial"/>
                <a:cs typeface="Arial"/>
              </a:rPr>
              <a:t>to:</a:t>
            </a:r>
            <a:endParaRPr sz="15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90"/>
              </a:spcBef>
              <a:buClr>
                <a:srgbClr val="1F1F1F"/>
              </a:buClr>
              <a:buFont typeface="Arial"/>
              <a:buChar char="•"/>
            </a:pPr>
            <a:endParaRPr sz="1550" dirty="0">
              <a:latin typeface="Arial"/>
              <a:cs typeface="Arial"/>
            </a:endParaRPr>
          </a:p>
          <a:p>
            <a:pPr marL="921385" lvl="1" indent="-271145">
              <a:lnSpc>
                <a:spcPct val="100000"/>
              </a:lnSpc>
              <a:spcBef>
                <a:spcPts val="5"/>
              </a:spcBef>
              <a:buSzPct val="82142"/>
              <a:buChar char="o"/>
              <a:tabLst>
                <a:tab pos="921385" algn="l"/>
              </a:tabLst>
            </a:pP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Slurred</a:t>
            </a:r>
            <a:r>
              <a:rPr sz="1400" spc="8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F1F1F"/>
                </a:solidFill>
                <a:latin typeface="Arial"/>
                <a:cs typeface="Arial"/>
              </a:rPr>
              <a:t>speech</a:t>
            </a:r>
            <a:endParaRPr sz="1400" dirty="0">
              <a:latin typeface="Arial"/>
              <a:cs typeface="Arial"/>
            </a:endParaRPr>
          </a:p>
          <a:p>
            <a:pPr marL="921385" lvl="1" indent="-271145">
              <a:lnSpc>
                <a:spcPct val="100000"/>
              </a:lnSpc>
              <a:spcBef>
                <a:spcPts val="409"/>
              </a:spcBef>
              <a:buSzPct val="82142"/>
              <a:buChar char="o"/>
              <a:tabLst>
                <a:tab pos="921385" algn="l"/>
              </a:tabLst>
            </a:pP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Weaving</a:t>
            </a:r>
            <a:r>
              <a:rPr sz="1400" spc="1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or</a:t>
            </a:r>
            <a:r>
              <a:rPr sz="1400" spc="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stumbling</a:t>
            </a:r>
            <a:r>
              <a:rPr sz="1400" spc="1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while</a:t>
            </a:r>
            <a:r>
              <a:rPr sz="1400" spc="1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F1F1F"/>
                </a:solidFill>
                <a:latin typeface="Arial"/>
                <a:cs typeface="Arial"/>
              </a:rPr>
              <a:t>walking</a:t>
            </a:r>
            <a:endParaRPr sz="1400" dirty="0">
              <a:latin typeface="Arial"/>
              <a:cs typeface="Arial"/>
            </a:endParaRPr>
          </a:p>
          <a:p>
            <a:pPr marL="918844" lvl="1" indent="-269240">
              <a:lnSpc>
                <a:spcPct val="100000"/>
              </a:lnSpc>
              <a:spcBef>
                <a:spcPts val="409"/>
              </a:spcBef>
              <a:buSzPct val="85714"/>
              <a:buChar char="o"/>
              <a:tabLst>
                <a:tab pos="918844" algn="l"/>
              </a:tabLst>
            </a:pP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Impaired</a:t>
            </a:r>
            <a:r>
              <a:rPr sz="1400" spc="1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fine/gross</a:t>
            </a:r>
            <a:r>
              <a:rPr sz="1400" spc="1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motor</a:t>
            </a:r>
            <a:r>
              <a:rPr sz="1400" spc="18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F1F1F"/>
                </a:solidFill>
                <a:latin typeface="Arial"/>
                <a:cs typeface="Arial"/>
              </a:rPr>
              <a:t>skills</a:t>
            </a:r>
            <a:endParaRPr sz="1400" dirty="0">
              <a:latin typeface="Arial"/>
              <a:cs typeface="Arial"/>
            </a:endParaRPr>
          </a:p>
          <a:p>
            <a:pPr marL="918210" lvl="1" indent="-268605">
              <a:lnSpc>
                <a:spcPct val="100000"/>
              </a:lnSpc>
              <a:spcBef>
                <a:spcPts val="434"/>
              </a:spcBef>
              <a:buSzPct val="85714"/>
              <a:buChar char="o"/>
              <a:tabLst>
                <a:tab pos="918210" algn="l"/>
              </a:tabLst>
            </a:pP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Exaggerated</a:t>
            </a:r>
            <a:r>
              <a:rPr sz="1400" spc="2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F1F1F"/>
                </a:solidFill>
                <a:latin typeface="Arial"/>
                <a:cs typeface="Arial"/>
              </a:rPr>
              <a:t>emotions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2" name="object 2" descr="Signs of incapacitation include, but are not limited to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2767" y="3375188"/>
            <a:ext cx="4994349" cy="21972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241865" y="3816174"/>
            <a:ext cx="4627880" cy="108775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282575" indent="-268605">
              <a:lnSpc>
                <a:spcPct val="100000"/>
              </a:lnSpc>
              <a:spcBef>
                <a:spcPts val="509"/>
              </a:spcBef>
              <a:buSzPct val="82142"/>
              <a:buChar char="o"/>
              <a:tabLst>
                <a:tab pos="282575" algn="l"/>
              </a:tabLst>
            </a:pP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Inability</a:t>
            </a:r>
            <a:r>
              <a:rPr sz="1400" spc="1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400" spc="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speak</a:t>
            </a:r>
            <a:r>
              <a:rPr sz="1400" spc="1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F1F1F"/>
                </a:solidFill>
                <a:latin typeface="Arial"/>
                <a:cs typeface="Arial"/>
              </a:rPr>
              <a:t>coherently</a:t>
            </a:r>
            <a:endParaRPr sz="1400">
              <a:latin typeface="Arial"/>
              <a:cs typeface="Arial"/>
            </a:endParaRPr>
          </a:p>
          <a:p>
            <a:pPr marL="284480" indent="-271145">
              <a:lnSpc>
                <a:spcPct val="100000"/>
              </a:lnSpc>
              <a:spcBef>
                <a:spcPts val="409"/>
              </a:spcBef>
              <a:buSzPct val="85714"/>
              <a:buChar char="o"/>
              <a:tabLst>
                <a:tab pos="284480" algn="l"/>
              </a:tabLst>
            </a:pP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Confusion</a:t>
            </a:r>
            <a:r>
              <a:rPr sz="1400" spc="1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400" spc="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basic</a:t>
            </a:r>
            <a:r>
              <a:rPr sz="1400" spc="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facts</a:t>
            </a:r>
            <a:r>
              <a:rPr sz="1400" spc="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(day</a:t>
            </a:r>
            <a:r>
              <a:rPr sz="1400" spc="114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400" spc="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week,</a:t>
            </a:r>
            <a:r>
              <a:rPr sz="1400" spc="1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birthdate,</a:t>
            </a:r>
            <a:r>
              <a:rPr sz="1400" spc="1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F1F1F"/>
                </a:solidFill>
                <a:latin typeface="Arial"/>
                <a:cs typeface="Arial"/>
              </a:rPr>
              <a:t>etc.)</a:t>
            </a:r>
            <a:endParaRPr sz="1400">
              <a:latin typeface="Arial"/>
              <a:cs typeface="Arial"/>
            </a:endParaRPr>
          </a:p>
          <a:p>
            <a:pPr marL="282575" indent="-269875">
              <a:lnSpc>
                <a:spcPct val="100000"/>
              </a:lnSpc>
              <a:spcBef>
                <a:spcPts val="409"/>
              </a:spcBef>
              <a:buFont typeface="Times New Roman"/>
              <a:buChar char="o"/>
              <a:tabLst>
                <a:tab pos="282575" algn="l"/>
              </a:tabLst>
            </a:pP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Inability</a:t>
            </a:r>
            <a:r>
              <a:rPr sz="140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400" spc="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walk</a:t>
            </a:r>
            <a:r>
              <a:rPr sz="1400" spc="1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F1F1F"/>
                </a:solidFill>
                <a:latin typeface="Arial"/>
                <a:cs typeface="Arial"/>
              </a:rPr>
              <a:t>unassisted</a:t>
            </a:r>
            <a:endParaRPr sz="14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409"/>
              </a:spcBef>
              <a:buSzPct val="96428"/>
              <a:buFont typeface="Times New Roman"/>
              <a:buChar char="o"/>
              <a:tabLst>
                <a:tab pos="285115" algn="l"/>
              </a:tabLst>
            </a:pPr>
            <a:r>
              <a:rPr sz="1400" spc="-10" dirty="0">
                <a:solidFill>
                  <a:srgbClr val="1F1F1F"/>
                </a:solidFill>
                <a:latin typeface="Arial"/>
                <a:cs typeface="Arial"/>
              </a:rPr>
              <a:t>Unconsciousness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7617" y="5185205"/>
            <a:ext cx="17018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F1F1F"/>
                </a:solidFill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92986" y="5191041"/>
            <a:ext cx="174117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1F1F1F"/>
                </a:solidFill>
                <a:latin typeface="Arial"/>
                <a:cs typeface="Arial"/>
              </a:rPr>
              <a:t>BERNSTEIN</a:t>
            </a:r>
            <a:r>
              <a:rPr sz="1400" b="1" spc="1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7C7C7C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0477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00"/>
              </a:spcBef>
            </a:pPr>
            <a:r>
              <a:rPr sz="2550" spc="-10" dirty="0">
                <a:solidFill>
                  <a:srgbClr val="313131"/>
                </a:solidFill>
              </a:rPr>
              <a:t>Incapacitation</a:t>
            </a:r>
            <a:endParaRPr sz="2550"/>
          </a:p>
        </p:txBody>
      </p:sp>
      <p:sp>
        <p:nvSpPr>
          <p:cNvPr id="5" name="object 5"/>
          <p:cNvSpPr txBox="1"/>
          <p:nvPr/>
        </p:nvSpPr>
        <p:spPr>
          <a:xfrm>
            <a:off x="1061401" y="1227573"/>
            <a:ext cx="5779770" cy="19304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82065">
              <a:lnSpc>
                <a:spcPts val="4995"/>
              </a:lnSpc>
              <a:spcBef>
                <a:spcPts val="105"/>
              </a:spcBef>
            </a:pPr>
            <a:r>
              <a:rPr sz="4550" b="1" spc="20" dirty="0">
                <a:solidFill>
                  <a:srgbClr val="838383"/>
                </a:solidFill>
                <a:latin typeface="Arial"/>
                <a:cs typeface="Arial"/>
              </a:rPr>
              <a:t>Q</a:t>
            </a:r>
            <a:endParaRPr sz="4550" dirty="0">
              <a:latin typeface="Arial"/>
              <a:cs typeface="Arial"/>
            </a:endParaRPr>
          </a:p>
          <a:p>
            <a:pPr marL="1884680">
              <a:lnSpc>
                <a:spcPts val="1755"/>
              </a:lnSpc>
            </a:pPr>
            <a:r>
              <a:rPr sz="1850" b="1" dirty="0">
                <a:solidFill>
                  <a:srgbClr val="838383"/>
                </a:solidFill>
                <a:latin typeface="Arial"/>
                <a:cs typeface="Arial"/>
              </a:rPr>
              <a:t>Key</a:t>
            </a:r>
            <a:r>
              <a:rPr sz="1850" b="1" spc="120" dirty="0">
                <a:solidFill>
                  <a:srgbClr val="838383"/>
                </a:solidFill>
                <a:latin typeface="Arial"/>
                <a:cs typeface="Arial"/>
              </a:rPr>
              <a:t> </a:t>
            </a:r>
            <a:r>
              <a:rPr sz="1850" b="1" spc="-10" dirty="0">
                <a:solidFill>
                  <a:srgbClr val="838383"/>
                </a:solidFill>
                <a:latin typeface="Arial"/>
                <a:cs typeface="Arial"/>
              </a:rPr>
              <a:t>Inquiry:</a:t>
            </a:r>
            <a:endParaRPr sz="18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850" dirty="0">
              <a:latin typeface="Arial"/>
              <a:cs typeface="Arial"/>
            </a:endParaRPr>
          </a:p>
          <a:p>
            <a:pPr marL="12700" marR="5080" indent="-635" algn="ctr">
              <a:lnSpc>
                <a:spcPct val="102099"/>
              </a:lnSpc>
            </a:pP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Whether</a:t>
            </a:r>
            <a:r>
              <a:rPr sz="1500" spc="14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Respondent</a:t>
            </a:r>
            <a:r>
              <a:rPr sz="1500" spc="15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knew/should</a:t>
            </a:r>
            <a:r>
              <a:rPr sz="1500" spc="14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have</a:t>
            </a:r>
            <a:r>
              <a:rPr sz="1500" spc="5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known</a:t>
            </a:r>
            <a:r>
              <a:rPr sz="1500" spc="5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that</a:t>
            </a:r>
            <a:r>
              <a:rPr sz="1500" spc="4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212121"/>
                </a:solidFill>
                <a:latin typeface="Arial"/>
                <a:cs typeface="Arial"/>
              </a:rPr>
              <a:t>Complainant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was</a:t>
            </a:r>
            <a:r>
              <a:rPr sz="1500" spc="2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incapacitated</a:t>
            </a:r>
            <a:r>
              <a:rPr sz="1500" spc="16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and</a:t>
            </a:r>
            <a:r>
              <a:rPr sz="1500" spc="3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i="1" dirty="0">
                <a:solidFill>
                  <a:srgbClr val="212121"/>
                </a:solidFill>
                <a:latin typeface="Arial"/>
                <a:cs typeface="Arial"/>
              </a:rPr>
              <a:t>took</a:t>
            </a:r>
            <a:r>
              <a:rPr sz="1500" i="1" spc="5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i="1" dirty="0">
                <a:solidFill>
                  <a:srgbClr val="212121"/>
                </a:solidFill>
                <a:latin typeface="Arial"/>
                <a:cs typeface="Arial"/>
              </a:rPr>
              <a:t>advantage</a:t>
            </a:r>
            <a:r>
              <a:rPr sz="1500" i="1" spc="14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i="1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500" i="1" spc="4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Complainant's</a:t>
            </a:r>
            <a:r>
              <a:rPr sz="1500" spc="18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212121"/>
                </a:solidFill>
                <a:latin typeface="Arial"/>
                <a:cs typeface="Arial"/>
              </a:rPr>
              <a:t>incapacity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500" spc="1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engage</a:t>
            </a:r>
            <a:r>
              <a:rPr sz="1500" spc="12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500" spc="1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12121"/>
                </a:solidFill>
                <a:latin typeface="Arial"/>
                <a:cs typeface="Arial"/>
              </a:rPr>
              <a:t>sexual</a:t>
            </a:r>
            <a:r>
              <a:rPr sz="1500" spc="9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212121"/>
                </a:solidFill>
                <a:latin typeface="Arial"/>
                <a:cs typeface="Arial"/>
              </a:rPr>
              <a:t>activity.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7089" y="5521054"/>
            <a:ext cx="17272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212121"/>
                </a:solidFill>
                <a:latin typeface="Arial"/>
                <a:cs typeface="Arial"/>
              </a:rPr>
              <a:t>25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92986" y="5528174"/>
            <a:ext cx="17354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65" dirty="0">
                <a:solidFill>
                  <a:srgbClr val="313131"/>
                </a:solidFill>
                <a:latin typeface="Arial"/>
                <a:cs typeface="Arial"/>
              </a:rPr>
              <a:t>BERNSTEIN</a:t>
            </a:r>
            <a:r>
              <a:rPr sz="1400" b="1" spc="90" dirty="0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838383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2866416" y="667079"/>
            <a:ext cx="1395095" cy="4146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1270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50" b="0" i="0" u="none" strike="noStrike" kern="0" cap="none" spc="7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Arial"/>
                <a:cs typeface="Arial"/>
              </a:rPr>
              <a:t>Scenario</a:t>
            </a:r>
            <a:endParaRPr kumimoji="0" lang="en-US" sz="25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2039" y="5627701"/>
            <a:ext cx="17272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D1D1D"/>
                </a:solidFill>
                <a:latin typeface="Arial"/>
                <a:cs typeface="Arial"/>
              </a:rPr>
              <a:t>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71243" rIns="0" bIns="0" rtlCol="0">
            <a:spAutoFit/>
          </a:bodyPr>
          <a:lstStyle/>
          <a:p>
            <a:pPr marL="76200">
              <a:lnSpc>
                <a:spcPts val="1705"/>
              </a:lnSpc>
            </a:pPr>
            <a:r>
              <a:rPr dirty="0">
                <a:solidFill>
                  <a:srgbClr val="313131"/>
                </a:solidFill>
              </a:rPr>
              <a:t>BERNSTEIN</a:t>
            </a:r>
            <a:r>
              <a:rPr spc="400" dirty="0">
                <a:solidFill>
                  <a:srgbClr val="313131"/>
                </a:solidFill>
              </a:rPr>
              <a:t> </a:t>
            </a:r>
            <a:r>
              <a:rPr spc="-20" dirty="0">
                <a:solidFill>
                  <a:srgbClr val="7E7E7E"/>
                </a:solidFill>
              </a:rPr>
              <a:t>SHUR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451933" y="362674"/>
            <a:ext cx="6170930" cy="807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">
              <a:lnSpc>
                <a:spcPct val="106800"/>
              </a:lnSpc>
              <a:spcBef>
                <a:spcPts val="100"/>
              </a:spcBef>
              <a:tabLst>
                <a:tab pos="2138680" algn="l"/>
              </a:tabLst>
            </a:pPr>
            <a:r>
              <a:rPr sz="2400" spc="50" dirty="0">
                <a:solidFill>
                  <a:srgbClr val="2D2D2D"/>
                </a:solidFill>
              </a:rPr>
              <a:t>Investigation</a:t>
            </a:r>
            <a:r>
              <a:rPr sz="2400" dirty="0">
                <a:solidFill>
                  <a:srgbClr val="2D2D2D"/>
                </a:solidFill>
              </a:rPr>
              <a:t>	</a:t>
            </a:r>
            <a:r>
              <a:rPr sz="2400" spc="65" dirty="0">
                <a:solidFill>
                  <a:srgbClr val="2D2D2D"/>
                </a:solidFill>
              </a:rPr>
              <a:t>Preparation</a:t>
            </a:r>
            <a:r>
              <a:rPr sz="2400" spc="305" dirty="0">
                <a:solidFill>
                  <a:srgbClr val="2D2D2D"/>
                </a:solidFill>
              </a:rPr>
              <a:t> </a:t>
            </a:r>
            <a:r>
              <a:rPr sz="2400" spc="50" dirty="0">
                <a:solidFill>
                  <a:srgbClr val="2D2D2D"/>
                </a:solidFill>
              </a:rPr>
              <a:t>&amp;</a:t>
            </a:r>
            <a:r>
              <a:rPr sz="2400" spc="105" dirty="0">
                <a:solidFill>
                  <a:srgbClr val="2D2D2D"/>
                </a:solidFill>
              </a:rPr>
              <a:t> </a:t>
            </a:r>
            <a:r>
              <a:rPr sz="2400" spc="55" dirty="0">
                <a:solidFill>
                  <a:srgbClr val="2D2D2D"/>
                </a:solidFill>
              </a:rPr>
              <a:t>Information </a:t>
            </a:r>
            <a:r>
              <a:rPr sz="2400" spc="70" dirty="0">
                <a:solidFill>
                  <a:srgbClr val="2D2D2D"/>
                </a:solidFill>
              </a:rPr>
              <a:t>Gathering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544667" y="1383210"/>
            <a:ext cx="6658609" cy="37230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110" indent="-232410">
              <a:lnSpc>
                <a:spcPct val="100000"/>
              </a:lnSpc>
              <a:spcBef>
                <a:spcPts val="100"/>
              </a:spcBef>
              <a:buChar char="•"/>
              <a:tabLst>
                <a:tab pos="245110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Obtain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relevant</a:t>
            </a:r>
            <a:r>
              <a:rPr sz="1550" spc="2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policies.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50825" indent="-235585">
              <a:lnSpc>
                <a:spcPct val="100000"/>
              </a:lnSpc>
              <a:buClr>
                <a:srgbClr val="2D2D2D"/>
              </a:buClr>
              <a:buChar char="•"/>
              <a:tabLst>
                <a:tab pos="250825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Consider</a:t>
            </a:r>
            <a:r>
              <a:rPr sz="1550" spc="2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known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facts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55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identify</a:t>
            </a:r>
            <a:r>
              <a:rPr sz="1550" spc="2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potential</a:t>
            </a:r>
            <a:r>
              <a:rPr sz="1550" spc="2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sources</a:t>
            </a:r>
            <a:r>
              <a:rPr sz="1550" spc="2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50" spc="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information: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928369" marR="5080" lvl="1" indent="-267970">
              <a:lnSpc>
                <a:spcPct val="103899"/>
              </a:lnSpc>
              <a:buFont typeface="Times New Roman"/>
              <a:buChar char="o"/>
              <a:tabLst>
                <a:tab pos="929640" algn="l"/>
              </a:tabLst>
            </a:pP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Incident</a:t>
            </a:r>
            <a:r>
              <a:rPr sz="140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report/</a:t>
            </a:r>
            <a:r>
              <a:rPr sz="1400" spc="2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disclosures,</a:t>
            </a:r>
            <a:r>
              <a:rPr sz="1400" spc="2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witnesses,</a:t>
            </a:r>
            <a:r>
              <a:rPr sz="1400" spc="2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electronic</a:t>
            </a:r>
            <a:r>
              <a:rPr sz="140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evidence</a:t>
            </a:r>
            <a:r>
              <a:rPr sz="1400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(emails, 	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texts,</a:t>
            </a:r>
            <a:r>
              <a:rPr sz="140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social</a:t>
            </a:r>
            <a:r>
              <a:rPr sz="140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media),</a:t>
            </a:r>
            <a:r>
              <a:rPr sz="14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phone</a:t>
            </a:r>
            <a:r>
              <a:rPr sz="140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records,</a:t>
            </a:r>
            <a:r>
              <a:rPr sz="140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documents,</a:t>
            </a:r>
            <a:r>
              <a:rPr sz="1400" spc="2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security</a:t>
            </a:r>
            <a:r>
              <a:rPr sz="1400" spc="2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video,</a:t>
            </a:r>
            <a:r>
              <a:rPr sz="140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1A1A1A"/>
                </a:solidFill>
                <a:latin typeface="Arial"/>
                <a:cs typeface="Arial"/>
              </a:rPr>
              <a:t>card 	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swipe</a:t>
            </a:r>
            <a:r>
              <a:rPr sz="1400" spc="1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records,</a:t>
            </a:r>
            <a:r>
              <a:rPr sz="140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physical</a:t>
            </a:r>
            <a:r>
              <a:rPr sz="140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site</a:t>
            </a:r>
            <a:r>
              <a:rPr sz="1400" spc="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visit,</a:t>
            </a:r>
            <a:r>
              <a:rPr sz="1400" spc="1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forensic</a:t>
            </a:r>
            <a:r>
              <a:rPr sz="140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evidence</a:t>
            </a:r>
            <a:r>
              <a:rPr sz="1400" spc="1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(must</a:t>
            </a:r>
            <a:r>
              <a:rPr sz="140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be</a:t>
            </a:r>
            <a:r>
              <a:rPr sz="1400" spc="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reviewed 	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by</a:t>
            </a:r>
            <a:r>
              <a:rPr sz="140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trained</a:t>
            </a:r>
            <a:r>
              <a:rPr sz="140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forensic</a:t>
            </a:r>
            <a:r>
              <a:rPr sz="1400" spc="2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examiner).</a:t>
            </a:r>
            <a:endParaRPr sz="1400">
              <a:latin typeface="Arial"/>
              <a:cs typeface="Arial"/>
            </a:endParaRPr>
          </a:p>
          <a:p>
            <a:pPr marL="934085" lvl="1" indent="-270510">
              <a:lnSpc>
                <a:spcPct val="100000"/>
              </a:lnSpc>
              <a:spcBef>
                <a:spcPts val="409"/>
              </a:spcBef>
              <a:buFont typeface="Times New Roman"/>
              <a:buChar char="o"/>
              <a:tabLst>
                <a:tab pos="934085" algn="l"/>
              </a:tabLst>
            </a:pP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Publicly</a:t>
            </a:r>
            <a:r>
              <a:rPr sz="1400" spc="1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available</a:t>
            </a:r>
            <a:r>
              <a:rPr sz="1400" spc="20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evidence</a:t>
            </a:r>
            <a:r>
              <a:rPr sz="1400" spc="1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(e.g.</a:t>
            </a:r>
            <a:r>
              <a:rPr sz="140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social</a:t>
            </a:r>
            <a:r>
              <a:rPr sz="14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media).</a:t>
            </a:r>
            <a:endParaRPr sz="1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135"/>
              </a:spcBef>
              <a:buClr>
                <a:srgbClr val="1A1A1A"/>
              </a:buClr>
              <a:buFont typeface="Times New Roman"/>
              <a:buChar char="o"/>
            </a:pPr>
            <a:endParaRPr sz="1400">
              <a:latin typeface="Arial"/>
              <a:cs typeface="Arial"/>
            </a:endParaRPr>
          </a:p>
          <a:p>
            <a:pPr marL="252095" marR="67945" indent="-236854">
              <a:lnSpc>
                <a:spcPct val="103400"/>
              </a:lnSpc>
              <a:buChar char="•"/>
              <a:tabLst>
                <a:tab pos="253365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Develop</a:t>
            </a:r>
            <a:r>
              <a:rPr sz="155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</a:t>
            </a:r>
            <a:r>
              <a:rPr sz="155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working</a:t>
            </a:r>
            <a:r>
              <a:rPr sz="155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timeline</a:t>
            </a:r>
            <a:r>
              <a:rPr sz="1550" spc="2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5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events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55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prepare</a:t>
            </a:r>
            <a:r>
              <a:rPr sz="1550" spc="1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outline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50" spc="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questions 	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for</a:t>
            </a:r>
            <a:r>
              <a:rPr sz="155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parties/witnesses.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55904" indent="-237490">
              <a:lnSpc>
                <a:spcPct val="100000"/>
              </a:lnSpc>
              <a:spcBef>
                <a:spcPts val="5"/>
              </a:spcBef>
              <a:buChar char="•"/>
              <a:tabLst>
                <a:tab pos="255904" algn="l"/>
              </a:tabLst>
            </a:pPr>
            <a:r>
              <a:rPr sz="1550" spc="10" dirty="0">
                <a:solidFill>
                  <a:srgbClr val="1A1A1A"/>
                </a:solidFill>
                <a:latin typeface="Arial"/>
                <a:cs typeface="Arial"/>
              </a:rPr>
              <a:t>Log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5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A1A1A"/>
                </a:solidFill>
                <a:latin typeface="Arial"/>
                <a:cs typeface="Arial"/>
              </a:rPr>
              <a:t>outreach,</a:t>
            </a:r>
            <a:r>
              <a:rPr sz="1550" spc="20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A1A1A"/>
                </a:solidFill>
                <a:latin typeface="Arial"/>
                <a:cs typeface="Arial"/>
              </a:rPr>
              <a:t>communications,</a:t>
            </a:r>
            <a:r>
              <a:rPr sz="155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A1A1A"/>
                </a:solidFill>
                <a:latin typeface="Arial"/>
                <a:cs typeface="Arial"/>
              </a:rPr>
              <a:t>investigation</a:t>
            </a:r>
            <a:r>
              <a:rPr sz="1550" spc="25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timeline.</a:t>
            </a:r>
            <a:endParaRPr sz="1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3092" y="5527157"/>
            <a:ext cx="17272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25" dirty="0">
                <a:solidFill>
                  <a:srgbClr val="1A1A1A"/>
                </a:solidFill>
                <a:latin typeface="Arial"/>
                <a:cs typeface="Arial"/>
              </a:rPr>
              <a:t>27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5047" y="5534023"/>
            <a:ext cx="1739264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2D2D2D"/>
                </a:solidFill>
                <a:latin typeface="Arial"/>
                <a:cs typeface="Arial"/>
              </a:rPr>
              <a:t>BERNSTEIN</a:t>
            </a:r>
            <a:r>
              <a:rPr sz="1450" b="1" spc="38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7C7C7C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9420" rIns="0" bIns="0" rtlCol="0">
            <a:spAutoFit/>
          </a:bodyPr>
          <a:lstStyle/>
          <a:p>
            <a:pPr marL="13462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313131"/>
                </a:solidFill>
              </a:rPr>
              <a:t>Outreach</a:t>
            </a:r>
            <a:r>
              <a:rPr spc="290" dirty="0">
                <a:solidFill>
                  <a:srgbClr val="313131"/>
                </a:solidFill>
              </a:rPr>
              <a:t> </a:t>
            </a:r>
            <a:r>
              <a:rPr dirty="0">
                <a:solidFill>
                  <a:srgbClr val="313131"/>
                </a:solidFill>
              </a:rPr>
              <a:t>to</a:t>
            </a:r>
            <a:r>
              <a:rPr spc="95" dirty="0">
                <a:solidFill>
                  <a:srgbClr val="313131"/>
                </a:solidFill>
              </a:rPr>
              <a:t> </a:t>
            </a:r>
            <a:r>
              <a:rPr spc="-10" dirty="0">
                <a:solidFill>
                  <a:srgbClr val="313131"/>
                </a:solidFill>
              </a:rPr>
              <a:t>Parties/Witnesses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4040" y="1610562"/>
            <a:ext cx="6252845" cy="351282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290830" indent="-278130">
              <a:lnSpc>
                <a:spcPct val="100000"/>
              </a:lnSpc>
              <a:spcBef>
                <a:spcPts val="545"/>
              </a:spcBef>
              <a:buChar char="•"/>
              <a:tabLst>
                <a:tab pos="290830" algn="l"/>
              </a:tabLst>
            </a:pP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Use</a:t>
            </a:r>
            <a:r>
              <a:rPr sz="1550" spc="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parallel</a:t>
            </a:r>
            <a:r>
              <a:rPr sz="1550" spc="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communications</a:t>
            </a:r>
            <a:r>
              <a:rPr sz="1550" spc="-7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for</a:t>
            </a:r>
            <a:r>
              <a:rPr sz="1550" spc="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parties</a:t>
            </a:r>
            <a:r>
              <a:rPr sz="1550" spc="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(updates)</a:t>
            </a:r>
            <a:endParaRPr sz="1550">
              <a:latin typeface="Arial"/>
              <a:cs typeface="Arial"/>
            </a:endParaRPr>
          </a:p>
          <a:p>
            <a:pPr marL="291465" indent="-278765">
              <a:lnSpc>
                <a:spcPct val="100000"/>
              </a:lnSpc>
              <a:spcBef>
                <a:spcPts val="445"/>
              </a:spcBef>
              <a:buChar char="•"/>
              <a:tabLst>
                <a:tab pos="29146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Identify</a:t>
            </a:r>
            <a:r>
              <a:rPr sz="1550" spc="1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and</a:t>
            </a:r>
            <a:r>
              <a:rPr sz="1550" spc="16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address</a:t>
            </a:r>
            <a:r>
              <a:rPr sz="1550" spc="2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barriers</a:t>
            </a:r>
            <a:r>
              <a:rPr sz="1550" spc="1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550" spc="7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participation</a:t>
            </a:r>
            <a:r>
              <a:rPr sz="1550" spc="2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D1D1D"/>
                </a:solidFill>
                <a:latin typeface="Arial"/>
                <a:cs typeface="Arial"/>
              </a:rPr>
              <a:t>by: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70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648970" lvl="1" indent="-235585">
              <a:lnSpc>
                <a:spcPct val="100000"/>
              </a:lnSpc>
              <a:buFont typeface="Times New Roman"/>
              <a:buChar char="o"/>
              <a:tabLst>
                <a:tab pos="648970" algn="l"/>
              </a:tabLst>
            </a:pP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Communicating</a:t>
            </a:r>
            <a:r>
              <a:rPr sz="1400" spc="2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care</a:t>
            </a:r>
            <a:r>
              <a:rPr sz="1400" spc="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through</a:t>
            </a:r>
            <a:r>
              <a:rPr sz="140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tone</a:t>
            </a:r>
            <a:r>
              <a:rPr sz="1400" spc="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and</a:t>
            </a:r>
            <a:r>
              <a:rPr sz="1400" spc="1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word</a:t>
            </a:r>
            <a:r>
              <a:rPr sz="1400" spc="15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D1D1D"/>
                </a:solidFill>
                <a:latin typeface="Arial"/>
                <a:cs typeface="Arial"/>
              </a:rPr>
              <a:t>choice</a:t>
            </a:r>
            <a:endParaRPr sz="1400">
              <a:latin typeface="Arial"/>
              <a:cs typeface="Arial"/>
            </a:endParaRPr>
          </a:p>
          <a:p>
            <a:pPr marL="646430" lvl="1" indent="-234950">
              <a:lnSpc>
                <a:spcPct val="100000"/>
              </a:lnSpc>
              <a:spcBef>
                <a:spcPts val="434"/>
              </a:spcBef>
              <a:buSzPct val="85714"/>
              <a:buChar char="o"/>
              <a:tabLst>
                <a:tab pos="646430" algn="l"/>
              </a:tabLst>
            </a:pP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Using</a:t>
            </a:r>
            <a:r>
              <a:rPr sz="140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inclusive</a:t>
            </a:r>
            <a:r>
              <a:rPr sz="1400" spc="11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D1D1D"/>
                </a:solidFill>
                <a:latin typeface="Arial"/>
                <a:cs typeface="Arial"/>
              </a:rPr>
              <a:t>language</a:t>
            </a:r>
            <a:endParaRPr sz="1400">
              <a:latin typeface="Arial"/>
              <a:cs typeface="Arial"/>
            </a:endParaRPr>
          </a:p>
          <a:p>
            <a:pPr marL="648970" lvl="1" indent="-237490">
              <a:lnSpc>
                <a:spcPct val="100000"/>
              </a:lnSpc>
              <a:spcBef>
                <a:spcPts val="409"/>
              </a:spcBef>
              <a:buSzPct val="85714"/>
              <a:buChar char="o"/>
              <a:tabLst>
                <a:tab pos="648970" algn="l"/>
              </a:tabLst>
            </a:pPr>
            <a:r>
              <a:rPr sz="1400" spc="10" dirty="0">
                <a:solidFill>
                  <a:srgbClr val="1D1D1D"/>
                </a:solidFill>
                <a:latin typeface="Arial"/>
                <a:cs typeface="Arial"/>
              </a:rPr>
              <a:t>Addressing</a:t>
            </a:r>
            <a:r>
              <a:rPr sz="1400" spc="1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1D1D1D"/>
                </a:solidFill>
                <a:latin typeface="Arial"/>
                <a:cs typeface="Arial"/>
              </a:rPr>
              <a:t>disability</a:t>
            </a:r>
            <a:r>
              <a:rPr sz="1400" spc="1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1D1D1D"/>
                </a:solidFill>
                <a:latin typeface="Arial"/>
                <a:cs typeface="Arial"/>
              </a:rPr>
              <a:t>accommodations</a:t>
            </a:r>
            <a:r>
              <a:rPr sz="1400" spc="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1D1D1D"/>
                </a:solidFill>
                <a:latin typeface="Arial"/>
                <a:cs typeface="Arial"/>
              </a:rPr>
              <a:t>and</a:t>
            </a:r>
            <a:r>
              <a:rPr sz="1400" spc="10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1D1D1D"/>
                </a:solidFill>
                <a:latin typeface="Arial"/>
                <a:cs typeface="Arial"/>
              </a:rPr>
              <a:t>interpreter</a:t>
            </a:r>
            <a:r>
              <a:rPr sz="1400" spc="20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D1D1D"/>
                </a:solidFill>
                <a:latin typeface="Arial"/>
                <a:cs typeface="Arial"/>
              </a:rPr>
              <a:t>services</a:t>
            </a:r>
            <a:endParaRPr sz="1400">
              <a:latin typeface="Arial"/>
              <a:cs typeface="Arial"/>
            </a:endParaRPr>
          </a:p>
          <a:p>
            <a:pPr marL="646430" lvl="1" indent="-234315">
              <a:lnSpc>
                <a:spcPct val="100000"/>
              </a:lnSpc>
              <a:spcBef>
                <a:spcPts val="409"/>
              </a:spcBef>
              <a:buSzPct val="82142"/>
              <a:buChar char="o"/>
              <a:tabLst>
                <a:tab pos="646430" algn="l"/>
              </a:tabLst>
            </a:pP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Encouraging</a:t>
            </a:r>
            <a:r>
              <a:rPr sz="1400" spc="2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the</a:t>
            </a:r>
            <a:r>
              <a:rPr sz="1400" spc="6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use</a:t>
            </a:r>
            <a:r>
              <a:rPr sz="1400" spc="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of</a:t>
            </a:r>
            <a:r>
              <a:rPr sz="1400" spc="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available</a:t>
            </a:r>
            <a:r>
              <a:rPr sz="1400" spc="1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D1D1D"/>
                </a:solidFill>
                <a:latin typeface="Arial"/>
                <a:cs typeface="Arial"/>
              </a:rPr>
              <a:t>supports/resources</a:t>
            </a:r>
            <a:endParaRPr sz="1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175"/>
              </a:spcBef>
              <a:buFont typeface="Times New Roman"/>
              <a:buChar char="o"/>
            </a:pPr>
            <a:endParaRPr sz="1400">
              <a:latin typeface="Arial"/>
              <a:cs typeface="Arial"/>
            </a:endParaRPr>
          </a:p>
          <a:p>
            <a:pPr marL="294640" indent="-281940">
              <a:lnSpc>
                <a:spcPct val="100000"/>
              </a:lnSpc>
              <a:buClr>
                <a:srgbClr val="313131"/>
              </a:buClr>
              <a:buChar char="•"/>
              <a:tabLst>
                <a:tab pos="294640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Non-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responsiveness: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9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646430" marR="5080" lvl="1" indent="-236220">
              <a:lnSpc>
                <a:spcPct val="104400"/>
              </a:lnSpc>
              <a:buChar char="o"/>
              <a:tabLst>
                <a:tab pos="646430" algn="l"/>
                <a:tab pos="647700" algn="l"/>
              </a:tabLst>
            </a:pPr>
            <a:r>
              <a:rPr sz="1350" dirty="0">
                <a:solidFill>
                  <a:srgbClr val="1D1D1D"/>
                </a:solidFill>
                <a:latin typeface="Times New Roman"/>
                <a:cs typeface="Times New Roman"/>
              </a:rPr>
              <a:t>	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Make</a:t>
            </a:r>
            <a:r>
              <a:rPr sz="1400" spc="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at</a:t>
            </a:r>
            <a:r>
              <a:rPr sz="1400" spc="6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least</a:t>
            </a:r>
            <a:r>
              <a:rPr sz="1400" spc="11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3</a:t>
            </a:r>
            <a:r>
              <a:rPr sz="1400" spc="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attempts</a:t>
            </a:r>
            <a:r>
              <a:rPr sz="1400" spc="1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at</a:t>
            </a:r>
            <a:r>
              <a:rPr sz="1400" spc="5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outreach</a:t>
            </a:r>
            <a:r>
              <a:rPr sz="1400" spc="1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using</a:t>
            </a:r>
            <a:r>
              <a:rPr sz="1400" spc="11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at</a:t>
            </a:r>
            <a:r>
              <a:rPr sz="1400" spc="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least</a:t>
            </a:r>
            <a:r>
              <a:rPr sz="1400" spc="1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2</a:t>
            </a:r>
            <a:r>
              <a:rPr sz="1400" spc="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different</a:t>
            </a:r>
            <a:r>
              <a:rPr sz="1400" spc="1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D1D1D"/>
                </a:solidFill>
                <a:latin typeface="Arial"/>
                <a:cs typeface="Arial"/>
              </a:rPr>
              <a:t>modes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before</a:t>
            </a:r>
            <a:r>
              <a:rPr sz="140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concluding</a:t>
            </a:r>
            <a:r>
              <a:rPr sz="1400" spc="1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that</a:t>
            </a:r>
            <a:r>
              <a:rPr sz="140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someone</a:t>
            </a:r>
            <a:r>
              <a:rPr sz="1400" spc="1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is</a:t>
            </a:r>
            <a:r>
              <a:rPr sz="1400" spc="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intentionally</a:t>
            </a:r>
            <a:r>
              <a:rPr sz="1400" spc="2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not</a:t>
            </a:r>
            <a:r>
              <a:rPr sz="1400" spc="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D1D1D"/>
                </a:solidFill>
                <a:latin typeface="Arial"/>
                <a:cs typeface="Arial"/>
              </a:rPr>
              <a:t>responding.</a:t>
            </a:r>
            <a:endParaRPr sz="1400">
              <a:latin typeface="Arial"/>
              <a:cs typeface="Arial"/>
            </a:endParaRPr>
          </a:p>
          <a:p>
            <a:pPr marL="647700" lvl="1" indent="-235585">
              <a:lnSpc>
                <a:spcPct val="100000"/>
              </a:lnSpc>
              <a:spcBef>
                <a:spcPts val="409"/>
              </a:spcBef>
              <a:buSzPct val="82142"/>
              <a:buChar char="o"/>
              <a:tabLst>
                <a:tab pos="647700" algn="l"/>
              </a:tabLst>
            </a:pP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Think</a:t>
            </a:r>
            <a:r>
              <a:rPr sz="1400" spc="1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about</a:t>
            </a:r>
            <a:r>
              <a:rPr sz="1400" spc="1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other</a:t>
            </a:r>
            <a:r>
              <a:rPr sz="1400" spc="1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avenues/people</a:t>
            </a:r>
            <a:r>
              <a:rPr sz="1400" spc="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for</a:t>
            </a:r>
            <a:r>
              <a:rPr sz="1400" spc="1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D1D1D"/>
                </a:solidFill>
                <a:latin typeface="Arial"/>
                <a:cs typeface="Arial"/>
              </a:rPr>
              <a:t>outreach.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5934" y="5639908"/>
            <a:ext cx="17272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D1D1D"/>
                </a:solidFill>
                <a:latin typeface="Arial"/>
                <a:cs typeface="Arial"/>
              </a:rPr>
              <a:t>28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80050" rIns="0" bIns="0" rtlCol="0">
            <a:spAutoFit/>
          </a:bodyPr>
          <a:lstStyle/>
          <a:p>
            <a:pPr marL="70485">
              <a:lnSpc>
                <a:spcPts val="1650"/>
              </a:lnSpc>
            </a:pPr>
            <a:r>
              <a:rPr sz="1400" spc="65" dirty="0">
                <a:solidFill>
                  <a:srgbClr val="313131"/>
                </a:solidFill>
              </a:rPr>
              <a:t>BERNSTEIN</a:t>
            </a:r>
            <a:r>
              <a:rPr sz="1400" spc="140" dirty="0">
                <a:solidFill>
                  <a:srgbClr val="313131"/>
                </a:solidFill>
              </a:rPr>
              <a:t> </a:t>
            </a:r>
            <a:r>
              <a:rPr sz="1400" spc="30" dirty="0">
                <a:solidFill>
                  <a:srgbClr val="828282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6834" rIns="0" bIns="0" rtlCol="0">
            <a:spAutoFit/>
          </a:bodyPr>
          <a:lstStyle/>
          <a:p>
            <a:pPr marL="6286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D2D2D"/>
                </a:solidFill>
              </a:rPr>
              <a:t>Interview</a:t>
            </a:r>
            <a:r>
              <a:rPr spc="409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Opening</a:t>
            </a:r>
            <a:r>
              <a:rPr spc="400" dirty="0">
                <a:solidFill>
                  <a:srgbClr val="2D2D2D"/>
                </a:solidFill>
              </a:rPr>
              <a:t> </a:t>
            </a:r>
            <a:r>
              <a:rPr spc="-10" dirty="0">
                <a:solidFill>
                  <a:srgbClr val="2D2D2D"/>
                </a:solidFill>
              </a:rPr>
              <a:t>Statement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3826" y="1143650"/>
            <a:ext cx="6979920" cy="4084320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250190" indent="-237490">
              <a:lnSpc>
                <a:spcPct val="100000"/>
              </a:lnSpc>
              <a:spcBef>
                <a:spcPts val="1050"/>
              </a:spcBef>
              <a:buChar char="•"/>
              <a:tabLst>
                <a:tab pos="25019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Thank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person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for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coming.</a:t>
            </a:r>
            <a:endParaRPr sz="1550">
              <a:latin typeface="Arial"/>
              <a:cs typeface="Arial"/>
            </a:endParaRPr>
          </a:p>
          <a:p>
            <a:pPr marL="252729" indent="-240029">
              <a:lnSpc>
                <a:spcPct val="100000"/>
              </a:lnSpc>
              <a:spcBef>
                <a:spcPts val="950"/>
              </a:spcBef>
              <a:buChar char="•"/>
              <a:tabLst>
                <a:tab pos="252729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Brief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explanation</a:t>
            </a:r>
            <a:r>
              <a:rPr sz="1550" spc="2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matter.</a:t>
            </a:r>
            <a:endParaRPr sz="1550">
              <a:latin typeface="Arial"/>
              <a:cs typeface="Arial"/>
            </a:endParaRPr>
          </a:p>
          <a:p>
            <a:pPr marL="251460" indent="-236220">
              <a:lnSpc>
                <a:spcPct val="100000"/>
              </a:lnSpc>
              <a:spcBef>
                <a:spcPts val="930"/>
              </a:spcBef>
              <a:buClr>
                <a:srgbClr val="2D2D2D"/>
              </a:buClr>
              <a:buChar char="•"/>
              <a:tabLst>
                <a:tab pos="25146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Explain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recording.</a:t>
            </a:r>
            <a:endParaRPr sz="1550">
              <a:latin typeface="Arial"/>
              <a:cs typeface="Arial"/>
            </a:endParaRPr>
          </a:p>
          <a:p>
            <a:pPr marL="251460" marR="5080" indent="-239395">
              <a:lnSpc>
                <a:spcPct val="103400"/>
              </a:lnSpc>
              <a:spcBef>
                <a:spcPts val="885"/>
              </a:spcBef>
              <a:buChar char="•"/>
              <a:tabLst>
                <a:tab pos="254000" algn="l"/>
              </a:tabLst>
            </a:pP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Explain</a:t>
            </a:r>
            <a:r>
              <a:rPr sz="1550" spc="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process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investigation/hearing,</a:t>
            </a:r>
            <a:r>
              <a:rPr sz="1550" spc="-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including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expectations</a:t>
            </a:r>
            <a:r>
              <a:rPr sz="1550" spc="1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C1C1C"/>
                </a:solidFill>
                <a:latin typeface="Arial"/>
                <a:cs typeface="Arial"/>
              </a:rPr>
              <a:t>for 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participation</a:t>
            </a:r>
            <a:r>
              <a:rPr sz="1550" spc="2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consequences</a:t>
            </a:r>
            <a:r>
              <a:rPr sz="1550" spc="3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for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failure</a:t>
            </a:r>
            <a:r>
              <a:rPr sz="1550" spc="2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submit</a:t>
            </a:r>
            <a:r>
              <a:rPr sz="1550" spc="229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cross-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examination.</a:t>
            </a:r>
            <a:endParaRPr sz="1550">
              <a:latin typeface="Arial"/>
              <a:cs typeface="Arial"/>
            </a:endParaRPr>
          </a:p>
          <a:p>
            <a:pPr marL="255270" indent="-236854">
              <a:lnSpc>
                <a:spcPct val="100000"/>
              </a:lnSpc>
              <a:spcBef>
                <a:spcPts val="955"/>
              </a:spcBef>
              <a:buClr>
                <a:srgbClr val="2D2D2D"/>
              </a:buClr>
              <a:buChar char="•"/>
              <a:tabLst>
                <a:tab pos="25527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All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information</a:t>
            </a:r>
            <a:r>
              <a:rPr sz="1550" spc="2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only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disclosed</a:t>
            </a:r>
            <a:r>
              <a:rPr sz="1550" spc="1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on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155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"need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know"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basis.</a:t>
            </a:r>
            <a:endParaRPr sz="1550">
              <a:latin typeface="Arial"/>
              <a:cs typeface="Arial"/>
            </a:endParaRPr>
          </a:p>
          <a:p>
            <a:pPr marL="254635" marR="338455" indent="-236854">
              <a:lnSpc>
                <a:spcPct val="104600"/>
              </a:lnSpc>
              <a:spcBef>
                <a:spcPts val="865"/>
              </a:spcBef>
              <a:buChar char="•"/>
              <a:tabLst>
                <a:tab pos="257810" algn="l"/>
              </a:tabLst>
            </a:pP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Expectations</a:t>
            </a:r>
            <a:r>
              <a:rPr sz="1550" spc="2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confidentiality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(not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parties),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candor/prohibition</a:t>
            </a:r>
            <a:r>
              <a:rPr sz="1550" spc="-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on</a:t>
            </a:r>
            <a:r>
              <a:rPr sz="1550" spc="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false 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statements,</a:t>
            </a:r>
            <a:r>
              <a:rPr sz="1550" spc="2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cooperation,</a:t>
            </a:r>
            <a:r>
              <a:rPr sz="1550" spc="2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no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contact</a:t>
            </a:r>
            <a:endParaRPr sz="1550">
              <a:latin typeface="Arial"/>
              <a:cs typeface="Arial"/>
            </a:endParaRPr>
          </a:p>
          <a:p>
            <a:pPr marL="254635" indent="-236220">
              <a:lnSpc>
                <a:spcPct val="100000"/>
              </a:lnSpc>
              <a:spcBef>
                <a:spcPts val="950"/>
              </a:spcBef>
              <a:buClr>
                <a:srgbClr val="2D2D2D"/>
              </a:buClr>
              <a:buChar char="•"/>
              <a:tabLst>
                <a:tab pos="25463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Discuss</a:t>
            </a:r>
            <a:r>
              <a:rPr sz="1550" spc="2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prohibition</a:t>
            </a:r>
            <a:r>
              <a:rPr sz="1550" spc="2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retaliation.</a:t>
            </a:r>
            <a:endParaRPr sz="1550">
              <a:latin typeface="Arial"/>
              <a:cs typeface="Arial"/>
            </a:endParaRPr>
          </a:p>
          <a:p>
            <a:pPr marL="254635" indent="-236220">
              <a:lnSpc>
                <a:spcPct val="100000"/>
              </a:lnSpc>
              <a:spcBef>
                <a:spcPts val="950"/>
              </a:spcBef>
              <a:buClr>
                <a:srgbClr val="2D2D2D"/>
              </a:buClr>
              <a:buChar char="•"/>
              <a:tabLst>
                <a:tab pos="25463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Explain</a:t>
            </a:r>
            <a:r>
              <a:rPr sz="1550" spc="2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amnesty</a:t>
            </a:r>
            <a:r>
              <a:rPr sz="1550" spc="20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policy.</a:t>
            </a:r>
            <a:endParaRPr sz="1550">
              <a:latin typeface="Arial"/>
              <a:cs typeface="Arial"/>
            </a:endParaRPr>
          </a:p>
          <a:p>
            <a:pPr marL="257810" indent="-239395">
              <a:lnSpc>
                <a:spcPct val="100000"/>
              </a:lnSpc>
              <a:spcBef>
                <a:spcPts val="955"/>
              </a:spcBef>
              <a:buChar char="•"/>
              <a:tabLst>
                <a:tab pos="25781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Explain</a:t>
            </a:r>
            <a:r>
              <a:rPr sz="1550" spc="2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guidelines</a:t>
            </a:r>
            <a:r>
              <a:rPr sz="1550" spc="2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regarding</a:t>
            </a:r>
            <a:r>
              <a:rPr sz="1550" spc="2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advisor's</a:t>
            </a:r>
            <a:r>
              <a:rPr sz="1550" spc="2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participation.</a:t>
            </a:r>
            <a:endParaRPr sz="1550">
              <a:latin typeface="Arial"/>
              <a:cs typeface="Arial"/>
            </a:endParaRPr>
          </a:p>
          <a:p>
            <a:pPr marL="260985" indent="-242570">
              <a:lnSpc>
                <a:spcPct val="100000"/>
              </a:lnSpc>
              <a:spcBef>
                <a:spcPts val="950"/>
              </a:spcBef>
              <a:buClr>
                <a:srgbClr val="2D2D2D"/>
              </a:buClr>
              <a:buChar char="•"/>
              <a:tabLst>
                <a:tab pos="26098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Ask: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Questions?</a:t>
            </a:r>
            <a:endParaRPr sz="1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8773" y="5530209"/>
            <a:ext cx="17589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1C1C1C"/>
                </a:solidFill>
                <a:latin typeface="Arial"/>
                <a:cs typeface="Arial"/>
              </a:rPr>
              <a:t>29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77722" y="5540381"/>
            <a:ext cx="17354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5" dirty="0">
                <a:solidFill>
                  <a:srgbClr val="2D2D2D"/>
                </a:solidFill>
                <a:latin typeface="Arial"/>
                <a:cs typeface="Arial"/>
              </a:rPr>
              <a:t>BERNSTEIN</a:t>
            </a:r>
            <a:r>
              <a:rPr sz="1400" b="1" spc="18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7E7E7E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484012" y="194321"/>
            <a:ext cx="619633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Title</a:t>
            </a:r>
            <a:r>
              <a:rPr spc="155" dirty="0"/>
              <a:t> </a:t>
            </a:r>
            <a:r>
              <a:rPr dirty="0"/>
              <a:t>IX-</a:t>
            </a:r>
            <a:r>
              <a:rPr spc="155" dirty="0"/>
              <a:t> </a:t>
            </a:r>
            <a:r>
              <a:rPr dirty="0"/>
              <a:t>New</a:t>
            </a:r>
            <a:r>
              <a:rPr spc="215" dirty="0"/>
              <a:t> </a:t>
            </a:r>
            <a:r>
              <a:rPr dirty="0"/>
              <a:t>Regulations</a:t>
            </a:r>
            <a:r>
              <a:rPr spc="360" dirty="0"/>
              <a:t> </a:t>
            </a:r>
            <a:r>
              <a:rPr dirty="0"/>
              <a:t>and</a:t>
            </a:r>
            <a:r>
              <a:rPr spc="145" dirty="0"/>
              <a:t> </a:t>
            </a:r>
            <a:r>
              <a:rPr spc="-10" dirty="0"/>
              <a:t>Guidance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98876" y="827802"/>
            <a:ext cx="6473190" cy="2893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655" indent="-274955">
              <a:lnSpc>
                <a:spcPct val="100000"/>
              </a:lnSpc>
              <a:spcBef>
                <a:spcPts val="100"/>
              </a:spcBef>
              <a:buClr>
                <a:srgbClr val="2B2B2B"/>
              </a:buClr>
              <a:buChar char="•"/>
              <a:tabLst>
                <a:tab pos="28765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Final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Title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IX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Regulations</a:t>
            </a:r>
            <a:r>
              <a:rPr sz="1550" spc="2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went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into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effect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on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August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14,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C1C1C"/>
                </a:solidFill>
                <a:latin typeface="Arial"/>
                <a:cs typeface="Arial"/>
              </a:rPr>
              <a:t>2020</a:t>
            </a:r>
            <a:endParaRPr sz="1550">
              <a:latin typeface="Arial"/>
              <a:cs typeface="Arial"/>
            </a:endParaRPr>
          </a:p>
          <a:p>
            <a:pPr marL="929640" lvl="1" indent="-271145">
              <a:lnSpc>
                <a:spcPct val="100000"/>
              </a:lnSpc>
              <a:spcBef>
                <a:spcPts val="1410"/>
              </a:spcBef>
              <a:buSzPct val="87096"/>
              <a:buChar char="o"/>
              <a:tabLst>
                <a:tab pos="92964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Not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retroactive</a:t>
            </a:r>
            <a:endParaRPr sz="1550">
              <a:latin typeface="Arial"/>
              <a:cs typeface="Arial"/>
            </a:endParaRPr>
          </a:p>
          <a:p>
            <a:pPr marL="929640" lvl="1" indent="-271145">
              <a:lnSpc>
                <a:spcPct val="100000"/>
              </a:lnSpc>
              <a:spcBef>
                <a:spcPts val="1430"/>
              </a:spcBef>
              <a:buSzPct val="87096"/>
              <a:buChar char="o"/>
              <a:tabLst>
                <a:tab pos="92964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Prior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OCR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Guidance</a:t>
            </a:r>
            <a:r>
              <a:rPr sz="1550" spc="2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rescinded</a:t>
            </a:r>
            <a:endParaRPr sz="1550">
              <a:latin typeface="Arial"/>
              <a:cs typeface="Arial"/>
            </a:endParaRPr>
          </a:p>
          <a:p>
            <a:pPr marL="300355" indent="-287655">
              <a:lnSpc>
                <a:spcPct val="100000"/>
              </a:lnSpc>
              <a:spcBef>
                <a:spcPts val="1430"/>
              </a:spcBef>
              <a:buChar char="•"/>
              <a:tabLst>
                <a:tab pos="30035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U.S.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Department</a:t>
            </a:r>
            <a:r>
              <a:rPr sz="1550" spc="2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Education</a:t>
            </a:r>
            <a:r>
              <a:rPr sz="155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Office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Civil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Rights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C1C1C"/>
                </a:solidFill>
                <a:latin typeface="Arial"/>
                <a:cs typeface="Arial"/>
              </a:rPr>
              <a:t>Blog</a:t>
            </a:r>
            <a:endParaRPr sz="1550">
              <a:latin typeface="Arial"/>
              <a:cs typeface="Arial"/>
            </a:endParaRPr>
          </a:p>
          <a:p>
            <a:pPr marL="300355" indent="-285115">
              <a:lnSpc>
                <a:spcPct val="100000"/>
              </a:lnSpc>
              <a:spcBef>
                <a:spcPts val="1435"/>
              </a:spcBef>
              <a:buClr>
                <a:srgbClr val="2B2B2B"/>
              </a:buClr>
              <a:buChar char="•"/>
              <a:tabLst>
                <a:tab pos="30035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U.S.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Department</a:t>
            </a:r>
            <a:r>
              <a:rPr sz="1550" spc="2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Education</a:t>
            </a:r>
            <a:r>
              <a:rPr sz="1550" spc="1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Title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IX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Website</a:t>
            </a:r>
            <a:endParaRPr sz="1550">
              <a:latin typeface="Arial"/>
              <a:cs typeface="Arial"/>
            </a:endParaRPr>
          </a:p>
          <a:p>
            <a:pPr marL="300355" marR="5080" indent="-281940">
              <a:lnSpc>
                <a:spcPct val="105900"/>
              </a:lnSpc>
              <a:spcBef>
                <a:spcPts val="695"/>
              </a:spcBef>
              <a:buClr>
                <a:srgbClr val="2B2B2B"/>
              </a:buClr>
              <a:buChar char="•"/>
              <a:tabLst>
                <a:tab pos="30289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September</a:t>
            </a:r>
            <a:r>
              <a:rPr sz="1550" spc="2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4,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2020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OPEN</a:t>
            </a:r>
            <a:r>
              <a:rPr sz="1550" spc="2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Center</a:t>
            </a:r>
            <a:r>
              <a:rPr sz="1550" spc="2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Q&amp;A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Regarding</a:t>
            </a:r>
            <a:r>
              <a:rPr sz="1550" spc="20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Department's 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Final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Title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IX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C1C1C"/>
                </a:solidFill>
                <a:latin typeface="Arial"/>
                <a:cs typeface="Arial"/>
              </a:rPr>
              <a:t>Rule</a:t>
            </a:r>
            <a:endParaRPr sz="1550">
              <a:latin typeface="Arial"/>
              <a:cs typeface="Arial"/>
            </a:endParaRPr>
          </a:p>
          <a:p>
            <a:pPr marL="302895" indent="-287655">
              <a:lnSpc>
                <a:spcPct val="100000"/>
              </a:lnSpc>
              <a:spcBef>
                <a:spcPts val="1075"/>
              </a:spcBef>
              <a:buChar char="•"/>
              <a:tabLst>
                <a:tab pos="30289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Court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Jurisprudence</a:t>
            </a:r>
            <a:endParaRPr sz="1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0663" y="5084847"/>
            <a:ext cx="103505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50" dirty="0">
                <a:solidFill>
                  <a:srgbClr val="1C1C1C"/>
                </a:solidFill>
                <a:latin typeface="Arial"/>
                <a:cs typeface="Arial"/>
              </a:rPr>
              <a:t>3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1994" y="5102889"/>
            <a:ext cx="1736725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3D3D3D"/>
                </a:solidFill>
                <a:latin typeface="Arial"/>
                <a:cs typeface="Arial"/>
              </a:rPr>
              <a:t>BERNSTEIN</a:t>
            </a:r>
            <a:r>
              <a:rPr sz="1450" b="1" spc="400" dirty="0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858585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7024" rIns="0" bIns="0" rtlCol="0">
            <a:spAutoFit/>
          </a:bodyPr>
          <a:lstStyle/>
          <a:p>
            <a:pPr marL="12827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1F1F1F"/>
                </a:solidFill>
              </a:rPr>
              <a:t>Basic</a:t>
            </a:r>
            <a:r>
              <a:rPr spc="225" dirty="0">
                <a:solidFill>
                  <a:srgbClr val="1F1F1F"/>
                </a:solidFill>
              </a:rPr>
              <a:t> </a:t>
            </a:r>
            <a:r>
              <a:rPr dirty="0">
                <a:solidFill>
                  <a:srgbClr val="1F1F1F"/>
                </a:solidFill>
              </a:rPr>
              <a:t>Interviewing</a:t>
            </a:r>
            <a:r>
              <a:rPr spc="484" dirty="0">
                <a:solidFill>
                  <a:srgbClr val="1F1F1F"/>
                </a:solidFill>
              </a:rPr>
              <a:t> </a:t>
            </a:r>
            <a:r>
              <a:rPr spc="-10" dirty="0">
                <a:solidFill>
                  <a:srgbClr val="1F1F1F"/>
                </a:solidFill>
              </a:rPr>
              <a:t>Techniques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8776" y="1302340"/>
            <a:ext cx="6282690" cy="411480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298450" indent="-270510">
              <a:lnSpc>
                <a:spcPct val="100000"/>
              </a:lnSpc>
              <a:spcBef>
                <a:spcPts val="570"/>
              </a:spcBef>
              <a:buChar char="•"/>
              <a:tabLst>
                <a:tab pos="298450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Build</a:t>
            </a:r>
            <a:r>
              <a:rPr sz="1550" spc="1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</a:t>
            </a:r>
            <a:r>
              <a:rPr sz="1550" spc="-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0" dirty="0">
                <a:solidFill>
                  <a:srgbClr val="1F1F1F"/>
                </a:solidFill>
                <a:latin typeface="Arial"/>
                <a:cs typeface="Arial"/>
              </a:rPr>
              <a:t>rapport-don't</a:t>
            </a:r>
            <a:r>
              <a:rPr sz="1550" spc="2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interrogate.</a:t>
            </a:r>
            <a:endParaRPr sz="1550">
              <a:latin typeface="Arial"/>
              <a:cs typeface="Arial"/>
            </a:endParaRPr>
          </a:p>
          <a:p>
            <a:pPr marL="295275" indent="-273685">
              <a:lnSpc>
                <a:spcPct val="100000"/>
              </a:lnSpc>
              <a:spcBef>
                <a:spcPts val="470"/>
              </a:spcBef>
              <a:buChar char="•"/>
              <a:tabLst>
                <a:tab pos="295275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Be</a:t>
            </a:r>
            <a:r>
              <a:rPr sz="1550" spc="1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sympathetic</a:t>
            </a:r>
            <a:r>
              <a:rPr sz="1550" spc="2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in</a:t>
            </a:r>
            <a:r>
              <a:rPr sz="1550" spc="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neutral</a:t>
            </a:r>
            <a:r>
              <a:rPr sz="1550" spc="1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manner.</a:t>
            </a:r>
            <a:endParaRPr sz="1550">
              <a:latin typeface="Arial"/>
              <a:cs typeface="Arial"/>
            </a:endParaRPr>
          </a:p>
          <a:p>
            <a:pPr marL="295275" indent="-276860">
              <a:lnSpc>
                <a:spcPct val="100000"/>
              </a:lnSpc>
              <a:spcBef>
                <a:spcPts val="470"/>
              </a:spcBef>
              <a:buChar char="•"/>
              <a:tabLst>
                <a:tab pos="295275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Listen</a:t>
            </a:r>
            <a:r>
              <a:rPr sz="1550" spc="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55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550" spc="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understand</a:t>
            </a:r>
            <a:r>
              <a:rPr sz="1550" spc="1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550" spc="1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do</a:t>
            </a:r>
            <a:r>
              <a:rPr sz="1550" spc="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not</a:t>
            </a:r>
            <a:r>
              <a:rPr sz="1550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assume.</a:t>
            </a:r>
            <a:endParaRPr sz="1550">
              <a:latin typeface="Arial"/>
              <a:cs typeface="Arial"/>
            </a:endParaRPr>
          </a:p>
          <a:p>
            <a:pPr marL="295275" indent="-273685">
              <a:lnSpc>
                <a:spcPct val="100000"/>
              </a:lnSpc>
              <a:spcBef>
                <a:spcPts val="470"/>
              </a:spcBef>
              <a:buChar char="•"/>
              <a:tabLst>
                <a:tab pos="295275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Be</a:t>
            </a:r>
            <a:r>
              <a:rPr sz="1550" spc="1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comfortable</a:t>
            </a:r>
            <a:r>
              <a:rPr sz="1550" spc="2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with</a:t>
            </a:r>
            <a:r>
              <a:rPr sz="1550" spc="1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silence.</a:t>
            </a:r>
            <a:endParaRPr sz="1550">
              <a:latin typeface="Arial"/>
              <a:cs typeface="Arial"/>
            </a:endParaRPr>
          </a:p>
          <a:p>
            <a:pPr marL="297815" indent="-276225">
              <a:lnSpc>
                <a:spcPts val="1845"/>
              </a:lnSpc>
              <a:spcBef>
                <a:spcPts val="470"/>
              </a:spcBef>
              <a:buChar char="•"/>
              <a:tabLst>
                <a:tab pos="297815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Plan</a:t>
            </a:r>
            <a:r>
              <a:rPr sz="1550" spc="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out</a:t>
            </a:r>
            <a:r>
              <a:rPr sz="1550" spc="1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questions,</a:t>
            </a:r>
            <a:r>
              <a:rPr sz="1550" spc="2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but</a:t>
            </a:r>
            <a:r>
              <a:rPr sz="155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let</a:t>
            </a:r>
            <a:r>
              <a:rPr sz="1550" spc="1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conversation</a:t>
            </a:r>
            <a:r>
              <a:rPr sz="1550" spc="2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evolve</a:t>
            </a:r>
            <a:r>
              <a:rPr sz="1550" spc="1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naturally.</a:t>
            </a:r>
            <a:endParaRPr sz="1550">
              <a:latin typeface="Arial"/>
              <a:cs typeface="Arial"/>
            </a:endParaRPr>
          </a:p>
          <a:p>
            <a:pPr marL="295275" marR="5080" indent="-271145">
              <a:lnSpc>
                <a:spcPct val="99300"/>
              </a:lnSpc>
              <a:spcBef>
                <a:spcPts val="5"/>
              </a:spcBef>
              <a:buChar char="•"/>
              <a:tabLst>
                <a:tab pos="297180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What</a:t>
            </a:r>
            <a:r>
              <a:rPr sz="1550" spc="1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are</a:t>
            </a:r>
            <a:r>
              <a:rPr sz="1550" spc="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you</a:t>
            </a:r>
            <a:r>
              <a:rPr sz="1550" spc="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able</a:t>
            </a:r>
            <a:r>
              <a:rPr sz="1550" spc="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55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tell</a:t>
            </a:r>
            <a:r>
              <a:rPr sz="1550" spc="-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60" dirty="0">
                <a:solidFill>
                  <a:srgbClr val="1F1F1F"/>
                </a:solidFill>
                <a:latin typeface="Arial"/>
                <a:cs typeface="Arial"/>
              </a:rPr>
              <a:t>me</a:t>
            </a:r>
            <a:r>
              <a:rPr sz="1550" spc="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about</a:t>
            </a:r>
            <a:r>
              <a:rPr sz="155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your</a:t>
            </a:r>
            <a:r>
              <a:rPr sz="1550" spc="1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experience</a:t>
            </a:r>
            <a:r>
              <a:rPr sz="1550" spc="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2050" spc="60" dirty="0">
                <a:solidFill>
                  <a:srgbClr val="1F1F1F"/>
                </a:solidFill>
                <a:latin typeface="Arial"/>
                <a:cs typeface="Arial"/>
              </a:rPr>
              <a:t>➔</a:t>
            </a:r>
            <a:r>
              <a:rPr sz="2050" spc="1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Who,</a:t>
            </a:r>
            <a:r>
              <a:rPr sz="1550" spc="1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F1F1F"/>
                </a:solidFill>
                <a:latin typeface="Arial"/>
                <a:cs typeface="Arial"/>
              </a:rPr>
              <a:t>what, 	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where,</a:t>
            </a:r>
            <a:r>
              <a:rPr sz="1550" spc="2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when,</a:t>
            </a:r>
            <a:r>
              <a:rPr sz="1550" spc="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F1F1F"/>
                </a:solidFill>
                <a:latin typeface="Arial"/>
                <a:cs typeface="Arial"/>
              </a:rPr>
              <a:t>how?</a:t>
            </a:r>
            <a:endParaRPr sz="1550">
              <a:latin typeface="Arial"/>
              <a:cs typeface="Arial"/>
            </a:endParaRPr>
          </a:p>
          <a:p>
            <a:pPr marL="294640" indent="-276225">
              <a:lnSpc>
                <a:spcPct val="100000"/>
              </a:lnSpc>
              <a:spcBef>
                <a:spcPts val="420"/>
              </a:spcBef>
              <a:buChar char="•"/>
              <a:tabLst>
                <a:tab pos="294640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Avoid</a:t>
            </a:r>
            <a:r>
              <a:rPr sz="1550" spc="114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"leading"</a:t>
            </a:r>
            <a:r>
              <a:rPr sz="1550" spc="2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questions</a:t>
            </a:r>
            <a:r>
              <a:rPr sz="1550" spc="1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1F1F1F"/>
                </a:solidFill>
                <a:latin typeface="Arial"/>
                <a:cs typeface="Arial"/>
              </a:rPr>
              <a:t>(i.e.</a:t>
            </a:r>
            <a:r>
              <a:rPr sz="1600" i="1" spc="1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questions</a:t>
            </a:r>
            <a:r>
              <a:rPr sz="1550" spc="10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that</a:t>
            </a:r>
            <a:r>
              <a:rPr sz="1550" spc="1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presume</a:t>
            </a:r>
            <a:r>
              <a:rPr sz="1550" spc="19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an</a:t>
            </a:r>
            <a:r>
              <a:rPr sz="1550" spc="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answer)</a:t>
            </a:r>
            <a:endParaRPr sz="1550">
              <a:latin typeface="Arial"/>
              <a:cs typeface="Arial"/>
            </a:endParaRPr>
          </a:p>
          <a:p>
            <a:pPr marL="290830" indent="-275590">
              <a:lnSpc>
                <a:spcPct val="100000"/>
              </a:lnSpc>
              <a:spcBef>
                <a:spcPts val="434"/>
              </a:spcBef>
              <a:buChar char="•"/>
              <a:tabLst>
                <a:tab pos="290830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Establish</a:t>
            </a:r>
            <a:r>
              <a:rPr sz="1550" spc="1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</a:t>
            </a:r>
            <a:r>
              <a:rPr sz="1550" spc="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timeline.</a:t>
            </a:r>
            <a:endParaRPr sz="1550">
              <a:latin typeface="Arial"/>
              <a:cs typeface="Arial"/>
            </a:endParaRPr>
          </a:p>
          <a:p>
            <a:pPr marL="292100" indent="-270510">
              <a:lnSpc>
                <a:spcPct val="100000"/>
              </a:lnSpc>
              <a:spcBef>
                <a:spcPts val="475"/>
              </a:spcBef>
              <a:buChar char="•"/>
              <a:tabLst>
                <a:tab pos="292100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Make</a:t>
            </a:r>
            <a:r>
              <a:rPr sz="155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sure</a:t>
            </a:r>
            <a:r>
              <a:rPr sz="1550" spc="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550" spc="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ask</a:t>
            </a:r>
            <a:r>
              <a:rPr sz="155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55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difficult</a:t>
            </a:r>
            <a:r>
              <a:rPr sz="1550" spc="2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questionsl</a:t>
            </a:r>
            <a:endParaRPr sz="1550">
              <a:latin typeface="Arial"/>
              <a:cs typeface="Arial"/>
            </a:endParaRPr>
          </a:p>
          <a:p>
            <a:pPr marL="293370" indent="-274955">
              <a:lnSpc>
                <a:spcPct val="100000"/>
              </a:lnSpc>
              <a:spcBef>
                <a:spcPts val="445"/>
              </a:spcBef>
              <a:buClr>
                <a:srgbClr val="363636"/>
              </a:buClr>
              <a:buChar char="•"/>
              <a:tabLst>
                <a:tab pos="293370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Get</a:t>
            </a:r>
            <a:r>
              <a:rPr sz="1550" spc="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clarification.</a:t>
            </a:r>
            <a:endParaRPr sz="1550">
              <a:latin typeface="Arial"/>
              <a:cs typeface="Arial"/>
            </a:endParaRPr>
          </a:p>
          <a:p>
            <a:pPr marL="294640" indent="-279400">
              <a:lnSpc>
                <a:spcPct val="100000"/>
              </a:lnSpc>
              <a:spcBef>
                <a:spcPts val="470"/>
              </a:spcBef>
              <a:buChar char="•"/>
              <a:tabLst>
                <a:tab pos="294640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Ask:</a:t>
            </a:r>
            <a:r>
              <a:rPr sz="1550" spc="75" dirty="0">
                <a:solidFill>
                  <a:srgbClr val="1F1F1F"/>
                </a:solidFill>
                <a:latin typeface="Arial"/>
                <a:cs typeface="Arial"/>
              </a:rPr>
              <a:t> 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Anything</a:t>
            </a:r>
            <a:r>
              <a:rPr sz="1550" spc="18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else?</a:t>
            </a:r>
            <a:endParaRPr sz="1550">
              <a:latin typeface="Arial"/>
              <a:cs typeface="Arial"/>
            </a:endParaRPr>
          </a:p>
          <a:p>
            <a:pPr marL="290830" indent="-278130">
              <a:lnSpc>
                <a:spcPct val="100000"/>
              </a:lnSpc>
              <a:spcBef>
                <a:spcPts val="470"/>
              </a:spcBef>
              <a:buChar char="•"/>
              <a:tabLst>
                <a:tab pos="290830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Opportunity</a:t>
            </a:r>
            <a:r>
              <a:rPr sz="1550" spc="3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for</a:t>
            </a:r>
            <a:r>
              <a:rPr sz="1550" spc="1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follow-</a:t>
            </a:r>
            <a:r>
              <a:rPr sz="1550" spc="-25" dirty="0">
                <a:solidFill>
                  <a:srgbClr val="1F1F1F"/>
                </a:solidFill>
                <a:latin typeface="Arial"/>
                <a:cs typeface="Arial"/>
              </a:rPr>
              <a:t>up.</a:t>
            </a:r>
            <a:endParaRPr sz="1550">
              <a:latin typeface="Arial"/>
              <a:cs typeface="Arial"/>
            </a:endParaRPr>
          </a:p>
          <a:p>
            <a:pPr marL="291465" indent="-278765">
              <a:lnSpc>
                <a:spcPct val="100000"/>
              </a:lnSpc>
              <a:spcBef>
                <a:spcPts val="475"/>
              </a:spcBef>
              <a:buChar char="•"/>
              <a:tabLst>
                <a:tab pos="291465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Avoid</a:t>
            </a:r>
            <a:r>
              <a:rPr sz="1550" spc="1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asking</a:t>
            </a:r>
            <a:r>
              <a:rPr sz="1550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for</a:t>
            </a:r>
            <a:r>
              <a:rPr sz="1550" spc="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opinions,</a:t>
            </a:r>
            <a:r>
              <a:rPr sz="1550" spc="1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speculation,</a:t>
            </a:r>
            <a:r>
              <a:rPr sz="1550" spc="1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or</a:t>
            </a:r>
            <a:r>
              <a:rPr sz="1550" spc="1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character</a:t>
            </a:r>
            <a:r>
              <a:rPr sz="1550" spc="2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evidence.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1986" y="5639908"/>
            <a:ext cx="175895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F1F1F"/>
                </a:solidFill>
                <a:latin typeface="Arial"/>
                <a:cs typeface="Arial"/>
              </a:rPr>
              <a:t>30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83450" rIns="0" bIns="0" rtlCol="0">
            <a:spAutoFit/>
          </a:bodyPr>
          <a:lstStyle/>
          <a:p>
            <a:pPr marL="57785">
              <a:lnSpc>
                <a:spcPts val="1705"/>
              </a:lnSpc>
            </a:pPr>
            <a:r>
              <a:rPr dirty="0">
                <a:solidFill>
                  <a:srgbClr val="363636"/>
                </a:solidFill>
              </a:rPr>
              <a:t>BERNSTEIN</a:t>
            </a:r>
            <a:r>
              <a:rPr spc="425" dirty="0">
                <a:solidFill>
                  <a:srgbClr val="363636"/>
                </a:solidFill>
              </a:rPr>
              <a:t> </a:t>
            </a:r>
            <a:r>
              <a:rPr spc="-20" dirty="0">
                <a:solidFill>
                  <a:srgbClr val="777777"/>
                </a:solidFill>
              </a:rPr>
              <a:t>SHUR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4629" rIns="0" bIns="0" rtlCol="0">
            <a:spAutoFit/>
          </a:bodyPr>
          <a:lstStyle/>
          <a:p>
            <a:pPr marL="4762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F2F2F"/>
                </a:solidFill>
              </a:rPr>
              <a:t>Interview</a:t>
            </a:r>
            <a:r>
              <a:rPr spc="390" dirty="0">
                <a:solidFill>
                  <a:srgbClr val="2F2F2F"/>
                </a:solidFill>
              </a:rPr>
              <a:t> </a:t>
            </a:r>
            <a:r>
              <a:rPr spc="-10" dirty="0">
                <a:solidFill>
                  <a:srgbClr val="2F2F2F"/>
                </a:solidFill>
              </a:rPr>
              <a:t>Techniques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0773" y="1192479"/>
            <a:ext cx="6629400" cy="4087495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247650" indent="-234950">
              <a:lnSpc>
                <a:spcPct val="100000"/>
              </a:lnSpc>
              <a:spcBef>
                <a:spcPts val="1050"/>
              </a:spcBef>
              <a:buChar char="•"/>
              <a:tabLst>
                <a:tab pos="247650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Focus</a:t>
            </a:r>
            <a:r>
              <a:rPr sz="1550" spc="1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on</a:t>
            </a:r>
            <a:r>
              <a:rPr sz="155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sensory</a:t>
            </a:r>
            <a:r>
              <a:rPr sz="1550" spc="20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details.</a:t>
            </a:r>
            <a:endParaRPr sz="1550">
              <a:latin typeface="Arial"/>
              <a:cs typeface="Arial"/>
            </a:endParaRPr>
          </a:p>
          <a:p>
            <a:pPr marL="248920" indent="-236220">
              <a:lnSpc>
                <a:spcPct val="100000"/>
              </a:lnSpc>
              <a:spcBef>
                <a:spcPts val="950"/>
              </a:spcBef>
              <a:buChar char="•"/>
              <a:tabLst>
                <a:tab pos="248920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Pay</a:t>
            </a:r>
            <a:r>
              <a:rPr sz="1550" spc="1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attention</a:t>
            </a:r>
            <a:r>
              <a:rPr sz="1550" spc="1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550" spc="1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emotional</a:t>
            </a:r>
            <a:r>
              <a:rPr sz="1550" spc="229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cues</a:t>
            </a:r>
            <a:r>
              <a:rPr sz="1550" spc="1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and</a:t>
            </a:r>
            <a:r>
              <a:rPr sz="155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responses.</a:t>
            </a:r>
            <a:endParaRPr sz="1550">
              <a:latin typeface="Arial"/>
              <a:cs typeface="Arial"/>
            </a:endParaRPr>
          </a:p>
          <a:p>
            <a:pPr marL="250825" marR="35560" indent="-235585">
              <a:lnSpc>
                <a:spcPct val="105900"/>
              </a:lnSpc>
              <a:spcBef>
                <a:spcPts val="819"/>
              </a:spcBef>
              <a:buChar char="•"/>
              <a:tabLst>
                <a:tab pos="250825" algn="l"/>
                <a:tab pos="252729" algn="l"/>
              </a:tabLst>
            </a:pPr>
            <a:r>
              <a:rPr sz="15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Look</a:t>
            </a:r>
            <a:r>
              <a:rPr sz="1550" spc="7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for</a:t>
            </a:r>
            <a:r>
              <a:rPr sz="1550" spc="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evidence</a:t>
            </a:r>
            <a:r>
              <a:rPr sz="1550" spc="1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of motive/bias/interest,</a:t>
            </a:r>
            <a:r>
              <a:rPr sz="1550" spc="-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even</a:t>
            </a:r>
            <a:r>
              <a:rPr sz="1550" spc="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where</a:t>
            </a:r>
            <a:r>
              <a:rPr sz="1550" spc="6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not</a:t>
            </a:r>
            <a:r>
              <a:rPr sz="1550" spc="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immediately apparent.</a:t>
            </a:r>
            <a:endParaRPr sz="1550">
              <a:latin typeface="Arial"/>
              <a:cs typeface="Arial"/>
            </a:endParaRPr>
          </a:p>
          <a:p>
            <a:pPr marL="249554" indent="-234315">
              <a:lnSpc>
                <a:spcPct val="100000"/>
              </a:lnSpc>
              <a:spcBef>
                <a:spcPts val="900"/>
              </a:spcBef>
              <a:buClr>
                <a:srgbClr val="2F2F2F"/>
              </a:buClr>
              <a:buChar char="•"/>
              <a:tabLst>
                <a:tab pos="249554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Listen</a:t>
            </a:r>
            <a:r>
              <a:rPr sz="1550" spc="15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for</a:t>
            </a:r>
            <a:r>
              <a:rPr sz="1550" spc="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"ring</a:t>
            </a:r>
            <a:r>
              <a:rPr sz="1550" spc="1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of</a:t>
            </a:r>
            <a:r>
              <a:rPr sz="1550" spc="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truth"</a:t>
            </a:r>
            <a:r>
              <a:rPr sz="1550" spc="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answers.</a:t>
            </a:r>
            <a:endParaRPr sz="1550">
              <a:latin typeface="Arial"/>
              <a:cs typeface="Arial"/>
            </a:endParaRPr>
          </a:p>
          <a:p>
            <a:pPr marL="251460" indent="-236220">
              <a:lnSpc>
                <a:spcPct val="100000"/>
              </a:lnSpc>
              <a:spcBef>
                <a:spcPts val="975"/>
              </a:spcBef>
              <a:buClr>
                <a:srgbClr val="2F2F2F"/>
              </a:buClr>
              <a:buChar char="•"/>
              <a:tabLst>
                <a:tab pos="251460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Rely</a:t>
            </a:r>
            <a:r>
              <a:rPr sz="1550" spc="20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upon</a:t>
            </a:r>
            <a:r>
              <a:rPr sz="1550" spc="15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maps,</a:t>
            </a:r>
            <a:r>
              <a:rPr sz="1550" spc="1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photos,</a:t>
            </a:r>
            <a:r>
              <a:rPr sz="1550" spc="1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electronic</a:t>
            </a:r>
            <a:r>
              <a:rPr sz="1550" spc="3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evidence</a:t>
            </a:r>
            <a:r>
              <a:rPr sz="1550" spc="20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where</a:t>
            </a:r>
            <a:r>
              <a:rPr sz="1550" spc="17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available.</a:t>
            </a:r>
            <a:endParaRPr sz="1550">
              <a:latin typeface="Arial"/>
              <a:cs typeface="Arial"/>
            </a:endParaRPr>
          </a:p>
          <a:p>
            <a:pPr marL="254000" indent="-235585">
              <a:lnSpc>
                <a:spcPct val="100000"/>
              </a:lnSpc>
              <a:spcBef>
                <a:spcPts val="955"/>
              </a:spcBef>
              <a:buClr>
                <a:srgbClr val="2F2F2F"/>
              </a:buClr>
              <a:buChar char="•"/>
              <a:tabLst>
                <a:tab pos="254000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Create</a:t>
            </a:r>
            <a:r>
              <a:rPr sz="1550" spc="20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running</a:t>
            </a:r>
            <a:r>
              <a:rPr sz="1550" spc="22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timeline.</a:t>
            </a:r>
            <a:endParaRPr sz="1550">
              <a:latin typeface="Arial"/>
              <a:cs typeface="Arial"/>
            </a:endParaRPr>
          </a:p>
          <a:p>
            <a:pPr marL="252729" marR="5080" indent="-234315">
              <a:lnSpc>
                <a:spcPct val="104600"/>
              </a:lnSpc>
              <a:spcBef>
                <a:spcPts val="840"/>
              </a:spcBef>
              <a:buClr>
                <a:srgbClr val="2F2F2F"/>
              </a:buClr>
              <a:buChar char="•"/>
              <a:tabLst>
                <a:tab pos="25463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Be</a:t>
            </a:r>
            <a:r>
              <a:rPr sz="1550" spc="1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open</a:t>
            </a:r>
            <a:r>
              <a:rPr sz="1550" spc="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minded,</a:t>
            </a:r>
            <a:r>
              <a:rPr sz="1550" spc="2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do</a:t>
            </a:r>
            <a:r>
              <a:rPr sz="1550" spc="7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not</a:t>
            </a:r>
            <a:r>
              <a:rPr sz="1550" spc="1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fill</a:t>
            </a:r>
            <a:r>
              <a:rPr sz="1550" spc="1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in</a:t>
            </a:r>
            <a:r>
              <a:rPr sz="1550" spc="5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gaps</a:t>
            </a:r>
            <a:r>
              <a:rPr sz="1550" spc="16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with</a:t>
            </a:r>
            <a:r>
              <a:rPr sz="155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assumptions,</a:t>
            </a:r>
            <a:r>
              <a:rPr sz="1550" spc="3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use</a:t>
            </a:r>
            <a:r>
              <a:rPr sz="1550" spc="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language</a:t>
            </a:r>
            <a:r>
              <a:rPr sz="1550" spc="2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D1D1D"/>
                </a:solidFill>
                <a:latin typeface="Arial"/>
                <a:cs typeface="Arial"/>
              </a:rPr>
              <a:t>of 	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witness,</a:t>
            </a:r>
            <a:r>
              <a:rPr sz="1550" spc="2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and</a:t>
            </a:r>
            <a:r>
              <a:rPr sz="1550" spc="17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b="1" spc="-10" dirty="0">
                <a:solidFill>
                  <a:srgbClr val="1D1D1D"/>
                </a:solidFill>
                <a:latin typeface="Arial"/>
                <a:cs typeface="Arial"/>
              </a:rPr>
              <a:t>listen.</a:t>
            </a:r>
            <a:endParaRPr sz="1550">
              <a:latin typeface="Arial"/>
              <a:cs typeface="Arial"/>
            </a:endParaRPr>
          </a:p>
          <a:p>
            <a:pPr marL="254635" indent="-233045">
              <a:lnSpc>
                <a:spcPct val="100000"/>
              </a:lnSpc>
              <a:spcBef>
                <a:spcPts val="950"/>
              </a:spcBef>
              <a:buClr>
                <a:srgbClr val="2F2F2F"/>
              </a:buClr>
              <a:buChar char="•"/>
              <a:tabLst>
                <a:tab pos="25463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Reflexive</a:t>
            </a:r>
            <a:r>
              <a:rPr sz="1550" spc="2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questioning.</a:t>
            </a:r>
            <a:endParaRPr sz="1550">
              <a:latin typeface="Arial"/>
              <a:cs typeface="Arial"/>
            </a:endParaRPr>
          </a:p>
          <a:p>
            <a:pPr marL="254635" indent="-236220">
              <a:lnSpc>
                <a:spcPct val="100000"/>
              </a:lnSpc>
              <a:spcBef>
                <a:spcPts val="955"/>
              </a:spcBef>
              <a:buChar char="•"/>
              <a:tabLst>
                <a:tab pos="25463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Do</a:t>
            </a:r>
            <a:r>
              <a:rPr sz="1550" spc="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not</a:t>
            </a:r>
            <a:r>
              <a:rPr sz="155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paraphrase</a:t>
            </a:r>
            <a:r>
              <a:rPr sz="1550" spc="2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or</a:t>
            </a:r>
            <a:r>
              <a:rPr sz="155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summarize.</a:t>
            </a:r>
            <a:endParaRPr sz="1550">
              <a:latin typeface="Arial"/>
              <a:cs typeface="Arial"/>
            </a:endParaRPr>
          </a:p>
          <a:p>
            <a:pPr marL="257175" indent="-238760">
              <a:lnSpc>
                <a:spcPct val="100000"/>
              </a:lnSpc>
              <a:spcBef>
                <a:spcPts val="975"/>
              </a:spcBef>
              <a:buClr>
                <a:srgbClr val="2F2F2F"/>
              </a:buClr>
              <a:buChar char="•"/>
              <a:tabLst>
                <a:tab pos="257175" algn="l"/>
              </a:tabLst>
            </a:pP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Considerations</a:t>
            </a:r>
            <a:r>
              <a:rPr sz="1550" spc="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for</a:t>
            </a:r>
            <a:r>
              <a:rPr sz="155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Zoom</a:t>
            </a:r>
            <a:r>
              <a:rPr sz="1550" spc="15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interviewing.</a:t>
            </a:r>
            <a:endParaRPr sz="1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6781" y="5505286"/>
            <a:ext cx="17272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5" dirty="0">
                <a:solidFill>
                  <a:srgbClr val="1D1D1D"/>
                </a:solidFill>
                <a:latin typeface="Times New Roman"/>
                <a:cs typeface="Times New Roman"/>
              </a:rPr>
              <a:t>31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77722" y="5531226"/>
            <a:ext cx="17341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5" dirty="0">
                <a:solidFill>
                  <a:srgbClr val="2F2F2F"/>
                </a:solidFill>
                <a:latin typeface="Arial"/>
                <a:cs typeface="Arial"/>
              </a:rPr>
              <a:t>BERNSTEIN</a:t>
            </a:r>
            <a:r>
              <a:rPr sz="1400" b="1" spc="13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400" b="1" spc="40" dirty="0">
                <a:solidFill>
                  <a:srgbClr val="7B7B7B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6179" rIns="0" bIns="0" rtlCol="0">
            <a:spAutoFit/>
          </a:bodyPr>
          <a:lstStyle/>
          <a:p>
            <a:pPr marL="10922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D2D2D"/>
                </a:solidFill>
              </a:rPr>
              <a:t>Complainant</a:t>
            </a:r>
            <a:r>
              <a:rPr spc="455" dirty="0">
                <a:solidFill>
                  <a:srgbClr val="2D2D2D"/>
                </a:solidFill>
              </a:rPr>
              <a:t> </a:t>
            </a:r>
            <a:r>
              <a:rPr spc="-10" dirty="0">
                <a:solidFill>
                  <a:srgbClr val="2D2D2D"/>
                </a:solidFill>
              </a:rPr>
              <a:t>Interview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7597" y="1408387"/>
            <a:ext cx="6365875" cy="2832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110" indent="-229870">
              <a:lnSpc>
                <a:spcPct val="100000"/>
              </a:lnSpc>
              <a:spcBef>
                <a:spcPts val="100"/>
              </a:spcBef>
              <a:buChar char="•"/>
              <a:tabLst>
                <a:tab pos="245110" algn="l"/>
              </a:tabLst>
            </a:pP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Reluctant</a:t>
            </a:r>
            <a:r>
              <a:rPr sz="1600" spc="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complainants</a:t>
            </a:r>
            <a:r>
              <a:rPr sz="1600" spc="-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61616"/>
                </a:solidFill>
                <a:latin typeface="Arial"/>
                <a:cs typeface="Arial"/>
              </a:rPr>
              <a:t>➔</a:t>
            </a:r>
            <a:r>
              <a:rPr sz="20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what to</a:t>
            </a:r>
            <a:r>
              <a:rPr sz="1600" spc="-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61616"/>
                </a:solidFill>
                <a:latin typeface="Arial"/>
                <a:cs typeface="Arial"/>
              </a:rPr>
              <a:t>do?</a:t>
            </a:r>
            <a:endParaRPr sz="1600">
              <a:latin typeface="Arial"/>
              <a:cs typeface="Arial"/>
            </a:endParaRPr>
          </a:p>
          <a:p>
            <a:pPr marL="242570" indent="-224154">
              <a:lnSpc>
                <a:spcPct val="100000"/>
              </a:lnSpc>
              <a:spcBef>
                <a:spcPts val="1295"/>
              </a:spcBef>
              <a:buChar char="•"/>
              <a:tabLst>
                <a:tab pos="242570" algn="l"/>
              </a:tabLst>
            </a:pPr>
            <a:r>
              <a:rPr sz="1600" spc="-10" dirty="0">
                <a:solidFill>
                  <a:srgbClr val="161616"/>
                </a:solidFill>
                <a:latin typeface="Arial"/>
                <a:cs typeface="Arial"/>
              </a:rPr>
              <a:t>Open-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ended,</a:t>
            </a:r>
            <a:r>
              <a:rPr sz="160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non-judgmental</a:t>
            </a:r>
            <a:r>
              <a:rPr sz="160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61616"/>
                </a:solidFill>
                <a:latin typeface="Arial"/>
                <a:cs typeface="Arial"/>
              </a:rPr>
              <a:t>questions.</a:t>
            </a:r>
            <a:endParaRPr sz="1600">
              <a:latin typeface="Arial"/>
              <a:cs typeface="Arial"/>
            </a:endParaRPr>
          </a:p>
          <a:p>
            <a:pPr marL="245745" indent="-230504">
              <a:lnSpc>
                <a:spcPct val="100000"/>
              </a:lnSpc>
              <a:spcBef>
                <a:spcPts val="1395"/>
              </a:spcBef>
              <a:buChar char="•"/>
              <a:tabLst>
                <a:tab pos="245745" algn="l"/>
              </a:tabLst>
            </a:pP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Do</a:t>
            </a:r>
            <a:r>
              <a:rPr sz="1600" spc="-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not</a:t>
            </a:r>
            <a:r>
              <a:rPr sz="1600" spc="-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ask</a:t>
            </a:r>
            <a:r>
              <a:rPr sz="16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about</a:t>
            </a:r>
            <a:r>
              <a:rPr sz="16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prior</a:t>
            </a:r>
            <a:r>
              <a:rPr sz="1600" spc="-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sexual</a:t>
            </a:r>
            <a:r>
              <a:rPr sz="1600" spc="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history</a:t>
            </a:r>
            <a:r>
              <a:rPr sz="16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(except</a:t>
            </a:r>
            <a:r>
              <a:rPr sz="16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as</a:t>
            </a:r>
            <a:r>
              <a:rPr sz="1600" spc="-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61616"/>
                </a:solidFill>
                <a:latin typeface="Arial"/>
                <a:cs typeface="Arial"/>
              </a:rPr>
              <a:t>relevant/permitted)</a:t>
            </a:r>
            <a:endParaRPr sz="1600">
              <a:latin typeface="Arial"/>
              <a:cs typeface="Arial"/>
            </a:endParaRPr>
          </a:p>
          <a:p>
            <a:pPr marL="245110" indent="-229870">
              <a:lnSpc>
                <a:spcPct val="100000"/>
              </a:lnSpc>
              <a:spcBef>
                <a:spcPts val="1370"/>
              </a:spcBef>
              <a:buChar char="•"/>
              <a:tabLst>
                <a:tab pos="245110" algn="l"/>
              </a:tabLst>
            </a:pP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Consider</a:t>
            </a:r>
            <a:r>
              <a:rPr sz="16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impact</a:t>
            </a:r>
            <a:r>
              <a:rPr sz="1600" spc="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600" spc="-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parents, advisors,</a:t>
            </a:r>
            <a:r>
              <a:rPr sz="1600" spc="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161616"/>
                </a:solidFill>
                <a:latin typeface="Arial"/>
                <a:cs typeface="Arial"/>
              </a:rPr>
              <a:t>etc.</a:t>
            </a:r>
            <a:endParaRPr sz="1600">
              <a:latin typeface="Arial"/>
              <a:cs typeface="Arial"/>
            </a:endParaRPr>
          </a:p>
          <a:p>
            <a:pPr marL="244475" indent="-231775">
              <a:lnSpc>
                <a:spcPct val="100000"/>
              </a:lnSpc>
              <a:spcBef>
                <a:spcPts val="1375"/>
              </a:spcBef>
              <a:buChar char="•"/>
              <a:tabLst>
                <a:tab pos="244475" algn="l"/>
              </a:tabLst>
            </a:pP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Handling</a:t>
            </a:r>
            <a:r>
              <a:rPr sz="1600" spc="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conflicting</a:t>
            </a:r>
            <a:r>
              <a:rPr sz="1600" spc="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statements</a:t>
            </a:r>
            <a:r>
              <a:rPr sz="160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61616"/>
                </a:solidFill>
                <a:latin typeface="Arial"/>
                <a:cs typeface="Arial"/>
              </a:rPr>
              <a:t>(reconciliation)</a:t>
            </a:r>
            <a:endParaRPr sz="1600">
              <a:latin typeface="Arial"/>
              <a:cs typeface="Arial"/>
            </a:endParaRPr>
          </a:p>
          <a:p>
            <a:pPr marL="241935" indent="-226695">
              <a:lnSpc>
                <a:spcPct val="100000"/>
              </a:lnSpc>
              <a:spcBef>
                <a:spcPts val="1370"/>
              </a:spcBef>
              <a:buChar char="•"/>
              <a:tabLst>
                <a:tab pos="241935" algn="l"/>
              </a:tabLst>
            </a:pP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Handling</a:t>
            </a:r>
            <a:r>
              <a:rPr sz="1600" spc="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difficult</a:t>
            </a:r>
            <a:r>
              <a:rPr sz="160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disclosures</a:t>
            </a:r>
            <a:r>
              <a:rPr sz="160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(explain</a:t>
            </a:r>
            <a:r>
              <a:rPr sz="1600" spc="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why</a:t>
            </a:r>
            <a:r>
              <a:rPr sz="1600" spc="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you</a:t>
            </a:r>
            <a:r>
              <a:rPr sz="1600" spc="-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need</a:t>
            </a:r>
            <a:r>
              <a:rPr sz="1600" spc="-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600" spc="-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61616"/>
                </a:solidFill>
                <a:latin typeface="Arial"/>
                <a:cs typeface="Arial"/>
              </a:rPr>
              <a:t>know)</a:t>
            </a:r>
            <a:endParaRPr sz="1600">
              <a:latin typeface="Arial"/>
              <a:cs typeface="Arial"/>
            </a:endParaRPr>
          </a:p>
          <a:p>
            <a:pPr marL="242570" indent="-224154">
              <a:lnSpc>
                <a:spcPct val="100000"/>
              </a:lnSpc>
              <a:spcBef>
                <a:spcPts val="1370"/>
              </a:spcBef>
              <a:buChar char="•"/>
              <a:tabLst>
                <a:tab pos="242570" algn="l"/>
              </a:tabLst>
            </a:pP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Interview</a:t>
            </a:r>
            <a:r>
              <a:rPr sz="160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for</a:t>
            </a:r>
            <a:r>
              <a:rPr sz="1600" spc="-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clarification</a:t>
            </a:r>
            <a:r>
              <a:rPr sz="1600" spc="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-</a:t>
            </a:r>
            <a:r>
              <a:rPr sz="1600" spc="3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61616"/>
                </a:solidFill>
                <a:latin typeface="Arial"/>
                <a:cs typeface="Arial"/>
              </a:rPr>
              <a:t>don't</a:t>
            </a:r>
            <a:r>
              <a:rPr sz="1600" spc="-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61616"/>
                </a:solidFill>
                <a:latin typeface="Arial"/>
                <a:cs typeface="Arial"/>
              </a:rPr>
              <a:t>interrogate.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1144" y="5624649"/>
            <a:ext cx="17018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61616"/>
                </a:solidFill>
                <a:latin typeface="Arial"/>
                <a:cs typeface="Arial"/>
              </a:rPr>
              <a:t>32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64791" rIns="0" bIns="0" rtlCol="0">
            <a:spAutoFit/>
          </a:bodyPr>
          <a:lstStyle/>
          <a:p>
            <a:pPr marL="67310">
              <a:lnSpc>
                <a:spcPts val="1650"/>
              </a:lnSpc>
            </a:pPr>
            <a:r>
              <a:rPr sz="1400" spc="65" dirty="0">
                <a:solidFill>
                  <a:srgbClr val="2D2D2D"/>
                </a:solidFill>
              </a:rPr>
              <a:t>BERNSTEIN</a:t>
            </a:r>
            <a:r>
              <a:rPr sz="1400" spc="140" dirty="0">
                <a:solidFill>
                  <a:srgbClr val="2D2D2D"/>
                </a:solidFill>
              </a:rPr>
              <a:t> </a:t>
            </a:r>
            <a:r>
              <a:rPr sz="1400" spc="30" dirty="0">
                <a:solidFill>
                  <a:srgbClr val="7E7E7E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469957" y="514750"/>
            <a:ext cx="351091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F2F2F"/>
                </a:solidFill>
              </a:rPr>
              <a:t>Complainant</a:t>
            </a:r>
            <a:r>
              <a:rPr spc="525" dirty="0">
                <a:solidFill>
                  <a:srgbClr val="2F2F2F"/>
                </a:solidFill>
              </a:rPr>
              <a:t> </a:t>
            </a:r>
            <a:r>
              <a:rPr spc="-10" dirty="0">
                <a:solidFill>
                  <a:srgbClr val="2F2F2F"/>
                </a:solidFill>
              </a:rPr>
              <a:t>Interview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6541" y="1074735"/>
            <a:ext cx="6329680" cy="3989704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292100" indent="-279400">
              <a:lnSpc>
                <a:spcPct val="100000"/>
              </a:lnSpc>
              <a:spcBef>
                <a:spcPts val="990"/>
              </a:spcBef>
              <a:buClr>
                <a:srgbClr val="2F2F2F"/>
              </a:buClr>
              <a:buChar char="•"/>
              <a:tabLst>
                <a:tab pos="292100" algn="l"/>
              </a:tabLst>
            </a:pP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600" spc="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are</a:t>
            </a:r>
            <a:r>
              <a:rPr sz="1600" spc="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600" spc="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able</a:t>
            </a:r>
            <a:r>
              <a:rPr sz="1600" spc="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600" spc="-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tell</a:t>
            </a:r>
            <a:r>
              <a:rPr sz="1600" spc="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me</a:t>
            </a:r>
            <a:r>
              <a:rPr sz="1600" spc="-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about</a:t>
            </a:r>
            <a:r>
              <a:rPr sz="1600" spc="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your</a:t>
            </a:r>
            <a:r>
              <a:rPr sz="1600" spc="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D1D1D"/>
                </a:solidFill>
                <a:latin typeface="Arial"/>
                <a:cs typeface="Arial"/>
              </a:rPr>
              <a:t>experience?</a:t>
            </a:r>
            <a:endParaRPr sz="1600">
              <a:latin typeface="Arial"/>
              <a:cs typeface="Arial"/>
            </a:endParaRPr>
          </a:p>
          <a:p>
            <a:pPr marL="295275" indent="-280035">
              <a:lnSpc>
                <a:spcPct val="100000"/>
              </a:lnSpc>
              <a:spcBef>
                <a:spcPts val="890"/>
              </a:spcBef>
              <a:buClr>
                <a:srgbClr val="2F2F2F"/>
              </a:buClr>
              <a:buChar char="•"/>
              <a:tabLst>
                <a:tab pos="295275" algn="l"/>
              </a:tabLst>
            </a:pP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600" spc="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are</a:t>
            </a:r>
            <a:r>
              <a:rPr sz="1600" spc="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600" spc="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able</a:t>
            </a:r>
            <a:r>
              <a:rPr sz="1600" spc="2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600" spc="-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tell</a:t>
            </a:r>
            <a:r>
              <a:rPr sz="1600" spc="-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me about</a:t>
            </a:r>
            <a:r>
              <a:rPr sz="1600" spc="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D1D1D"/>
                </a:solidFill>
                <a:latin typeface="Arial"/>
                <a:cs typeface="Arial"/>
              </a:rPr>
              <a:t>...</a:t>
            </a:r>
            <a:endParaRPr sz="1600">
              <a:latin typeface="Arial"/>
              <a:cs typeface="Arial"/>
            </a:endParaRPr>
          </a:p>
          <a:p>
            <a:pPr marL="933450" lvl="1" indent="-272415">
              <a:lnSpc>
                <a:spcPct val="100000"/>
              </a:lnSpc>
              <a:spcBef>
                <a:spcPts val="875"/>
              </a:spcBef>
              <a:buFont typeface="Times New Roman"/>
              <a:buChar char="o"/>
              <a:tabLst>
                <a:tab pos="933450" algn="l"/>
              </a:tabLst>
            </a:pP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400" spc="12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40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1D1D1D"/>
                </a:solidFill>
                <a:latin typeface="Arial"/>
                <a:cs typeface="Arial"/>
              </a:rPr>
              <a:t>saw?</a:t>
            </a:r>
            <a:endParaRPr sz="1400">
              <a:latin typeface="Arial"/>
              <a:cs typeface="Arial"/>
            </a:endParaRPr>
          </a:p>
          <a:p>
            <a:pPr marL="936625" lvl="1" indent="-274320">
              <a:lnSpc>
                <a:spcPct val="100000"/>
              </a:lnSpc>
              <a:spcBef>
                <a:spcPts val="409"/>
              </a:spcBef>
              <a:buSzPct val="85714"/>
              <a:buChar char="o"/>
              <a:tabLst>
                <a:tab pos="936625" algn="l"/>
              </a:tabLst>
            </a:pP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40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400" spc="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D1D1D"/>
                </a:solidFill>
                <a:latin typeface="Arial"/>
                <a:cs typeface="Arial"/>
              </a:rPr>
              <a:t>heard?</a:t>
            </a:r>
            <a:endParaRPr sz="1400">
              <a:latin typeface="Arial"/>
              <a:cs typeface="Arial"/>
            </a:endParaRPr>
          </a:p>
          <a:p>
            <a:pPr marL="939800" lvl="1" indent="-275590">
              <a:lnSpc>
                <a:spcPct val="100000"/>
              </a:lnSpc>
              <a:spcBef>
                <a:spcPts val="409"/>
              </a:spcBef>
              <a:buSzPct val="96428"/>
              <a:buFont typeface="Times New Roman"/>
              <a:buChar char="o"/>
              <a:tabLst>
                <a:tab pos="939800" algn="l"/>
              </a:tabLst>
            </a:pP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400" spc="1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400" spc="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D1D1D"/>
                </a:solidFill>
                <a:latin typeface="Arial"/>
                <a:cs typeface="Arial"/>
              </a:rPr>
              <a:t>tasted?</a:t>
            </a:r>
            <a:endParaRPr sz="1400">
              <a:latin typeface="Arial"/>
              <a:cs typeface="Arial"/>
            </a:endParaRPr>
          </a:p>
          <a:p>
            <a:pPr marL="936625" lvl="1" indent="-274320">
              <a:lnSpc>
                <a:spcPct val="100000"/>
              </a:lnSpc>
              <a:spcBef>
                <a:spcPts val="434"/>
              </a:spcBef>
              <a:buSzPct val="85714"/>
              <a:buChar char="o"/>
              <a:tabLst>
                <a:tab pos="936625" algn="l"/>
              </a:tabLst>
            </a:pP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400" spc="12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40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D1D1D"/>
                </a:solidFill>
                <a:latin typeface="Arial"/>
                <a:cs typeface="Arial"/>
              </a:rPr>
              <a:t>smelled?</a:t>
            </a:r>
            <a:endParaRPr sz="1400">
              <a:latin typeface="Arial"/>
              <a:cs typeface="Arial"/>
            </a:endParaRPr>
          </a:p>
          <a:p>
            <a:pPr marL="939800" lvl="1" indent="-274320">
              <a:lnSpc>
                <a:spcPct val="100000"/>
              </a:lnSpc>
              <a:spcBef>
                <a:spcPts val="409"/>
              </a:spcBef>
              <a:buSzPct val="85714"/>
              <a:buChar char="o"/>
              <a:tabLst>
                <a:tab pos="939800" algn="l"/>
              </a:tabLst>
            </a:pP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400" spc="1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400" spc="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D1D1D"/>
                </a:solidFill>
                <a:latin typeface="Arial"/>
                <a:cs typeface="Arial"/>
              </a:rPr>
              <a:t>touched/felt?</a:t>
            </a:r>
            <a:endParaRPr sz="1400">
              <a:latin typeface="Arial"/>
              <a:cs typeface="Arial"/>
            </a:endParaRPr>
          </a:p>
          <a:p>
            <a:pPr marL="301625" indent="-280035">
              <a:lnSpc>
                <a:spcPct val="100000"/>
              </a:lnSpc>
              <a:spcBef>
                <a:spcPts val="405"/>
              </a:spcBef>
              <a:buClr>
                <a:srgbClr val="2F2F2F"/>
              </a:buClr>
              <a:buChar char="•"/>
              <a:tabLst>
                <a:tab pos="301625" algn="l"/>
              </a:tabLst>
            </a:pP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600" spc="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are you</a:t>
            </a:r>
            <a:r>
              <a:rPr sz="1600" spc="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able</a:t>
            </a:r>
            <a:r>
              <a:rPr sz="1600" spc="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600" spc="-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tell</a:t>
            </a:r>
            <a:r>
              <a:rPr sz="1600" spc="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me</a:t>
            </a:r>
            <a:r>
              <a:rPr sz="1600" spc="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about</a:t>
            </a:r>
            <a:r>
              <a:rPr sz="1600" spc="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how</a:t>
            </a:r>
            <a:r>
              <a:rPr sz="1600" spc="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that</a:t>
            </a:r>
            <a:r>
              <a:rPr sz="1600" spc="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made</a:t>
            </a:r>
            <a:r>
              <a:rPr sz="1600" spc="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600" spc="-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D1D1D"/>
                </a:solidFill>
                <a:latin typeface="Arial"/>
                <a:cs typeface="Arial"/>
              </a:rPr>
              <a:t>feel?</a:t>
            </a:r>
            <a:endParaRPr sz="1600">
              <a:latin typeface="Arial"/>
              <a:cs typeface="Arial"/>
            </a:endParaRPr>
          </a:p>
          <a:p>
            <a:pPr marL="296545" marR="56515" indent="-275590">
              <a:lnSpc>
                <a:spcPct val="101400"/>
              </a:lnSpc>
              <a:spcBef>
                <a:spcPts val="865"/>
              </a:spcBef>
              <a:buChar char="•"/>
              <a:tabLst>
                <a:tab pos="296545" algn="l"/>
                <a:tab pos="298450" algn="l"/>
              </a:tabLst>
            </a:pPr>
            <a:r>
              <a:rPr sz="160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600" spc="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are</a:t>
            </a:r>
            <a:r>
              <a:rPr sz="1600" spc="2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600" spc="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able</a:t>
            </a:r>
            <a:r>
              <a:rPr sz="1600" spc="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600" spc="-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tell me</a:t>
            </a:r>
            <a:r>
              <a:rPr sz="1600" spc="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about</a:t>
            </a:r>
            <a:r>
              <a:rPr sz="1600" spc="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600" spc="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600" spc="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thought</a:t>
            </a:r>
            <a:r>
              <a:rPr sz="1600" spc="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was</a:t>
            </a:r>
            <a:r>
              <a:rPr sz="1600" spc="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going</a:t>
            </a:r>
            <a:r>
              <a:rPr sz="1600" spc="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D1D1D"/>
                </a:solidFill>
                <a:latin typeface="Arial"/>
                <a:cs typeface="Arial"/>
              </a:rPr>
              <a:t>to </a:t>
            </a:r>
            <a:r>
              <a:rPr sz="1600" spc="-10" dirty="0">
                <a:solidFill>
                  <a:srgbClr val="1D1D1D"/>
                </a:solidFill>
                <a:latin typeface="Arial"/>
                <a:cs typeface="Arial"/>
              </a:rPr>
              <a:t>happen?</a:t>
            </a:r>
            <a:endParaRPr sz="1600">
              <a:latin typeface="Arial"/>
              <a:cs typeface="Arial"/>
            </a:endParaRPr>
          </a:p>
          <a:p>
            <a:pPr marL="301625" marR="5080" indent="-277495">
              <a:lnSpc>
                <a:spcPct val="100000"/>
              </a:lnSpc>
              <a:spcBef>
                <a:spcPts val="890"/>
              </a:spcBef>
              <a:buClr>
                <a:srgbClr val="2F2F2F"/>
              </a:buClr>
              <a:buChar char="•"/>
              <a:tabLst>
                <a:tab pos="303530" algn="l"/>
              </a:tabLst>
            </a:pP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600" spc="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are</a:t>
            </a:r>
            <a:r>
              <a:rPr sz="1600" spc="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600" spc="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able</a:t>
            </a:r>
            <a:r>
              <a:rPr sz="1600" spc="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600" spc="-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tell</a:t>
            </a:r>
            <a:r>
              <a:rPr sz="1600" spc="-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me</a:t>
            </a:r>
            <a:r>
              <a:rPr sz="1600" spc="-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about</a:t>
            </a:r>
            <a:r>
              <a:rPr sz="1600" spc="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600" spc="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your</a:t>
            </a:r>
            <a:r>
              <a:rPr sz="1600" spc="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thought</a:t>
            </a:r>
            <a:r>
              <a:rPr sz="1600" spc="2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process</a:t>
            </a:r>
            <a:r>
              <a:rPr sz="1600" spc="5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D1D1D"/>
                </a:solidFill>
                <a:latin typeface="Arial"/>
                <a:cs typeface="Arial"/>
              </a:rPr>
              <a:t>was 	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when</a:t>
            </a:r>
            <a:r>
              <a:rPr sz="1600" spc="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D1D1D"/>
                </a:solidFill>
                <a:latin typeface="Arial"/>
                <a:cs typeface="Arial"/>
              </a:rPr>
              <a:t>...</a:t>
            </a:r>
            <a:endParaRPr sz="1600">
              <a:latin typeface="Arial"/>
              <a:cs typeface="Arial"/>
            </a:endParaRPr>
          </a:p>
          <a:p>
            <a:pPr marL="299720" indent="-274955">
              <a:lnSpc>
                <a:spcPct val="100000"/>
              </a:lnSpc>
              <a:spcBef>
                <a:spcPts val="919"/>
              </a:spcBef>
              <a:buClr>
                <a:srgbClr val="2F2F2F"/>
              </a:buClr>
              <a:buChar char="•"/>
              <a:tabLst>
                <a:tab pos="299720" algn="l"/>
                <a:tab pos="3228340" algn="l"/>
              </a:tabLst>
            </a:pP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Can</a:t>
            </a:r>
            <a:r>
              <a:rPr sz="1600" spc="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you</a:t>
            </a:r>
            <a:r>
              <a:rPr sz="1600" spc="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tell</a:t>
            </a:r>
            <a:r>
              <a:rPr sz="1600" spc="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me more</a:t>
            </a:r>
            <a:r>
              <a:rPr sz="1600" spc="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about</a:t>
            </a:r>
            <a:r>
              <a:rPr sz="1600" spc="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D1D1D"/>
                </a:solidFill>
                <a:latin typeface="Arial"/>
                <a:cs typeface="Arial"/>
              </a:rPr>
              <a:t>...</a:t>
            </a:r>
            <a:r>
              <a:rPr sz="1600" dirty="0">
                <a:solidFill>
                  <a:srgbClr val="1D1D1D"/>
                </a:solidFill>
                <a:latin typeface="Arial"/>
                <a:cs typeface="Arial"/>
              </a:rPr>
              <a:t>	</a:t>
            </a:r>
            <a:r>
              <a:rPr sz="1600" spc="-50" dirty="0">
                <a:solidFill>
                  <a:srgbClr val="1D1D1D"/>
                </a:solidFill>
                <a:latin typeface="Arial"/>
                <a:cs typeface="Arial"/>
              </a:rPr>
              <a:t>?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8980" y="5520800"/>
            <a:ext cx="175895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spc="-25" dirty="0">
                <a:solidFill>
                  <a:srgbClr val="1D1D1D"/>
                </a:solidFill>
                <a:latin typeface="Arial"/>
                <a:cs typeface="Arial"/>
              </a:rPr>
              <a:t>33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83828" y="5534278"/>
            <a:ext cx="17335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5" dirty="0">
                <a:solidFill>
                  <a:srgbClr val="2F2F2F"/>
                </a:solidFill>
                <a:latin typeface="Arial"/>
                <a:cs typeface="Arial"/>
              </a:rPr>
              <a:t>BERNSTEIN</a:t>
            </a:r>
            <a:r>
              <a:rPr sz="1400" b="1" spc="20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7B7B7B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3972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D2D2D"/>
                </a:solidFill>
              </a:rPr>
              <a:t>Complainant</a:t>
            </a:r>
            <a:r>
              <a:rPr spc="430" dirty="0">
                <a:solidFill>
                  <a:srgbClr val="2D2D2D"/>
                </a:solidFill>
              </a:rPr>
              <a:t> </a:t>
            </a:r>
            <a:r>
              <a:rPr spc="-10" dirty="0">
                <a:solidFill>
                  <a:srgbClr val="2D2D2D"/>
                </a:solidFill>
              </a:rPr>
              <a:t>Interview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9304" y="1444243"/>
            <a:ext cx="6749415" cy="358521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90830" marR="5080" indent="-275590">
              <a:lnSpc>
                <a:spcPct val="103400"/>
              </a:lnSpc>
              <a:spcBef>
                <a:spcPts val="35"/>
              </a:spcBef>
              <a:buChar char="•"/>
              <a:tabLst>
                <a:tab pos="290830" algn="l"/>
                <a:tab pos="29210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	What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are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</a:t>
            </a:r>
            <a:r>
              <a:rPr sz="155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able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tell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me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about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any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specific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moments</a:t>
            </a:r>
            <a:r>
              <a:rPr sz="1550" spc="1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that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stand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C1C1C"/>
                </a:solidFill>
                <a:latin typeface="Arial"/>
                <a:cs typeface="Arial"/>
              </a:rPr>
              <a:t>out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1550" spc="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your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mind?</a:t>
            </a:r>
            <a:endParaRPr sz="1550">
              <a:latin typeface="Arial"/>
              <a:cs typeface="Arial"/>
            </a:endParaRPr>
          </a:p>
          <a:p>
            <a:pPr marL="287020" marR="589915" indent="-274955">
              <a:lnSpc>
                <a:spcPct val="104600"/>
              </a:lnSpc>
              <a:spcBef>
                <a:spcPts val="1375"/>
              </a:spcBef>
              <a:buChar char="•"/>
              <a:tabLst>
                <a:tab pos="287020" algn="l"/>
                <a:tab pos="29527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	What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are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able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tell</a:t>
            </a:r>
            <a:r>
              <a:rPr sz="1550" spc="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me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about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your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physical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reactions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C1C1C"/>
                </a:solidFill>
                <a:latin typeface="Arial"/>
                <a:cs typeface="Arial"/>
              </a:rPr>
              <a:t>this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experience</a:t>
            </a:r>
            <a:r>
              <a:rPr sz="1550" spc="1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when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it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happened?</a:t>
            </a:r>
            <a:endParaRPr sz="1550">
              <a:latin typeface="Arial"/>
              <a:cs typeface="Arial"/>
            </a:endParaRPr>
          </a:p>
          <a:p>
            <a:pPr marL="287020" marR="440055" indent="-272415">
              <a:lnSpc>
                <a:spcPct val="103400"/>
              </a:lnSpc>
              <a:spcBef>
                <a:spcPts val="1365"/>
              </a:spcBef>
              <a:buChar char="•"/>
              <a:tabLst>
                <a:tab pos="287020" algn="l"/>
                <a:tab pos="29210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	What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are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</a:t>
            </a:r>
            <a:r>
              <a:rPr sz="155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able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tell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me</a:t>
            </a:r>
            <a:r>
              <a:rPr sz="155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about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your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emotional</a:t>
            </a:r>
            <a:r>
              <a:rPr sz="155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reactions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C1C1C"/>
                </a:solidFill>
                <a:latin typeface="Arial"/>
                <a:cs typeface="Arial"/>
              </a:rPr>
              <a:t>this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experience</a:t>
            </a:r>
            <a:r>
              <a:rPr sz="1550" spc="1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when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it</a:t>
            </a:r>
            <a:r>
              <a:rPr sz="155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happened?</a:t>
            </a:r>
            <a:endParaRPr sz="1550">
              <a:latin typeface="Arial"/>
              <a:cs typeface="Arial"/>
            </a:endParaRPr>
          </a:p>
          <a:p>
            <a:pPr marL="287655" marR="138430" indent="-275590">
              <a:lnSpc>
                <a:spcPct val="104600"/>
              </a:lnSpc>
              <a:spcBef>
                <a:spcPts val="1370"/>
              </a:spcBef>
              <a:buChar char="•"/>
              <a:tabLst>
                <a:tab pos="287655" algn="l"/>
                <a:tab pos="28892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	What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are</a:t>
            </a:r>
            <a:r>
              <a:rPr sz="1550" spc="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able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tell</a:t>
            </a:r>
            <a:r>
              <a:rPr sz="1550" spc="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60" dirty="0">
                <a:solidFill>
                  <a:srgbClr val="1C1C1C"/>
                </a:solidFill>
                <a:latin typeface="Arial"/>
                <a:cs typeface="Arial"/>
              </a:rPr>
              <a:t>me</a:t>
            </a:r>
            <a:r>
              <a:rPr sz="1550" spc="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about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impact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on</a:t>
            </a:r>
            <a:r>
              <a:rPr sz="155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your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life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behavior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now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compared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before?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Eating?</a:t>
            </a:r>
            <a:r>
              <a:rPr sz="1550" spc="20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Drinking?</a:t>
            </a:r>
            <a:r>
              <a:rPr sz="1550" spc="1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Sleeping</a:t>
            </a:r>
            <a:r>
              <a:rPr sz="1550" spc="2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Other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routines?</a:t>
            </a:r>
            <a:endParaRPr sz="1550">
              <a:latin typeface="Arial"/>
              <a:cs typeface="Arial"/>
            </a:endParaRPr>
          </a:p>
          <a:p>
            <a:pPr marL="288290" marR="337185" indent="-273050">
              <a:lnSpc>
                <a:spcPct val="103400"/>
              </a:lnSpc>
              <a:spcBef>
                <a:spcPts val="1370"/>
              </a:spcBef>
              <a:buChar char="•"/>
              <a:tabLst>
                <a:tab pos="28829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Clarify</a:t>
            </a:r>
            <a:r>
              <a:rPr sz="1550" spc="2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1C1C1C"/>
                </a:solidFill>
                <a:latin typeface="Arial"/>
                <a:cs typeface="Arial"/>
              </a:rPr>
              <a:t>Who,</a:t>
            </a:r>
            <a:r>
              <a:rPr sz="1550" b="1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1C1C1C"/>
                </a:solidFill>
                <a:latin typeface="Arial"/>
                <a:cs typeface="Arial"/>
              </a:rPr>
              <a:t>What,</a:t>
            </a:r>
            <a:r>
              <a:rPr sz="1550" b="1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1C1C1C"/>
                </a:solidFill>
                <a:latin typeface="Arial"/>
                <a:cs typeface="Arial"/>
              </a:rPr>
              <a:t>When,</a:t>
            </a:r>
            <a:r>
              <a:rPr sz="1550" b="1" spc="2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1C1C1C"/>
                </a:solidFill>
                <a:latin typeface="Arial"/>
                <a:cs typeface="Arial"/>
              </a:rPr>
              <a:t>Where,</a:t>
            </a:r>
            <a:r>
              <a:rPr sz="1550" b="1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1C1C1C"/>
                </a:solidFill>
                <a:latin typeface="Arial"/>
                <a:cs typeface="Arial"/>
              </a:rPr>
              <a:t>How,</a:t>
            </a:r>
            <a:r>
              <a:rPr sz="1550" b="1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1C1C1C"/>
                </a:solidFill>
                <a:latin typeface="Arial"/>
                <a:cs typeface="Arial"/>
              </a:rPr>
              <a:t>Why</a:t>
            </a:r>
            <a:r>
              <a:rPr sz="1550" b="1" spc="1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after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giving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C1C1C"/>
                </a:solidFill>
                <a:latin typeface="Arial"/>
                <a:cs typeface="Arial"/>
              </a:rPr>
              <a:t>open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opportunity</a:t>
            </a:r>
            <a:r>
              <a:rPr sz="1550" spc="2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share.</a:t>
            </a:r>
            <a:endParaRPr sz="1550">
              <a:latin typeface="Arial"/>
              <a:cs typeface="Arial"/>
            </a:endParaRPr>
          </a:p>
          <a:p>
            <a:pPr marL="285750" indent="-273050">
              <a:lnSpc>
                <a:spcPct val="100000"/>
              </a:lnSpc>
              <a:spcBef>
                <a:spcPts val="1435"/>
              </a:spcBef>
              <a:buClr>
                <a:srgbClr val="2D2D2D"/>
              </a:buClr>
              <a:buChar char="•"/>
              <a:tabLst>
                <a:tab pos="28575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Anything</a:t>
            </a:r>
            <a:r>
              <a:rPr sz="1550" spc="229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else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you'd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like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share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that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we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haven't</a:t>
            </a:r>
            <a:r>
              <a:rPr sz="155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talked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about?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6408" y="5636856"/>
            <a:ext cx="175895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C1C1C"/>
                </a:solidFill>
                <a:latin typeface="Arial"/>
                <a:cs typeface="Arial"/>
              </a:rPr>
              <a:t>34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83102" rIns="0" bIns="0" rtlCol="0">
            <a:spAutoFit/>
          </a:bodyPr>
          <a:lstStyle/>
          <a:p>
            <a:pPr marL="82550">
              <a:lnSpc>
                <a:spcPts val="1650"/>
              </a:lnSpc>
            </a:pPr>
            <a:r>
              <a:rPr sz="1400" spc="65" dirty="0">
                <a:solidFill>
                  <a:srgbClr val="2D2D2D"/>
                </a:solidFill>
              </a:rPr>
              <a:t>BERNSTEIN</a:t>
            </a:r>
            <a:r>
              <a:rPr sz="1400" spc="140" dirty="0">
                <a:solidFill>
                  <a:srgbClr val="2D2D2D"/>
                </a:solidFill>
              </a:rPr>
              <a:t> </a:t>
            </a:r>
            <a:r>
              <a:rPr sz="1400" spc="30" dirty="0">
                <a:solidFill>
                  <a:srgbClr val="7E7E7E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464742" y="526955"/>
            <a:ext cx="3418204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313131"/>
                </a:solidFill>
              </a:rPr>
              <a:t>Respondent</a:t>
            </a:r>
            <a:r>
              <a:rPr spc="495" dirty="0">
                <a:solidFill>
                  <a:srgbClr val="313131"/>
                </a:solidFill>
              </a:rPr>
              <a:t> </a:t>
            </a:r>
            <a:r>
              <a:rPr spc="-10" dirty="0">
                <a:solidFill>
                  <a:srgbClr val="313131"/>
                </a:solidFill>
              </a:rPr>
              <a:t>Interview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41952" y="1139329"/>
            <a:ext cx="6700520" cy="401701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87655" marR="370205" indent="-275590">
              <a:lnSpc>
                <a:spcPct val="102800"/>
              </a:lnSpc>
              <a:spcBef>
                <a:spcPts val="50"/>
              </a:spcBef>
              <a:buClr>
                <a:srgbClr val="313131"/>
              </a:buClr>
              <a:buChar char="•"/>
              <a:tabLst>
                <a:tab pos="287655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Acknowledge</a:t>
            </a:r>
            <a:r>
              <a:rPr sz="150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difficulty</a:t>
            </a:r>
            <a:r>
              <a:rPr sz="150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of conversation</a:t>
            </a:r>
            <a:r>
              <a:rPr sz="1500" spc="1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and affirm presumption</a:t>
            </a:r>
            <a:r>
              <a:rPr sz="1500" spc="1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00" spc="-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1A1A1A"/>
                </a:solidFill>
                <a:latin typeface="Arial"/>
                <a:cs typeface="Arial"/>
              </a:rPr>
              <a:t>non-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responsibility.</a:t>
            </a:r>
            <a:endParaRPr sz="1500">
              <a:latin typeface="Arial"/>
              <a:cs typeface="Arial"/>
            </a:endParaRPr>
          </a:p>
          <a:p>
            <a:pPr marL="241935" marR="604520" indent="-229870">
              <a:lnSpc>
                <a:spcPct val="102800"/>
              </a:lnSpc>
              <a:spcBef>
                <a:spcPts val="1320"/>
              </a:spcBef>
              <a:buChar char="•"/>
              <a:tabLst>
                <a:tab pos="245110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Follow</a:t>
            </a:r>
            <a:r>
              <a:rPr sz="15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same</a:t>
            </a:r>
            <a:r>
              <a:rPr sz="15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structure</a:t>
            </a:r>
            <a:r>
              <a:rPr sz="15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5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approach</a:t>
            </a:r>
            <a:r>
              <a:rPr sz="150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00" spc="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questioning</a:t>
            </a:r>
            <a:r>
              <a:rPr sz="150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as</a:t>
            </a:r>
            <a:r>
              <a:rPr sz="1500" spc="-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Complainant 	interview.</a:t>
            </a:r>
            <a:endParaRPr sz="1500">
              <a:latin typeface="Arial"/>
              <a:cs typeface="Arial"/>
            </a:endParaRPr>
          </a:p>
          <a:p>
            <a:pPr marL="245745" indent="-233045">
              <a:lnSpc>
                <a:spcPct val="100000"/>
              </a:lnSpc>
              <a:spcBef>
                <a:spcPts val="1375"/>
              </a:spcBef>
              <a:buChar char="•"/>
              <a:tabLst>
                <a:tab pos="245745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Allow</a:t>
            </a:r>
            <a:r>
              <a:rPr sz="15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Respondent</a:t>
            </a:r>
            <a:r>
              <a:rPr sz="1500" spc="1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00" spc="-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give</a:t>
            </a:r>
            <a:r>
              <a:rPr sz="1500" spc="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statement</a:t>
            </a:r>
            <a:r>
              <a:rPr sz="150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in own</a:t>
            </a:r>
            <a:r>
              <a:rPr sz="1500" spc="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words,</a:t>
            </a:r>
            <a:r>
              <a:rPr sz="15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uninterrupted.</a:t>
            </a:r>
            <a:endParaRPr sz="1500">
              <a:latin typeface="Arial"/>
              <a:cs typeface="Arial"/>
            </a:endParaRPr>
          </a:p>
          <a:p>
            <a:pPr marL="245745" indent="-230504">
              <a:lnSpc>
                <a:spcPct val="100000"/>
              </a:lnSpc>
              <a:spcBef>
                <a:spcPts val="1370"/>
              </a:spcBef>
              <a:buClr>
                <a:srgbClr val="313131"/>
              </a:buClr>
              <a:buChar char="•"/>
              <a:tabLst>
                <a:tab pos="245745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Seek</a:t>
            </a:r>
            <a:r>
              <a:rPr sz="1500" spc="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exculpatory</a:t>
            </a:r>
            <a:r>
              <a:rPr sz="1500" spc="1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evidence,</a:t>
            </a:r>
            <a:r>
              <a:rPr sz="150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information</a:t>
            </a:r>
            <a:r>
              <a:rPr sz="15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and/or</a:t>
            </a:r>
            <a:r>
              <a:rPr sz="150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leads,</a:t>
            </a:r>
            <a:r>
              <a:rPr sz="1500" spc="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other</a:t>
            </a:r>
            <a:r>
              <a:rPr sz="1500" spc="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witnesses,</a:t>
            </a:r>
            <a:r>
              <a:rPr sz="15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1A1A1A"/>
                </a:solidFill>
                <a:latin typeface="Arial"/>
                <a:cs typeface="Arial"/>
              </a:rPr>
              <a:t>etc.</a:t>
            </a:r>
            <a:endParaRPr sz="1500">
              <a:latin typeface="Arial"/>
              <a:cs typeface="Arial"/>
            </a:endParaRPr>
          </a:p>
          <a:p>
            <a:pPr marL="248285" marR="516255" indent="-233045">
              <a:lnSpc>
                <a:spcPct val="102099"/>
              </a:lnSpc>
              <a:spcBef>
                <a:spcPts val="1335"/>
              </a:spcBef>
              <a:buClr>
                <a:srgbClr val="313131"/>
              </a:buClr>
              <a:buChar char="•"/>
              <a:tabLst>
                <a:tab pos="248285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Ask</a:t>
            </a:r>
            <a:r>
              <a:rPr sz="15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Respondent</a:t>
            </a:r>
            <a:r>
              <a:rPr sz="150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00" spc="-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explain</a:t>
            </a:r>
            <a:r>
              <a:rPr sz="1500" spc="1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inconsistencies</a:t>
            </a:r>
            <a:r>
              <a:rPr sz="1500" spc="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with</a:t>
            </a:r>
            <a:r>
              <a:rPr sz="15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known</a:t>
            </a:r>
            <a:r>
              <a:rPr sz="150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evidence</a:t>
            </a:r>
            <a:r>
              <a:rPr sz="1500" spc="70" dirty="0">
                <a:solidFill>
                  <a:srgbClr val="1A1A1A"/>
                </a:solidFill>
                <a:latin typeface="Arial"/>
                <a:cs typeface="Arial"/>
              </a:rPr>
              <a:t>  </a:t>
            </a:r>
            <a:r>
              <a:rPr sz="1500" spc="-50" dirty="0">
                <a:solidFill>
                  <a:srgbClr val="1A1A1A"/>
                </a:solidFill>
                <a:latin typeface="Arial"/>
                <a:cs typeface="Arial"/>
              </a:rPr>
              <a:t>&amp;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provide</a:t>
            </a:r>
            <a:r>
              <a:rPr sz="15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opportunity</a:t>
            </a:r>
            <a:r>
              <a:rPr sz="150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for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Respondent</a:t>
            </a:r>
            <a:r>
              <a:rPr sz="150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00" spc="-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explain</a:t>
            </a:r>
            <a:r>
              <a:rPr sz="15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evidence</a:t>
            </a:r>
            <a:r>
              <a:rPr sz="150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disclosed</a:t>
            </a:r>
            <a:r>
              <a:rPr sz="150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1A1A1A"/>
                </a:solidFill>
                <a:latin typeface="Arial"/>
                <a:cs typeface="Arial"/>
              </a:rPr>
              <a:t>by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Complainant</a:t>
            </a:r>
            <a:r>
              <a:rPr sz="1500" spc="1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500" spc="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witnesses.</a:t>
            </a:r>
            <a:endParaRPr sz="1500">
              <a:latin typeface="Arial"/>
              <a:cs typeface="Arial"/>
            </a:endParaRPr>
          </a:p>
          <a:p>
            <a:pPr marL="248285" indent="-229870">
              <a:lnSpc>
                <a:spcPct val="100000"/>
              </a:lnSpc>
              <a:spcBef>
                <a:spcPts val="1395"/>
              </a:spcBef>
              <a:buClr>
                <a:srgbClr val="313131"/>
              </a:buClr>
              <a:buChar char="•"/>
              <a:tabLst>
                <a:tab pos="248285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Explore</a:t>
            </a:r>
            <a:r>
              <a:rPr sz="15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sensory</a:t>
            </a:r>
            <a:r>
              <a:rPr sz="150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500" spc="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peripheral</a:t>
            </a:r>
            <a:r>
              <a:rPr sz="1500" spc="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details</a:t>
            </a:r>
            <a:r>
              <a:rPr sz="1500" spc="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disclosed</a:t>
            </a:r>
            <a:r>
              <a:rPr sz="1500" spc="1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by</a:t>
            </a:r>
            <a:r>
              <a:rPr sz="1500" spc="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Complainant.</a:t>
            </a:r>
            <a:endParaRPr sz="1500">
              <a:latin typeface="Arial"/>
              <a:cs typeface="Arial"/>
            </a:endParaRPr>
          </a:p>
          <a:p>
            <a:pPr marL="248285" indent="-229870">
              <a:lnSpc>
                <a:spcPct val="100000"/>
              </a:lnSpc>
              <a:spcBef>
                <a:spcPts val="1370"/>
              </a:spcBef>
              <a:buClr>
                <a:srgbClr val="313131"/>
              </a:buClr>
              <a:buChar char="•"/>
              <a:tabLst>
                <a:tab pos="248285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Explore</a:t>
            </a:r>
            <a:r>
              <a:rPr sz="1500" spc="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motive,</a:t>
            </a:r>
            <a:r>
              <a:rPr sz="15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bias,</a:t>
            </a:r>
            <a:r>
              <a:rPr sz="15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interest.</a:t>
            </a:r>
            <a:endParaRPr sz="1500">
              <a:latin typeface="Arial"/>
              <a:cs typeface="Arial"/>
            </a:endParaRPr>
          </a:p>
          <a:p>
            <a:pPr marL="252095" indent="-233679">
              <a:lnSpc>
                <a:spcPct val="100000"/>
              </a:lnSpc>
              <a:spcBef>
                <a:spcPts val="1400"/>
              </a:spcBef>
              <a:buClr>
                <a:srgbClr val="313131"/>
              </a:buClr>
              <a:buChar char="•"/>
              <a:tabLst>
                <a:tab pos="252095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Identify</a:t>
            </a:r>
            <a:r>
              <a:rPr sz="150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where</a:t>
            </a:r>
            <a:r>
              <a:rPr sz="1500" spc="1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there</a:t>
            </a:r>
            <a:r>
              <a:rPr sz="1500" spc="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is</a:t>
            </a:r>
            <a:r>
              <a:rPr sz="1500" spc="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agreement/dispute about</a:t>
            </a:r>
            <a:r>
              <a:rPr sz="15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what</a:t>
            </a:r>
            <a:r>
              <a:rPr sz="150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occurred.</a:t>
            </a:r>
            <a:endParaRPr sz="1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7877" y="5536313"/>
            <a:ext cx="17145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1A1A1A"/>
                </a:solidFill>
                <a:latin typeface="Arial"/>
                <a:cs typeface="Arial"/>
              </a:rPr>
              <a:t>35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8941" y="5543179"/>
            <a:ext cx="1739900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313131"/>
                </a:solidFill>
                <a:latin typeface="Arial"/>
                <a:cs typeface="Arial"/>
              </a:rPr>
              <a:t>BERNSTEIN</a:t>
            </a:r>
            <a:r>
              <a:rPr sz="1450" b="1" spc="425" dirty="0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7" rIns="0" bIns="0" rtlCol="0">
            <a:spAutoFit/>
          </a:bodyPr>
          <a:lstStyle/>
          <a:p>
            <a:pPr marL="13779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A2A2A"/>
                </a:solidFill>
              </a:rPr>
              <a:t>Explain</a:t>
            </a:r>
            <a:r>
              <a:rPr spc="229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Difficult</a:t>
            </a:r>
            <a:r>
              <a:rPr spc="235" dirty="0">
                <a:solidFill>
                  <a:srgbClr val="2A2A2A"/>
                </a:solidFill>
              </a:rPr>
              <a:t> </a:t>
            </a:r>
            <a:r>
              <a:rPr spc="-10" dirty="0">
                <a:solidFill>
                  <a:srgbClr val="2A2A2A"/>
                </a:solidFill>
              </a:rPr>
              <a:t>Questions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02347" y="1359298"/>
            <a:ext cx="1600835" cy="255270"/>
          </a:xfrm>
          <a:prstGeom prst="rect">
            <a:avLst/>
          </a:prstGeom>
          <a:solidFill>
            <a:srgbClr val="1A1A1A"/>
          </a:solidFill>
        </p:spPr>
        <p:txBody>
          <a:bodyPr vert="horz" wrap="square" lIns="0" tIns="1016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0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sz="1400" b="1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400" b="1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say</a:t>
            </a:r>
            <a:r>
              <a:rPr sz="1400" b="1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4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4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4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926" y="1976002"/>
            <a:ext cx="2664460" cy="312039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5080" marR="135890" indent="-2540">
              <a:lnSpc>
                <a:spcPct val="104400"/>
              </a:lnSpc>
              <a:spcBef>
                <a:spcPts val="25"/>
              </a:spcBef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Are</a:t>
            </a:r>
            <a:r>
              <a:rPr sz="14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those</a:t>
            </a:r>
            <a:r>
              <a:rPr sz="140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400" spc="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clothes</a:t>
            </a:r>
            <a:r>
              <a:rPr sz="1400" spc="1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you</a:t>
            </a:r>
            <a:r>
              <a:rPr sz="140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161616"/>
                </a:solidFill>
                <a:latin typeface="Arial"/>
                <a:cs typeface="Arial"/>
              </a:rPr>
              <a:t>were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wearing</a:t>
            </a:r>
            <a:r>
              <a:rPr sz="1400" spc="1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when</a:t>
            </a:r>
            <a:r>
              <a:rPr sz="140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this</a:t>
            </a:r>
            <a:r>
              <a:rPr sz="1400" spc="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happened?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1400" dirty="0">
              <a:latin typeface="Arial"/>
              <a:cs typeface="Arial"/>
            </a:endParaRPr>
          </a:p>
          <a:p>
            <a:pPr marL="2540" marR="113664" indent="635">
              <a:lnSpc>
                <a:spcPct val="103000"/>
              </a:lnSpc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Were</a:t>
            </a:r>
            <a:r>
              <a:rPr sz="14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you</a:t>
            </a:r>
            <a:r>
              <a:rPr sz="140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drinking</a:t>
            </a:r>
            <a:r>
              <a:rPr sz="140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40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doing</a:t>
            </a:r>
            <a:r>
              <a:rPr sz="140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61616"/>
                </a:solidFill>
                <a:latin typeface="Arial"/>
                <a:cs typeface="Arial"/>
              </a:rPr>
              <a:t>any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drugs?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400" dirty="0">
              <a:latin typeface="Arial"/>
              <a:cs typeface="Arial"/>
            </a:endParaRPr>
          </a:p>
          <a:p>
            <a:pPr marR="205104" indent="1270">
              <a:lnSpc>
                <a:spcPct val="103000"/>
              </a:lnSpc>
              <a:spcBef>
                <a:spcPts val="5"/>
              </a:spcBef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Did</a:t>
            </a:r>
            <a:r>
              <a:rPr sz="14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they</a:t>
            </a:r>
            <a:r>
              <a:rPr sz="14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physically</a:t>
            </a:r>
            <a:r>
              <a:rPr sz="1400" spc="1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hurt</a:t>
            </a:r>
            <a:r>
              <a:rPr sz="140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you</a:t>
            </a:r>
            <a:r>
              <a:rPr sz="140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61616"/>
                </a:solidFill>
                <a:latin typeface="Arial"/>
                <a:cs typeface="Arial"/>
              </a:rPr>
              <a:t>or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threaten</a:t>
            </a:r>
            <a:r>
              <a:rPr sz="140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you</a:t>
            </a:r>
            <a:r>
              <a:rPr sz="14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with</a:t>
            </a:r>
            <a:r>
              <a:rPr sz="14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4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weapon?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400" dirty="0">
              <a:latin typeface="Arial"/>
              <a:cs typeface="Arial"/>
            </a:endParaRPr>
          </a:p>
          <a:p>
            <a:pPr marL="1905" marR="5080" indent="-1905">
              <a:lnSpc>
                <a:spcPct val="104400"/>
              </a:lnSpc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Why</a:t>
            </a:r>
            <a:r>
              <a:rPr sz="14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didn't</a:t>
            </a:r>
            <a:r>
              <a:rPr sz="140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you</a:t>
            </a:r>
            <a:r>
              <a:rPr sz="140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tell</a:t>
            </a:r>
            <a:r>
              <a:rPr sz="140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anyone</a:t>
            </a:r>
            <a:r>
              <a:rPr sz="1400" spc="1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about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what</a:t>
            </a:r>
            <a:r>
              <a:rPr sz="140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happened?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4502" y="1359298"/>
            <a:ext cx="2759710" cy="255270"/>
          </a:xfrm>
          <a:custGeom>
            <a:avLst/>
            <a:gdLst/>
            <a:ahLst/>
            <a:cxnLst/>
            <a:rect l="l" t="t" r="r" b="b"/>
            <a:pathLst>
              <a:path w="2759709" h="255269">
                <a:moveTo>
                  <a:pt x="2759308" y="254941"/>
                </a:moveTo>
                <a:lnTo>
                  <a:pt x="0" y="254941"/>
                </a:lnTo>
                <a:lnTo>
                  <a:pt x="0" y="0"/>
                </a:lnTo>
                <a:lnTo>
                  <a:pt x="2759308" y="0"/>
                </a:lnTo>
                <a:lnTo>
                  <a:pt x="2759308" y="254941"/>
                </a:lnTo>
                <a:close/>
              </a:path>
            </a:pathLst>
          </a:custGeom>
          <a:solidFill>
            <a:srgbClr val="1A1A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921800" y="1356508"/>
            <a:ext cx="28473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sz="1400" b="1" spc="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b="1" spc="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interviewee</a:t>
            </a:r>
            <a:r>
              <a:rPr sz="1400" b="1" spc="2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hears</a:t>
            </a:r>
            <a:r>
              <a:rPr sz="1400" b="1" spc="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350" dirty="0">
                <a:solidFill>
                  <a:srgbClr val="FFFFFF"/>
                </a:solidFill>
                <a:latin typeface="Arial"/>
                <a:cs typeface="Arial"/>
              </a:rPr>
              <a:t>....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20407" y="1979054"/>
            <a:ext cx="2846705" cy="33401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8890" marR="15875" indent="-5080">
              <a:lnSpc>
                <a:spcPct val="104400"/>
              </a:lnSpc>
              <a:spcBef>
                <a:spcPts val="25"/>
              </a:spcBef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4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investigator</a:t>
            </a:r>
            <a:r>
              <a:rPr sz="1400" spc="2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thinks</a:t>
            </a:r>
            <a:r>
              <a:rPr sz="1400" spc="1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it's</a:t>
            </a:r>
            <a:r>
              <a:rPr sz="140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161616"/>
                </a:solidFill>
                <a:latin typeface="Arial"/>
                <a:cs typeface="Arial"/>
              </a:rPr>
              <a:t>my</a:t>
            </a:r>
            <a:r>
              <a:rPr sz="14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fault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because</a:t>
            </a:r>
            <a:r>
              <a:rPr sz="140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400" spc="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what</a:t>
            </a:r>
            <a:r>
              <a:rPr sz="140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4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was</a:t>
            </a:r>
            <a:r>
              <a:rPr sz="140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wearing.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400" dirty="0">
              <a:latin typeface="Arial"/>
              <a:cs typeface="Arial"/>
            </a:endParaRPr>
          </a:p>
          <a:p>
            <a:pPr marL="7620" marR="5080" indent="-1270">
              <a:lnSpc>
                <a:spcPct val="104400"/>
              </a:lnSpc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40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am</a:t>
            </a:r>
            <a:r>
              <a:rPr sz="14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in</a:t>
            </a:r>
            <a:r>
              <a:rPr sz="140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trouble/to</a:t>
            </a:r>
            <a:r>
              <a:rPr sz="140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blame</a:t>
            </a:r>
            <a:r>
              <a:rPr sz="140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for</a:t>
            </a:r>
            <a:r>
              <a:rPr sz="140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alcohol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40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drug</a:t>
            </a:r>
            <a:r>
              <a:rPr sz="14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consumption.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400" dirty="0">
              <a:latin typeface="Arial"/>
              <a:cs typeface="Arial"/>
            </a:endParaRPr>
          </a:p>
          <a:p>
            <a:pPr marL="5715" marR="129539" indent="-1905">
              <a:lnSpc>
                <a:spcPct val="103699"/>
              </a:lnSpc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4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knew</a:t>
            </a:r>
            <a:r>
              <a:rPr sz="140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400" spc="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person</a:t>
            </a:r>
            <a:r>
              <a:rPr sz="1400" spc="1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4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they</a:t>
            </a:r>
            <a:r>
              <a:rPr sz="140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didn't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hurt</a:t>
            </a:r>
            <a:r>
              <a:rPr sz="140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me</a:t>
            </a:r>
            <a:r>
              <a:rPr sz="1400" spc="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4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use</a:t>
            </a:r>
            <a:r>
              <a:rPr sz="140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400" spc="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weapon.</a:t>
            </a:r>
            <a:r>
              <a:rPr sz="1400" spc="120" dirty="0">
                <a:solidFill>
                  <a:srgbClr val="161616"/>
                </a:solidFill>
                <a:latin typeface="Arial"/>
                <a:cs typeface="Arial"/>
              </a:rPr>
              <a:t>  </a:t>
            </a:r>
            <a:r>
              <a:rPr sz="1400" spc="-25" dirty="0">
                <a:solidFill>
                  <a:srgbClr val="161616"/>
                </a:solidFill>
                <a:latin typeface="Arial"/>
                <a:cs typeface="Arial"/>
              </a:rPr>
              <a:t>The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investigator</a:t>
            </a:r>
            <a:r>
              <a:rPr sz="1400" spc="2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thinks</a:t>
            </a:r>
            <a:r>
              <a:rPr sz="140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4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consented.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400" dirty="0">
              <a:latin typeface="Arial"/>
              <a:cs typeface="Arial"/>
            </a:endParaRPr>
          </a:p>
          <a:p>
            <a:pPr marR="147320" indent="3810">
              <a:lnSpc>
                <a:spcPct val="103699"/>
              </a:lnSpc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400" spc="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investigator</a:t>
            </a:r>
            <a:r>
              <a:rPr sz="1400" spc="229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thinks</a:t>
            </a:r>
            <a:r>
              <a:rPr sz="1400" spc="1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40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am</a:t>
            </a:r>
            <a:r>
              <a:rPr sz="140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lying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because</a:t>
            </a:r>
            <a:r>
              <a:rPr sz="140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40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didn't</a:t>
            </a:r>
            <a:r>
              <a:rPr sz="1400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immediately</a:t>
            </a:r>
            <a:r>
              <a:rPr sz="1400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161616"/>
                </a:solidFill>
                <a:latin typeface="Arial"/>
                <a:cs typeface="Arial"/>
              </a:rPr>
              <a:t>tell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someone/report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4197" y="5636856"/>
            <a:ext cx="17145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61616"/>
                </a:solidFill>
                <a:latin typeface="Arial"/>
                <a:cs typeface="Arial"/>
              </a:rPr>
              <a:t>36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83102" rIns="0" bIns="0" rtlCol="0">
            <a:spAutoFit/>
          </a:bodyPr>
          <a:lstStyle/>
          <a:p>
            <a:pPr marL="64135">
              <a:lnSpc>
                <a:spcPts val="1650"/>
              </a:lnSpc>
            </a:pPr>
            <a:r>
              <a:rPr sz="1400" spc="65" dirty="0"/>
              <a:t>BERNSTEIN</a:t>
            </a:r>
            <a:r>
              <a:rPr sz="1400" spc="165" dirty="0"/>
              <a:t> </a:t>
            </a:r>
            <a:r>
              <a:rPr sz="1400" spc="-20" dirty="0">
                <a:solidFill>
                  <a:srgbClr val="7C7C7C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4112" rIns="0" bIns="0" rtlCol="0">
            <a:spAutoFit/>
          </a:bodyPr>
          <a:lstStyle/>
          <a:p>
            <a:pPr marL="254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D2D2D"/>
                </a:solidFill>
              </a:rPr>
              <a:t>Conclusion</a:t>
            </a:r>
            <a:r>
              <a:rPr spc="38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of</a:t>
            </a:r>
            <a:r>
              <a:rPr spc="16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Interviews</a:t>
            </a:r>
            <a:r>
              <a:rPr spc="36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with</a:t>
            </a:r>
            <a:r>
              <a:rPr spc="210" dirty="0">
                <a:solidFill>
                  <a:srgbClr val="2D2D2D"/>
                </a:solidFill>
              </a:rPr>
              <a:t> </a:t>
            </a:r>
            <a:r>
              <a:rPr spc="-10" dirty="0">
                <a:solidFill>
                  <a:srgbClr val="2D2D2D"/>
                </a:solidFill>
              </a:rPr>
              <a:t>Parties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4881" y="1392365"/>
            <a:ext cx="6604634" cy="3557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275" indent="-282575">
              <a:lnSpc>
                <a:spcPct val="100000"/>
              </a:lnSpc>
              <a:spcBef>
                <a:spcPts val="100"/>
              </a:spcBef>
              <a:buChar char="•"/>
              <a:tabLst>
                <a:tab pos="29527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Questions</a:t>
            </a:r>
            <a:r>
              <a:rPr sz="1550" spc="25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for</a:t>
            </a:r>
            <a:r>
              <a:rPr sz="155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other</a:t>
            </a:r>
            <a:r>
              <a:rPr sz="1550" spc="1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party/witnesses.</a:t>
            </a:r>
            <a:endParaRPr sz="1550">
              <a:latin typeface="Arial"/>
              <a:cs typeface="Arial"/>
            </a:endParaRPr>
          </a:p>
          <a:p>
            <a:pPr marL="297180" indent="-281940">
              <a:lnSpc>
                <a:spcPct val="100000"/>
              </a:lnSpc>
              <a:spcBef>
                <a:spcPts val="1410"/>
              </a:spcBef>
              <a:buClr>
                <a:srgbClr val="2D2D2D"/>
              </a:buClr>
              <a:buChar char="•"/>
              <a:tabLst>
                <a:tab pos="297180" algn="l"/>
              </a:tabLst>
            </a:pP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Opportunity/need</a:t>
            </a:r>
            <a:r>
              <a:rPr sz="1550" spc="2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for</a:t>
            </a:r>
            <a:r>
              <a:rPr sz="1550" spc="1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D1D1D"/>
                </a:solidFill>
                <a:latin typeface="Arial"/>
                <a:cs typeface="Arial"/>
              </a:rPr>
              <a:t>follow-</a:t>
            </a:r>
            <a:r>
              <a:rPr sz="1550" spc="-25" dirty="0">
                <a:solidFill>
                  <a:srgbClr val="1D1D1D"/>
                </a:solidFill>
                <a:latin typeface="Arial"/>
                <a:cs typeface="Arial"/>
              </a:rPr>
              <a:t>up.</a:t>
            </a:r>
            <a:endParaRPr sz="1550">
              <a:latin typeface="Arial"/>
              <a:cs typeface="Arial"/>
            </a:endParaRPr>
          </a:p>
          <a:p>
            <a:pPr marL="297815" indent="-285115">
              <a:lnSpc>
                <a:spcPct val="100000"/>
              </a:lnSpc>
              <a:spcBef>
                <a:spcPts val="1430"/>
              </a:spcBef>
              <a:buChar char="•"/>
              <a:tabLst>
                <a:tab pos="297815" algn="l"/>
              </a:tabLst>
            </a:pP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Safety</a:t>
            </a:r>
            <a:r>
              <a:rPr sz="1550" spc="21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D1D1D"/>
                </a:solidFill>
                <a:latin typeface="Arial"/>
                <a:cs typeface="Arial"/>
              </a:rPr>
              <a:t>planning/interim</a:t>
            </a:r>
            <a:r>
              <a:rPr sz="1550" spc="5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actions.</a:t>
            </a:r>
            <a:endParaRPr sz="1550">
              <a:latin typeface="Arial"/>
              <a:cs typeface="Arial"/>
            </a:endParaRPr>
          </a:p>
          <a:p>
            <a:pPr marL="300990" indent="-282575">
              <a:lnSpc>
                <a:spcPct val="100000"/>
              </a:lnSpc>
              <a:spcBef>
                <a:spcPts val="1455"/>
              </a:spcBef>
              <a:buClr>
                <a:srgbClr val="2D2D2D"/>
              </a:buClr>
              <a:buChar char="•"/>
              <a:tabLst>
                <a:tab pos="300990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Next</a:t>
            </a:r>
            <a:r>
              <a:rPr sz="1550" spc="1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steps,</a:t>
            </a:r>
            <a:r>
              <a:rPr sz="1550" spc="1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manage</a:t>
            </a:r>
            <a:r>
              <a:rPr sz="1550" spc="1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expectations.</a:t>
            </a:r>
            <a:endParaRPr sz="1550">
              <a:latin typeface="Arial"/>
              <a:cs typeface="Arial"/>
            </a:endParaRPr>
          </a:p>
          <a:p>
            <a:pPr marL="300355" indent="-278765">
              <a:lnSpc>
                <a:spcPct val="100000"/>
              </a:lnSpc>
              <a:spcBef>
                <a:spcPts val="1410"/>
              </a:spcBef>
              <a:buClr>
                <a:srgbClr val="2D2D2D"/>
              </a:buClr>
              <a:buChar char="•"/>
              <a:tabLst>
                <a:tab pos="30035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Exchange</a:t>
            </a:r>
            <a:r>
              <a:rPr sz="1550" spc="27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contact</a:t>
            </a:r>
            <a:r>
              <a:rPr sz="1550" spc="2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information,</a:t>
            </a:r>
            <a:r>
              <a:rPr sz="1550" spc="2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details.</a:t>
            </a:r>
            <a:endParaRPr sz="1550">
              <a:latin typeface="Arial"/>
              <a:cs typeface="Arial"/>
            </a:endParaRPr>
          </a:p>
          <a:p>
            <a:pPr marL="299720" marR="5080" indent="-281940">
              <a:lnSpc>
                <a:spcPct val="156300"/>
              </a:lnSpc>
              <a:spcBef>
                <a:spcPts val="409"/>
              </a:spcBef>
              <a:buChar char="•"/>
              <a:tabLst>
                <a:tab pos="299720" algn="l"/>
                <a:tab pos="30416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	Work</a:t>
            </a:r>
            <a:r>
              <a:rPr sz="1550" spc="1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with</a:t>
            </a:r>
            <a:r>
              <a:rPr sz="1550" spc="11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advisor/</a:t>
            </a:r>
            <a:r>
              <a:rPr sz="1550" spc="2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intake/</a:t>
            </a:r>
            <a:r>
              <a:rPr sz="1550" spc="1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Title</a:t>
            </a:r>
            <a:r>
              <a:rPr sz="1550" spc="10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IX</a:t>
            </a:r>
            <a:r>
              <a:rPr sz="1550" spc="1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Office</a:t>
            </a:r>
            <a:r>
              <a:rPr sz="1550" spc="15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550" spc="7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ensure</a:t>
            </a:r>
            <a:r>
              <a:rPr sz="1550" spc="12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parties</a:t>
            </a:r>
            <a:r>
              <a:rPr sz="1550" spc="1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understand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resources</a:t>
            </a:r>
            <a:r>
              <a:rPr sz="1550" spc="2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and</a:t>
            </a:r>
            <a:r>
              <a:rPr sz="155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how</a:t>
            </a:r>
            <a:r>
              <a:rPr sz="1550" spc="16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550" spc="1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obtain</a:t>
            </a:r>
            <a:r>
              <a:rPr sz="1550" spc="1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supportive</a:t>
            </a:r>
            <a:r>
              <a:rPr sz="1550" spc="2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measures.</a:t>
            </a:r>
            <a:endParaRPr sz="1550">
              <a:latin typeface="Arial"/>
              <a:cs typeface="Arial"/>
            </a:endParaRPr>
          </a:p>
          <a:p>
            <a:pPr marL="300355" indent="-278765">
              <a:lnSpc>
                <a:spcPct val="100000"/>
              </a:lnSpc>
              <a:spcBef>
                <a:spcPts val="1430"/>
              </a:spcBef>
              <a:buClr>
                <a:srgbClr val="2D2D2D"/>
              </a:buClr>
              <a:buChar char="•"/>
              <a:tabLst>
                <a:tab pos="30035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Explain</a:t>
            </a:r>
            <a:r>
              <a:rPr sz="1550" spc="1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parameters</a:t>
            </a:r>
            <a:r>
              <a:rPr sz="1550" spc="20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of</a:t>
            </a:r>
            <a:r>
              <a:rPr sz="1550" spc="11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no</a:t>
            </a:r>
            <a:r>
              <a:rPr sz="1550" spc="10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contact</a:t>
            </a:r>
            <a:r>
              <a:rPr sz="1550" spc="2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and</a:t>
            </a:r>
            <a:r>
              <a:rPr sz="155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retaliation.</a:t>
            </a:r>
            <a:endParaRPr sz="1550">
              <a:latin typeface="Arial"/>
              <a:cs typeface="Arial"/>
            </a:endParaRPr>
          </a:p>
          <a:p>
            <a:pPr marL="304165" indent="-279400">
              <a:lnSpc>
                <a:spcPct val="100000"/>
              </a:lnSpc>
              <a:spcBef>
                <a:spcPts val="1430"/>
              </a:spcBef>
              <a:buClr>
                <a:srgbClr val="2D2D2D"/>
              </a:buClr>
              <a:buChar char="•"/>
              <a:tabLst>
                <a:tab pos="304165" algn="l"/>
              </a:tabLst>
            </a:pP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Questions?</a:t>
            </a:r>
            <a:endParaRPr sz="1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0597" y="5518002"/>
            <a:ext cx="17399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25" dirty="0">
                <a:solidFill>
                  <a:srgbClr val="1D1D1D"/>
                </a:solidFill>
                <a:latin typeface="Arial"/>
                <a:cs typeface="Arial"/>
              </a:rPr>
              <a:t>37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77722" y="5531226"/>
            <a:ext cx="17386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65" dirty="0">
                <a:solidFill>
                  <a:srgbClr val="2D2D2D"/>
                </a:solidFill>
                <a:latin typeface="Arial"/>
                <a:cs typeface="Arial"/>
              </a:rPr>
              <a:t>BERNSTEIN</a:t>
            </a:r>
            <a:r>
              <a:rPr sz="1400" b="1" spc="114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67646" y="664282"/>
            <a:ext cx="699262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A2A2A"/>
                </a:solidFill>
              </a:rPr>
              <a:t>Continued</a:t>
            </a:r>
            <a:r>
              <a:rPr spc="310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Investigation</a:t>
            </a:r>
            <a:r>
              <a:rPr spc="360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of</a:t>
            </a:r>
            <a:r>
              <a:rPr spc="140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Parties'</a:t>
            </a:r>
            <a:r>
              <a:rPr spc="525" dirty="0">
                <a:solidFill>
                  <a:srgbClr val="2A2A2A"/>
                </a:solidFill>
              </a:rPr>
              <a:t> </a:t>
            </a:r>
            <a:r>
              <a:rPr spc="-10" dirty="0">
                <a:solidFill>
                  <a:srgbClr val="2A2A2A"/>
                </a:solidFill>
              </a:rPr>
              <a:t>Accounts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1515" y="1454926"/>
            <a:ext cx="6699250" cy="2818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7485" marR="5080" indent="-185420">
              <a:lnSpc>
                <a:spcPct val="105900"/>
              </a:lnSpc>
              <a:spcBef>
                <a:spcPts val="100"/>
              </a:spcBef>
              <a:buChar char="•"/>
              <a:tabLst>
                <a:tab pos="200025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Seek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clarification</a:t>
            </a:r>
            <a:r>
              <a:rPr sz="1550" spc="2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5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facts</a:t>
            </a:r>
            <a:r>
              <a:rPr sz="155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55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information</a:t>
            </a:r>
            <a:r>
              <a:rPr sz="1550" spc="2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5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help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determine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elements</a:t>
            </a:r>
            <a:r>
              <a:rPr sz="1550" spc="2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A1A1A"/>
                </a:solidFill>
                <a:latin typeface="Arial"/>
                <a:cs typeface="Arial"/>
              </a:rPr>
              <a:t>of 	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alleged</a:t>
            </a:r>
            <a:r>
              <a:rPr sz="155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violation</a:t>
            </a:r>
            <a:r>
              <a:rPr sz="155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55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other</a:t>
            </a:r>
            <a:r>
              <a:rPr sz="1550" spc="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additional</a:t>
            </a:r>
            <a:r>
              <a:rPr sz="155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evidence</a:t>
            </a:r>
            <a:endParaRPr sz="1550">
              <a:latin typeface="Arial"/>
              <a:cs typeface="Arial"/>
            </a:endParaRPr>
          </a:p>
          <a:p>
            <a:pPr marL="196850">
              <a:lnSpc>
                <a:spcPct val="100000"/>
              </a:lnSpc>
              <a:spcBef>
                <a:spcPts val="60"/>
              </a:spcBef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(who,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what,</a:t>
            </a:r>
            <a:r>
              <a:rPr sz="1550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where,</a:t>
            </a:r>
            <a:r>
              <a:rPr sz="155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when,</a:t>
            </a:r>
            <a:r>
              <a:rPr sz="155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A1A1A"/>
                </a:solidFill>
                <a:latin typeface="Arial"/>
                <a:cs typeface="Arial"/>
              </a:rPr>
              <a:t>how).</a:t>
            </a:r>
            <a:endParaRPr sz="1550">
              <a:latin typeface="Arial"/>
              <a:cs typeface="Arial"/>
            </a:endParaRPr>
          </a:p>
          <a:p>
            <a:pPr marL="194945" indent="-179705">
              <a:lnSpc>
                <a:spcPct val="100000"/>
              </a:lnSpc>
              <a:spcBef>
                <a:spcPts val="1075"/>
              </a:spcBef>
              <a:buChar char="•"/>
              <a:tabLst>
                <a:tab pos="194945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Seek</a:t>
            </a:r>
            <a:r>
              <a:rPr sz="1550" spc="1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information</a:t>
            </a:r>
            <a:r>
              <a:rPr sz="155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about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parties'</a:t>
            </a:r>
            <a:r>
              <a:rPr sz="1550" spc="2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behavior</a:t>
            </a:r>
            <a:r>
              <a:rPr sz="1550" spc="2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communication.</a:t>
            </a:r>
            <a:endParaRPr sz="1550">
              <a:latin typeface="Arial"/>
              <a:cs typeface="Arial"/>
            </a:endParaRPr>
          </a:p>
          <a:p>
            <a:pPr marL="194945" indent="-182245">
              <a:lnSpc>
                <a:spcPct val="100000"/>
              </a:lnSpc>
              <a:spcBef>
                <a:spcPts val="1430"/>
              </a:spcBef>
              <a:buClr>
                <a:srgbClr val="2A2A2A"/>
              </a:buClr>
              <a:buChar char="•"/>
              <a:tabLst>
                <a:tab pos="194945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Exhaustive</a:t>
            </a:r>
            <a:r>
              <a:rPr sz="1550" spc="2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search</a:t>
            </a:r>
            <a:r>
              <a:rPr sz="1550" spc="1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for</a:t>
            </a:r>
            <a:r>
              <a:rPr sz="155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corroboration</a:t>
            </a:r>
            <a:r>
              <a:rPr sz="1550" spc="2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(even</a:t>
            </a:r>
            <a:r>
              <a:rPr sz="155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minor</a:t>
            </a:r>
            <a:r>
              <a:rPr sz="155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details).</a:t>
            </a:r>
            <a:endParaRPr sz="1550">
              <a:latin typeface="Arial"/>
              <a:cs typeface="Arial"/>
            </a:endParaRPr>
          </a:p>
          <a:p>
            <a:pPr marL="194945" indent="-182245">
              <a:lnSpc>
                <a:spcPct val="100000"/>
              </a:lnSpc>
              <a:spcBef>
                <a:spcPts val="1430"/>
              </a:spcBef>
              <a:buClr>
                <a:srgbClr val="2A2A2A"/>
              </a:buClr>
              <a:buChar char="•"/>
              <a:tabLst>
                <a:tab pos="194945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Explore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motive,</a:t>
            </a:r>
            <a:r>
              <a:rPr sz="1550" spc="1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bias,</a:t>
            </a:r>
            <a:r>
              <a:rPr sz="1550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interest.</a:t>
            </a:r>
            <a:endParaRPr sz="1550">
              <a:latin typeface="Arial"/>
              <a:cs typeface="Arial"/>
            </a:endParaRPr>
          </a:p>
          <a:p>
            <a:pPr marL="194945" indent="-182245">
              <a:lnSpc>
                <a:spcPct val="100000"/>
              </a:lnSpc>
              <a:spcBef>
                <a:spcPts val="1435"/>
              </a:spcBef>
              <a:buChar char="•"/>
              <a:tabLst>
                <a:tab pos="194945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Explore</a:t>
            </a:r>
            <a:r>
              <a:rPr sz="1550" spc="2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circumstances</a:t>
            </a:r>
            <a:r>
              <a:rPr sz="1550" spc="2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5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parties'</a:t>
            </a:r>
            <a:r>
              <a:rPr sz="1550" spc="25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disclosures</a:t>
            </a:r>
            <a:r>
              <a:rPr sz="1550" spc="2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about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1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incident.</a:t>
            </a:r>
            <a:endParaRPr sz="155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455"/>
              </a:spcBef>
              <a:buChar char="•"/>
              <a:tabLst>
                <a:tab pos="195580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Identify</a:t>
            </a:r>
            <a:r>
              <a:rPr sz="1550" spc="2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witnesses,</a:t>
            </a:r>
            <a:r>
              <a:rPr sz="1550" spc="2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electronic</a:t>
            </a:r>
            <a:r>
              <a:rPr sz="1550" spc="20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evidence,</a:t>
            </a:r>
            <a:r>
              <a:rPr sz="1550" spc="2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other</a:t>
            </a:r>
            <a:r>
              <a:rPr sz="1550" spc="1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sources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evidence.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7249" y="5627701"/>
            <a:ext cx="17145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A1A1A"/>
                </a:solidFill>
                <a:latin typeface="Arial"/>
                <a:cs typeface="Arial"/>
              </a:rPr>
              <a:t>38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67843" rIns="0" bIns="0" rtlCol="0">
            <a:spAutoFit/>
          </a:bodyPr>
          <a:lstStyle/>
          <a:p>
            <a:pPr marL="70485">
              <a:lnSpc>
                <a:spcPts val="1650"/>
              </a:lnSpc>
            </a:pPr>
            <a:r>
              <a:rPr sz="1400" spc="65" dirty="0"/>
              <a:t>BERNSTEIN</a:t>
            </a:r>
            <a:r>
              <a:rPr sz="1400" spc="190" dirty="0"/>
              <a:t> </a:t>
            </a:r>
            <a:r>
              <a:rPr sz="1400" spc="-20" dirty="0">
                <a:solidFill>
                  <a:srgbClr val="7C7C7C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521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50" dirty="0">
                <a:solidFill>
                  <a:srgbClr val="2F2F2F"/>
                </a:solidFill>
              </a:rPr>
              <a:t>Witness</a:t>
            </a:r>
            <a:r>
              <a:rPr sz="2550" spc="135" dirty="0">
                <a:solidFill>
                  <a:srgbClr val="2F2F2F"/>
                </a:solidFill>
              </a:rPr>
              <a:t> </a:t>
            </a:r>
            <a:r>
              <a:rPr sz="2550" spc="-10" dirty="0">
                <a:solidFill>
                  <a:srgbClr val="2F2F2F"/>
                </a:solidFill>
              </a:rPr>
              <a:t>Interviews</a:t>
            </a:r>
            <a:endParaRPr sz="2550"/>
          </a:p>
        </p:txBody>
      </p:sp>
      <p:sp>
        <p:nvSpPr>
          <p:cNvPr id="4" name="object 4"/>
          <p:cNvSpPr txBox="1"/>
          <p:nvPr/>
        </p:nvSpPr>
        <p:spPr>
          <a:xfrm>
            <a:off x="517192" y="1374056"/>
            <a:ext cx="6287135" cy="3091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285" indent="-235585">
              <a:lnSpc>
                <a:spcPct val="100000"/>
              </a:lnSpc>
              <a:spcBef>
                <a:spcPts val="100"/>
              </a:spcBef>
              <a:buChar char="•"/>
              <a:tabLst>
                <a:tab pos="24828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Explore</a:t>
            </a:r>
            <a:r>
              <a:rPr sz="1550" spc="2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witness's</a:t>
            </a:r>
            <a:r>
              <a:rPr sz="1550" spc="2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relationship</a:t>
            </a:r>
            <a:r>
              <a:rPr sz="1550" spc="2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550" spc="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the</a:t>
            </a:r>
            <a:r>
              <a:rPr sz="1550" spc="1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parties.</a:t>
            </a:r>
            <a:endParaRPr sz="1550">
              <a:latin typeface="Arial"/>
              <a:cs typeface="Arial"/>
            </a:endParaRPr>
          </a:p>
          <a:p>
            <a:pPr marL="248920" indent="-236220">
              <a:lnSpc>
                <a:spcPct val="100000"/>
              </a:lnSpc>
              <a:spcBef>
                <a:spcPts val="1430"/>
              </a:spcBef>
              <a:buClr>
                <a:srgbClr val="2F2F2F"/>
              </a:buClr>
              <a:buChar char="•"/>
              <a:tabLst>
                <a:tab pos="248920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Ascertain</a:t>
            </a:r>
            <a:r>
              <a:rPr sz="1550" spc="17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the</a:t>
            </a:r>
            <a:r>
              <a:rPr sz="1550" spc="13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source</a:t>
            </a:r>
            <a:r>
              <a:rPr sz="1550" spc="2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of</a:t>
            </a:r>
            <a:r>
              <a:rPr sz="1550" spc="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the</a:t>
            </a:r>
            <a:r>
              <a:rPr sz="155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witness's</a:t>
            </a:r>
            <a:r>
              <a:rPr sz="1550" spc="229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knowledge.</a:t>
            </a:r>
            <a:endParaRPr sz="1550">
              <a:latin typeface="Arial"/>
              <a:cs typeface="Arial"/>
            </a:endParaRPr>
          </a:p>
          <a:p>
            <a:pPr marL="252729" indent="-240029">
              <a:lnSpc>
                <a:spcPct val="100000"/>
              </a:lnSpc>
              <a:spcBef>
                <a:spcPts val="1435"/>
              </a:spcBef>
              <a:buChar char="•"/>
              <a:tabLst>
                <a:tab pos="252729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550" spc="10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550" spc="10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do</a:t>
            </a:r>
            <a:r>
              <a:rPr sz="1550" spc="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about</a:t>
            </a:r>
            <a:r>
              <a:rPr sz="1550" spc="1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tampering</a:t>
            </a:r>
            <a:r>
              <a:rPr sz="1550" spc="2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with</a:t>
            </a:r>
            <a:r>
              <a:rPr sz="1550" spc="1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witness</a:t>
            </a:r>
            <a:r>
              <a:rPr sz="1550" spc="22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testimony.</a:t>
            </a:r>
            <a:endParaRPr sz="1550">
              <a:latin typeface="Arial"/>
              <a:cs typeface="Arial"/>
            </a:endParaRPr>
          </a:p>
          <a:p>
            <a:pPr marL="250825" marR="389890" indent="-238760">
              <a:lnSpc>
                <a:spcPct val="155000"/>
              </a:lnSpc>
              <a:spcBef>
                <a:spcPts val="430"/>
              </a:spcBef>
              <a:buChar char="•"/>
              <a:tabLst>
                <a:tab pos="25082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Follow</a:t>
            </a:r>
            <a:r>
              <a:rPr sz="1550" spc="21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the</a:t>
            </a:r>
            <a:r>
              <a:rPr sz="1550" spc="14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same</a:t>
            </a:r>
            <a:r>
              <a:rPr sz="1550" spc="19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open-ended</a:t>
            </a:r>
            <a:r>
              <a:rPr sz="1550" spc="30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approach</a:t>
            </a:r>
            <a:r>
              <a:rPr sz="1550" spc="1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with</a:t>
            </a:r>
            <a:r>
              <a:rPr sz="1550" spc="16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focused</a:t>
            </a:r>
            <a:r>
              <a:rPr sz="1550" spc="2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follow-</a:t>
            </a:r>
            <a:r>
              <a:rPr sz="1550" spc="-25" dirty="0">
                <a:solidFill>
                  <a:srgbClr val="1D1D1D"/>
                </a:solidFill>
                <a:latin typeface="Arial"/>
                <a:cs typeface="Arial"/>
              </a:rPr>
              <a:t>up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questions.</a:t>
            </a:r>
            <a:endParaRPr sz="1550">
              <a:latin typeface="Arial"/>
              <a:cs typeface="Arial"/>
            </a:endParaRPr>
          </a:p>
          <a:p>
            <a:pPr marL="250825" marR="5080" indent="-235585">
              <a:lnSpc>
                <a:spcPct val="155000"/>
              </a:lnSpc>
              <a:spcBef>
                <a:spcPts val="434"/>
              </a:spcBef>
              <a:buChar char="•"/>
              <a:tabLst>
                <a:tab pos="250825" algn="l"/>
                <a:tab pos="253365" algn="l"/>
              </a:tabLst>
            </a:pPr>
            <a:r>
              <a:rPr sz="15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Give</a:t>
            </a:r>
            <a:r>
              <a:rPr sz="1550" spc="14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enough</a:t>
            </a:r>
            <a:r>
              <a:rPr sz="1550" spc="1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detail</a:t>
            </a:r>
            <a:r>
              <a:rPr sz="1550" spc="114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to</a:t>
            </a:r>
            <a:r>
              <a:rPr sz="1550" spc="9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illicit</a:t>
            </a:r>
            <a:r>
              <a:rPr sz="1550" spc="1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relevant</a:t>
            </a:r>
            <a:r>
              <a:rPr sz="1550" spc="2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information</a:t>
            </a:r>
            <a:r>
              <a:rPr sz="1550" spc="229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but</a:t>
            </a:r>
            <a:r>
              <a:rPr sz="1550" spc="8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be</a:t>
            </a:r>
            <a:r>
              <a:rPr sz="1550" spc="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circumspect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about</a:t>
            </a:r>
            <a:r>
              <a:rPr sz="155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what</a:t>
            </a:r>
            <a:r>
              <a:rPr sz="1550" spc="13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is</a:t>
            </a:r>
            <a:r>
              <a:rPr sz="1550" spc="12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shared.</a:t>
            </a:r>
            <a:endParaRPr sz="1550">
              <a:latin typeface="Arial"/>
              <a:cs typeface="Arial"/>
            </a:endParaRPr>
          </a:p>
          <a:p>
            <a:pPr marL="252095" indent="-236854">
              <a:lnSpc>
                <a:spcPct val="100000"/>
              </a:lnSpc>
              <a:spcBef>
                <a:spcPts val="1430"/>
              </a:spcBef>
              <a:buChar char="•"/>
              <a:tabLst>
                <a:tab pos="252095" algn="l"/>
              </a:tabLst>
            </a:pP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Ask</a:t>
            </a:r>
            <a:r>
              <a:rPr sz="1550" spc="1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witnesses</a:t>
            </a:r>
            <a:r>
              <a:rPr sz="1550" spc="26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about</a:t>
            </a:r>
            <a:r>
              <a:rPr sz="1550" spc="185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D1D1D"/>
                </a:solidFill>
                <a:latin typeface="Arial"/>
                <a:cs typeface="Arial"/>
              </a:rPr>
              <a:t>parties'</a:t>
            </a:r>
            <a:r>
              <a:rPr sz="1550" spc="270" dirty="0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D1D1D"/>
                </a:solidFill>
                <a:latin typeface="Arial"/>
                <a:cs typeface="Arial"/>
              </a:rPr>
              <a:t>motives.</a:t>
            </a:r>
            <a:endParaRPr sz="1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3716" y="5508592"/>
            <a:ext cx="178435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spc="-25" dirty="0">
                <a:solidFill>
                  <a:srgbClr val="1D1D1D"/>
                </a:solidFill>
                <a:latin typeface="Arial"/>
                <a:cs typeface="Arial"/>
              </a:rPr>
              <a:t>39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74670" y="5531226"/>
            <a:ext cx="17335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65" dirty="0">
                <a:solidFill>
                  <a:srgbClr val="2F2F2F"/>
                </a:solidFill>
                <a:latin typeface="Arial"/>
                <a:cs typeface="Arial"/>
              </a:rPr>
              <a:t>BERNSTEIN</a:t>
            </a:r>
            <a:r>
              <a:rPr sz="1400" b="1" spc="11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7C7C7C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9164" y="362164"/>
            <a:ext cx="664019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A2A2A"/>
                </a:solidFill>
              </a:rPr>
              <a:t>Defining</a:t>
            </a:r>
            <a:r>
              <a:rPr spc="325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Sexual</a:t>
            </a:r>
            <a:r>
              <a:rPr spc="260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Harassment</a:t>
            </a:r>
            <a:r>
              <a:rPr spc="434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Under</a:t>
            </a:r>
            <a:r>
              <a:rPr spc="155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Title</a:t>
            </a:r>
            <a:r>
              <a:rPr spc="85" dirty="0">
                <a:solidFill>
                  <a:srgbClr val="2A2A2A"/>
                </a:solidFill>
              </a:rPr>
              <a:t> </a:t>
            </a:r>
            <a:r>
              <a:rPr spc="-35" dirty="0">
                <a:solidFill>
                  <a:srgbClr val="2A2A2A"/>
                </a:solidFill>
              </a:rPr>
              <a:t>IX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5259" y="1074988"/>
            <a:ext cx="6703059" cy="3871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Conduct</a:t>
            </a:r>
            <a:r>
              <a:rPr sz="1550" spc="1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on</a:t>
            </a:r>
            <a:r>
              <a:rPr sz="1550" spc="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basis</a:t>
            </a:r>
            <a:r>
              <a:rPr sz="1550" spc="1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550" spc="10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sex</a:t>
            </a:r>
            <a:r>
              <a:rPr sz="1550" spc="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155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satisfies</a:t>
            </a:r>
            <a:r>
              <a:rPr sz="1550" spc="1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one</a:t>
            </a:r>
            <a:r>
              <a:rPr sz="155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or</a:t>
            </a:r>
            <a:r>
              <a:rPr sz="155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more</a:t>
            </a:r>
            <a:r>
              <a:rPr sz="1550" spc="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550" spc="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31313"/>
                </a:solidFill>
                <a:latin typeface="Arial"/>
                <a:cs typeface="Arial"/>
              </a:rPr>
              <a:t>following: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1550">
              <a:latin typeface="Arial"/>
              <a:cs typeface="Arial"/>
            </a:endParaRPr>
          </a:p>
          <a:p>
            <a:pPr marL="290195" marR="383540" indent="-275590">
              <a:lnSpc>
                <a:spcPct val="104600"/>
              </a:lnSpc>
              <a:buChar char="•"/>
              <a:tabLst>
                <a:tab pos="290195" algn="l"/>
              </a:tabLst>
            </a:pP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An</a:t>
            </a:r>
            <a:r>
              <a:rPr sz="1550" spc="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employee</a:t>
            </a:r>
            <a:r>
              <a:rPr sz="1550" spc="20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550" spc="1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recipient</a:t>
            </a:r>
            <a:r>
              <a:rPr sz="1550" spc="1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conditioning</a:t>
            </a:r>
            <a:r>
              <a:rPr sz="1550" spc="2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provision</a:t>
            </a:r>
            <a:r>
              <a:rPr sz="1550" spc="1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550" spc="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an</a:t>
            </a:r>
            <a:r>
              <a:rPr sz="1550" spc="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31313"/>
                </a:solidFill>
                <a:latin typeface="Arial"/>
                <a:cs typeface="Arial"/>
              </a:rPr>
              <a:t>aid,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benefit,</a:t>
            </a:r>
            <a:r>
              <a:rPr sz="1550" spc="1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or</a:t>
            </a:r>
            <a:r>
              <a:rPr sz="1550" spc="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service</a:t>
            </a:r>
            <a:r>
              <a:rPr sz="1550" spc="1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550" spc="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recipient</a:t>
            </a:r>
            <a:r>
              <a:rPr sz="1550" spc="2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on</a:t>
            </a:r>
            <a:r>
              <a:rPr sz="155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an</a:t>
            </a:r>
            <a:r>
              <a:rPr sz="1550" spc="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individual's</a:t>
            </a:r>
            <a:r>
              <a:rPr sz="1550" spc="2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participation</a:t>
            </a:r>
            <a:r>
              <a:rPr sz="1550" spc="2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31313"/>
                </a:solidFill>
                <a:latin typeface="Arial"/>
                <a:cs typeface="Arial"/>
              </a:rPr>
              <a:t>in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unwelcome</a:t>
            </a:r>
            <a:r>
              <a:rPr sz="1550" spc="2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sexual</a:t>
            </a:r>
            <a:r>
              <a:rPr sz="1550" spc="1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conduct</a:t>
            </a:r>
            <a:r>
              <a:rPr sz="1550" spc="21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(Quid</a:t>
            </a:r>
            <a:r>
              <a:rPr sz="1550" spc="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Pro</a:t>
            </a:r>
            <a:r>
              <a:rPr sz="1550" spc="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31313"/>
                </a:solidFill>
                <a:latin typeface="Arial"/>
                <a:cs typeface="Arial"/>
              </a:rPr>
              <a:t>Quo);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25"/>
              </a:spcBef>
              <a:buClr>
                <a:srgbClr val="131313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87020" marR="5080" indent="-272415">
              <a:lnSpc>
                <a:spcPct val="104600"/>
              </a:lnSpc>
              <a:buChar char="•"/>
              <a:tabLst>
                <a:tab pos="287020" algn="l"/>
              </a:tabLst>
            </a:pP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Unwelcome</a:t>
            </a:r>
            <a:r>
              <a:rPr sz="1550" spc="25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conduct</a:t>
            </a:r>
            <a:r>
              <a:rPr sz="1550" spc="1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determined</a:t>
            </a:r>
            <a:r>
              <a:rPr sz="1550" spc="1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by</a:t>
            </a:r>
            <a:r>
              <a:rPr sz="1550" spc="1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</a:t>
            </a:r>
            <a:r>
              <a:rPr sz="1550" spc="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reasonable</a:t>
            </a:r>
            <a:r>
              <a:rPr sz="1550" spc="2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person</a:t>
            </a:r>
            <a:r>
              <a:rPr sz="155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550" spc="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be</a:t>
            </a:r>
            <a:r>
              <a:rPr sz="1550" spc="10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31313"/>
                </a:solidFill>
                <a:latin typeface="Arial"/>
                <a:cs typeface="Arial"/>
              </a:rPr>
              <a:t>so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severe,</a:t>
            </a:r>
            <a:r>
              <a:rPr sz="1550" spc="1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pervasive,</a:t>
            </a:r>
            <a:r>
              <a:rPr sz="1550" spc="2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80" dirty="0">
                <a:solidFill>
                  <a:srgbClr val="131313"/>
                </a:solidFill>
                <a:latin typeface="Arial"/>
                <a:cs typeface="Arial"/>
              </a:rPr>
              <a:t>and</a:t>
            </a:r>
            <a:r>
              <a:rPr sz="1550" spc="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objectively</a:t>
            </a:r>
            <a:r>
              <a:rPr sz="1550" spc="2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offensive</a:t>
            </a:r>
            <a:r>
              <a:rPr sz="1550" spc="1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155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it</a:t>
            </a:r>
            <a:r>
              <a:rPr sz="155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effectively</a:t>
            </a:r>
            <a:r>
              <a:rPr sz="1550" spc="1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denies</a:t>
            </a:r>
            <a:r>
              <a:rPr sz="1550" spc="1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50" dirty="0">
                <a:solidFill>
                  <a:srgbClr val="131313"/>
                </a:solidFill>
                <a:latin typeface="Arial"/>
                <a:cs typeface="Arial"/>
              </a:rPr>
              <a:t>a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person</a:t>
            </a:r>
            <a:r>
              <a:rPr sz="1550" spc="1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equal</a:t>
            </a:r>
            <a:r>
              <a:rPr sz="1550" spc="20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access</a:t>
            </a:r>
            <a:r>
              <a:rPr sz="1550" spc="1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550" spc="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recipient's</a:t>
            </a:r>
            <a:r>
              <a:rPr sz="1550" spc="2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education</a:t>
            </a:r>
            <a:r>
              <a:rPr sz="1550" spc="1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program</a:t>
            </a:r>
            <a:r>
              <a:rPr sz="1550" spc="1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or</a:t>
            </a:r>
            <a:r>
              <a:rPr sz="1550" spc="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activity;</a:t>
            </a:r>
            <a:r>
              <a:rPr sz="1550" spc="2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31313"/>
                </a:solidFill>
                <a:latin typeface="Arial"/>
                <a:cs typeface="Arial"/>
              </a:rPr>
              <a:t>or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45"/>
              </a:spcBef>
              <a:buClr>
                <a:srgbClr val="131313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84480" marR="647065" indent="-269875">
              <a:lnSpc>
                <a:spcPct val="103400"/>
              </a:lnSpc>
              <a:spcBef>
                <a:spcPts val="5"/>
              </a:spcBef>
              <a:buChar char="•"/>
              <a:tabLst>
                <a:tab pos="284480" algn="l"/>
                <a:tab pos="287655" algn="l"/>
              </a:tabLst>
            </a:pP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	Sexual</a:t>
            </a:r>
            <a:r>
              <a:rPr sz="1550" spc="1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assault,</a:t>
            </a:r>
            <a:r>
              <a:rPr sz="155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dating</a:t>
            </a:r>
            <a:r>
              <a:rPr sz="1550" spc="1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violence,</a:t>
            </a:r>
            <a:r>
              <a:rPr sz="1550" spc="2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domestic</a:t>
            </a:r>
            <a:r>
              <a:rPr sz="1550" spc="229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violence,</a:t>
            </a:r>
            <a:r>
              <a:rPr sz="1550" spc="2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stalking</a:t>
            </a:r>
            <a:r>
              <a:rPr sz="1550" spc="1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31313"/>
                </a:solidFill>
                <a:latin typeface="Arial"/>
                <a:cs typeface="Arial"/>
              </a:rPr>
              <a:t>and </a:t>
            </a:r>
            <a:r>
              <a:rPr sz="1550" spc="-10" dirty="0">
                <a:solidFill>
                  <a:srgbClr val="131313"/>
                </a:solidFill>
                <a:latin typeface="Arial"/>
                <a:cs typeface="Arial"/>
              </a:rPr>
              <a:t>retaliation:</a:t>
            </a:r>
            <a:endParaRPr sz="1550">
              <a:latin typeface="Arial"/>
              <a:cs typeface="Arial"/>
            </a:endParaRPr>
          </a:p>
          <a:p>
            <a:pPr marL="915035" lvl="1" indent="-269240">
              <a:lnSpc>
                <a:spcPct val="100000"/>
              </a:lnSpc>
              <a:spcBef>
                <a:spcPts val="425"/>
              </a:spcBef>
              <a:buSzPct val="89285"/>
              <a:buChar char="o"/>
              <a:tabLst>
                <a:tab pos="915035" algn="l"/>
              </a:tabLst>
            </a:pP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Penetration</a:t>
            </a:r>
            <a:r>
              <a:rPr sz="1400" spc="1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without</a:t>
            </a:r>
            <a:r>
              <a:rPr sz="140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31313"/>
                </a:solidFill>
                <a:latin typeface="Arial"/>
                <a:cs typeface="Arial"/>
              </a:rPr>
              <a:t>consent</a:t>
            </a:r>
            <a:endParaRPr sz="1400">
              <a:latin typeface="Arial"/>
              <a:cs typeface="Arial"/>
            </a:endParaRPr>
          </a:p>
          <a:p>
            <a:pPr marL="914400" marR="966469" lvl="1" indent="-269875">
              <a:lnSpc>
                <a:spcPct val="104400"/>
              </a:lnSpc>
              <a:spcBef>
                <a:spcPts val="340"/>
              </a:spcBef>
              <a:buFont typeface="Times New Roman"/>
              <a:buChar char="o"/>
              <a:tabLst>
                <a:tab pos="916940" algn="l"/>
              </a:tabLst>
            </a:pP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Fondling</a:t>
            </a:r>
            <a:r>
              <a:rPr sz="1400" spc="1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(touching</a:t>
            </a:r>
            <a:r>
              <a:rPr sz="140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400" spc="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genitals,</a:t>
            </a:r>
            <a:r>
              <a:rPr sz="1400" spc="1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breasts,</a:t>
            </a:r>
            <a:r>
              <a:rPr sz="1400" spc="1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buttocks)</a:t>
            </a:r>
            <a:r>
              <a:rPr sz="1400" spc="1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for</a:t>
            </a:r>
            <a:r>
              <a:rPr sz="1400" spc="1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31313"/>
                </a:solidFill>
                <a:latin typeface="Arial"/>
                <a:cs typeface="Arial"/>
              </a:rPr>
              <a:t>sexual 	</a:t>
            </a:r>
            <a:r>
              <a:rPr sz="1400" dirty="0">
                <a:solidFill>
                  <a:srgbClr val="131313"/>
                </a:solidFill>
                <a:latin typeface="Arial"/>
                <a:cs typeface="Arial"/>
              </a:rPr>
              <a:t>gratification</a:t>
            </a:r>
            <a:r>
              <a:rPr sz="1400" spc="1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31313"/>
                </a:solidFill>
                <a:latin typeface="Arial"/>
                <a:cs typeface="Arial"/>
              </a:rPr>
              <a:t>purposes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6567" y="5191657"/>
            <a:ext cx="102870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50" dirty="0">
                <a:solidFill>
                  <a:srgbClr val="131313"/>
                </a:solidFill>
                <a:latin typeface="Arial"/>
                <a:cs typeface="Arial"/>
              </a:rPr>
              <a:t>4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9934" y="5212402"/>
            <a:ext cx="1739264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2A2A2A"/>
                </a:solidFill>
                <a:latin typeface="Arial"/>
                <a:cs typeface="Arial"/>
              </a:rPr>
              <a:t>BERNSTEIN</a:t>
            </a:r>
            <a:r>
              <a:rPr sz="1400" b="1" spc="165" dirty="0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569617" y="645717"/>
            <a:ext cx="2280285" cy="4146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1270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0" cap="none" spc="80" normalizeH="0" baseline="0" noProof="0" dirty="0">
                <a:ln>
                  <a:noFill/>
                </a:ln>
                <a:solidFill>
                  <a:srgbClr val="2D2D2D"/>
                </a:solidFill>
                <a:effectLst/>
                <a:uLnTx/>
                <a:uFillTx/>
                <a:latin typeface="Arial"/>
                <a:cs typeface="Arial"/>
              </a:rPr>
              <a:t>What</a:t>
            </a:r>
            <a:r>
              <a:rPr kumimoji="0" lang="en-US" sz="2500" b="0" i="0" u="none" strike="noStrike" kern="0" cap="none" spc="150" normalizeH="0" baseline="0" noProof="0" dirty="0">
                <a:ln>
                  <a:noFill/>
                </a:ln>
                <a:solidFill>
                  <a:srgbClr val="2D2D2D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2550" b="0" i="0" u="none" strike="noStrike" kern="0" cap="none" spc="0" normalizeH="0" baseline="0" noProof="0" dirty="0">
                <a:ln>
                  <a:noFill/>
                </a:ln>
                <a:solidFill>
                  <a:srgbClr val="2D2D2D"/>
                </a:solidFill>
                <a:effectLst/>
                <a:uLnTx/>
                <a:uFillTx/>
                <a:latin typeface="Arial"/>
                <a:cs typeface="Arial"/>
              </a:rPr>
              <a:t>if</a:t>
            </a:r>
            <a:r>
              <a:rPr kumimoji="0" lang="en-US" sz="2550" b="0" i="0" u="none" strike="noStrike" kern="0" cap="none" spc="220" normalizeH="0" baseline="0" noProof="0" dirty="0">
                <a:ln>
                  <a:noFill/>
                </a:ln>
                <a:solidFill>
                  <a:srgbClr val="2D2D2D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2550" b="0" i="0" u="none" strike="noStrike" kern="0" cap="none" spc="665" normalizeH="0" baseline="0" noProof="0" dirty="0">
                <a:ln>
                  <a:noFill/>
                </a:ln>
                <a:solidFill>
                  <a:srgbClr val="2D2D2D"/>
                </a:solidFill>
                <a:effectLst/>
                <a:uLnTx/>
                <a:uFillTx/>
                <a:latin typeface="Arial"/>
                <a:cs typeface="Arial"/>
              </a:rPr>
              <a:t>....</a:t>
            </a:r>
            <a:r>
              <a:rPr kumimoji="0" lang="en-US" sz="2550" b="0" i="0" u="none" strike="noStrike" kern="0" cap="none" spc="-425" normalizeH="0" baseline="0" noProof="0" dirty="0">
                <a:ln>
                  <a:noFill/>
                </a:ln>
                <a:solidFill>
                  <a:srgbClr val="2D2D2D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2500" b="0" i="0" u="none" strike="noStrike" kern="0" cap="none" spc="1265" normalizeH="0" baseline="0" noProof="0" dirty="0">
                <a:ln>
                  <a:noFill/>
                </a:ln>
                <a:solidFill>
                  <a:srgbClr val="2D2D2D"/>
                </a:solidFill>
                <a:effectLst/>
                <a:uLnTx/>
                <a:uFillTx/>
                <a:latin typeface="Arial"/>
                <a:cs typeface="Arial"/>
              </a:rPr>
              <a:t>?</a:t>
            </a:r>
            <a:endParaRPr kumimoji="0" lang="en-US" sz="2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2036" y="5599861"/>
            <a:ext cx="171450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-25" dirty="0">
                <a:solidFill>
                  <a:srgbClr val="181818"/>
                </a:solidFill>
                <a:latin typeface="Times New Roman"/>
                <a:cs typeface="Times New Roman"/>
              </a:rPr>
              <a:t>40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67843" rIns="0" bIns="0" rtlCol="0">
            <a:spAutoFit/>
          </a:bodyPr>
          <a:lstStyle/>
          <a:p>
            <a:pPr marL="55244">
              <a:lnSpc>
                <a:spcPts val="1650"/>
              </a:lnSpc>
            </a:pPr>
            <a:r>
              <a:rPr sz="1400" spc="65" dirty="0">
                <a:solidFill>
                  <a:srgbClr val="2D2D2D"/>
                </a:solidFill>
              </a:rPr>
              <a:t>BERNSTEIN</a:t>
            </a:r>
            <a:r>
              <a:rPr sz="1400" spc="175" dirty="0">
                <a:solidFill>
                  <a:srgbClr val="2D2D2D"/>
                </a:solidFill>
              </a:rPr>
              <a:t> </a:t>
            </a:r>
            <a:r>
              <a:rPr sz="1350" b="0" spc="8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521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550" dirty="0">
                <a:solidFill>
                  <a:srgbClr val="2F2F2F"/>
                </a:solidFill>
              </a:rPr>
              <a:t>Difficult</a:t>
            </a:r>
            <a:r>
              <a:rPr sz="2550" spc="75" dirty="0">
                <a:solidFill>
                  <a:srgbClr val="2F2F2F"/>
                </a:solidFill>
              </a:rPr>
              <a:t> </a:t>
            </a:r>
            <a:r>
              <a:rPr sz="2550" dirty="0">
                <a:solidFill>
                  <a:srgbClr val="2F2F2F"/>
                </a:solidFill>
              </a:rPr>
              <a:t>Investigation</a:t>
            </a:r>
            <a:r>
              <a:rPr sz="2550" spc="290" dirty="0">
                <a:solidFill>
                  <a:srgbClr val="2F2F2F"/>
                </a:solidFill>
              </a:rPr>
              <a:t> </a:t>
            </a:r>
            <a:r>
              <a:rPr sz="2550" spc="-10" dirty="0">
                <a:solidFill>
                  <a:srgbClr val="2F2F2F"/>
                </a:solidFill>
              </a:rPr>
              <a:t>Issues</a:t>
            </a:r>
            <a:endParaRPr sz="2550"/>
          </a:p>
        </p:txBody>
      </p:sp>
      <p:sp>
        <p:nvSpPr>
          <p:cNvPr id="3" name="object 3"/>
          <p:cNvSpPr txBox="1"/>
          <p:nvPr/>
        </p:nvSpPr>
        <p:spPr>
          <a:xfrm>
            <a:off x="550436" y="1440938"/>
            <a:ext cx="4889500" cy="2360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285" indent="-235585">
              <a:lnSpc>
                <a:spcPct val="100000"/>
              </a:lnSpc>
              <a:spcBef>
                <a:spcPts val="100"/>
              </a:spcBef>
              <a:buClr>
                <a:srgbClr val="2F2F2F"/>
              </a:buClr>
              <a:buChar char="•"/>
              <a:tabLst>
                <a:tab pos="248285" algn="l"/>
              </a:tabLst>
            </a:pP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Interviewee</a:t>
            </a:r>
            <a:r>
              <a:rPr sz="160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volunteers</a:t>
            </a:r>
            <a:r>
              <a:rPr sz="1600" spc="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highly</a:t>
            </a:r>
            <a:r>
              <a:rPr sz="1600" spc="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sensitive</a:t>
            </a:r>
            <a:r>
              <a:rPr sz="160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information.</a:t>
            </a:r>
            <a:endParaRPr sz="1600">
              <a:latin typeface="Arial"/>
              <a:cs typeface="Arial"/>
            </a:endParaRPr>
          </a:p>
          <a:p>
            <a:pPr marL="251460" indent="-236220">
              <a:lnSpc>
                <a:spcPct val="100000"/>
              </a:lnSpc>
              <a:spcBef>
                <a:spcPts val="1395"/>
              </a:spcBef>
              <a:buClr>
                <a:srgbClr val="2F2F2F"/>
              </a:buClr>
              <a:buChar char="•"/>
              <a:tabLst>
                <a:tab pos="251460" algn="l"/>
              </a:tabLst>
            </a:pP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Disappearing</a:t>
            </a:r>
            <a:r>
              <a:rPr sz="160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evidence</a:t>
            </a:r>
            <a:r>
              <a:rPr sz="160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(Snapchat).</a:t>
            </a:r>
            <a:endParaRPr sz="1600">
              <a:latin typeface="Arial"/>
              <a:cs typeface="Arial"/>
            </a:endParaRPr>
          </a:p>
          <a:p>
            <a:pPr marL="248920" indent="-236220">
              <a:lnSpc>
                <a:spcPct val="100000"/>
              </a:lnSpc>
              <a:spcBef>
                <a:spcPts val="1350"/>
              </a:spcBef>
              <a:buClr>
                <a:srgbClr val="2F2F2F"/>
              </a:buClr>
              <a:buChar char="•"/>
              <a:tabLst>
                <a:tab pos="248920" algn="l"/>
              </a:tabLst>
            </a:pP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Prior</a:t>
            </a:r>
            <a:r>
              <a:rPr sz="1600" spc="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complaints</a:t>
            </a:r>
            <a:r>
              <a:rPr sz="160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&amp;</a:t>
            </a:r>
            <a:r>
              <a:rPr sz="16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pattern</a:t>
            </a:r>
            <a:r>
              <a:rPr sz="1600" spc="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evidence.</a:t>
            </a:r>
            <a:endParaRPr sz="1600">
              <a:latin typeface="Arial"/>
              <a:cs typeface="Arial"/>
            </a:endParaRPr>
          </a:p>
          <a:p>
            <a:pPr marL="250825" indent="-235585">
              <a:lnSpc>
                <a:spcPct val="100000"/>
              </a:lnSpc>
              <a:spcBef>
                <a:spcPts val="1370"/>
              </a:spcBef>
              <a:buClr>
                <a:srgbClr val="2F2F2F"/>
              </a:buClr>
              <a:buChar char="•"/>
              <a:tabLst>
                <a:tab pos="250825" algn="l"/>
              </a:tabLst>
            </a:pP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Cross</a:t>
            </a:r>
            <a:r>
              <a:rPr sz="160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complaints.</a:t>
            </a:r>
            <a:endParaRPr sz="1600">
              <a:latin typeface="Arial"/>
              <a:cs typeface="Arial"/>
            </a:endParaRPr>
          </a:p>
          <a:p>
            <a:pPr marL="250825" indent="-238125">
              <a:lnSpc>
                <a:spcPct val="100000"/>
              </a:lnSpc>
              <a:spcBef>
                <a:spcPts val="1395"/>
              </a:spcBef>
              <a:buClr>
                <a:srgbClr val="2F2F2F"/>
              </a:buClr>
              <a:buChar char="•"/>
              <a:tabLst>
                <a:tab pos="250825" algn="l"/>
              </a:tabLst>
            </a:pP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Concurrent</a:t>
            </a:r>
            <a:r>
              <a:rPr sz="160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law</a:t>
            </a:r>
            <a:r>
              <a:rPr sz="16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enforcement</a:t>
            </a:r>
            <a:r>
              <a:rPr sz="160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investigations.</a:t>
            </a:r>
            <a:endParaRPr sz="1600">
              <a:latin typeface="Arial"/>
              <a:cs typeface="Arial"/>
            </a:endParaRPr>
          </a:p>
          <a:p>
            <a:pPr marL="254000" indent="-238760">
              <a:lnSpc>
                <a:spcPct val="100000"/>
              </a:lnSpc>
              <a:spcBef>
                <a:spcPts val="1350"/>
              </a:spcBef>
              <a:buClr>
                <a:srgbClr val="2F2F2F"/>
              </a:buClr>
              <a:buChar char="•"/>
              <a:tabLst>
                <a:tab pos="254000" algn="l"/>
              </a:tabLst>
            </a:pP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Retractions.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0981" y="5514413"/>
            <a:ext cx="175260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-25" dirty="0">
                <a:solidFill>
                  <a:srgbClr val="1C1C1C"/>
                </a:solidFill>
                <a:latin typeface="Times New Roman"/>
                <a:cs typeface="Times New Roman"/>
              </a:rPr>
              <a:t>41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76293" rIns="0" bIns="0" rtlCol="0">
            <a:spAutoFit/>
          </a:bodyPr>
          <a:lstStyle/>
          <a:p>
            <a:pPr marL="30480">
              <a:lnSpc>
                <a:spcPts val="1650"/>
              </a:lnSpc>
            </a:pPr>
            <a:r>
              <a:rPr sz="1400" spc="65" dirty="0">
                <a:solidFill>
                  <a:srgbClr val="2F2F2F"/>
                </a:solidFill>
              </a:rPr>
              <a:t>BERNSTEIN</a:t>
            </a:r>
            <a:r>
              <a:rPr sz="1400" spc="114" dirty="0">
                <a:solidFill>
                  <a:srgbClr val="2F2F2F"/>
                </a:solidFill>
              </a:rPr>
              <a:t> </a:t>
            </a:r>
            <a:r>
              <a:rPr sz="1400" spc="30" dirty="0">
                <a:solidFill>
                  <a:srgbClr val="7C7C7C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7729" rIns="0" bIns="0" rtlCol="0">
            <a:spAutoFit/>
          </a:bodyPr>
          <a:lstStyle/>
          <a:p>
            <a:pPr marL="13779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Redactions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0145" y="1454926"/>
            <a:ext cx="6304915" cy="32816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38760" marR="5080" indent="-226695">
              <a:lnSpc>
                <a:spcPct val="104600"/>
              </a:lnSpc>
              <a:spcBef>
                <a:spcPts val="125"/>
              </a:spcBef>
              <a:buClr>
                <a:srgbClr val="2B2B2B"/>
              </a:buClr>
              <a:buChar char="•"/>
              <a:tabLst>
                <a:tab pos="238760" algn="l"/>
              </a:tabLst>
            </a:pP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Investigators</a:t>
            </a:r>
            <a:r>
              <a:rPr sz="1550" spc="2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may</a:t>
            </a:r>
            <a:r>
              <a:rPr sz="155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redact/withhold</a:t>
            </a:r>
            <a:r>
              <a:rPr sz="1550" spc="-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information</a:t>
            </a:r>
            <a:r>
              <a:rPr sz="155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that</a:t>
            </a:r>
            <a:r>
              <a:rPr sz="155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is</a:t>
            </a:r>
            <a:r>
              <a:rPr sz="155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not</a:t>
            </a:r>
            <a:r>
              <a:rPr sz="155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directly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related</a:t>
            </a:r>
            <a:r>
              <a:rPr sz="155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allegations</a:t>
            </a:r>
            <a:r>
              <a:rPr sz="1550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55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that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is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otherwise</a:t>
            </a:r>
            <a:r>
              <a:rPr sz="1550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barred</a:t>
            </a:r>
            <a:r>
              <a:rPr sz="155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from</a:t>
            </a:r>
            <a:r>
              <a:rPr sz="155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use,</a:t>
            </a:r>
            <a:r>
              <a:rPr sz="1550" spc="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61616"/>
                </a:solidFill>
                <a:latin typeface="Arial"/>
                <a:cs typeface="Arial"/>
              </a:rPr>
              <a:t>such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as</a:t>
            </a:r>
            <a:r>
              <a:rPr sz="155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as</a:t>
            </a:r>
            <a:r>
              <a:rPr sz="155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because</a:t>
            </a:r>
            <a:r>
              <a:rPr sz="1550" spc="1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55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legally</a:t>
            </a:r>
            <a:r>
              <a:rPr sz="155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recognized</a:t>
            </a:r>
            <a:r>
              <a:rPr sz="155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5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unwaived</a:t>
            </a:r>
            <a:r>
              <a:rPr sz="155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privilege.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40"/>
              </a:spcBef>
              <a:buClr>
                <a:srgbClr val="2B2B2B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37490" marR="266065" indent="-225425">
              <a:lnSpc>
                <a:spcPct val="104000"/>
              </a:lnSpc>
              <a:spcBef>
                <a:spcPts val="5"/>
              </a:spcBef>
              <a:buChar char="•"/>
              <a:tabLst>
                <a:tab pos="237490" algn="l"/>
                <a:tab pos="242570" algn="l"/>
              </a:tabLst>
            </a:pPr>
            <a:r>
              <a:rPr sz="1550" dirty="0">
                <a:solidFill>
                  <a:srgbClr val="2B2B2B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Department</a:t>
            </a:r>
            <a:r>
              <a:rPr sz="1550" spc="2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warns</a:t>
            </a:r>
            <a:r>
              <a:rPr sz="1550" spc="1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against</a:t>
            </a:r>
            <a:r>
              <a:rPr sz="1550" spc="1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overbroad</a:t>
            </a:r>
            <a:r>
              <a:rPr sz="155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exclusion</a:t>
            </a:r>
            <a:r>
              <a:rPr sz="1550" spc="2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evidence</a:t>
            </a:r>
            <a:r>
              <a:rPr sz="1550" spc="2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61616"/>
                </a:solidFill>
                <a:latin typeface="Arial"/>
                <a:cs typeface="Arial"/>
              </a:rPr>
              <a:t>and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cautions</a:t>
            </a:r>
            <a:r>
              <a:rPr sz="1550" spc="1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institutions</a:t>
            </a:r>
            <a:r>
              <a:rPr sz="1550" spc="229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be</a:t>
            </a:r>
            <a:r>
              <a:rPr sz="155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"judicious"</a:t>
            </a:r>
            <a:r>
              <a:rPr sz="1550" spc="20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5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"not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redact</a:t>
            </a:r>
            <a:r>
              <a:rPr sz="155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61616"/>
                </a:solidFill>
                <a:latin typeface="Arial"/>
                <a:cs typeface="Arial"/>
              </a:rPr>
              <a:t>more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information</a:t>
            </a:r>
            <a:r>
              <a:rPr sz="1550" spc="2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that</a:t>
            </a:r>
            <a:r>
              <a:rPr sz="155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necessary."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30"/>
              </a:spcBef>
              <a:buClr>
                <a:srgbClr val="2B2B2B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36220" marR="854075" indent="-224154">
              <a:lnSpc>
                <a:spcPct val="104600"/>
              </a:lnSpc>
              <a:buChar char="•"/>
              <a:tabLst>
                <a:tab pos="236220" algn="l"/>
                <a:tab pos="237490" algn="l"/>
              </a:tabLst>
            </a:pPr>
            <a:r>
              <a:rPr sz="1550" dirty="0">
                <a:solidFill>
                  <a:srgbClr val="2B2B2B"/>
                </a:solidFill>
                <a:latin typeface="Arial"/>
                <a:cs typeface="Arial"/>
              </a:rPr>
              <a:t>	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Keep</a:t>
            </a:r>
            <a:r>
              <a:rPr sz="155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log</a:t>
            </a:r>
            <a:r>
              <a:rPr sz="155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any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documents/information</a:t>
            </a:r>
            <a:r>
              <a:rPr sz="155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that</a:t>
            </a:r>
            <a:r>
              <a:rPr sz="155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is</a:t>
            </a:r>
            <a:r>
              <a:rPr sz="155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withheld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61616"/>
                </a:solidFill>
                <a:latin typeface="Arial"/>
                <a:cs typeface="Arial"/>
              </a:rPr>
              <a:t>or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redacted.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Clr>
                <a:srgbClr val="2B2B2B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39395" indent="-226695">
              <a:lnSpc>
                <a:spcPct val="100000"/>
              </a:lnSpc>
              <a:buClr>
                <a:srgbClr val="2B2B2B"/>
              </a:buClr>
              <a:buChar char="•"/>
              <a:tabLst>
                <a:tab pos="239395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"Directly</a:t>
            </a:r>
            <a:r>
              <a:rPr sz="1550" spc="2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related"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is</a:t>
            </a:r>
            <a:r>
              <a:rPr sz="155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broader</a:t>
            </a:r>
            <a:r>
              <a:rPr sz="1550" spc="1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than</a:t>
            </a:r>
            <a:r>
              <a:rPr sz="155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"relevant."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8013" y="5630753"/>
            <a:ext cx="175895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61616"/>
                </a:solidFill>
                <a:latin typeface="Arial"/>
                <a:cs typeface="Arial"/>
              </a:rPr>
              <a:t>42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70894" rIns="0" bIns="0" rtlCol="0">
            <a:spAutoFit/>
          </a:bodyPr>
          <a:lstStyle/>
          <a:p>
            <a:pPr marL="73660">
              <a:lnSpc>
                <a:spcPts val="1650"/>
              </a:lnSpc>
            </a:pPr>
            <a:r>
              <a:rPr sz="1400" spc="65" dirty="0">
                <a:solidFill>
                  <a:srgbClr val="2B2B2B"/>
                </a:solidFill>
              </a:rPr>
              <a:t>BERNSTEIN</a:t>
            </a:r>
            <a:r>
              <a:rPr sz="1400" spc="165" dirty="0">
                <a:solidFill>
                  <a:srgbClr val="2B2B2B"/>
                </a:solidFill>
              </a:rPr>
              <a:t> </a:t>
            </a:r>
            <a:r>
              <a:rPr sz="1400" spc="-20" dirty="0">
                <a:solidFill>
                  <a:srgbClr val="7E7E7E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08132" y="521615"/>
            <a:ext cx="6609715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614035" algn="l"/>
              </a:tabLst>
            </a:pPr>
            <a:r>
              <a:rPr sz="2350" dirty="0">
                <a:solidFill>
                  <a:srgbClr val="2F2F2F"/>
                </a:solidFill>
              </a:rPr>
              <a:t>Review</a:t>
            </a:r>
            <a:r>
              <a:rPr sz="2350" spc="185" dirty="0">
                <a:solidFill>
                  <a:srgbClr val="2F2F2F"/>
                </a:solidFill>
              </a:rPr>
              <a:t> </a:t>
            </a:r>
            <a:r>
              <a:rPr sz="2350" dirty="0">
                <a:solidFill>
                  <a:srgbClr val="2F2F2F"/>
                </a:solidFill>
              </a:rPr>
              <a:t>of</a:t>
            </a:r>
            <a:r>
              <a:rPr sz="2350" spc="70" dirty="0">
                <a:solidFill>
                  <a:srgbClr val="2F2F2F"/>
                </a:solidFill>
              </a:rPr>
              <a:t> </a:t>
            </a:r>
            <a:r>
              <a:rPr sz="2350" dirty="0">
                <a:solidFill>
                  <a:srgbClr val="2F2F2F"/>
                </a:solidFill>
              </a:rPr>
              <a:t>Evidence</a:t>
            </a:r>
            <a:r>
              <a:rPr sz="2350" spc="290" dirty="0">
                <a:solidFill>
                  <a:srgbClr val="2F2F2F"/>
                </a:solidFill>
              </a:rPr>
              <a:t> </a:t>
            </a:r>
            <a:r>
              <a:rPr sz="2350" dirty="0">
                <a:solidFill>
                  <a:srgbClr val="2F2F2F"/>
                </a:solidFill>
              </a:rPr>
              <a:t>and</a:t>
            </a:r>
            <a:r>
              <a:rPr sz="2350" spc="120" dirty="0">
                <a:solidFill>
                  <a:srgbClr val="2F2F2F"/>
                </a:solidFill>
              </a:rPr>
              <a:t> </a:t>
            </a:r>
            <a:r>
              <a:rPr sz="2350" spc="-10" dirty="0">
                <a:solidFill>
                  <a:srgbClr val="2F2F2F"/>
                </a:solidFill>
              </a:rPr>
              <a:t>Investigation</a:t>
            </a:r>
            <a:r>
              <a:rPr sz="2350" dirty="0">
                <a:solidFill>
                  <a:srgbClr val="2F2F2F"/>
                </a:solidFill>
              </a:rPr>
              <a:t>	</a:t>
            </a:r>
            <a:r>
              <a:rPr sz="2350" spc="-10" dirty="0">
                <a:solidFill>
                  <a:srgbClr val="2F2F2F"/>
                </a:solidFill>
              </a:rPr>
              <a:t>Report</a:t>
            </a:r>
            <a:endParaRPr sz="2350"/>
          </a:p>
        </p:txBody>
      </p:sp>
      <p:sp>
        <p:nvSpPr>
          <p:cNvPr id="3" name="object 3"/>
          <p:cNvSpPr txBox="1"/>
          <p:nvPr/>
        </p:nvSpPr>
        <p:spPr>
          <a:xfrm>
            <a:off x="532793" y="1172898"/>
            <a:ext cx="6668770" cy="3675379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245110" marR="5080" indent="-233045">
              <a:lnSpc>
                <a:spcPct val="101899"/>
              </a:lnSpc>
              <a:spcBef>
                <a:spcPts val="65"/>
              </a:spcBef>
              <a:buClr>
                <a:srgbClr val="2F2F2F"/>
              </a:buClr>
              <a:buChar char="•"/>
              <a:tabLst>
                <a:tab pos="245110" algn="l"/>
              </a:tabLst>
            </a:pP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Prior</a:t>
            </a:r>
            <a:r>
              <a:rPr sz="150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00" spc="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finalizing</a:t>
            </a:r>
            <a:r>
              <a:rPr sz="1500" spc="1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the</a:t>
            </a:r>
            <a:r>
              <a:rPr sz="1500" spc="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report,</a:t>
            </a:r>
            <a:r>
              <a:rPr sz="1500" spc="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parties</a:t>
            </a:r>
            <a:r>
              <a:rPr sz="150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00" spc="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advisors</a:t>
            </a:r>
            <a:r>
              <a:rPr sz="150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must</a:t>
            </a:r>
            <a:r>
              <a:rPr sz="1500" spc="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have</a:t>
            </a:r>
            <a:r>
              <a:rPr sz="1500" spc="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81818"/>
                </a:solidFill>
                <a:latin typeface="Arial"/>
                <a:cs typeface="Arial"/>
              </a:rPr>
              <a:t>equal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opportunity</a:t>
            </a:r>
            <a:r>
              <a:rPr sz="1500" spc="2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00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inspect</a:t>
            </a:r>
            <a:r>
              <a:rPr sz="1500" spc="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00" spc="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review</a:t>
            </a:r>
            <a:r>
              <a:rPr sz="150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evidence</a:t>
            </a:r>
            <a:r>
              <a:rPr sz="150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that</a:t>
            </a:r>
            <a:r>
              <a:rPr sz="1500" spc="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is</a:t>
            </a:r>
            <a:r>
              <a:rPr sz="1500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"directly</a:t>
            </a:r>
            <a:r>
              <a:rPr sz="150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related"</a:t>
            </a:r>
            <a:r>
              <a:rPr sz="150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00" spc="-25" dirty="0">
                <a:solidFill>
                  <a:srgbClr val="181818"/>
                </a:solidFill>
                <a:latin typeface="Arial"/>
                <a:cs typeface="Arial"/>
              </a:rPr>
              <a:t> the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allegations,</a:t>
            </a:r>
            <a:r>
              <a:rPr sz="1500" spc="1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including</a:t>
            </a:r>
            <a:r>
              <a:rPr sz="1500" spc="1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any</a:t>
            </a:r>
            <a:r>
              <a:rPr sz="1500" spc="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evidence</a:t>
            </a:r>
            <a:r>
              <a:rPr sz="1500" spc="1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that</a:t>
            </a:r>
            <a:r>
              <a:rPr sz="1500" spc="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the</a:t>
            </a:r>
            <a:r>
              <a:rPr sz="15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investigator</a:t>
            </a:r>
            <a:r>
              <a:rPr sz="1500" spc="1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does</a:t>
            </a:r>
            <a:r>
              <a:rPr sz="1500" spc="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not</a:t>
            </a:r>
            <a:r>
              <a:rPr sz="1500" spc="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intend</a:t>
            </a:r>
            <a:r>
              <a:rPr sz="1500" spc="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181818"/>
                </a:solidFill>
                <a:latin typeface="Arial"/>
                <a:cs typeface="Arial"/>
              </a:rPr>
              <a:t>to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rely</a:t>
            </a:r>
            <a:r>
              <a:rPr sz="1500" spc="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on</a:t>
            </a:r>
            <a:r>
              <a:rPr sz="15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in</a:t>
            </a:r>
            <a:r>
              <a:rPr sz="1500" spc="-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the</a:t>
            </a:r>
            <a:r>
              <a:rPr sz="1500" spc="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written</a:t>
            </a:r>
            <a:r>
              <a:rPr sz="150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investigation</a:t>
            </a:r>
            <a:r>
              <a:rPr sz="1500" spc="1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81818"/>
                </a:solidFill>
                <a:latin typeface="Arial"/>
                <a:cs typeface="Arial"/>
              </a:rPr>
              <a:t>report.</a:t>
            </a:r>
            <a:endParaRPr sz="1500">
              <a:latin typeface="Arial"/>
              <a:cs typeface="Arial"/>
            </a:endParaRPr>
          </a:p>
          <a:p>
            <a:pPr marL="248285" marR="27940" indent="-236220">
              <a:lnSpc>
                <a:spcPct val="102800"/>
              </a:lnSpc>
              <a:spcBef>
                <a:spcPts val="1345"/>
              </a:spcBef>
              <a:buChar char="•"/>
              <a:tabLst>
                <a:tab pos="248285" algn="l"/>
              </a:tabLst>
            </a:pP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Parties</a:t>
            </a:r>
            <a:r>
              <a:rPr sz="1500" spc="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00" spc="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advisors</a:t>
            </a:r>
            <a:r>
              <a:rPr sz="150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have</a:t>
            </a:r>
            <a:r>
              <a:rPr sz="150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at</a:t>
            </a:r>
            <a:r>
              <a:rPr sz="1500" spc="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least</a:t>
            </a:r>
            <a:r>
              <a:rPr sz="1500" spc="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10</a:t>
            </a:r>
            <a:r>
              <a:rPr sz="1500" spc="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days</a:t>
            </a:r>
            <a:r>
              <a:rPr sz="1500" spc="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00" spc="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inspect,</a:t>
            </a:r>
            <a:r>
              <a:rPr sz="150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review</a:t>
            </a:r>
            <a:r>
              <a:rPr sz="150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00" spc="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81818"/>
                </a:solidFill>
                <a:latin typeface="Arial"/>
                <a:cs typeface="Arial"/>
              </a:rPr>
              <a:t>respond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00" spc="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the</a:t>
            </a:r>
            <a:r>
              <a:rPr sz="1500" spc="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81818"/>
                </a:solidFill>
                <a:latin typeface="Arial"/>
                <a:cs typeface="Arial"/>
              </a:rPr>
              <a:t>evidence.</a:t>
            </a:r>
            <a:endParaRPr sz="1500">
              <a:latin typeface="Arial"/>
              <a:cs typeface="Arial"/>
            </a:endParaRPr>
          </a:p>
          <a:p>
            <a:pPr marL="248285" indent="-233045">
              <a:lnSpc>
                <a:spcPct val="100000"/>
              </a:lnSpc>
              <a:spcBef>
                <a:spcPts val="1350"/>
              </a:spcBef>
              <a:buClr>
                <a:srgbClr val="2F2F2F"/>
              </a:buClr>
              <a:buChar char="•"/>
              <a:tabLst>
                <a:tab pos="248285" algn="l"/>
              </a:tabLst>
            </a:pP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Responses</a:t>
            </a:r>
            <a:r>
              <a:rPr sz="1500" spc="1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will</a:t>
            </a:r>
            <a:r>
              <a:rPr sz="1500" spc="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be</a:t>
            </a:r>
            <a:r>
              <a:rPr sz="1500" spc="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shared</a:t>
            </a:r>
            <a:r>
              <a:rPr sz="150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with</a:t>
            </a:r>
            <a:r>
              <a:rPr sz="1500" spc="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other</a:t>
            </a:r>
            <a:r>
              <a:rPr sz="150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81818"/>
                </a:solidFill>
                <a:latin typeface="Arial"/>
                <a:cs typeface="Arial"/>
              </a:rPr>
              <a:t>party/advisor.</a:t>
            </a:r>
            <a:endParaRPr sz="1500">
              <a:latin typeface="Arial"/>
              <a:cs typeface="Arial"/>
            </a:endParaRPr>
          </a:p>
          <a:p>
            <a:pPr marL="251460" marR="198755" indent="-236220">
              <a:lnSpc>
                <a:spcPct val="102800"/>
              </a:lnSpc>
              <a:spcBef>
                <a:spcPts val="1345"/>
              </a:spcBef>
              <a:buClr>
                <a:srgbClr val="2F2F2F"/>
              </a:buClr>
              <a:buChar char="•"/>
              <a:tabLst>
                <a:tab pos="251460" algn="l"/>
              </a:tabLst>
            </a:pP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Investigator</a:t>
            </a:r>
            <a:r>
              <a:rPr sz="1500" spc="1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will</a:t>
            </a:r>
            <a:r>
              <a:rPr sz="1500" spc="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consider</a:t>
            </a:r>
            <a:r>
              <a:rPr sz="1500" spc="1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responses</a:t>
            </a:r>
            <a:r>
              <a:rPr sz="1500" spc="1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prior</a:t>
            </a:r>
            <a:r>
              <a:rPr sz="1500" spc="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00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completing</a:t>
            </a:r>
            <a:r>
              <a:rPr sz="150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the</a:t>
            </a:r>
            <a:r>
              <a:rPr sz="1500" spc="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81818"/>
                </a:solidFill>
                <a:latin typeface="Arial"/>
                <a:cs typeface="Arial"/>
              </a:rPr>
              <a:t>investigation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report</a:t>
            </a:r>
            <a:r>
              <a:rPr sz="150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00" spc="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conduct</a:t>
            </a:r>
            <a:r>
              <a:rPr sz="150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any</a:t>
            </a:r>
            <a:r>
              <a:rPr sz="150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additional</a:t>
            </a:r>
            <a:r>
              <a:rPr sz="1500" spc="1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investigation,</a:t>
            </a:r>
            <a:r>
              <a:rPr sz="1500" spc="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as</a:t>
            </a:r>
            <a:r>
              <a:rPr sz="1500" spc="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81818"/>
                </a:solidFill>
                <a:latin typeface="Arial"/>
                <a:cs typeface="Arial"/>
              </a:rPr>
              <a:t>necessary.</a:t>
            </a:r>
            <a:endParaRPr sz="1500">
              <a:latin typeface="Arial"/>
              <a:cs typeface="Arial"/>
            </a:endParaRPr>
          </a:p>
          <a:p>
            <a:pPr marL="252095" indent="-233679">
              <a:lnSpc>
                <a:spcPct val="100000"/>
              </a:lnSpc>
              <a:spcBef>
                <a:spcPts val="1370"/>
              </a:spcBef>
              <a:buChar char="•"/>
              <a:tabLst>
                <a:tab pos="252095" algn="l"/>
              </a:tabLst>
            </a:pP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Investigator</a:t>
            </a:r>
            <a:r>
              <a:rPr sz="1500" spc="2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will</a:t>
            </a:r>
            <a:r>
              <a:rPr sz="150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send</a:t>
            </a:r>
            <a:r>
              <a:rPr sz="1500" spc="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report</a:t>
            </a:r>
            <a:r>
              <a:rPr sz="1500" spc="1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00" spc="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Title</a:t>
            </a:r>
            <a:r>
              <a:rPr sz="1500" spc="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IX</a:t>
            </a:r>
            <a:r>
              <a:rPr sz="1500" spc="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Coordinator/designee for</a:t>
            </a:r>
            <a:r>
              <a:rPr sz="1500" spc="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81818"/>
                </a:solidFill>
                <a:latin typeface="Arial"/>
                <a:cs typeface="Arial"/>
              </a:rPr>
              <a:t>review.</a:t>
            </a:r>
            <a:endParaRPr sz="1500">
              <a:latin typeface="Arial"/>
              <a:cs typeface="Arial"/>
            </a:endParaRPr>
          </a:p>
          <a:p>
            <a:pPr marL="254000" marR="572770" indent="-236220">
              <a:lnSpc>
                <a:spcPct val="102800"/>
              </a:lnSpc>
              <a:spcBef>
                <a:spcPts val="1325"/>
              </a:spcBef>
              <a:buChar char="•"/>
              <a:tabLst>
                <a:tab pos="254000" algn="l"/>
                <a:tab pos="255270" algn="l"/>
              </a:tabLst>
            </a:pP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	Parties/advisors</a:t>
            </a:r>
            <a:r>
              <a:rPr sz="1500" spc="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have</a:t>
            </a:r>
            <a:r>
              <a:rPr sz="1500" spc="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10</a:t>
            </a:r>
            <a:r>
              <a:rPr sz="1500" spc="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days</a:t>
            </a:r>
            <a:r>
              <a:rPr sz="1500" spc="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00" spc="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review</a:t>
            </a:r>
            <a:r>
              <a:rPr sz="1500" spc="1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investigation</a:t>
            </a:r>
            <a:r>
              <a:rPr sz="1500" spc="20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report</a:t>
            </a:r>
            <a:r>
              <a:rPr sz="150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81818"/>
                </a:solidFill>
                <a:latin typeface="Arial"/>
                <a:cs typeface="Arial"/>
              </a:rPr>
              <a:t>prior</a:t>
            </a:r>
            <a:r>
              <a:rPr sz="150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181818"/>
                </a:solidFill>
                <a:latin typeface="Arial"/>
                <a:cs typeface="Arial"/>
              </a:rPr>
              <a:t>to </a:t>
            </a:r>
            <a:r>
              <a:rPr sz="1500" spc="-10" dirty="0">
                <a:solidFill>
                  <a:srgbClr val="181818"/>
                </a:solidFill>
                <a:latin typeface="Arial"/>
                <a:cs typeface="Arial"/>
              </a:rPr>
              <a:t>hearing.</a:t>
            </a:r>
            <a:endParaRPr sz="1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8592" y="5517839"/>
            <a:ext cx="17399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b="1" spc="-25" dirty="0">
                <a:solidFill>
                  <a:srgbClr val="181818"/>
                </a:solidFill>
                <a:latin typeface="Arial"/>
                <a:cs typeface="Arial"/>
              </a:rPr>
              <a:t>43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55279" rIns="0" bIns="0" rtlCol="0">
            <a:spAutoFit/>
          </a:bodyPr>
          <a:lstStyle/>
          <a:p>
            <a:pPr marL="15240">
              <a:lnSpc>
                <a:spcPts val="1705"/>
              </a:lnSpc>
            </a:pPr>
            <a:r>
              <a:rPr dirty="0">
                <a:solidFill>
                  <a:srgbClr val="2F2F2F"/>
                </a:solidFill>
              </a:rPr>
              <a:t>BERNSTEIN</a:t>
            </a:r>
            <a:r>
              <a:rPr spc="425" dirty="0">
                <a:solidFill>
                  <a:srgbClr val="2F2F2F"/>
                </a:solidFill>
              </a:rPr>
              <a:t> </a:t>
            </a:r>
            <a:r>
              <a:rPr spc="-20" dirty="0">
                <a:solidFill>
                  <a:srgbClr val="7C7C7C"/>
                </a:solidFill>
              </a:rPr>
              <a:t>SHUR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65483" y="591041"/>
            <a:ext cx="571119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D2D2D"/>
                </a:solidFill>
              </a:rPr>
              <a:t>Before</a:t>
            </a:r>
            <a:r>
              <a:rPr spc="31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You</a:t>
            </a:r>
            <a:r>
              <a:rPr spc="13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Begin</a:t>
            </a:r>
            <a:r>
              <a:rPr spc="13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Writing</a:t>
            </a:r>
            <a:r>
              <a:rPr spc="229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the</a:t>
            </a:r>
            <a:r>
              <a:rPr spc="105" dirty="0">
                <a:solidFill>
                  <a:srgbClr val="2D2D2D"/>
                </a:solidFill>
              </a:rPr>
              <a:t> </a:t>
            </a:r>
            <a:r>
              <a:rPr spc="-10" dirty="0">
                <a:solidFill>
                  <a:srgbClr val="2D2D2D"/>
                </a:solidFill>
              </a:rPr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8271" y="1090502"/>
            <a:ext cx="6737984" cy="4121150"/>
          </a:xfrm>
          <a:prstGeom prst="rect">
            <a:avLst/>
          </a:prstGeom>
        </p:spPr>
        <p:txBody>
          <a:bodyPr vert="horz" wrap="square" lIns="0" tIns="128905" rIns="0" bIns="0" rtlCol="0">
            <a:spAutoFit/>
          </a:bodyPr>
          <a:lstStyle/>
          <a:p>
            <a:pPr marL="246379" indent="-227965">
              <a:lnSpc>
                <a:spcPct val="100000"/>
              </a:lnSpc>
              <a:spcBef>
                <a:spcPts val="1015"/>
              </a:spcBef>
              <a:buChar char="•"/>
              <a:tabLst>
                <a:tab pos="246379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Know</a:t>
            </a:r>
            <a:r>
              <a:rPr sz="150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00" spc="-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University's</a:t>
            </a:r>
            <a:r>
              <a:rPr sz="150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policies</a:t>
            </a:r>
            <a:r>
              <a:rPr sz="150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00" spc="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procedures.</a:t>
            </a:r>
            <a:endParaRPr sz="1500">
              <a:latin typeface="Arial"/>
              <a:cs typeface="Arial"/>
            </a:endParaRPr>
          </a:p>
          <a:p>
            <a:pPr marL="248285" marR="548640" indent="-226695">
              <a:lnSpc>
                <a:spcPct val="101499"/>
              </a:lnSpc>
              <a:spcBef>
                <a:spcPts val="885"/>
              </a:spcBef>
              <a:buClr>
                <a:srgbClr val="2D2D2D"/>
              </a:buClr>
              <a:buChar char="•"/>
              <a:tabLst>
                <a:tab pos="248285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Decide</a:t>
            </a:r>
            <a:r>
              <a:rPr sz="15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whether</a:t>
            </a:r>
            <a:r>
              <a:rPr sz="150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00" spc="-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consolidate</a:t>
            </a:r>
            <a:r>
              <a:rPr sz="150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multiple</a:t>
            </a:r>
            <a:r>
              <a:rPr sz="15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complaints</a:t>
            </a:r>
            <a:r>
              <a:rPr sz="150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arising</a:t>
            </a:r>
            <a:r>
              <a:rPr sz="150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from</a:t>
            </a:r>
            <a:r>
              <a:rPr sz="15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161616"/>
                </a:solidFill>
                <a:latin typeface="Arial"/>
                <a:cs typeface="Arial"/>
              </a:rPr>
              <a:t>same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incident</a:t>
            </a:r>
            <a:r>
              <a:rPr sz="150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in</a:t>
            </a:r>
            <a:r>
              <a:rPr sz="1500" spc="-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500" spc="-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single</a:t>
            </a:r>
            <a:r>
              <a:rPr sz="150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investigative</a:t>
            </a:r>
            <a:r>
              <a:rPr sz="150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report.</a:t>
            </a:r>
            <a:endParaRPr sz="1500">
              <a:latin typeface="Arial"/>
              <a:cs typeface="Arial"/>
            </a:endParaRPr>
          </a:p>
          <a:p>
            <a:pPr marL="245110" marR="225425" indent="-224154">
              <a:lnSpc>
                <a:spcPct val="101499"/>
              </a:lnSpc>
              <a:spcBef>
                <a:spcPts val="865"/>
              </a:spcBef>
              <a:buClr>
                <a:srgbClr val="2D2D2D"/>
              </a:buClr>
              <a:buChar char="•"/>
              <a:tabLst>
                <a:tab pos="245110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Have</a:t>
            </a:r>
            <a:r>
              <a:rPr sz="1500" spc="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both</a:t>
            </a:r>
            <a:r>
              <a:rPr sz="15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parties</a:t>
            </a:r>
            <a:r>
              <a:rPr sz="150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had an</a:t>
            </a:r>
            <a:r>
              <a:rPr sz="150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opportunity</a:t>
            </a:r>
            <a:r>
              <a:rPr sz="1500" spc="1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to test/explain</a:t>
            </a:r>
            <a:r>
              <a:rPr sz="150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all</a:t>
            </a:r>
            <a:r>
              <a:rPr sz="1500" spc="-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information</a:t>
            </a:r>
            <a:r>
              <a:rPr sz="150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relied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upon</a:t>
            </a:r>
            <a:r>
              <a:rPr sz="150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in</a:t>
            </a:r>
            <a:r>
              <a:rPr sz="150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report?</a:t>
            </a:r>
            <a:endParaRPr sz="1500">
              <a:latin typeface="Arial"/>
              <a:cs typeface="Arial"/>
            </a:endParaRPr>
          </a:p>
          <a:p>
            <a:pPr marL="243840" marR="5080" indent="-222250">
              <a:lnSpc>
                <a:spcPct val="102800"/>
              </a:lnSpc>
              <a:spcBef>
                <a:spcPts val="865"/>
              </a:spcBef>
              <a:buClr>
                <a:srgbClr val="2D2D2D"/>
              </a:buClr>
              <a:buChar char="•"/>
              <a:tabLst>
                <a:tab pos="245110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Think</a:t>
            </a:r>
            <a:r>
              <a:rPr sz="150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about</a:t>
            </a:r>
            <a:r>
              <a:rPr sz="15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how</a:t>
            </a:r>
            <a:r>
              <a:rPr sz="150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you</a:t>
            </a:r>
            <a:r>
              <a:rPr sz="1500" spc="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can make</a:t>
            </a:r>
            <a:r>
              <a:rPr sz="15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00" spc="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report</a:t>
            </a:r>
            <a:r>
              <a:rPr sz="150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understandable</a:t>
            </a:r>
            <a:r>
              <a:rPr sz="150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00" spc="-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someone</a:t>
            </a:r>
            <a:r>
              <a:rPr sz="150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161616"/>
                </a:solidFill>
                <a:latin typeface="Arial"/>
                <a:cs typeface="Arial"/>
              </a:rPr>
              <a:t>who 	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is</a:t>
            </a:r>
            <a:r>
              <a:rPr sz="1500" spc="-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entirely</a:t>
            </a:r>
            <a:r>
              <a:rPr sz="150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unfamiliar</a:t>
            </a:r>
            <a:r>
              <a:rPr sz="150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with</a:t>
            </a:r>
            <a:r>
              <a:rPr sz="15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process/parties:</a:t>
            </a:r>
            <a:endParaRPr sz="1500">
              <a:latin typeface="Arial"/>
              <a:cs typeface="Arial"/>
            </a:endParaRPr>
          </a:p>
          <a:p>
            <a:pPr marL="920750" lvl="1" indent="-269240">
              <a:lnSpc>
                <a:spcPct val="100000"/>
              </a:lnSpc>
              <a:spcBef>
                <a:spcPts val="894"/>
              </a:spcBef>
              <a:buFont typeface="Times New Roman"/>
              <a:buChar char="o"/>
              <a:tabLst>
                <a:tab pos="920750" algn="l"/>
              </a:tabLst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Spoon-feed</a:t>
            </a:r>
            <a:r>
              <a:rPr sz="1400" spc="20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factual</a:t>
            </a:r>
            <a:r>
              <a:rPr sz="140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information</a:t>
            </a:r>
            <a:endParaRPr sz="1400">
              <a:latin typeface="Arial"/>
              <a:cs typeface="Arial"/>
            </a:endParaRPr>
          </a:p>
          <a:p>
            <a:pPr marL="923925" lvl="1" indent="-273050">
              <a:lnSpc>
                <a:spcPct val="100000"/>
              </a:lnSpc>
              <a:spcBef>
                <a:spcPts val="340"/>
              </a:spcBef>
              <a:buSzPct val="103571"/>
              <a:buFont typeface="Times New Roman"/>
              <a:buChar char="o"/>
              <a:tabLst>
                <a:tab pos="923925" algn="l"/>
              </a:tabLst>
            </a:pPr>
            <a:r>
              <a:rPr sz="1400" dirty="0">
                <a:solidFill>
                  <a:srgbClr val="161616"/>
                </a:solidFill>
                <a:latin typeface="Arial"/>
                <a:cs typeface="Arial"/>
              </a:rPr>
              <a:t>Explain</a:t>
            </a:r>
            <a:r>
              <a:rPr sz="140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61616"/>
                </a:solidFill>
                <a:latin typeface="Arial"/>
                <a:cs typeface="Arial"/>
              </a:rPr>
              <a:t>acronyms</a:t>
            </a:r>
            <a:endParaRPr sz="1400">
              <a:latin typeface="Arial"/>
              <a:cs typeface="Arial"/>
            </a:endParaRPr>
          </a:p>
          <a:p>
            <a:pPr marL="242570" marR="587375" indent="-227329">
              <a:lnSpc>
                <a:spcPct val="101499"/>
              </a:lnSpc>
              <a:spcBef>
                <a:spcPts val="390"/>
              </a:spcBef>
              <a:buClr>
                <a:srgbClr val="2D2D2D"/>
              </a:buClr>
              <a:buChar char="•"/>
              <a:tabLst>
                <a:tab pos="242570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Document</a:t>
            </a:r>
            <a:r>
              <a:rPr sz="150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efforts</a:t>
            </a:r>
            <a:r>
              <a:rPr sz="1500" spc="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00" spc="-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obtain</a:t>
            </a:r>
            <a:r>
              <a:rPr sz="15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information/interview</a:t>
            </a:r>
            <a:r>
              <a:rPr sz="15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witnesses</a:t>
            </a:r>
            <a:r>
              <a:rPr sz="1500" spc="1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that</a:t>
            </a:r>
            <a:r>
              <a:rPr sz="1500" spc="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161616"/>
                </a:solidFill>
                <a:latin typeface="Arial"/>
                <a:cs typeface="Arial"/>
              </a:rPr>
              <a:t>were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unsuccessful.</a:t>
            </a:r>
            <a:endParaRPr sz="150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890"/>
              </a:spcBef>
              <a:buChar char="•"/>
              <a:tabLst>
                <a:tab pos="242570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Document</a:t>
            </a:r>
            <a:r>
              <a:rPr sz="1500" spc="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delays.</a:t>
            </a:r>
            <a:endParaRPr sz="1500">
              <a:latin typeface="Arial"/>
              <a:cs typeface="Arial"/>
            </a:endParaRPr>
          </a:p>
          <a:p>
            <a:pPr marL="241935" marR="568960" indent="-229870">
              <a:lnSpc>
                <a:spcPct val="100000"/>
              </a:lnSpc>
              <a:spcBef>
                <a:spcPts val="920"/>
              </a:spcBef>
              <a:buChar char="•"/>
              <a:tabLst>
                <a:tab pos="241935" algn="l"/>
              </a:tabLst>
            </a:pP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Your</a:t>
            </a:r>
            <a:r>
              <a:rPr sz="150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report</a:t>
            </a:r>
            <a:r>
              <a:rPr sz="15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must</a:t>
            </a:r>
            <a:r>
              <a:rPr sz="150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stand</a:t>
            </a:r>
            <a:r>
              <a:rPr sz="150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on</a:t>
            </a:r>
            <a:r>
              <a:rPr sz="1500" spc="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its</a:t>
            </a:r>
            <a:r>
              <a:rPr sz="150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own</a:t>
            </a:r>
            <a:r>
              <a:rPr sz="1500" spc="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in</a:t>
            </a:r>
            <a:r>
              <a:rPr sz="1500" spc="-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00" spc="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event</a:t>
            </a:r>
            <a:r>
              <a:rPr sz="150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00" spc="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61616"/>
                </a:solidFill>
                <a:latin typeface="Arial"/>
                <a:cs typeface="Arial"/>
              </a:rPr>
              <a:t>an</a:t>
            </a:r>
            <a:r>
              <a:rPr sz="1500" spc="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61616"/>
                </a:solidFill>
                <a:latin typeface="Arial"/>
                <a:cs typeface="Arial"/>
              </a:rPr>
              <a:t>internal/external review.</a:t>
            </a:r>
            <a:endParaRPr sz="1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5801" y="5609391"/>
            <a:ext cx="17399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61616"/>
                </a:solidFill>
                <a:latin typeface="Arial"/>
                <a:cs typeface="Arial"/>
              </a:rPr>
              <a:t>44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61739" rIns="0" bIns="0" rtlCol="0">
            <a:spAutoFit/>
          </a:bodyPr>
          <a:lstStyle/>
          <a:p>
            <a:pPr marL="60960">
              <a:lnSpc>
                <a:spcPts val="1650"/>
              </a:lnSpc>
            </a:pPr>
            <a:r>
              <a:rPr sz="1400" spc="65" dirty="0">
                <a:solidFill>
                  <a:srgbClr val="2D2D2D"/>
                </a:solidFill>
              </a:rPr>
              <a:t>BERNSTEIN</a:t>
            </a:r>
            <a:r>
              <a:rPr sz="1400" spc="140" dirty="0">
                <a:solidFill>
                  <a:srgbClr val="2D2D2D"/>
                </a:solidFill>
              </a:rPr>
              <a:t> </a:t>
            </a:r>
            <a:r>
              <a:rPr sz="1400" spc="-20" dirty="0">
                <a:solidFill>
                  <a:srgbClr val="7E7E7E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626539" y="441507"/>
            <a:ext cx="259461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F2F2F"/>
                </a:solidFill>
              </a:rPr>
              <a:t>Report</a:t>
            </a:r>
            <a:r>
              <a:rPr spc="290" dirty="0">
                <a:solidFill>
                  <a:srgbClr val="2F2F2F"/>
                </a:solidFill>
              </a:rPr>
              <a:t> </a:t>
            </a:r>
            <a:r>
              <a:rPr spc="-10" dirty="0">
                <a:solidFill>
                  <a:srgbClr val="2F2F2F"/>
                </a:solidFill>
              </a:rPr>
              <a:t>Contents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4714" y="1000731"/>
            <a:ext cx="6713220" cy="4166870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291465" indent="-276225">
              <a:lnSpc>
                <a:spcPct val="100000"/>
              </a:lnSpc>
              <a:spcBef>
                <a:spcPts val="1050"/>
              </a:spcBef>
              <a:buChar char="•"/>
              <a:tabLst>
                <a:tab pos="291465" algn="l"/>
              </a:tabLst>
            </a:pP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Summary</a:t>
            </a:r>
            <a:r>
              <a:rPr sz="1450" spc="254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450" spc="1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Complaint.</a:t>
            </a:r>
            <a:endParaRPr sz="1450">
              <a:latin typeface="Arial"/>
              <a:cs typeface="Arial"/>
            </a:endParaRPr>
          </a:p>
          <a:p>
            <a:pPr marL="291465" indent="-278765">
              <a:lnSpc>
                <a:spcPct val="100000"/>
              </a:lnSpc>
              <a:spcBef>
                <a:spcPts val="950"/>
              </a:spcBef>
              <a:buChar char="•"/>
              <a:tabLst>
                <a:tab pos="291465" algn="l"/>
              </a:tabLst>
            </a:pP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Jurisdiction.</a:t>
            </a:r>
            <a:endParaRPr sz="1450">
              <a:latin typeface="Arial"/>
              <a:cs typeface="Arial"/>
            </a:endParaRPr>
          </a:p>
          <a:p>
            <a:pPr marL="290830" marR="5080" indent="-275590">
              <a:lnSpc>
                <a:spcPct val="105600"/>
              </a:lnSpc>
              <a:spcBef>
                <a:spcPts val="855"/>
              </a:spcBef>
              <a:buChar char="•"/>
              <a:tabLst>
                <a:tab pos="290830" algn="l"/>
                <a:tab pos="294640" algn="l"/>
              </a:tabLst>
            </a:pPr>
            <a:r>
              <a:rPr sz="14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Procedural</a:t>
            </a:r>
            <a:r>
              <a:rPr sz="1450" spc="254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80" dirty="0">
                <a:solidFill>
                  <a:srgbClr val="1F1F1F"/>
                </a:solidFill>
                <a:latin typeface="Arial"/>
                <a:cs typeface="Arial"/>
              </a:rPr>
              <a:t>history-</a:t>
            </a:r>
            <a:r>
              <a:rPr sz="1450" spc="1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when</a:t>
            </a:r>
            <a:r>
              <a:rPr sz="1450" spc="1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450" spc="1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report</a:t>
            </a:r>
            <a:r>
              <a:rPr sz="1450" spc="1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was</a:t>
            </a:r>
            <a:r>
              <a:rPr sz="1450" spc="1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made,</a:t>
            </a:r>
            <a:r>
              <a:rPr sz="1450" spc="1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when</a:t>
            </a:r>
            <a:r>
              <a:rPr sz="1450" spc="2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450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investigator</a:t>
            </a:r>
            <a:r>
              <a:rPr sz="1450" spc="3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1F1F1F"/>
                </a:solidFill>
                <a:latin typeface="Arial"/>
                <a:cs typeface="Arial"/>
              </a:rPr>
              <a:t>was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assigned,</a:t>
            </a:r>
            <a:r>
              <a:rPr sz="1450" spc="3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when</a:t>
            </a:r>
            <a:r>
              <a:rPr sz="1450" spc="2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450" spc="1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interviews</a:t>
            </a:r>
            <a:r>
              <a:rPr sz="1450" spc="3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were</a:t>
            </a:r>
            <a:r>
              <a:rPr sz="1450" spc="2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conducted,</a:t>
            </a:r>
            <a:r>
              <a:rPr sz="1450" spc="3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any</a:t>
            </a:r>
            <a:r>
              <a:rPr sz="1450" spc="1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delays,</a:t>
            </a:r>
            <a:r>
              <a:rPr sz="1450" spc="2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dates</a:t>
            </a:r>
            <a:r>
              <a:rPr sz="1450" spc="1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1F1F1F"/>
                </a:solidFill>
                <a:latin typeface="Arial"/>
                <a:cs typeface="Arial"/>
              </a:rPr>
              <a:t>for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review</a:t>
            </a:r>
            <a:r>
              <a:rPr sz="1450" spc="2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450" spc="1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evidence</a:t>
            </a:r>
            <a:r>
              <a:rPr sz="1450" spc="29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450" spc="1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responses.</a:t>
            </a:r>
            <a:endParaRPr sz="1450">
              <a:latin typeface="Arial"/>
              <a:cs typeface="Arial"/>
            </a:endParaRPr>
          </a:p>
          <a:p>
            <a:pPr marL="297180" indent="-278765">
              <a:lnSpc>
                <a:spcPct val="100000"/>
              </a:lnSpc>
              <a:spcBef>
                <a:spcPts val="950"/>
              </a:spcBef>
              <a:buClr>
                <a:srgbClr val="2F2F2F"/>
              </a:buClr>
              <a:buChar char="•"/>
              <a:tabLst>
                <a:tab pos="297180" algn="l"/>
              </a:tabLst>
            </a:pP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Applicable</a:t>
            </a:r>
            <a:r>
              <a:rPr sz="1450" spc="3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policies</a:t>
            </a:r>
            <a:r>
              <a:rPr sz="1450" spc="2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450" spc="2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procedures.</a:t>
            </a:r>
            <a:endParaRPr sz="1450">
              <a:latin typeface="Arial"/>
              <a:cs typeface="Arial"/>
            </a:endParaRPr>
          </a:p>
          <a:p>
            <a:pPr marL="295275" indent="-276860">
              <a:lnSpc>
                <a:spcPct val="100000"/>
              </a:lnSpc>
              <a:spcBef>
                <a:spcPts val="950"/>
              </a:spcBef>
              <a:buClr>
                <a:srgbClr val="2F2F2F"/>
              </a:buClr>
              <a:buChar char="•"/>
              <a:tabLst>
                <a:tab pos="295275" algn="l"/>
              </a:tabLst>
            </a:pP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Information</a:t>
            </a:r>
            <a:r>
              <a:rPr sz="1450" spc="40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considered</a:t>
            </a:r>
            <a:r>
              <a:rPr sz="1450" spc="3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during</a:t>
            </a:r>
            <a:r>
              <a:rPr sz="1450" spc="2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450" spc="2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investigation,</a:t>
            </a:r>
            <a:r>
              <a:rPr sz="1450" spc="2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including:</a:t>
            </a:r>
            <a:endParaRPr sz="1450">
              <a:latin typeface="Arial"/>
              <a:cs typeface="Arial"/>
            </a:endParaRPr>
          </a:p>
          <a:p>
            <a:pPr marL="933450" lvl="1" indent="-269240">
              <a:lnSpc>
                <a:spcPct val="100000"/>
              </a:lnSpc>
              <a:spcBef>
                <a:spcPts val="835"/>
              </a:spcBef>
              <a:buSzPct val="79310"/>
              <a:buChar char="o"/>
              <a:tabLst>
                <a:tab pos="933450" algn="l"/>
              </a:tabLst>
            </a:pP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List</a:t>
            </a:r>
            <a:r>
              <a:rPr sz="1450" spc="-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450" spc="-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witnesses</a:t>
            </a:r>
            <a:r>
              <a:rPr sz="1450" spc="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interviewed</a:t>
            </a:r>
            <a:r>
              <a:rPr sz="1450" spc="10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450" spc="-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1F1F1F"/>
                </a:solidFill>
                <a:latin typeface="Arial"/>
                <a:cs typeface="Arial"/>
              </a:rPr>
              <a:t>when</a:t>
            </a:r>
            <a:endParaRPr sz="1450">
              <a:latin typeface="Arial"/>
              <a:cs typeface="Arial"/>
            </a:endParaRPr>
          </a:p>
          <a:p>
            <a:pPr marL="933450" lvl="1" indent="-266065">
              <a:lnSpc>
                <a:spcPct val="100000"/>
              </a:lnSpc>
              <a:spcBef>
                <a:spcPts val="855"/>
              </a:spcBef>
              <a:buSzPct val="82758"/>
              <a:buChar char="o"/>
              <a:tabLst>
                <a:tab pos="933450" algn="l"/>
              </a:tabLst>
            </a:pP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List</a:t>
            </a:r>
            <a:r>
              <a:rPr sz="1450" spc="-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450" spc="-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documents</a:t>
            </a:r>
            <a:r>
              <a:rPr sz="1450" spc="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450" spc="-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other</a:t>
            </a:r>
            <a:r>
              <a:rPr sz="1450" spc="-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information</a:t>
            </a:r>
            <a:r>
              <a:rPr sz="1450" spc="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reviewed</a:t>
            </a:r>
            <a:r>
              <a:rPr sz="1450" spc="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450" spc="-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who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 provided</a:t>
            </a:r>
            <a:endParaRPr sz="1450">
              <a:latin typeface="Arial"/>
              <a:cs typeface="Arial"/>
            </a:endParaRPr>
          </a:p>
          <a:p>
            <a:pPr marL="933450" lvl="1" indent="-269240">
              <a:lnSpc>
                <a:spcPct val="100000"/>
              </a:lnSpc>
              <a:spcBef>
                <a:spcPts val="855"/>
              </a:spcBef>
              <a:buSzPct val="82758"/>
              <a:buChar char="o"/>
              <a:tabLst>
                <a:tab pos="933450" algn="l"/>
              </a:tabLst>
            </a:pP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List</a:t>
            </a:r>
            <a:r>
              <a:rPr sz="1450" spc="-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450" spc="-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witnesses</a:t>
            </a:r>
            <a:r>
              <a:rPr sz="1450" spc="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proposed</a:t>
            </a:r>
            <a:r>
              <a:rPr sz="1450" spc="-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but</a:t>
            </a:r>
            <a:r>
              <a:rPr sz="1450" spc="-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not</a:t>
            </a:r>
            <a:r>
              <a:rPr sz="1450" spc="-9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interviewed</a:t>
            </a:r>
            <a:r>
              <a:rPr sz="1450" spc="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450" spc="-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u="heavy" spc="-25" dirty="0">
                <a:solidFill>
                  <a:srgbClr val="1F1F1F"/>
                </a:solidFill>
                <a:uFill>
                  <a:solidFill>
                    <a:srgbClr val="1F1F1F"/>
                  </a:solidFill>
                </a:uFill>
                <a:latin typeface="Arial"/>
                <a:cs typeface="Arial"/>
              </a:rPr>
              <a:t>why</a:t>
            </a:r>
            <a:endParaRPr sz="1450">
              <a:latin typeface="Arial"/>
              <a:cs typeface="Arial"/>
            </a:endParaRPr>
          </a:p>
          <a:p>
            <a:pPr marL="932815" lvl="1" indent="-268605">
              <a:lnSpc>
                <a:spcPct val="100000"/>
              </a:lnSpc>
              <a:spcBef>
                <a:spcPts val="830"/>
              </a:spcBef>
              <a:buSzPct val="82758"/>
              <a:buChar char="o"/>
              <a:tabLst>
                <a:tab pos="932815" algn="l"/>
              </a:tabLst>
            </a:pP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Standard</a:t>
            </a:r>
            <a:r>
              <a:rPr sz="1450" spc="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450" spc="-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proof</a:t>
            </a:r>
            <a:r>
              <a:rPr sz="1450" spc="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(preponderance</a:t>
            </a:r>
            <a:r>
              <a:rPr sz="1450" spc="-9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450" spc="-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450" spc="-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evidence)</a:t>
            </a:r>
            <a:endParaRPr sz="1450">
              <a:latin typeface="Arial"/>
              <a:cs typeface="Arial"/>
            </a:endParaRPr>
          </a:p>
          <a:p>
            <a:pPr marL="935355" lvl="1" indent="-267970">
              <a:lnSpc>
                <a:spcPct val="100000"/>
              </a:lnSpc>
              <a:spcBef>
                <a:spcPts val="830"/>
              </a:spcBef>
              <a:buSzPct val="82758"/>
              <a:buChar char="o"/>
              <a:tabLst>
                <a:tab pos="935355" algn="l"/>
              </a:tabLst>
            </a:pP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Summary</a:t>
            </a:r>
            <a:r>
              <a:rPr sz="1450" spc="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450" spc="-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Interviews</a:t>
            </a:r>
            <a:r>
              <a:rPr sz="1450" spc="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450" spc="-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Evidence</a:t>
            </a:r>
            <a:endParaRPr sz="1450">
              <a:latin typeface="Arial"/>
              <a:cs typeface="Arial"/>
            </a:endParaRPr>
          </a:p>
          <a:p>
            <a:pPr marL="938530" lvl="1" indent="-271145">
              <a:lnSpc>
                <a:spcPct val="100000"/>
              </a:lnSpc>
              <a:spcBef>
                <a:spcPts val="830"/>
              </a:spcBef>
              <a:buSzPct val="82758"/>
              <a:buChar char="o"/>
              <a:tabLst>
                <a:tab pos="938530" algn="l"/>
              </a:tabLst>
            </a:pPr>
            <a:r>
              <a:rPr sz="1450" spc="-10" dirty="0">
                <a:solidFill>
                  <a:srgbClr val="1F1F1F"/>
                </a:solidFill>
                <a:latin typeface="Arial"/>
                <a:cs typeface="Arial"/>
              </a:rPr>
              <a:t>Appendix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3828" y="5499437"/>
            <a:ext cx="177165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spc="-25" dirty="0">
                <a:solidFill>
                  <a:srgbClr val="1F1F1F"/>
                </a:solidFill>
                <a:latin typeface="Arial"/>
                <a:cs typeface="Arial"/>
              </a:rPr>
              <a:t>45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83828" y="5522071"/>
            <a:ext cx="17386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65" dirty="0">
                <a:solidFill>
                  <a:srgbClr val="2F2F2F"/>
                </a:solidFill>
                <a:latin typeface="Arial"/>
                <a:cs typeface="Arial"/>
              </a:rPr>
              <a:t>BERNSTEIN</a:t>
            </a:r>
            <a:r>
              <a:rPr sz="1400" b="1" spc="11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7B7B7B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3127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F2F2F"/>
                </a:solidFill>
              </a:rPr>
              <a:t>Summary</a:t>
            </a:r>
            <a:r>
              <a:rPr spc="345" dirty="0">
                <a:solidFill>
                  <a:srgbClr val="2F2F2F"/>
                </a:solidFill>
              </a:rPr>
              <a:t> </a:t>
            </a:r>
            <a:r>
              <a:rPr dirty="0">
                <a:solidFill>
                  <a:srgbClr val="2F2F2F"/>
                </a:solidFill>
              </a:rPr>
              <a:t>of</a:t>
            </a:r>
            <a:r>
              <a:rPr spc="125" dirty="0">
                <a:solidFill>
                  <a:srgbClr val="2F2F2F"/>
                </a:solidFill>
              </a:rPr>
              <a:t> </a:t>
            </a:r>
            <a:r>
              <a:rPr dirty="0">
                <a:solidFill>
                  <a:srgbClr val="2F2F2F"/>
                </a:solidFill>
              </a:rPr>
              <a:t>Relevant</a:t>
            </a:r>
            <a:r>
              <a:rPr spc="260" dirty="0">
                <a:solidFill>
                  <a:srgbClr val="2F2F2F"/>
                </a:solidFill>
              </a:rPr>
              <a:t> </a:t>
            </a:r>
            <a:r>
              <a:rPr spc="-10" dirty="0">
                <a:solidFill>
                  <a:srgbClr val="2F2F2F"/>
                </a:solidFill>
              </a:rPr>
              <a:t>Evidence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9976" y="1260381"/>
            <a:ext cx="6347460" cy="377317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294005" indent="-272415">
              <a:lnSpc>
                <a:spcPct val="100000"/>
              </a:lnSpc>
              <a:spcBef>
                <a:spcPts val="1085"/>
              </a:spcBef>
              <a:buChar char="•"/>
              <a:tabLst>
                <a:tab pos="294005" algn="l"/>
              </a:tabLst>
            </a:pP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Chronological.</a:t>
            </a:r>
            <a:endParaRPr sz="1700">
              <a:latin typeface="Arial"/>
              <a:cs typeface="Arial"/>
            </a:endParaRPr>
          </a:p>
          <a:p>
            <a:pPr marL="294005" indent="-278765">
              <a:lnSpc>
                <a:spcPct val="100000"/>
              </a:lnSpc>
              <a:spcBef>
                <a:spcPts val="990"/>
              </a:spcBef>
              <a:buChar char="•"/>
              <a:tabLst>
                <a:tab pos="294005" algn="l"/>
              </a:tabLst>
            </a:pP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Include</a:t>
            </a:r>
            <a:r>
              <a:rPr sz="170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timeline</a:t>
            </a:r>
            <a:r>
              <a:rPr sz="1700" spc="2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70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parties'</a:t>
            </a:r>
            <a:r>
              <a:rPr sz="1700" spc="25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relationship</a:t>
            </a:r>
            <a:r>
              <a:rPr sz="1700" spc="2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up</a:t>
            </a:r>
            <a:r>
              <a:rPr sz="17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through</a:t>
            </a:r>
            <a:r>
              <a:rPr sz="170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complaint.</a:t>
            </a:r>
            <a:endParaRPr sz="1700">
              <a:latin typeface="Arial"/>
              <a:cs typeface="Arial"/>
            </a:endParaRPr>
          </a:p>
          <a:p>
            <a:pPr marL="290830" indent="-275590">
              <a:lnSpc>
                <a:spcPct val="100000"/>
              </a:lnSpc>
              <a:spcBef>
                <a:spcPts val="1010"/>
              </a:spcBef>
              <a:buChar char="•"/>
              <a:tabLst>
                <a:tab pos="290830" algn="l"/>
              </a:tabLst>
            </a:pP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Relevant</a:t>
            </a:r>
            <a:r>
              <a:rPr sz="1700" spc="2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70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material</a:t>
            </a:r>
            <a:r>
              <a:rPr sz="170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facts</a:t>
            </a:r>
            <a:r>
              <a:rPr sz="1700" spc="1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only.</a:t>
            </a:r>
            <a:endParaRPr sz="1700">
              <a:latin typeface="Arial"/>
              <a:cs typeface="Arial"/>
            </a:endParaRPr>
          </a:p>
          <a:p>
            <a:pPr marL="294005" indent="-278765">
              <a:lnSpc>
                <a:spcPct val="100000"/>
              </a:lnSpc>
              <a:spcBef>
                <a:spcPts val="990"/>
              </a:spcBef>
              <a:buChar char="•"/>
              <a:tabLst>
                <a:tab pos="294005" algn="l"/>
              </a:tabLst>
            </a:pP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Include</a:t>
            </a:r>
            <a:r>
              <a:rPr sz="1700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both</a:t>
            </a:r>
            <a:r>
              <a:rPr sz="170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exculpatory</a:t>
            </a:r>
            <a:r>
              <a:rPr sz="1700" spc="2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70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inculpatory</a:t>
            </a:r>
            <a:r>
              <a:rPr sz="1700" spc="2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evidence.</a:t>
            </a:r>
            <a:endParaRPr sz="1700">
              <a:latin typeface="Arial"/>
              <a:cs typeface="Arial"/>
            </a:endParaRPr>
          </a:p>
          <a:p>
            <a:pPr marL="293370" indent="-274955">
              <a:lnSpc>
                <a:spcPct val="100000"/>
              </a:lnSpc>
              <a:spcBef>
                <a:spcPts val="1010"/>
              </a:spcBef>
              <a:buClr>
                <a:srgbClr val="2F2F2F"/>
              </a:buClr>
              <a:buChar char="•"/>
              <a:tabLst>
                <a:tab pos="293370" algn="l"/>
              </a:tabLst>
            </a:pP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Use</a:t>
            </a:r>
            <a:r>
              <a:rPr sz="170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verbatim</a:t>
            </a:r>
            <a:r>
              <a:rPr sz="1700" spc="2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quotes.</a:t>
            </a:r>
            <a:endParaRPr sz="1700">
              <a:latin typeface="Arial"/>
              <a:cs typeface="Arial"/>
            </a:endParaRPr>
          </a:p>
          <a:p>
            <a:pPr marL="290830" indent="-272415">
              <a:lnSpc>
                <a:spcPct val="100000"/>
              </a:lnSpc>
              <a:spcBef>
                <a:spcPts val="1010"/>
              </a:spcBef>
              <a:buChar char="•"/>
              <a:tabLst>
                <a:tab pos="290830" algn="l"/>
              </a:tabLst>
            </a:pP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Include</a:t>
            </a:r>
            <a:r>
              <a:rPr sz="1700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source.</a:t>
            </a:r>
            <a:endParaRPr sz="1700">
              <a:latin typeface="Arial"/>
              <a:cs typeface="Arial"/>
            </a:endParaRPr>
          </a:p>
          <a:p>
            <a:pPr marL="290830" indent="-278130">
              <a:lnSpc>
                <a:spcPct val="100000"/>
              </a:lnSpc>
              <a:spcBef>
                <a:spcPts val="1015"/>
              </a:spcBef>
              <a:buChar char="•"/>
              <a:tabLst>
                <a:tab pos="290830" algn="l"/>
              </a:tabLst>
            </a:pP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Use</a:t>
            </a:r>
            <a:r>
              <a:rPr sz="17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headings</a:t>
            </a:r>
            <a:r>
              <a:rPr sz="1700" spc="2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7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bullet</a:t>
            </a:r>
            <a:r>
              <a:rPr sz="170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points.</a:t>
            </a:r>
            <a:endParaRPr sz="1700">
              <a:latin typeface="Arial"/>
              <a:cs typeface="Arial"/>
            </a:endParaRPr>
          </a:p>
          <a:p>
            <a:pPr marL="294005" indent="-278765">
              <a:lnSpc>
                <a:spcPct val="100000"/>
              </a:lnSpc>
              <a:spcBef>
                <a:spcPts val="985"/>
              </a:spcBef>
              <a:buClr>
                <a:srgbClr val="2F2F2F"/>
              </a:buClr>
              <a:buChar char="•"/>
              <a:tabLst>
                <a:tab pos="294005" algn="l"/>
              </a:tabLst>
            </a:pP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Identify</a:t>
            </a:r>
            <a:r>
              <a:rPr sz="1700" spc="3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undisputed/disputed</a:t>
            </a:r>
            <a:r>
              <a:rPr sz="1700" spc="2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facts.</a:t>
            </a:r>
            <a:endParaRPr sz="1700">
              <a:latin typeface="Arial"/>
              <a:cs typeface="Arial"/>
            </a:endParaRPr>
          </a:p>
          <a:p>
            <a:pPr marL="290195" marR="1105535" indent="-275590">
              <a:lnSpc>
                <a:spcPct val="104800"/>
              </a:lnSpc>
              <a:spcBef>
                <a:spcPts val="915"/>
              </a:spcBef>
              <a:buChar char="•"/>
              <a:tabLst>
                <a:tab pos="290195" algn="l"/>
              </a:tabLst>
            </a:pPr>
            <a:r>
              <a:rPr sz="1700" spc="20" dirty="0">
                <a:solidFill>
                  <a:srgbClr val="1A1A1A"/>
                </a:solidFill>
                <a:latin typeface="Arial"/>
                <a:cs typeface="Arial"/>
              </a:rPr>
              <a:t>Isolate</a:t>
            </a:r>
            <a:r>
              <a:rPr sz="170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1A1A1A"/>
                </a:solidFill>
                <a:latin typeface="Arial"/>
                <a:cs typeface="Arial"/>
              </a:rPr>
              <a:t>areas</a:t>
            </a:r>
            <a:r>
              <a:rPr sz="170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7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1A1A1A"/>
                </a:solidFill>
                <a:latin typeface="Arial"/>
                <a:cs typeface="Arial"/>
              </a:rPr>
              <a:t>consistency/inconsistency</a:t>
            </a:r>
            <a:r>
              <a:rPr sz="1700" spc="-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among interviews/evidence.</a:t>
            </a:r>
            <a:endParaRPr sz="1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1831" y="5615842"/>
            <a:ext cx="177165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25" dirty="0">
                <a:solidFill>
                  <a:srgbClr val="1A1A1A"/>
                </a:solidFill>
                <a:latin typeface="Arial"/>
                <a:cs typeface="Arial"/>
              </a:rPr>
              <a:t>46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61739" rIns="0" bIns="0" rtlCol="0">
            <a:spAutoFit/>
          </a:bodyPr>
          <a:lstStyle/>
          <a:p>
            <a:pPr marL="67310">
              <a:lnSpc>
                <a:spcPts val="1650"/>
              </a:lnSpc>
            </a:pPr>
            <a:r>
              <a:rPr sz="1400" spc="65" dirty="0">
                <a:solidFill>
                  <a:srgbClr val="2F2F2F"/>
                </a:solidFill>
              </a:rPr>
              <a:t>BERNSTEIN</a:t>
            </a:r>
            <a:r>
              <a:rPr sz="1400" spc="165" dirty="0">
                <a:solidFill>
                  <a:srgbClr val="2F2F2F"/>
                </a:solidFill>
              </a:rPr>
              <a:t> </a:t>
            </a:r>
            <a:r>
              <a:rPr sz="1400" spc="-20" dirty="0">
                <a:solidFill>
                  <a:srgbClr val="808080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9420" rIns="0" bIns="0" rtlCol="0">
            <a:spAutoFit/>
          </a:bodyPr>
          <a:lstStyle/>
          <a:p>
            <a:pPr marL="5651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F2F2F"/>
                </a:solidFill>
              </a:rPr>
              <a:t>Investigation</a:t>
            </a:r>
            <a:r>
              <a:rPr spc="590" dirty="0">
                <a:solidFill>
                  <a:srgbClr val="2F2F2F"/>
                </a:solidFill>
              </a:rPr>
              <a:t> </a:t>
            </a:r>
            <a:r>
              <a:rPr spc="-10" dirty="0">
                <a:solidFill>
                  <a:srgbClr val="2F2F2F"/>
                </a:solidFill>
              </a:rPr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9066" y="1559955"/>
            <a:ext cx="6539865" cy="302831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48920" marR="311785" indent="-236854">
              <a:lnSpc>
                <a:spcPct val="102600"/>
              </a:lnSpc>
              <a:spcBef>
                <a:spcPts val="50"/>
              </a:spcBef>
              <a:buClr>
                <a:srgbClr val="2F2F2F"/>
              </a:buClr>
              <a:buChar char="•"/>
              <a:tabLst>
                <a:tab pos="250825" algn="l"/>
              </a:tabLst>
            </a:pP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Must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fairly</a:t>
            </a:r>
            <a:r>
              <a:rPr sz="16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summarize</a:t>
            </a:r>
            <a:r>
              <a:rPr sz="160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600" spc="-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relevant</a:t>
            </a:r>
            <a:r>
              <a:rPr sz="160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evidence,</a:t>
            </a:r>
            <a:r>
              <a:rPr sz="160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including</a:t>
            </a:r>
            <a:r>
              <a:rPr sz="16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inculpatory 	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600" spc="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exculpatory</a:t>
            </a:r>
            <a:r>
              <a:rPr sz="160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information.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5"/>
              </a:spcBef>
              <a:buFont typeface="Arial"/>
              <a:buChar char="•"/>
            </a:pPr>
            <a:endParaRPr sz="1600">
              <a:latin typeface="Arial"/>
              <a:cs typeface="Arial"/>
            </a:endParaRPr>
          </a:p>
          <a:p>
            <a:pPr marL="252095" marR="303530" indent="-233679">
              <a:lnSpc>
                <a:spcPct val="102600"/>
              </a:lnSpc>
              <a:buClr>
                <a:srgbClr val="2F2F2F"/>
              </a:buClr>
              <a:buChar char="•"/>
              <a:tabLst>
                <a:tab pos="253365" algn="l"/>
              </a:tabLst>
            </a:pP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May</a:t>
            </a:r>
            <a:r>
              <a:rPr sz="1600" spc="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include</a:t>
            </a:r>
            <a:r>
              <a:rPr sz="160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direct</a:t>
            </a:r>
            <a:r>
              <a:rPr sz="1600" spc="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observations</a:t>
            </a:r>
            <a:r>
              <a:rPr sz="160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6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reasonable</a:t>
            </a:r>
            <a:r>
              <a:rPr sz="1600" spc="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inferences</a:t>
            </a:r>
            <a:r>
              <a:rPr sz="160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drawn 	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from</a:t>
            </a:r>
            <a:r>
              <a:rPr sz="16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6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facts.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50"/>
              </a:spcBef>
              <a:buFont typeface="Arial"/>
              <a:buChar char="•"/>
            </a:pPr>
            <a:endParaRPr sz="1600">
              <a:latin typeface="Arial"/>
              <a:cs typeface="Arial"/>
            </a:endParaRPr>
          </a:p>
          <a:p>
            <a:pPr marL="254000" marR="212090" indent="-238760">
              <a:lnSpc>
                <a:spcPct val="101400"/>
              </a:lnSpc>
              <a:buChar char="•"/>
              <a:tabLst>
                <a:tab pos="254000" algn="l"/>
                <a:tab pos="255270" algn="l"/>
              </a:tabLst>
            </a:pP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	</a:t>
            </a:r>
            <a:r>
              <a:rPr sz="1600" spc="10" dirty="0">
                <a:solidFill>
                  <a:srgbClr val="1C1C1C"/>
                </a:solidFill>
                <a:latin typeface="Arial"/>
                <a:cs typeface="Arial"/>
              </a:rPr>
              <a:t>May</a:t>
            </a:r>
            <a:r>
              <a:rPr sz="1600" spc="-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1C1C1C"/>
                </a:solidFill>
                <a:latin typeface="Arial"/>
                <a:cs typeface="Arial"/>
              </a:rPr>
              <a:t>discuss consistencies/inconsistencies</a:t>
            </a:r>
            <a:r>
              <a:rPr sz="1600" spc="-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1C1C1C"/>
                </a:solidFill>
                <a:latin typeface="Arial"/>
                <a:cs typeface="Arial"/>
              </a:rPr>
              <a:t>from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1C1C1C"/>
                </a:solidFill>
                <a:latin typeface="Arial"/>
                <a:cs typeface="Arial"/>
              </a:rPr>
              <a:t>various</a:t>
            </a:r>
            <a:r>
              <a:rPr sz="16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10" dirty="0">
                <a:solidFill>
                  <a:srgbClr val="1C1C1C"/>
                </a:solidFill>
                <a:latin typeface="Arial"/>
                <a:cs typeface="Arial"/>
              </a:rPr>
              <a:t>sources</a:t>
            </a:r>
            <a:r>
              <a:rPr sz="1600" spc="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C1C1C"/>
                </a:solidFill>
                <a:latin typeface="Arial"/>
                <a:cs typeface="Arial"/>
              </a:rPr>
              <a:t>of 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information.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50"/>
              </a:spcBef>
              <a:buFont typeface="Arial"/>
              <a:buChar char="•"/>
            </a:pPr>
            <a:endParaRPr sz="1600">
              <a:latin typeface="Arial"/>
              <a:cs typeface="Arial"/>
            </a:endParaRPr>
          </a:p>
          <a:p>
            <a:pPr marL="254000" marR="5080" indent="-233045">
              <a:lnSpc>
                <a:spcPct val="101400"/>
              </a:lnSpc>
              <a:buClr>
                <a:srgbClr val="2F2F2F"/>
              </a:buClr>
              <a:buChar char="•"/>
              <a:tabLst>
                <a:tab pos="254000" algn="l"/>
              </a:tabLst>
            </a:pP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Investigator</a:t>
            </a:r>
            <a:r>
              <a:rPr sz="1600" spc="229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does</a:t>
            </a:r>
            <a:r>
              <a:rPr sz="1600" spc="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not</a:t>
            </a:r>
            <a:r>
              <a:rPr sz="1600" spc="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make</a:t>
            </a:r>
            <a:r>
              <a:rPr sz="1600" spc="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credibility</a:t>
            </a:r>
            <a:r>
              <a:rPr sz="160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assessments/determinations</a:t>
            </a:r>
            <a:r>
              <a:rPr sz="1600" spc="-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C1C1C"/>
                </a:solidFill>
                <a:latin typeface="Arial"/>
                <a:cs typeface="Arial"/>
              </a:rPr>
              <a:t>of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responsibility</a:t>
            </a:r>
            <a:r>
              <a:rPr sz="16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under</a:t>
            </a:r>
            <a:r>
              <a:rPr sz="160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Title</a:t>
            </a:r>
            <a:r>
              <a:rPr sz="1600" spc="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IX</a:t>
            </a:r>
            <a:r>
              <a:rPr sz="16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regulations</a:t>
            </a:r>
            <a:r>
              <a:rPr sz="160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-</a:t>
            </a:r>
            <a:r>
              <a:rPr sz="1600" spc="4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role</a:t>
            </a:r>
            <a:r>
              <a:rPr sz="1600" spc="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600" spc="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C1C1C"/>
                </a:solidFill>
                <a:latin typeface="Arial"/>
                <a:cs typeface="Arial"/>
              </a:rPr>
              <a:t>decisionmaker.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353" y="5509032"/>
            <a:ext cx="177165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25" dirty="0">
                <a:solidFill>
                  <a:srgbClr val="1C1C1C"/>
                </a:solidFill>
                <a:latin typeface="Arial"/>
                <a:cs typeface="Arial"/>
              </a:rPr>
              <a:t>47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54931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65" dirty="0">
                <a:solidFill>
                  <a:srgbClr val="2F2F2F"/>
                </a:solidFill>
              </a:rPr>
              <a:t>BERNSTEIN</a:t>
            </a:r>
            <a:r>
              <a:rPr sz="1400" spc="114" dirty="0">
                <a:solidFill>
                  <a:srgbClr val="2F2F2F"/>
                </a:solidFill>
              </a:rPr>
              <a:t> </a:t>
            </a:r>
            <a:r>
              <a:rPr sz="1400" spc="30" dirty="0">
                <a:solidFill>
                  <a:srgbClr val="7E7E7E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2799" rIns="0" bIns="0" rtlCol="0">
            <a:spAutoFit/>
          </a:bodyPr>
          <a:lstStyle/>
          <a:p>
            <a:pPr marL="136525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2D2D2D"/>
                </a:solidFill>
              </a:rPr>
              <a:t>Attachments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4040" y="1490020"/>
            <a:ext cx="6793230" cy="277050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245110" marR="5080" indent="-233045">
              <a:lnSpc>
                <a:spcPct val="104000"/>
              </a:lnSpc>
              <a:spcBef>
                <a:spcPts val="25"/>
              </a:spcBef>
              <a:buChar char="•"/>
              <a:tabLst>
                <a:tab pos="245110" algn="l"/>
                <a:tab pos="24892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	Decide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what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will</a:t>
            </a:r>
            <a:r>
              <a:rPr sz="1550" spc="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55" dirty="0">
                <a:solidFill>
                  <a:srgbClr val="1C1C1C"/>
                </a:solidFill>
                <a:latin typeface="Arial"/>
                <a:cs typeface="Arial"/>
              </a:rPr>
              <a:t>be</a:t>
            </a:r>
            <a:r>
              <a:rPr sz="155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attached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report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(e.g.,</a:t>
            </a:r>
            <a:r>
              <a:rPr sz="1550" spc="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Facebook/text</a:t>
            </a:r>
            <a:r>
              <a:rPr sz="1550" spc="5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messages,</a:t>
            </a:r>
            <a:r>
              <a:rPr sz="1550" spc="2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Snapchats,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photos,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police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report,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etc.)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keeping</a:t>
            </a:r>
            <a:r>
              <a:rPr sz="1550" spc="1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Department's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guidance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on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relevance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mind.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9"/>
              </a:spcBef>
              <a:buClr>
                <a:srgbClr val="1C1C1C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8285" indent="-235585">
              <a:lnSpc>
                <a:spcPct val="100000"/>
              </a:lnSpc>
              <a:buChar char="•"/>
              <a:tabLst>
                <a:tab pos="24828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Redact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as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appropriate:</a:t>
            </a:r>
            <a:endParaRPr sz="1550">
              <a:latin typeface="Arial"/>
              <a:cs typeface="Arial"/>
            </a:endParaRPr>
          </a:p>
          <a:p>
            <a:pPr marL="921385" lvl="1" indent="-266065">
              <a:lnSpc>
                <a:spcPct val="100000"/>
              </a:lnSpc>
              <a:spcBef>
                <a:spcPts val="445"/>
              </a:spcBef>
              <a:buSzPct val="87096"/>
              <a:buChar char="o"/>
              <a:tabLst>
                <a:tab pos="92138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Keep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mind</a:t>
            </a:r>
            <a:r>
              <a:rPr sz="1550" spc="2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Department's</a:t>
            </a:r>
            <a:r>
              <a:rPr sz="1550" spc="3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guidance</a:t>
            </a:r>
            <a:r>
              <a:rPr sz="1550" spc="1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on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relevance</a:t>
            </a:r>
            <a:endParaRPr sz="1550">
              <a:latin typeface="Arial"/>
              <a:cs typeface="Arial"/>
            </a:endParaRPr>
          </a:p>
          <a:p>
            <a:pPr marL="921385" lvl="1" indent="-266065">
              <a:lnSpc>
                <a:spcPct val="100000"/>
              </a:lnSpc>
              <a:spcBef>
                <a:spcPts val="475"/>
              </a:spcBef>
              <a:buSzPct val="87096"/>
              <a:buChar char="o"/>
              <a:tabLst>
                <a:tab pos="92138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Keep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unredacted</a:t>
            </a:r>
            <a:r>
              <a:rPr sz="1550" spc="2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originals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155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your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C1C1C"/>
                </a:solidFill>
                <a:latin typeface="Arial"/>
                <a:cs typeface="Arial"/>
              </a:rPr>
              <a:t>file</a:t>
            </a:r>
            <a:endParaRPr sz="155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905"/>
              </a:spcBef>
              <a:buClr>
                <a:srgbClr val="1C1C1C"/>
              </a:buClr>
              <a:buFont typeface="Arial"/>
              <a:buChar char="o"/>
            </a:pPr>
            <a:endParaRPr sz="1550">
              <a:latin typeface="Arial"/>
              <a:cs typeface="Arial"/>
            </a:endParaRPr>
          </a:p>
          <a:p>
            <a:pPr marL="242570" marR="146050" indent="-227329">
              <a:lnSpc>
                <a:spcPct val="104600"/>
              </a:lnSpc>
              <a:spcBef>
                <a:spcPts val="5"/>
              </a:spcBef>
              <a:buChar char="•"/>
              <a:tabLst>
                <a:tab pos="24511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If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material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is</a:t>
            </a:r>
            <a:r>
              <a:rPr sz="1550" spc="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attached,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explain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attachment</a:t>
            </a:r>
            <a:r>
              <a:rPr sz="1550" spc="2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refer</a:t>
            </a:r>
            <a:r>
              <a:rPr sz="155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it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155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C1C1C"/>
                </a:solidFill>
                <a:latin typeface="Arial"/>
                <a:cs typeface="Arial"/>
              </a:rPr>
              <a:t>your 	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report.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1831" y="5609740"/>
            <a:ext cx="177165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25" dirty="0">
                <a:solidFill>
                  <a:srgbClr val="1C1C1C"/>
                </a:solidFill>
                <a:latin typeface="Arial"/>
                <a:cs typeface="Arial"/>
              </a:rPr>
              <a:t>48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5637" rIns="0" bIns="0" rtlCol="0">
            <a:spAutoFit/>
          </a:bodyPr>
          <a:lstStyle/>
          <a:p>
            <a:pPr marL="73660">
              <a:lnSpc>
                <a:spcPts val="1650"/>
              </a:lnSpc>
            </a:pPr>
            <a:r>
              <a:rPr sz="1400" spc="65" dirty="0">
                <a:solidFill>
                  <a:srgbClr val="2D2D2D"/>
                </a:solidFill>
              </a:rPr>
              <a:t>BERNSTEIN</a:t>
            </a:r>
            <a:r>
              <a:rPr sz="1400" spc="140" dirty="0">
                <a:solidFill>
                  <a:srgbClr val="2D2D2D"/>
                </a:solidFill>
              </a:rPr>
              <a:t> </a:t>
            </a:r>
            <a:r>
              <a:rPr sz="1400" spc="30" dirty="0">
                <a:solidFill>
                  <a:srgbClr val="7E7E7E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5939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333333"/>
                </a:solidFill>
              </a:rPr>
              <a:t>The</a:t>
            </a:r>
            <a:r>
              <a:rPr spc="204" dirty="0">
                <a:solidFill>
                  <a:srgbClr val="333333"/>
                </a:solidFill>
              </a:rPr>
              <a:t> </a:t>
            </a:r>
            <a:r>
              <a:rPr dirty="0">
                <a:solidFill>
                  <a:srgbClr val="333333"/>
                </a:solidFill>
              </a:rPr>
              <a:t>Final</a:t>
            </a:r>
            <a:r>
              <a:rPr spc="210" dirty="0">
                <a:solidFill>
                  <a:srgbClr val="333333"/>
                </a:solidFill>
              </a:rPr>
              <a:t> </a:t>
            </a:r>
            <a:r>
              <a:rPr spc="-10" dirty="0">
                <a:solidFill>
                  <a:srgbClr val="333333"/>
                </a:solidFill>
              </a:rPr>
              <a:t>Product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14881" y="1282504"/>
            <a:ext cx="5812790" cy="2624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285" indent="-235585">
              <a:lnSpc>
                <a:spcPct val="100000"/>
              </a:lnSpc>
              <a:spcBef>
                <a:spcPts val="100"/>
              </a:spcBef>
              <a:buChar char="•"/>
              <a:tabLst>
                <a:tab pos="24828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Easy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read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(e.g.,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use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active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voice,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good</a:t>
            </a:r>
            <a:r>
              <a:rPr sz="155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grammar,</a:t>
            </a:r>
            <a:r>
              <a:rPr sz="1550" spc="2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etc.).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8920" indent="-236220">
              <a:lnSpc>
                <a:spcPct val="100000"/>
              </a:lnSpc>
              <a:buChar char="•"/>
              <a:tabLst>
                <a:tab pos="24892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No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typos.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51460" indent="-233045">
              <a:lnSpc>
                <a:spcPct val="100000"/>
              </a:lnSpc>
              <a:buClr>
                <a:srgbClr val="333333"/>
              </a:buClr>
              <a:buChar char="•"/>
              <a:tabLst>
                <a:tab pos="25146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Use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consistent</a:t>
            </a:r>
            <a:r>
              <a:rPr sz="1550" spc="3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terminology.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4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52729" indent="-237490">
              <a:lnSpc>
                <a:spcPct val="100000"/>
              </a:lnSpc>
              <a:buChar char="•"/>
              <a:tabLst>
                <a:tab pos="252729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Look</a:t>
            </a:r>
            <a:r>
              <a:rPr sz="1550" spc="2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professional</a:t>
            </a:r>
            <a:r>
              <a:rPr sz="1550" spc="2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(e.g.,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professional</a:t>
            </a:r>
            <a:r>
              <a:rPr sz="1550" spc="2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font,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formatting,</a:t>
            </a:r>
            <a:r>
              <a:rPr sz="1550" spc="3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etc.).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50825" indent="-235585">
              <a:lnSpc>
                <a:spcPct val="100000"/>
              </a:lnSpc>
              <a:buChar char="•"/>
              <a:tabLst>
                <a:tab pos="25082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Follow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consistent</a:t>
            </a:r>
            <a:r>
              <a:rPr sz="1550" spc="3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structure</a:t>
            </a:r>
            <a:r>
              <a:rPr sz="1550" spc="1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format.</a:t>
            </a:r>
            <a:endParaRPr sz="15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7722" y="5368656"/>
            <a:ext cx="177165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25" dirty="0">
                <a:solidFill>
                  <a:srgbClr val="1C1C1C"/>
                </a:solidFill>
                <a:latin typeface="Arial"/>
                <a:cs typeface="Arial"/>
              </a:rPr>
              <a:t>49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77722" y="5389401"/>
            <a:ext cx="173228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55" dirty="0">
                <a:solidFill>
                  <a:srgbClr val="333333"/>
                </a:solidFill>
                <a:latin typeface="Arial"/>
                <a:cs typeface="Arial"/>
              </a:rPr>
              <a:t>BERNSTEIN</a:t>
            </a:r>
            <a:r>
              <a:rPr sz="1400" b="1" spc="16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494761" y="212630"/>
            <a:ext cx="544703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32323"/>
                </a:solidFill>
              </a:rPr>
              <a:t>Jurisdictional</a:t>
            </a:r>
            <a:r>
              <a:rPr spc="155" dirty="0">
                <a:solidFill>
                  <a:srgbClr val="232323"/>
                </a:solidFill>
              </a:rPr>
              <a:t> </a:t>
            </a:r>
            <a:r>
              <a:rPr dirty="0">
                <a:solidFill>
                  <a:srgbClr val="232323"/>
                </a:solidFill>
              </a:rPr>
              <a:t>Scope</a:t>
            </a:r>
            <a:r>
              <a:rPr spc="385" dirty="0">
                <a:solidFill>
                  <a:srgbClr val="232323"/>
                </a:solidFill>
              </a:rPr>
              <a:t> </a:t>
            </a:r>
            <a:r>
              <a:rPr dirty="0">
                <a:solidFill>
                  <a:srgbClr val="232323"/>
                </a:solidFill>
              </a:rPr>
              <a:t>Under</a:t>
            </a:r>
            <a:r>
              <a:rPr spc="385" dirty="0">
                <a:solidFill>
                  <a:srgbClr val="232323"/>
                </a:solidFill>
              </a:rPr>
              <a:t> </a:t>
            </a:r>
            <a:r>
              <a:rPr dirty="0">
                <a:solidFill>
                  <a:srgbClr val="232323"/>
                </a:solidFill>
              </a:rPr>
              <a:t>Title</a:t>
            </a:r>
            <a:r>
              <a:rPr spc="245" dirty="0">
                <a:solidFill>
                  <a:srgbClr val="232323"/>
                </a:solidFill>
              </a:rPr>
              <a:t> </a:t>
            </a:r>
            <a:r>
              <a:rPr spc="-25" dirty="0">
                <a:solidFill>
                  <a:srgbClr val="232323"/>
                </a:solidFill>
              </a:rPr>
              <a:t>IX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92770" y="949870"/>
            <a:ext cx="6200140" cy="232791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45110" marR="110489" indent="-233045">
              <a:lnSpc>
                <a:spcPct val="104600"/>
              </a:lnSpc>
              <a:spcBef>
                <a:spcPts val="15"/>
              </a:spcBef>
              <a:buChar char="•"/>
              <a:tabLst>
                <a:tab pos="245110" algn="l"/>
              </a:tabLst>
            </a:pP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Requirement</a:t>
            </a:r>
            <a:r>
              <a:rPr sz="1550" spc="3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to</a:t>
            </a:r>
            <a:r>
              <a:rPr sz="1550" spc="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adopt</a:t>
            </a:r>
            <a:r>
              <a:rPr sz="1550" spc="1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</a:t>
            </a:r>
            <a:r>
              <a:rPr sz="1550" spc="10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grievance</a:t>
            </a:r>
            <a:r>
              <a:rPr sz="1550" spc="24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procedure</a:t>
            </a:r>
            <a:r>
              <a:rPr sz="1550" spc="24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applies</a:t>
            </a:r>
            <a:r>
              <a:rPr sz="1550" spc="18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only</a:t>
            </a:r>
            <a:r>
              <a:rPr sz="1550" spc="14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to</a:t>
            </a:r>
            <a:r>
              <a:rPr sz="1550" spc="10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232323"/>
                </a:solidFill>
                <a:latin typeface="Arial"/>
                <a:cs typeface="Arial"/>
              </a:rPr>
              <a:t>sex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discrimination occurring</a:t>
            </a:r>
            <a:r>
              <a:rPr sz="1550" spc="17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against</a:t>
            </a:r>
            <a:r>
              <a:rPr sz="1550" spc="15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a</a:t>
            </a:r>
            <a:r>
              <a:rPr sz="1550" spc="12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person</a:t>
            </a:r>
            <a:r>
              <a:rPr sz="1550" spc="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in</a:t>
            </a:r>
            <a:r>
              <a:rPr sz="1550" spc="3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550" spc="9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232323"/>
                </a:solidFill>
                <a:latin typeface="Arial"/>
                <a:cs typeface="Arial"/>
              </a:rPr>
              <a:t>United</a:t>
            </a:r>
            <a:r>
              <a:rPr sz="1550" spc="15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States.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7015" marR="5080" indent="-228600">
              <a:lnSpc>
                <a:spcPct val="104099"/>
              </a:lnSpc>
              <a:buClr>
                <a:srgbClr val="898989"/>
              </a:buClr>
              <a:buFont typeface="Arial"/>
              <a:buChar char="•"/>
              <a:tabLst>
                <a:tab pos="247015" algn="l"/>
              </a:tabLst>
            </a:pPr>
            <a:r>
              <a:rPr sz="1550" b="1" dirty="0">
                <a:solidFill>
                  <a:srgbClr val="232323"/>
                </a:solidFill>
                <a:latin typeface="Arial"/>
                <a:cs typeface="Arial"/>
              </a:rPr>
              <a:t>Education</a:t>
            </a:r>
            <a:r>
              <a:rPr sz="1550" b="1" spc="254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32323"/>
                </a:solidFill>
                <a:latin typeface="Arial"/>
                <a:cs typeface="Arial"/>
              </a:rPr>
              <a:t>program</a:t>
            </a:r>
            <a:r>
              <a:rPr sz="1550" b="1" spc="22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32323"/>
                </a:solidFill>
                <a:latin typeface="Arial"/>
                <a:cs typeface="Arial"/>
              </a:rPr>
              <a:t>or</a:t>
            </a:r>
            <a:r>
              <a:rPr sz="1550" b="1" spc="21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32323"/>
                </a:solidFill>
                <a:latin typeface="Arial"/>
                <a:cs typeface="Arial"/>
              </a:rPr>
              <a:t>activity</a:t>
            </a:r>
            <a:r>
              <a:rPr sz="1550" b="1" spc="20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includes</a:t>
            </a:r>
            <a:r>
              <a:rPr sz="1550" spc="19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locations,</a:t>
            </a:r>
            <a:r>
              <a:rPr sz="1550" spc="21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events,</a:t>
            </a:r>
            <a:r>
              <a:rPr sz="1550" spc="229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232323"/>
                </a:solidFill>
                <a:latin typeface="Arial"/>
                <a:cs typeface="Arial"/>
              </a:rPr>
              <a:t>or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circumstances</a:t>
            </a:r>
            <a:r>
              <a:rPr sz="1550" spc="3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over</a:t>
            </a:r>
            <a:r>
              <a:rPr sz="1550" spc="20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which</a:t>
            </a:r>
            <a:r>
              <a:rPr sz="1550" spc="254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550" spc="1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institution</a:t>
            </a:r>
            <a:r>
              <a:rPr sz="1550" spc="21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exercised</a:t>
            </a:r>
            <a:r>
              <a:rPr sz="1550" spc="2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substantial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control</a:t>
            </a:r>
            <a:r>
              <a:rPr sz="1550" spc="15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over</a:t>
            </a:r>
            <a:r>
              <a:rPr sz="1550" spc="17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both</a:t>
            </a:r>
            <a:r>
              <a:rPr sz="1550" spc="10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550" spc="14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respondent</a:t>
            </a:r>
            <a:r>
              <a:rPr sz="1550" spc="28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and</a:t>
            </a:r>
            <a:r>
              <a:rPr sz="1550" spc="1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550" spc="9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context</a:t>
            </a:r>
            <a:r>
              <a:rPr sz="1550" spc="1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in</a:t>
            </a:r>
            <a:r>
              <a:rPr sz="1550" spc="12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which</a:t>
            </a:r>
            <a:r>
              <a:rPr sz="1550" spc="15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232323"/>
                </a:solidFill>
                <a:latin typeface="Arial"/>
                <a:cs typeface="Arial"/>
              </a:rPr>
              <a:t>the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sexual</a:t>
            </a:r>
            <a:r>
              <a:rPr sz="1550" spc="16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harassment</a:t>
            </a:r>
            <a:r>
              <a:rPr sz="1550" spc="26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occurs,</a:t>
            </a:r>
            <a:r>
              <a:rPr sz="1550" spc="19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and</a:t>
            </a:r>
            <a:r>
              <a:rPr sz="1550" spc="1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also</a:t>
            </a:r>
            <a:r>
              <a:rPr sz="1550" spc="14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includes</a:t>
            </a:r>
            <a:r>
              <a:rPr sz="1550" spc="1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any</a:t>
            </a:r>
            <a:r>
              <a:rPr sz="1550" spc="1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building</a:t>
            </a:r>
            <a:r>
              <a:rPr sz="1550" spc="22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owned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or</a:t>
            </a:r>
            <a:r>
              <a:rPr sz="1550" spc="15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controlled</a:t>
            </a:r>
            <a:r>
              <a:rPr sz="1550" spc="1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by</a:t>
            </a:r>
            <a:r>
              <a:rPr sz="1550" spc="1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</a:t>
            </a:r>
            <a:r>
              <a:rPr sz="1550" spc="10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student</a:t>
            </a:r>
            <a:r>
              <a:rPr sz="1550" spc="1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organization</a:t>
            </a:r>
            <a:r>
              <a:rPr sz="1550" spc="22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that</a:t>
            </a:r>
            <a:r>
              <a:rPr sz="1550" spc="1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is</a:t>
            </a:r>
            <a:r>
              <a:rPr sz="1550" spc="9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officially</a:t>
            </a:r>
            <a:r>
              <a:rPr sz="1550" spc="24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recognized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by</a:t>
            </a:r>
            <a:r>
              <a:rPr sz="1550" spc="13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an</a:t>
            </a:r>
            <a:r>
              <a:rPr sz="1550" spc="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institution.</a:t>
            </a:r>
            <a:endParaRPr sz="1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0088" y="5108914"/>
            <a:ext cx="9906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50" dirty="0">
                <a:solidFill>
                  <a:srgbClr val="232323"/>
                </a:solidFill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74205" y="5121200"/>
            <a:ext cx="1728470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414141"/>
                </a:solidFill>
                <a:latin typeface="Arial"/>
                <a:cs typeface="Arial"/>
              </a:rPr>
              <a:t>BERNSTEIN</a:t>
            </a:r>
            <a:r>
              <a:rPr sz="1450" b="1" spc="375" dirty="0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898989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1013" y="505594"/>
            <a:ext cx="371411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A2A2A"/>
                </a:solidFill>
              </a:rPr>
              <a:t>Conducting</a:t>
            </a:r>
            <a:r>
              <a:rPr spc="325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the</a:t>
            </a:r>
            <a:r>
              <a:rPr spc="130" dirty="0">
                <a:solidFill>
                  <a:srgbClr val="2A2A2A"/>
                </a:solidFill>
              </a:rPr>
              <a:t> </a:t>
            </a:r>
            <a:r>
              <a:rPr spc="-10" dirty="0">
                <a:solidFill>
                  <a:srgbClr val="2A2A2A"/>
                </a:solidFill>
              </a:rPr>
              <a:t>Hearing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7069" y="1102780"/>
            <a:ext cx="6427470" cy="388239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242570" indent="-227329">
              <a:lnSpc>
                <a:spcPct val="100000"/>
              </a:lnSpc>
              <a:spcBef>
                <a:spcPts val="1155"/>
              </a:spcBef>
              <a:buChar char="•"/>
              <a:tabLst>
                <a:tab pos="242570" algn="l"/>
              </a:tabLst>
            </a:pP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Preparing</a:t>
            </a:r>
            <a:r>
              <a:rPr sz="1600" spc="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for</a:t>
            </a:r>
            <a:r>
              <a:rPr sz="1600" spc="-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600" spc="-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hearing</a:t>
            </a:r>
            <a:r>
              <a:rPr sz="1600" spc="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600" spc="-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A1A1A"/>
                </a:solidFill>
                <a:latin typeface="Arial"/>
                <a:cs typeface="Arial"/>
              </a:rPr>
              <a:t>pre-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hearing </a:t>
            </a:r>
            <a:r>
              <a:rPr sz="1600" spc="-10" dirty="0">
                <a:solidFill>
                  <a:srgbClr val="1A1A1A"/>
                </a:solidFill>
                <a:latin typeface="Arial"/>
                <a:cs typeface="Arial"/>
              </a:rPr>
              <a:t>meeting:</a:t>
            </a:r>
            <a:endParaRPr sz="1600">
              <a:latin typeface="Arial"/>
              <a:cs typeface="Arial"/>
            </a:endParaRPr>
          </a:p>
          <a:p>
            <a:pPr marL="918844" lvl="1" indent="-268605">
              <a:lnSpc>
                <a:spcPct val="100000"/>
              </a:lnSpc>
              <a:spcBef>
                <a:spcPts val="919"/>
              </a:spcBef>
              <a:buSzPct val="82142"/>
              <a:buChar char="o"/>
              <a:tabLst>
                <a:tab pos="918844" algn="l"/>
              </a:tabLst>
            </a:pP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Review</a:t>
            </a:r>
            <a:r>
              <a:rPr sz="140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record</a:t>
            </a:r>
            <a:endParaRPr sz="1400">
              <a:latin typeface="Arial"/>
              <a:cs typeface="Arial"/>
            </a:endParaRPr>
          </a:p>
          <a:p>
            <a:pPr marL="919480" lvl="1" indent="-269240">
              <a:lnSpc>
                <a:spcPct val="100000"/>
              </a:lnSpc>
              <a:spcBef>
                <a:spcPts val="870"/>
              </a:spcBef>
              <a:buSzPct val="82142"/>
              <a:buChar char="o"/>
              <a:tabLst>
                <a:tab pos="919480" algn="l"/>
              </a:tabLst>
            </a:pP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Identify</a:t>
            </a:r>
            <a:r>
              <a:rPr sz="140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witnesses</a:t>
            </a:r>
            <a:r>
              <a:rPr sz="1400" spc="2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40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be</a:t>
            </a:r>
            <a:r>
              <a:rPr sz="1400" spc="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called</a:t>
            </a:r>
            <a:r>
              <a:rPr sz="140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at</a:t>
            </a:r>
            <a:r>
              <a:rPr sz="1400" spc="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hearing</a:t>
            </a:r>
            <a:r>
              <a:rPr sz="140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4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"waived"</a:t>
            </a:r>
            <a:endParaRPr sz="1400">
              <a:latin typeface="Arial"/>
              <a:cs typeface="Arial"/>
            </a:endParaRPr>
          </a:p>
          <a:p>
            <a:pPr marL="918844" lvl="1" indent="-269875">
              <a:lnSpc>
                <a:spcPct val="100000"/>
              </a:lnSpc>
              <a:spcBef>
                <a:spcPts val="890"/>
              </a:spcBef>
              <a:buFont typeface="Times New Roman"/>
              <a:buChar char="o"/>
              <a:tabLst>
                <a:tab pos="918844" algn="l"/>
              </a:tabLst>
            </a:pP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Review</a:t>
            </a:r>
            <a:r>
              <a:rPr sz="140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questions</a:t>
            </a:r>
            <a:r>
              <a:rPr sz="1400" spc="2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proposed</a:t>
            </a:r>
            <a:r>
              <a:rPr sz="140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by</a:t>
            </a:r>
            <a:r>
              <a:rPr sz="140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parties'</a:t>
            </a:r>
            <a:r>
              <a:rPr sz="140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advisors</a:t>
            </a:r>
            <a:endParaRPr sz="1400">
              <a:latin typeface="Arial"/>
              <a:cs typeface="Arial"/>
            </a:endParaRPr>
          </a:p>
          <a:p>
            <a:pPr marL="920115" lvl="1" indent="-269875">
              <a:lnSpc>
                <a:spcPct val="100000"/>
              </a:lnSpc>
              <a:spcBef>
                <a:spcPts val="915"/>
              </a:spcBef>
              <a:buSzPct val="82142"/>
              <a:buChar char="o"/>
              <a:tabLst>
                <a:tab pos="920115" algn="l"/>
              </a:tabLst>
            </a:pP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Go</a:t>
            </a:r>
            <a:r>
              <a:rPr sz="14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over</a:t>
            </a:r>
            <a:r>
              <a:rPr sz="1400" spc="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hearing</a:t>
            </a:r>
            <a:r>
              <a:rPr sz="140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process</a:t>
            </a:r>
            <a:r>
              <a:rPr sz="1400" spc="1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4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rules</a:t>
            </a:r>
            <a:r>
              <a:rPr sz="140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40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decorum</a:t>
            </a:r>
            <a:r>
              <a:rPr sz="1400" spc="2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for</a:t>
            </a:r>
            <a:r>
              <a:rPr sz="14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hearing</a:t>
            </a:r>
            <a:endParaRPr sz="1400">
              <a:latin typeface="Arial"/>
              <a:cs typeface="Arial"/>
            </a:endParaRPr>
          </a:p>
          <a:p>
            <a:pPr marL="241935" indent="-229235">
              <a:lnSpc>
                <a:spcPct val="100000"/>
              </a:lnSpc>
              <a:spcBef>
                <a:spcPts val="885"/>
              </a:spcBef>
              <a:buChar char="•"/>
              <a:tabLst>
                <a:tab pos="241935" algn="l"/>
              </a:tabLst>
            </a:pP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Zoom</a:t>
            </a:r>
            <a:r>
              <a:rPr sz="1600" spc="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hearing</a:t>
            </a:r>
            <a:r>
              <a:rPr sz="1600" spc="-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-</a:t>
            </a:r>
            <a:r>
              <a:rPr sz="1600" spc="4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will</a:t>
            </a:r>
            <a:r>
              <a:rPr sz="1600" spc="-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receive</a:t>
            </a:r>
            <a:r>
              <a:rPr sz="16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training</a:t>
            </a:r>
            <a:r>
              <a:rPr sz="1600" spc="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on</a:t>
            </a:r>
            <a:r>
              <a:rPr sz="1600" spc="-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technology</a:t>
            </a:r>
            <a:r>
              <a:rPr sz="16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A1A1A"/>
                </a:solidFill>
                <a:latin typeface="Arial"/>
                <a:cs typeface="Arial"/>
              </a:rPr>
              <a:t>used.</a:t>
            </a:r>
            <a:endParaRPr sz="1600">
              <a:latin typeface="Arial"/>
              <a:cs typeface="Arial"/>
            </a:endParaRPr>
          </a:p>
          <a:p>
            <a:pPr marL="241935" marR="5080" indent="-226695">
              <a:lnSpc>
                <a:spcPct val="102000"/>
              </a:lnSpc>
              <a:spcBef>
                <a:spcPts val="850"/>
              </a:spcBef>
              <a:buClr>
                <a:srgbClr val="2A2A2A"/>
              </a:buClr>
              <a:buChar char="•"/>
              <a:tabLst>
                <a:tab pos="241935" algn="l"/>
              </a:tabLst>
            </a:pP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Parties/advisors</a:t>
            </a:r>
            <a:r>
              <a:rPr sz="1600" spc="-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will</a:t>
            </a:r>
            <a:r>
              <a:rPr sz="1600" spc="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have</a:t>
            </a:r>
            <a:r>
              <a:rPr sz="16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access</a:t>
            </a:r>
            <a:r>
              <a:rPr sz="1600" spc="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600" spc="-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all</a:t>
            </a:r>
            <a:r>
              <a:rPr sz="1600" spc="-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information</a:t>
            </a:r>
            <a:r>
              <a:rPr sz="16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directly</a:t>
            </a:r>
            <a:r>
              <a:rPr sz="1600" spc="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related</a:t>
            </a:r>
            <a:r>
              <a:rPr sz="1600" spc="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A1A1A"/>
                </a:solidFill>
                <a:latin typeface="Arial"/>
                <a:cs typeface="Arial"/>
              </a:rPr>
              <a:t>to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600" spc="-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allegations</a:t>
            </a:r>
            <a:r>
              <a:rPr sz="16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in</a:t>
            </a:r>
            <a:r>
              <a:rPr sz="1600" spc="-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complaint</a:t>
            </a:r>
            <a:r>
              <a:rPr sz="16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(evidentiary</a:t>
            </a:r>
            <a:r>
              <a:rPr sz="1600" spc="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record</a:t>
            </a:r>
            <a:r>
              <a:rPr sz="1600" spc="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600" spc="-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A1A1A"/>
                </a:solidFill>
                <a:latin typeface="Arial"/>
                <a:cs typeface="Arial"/>
              </a:rPr>
              <a:t>investigation report).</a:t>
            </a:r>
            <a:endParaRPr sz="1600">
              <a:latin typeface="Arial"/>
              <a:cs typeface="Arial"/>
            </a:endParaRPr>
          </a:p>
          <a:p>
            <a:pPr marL="242570" marR="54610" indent="-227329">
              <a:lnSpc>
                <a:spcPct val="100000"/>
              </a:lnSpc>
              <a:spcBef>
                <a:spcPts val="870"/>
              </a:spcBef>
              <a:buChar char="•"/>
              <a:tabLst>
                <a:tab pos="245110" algn="l"/>
              </a:tabLst>
            </a:pP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Parties</a:t>
            </a:r>
            <a:r>
              <a:rPr sz="1600" spc="-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have</a:t>
            </a:r>
            <a:r>
              <a:rPr sz="1600" spc="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an</a:t>
            </a:r>
            <a:r>
              <a:rPr sz="1600" spc="-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equal</a:t>
            </a:r>
            <a:r>
              <a:rPr sz="1600" spc="-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opportunity</a:t>
            </a:r>
            <a:r>
              <a:rPr sz="160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600" spc="-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present</a:t>
            </a:r>
            <a:r>
              <a:rPr sz="16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witnesses</a:t>
            </a:r>
            <a:r>
              <a:rPr sz="16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who</a:t>
            </a:r>
            <a:r>
              <a:rPr sz="1600" spc="-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1A1A1A"/>
                </a:solidFill>
                <a:latin typeface="Arial"/>
                <a:cs typeface="Arial"/>
              </a:rPr>
              <a:t>have 	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provided</a:t>
            </a:r>
            <a:r>
              <a:rPr sz="1600" spc="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information</a:t>
            </a:r>
            <a:r>
              <a:rPr sz="16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600" spc="-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600" spc="-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investigator</a:t>
            </a:r>
            <a:r>
              <a:rPr sz="16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&amp;</a:t>
            </a:r>
            <a:r>
              <a:rPr sz="1600" spc="-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have</a:t>
            </a:r>
            <a:r>
              <a:rPr sz="1600" spc="-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relevant</a:t>
            </a:r>
            <a:r>
              <a:rPr sz="1600" spc="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A1A1A"/>
                </a:solidFill>
                <a:latin typeface="Arial"/>
                <a:cs typeface="Arial"/>
              </a:rPr>
              <a:t>information.</a:t>
            </a:r>
            <a:endParaRPr sz="1600">
              <a:latin typeface="Arial"/>
              <a:cs typeface="Arial"/>
            </a:endParaRPr>
          </a:p>
          <a:p>
            <a:pPr marL="245110" indent="-229870">
              <a:lnSpc>
                <a:spcPct val="100000"/>
              </a:lnSpc>
              <a:spcBef>
                <a:spcPts val="915"/>
              </a:spcBef>
              <a:buChar char="•"/>
              <a:tabLst>
                <a:tab pos="245110" algn="l"/>
              </a:tabLst>
            </a:pP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Rules</a:t>
            </a:r>
            <a:r>
              <a:rPr sz="1600" spc="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600" spc="-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evidence</a:t>
            </a:r>
            <a:r>
              <a:rPr sz="160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do</a:t>
            </a:r>
            <a:r>
              <a:rPr sz="1600" spc="-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A1A1A"/>
                </a:solidFill>
                <a:latin typeface="Arial"/>
                <a:cs typeface="Arial"/>
              </a:rPr>
              <a:t>not</a:t>
            </a:r>
            <a:r>
              <a:rPr sz="1600" spc="-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A1A1A"/>
                </a:solidFill>
                <a:latin typeface="Arial"/>
                <a:cs typeface="Arial"/>
              </a:rPr>
              <a:t>apply.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2295" y="5456431"/>
            <a:ext cx="169545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-25" dirty="0">
                <a:solidFill>
                  <a:srgbClr val="1A1A1A"/>
                </a:solidFill>
                <a:latin typeface="Times New Roman"/>
                <a:cs typeface="Times New Roman"/>
              </a:rPr>
              <a:t>50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650"/>
              </a:lnSpc>
            </a:pPr>
            <a:r>
              <a:rPr sz="1400" spc="55" dirty="0"/>
              <a:t>BERNSTEIN</a:t>
            </a:r>
            <a:r>
              <a:rPr sz="1400" spc="185" dirty="0"/>
              <a:t> </a:t>
            </a:r>
            <a:r>
              <a:rPr sz="1400" spc="30" dirty="0">
                <a:solidFill>
                  <a:srgbClr val="808080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54375" y="575783"/>
            <a:ext cx="504698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F2F2F"/>
                </a:solidFill>
              </a:rPr>
              <a:t>Advisor-Led</a:t>
            </a:r>
            <a:r>
              <a:rPr spc="45" dirty="0">
                <a:solidFill>
                  <a:srgbClr val="2F2F2F"/>
                </a:solidFill>
              </a:rPr>
              <a:t>  </a:t>
            </a:r>
            <a:r>
              <a:rPr dirty="0">
                <a:solidFill>
                  <a:srgbClr val="2F2F2F"/>
                </a:solidFill>
              </a:rPr>
              <a:t>Cross-</a:t>
            </a:r>
            <a:r>
              <a:rPr spc="-10" dirty="0">
                <a:solidFill>
                  <a:srgbClr val="2F2F2F"/>
                </a:solidFill>
              </a:rPr>
              <a:t>Examination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3298" y="1291660"/>
            <a:ext cx="6656070" cy="365569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241935" marR="286385" indent="-229870">
              <a:lnSpc>
                <a:spcPct val="104000"/>
              </a:lnSpc>
              <a:spcBef>
                <a:spcPts val="25"/>
              </a:spcBef>
              <a:buClr>
                <a:srgbClr val="2F2F2F"/>
              </a:buClr>
              <a:buChar char="•"/>
              <a:tabLst>
                <a:tab pos="244475" algn="l"/>
              </a:tabLst>
            </a:pP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Cross-examination</a:t>
            </a:r>
            <a:r>
              <a:rPr sz="1550" spc="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is</a:t>
            </a:r>
            <a:r>
              <a:rPr sz="1550" spc="11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designed</a:t>
            </a:r>
            <a:r>
              <a:rPr sz="1550" spc="2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55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probe</a:t>
            </a:r>
            <a:r>
              <a:rPr sz="1550" spc="2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1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credibility</a:t>
            </a:r>
            <a:r>
              <a:rPr sz="1550" spc="2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55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1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31313"/>
                </a:solidFill>
                <a:latin typeface="Arial"/>
                <a:cs typeface="Arial"/>
              </a:rPr>
              <a:t>parties 	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and</a:t>
            </a:r>
            <a:r>
              <a:rPr sz="1550" spc="1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witnesses</a:t>
            </a:r>
            <a:r>
              <a:rPr sz="1550" spc="2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and,</a:t>
            </a:r>
            <a:r>
              <a:rPr sz="1550" spc="1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according</a:t>
            </a:r>
            <a:r>
              <a:rPr sz="1550" spc="2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55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OCR,</a:t>
            </a:r>
            <a:r>
              <a:rPr sz="155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is</a:t>
            </a:r>
            <a:r>
              <a:rPr sz="1550" spc="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</a:t>
            </a:r>
            <a:r>
              <a:rPr sz="1550" spc="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critical</a:t>
            </a:r>
            <a:r>
              <a:rPr sz="1550" spc="11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element</a:t>
            </a:r>
            <a:r>
              <a:rPr sz="1550" spc="20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550" spc="11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31313"/>
                </a:solidFill>
                <a:latin typeface="Arial"/>
                <a:cs typeface="Arial"/>
              </a:rPr>
              <a:t>due 	</a:t>
            </a:r>
            <a:r>
              <a:rPr sz="1550" spc="-10" dirty="0">
                <a:solidFill>
                  <a:srgbClr val="131313"/>
                </a:solidFill>
                <a:latin typeface="Arial"/>
                <a:cs typeface="Arial"/>
              </a:rPr>
              <a:t>process.</a:t>
            </a:r>
            <a:endParaRPr sz="1550">
              <a:latin typeface="Arial"/>
              <a:cs typeface="Arial"/>
            </a:endParaRPr>
          </a:p>
          <a:p>
            <a:pPr marL="242570" marR="802005" indent="-230504">
              <a:lnSpc>
                <a:spcPct val="104600"/>
              </a:lnSpc>
              <a:spcBef>
                <a:spcPts val="1345"/>
              </a:spcBef>
              <a:buClr>
                <a:srgbClr val="2F2F2F"/>
              </a:buClr>
              <a:buChar char="•"/>
              <a:tabLst>
                <a:tab pos="244475" algn="l"/>
              </a:tabLst>
            </a:pP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OCR</a:t>
            </a:r>
            <a:r>
              <a:rPr sz="1550" spc="1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states</a:t>
            </a:r>
            <a:r>
              <a:rPr sz="1550" spc="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1550" spc="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no</a:t>
            </a:r>
            <a:r>
              <a:rPr sz="155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legal</a:t>
            </a:r>
            <a:r>
              <a:rPr sz="1550" spc="1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training</a:t>
            </a:r>
            <a:r>
              <a:rPr sz="1550" spc="1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is</a:t>
            </a:r>
            <a:r>
              <a:rPr sz="1550" spc="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required</a:t>
            </a:r>
            <a:r>
              <a:rPr sz="1550" spc="1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550" spc="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conduct</a:t>
            </a:r>
            <a:r>
              <a:rPr sz="1550" spc="1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31313"/>
                </a:solidFill>
                <a:latin typeface="Arial"/>
                <a:cs typeface="Arial"/>
              </a:rPr>
              <a:t>cross-	examination.</a:t>
            </a:r>
            <a:endParaRPr sz="1550">
              <a:latin typeface="Arial"/>
              <a:cs typeface="Arial"/>
            </a:endParaRPr>
          </a:p>
          <a:p>
            <a:pPr marL="244475" marR="5080" indent="-232410">
              <a:lnSpc>
                <a:spcPct val="104000"/>
              </a:lnSpc>
              <a:spcBef>
                <a:spcPts val="1360"/>
              </a:spcBef>
              <a:buChar char="•"/>
              <a:tabLst>
                <a:tab pos="244475" algn="l"/>
                <a:tab pos="245745" algn="l"/>
              </a:tabLst>
            </a:pP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	</a:t>
            </a:r>
            <a:r>
              <a:rPr sz="1550" spc="10" dirty="0">
                <a:solidFill>
                  <a:srgbClr val="131313"/>
                </a:solidFill>
                <a:latin typeface="Arial"/>
                <a:cs typeface="Arial"/>
              </a:rPr>
              <a:t>According</a:t>
            </a:r>
            <a:r>
              <a:rPr sz="1550" spc="1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550" spc="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31313"/>
                </a:solidFill>
                <a:latin typeface="Arial"/>
                <a:cs typeface="Arial"/>
              </a:rPr>
              <a:t>OCR,</a:t>
            </a:r>
            <a:r>
              <a:rPr sz="155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31313"/>
                </a:solidFill>
                <a:latin typeface="Arial"/>
                <a:cs typeface="Arial"/>
              </a:rPr>
              <a:t>cross-examination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31313"/>
                </a:solidFill>
                <a:latin typeface="Arial"/>
                <a:cs typeface="Arial"/>
              </a:rPr>
              <a:t>function</a:t>
            </a:r>
            <a:r>
              <a:rPr sz="1550" spc="1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31313"/>
                </a:solidFill>
                <a:latin typeface="Arial"/>
                <a:cs typeface="Arial"/>
              </a:rPr>
              <a:t>is</a:t>
            </a:r>
            <a:r>
              <a:rPr sz="1550" spc="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31313"/>
                </a:solidFill>
                <a:latin typeface="Arial"/>
                <a:cs typeface="Arial"/>
              </a:rPr>
              <a:t>fulfilled</a:t>
            </a:r>
            <a:r>
              <a:rPr sz="1550" spc="2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31313"/>
                </a:solidFill>
                <a:latin typeface="Arial"/>
                <a:cs typeface="Arial"/>
              </a:rPr>
              <a:t>by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advisors</a:t>
            </a:r>
            <a:r>
              <a:rPr sz="1550" spc="2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neutrally</a:t>
            </a:r>
            <a:r>
              <a:rPr sz="1550" spc="2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relaying</a:t>
            </a:r>
            <a:r>
              <a:rPr sz="1550" spc="1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1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party's</a:t>
            </a:r>
            <a:r>
              <a:rPr sz="1550" spc="1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desired</a:t>
            </a:r>
            <a:r>
              <a:rPr sz="1550" spc="2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questions</a:t>
            </a:r>
            <a:r>
              <a:rPr sz="1550" spc="2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(and</a:t>
            </a:r>
            <a:r>
              <a:rPr sz="1550" spc="1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follow</a:t>
            </a:r>
            <a:r>
              <a:rPr sz="1550" spc="21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31313"/>
                </a:solidFill>
                <a:latin typeface="Arial"/>
                <a:cs typeface="Arial"/>
              </a:rPr>
              <a:t>up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questions)</a:t>
            </a:r>
            <a:r>
              <a:rPr sz="1550" spc="21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55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1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other</a:t>
            </a:r>
            <a:r>
              <a:rPr sz="1550" spc="2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parties</a:t>
            </a:r>
            <a:r>
              <a:rPr sz="1550" spc="1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and</a:t>
            </a:r>
            <a:r>
              <a:rPr sz="1550" spc="1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31313"/>
                </a:solidFill>
                <a:latin typeface="Arial"/>
                <a:cs typeface="Arial"/>
              </a:rPr>
              <a:t>witnesses.</a:t>
            </a:r>
            <a:endParaRPr sz="1550">
              <a:latin typeface="Arial"/>
              <a:cs typeface="Arial"/>
            </a:endParaRPr>
          </a:p>
          <a:p>
            <a:pPr marL="247015" marR="180340" indent="-228600">
              <a:lnSpc>
                <a:spcPct val="104600"/>
              </a:lnSpc>
              <a:spcBef>
                <a:spcPts val="1345"/>
              </a:spcBef>
              <a:buChar char="•"/>
              <a:tabLst>
                <a:tab pos="247015" algn="l"/>
                <a:tab pos="248920" algn="l"/>
              </a:tabLst>
            </a:pPr>
            <a:r>
              <a:rPr sz="15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All</a:t>
            </a:r>
            <a:r>
              <a:rPr sz="1550" spc="1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cross-examination</a:t>
            </a:r>
            <a:r>
              <a:rPr sz="1550" spc="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questions</a:t>
            </a:r>
            <a:r>
              <a:rPr sz="1550" spc="2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must</a:t>
            </a:r>
            <a:r>
              <a:rPr sz="1550" spc="2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be</a:t>
            </a:r>
            <a:r>
              <a:rPr sz="1550" spc="1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posed</a:t>
            </a:r>
            <a:r>
              <a:rPr sz="1550" spc="2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1550" spc="1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1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hearing</a:t>
            </a:r>
            <a:r>
              <a:rPr sz="1550" spc="2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31313"/>
                </a:solidFill>
                <a:latin typeface="Arial"/>
                <a:cs typeface="Arial"/>
              </a:rPr>
              <a:t>officer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for</a:t>
            </a:r>
            <a:r>
              <a:rPr sz="1550" spc="1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</a:t>
            </a:r>
            <a:r>
              <a:rPr sz="1550" spc="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ruling</a:t>
            </a:r>
            <a:r>
              <a:rPr sz="1550" spc="1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on</a:t>
            </a:r>
            <a:r>
              <a:rPr sz="1550" spc="11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relevance</a:t>
            </a:r>
            <a:r>
              <a:rPr sz="1550" spc="2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before</a:t>
            </a:r>
            <a:r>
              <a:rPr sz="1550" spc="1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1550" spc="1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party/witness</a:t>
            </a:r>
            <a:r>
              <a:rPr sz="1550" spc="2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31313"/>
                </a:solidFill>
                <a:latin typeface="Arial"/>
                <a:cs typeface="Arial"/>
              </a:rPr>
              <a:t>answers.</a:t>
            </a:r>
            <a:endParaRPr sz="1550">
              <a:latin typeface="Arial"/>
              <a:cs typeface="Arial"/>
            </a:endParaRPr>
          </a:p>
          <a:p>
            <a:pPr marL="245110" marR="835660" indent="-227329">
              <a:lnSpc>
                <a:spcPct val="103400"/>
              </a:lnSpc>
              <a:spcBef>
                <a:spcPts val="1370"/>
              </a:spcBef>
              <a:buChar char="•"/>
              <a:tabLst>
                <a:tab pos="245110" algn="l"/>
                <a:tab pos="247015" algn="l"/>
              </a:tabLst>
            </a:pPr>
            <a:r>
              <a:rPr sz="15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cross-examination</a:t>
            </a:r>
            <a:r>
              <a:rPr sz="1550" spc="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must</a:t>
            </a:r>
            <a:r>
              <a:rPr sz="1550" spc="2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be</a:t>
            </a:r>
            <a:r>
              <a:rPr sz="1550" spc="1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conducted</a:t>
            </a:r>
            <a:r>
              <a:rPr sz="1550" spc="2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in</a:t>
            </a:r>
            <a:r>
              <a:rPr sz="1550" spc="1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accordance</a:t>
            </a:r>
            <a:r>
              <a:rPr sz="1550" spc="3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with</a:t>
            </a:r>
            <a:r>
              <a:rPr sz="1550" spc="21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31313"/>
                </a:solidFill>
                <a:latin typeface="Arial"/>
                <a:cs typeface="Arial"/>
              </a:rPr>
              <a:t>the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University's</a:t>
            </a:r>
            <a:r>
              <a:rPr sz="1550" spc="3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rules</a:t>
            </a:r>
            <a:r>
              <a:rPr sz="1550" spc="1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1550" spc="1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31313"/>
                </a:solidFill>
                <a:latin typeface="Arial"/>
                <a:cs typeface="Arial"/>
              </a:rPr>
              <a:t>decorum.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508" y="5386617"/>
            <a:ext cx="175895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31313"/>
                </a:solidFill>
                <a:latin typeface="Arial"/>
                <a:cs typeface="Arial"/>
              </a:rPr>
              <a:t>51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4142" y="5404660"/>
            <a:ext cx="173736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55" dirty="0">
                <a:solidFill>
                  <a:srgbClr val="2F2F2F"/>
                </a:solidFill>
                <a:latin typeface="Arial"/>
                <a:cs typeface="Arial"/>
              </a:rPr>
              <a:t>BERNSTEIN</a:t>
            </a:r>
            <a:r>
              <a:rPr sz="1400" b="1" spc="16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400" b="1" spc="4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 indent="1905">
              <a:lnSpc>
                <a:spcPct val="103299"/>
              </a:lnSpc>
              <a:spcBef>
                <a:spcPts val="5"/>
              </a:spcBef>
            </a:pPr>
            <a:r>
              <a:rPr dirty="0">
                <a:solidFill>
                  <a:srgbClr val="282828"/>
                </a:solidFill>
              </a:rPr>
              <a:t>Chair's</a:t>
            </a:r>
            <a:r>
              <a:rPr spc="365" dirty="0">
                <a:solidFill>
                  <a:srgbClr val="282828"/>
                </a:solidFill>
              </a:rPr>
              <a:t> </a:t>
            </a:r>
            <a:r>
              <a:rPr dirty="0">
                <a:solidFill>
                  <a:srgbClr val="282828"/>
                </a:solidFill>
              </a:rPr>
              <a:t>Responsibility</a:t>
            </a:r>
            <a:r>
              <a:rPr spc="204" dirty="0">
                <a:solidFill>
                  <a:srgbClr val="282828"/>
                </a:solidFill>
              </a:rPr>
              <a:t> </a:t>
            </a:r>
            <a:r>
              <a:rPr dirty="0">
                <a:solidFill>
                  <a:srgbClr val="282828"/>
                </a:solidFill>
              </a:rPr>
              <a:t>to</a:t>
            </a:r>
            <a:r>
              <a:rPr spc="170" dirty="0">
                <a:solidFill>
                  <a:srgbClr val="282828"/>
                </a:solidFill>
              </a:rPr>
              <a:t> </a:t>
            </a:r>
            <a:r>
              <a:rPr dirty="0">
                <a:solidFill>
                  <a:srgbClr val="282828"/>
                </a:solidFill>
              </a:rPr>
              <a:t>Make</a:t>
            </a:r>
            <a:r>
              <a:rPr spc="300" dirty="0">
                <a:solidFill>
                  <a:srgbClr val="282828"/>
                </a:solidFill>
              </a:rPr>
              <a:t> </a:t>
            </a:r>
            <a:r>
              <a:rPr spc="-10" dirty="0">
                <a:solidFill>
                  <a:srgbClr val="282828"/>
                </a:solidFill>
              </a:rPr>
              <a:t>Relevance Rulings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3849" y="1386516"/>
            <a:ext cx="6673850" cy="3675379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88290" marR="796290" indent="-276225">
              <a:lnSpc>
                <a:spcPct val="102800"/>
              </a:lnSpc>
              <a:spcBef>
                <a:spcPts val="50"/>
              </a:spcBef>
              <a:buChar char="•"/>
              <a:tabLst>
                <a:tab pos="290830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Use</a:t>
            </a:r>
            <a:r>
              <a:rPr sz="1500" spc="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1A1A1A"/>
                </a:solidFill>
                <a:latin typeface="Arial"/>
                <a:cs typeface="Arial"/>
              </a:rPr>
              <a:t>pre-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hearing</a:t>
            </a:r>
            <a:r>
              <a:rPr sz="1500" spc="1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procedures</a:t>
            </a:r>
            <a:r>
              <a:rPr sz="1500" spc="1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00" spc="-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evaluate</a:t>
            </a:r>
            <a:r>
              <a:rPr sz="150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proposed</a:t>
            </a:r>
            <a:r>
              <a:rPr sz="15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questions</a:t>
            </a:r>
            <a:r>
              <a:rPr sz="15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1A1A1A"/>
                </a:solidFill>
                <a:latin typeface="Arial"/>
                <a:cs typeface="Arial"/>
              </a:rPr>
              <a:t>and 	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determine</a:t>
            </a:r>
            <a:r>
              <a:rPr sz="15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whether</a:t>
            </a:r>
            <a:r>
              <a:rPr sz="1500" spc="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they</a:t>
            </a:r>
            <a:r>
              <a:rPr sz="1500" spc="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are</a:t>
            </a:r>
            <a:r>
              <a:rPr sz="1500" spc="-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relevant/permissible.</a:t>
            </a:r>
            <a:endParaRPr sz="1500">
              <a:latin typeface="Arial"/>
              <a:cs typeface="Arial"/>
            </a:endParaRPr>
          </a:p>
          <a:p>
            <a:pPr marL="287655" marR="560705" indent="-275590">
              <a:lnSpc>
                <a:spcPct val="102800"/>
              </a:lnSpc>
              <a:spcBef>
                <a:spcPts val="1320"/>
              </a:spcBef>
              <a:buChar char="•"/>
              <a:tabLst>
                <a:tab pos="287655" algn="l"/>
                <a:tab pos="288925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	Questions</a:t>
            </a:r>
            <a:r>
              <a:rPr sz="15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not</a:t>
            </a:r>
            <a:r>
              <a:rPr sz="1500" spc="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submitted</a:t>
            </a:r>
            <a:r>
              <a:rPr sz="15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in</a:t>
            </a:r>
            <a:r>
              <a:rPr sz="1500" spc="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advance</a:t>
            </a:r>
            <a:r>
              <a:rPr sz="15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may</a:t>
            </a:r>
            <a:r>
              <a:rPr sz="150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still</a:t>
            </a:r>
            <a:r>
              <a:rPr sz="1500" spc="-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be</a:t>
            </a:r>
            <a:r>
              <a:rPr sz="1500" spc="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asking</a:t>
            </a:r>
            <a:r>
              <a:rPr sz="15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in</a:t>
            </a:r>
            <a:r>
              <a:rPr sz="1500" spc="-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hearing</a:t>
            </a:r>
            <a:r>
              <a:rPr sz="150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1A1A1A"/>
                </a:solidFill>
                <a:latin typeface="Arial"/>
                <a:cs typeface="Arial"/>
              </a:rPr>
              <a:t>if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relevant.</a:t>
            </a:r>
            <a:endParaRPr sz="1500">
              <a:latin typeface="Arial"/>
              <a:cs typeface="Arial"/>
            </a:endParaRPr>
          </a:p>
          <a:p>
            <a:pPr marL="287655" marR="85090" indent="-273050">
              <a:lnSpc>
                <a:spcPct val="102800"/>
              </a:lnSpc>
              <a:spcBef>
                <a:spcPts val="1325"/>
              </a:spcBef>
              <a:buClr>
                <a:srgbClr val="282828"/>
              </a:buClr>
              <a:buChar char="•"/>
              <a:tabLst>
                <a:tab pos="287655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Hearing</a:t>
            </a:r>
            <a:r>
              <a:rPr sz="150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officer</a:t>
            </a:r>
            <a:r>
              <a:rPr sz="15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may</a:t>
            </a:r>
            <a:r>
              <a:rPr sz="1500" spc="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ask</a:t>
            </a:r>
            <a:r>
              <a:rPr sz="15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advisor</a:t>
            </a:r>
            <a:r>
              <a:rPr sz="150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explain</a:t>
            </a:r>
            <a:r>
              <a:rPr sz="150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relevance</a:t>
            </a:r>
            <a:r>
              <a:rPr sz="1500" spc="1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00" spc="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</a:t>
            </a:r>
            <a:r>
              <a:rPr sz="1500" spc="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question</a:t>
            </a:r>
            <a:r>
              <a:rPr sz="150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before ruling.</a:t>
            </a:r>
            <a:endParaRPr sz="1500">
              <a:latin typeface="Arial"/>
              <a:cs typeface="Arial"/>
            </a:endParaRPr>
          </a:p>
          <a:p>
            <a:pPr marL="287655" marR="24765" indent="-273050">
              <a:lnSpc>
                <a:spcPct val="102800"/>
              </a:lnSpc>
              <a:spcBef>
                <a:spcPts val="1320"/>
              </a:spcBef>
              <a:buClr>
                <a:srgbClr val="282828"/>
              </a:buClr>
              <a:buChar char="•"/>
              <a:tabLst>
                <a:tab pos="287655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Hearing</a:t>
            </a:r>
            <a:r>
              <a:rPr sz="15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officer</a:t>
            </a:r>
            <a:r>
              <a:rPr sz="15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may</a:t>
            </a:r>
            <a:r>
              <a:rPr sz="15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ask</a:t>
            </a:r>
            <a:r>
              <a:rPr sz="15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00" spc="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advisor</a:t>
            </a:r>
            <a:r>
              <a:rPr sz="1500" spc="1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00" spc="-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re-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frame</a:t>
            </a:r>
            <a:r>
              <a:rPr sz="1500" spc="1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question</a:t>
            </a:r>
            <a:r>
              <a:rPr sz="150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if</a:t>
            </a:r>
            <a:r>
              <a:rPr sz="1500" spc="-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it</a:t>
            </a:r>
            <a:r>
              <a:rPr sz="1500" spc="-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violates</a:t>
            </a:r>
            <a:r>
              <a:rPr sz="150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rules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00" spc="-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decorum</a:t>
            </a:r>
            <a:r>
              <a:rPr sz="15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(abusive,</a:t>
            </a:r>
            <a:r>
              <a:rPr sz="150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hostile).</a:t>
            </a:r>
            <a:endParaRPr sz="1500">
              <a:latin typeface="Arial"/>
              <a:cs typeface="Arial"/>
            </a:endParaRPr>
          </a:p>
          <a:p>
            <a:pPr marL="288290" marR="5080" indent="-276225">
              <a:lnSpc>
                <a:spcPct val="102099"/>
              </a:lnSpc>
              <a:spcBef>
                <a:spcPts val="1335"/>
              </a:spcBef>
              <a:buChar char="•"/>
              <a:tabLst>
                <a:tab pos="288290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Parties may choose</a:t>
            </a:r>
            <a:r>
              <a:rPr sz="150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not to</a:t>
            </a:r>
            <a:r>
              <a:rPr sz="1500" spc="-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attend the hearing</a:t>
            </a:r>
            <a:r>
              <a:rPr sz="1500" spc="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or submit</a:t>
            </a:r>
            <a:r>
              <a:rPr sz="15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00" spc="-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cross-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examination</a:t>
            </a:r>
            <a:r>
              <a:rPr sz="150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but</a:t>
            </a:r>
            <a:r>
              <a:rPr sz="15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are</a:t>
            </a:r>
            <a:r>
              <a:rPr sz="1500" spc="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still</a:t>
            </a:r>
            <a:r>
              <a:rPr sz="1500" spc="-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entitled</a:t>
            </a:r>
            <a:r>
              <a:rPr sz="1500" spc="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00" spc="-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University-appointed</a:t>
            </a:r>
            <a:r>
              <a:rPr sz="15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advisor</a:t>
            </a:r>
            <a:r>
              <a:rPr sz="1500" spc="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in</a:t>
            </a:r>
            <a:r>
              <a:rPr sz="1500" spc="-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hearing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00" spc="-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conduct</a:t>
            </a:r>
            <a:r>
              <a:rPr sz="1500" spc="1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cross-examination</a:t>
            </a:r>
            <a:r>
              <a:rPr sz="1500" spc="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00" spc="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other</a:t>
            </a:r>
            <a:r>
              <a:rPr sz="1500" spc="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party</a:t>
            </a:r>
            <a:r>
              <a:rPr sz="1500" spc="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and</a:t>
            </a:r>
            <a:r>
              <a:rPr sz="15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witnesses.</a:t>
            </a:r>
            <a:endParaRPr sz="1500">
              <a:latin typeface="Arial"/>
              <a:cs typeface="Arial"/>
            </a:endParaRPr>
          </a:p>
          <a:p>
            <a:pPr marL="288290" indent="-273050">
              <a:lnSpc>
                <a:spcPct val="100000"/>
              </a:lnSpc>
              <a:spcBef>
                <a:spcPts val="1370"/>
              </a:spcBef>
              <a:buClr>
                <a:srgbClr val="282828"/>
              </a:buClr>
              <a:buChar char="•"/>
              <a:tabLst>
                <a:tab pos="288290" algn="l"/>
              </a:tabLst>
            </a:pP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Parties</a:t>
            </a:r>
            <a:r>
              <a:rPr sz="1500" spc="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may</a:t>
            </a:r>
            <a:r>
              <a:rPr sz="15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waive</a:t>
            </a:r>
            <a:r>
              <a:rPr sz="15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cross-examination</a:t>
            </a:r>
            <a:r>
              <a:rPr sz="150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500" spc="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00" spc="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other</a:t>
            </a:r>
            <a:r>
              <a:rPr sz="15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party</a:t>
            </a:r>
            <a:r>
              <a:rPr sz="1500" spc="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500" spc="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1A1A1A"/>
                </a:solidFill>
                <a:latin typeface="Arial"/>
                <a:cs typeface="Arial"/>
              </a:rPr>
              <a:t>witnesses.</a:t>
            </a:r>
            <a:endParaRPr sz="1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6467" y="5487323"/>
            <a:ext cx="17018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b="1" spc="-25" dirty="0">
                <a:solidFill>
                  <a:srgbClr val="1A1A1A"/>
                </a:solidFill>
                <a:latin typeface="Arial"/>
                <a:cs typeface="Arial"/>
              </a:rPr>
              <a:t>52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650"/>
              </a:lnSpc>
            </a:pPr>
            <a:r>
              <a:rPr sz="1400" spc="65" dirty="0">
                <a:solidFill>
                  <a:srgbClr val="282828"/>
                </a:solidFill>
              </a:rPr>
              <a:t>BERNSTEIN</a:t>
            </a:r>
            <a:r>
              <a:rPr sz="1400" spc="114" dirty="0">
                <a:solidFill>
                  <a:srgbClr val="282828"/>
                </a:solidFill>
              </a:rPr>
              <a:t> </a:t>
            </a:r>
            <a:r>
              <a:rPr sz="1400" spc="-20" dirty="0">
                <a:solidFill>
                  <a:srgbClr val="828282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7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313131"/>
                </a:solidFill>
              </a:rPr>
              <a:t>Relevance</a:t>
            </a:r>
            <a:r>
              <a:rPr spc="430" dirty="0">
                <a:solidFill>
                  <a:srgbClr val="313131"/>
                </a:solidFill>
              </a:rPr>
              <a:t> </a:t>
            </a:r>
            <a:r>
              <a:rPr spc="-10" dirty="0">
                <a:solidFill>
                  <a:srgbClr val="313131"/>
                </a:solidFill>
              </a:rPr>
              <a:t>Rulings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9403" y="1416778"/>
            <a:ext cx="6552565" cy="272732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290195" marR="5080" indent="-278130">
              <a:lnSpc>
                <a:spcPct val="104000"/>
              </a:lnSpc>
              <a:spcBef>
                <a:spcPts val="25"/>
              </a:spcBef>
              <a:buChar char="•"/>
              <a:tabLst>
                <a:tab pos="290195" algn="l"/>
                <a:tab pos="291465" algn="l"/>
              </a:tabLst>
            </a:pPr>
            <a:r>
              <a:rPr sz="1550" dirty="0">
                <a:solidFill>
                  <a:srgbClr val="313131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If</a:t>
            </a:r>
            <a:r>
              <a:rPr sz="1550" spc="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question</a:t>
            </a:r>
            <a:r>
              <a:rPr sz="1550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is</a:t>
            </a:r>
            <a:r>
              <a:rPr sz="1550" spc="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deemed</a:t>
            </a:r>
            <a:r>
              <a:rPr sz="1550" spc="1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by</a:t>
            </a:r>
            <a:r>
              <a:rPr sz="1550" spc="1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Hearing</a:t>
            </a:r>
            <a:r>
              <a:rPr sz="1550" spc="1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Officer</a:t>
            </a:r>
            <a:r>
              <a:rPr sz="1550" spc="1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550" spc="1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be</a:t>
            </a:r>
            <a:r>
              <a:rPr sz="1550" spc="1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50" dirty="0">
                <a:solidFill>
                  <a:srgbClr val="1F1F1F"/>
                </a:solidFill>
                <a:latin typeface="Arial"/>
                <a:cs typeface="Arial"/>
              </a:rPr>
              <a:t>irrelevant/</a:t>
            </a:r>
            <a:r>
              <a:rPr sz="1550" spc="2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subject</a:t>
            </a:r>
            <a:r>
              <a:rPr sz="1550" spc="1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F1F1F"/>
                </a:solidFill>
                <a:latin typeface="Arial"/>
                <a:cs typeface="Arial"/>
              </a:rPr>
              <a:t>to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exclusionary</a:t>
            </a:r>
            <a:r>
              <a:rPr sz="1550" spc="2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rules</a:t>
            </a:r>
            <a:r>
              <a:rPr sz="1550" spc="1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(rape</a:t>
            </a:r>
            <a:r>
              <a:rPr sz="1550" spc="1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shield</a:t>
            </a:r>
            <a:r>
              <a:rPr sz="1550" spc="1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or</a:t>
            </a:r>
            <a:r>
              <a:rPr sz="1550" spc="1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privilege),</a:t>
            </a:r>
            <a:r>
              <a:rPr sz="1550" spc="2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Hearing</a:t>
            </a:r>
            <a:r>
              <a:rPr sz="1550" spc="1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Officer</a:t>
            </a:r>
            <a:r>
              <a:rPr sz="1550" spc="1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will</a:t>
            </a:r>
            <a:r>
              <a:rPr sz="1550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state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basis</a:t>
            </a:r>
            <a:r>
              <a:rPr sz="1550" spc="1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for</a:t>
            </a:r>
            <a:r>
              <a:rPr sz="1550" spc="10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disallowing</a:t>
            </a:r>
            <a:r>
              <a:rPr sz="1550" spc="2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550" spc="1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question:</a:t>
            </a:r>
            <a:endParaRPr sz="1550">
              <a:latin typeface="Arial"/>
              <a:cs typeface="Arial"/>
            </a:endParaRPr>
          </a:p>
          <a:p>
            <a:pPr marL="930910" marR="537210" lvl="1" indent="-273050">
              <a:lnSpc>
                <a:spcPct val="104400"/>
              </a:lnSpc>
              <a:spcBef>
                <a:spcPts val="810"/>
              </a:spcBef>
              <a:buSzPct val="96428"/>
              <a:buFont typeface="Times New Roman"/>
              <a:buChar char="o"/>
              <a:tabLst>
                <a:tab pos="932815" algn="l"/>
              </a:tabLst>
            </a:pP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Irrelevant</a:t>
            </a:r>
            <a:r>
              <a:rPr sz="1400" spc="2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because</a:t>
            </a:r>
            <a:r>
              <a:rPr sz="1400" spc="18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400" spc="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question</a:t>
            </a:r>
            <a:r>
              <a:rPr sz="140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calls</a:t>
            </a:r>
            <a:r>
              <a:rPr sz="1400" spc="1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for</a:t>
            </a:r>
            <a:r>
              <a:rPr sz="140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prior</a:t>
            </a:r>
            <a:r>
              <a:rPr sz="140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sexual</a:t>
            </a:r>
            <a:r>
              <a:rPr sz="1400" spc="1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history</a:t>
            </a:r>
            <a:r>
              <a:rPr sz="1400" spc="1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F1F1F"/>
                </a:solidFill>
                <a:latin typeface="Arial"/>
                <a:cs typeface="Arial"/>
              </a:rPr>
              <a:t>of 	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Complainant</a:t>
            </a:r>
            <a:r>
              <a:rPr sz="1400" spc="3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without</a:t>
            </a:r>
            <a:r>
              <a:rPr sz="1400" spc="1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meeting</a:t>
            </a:r>
            <a:r>
              <a:rPr sz="1400" spc="1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one</a:t>
            </a:r>
            <a:r>
              <a:rPr sz="1400" spc="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400" spc="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400" spc="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two</a:t>
            </a:r>
            <a:r>
              <a:rPr sz="1400" spc="10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F1F1F"/>
                </a:solidFill>
                <a:latin typeface="Arial"/>
                <a:cs typeface="Arial"/>
              </a:rPr>
              <a:t>exceptions.</a:t>
            </a:r>
            <a:endParaRPr sz="1400">
              <a:latin typeface="Arial"/>
              <a:cs typeface="Arial"/>
            </a:endParaRPr>
          </a:p>
          <a:p>
            <a:pPr marL="930910" marR="59055" lvl="1" indent="-273685">
              <a:lnSpc>
                <a:spcPct val="104400"/>
              </a:lnSpc>
              <a:spcBef>
                <a:spcPts val="819"/>
              </a:spcBef>
              <a:buFont typeface="Times New Roman"/>
              <a:buChar char="o"/>
              <a:tabLst>
                <a:tab pos="933450" algn="l"/>
              </a:tabLst>
            </a:pP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Irrelevant</a:t>
            </a:r>
            <a:r>
              <a:rPr sz="1400" spc="1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because</a:t>
            </a:r>
            <a:r>
              <a:rPr sz="1400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400" spc="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question</a:t>
            </a:r>
            <a:r>
              <a:rPr sz="1400" spc="1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calls</a:t>
            </a:r>
            <a:r>
              <a:rPr sz="1400" spc="1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for</a:t>
            </a:r>
            <a:r>
              <a:rPr sz="140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information</a:t>
            </a:r>
            <a:r>
              <a:rPr sz="1400" spc="2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protected</a:t>
            </a:r>
            <a:r>
              <a:rPr sz="1400" spc="2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by</a:t>
            </a:r>
            <a:r>
              <a:rPr sz="140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50" dirty="0">
                <a:solidFill>
                  <a:srgbClr val="1F1F1F"/>
                </a:solidFill>
                <a:latin typeface="Arial"/>
                <a:cs typeface="Arial"/>
              </a:rPr>
              <a:t>a 	</a:t>
            </a:r>
            <a:r>
              <a:rPr sz="1400" spc="10" dirty="0">
                <a:solidFill>
                  <a:srgbClr val="1F1F1F"/>
                </a:solidFill>
                <a:latin typeface="Arial"/>
                <a:cs typeface="Arial"/>
              </a:rPr>
              <a:t>legally</a:t>
            </a:r>
            <a:r>
              <a:rPr sz="1400" spc="1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1F1F1F"/>
                </a:solidFill>
                <a:latin typeface="Arial"/>
                <a:cs typeface="Arial"/>
              </a:rPr>
              <a:t>held</a:t>
            </a:r>
            <a:r>
              <a:rPr sz="1400" spc="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1F1F1F"/>
                </a:solidFill>
                <a:latin typeface="Arial"/>
                <a:cs typeface="Arial"/>
              </a:rPr>
              <a:t>privilege</a:t>
            </a:r>
            <a:r>
              <a:rPr sz="1400" spc="18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1F1F1F"/>
                </a:solidFill>
                <a:latin typeface="Arial"/>
                <a:cs typeface="Arial"/>
              </a:rPr>
              <a:t>or</a:t>
            </a:r>
            <a:r>
              <a:rPr sz="1400" spc="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1F1F1F"/>
                </a:solidFill>
                <a:latin typeface="Arial"/>
                <a:cs typeface="Arial"/>
              </a:rPr>
              <a:t>contained</a:t>
            </a:r>
            <a:r>
              <a:rPr sz="1400" spc="114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1F1F1F"/>
                </a:solidFill>
                <a:latin typeface="Arial"/>
                <a:cs typeface="Arial"/>
              </a:rPr>
              <a:t>in</a:t>
            </a:r>
            <a:r>
              <a:rPr sz="1400" spc="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1F1F1F"/>
                </a:solidFill>
                <a:latin typeface="Arial"/>
                <a:cs typeface="Arial"/>
              </a:rPr>
              <a:t>a</a:t>
            </a:r>
            <a:r>
              <a:rPr sz="1400" spc="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10" dirty="0">
                <a:solidFill>
                  <a:srgbClr val="1F1F1F"/>
                </a:solidFill>
                <a:latin typeface="Arial"/>
                <a:cs typeface="Arial"/>
              </a:rPr>
              <a:t>medical/psychological</a:t>
            </a:r>
            <a:r>
              <a:rPr sz="1400" spc="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F1F1F"/>
                </a:solidFill>
                <a:latin typeface="Arial"/>
                <a:cs typeface="Arial"/>
              </a:rPr>
              <a:t>record.</a:t>
            </a:r>
            <a:endParaRPr sz="1400">
              <a:latin typeface="Arial"/>
              <a:cs typeface="Arial"/>
            </a:endParaRPr>
          </a:p>
          <a:p>
            <a:pPr marL="934085" marR="225425" lvl="1" indent="-273685">
              <a:lnSpc>
                <a:spcPct val="104400"/>
              </a:lnSpc>
              <a:spcBef>
                <a:spcPts val="815"/>
              </a:spcBef>
              <a:buFont typeface="Times New Roman"/>
              <a:buChar char="o"/>
              <a:tabLst>
                <a:tab pos="935990" algn="l"/>
              </a:tabLst>
            </a:pP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Irrelevant</a:t>
            </a:r>
            <a:r>
              <a:rPr sz="1400" spc="2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because</a:t>
            </a:r>
            <a:r>
              <a:rPr sz="1400" spc="1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400" spc="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question</a:t>
            </a:r>
            <a:r>
              <a:rPr sz="1400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asks</a:t>
            </a:r>
            <a:r>
              <a:rPr sz="1400" spc="1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about</a:t>
            </a:r>
            <a:r>
              <a:rPr sz="1400" spc="1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an</a:t>
            </a:r>
            <a:r>
              <a:rPr sz="1400" spc="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issue</a:t>
            </a:r>
            <a:r>
              <a:rPr sz="1400" spc="10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that</a:t>
            </a:r>
            <a:r>
              <a:rPr sz="1400" spc="1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does</a:t>
            </a:r>
            <a:r>
              <a:rPr sz="1400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F1F1F"/>
                </a:solidFill>
                <a:latin typeface="Arial"/>
                <a:cs typeface="Arial"/>
              </a:rPr>
              <a:t>not 	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tend</a:t>
            </a:r>
            <a:r>
              <a:rPr sz="1400" spc="1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400" spc="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prove/disprove</a:t>
            </a:r>
            <a:r>
              <a:rPr sz="1400" spc="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any</a:t>
            </a:r>
            <a:r>
              <a:rPr sz="1400" spc="1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material</a:t>
            </a:r>
            <a:r>
              <a:rPr sz="1400" spc="18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fact</a:t>
            </a:r>
            <a:r>
              <a:rPr sz="1400" spc="1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about</a:t>
            </a:r>
            <a:r>
              <a:rPr sz="1400" spc="1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400" spc="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allegation(</a:t>
            </a:r>
            <a:r>
              <a:rPr sz="1400" spc="-2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1F1F1F"/>
                </a:solidFill>
                <a:latin typeface="Arial"/>
                <a:cs typeface="Arial"/>
              </a:rPr>
              <a:t>s).</a:t>
            </a:r>
            <a:endParaRPr sz="1400">
              <a:latin typeface="Arial"/>
              <a:cs typeface="Arial"/>
            </a:endParaRPr>
          </a:p>
          <a:p>
            <a:pPr marL="934719" lvl="1" indent="-273685">
              <a:lnSpc>
                <a:spcPct val="100000"/>
              </a:lnSpc>
              <a:spcBef>
                <a:spcPts val="895"/>
              </a:spcBef>
              <a:buSzPct val="96428"/>
              <a:buFont typeface="Times New Roman"/>
              <a:buChar char="o"/>
              <a:tabLst>
                <a:tab pos="934719" algn="l"/>
              </a:tabLst>
            </a:pP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400" spc="1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question</a:t>
            </a:r>
            <a:r>
              <a:rPr sz="1400" spc="18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is</a:t>
            </a:r>
            <a:r>
              <a:rPr sz="1400" spc="9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repetitive/has</a:t>
            </a:r>
            <a:r>
              <a:rPr sz="1400" spc="1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already</a:t>
            </a:r>
            <a:r>
              <a:rPr sz="1400" spc="1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been</a:t>
            </a:r>
            <a:r>
              <a:rPr sz="1400" spc="1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asked</a:t>
            </a:r>
            <a:r>
              <a:rPr sz="1400" spc="1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400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F1F1F"/>
                </a:solidFill>
                <a:latin typeface="Arial"/>
                <a:cs typeface="Arial"/>
              </a:rPr>
              <a:t>answered.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1772" y="5389669"/>
            <a:ext cx="17145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F1F1F"/>
                </a:solidFill>
                <a:latin typeface="Arial"/>
                <a:cs typeface="Arial"/>
              </a:rPr>
              <a:t>53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5889" y="5401955"/>
            <a:ext cx="1739264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313131"/>
                </a:solidFill>
                <a:latin typeface="Arial"/>
                <a:cs typeface="Arial"/>
              </a:rPr>
              <a:t>BERNSTEIN</a:t>
            </a:r>
            <a:r>
              <a:rPr sz="1450" b="1" spc="375" dirty="0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7E7E7E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3272" y="505594"/>
            <a:ext cx="6601459" cy="80073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5875" marR="5080" indent="-3810">
              <a:lnSpc>
                <a:spcPct val="103299"/>
              </a:lnSpc>
              <a:spcBef>
                <a:spcPts val="5"/>
              </a:spcBef>
              <a:tabLst>
                <a:tab pos="3510915" algn="l"/>
              </a:tabLst>
            </a:pPr>
            <a:r>
              <a:rPr dirty="0">
                <a:solidFill>
                  <a:srgbClr val="2A2A2A"/>
                </a:solidFill>
              </a:rPr>
              <a:t>Parties'</a:t>
            </a:r>
            <a:r>
              <a:rPr spc="370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or</a:t>
            </a:r>
            <a:r>
              <a:rPr spc="105" dirty="0">
                <a:solidFill>
                  <a:srgbClr val="2A2A2A"/>
                </a:solidFill>
              </a:rPr>
              <a:t> </a:t>
            </a:r>
            <a:r>
              <a:rPr spc="-10" dirty="0">
                <a:solidFill>
                  <a:srgbClr val="2A2A2A"/>
                </a:solidFill>
              </a:rPr>
              <a:t>Witnesses'</a:t>
            </a:r>
            <a:r>
              <a:rPr dirty="0">
                <a:solidFill>
                  <a:srgbClr val="2A2A2A"/>
                </a:solidFill>
              </a:rPr>
              <a:t>	Failure</a:t>
            </a:r>
            <a:r>
              <a:rPr spc="260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to</a:t>
            </a:r>
            <a:r>
              <a:rPr spc="110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Submit</a:t>
            </a:r>
            <a:r>
              <a:rPr spc="229" dirty="0">
                <a:solidFill>
                  <a:srgbClr val="2A2A2A"/>
                </a:solidFill>
              </a:rPr>
              <a:t> </a:t>
            </a:r>
            <a:r>
              <a:rPr spc="-25" dirty="0">
                <a:solidFill>
                  <a:srgbClr val="2A2A2A"/>
                </a:solidFill>
              </a:rPr>
              <a:t>to </a:t>
            </a:r>
            <a:r>
              <a:rPr dirty="0">
                <a:solidFill>
                  <a:srgbClr val="2A2A2A"/>
                </a:solidFill>
              </a:rPr>
              <a:t>cross-</a:t>
            </a:r>
            <a:r>
              <a:rPr spc="-10" dirty="0">
                <a:solidFill>
                  <a:srgbClr val="2A2A2A"/>
                </a:solidFill>
              </a:rPr>
              <a:t>examination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287655" marR="126364" indent="-272415" algn="just">
              <a:lnSpc>
                <a:spcPct val="104000"/>
              </a:lnSpc>
              <a:spcBef>
                <a:spcPts val="25"/>
              </a:spcBef>
              <a:buChar char="•"/>
              <a:tabLst>
                <a:tab pos="290830" algn="l"/>
              </a:tabLst>
            </a:pPr>
            <a:r>
              <a:rPr spc="10" dirty="0"/>
              <a:t>If</a:t>
            </a:r>
            <a:r>
              <a:rPr spc="45" dirty="0"/>
              <a:t> </a:t>
            </a:r>
            <a:r>
              <a:rPr spc="10" dirty="0"/>
              <a:t>a</a:t>
            </a:r>
            <a:r>
              <a:rPr spc="75" dirty="0"/>
              <a:t> </a:t>
            </a:r>
            <a:r>
              <a:rPr spc="10" dirty="0"/>
              <a:t>party</a:t>
            </a:r>
            <a:r>
              <a:rPr spc="125" dirty="0"/>
              <a:t> </a:t>
            </a:r>
            <a:r>
              <a:rPr spc="10" dirty="0"/>
              <a:t>or</a:t>
            </a:r>
            <a:r>
              <a:rPr spc="114" dirty="0"/>
              <a:t> </a:t>
            </a:r>
            <a:r>
              <a:rPr spc="10" dirty="0"/>
              <a:t>witness</a:t>
            </a:r>
            <a:r>
              <a:rPr spc="185" dirty="0"/>
              <a:t> </a:t>
            </a:r>
            <a:r>
              <a:rPr spc="10" dirty="0"/>
              <a:t>does</a:t>
            </a:r>
            <a:r>
              <a:rPr spc="90" dirty="0"/>
              <a:t> </a:t>
            </a:r>
            <a:r>
              <a:rPr spc="10" dirty="0"/>
              <a:t>not</a:t>
            </a:r>
            <a:r>
              <a:rPr spc="95" dirty="0"/>
              <a:t> </a:t>
            </a:r>
            <a:r>
              <a:rPr spc="10" dirty="0"/>
              <a:t>submit</a:t>
            </a:r>
            <a:r>
              <a:rPr spc="125" dirty="0"/>
              <a:t> </a:t>
            </a:r>
            <a:r>
              <a:rPr spc="10" dirty="0"/>
              <a:t>to</a:t>
            </a:r>
            <a:r>
              <a:rPr spc="35" dirty="0"/>
              <a:t> </a:t>
            </a:r>
            <a:r>
              <a:rPr spc="10" dirty="0"/>
              <a:t>cross-examination</a:t>
            </a:r>
            <a:r>
              <a:rPr spc="-15" dirty="0"/>
              <a:t> </a:t>
            </a:r>
            <a:r>
              <a:rPr spc="10" dirty="0"/>
              <a:t>at</a:t>
            </a:r>
            <a:r>
              <a:rPr spc="65" dirty="0"/>
              <a:t> </a:t>
            </a:r>
            <a:r>
              <a:rPr spc="10" dirty="0"/>
              <a:t>the</a:t>
            </a:r>
            <a:r>
              <a:rPr spc="85" dirty="0"/>
              <a:t> </a:t>
            </a:r>
            <a:r>
              <a:rPr spc="-20" dirty="0"/>
              <a:t>live 	</a:t>
            </a:r>
            <a:r>
              <a:rPr dirty="0"/>
              <a:t>hearing,</a:t>
            </a:r>
            <a:r>
              <a:rPr spc="250" dirty="0"/>
              <a:t> </a:t>
            </a:r>
            <a:r>
              <a:rPr dirty="0"/>
              <a:t>Decision-makers</a:t>
            </a:r>
            <a:r>
              <a:rPr spc="90" dirty="0"/>
              <a:t> </a:t>
            </a:r>
            <a:r>
              <a:rPr dirty="0"/>
              <a:t>cannot</a:t>
            </a:r>
            <a:r>
              <a:rPr spc="204" dirty="0"/>
              <a:t> </a:t>
            </a:r>
            <a:r>
              <a:rPr dirty="0"/>
              <a:t>rely</a:t>
            </a:r>
            <a:r>
              <a:rPr spc="170" dirty="0"/>
              <a:t> </a:t>
            </a:r>
            <a:r>
              <a:rPr dirty="0"/>
              <a:t>on</a:t>
            </a:r>
            <a:r>
              <a:rPr spc="114" dirty="0"/>
              <a:t> </a:t>
            </a:r>
            <a:r>
              <a:rPr dirty="0"/>
              <a:t>any</a:t>
            </a:r>
            <a:r>
              <a:rPr spc="180" dirty="0"/>
              <a:t> </a:t>
            </a:r>
            <a:r>
              <a:rPr dirty="0"/>
              <a:t>statement</a:t>
            </a:r>
            <a:r>
              <a:rPr spc="270" dirty="0"/>
              <a:t> </a:t>
            </a:r>
            <a:r>
              <a:rPr dirty="0"/>
              <a:t>of</a:t>
            </a:r>
            <a:r>
              <a:rPr spc="125" dirty="0"/>
              <a:t> </a:t>
            </a:r>
            <a:r>
              <a:rPr dirty="0"/>
              <a:t>that</a:t>
            </a:r>
            <a:r>
              <a:rPr spc="135" dirty="0"/>
              <a:t> </a:t>
            </a:r>
            <a:r>
              <a:rPr spc="-10" dirty="0"/>
              <a:t>party 	</a:t>
            </a:r>
            <a:r>
              <a:rPr dirty="0"/>
              <a:t>or</a:t>
            </a:r>
            <a:r>
              <a:rPr spc="130" dirty="0"/>
              <a:t> </a:t>
            </a:r>
            <a:r>
              <a:rPr dirty="0"/>
              <a:t>witness</a:t>
            </a:r>
            <a:r>
              <a:rPr spc="195" dirty="0"/>
              <a:t> </a:t>
            </a:r>
            <a:r>
              <a:rPr dirty="0"/>
              <a:t>in</a:t>
            </a:r>
            <a:r>
              <a:rPr spc="70" dirty="0"/>
              <a:t> </a:t>
            </a:r>
            <a:r>
              <a:rPr dirty="0"/>
              <a:t>reaching</a:t>
            </a:r>
            <a:r>
              <a:rPr spc="125" dirty="0"/>
              <a:t> </a:t>
            </a:r>
            <a:r>
              <a:rPr dirty="0"/>
              <a:t>a</a:t>
            </a:r>
            <a:r>
              <a:rPr spc="90" dirty="0"/>
              <a:t> </a:t>
            </a:r>
            <a:r>
              <a:rPr dirty="0"/>
              <a:t>determination</a:t>
            </a:r>
            <a:r>
              <a:rPr spc="220" dirty="0"/>
              <a:t> </a:t>
            </a:r>
            <a:r>
              <a:rPr dirty="0"/>
              <a:t>of</a:t>
            </a:r>
            <a:r>
              <a:rPr spc="80" dirty="0"/>
              <a:t> </a:t>
            </a:r>
            <a:r>
              <a:rPr spc="-10" dirty="0"/>
              <a:t>responsibility:</a:t>
            </a:r>
          </a:p>
          <a:p>
            <a:pPr marL="918844" lvl="1" indent="-270510">
              <a:lnSpc>
                <a:spcPct val="100000"/>
              </a:lnSpc>
              <a:spcBef>
                <a:spcPts val="885"/>
              </a:spcBef>
              <a:buFont typeface="Times New Roman"/>
              <a:buChar char="o"/>
              <a:tabLst>
                <a:tab pos="918844" algn="l"/>
              </a:tabLst>
            </a:pP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May,</a:t>
            </a:r>
            <a:r>
              <a:rPr sz="140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however,</a:t>
            </a:r>
            <a:r>
              <a:rPr sz="1400" spc="2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rely</a:t>
            </a:r>
            <a:r>
              <a:rPr sz="140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on</a:t>
            </a:r>
            <a:r>
              <a:rPr sz="14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"non-statement"</a:t>
            </a:r>
            <a:r>
              <a:rPr sz="14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evidence</a:t>
            </a:r>
            <a:endParaRPr sz="1400">
              <a:latin typeface="Arial"/>
              <a:cs typeface="Arial"/>
            </a:endParaRPr>
          </a:p>
          <a:p>
            <a:pPr marL="917575" marR="5080" lvl="1" indent="-269240">
              <a:lnSpc>
                <a:spcPct val="103699"/>
              </a:lnSpc>
              <a:spcBef>
                <a:spcPts val="855"/>
              </a:spcBef>
              <a:buChar char="o"/>
              <a:tabLst>
                <a:tab pos="917575" algn="l"/>
                <a:tab pos="918844" algn="l"/>
              </a:tabLst>
            </a:pPr>
            <a:r>
              <a:rPr sz="1400" dirty="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May</a:t>
            </a:r>
            <a:r>
              <a:rPr sz="140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admit</a:t>
            </a:r>
            <a:r>
              <a:rPr sz="140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evidence</a:t>
            </a:r>
            <a:r>
              <a:rPr sz="140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where</a:t>
            </a:r>
            <a:r>
              <a:rPr sz="1400" spc="20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statement</a:t>
            </a:r>
            <a:r>
              <a:rPr sz="1400" spc="1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itself</a:t>
            </a:r>
            <a:r>
              <a:rPr sz="1400" spc="1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constitutes</a:t>
            </a:r>
            <a:r>
              <a:rPr sz="1400" spc="2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alleged</a:t>
            </a:r>
            <a:r>
              <a:rPr sz="1400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sexual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harassment</a:t>
            </a:r>
            <a:r>
              <a:rPr sz="1400" spc="2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(e.g.</a:t>
            </a:r>
            <a:r>
              <a:rPr sz="140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verbal</a:t>
            </a:r>
            <a:r>
              <a:rPr sz="14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threat</a:t>
            </a:r>
            <a:r>
              <a:rPr sz="140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400" spc="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sexually</a:t>
            </a:r>
            <a:r>
              <a:rPr sz="1400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assault</a:t>
            </a:r>
            <a:r>
              <a:rPr sz="1400" spc="2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someone</a:t>
            </a:r>
            <a:r>
              <a:rPr sz="1400" spc="2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400" spc="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"quid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pro</a:t>
            </a:r>
            <a:r>
              <a:rPr sz="140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A1A1A"/>
                </a:solidFill>
                <a:latin typeface="Arial"/>
                <a:cs typeface="Arial"/>
              </a:rPr>
              <a:t>quo"</a:t>
            </a:r>
            <a:r>
              <a:rPr sz="14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A1A1A"/>
                </a:solidFill>
                <a:latin typeface="Arial"/>
                <a:cs typeface="Arial"/>
              </a:rPr>
              <a:t>communication)</a:t>
            </a:r>
            <a:endParaRPr sz="1400">
              <a:latin typeface="Arial"/>
              <a:cs typeface="Arial"/>
            </a:endParaRPr>
          </a:p>
          <a:p>
            <a:pPr marL="287655" marR="104775" indent="-275590" algn="just">
              <a:lnSpc>
                <a:spcPct val="104000"/>
              </a:lnSpc>
              <a:spcBef>
                <a:spcPts val="880"/>
              </a:spcBef>
              <a:buChar char="•"/>
              <a:tabLst>
                <a:tab pos="287655" algn="l"/>
              </a:tabLst>
            </a:pPr>
            <a:r>
              <a:rPr dirty="0"/>
              <a:t>Decision-makers</a:t>
            </a:r>
            <a:r>
              <a:rPr spc="105" dirty="0"/>
              <a:t> </a:t>
            </a:r>
            <a:r>
              <a:rPr dirty="0"/>
              <a:t>may</a:t>
            </a:r>
            <a:r>
              <a:rPr spc="155" dirty="0"/>
              <a:t> </a:t>
            </a:r>
            <a:r>
              <a:rPr dirty="0"/>
              <a:t>not</a:t>
            </a:r>
            <a:r>
              <a:rPr spc="185" dirty="0"/>
              <a:t> </a:t>
            </a:r>
            <a:r>
              <a:rPr dirty="0"/>
              <a:t>draw</a:t>
            </a:r>
            <a:r>
              <a:rPr spc="195" dirty="0"/>
              <a:t> </a:t>
            </a:r>
            <a:r>
              <a:rPr dirty="0"/>
              <a:t>an</a:t>
            </a:r>
            <a:r>
              <a:rPr spc="185" dirty="0"/>
              <a:t> </a:t>
            </a:r>
            <a:r>
              <a:rPr dirty="0"/>
              <a:t>inference</a:t>
            </a:r>
            <a:r>
              <a:rPr spc="260" dirty="0"/>
              <a:t> </a:t>
            </a:r>
            <a:r>
              <a:rPr dirty="0"/>
              <a:t>regarding</a:t>
            </a:r>
            <a:r>
              <a:rPr spc="265" dirty="0"/>
              <a:t> </a:t>
            </a:r>
            <a:r>
              <a:rPr spc="-10" dirty="0"/>
              <a:t>responsibility </a:t>
            </a:r>
            <a:r>
              <a:rPr dirty="0"/>
              <a:t>based</a:t>
            </a:r>
            <a:r>
              <a:rPr spc="175" dirty="0"/>
              <a:t> </a:t>
            </a:r>
            <a:r>
              <a:rPr dirty="0"/>
              <a:t>solely</a:t>
            </a:r>
            <a:r>
              <a:rPr spc="180" dirty="0"/>
              <a:t> </a:t>
            </a:r>
            <a:r>
              <a:rPr dirty="0"/>
              <a:t>on</a:t>
            </a:r>
            <a:r>
              <a:rPr spc="85" dirty="0"/>
              <a:t> </a:t>
            </a:r>
            <a:r>
              <a:rPr dirty="0"/>
              <a:t>a</a:t>
            </a:r>
            <a:r>
              <a:rPr spc="80" dirty="0"/>
              <a:t> </a:t>
            </a:r>
            <a:r>
              <a:rPr dirty="0"/>
              <a:t>party's</a:t>
            </a:r>
            <a:r>
              <a:rPr spc="165" dirty="0"/>
              <a:t> </a:t>
            </a:r>
            <a:r>
              <a:rPr dirty="0"/>
              <a:t>or</a:t>
            </a:r>
            <a:r>
              <a:rPr spc="120" dirty="0"/>
              <a:t> </a:t>
            </a:r>
            <a:r>
              <a:rPr dirty="0"/>
              <a:t>witness's</a:t>
            </a:r>
            <a:r>
              <a:rPr spc="170" dirty="0"/>
              <a:t> </a:t>
            </a:r>
            <a:r>
              <a:rPr dirty="0"/>
              <a:t>absence</a:t>
            </a:r>
            <a:r>
              <a:rPr spc="170" dirty="0"/>
              <a:t> </a:t>
            </a:r>
            <a:r>
              <a:rPr dirty="0"/>
              <a:t>from</a:t>
            </a:r>
            <a:r>
              <a:rPr spc="100" dirty="0"/>
              <a:t> </a:t>
            </a:r>
            <a:r>
              <a:rPr dirty="0"/>
              <a:t>the</a:t>
            </a:r>
            <a:r>
              <a:rPr spc="85" dirty="0"/>
              <a:t> </a:t>
            </a:r>
            <a:r>
              <a:rPr dirty="0"/>
              <a:t>live</a:t>
            </a:r>
            <a:r>
              <a:rPr spc="100" dirty="0"/>
              <a:t> </a:t>
            </a:r>
            <a:r>
              <a:rPr spc="-10" dirty="0"/>
              <a:t>hearing </a:t>
            </a:r>
            <a:r>
              <a:rPr dirty="0"/>
              <a:t>or</a:t>
            </a:r>
            <a:r>
              <a:rPr spc="110" dirty="0"/>
              <a:t> </a:t>
            </a:r>
            <a:r>
              <a:rPr dirty="0"/>
              <a:t>refusal</a:t>
            </a:r>
            <a:r>
              <a:rPr spc="100" dirty="0"/>
              <a:t> </a:t>
            </a:r>
            <a:r>
              <a:rPr dirty="0"/>
              <a:t>to</a:t>
            </a:r>
            <a:r>
              <a:rPr spc="65" dirty="0"/>
              <a:t> </a:t>
            </a:r>
            <a:r>
              <a:rPr dirty="0"/>
              <a:t>answer</a:t>
            </a:r>
            <a:r>
              <a:rPr spc="160" dirty="0"/>
              <a:t> </a:t>
            </a:r>
            <a:r>
              <a:rPr spc="-10" dirty="0"/>
              <a:t>questions.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7563" y="5487323"/>
            <a:ext cx="17272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A1A1A"/>
                </a:solidFill>
                <a:latin typeface="Arial"/>
                <a:cs typeface="Arial"/>
              </a:rPr>
              <a:t>54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">
              <a:lnSpc>
                <a:spcPts val="1650"/>
              </a:lnSpc>
            </a:pPr>
            <a:r>
              <a:rPr sz="1400" spc="65" dirty="0"/>
              <a:t>BERNSTEIN</a:t>
            </a:r>
            <a:r>
              <a:rPr sz="1400" spc="140" dirty="0"/>
              <a:t> </a:t>
            </a:r>
            <a:r>
              <a:rPr sz="1400" spc="-20" dirty="0">
                <a:solidFill>
                  <a:srgbClr val="828282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>
              <a:lnSpc>
                <a:spcPct val="103299"/>
              </a:lnSpc>
              <a:spcBef>
                <a:spcPts val="5"/>
              </a:spcBef>
            </a:pPr>
            <a:r>
              <a:rPr dirty="0">
                <a:solidFill>
                  <a:srgbClr val="232323"/>
                </a:solidFill>
              </a:rPr>
              <a:t>Hearing</a:t>
            </a:r>
            <a:r>
              <a:rPr spc="254" dirty="0">
                <a:solidFill>
                  <a:srgbClr val="232323"/>
                </a:solidFill>
              </a:rPr>
              <a:t> </a:t>
            </a:r>
            <a:r>
              <a:rPr spc="45" dirty="0">
                <a:solidFill>
                  <a:srgbClr val="232323"/>
                </a:solidFill>
              </a:rPr>
              <a:t>Panel's</a:t>
            </a:r>
            <a:r>
              <a:rPr spc="225" dirty="0">
                <a:solidFill>
                  <a:srgbClr val="232323"/>
                </a:solidFill>
              </a:rPr>
              <a:t> </a:t>
            </a:r>
            <a:r>
              <a:rPr dirty="0">
                <a:solidFill>
                  <a:srgbClr val="232323"/>
                </a:solidFill>
              </a:rPr>
              <a:t>Questioning</a:t>
            </a:r>
            <a:r>
              <a:rPr spc="434" dirty="0">
                <a:solidFill>
                  <a:srgbClr val="232323"/>
                </a:solidFill>
              </a:rPr>
              <a:t> </a:t>
            </a:r>
            <a:r>
              <a:rPr spc="-25" dirty="0">
                <a:solidFill>
                  <a:srgbClr val="232323"/>
                </a:solidFill>
              </a:rPr>
              <a:t>of </a:t>
            </a:r>
            <a:r>
              <a:rPr spc="-10" dirty="0">
                <a:solidFill>
                  <a:srgbClr val="232323"/>
                </a:solidFill>
              </a:rPr>
              <a:t>Parties/Witnesses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5460" y="1349641"/>
            <a:ext cx="6496050" cy="3429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Before</a:t>
            </a:r>
            <a:r>
              <a:rPr sz="1550" spc="1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asking</a:t>
            </a:r>
            <a:r>
              <a:rPr sz="1550" spc="21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</a:t>
            </a:r>
            <a:r>
              <a:rPr sz="1550" spc="13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question,</a:t>
            </a:r>
            <a:r>
              <a:rPr sz="1550" spc="21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consider: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20"/>
              </a:spcBef>
            </a:pPr>
            <a:endParaRPr sz="1550">
              <a:latin typeface="Arial"/>
              <a:cs typeface="Arial"/>
            </a:endParaRPr>
          </a:p>
          <a:p>
            <a:pPr marL="937260" marR="5080" indent="-276225">
              <a:lnSpc>
                <a:spcPct val="103000"/>
              </a:lnSpc>
              <a:buClr>
                <a:srgbClr val="363636"/>
              </a:buClr>
              <a:buChar char="•"/>
              <a:tabLst>
                <a:tab pos="940435" algn="l"/>
              </a:tabLst>
            </a:pP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Will</a:t>
            </a:r>
            <a:r>
              <a:rPr sz="1400" spc="10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400" spc="6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answer</a:t>
            </a:r>
            <a:r>
              <a:rPr sz="1400" spc="22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to</a:t>
            </a:r>
            <a:r>
              <a:rPr sz="1400" spc="6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this</a:t>
            </a:r>
            <a:r>
              <a:rPr sz="1400" spc="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particular</a:t>
            </a:r>
            <a:r>
              <a:rPr sz="1400" spc="22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question</a:t>
            </a:r>
            <a:r>
              <a:rPr sz="1400" spc="16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help</a:t>
            </a:r>
            <a:r>
              <a:rPr sz="1400" spc="5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me</a:t>
            </a:r>
            <a:r>
              <a:rPr sz="1400" spc="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to</a:t>
            </a:r>
            <a:r>
              <a:rPr sz="1400" spc="1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understand</a:t>
            </a:r>
            <a:r>
              <a:rPr sz="1400" spc="24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if</a:t>
            </a:r>
            <a:r>
              <a:rPr sz="1400" spc="114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spc="-50" dirty="0">
                <a:solidFill>
                  <a:srgbClr val="232323"/>
                </a:solidFill>
                <a:latin typeface="Arial"/>
                <a:cs typeface="Arial"/>
              </a:rPr>
              <a:t>a 	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violation</a:t>
            </a:r>
            <a:r>
              <a:rPr sz="1400" spc="14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of</a:t>
            </a:r>
            <a:r>
              <a:rPr sz="1400" spc="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400" spc="7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policy</a:t>
            </a:r>
            <a:r>
              <a:rPr sz="1400" spc="14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232323"/>
                </a:solidFill>
                <a:latin typeface="Arial"/>
                <a:cs typeface="Arial"/>
              </a:rPr>
              <a:t>occurred?</a:t>
            </a:r>
            <a:endParaRPr sz="1400">
              <a:latin typeface="Arial"/>
              <a:cs typeface="Arial"/>
            </a:endParaRPr>
          </a:p>
          <a:p>
            <a:pPr marL="937260" marR="403860" indent="-278765">
              <a:lnSpc>
                <a:spcPct val="103000"/>
              </a:lnSpc>
              <a:spcBef>
                <a:spcPts val="865"/>
              </a:spcBef>
              <a:buChar char="•"/>
              <a:tabLst>
                <a:tab pos="937260" algn="l"/>
              </a:tabLst>
            </a:pP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How</a:t>
            </a:r>
            <a:r>
              <a:rPr sz="1400" spc="12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will</a:t>
            </a:r>
            <a:r>
              <a:rPr sz="1400" spc="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400" spc="5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answer</a:t>
            </a:r>
            <a:r>
              <a:rPr sz="1400" spc="22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to</a:t>
            </a:r>
            <a:r>
              <a:rPr sz="1400" spc="6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this</a:t>
            </a:r>
            <a:r>
              <a:rPr sz="1400" spc="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question</a:t>
            </a:r>
            <a:r>
              <a:rPr sz="1400" spc="14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illuminate</a:t>
            </a:r>
            <a:r>
              <a:rPr sz="1400" spc="17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whether</a:t>
            </a:r>
            <a:r>
              <a:rPr sz="1400" spc="18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or</a:t>
            </a:r>
            <a:r>
              <a:rPr sz="1400" spc="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not</a:t>
            </a:r>
            <a:r>
              <a:rPr sz="1400" spc="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spc="-50" dirty="0">
                <a:solidFill>
                  <a:srgbClr val="232323"/>
                </a:solidFill>
                <a:latin typeface="Arial"/>
                <a:cs typeface="Arial"/>
              </a:rPr>
              <a:t>a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person's</a:t>
            </a:r>
            <a:r>
              <a:rPr sz="1400" spc="1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behavior</a:t>
            </a:r>
            <a:r>
              <a:rPr sz="1400" spc="2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meets</a:t>
            </a:r>
            <a:r>
              <a:rPr sz="1400" spc="1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400" spc="8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definition</a:t>
            </a:r>
            <a:r>
              <a:rPr sz="1400" spc="24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of</a:t>
            </a:r>
            <a:r>
              <a:rPr sz="1400" spc="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a</a:t>
            </a:r>
            <a:r>
              <a:rPr sz="1400" spc="4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232323"/>
                </a:solidFill>
                <a:latin typeface="Arial"/>
                <a:cs typeface="Arial"/>
              </a:rPr>
              <a:t>violation?</a:t>
            </a:r>
            <a:endParaRPr sz="1400">
              <a:latin typeface="Arial"/>
              <a:cs typeface="Arial"/>
            </a:endParaRPr>
          </a:p>
          <a:p>
            <a:pPr marL="939165" marR="69850" indent="-274955">
              <a:lnSpc>
                <a:spcPct val="103699"/>
              </a:lnSpc>
              <a:spcBef>
                <a:spcPts val="850"/>
              </a:spcBef>
              <a:buChar char="•"/>
              <a:tabLst>
                <a:tab pos="939165" algn="l"/>
                <a:tab pos="941069" algn="l"/>
              </a:tabLst>
            </a:pPr>
            <a:r>
              <a:rPr sz="1400" dirty="0">
                <a:solidFill>
                  <a:srgbClr val="363636"/>
                </a:solidFill>
                <a:latin typeface="Arial"/>
                <a:cs typeface="Arial"/>
              </a:rPr>
              <a:t>	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Does</a:t>
            </a:r>
            <a:r>
              <a:rPr sz="1400" spc="114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400" spc="4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information</a:t>
            </a:r>
            <a:r>
              <a:rPr sz="1400" spc="1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I</a:t>
            </a:r>
            <a:r>
              <a:rPr sz="1400" spc="8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am</a:t>
            </a:r>
            <a:r>
              <a:rPr sz="1400" spc="11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attempting</a:t>
            </a:r>
            <a:r>
              <a:rPr sz="1400" spc="20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to</a:t>
            </a:r>
            <a:r>
              <a:rPr sz="1400" spc="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elicit</a:t>
            </a:r>
            <a:r>
              <a:rPr sz="1400" spc="114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serve</a:t>
            </a:r>
            <a:r>
              <a:rPr sz="1400" spc="12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my</a:t>
            </a:r>
            <a:r>
              <a:rPr sz="1400" spc="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232323"/>
                </a:solidFill>
                <a:latin typeface="Arial"/>
                <a:cs typeface="Arial"/>
              </a:rPr>
              <a:t>curiosity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about</a:t>
            </a:r>
            <a:r>
              <a:rPr sz="1400" spc="10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400" spc="5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person</a:t>
            </a:r>
            <a:r>
              <a:rPr sz="1400" spc="1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or</a:t>
            </a:r>
            <a:r>
              <a:rPr sz="1400" spc="11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400" spc="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incident?</a:t>
            </a:r>
            <a:r>
              <a:rPr sz="1400" spc="1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Or,</a:t>
            </a:r>
            <a:r>
              <a:rPr sz="1400" spc="8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does</a:t>
            </a:r>
            <a:r>
              <a:rPr sz="1400" spc="1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it</a:t>
            </a:r>
            <a:r>
              <a:rPr sz="1400" spc="5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help</a:t>
            </a:r>
            <a:r>
              <a:rPr sz="1400" spc="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400" spc="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panel</a:t>
            </a:r>
            <a:r>
              <a:rPr sz="1400" spc="11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make</a:t>
            </a:r>
            <a:r>
              <a:rPr sz="1400" spc="10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spc="-50" dirty="0">
                <a:solidFill>
                  <a:srgbClr val="232323"/>
                </a:solidFill>
                <a:latin typeface="Arial"/>
                <a:cs typeface="Arial"/>
              </a:rPr>
              <a:t>a </a:t>
            </a:r>
            <a:r>
              <a:rPr sz="1400" spc="-10" dirty="0">
                <a:solidFill>
                  <a:srgbClr val="232323"/>
                </a:solidFill>
                <a:latin typeface="Arial"/>
                <a:cs typeface="Arial"/>
              </a:rPr>
              <a:t>decision?</a:t>
            </a:r>
            <a:endParaRPr sz="1400">
              <a:latin typeface="Arial"/>
              <a:cs typeface="Arial"/>
            </a:endParaRPr>
          </a:p>
          <a:p>
            <a:pPr marL="941069" indent="-276860">
              <a:lnSpc>
                <a:spcPct val="100000"/>
              </a:lnSpc>
              <a:spcBef>
                <a:spcPts val="890"/>
              </a:spcBef>
              <a:buClr>
                <a:srgbClr val="363636"/>
              </a:buClr>
              <a:buChar char="•"/>
              <a:tabLst>
                <a:tab pos="941069" algn="l"/>
              </a:tabLst>
            </a:pP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Does</a:t>
            </a:r>
            <a:r>
              <a:rPr sz="1400" spc="114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400" spc="10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question</a:t>
            </a:r>
            <a:r>
              <a:rPr sz="1400" spc="1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probe</a:t>
            </a:r>
            <a:r>
              <a:rPr sz="1400" spc="15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400" spc="10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credibility</a:t>
            </a:r>
            <a:r>
              <a:rPr sz="1400" spc="22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of</a:t>
            </a:r>
            <a:r>
              <a:rPr sz="1400" spc="7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the</a:t>
            </a:r>
            <a:r>
              <a:rPr sz="1400" spc="6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232323"/>
                </a:solidFill>
                <a:latin typeface="Arial"/>
                <a:cs typeface="Arial"/>
              </a:rPr>
              <a:t>person's</a:t>
            </a:r>
            <a:r>
              <a:rPr sz="1400" spc="18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232323"/>
                </a:solidFill>
                <a:latin typeface="Arial"/>
                <a:cs typeface="Arial"/>
              </a:rPr>
              <a:t>narrative?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1400">
              <a:latin typeface="Arial"/>
              <a:cs typeface="Arial"/>
            </a:endParaRPr>
          </a:p>
          <a:p>
            <a:pPr marL="16510" marR="69850" indent="1270">
              <a:lnSpc>
                <a:spcPct val="104600"/>
              </a:lnSpc>
            </a:pP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Body</a:t>
            </a:r>
            <a:r>
              <a:rPr sz="1550" spc="21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language,</a:t>
            </a:r>
            <a:r>
              <a:rPr sz="1550" spc="2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tone,</a:t>
            </a:r>
            <a:r>
              <a:rPr sz="1550" spc="18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and</a:t>
            </a:r>
            <a:r>
              <a:rPr sz="1550" spc="17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mannerisms</a:t>
            </a:r>
            <a:r>
              <a:rPr sz="1550" spc="24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are</a:t>
            </a:r>
            <a:r>
              <a:rPr sz="1550" spc="13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important</a:t>
            </a:r>
            <a:r>
              <a:rPr sz="1550" spc="2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in</a:t>
            </a:r>
            <a:r>
              <a:rPr sz="1550" spc="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conducting</a:t>
            </a:r>
            <a:r>
              <a:rPr sz="1550" spc="229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232323"/>
                </a:solidFill>
                <a:latin typeface="Arial"/>
                <a:cs typeface="Arial"/>
              </a:rPr>
              <a:t>the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hearing</a:t>
            </a:r>
            <a:r>
              <a:rPr sz="1550" spc="22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and</a:t>
            </a:r>
            <a:r>
              <a:rPr sz="1550" spc="15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32323"/>
                </a:solidFill>
                <a:latin typeface="Arial"/>
                <a:cs typeface="Arial"/>
              </a:rPr>
              <a:t>asking</a:t>
            </a:r>
            <a:r>
              <a:rPr sz="1550" spc="19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32323"/>
                </a:solidFill>
                <a:latin typeface="Arial"/>
                <a:cs typeface="Arial"/>
              </a:rPr>
              <a:t>questions.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5666" y="5383566"/>
            <a:ext cx="17399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232323"/>
                </a:solidFill>
                <a:latin typeface="Arial"/>
                <a:cs typeface="Arial"/>
              </a:rPr>
              <a:t>55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6817" y="5407364"/>
            <a:ext cx="1735455" cy="217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95"/>
              </a:lnSpc>
            </a:pPr>
            <a:r>
              <a:rPr sz="1350" b="1" spc="90" dirty="0">
                <a:solidFill>
                  <a:srgbClr val="363636"/>
                </a:solidFill>
                <a:latin typeface="Arial"/>
                <a:cs typeface="Arial"/>
              </a:rPr>
              <a:t>BERNSTEIN</a:t>
            </a:r>
            <a:r>
              <a:rPr sz="1350" b="1" spc="1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350" b="1" spc="80" dirty="0">
                <a:solidFill>
                  <a:srgbClr val="7E7E7E"/>
                </a:solidFill>
                <a:latin typeface="Arial"/>
                <a:cs typeface="Arial"/>
              </a:rPr>
              <a:t>SHUR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28850" y="130235"/>
            <a:ext cx="5955030" cy="80073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 indent="3175">
              <a:lnSpc>
                <a:spcPct val="103299"/>
              </a:lnSpc>
              <a:spcBef>
                <a:spcPts val="5"/>
              </a:spcBef>
            </a:pPr>
            <a:r>
              <a:rPr dirty="0">
                <a:solidFill>
                  <a:srgbClr val="1C1C1C"/>
                </a:solidFill>
              </a:rPr>
              <a:t>Questions</a:t>
            </a:r>
            <a:r>
              <a:rPr spc="285" dirty="0">
                <a:solidFill>
                  <a:srgbClr val="1C1C1C"/>
                </a:solidFill>
              </a:rPr>
              <a:t> </a:t>
            </a:r>
            <a:r>
              <a:rPr dirty="0">
                <a:solidFill>
                  <a:srgbClr val="1C1C1C"/>
                </a:solidFill>
              </a:rPr>
              <a:t>Posed</a:t>
            </a:r>
            <a:r>
              <a:rPr spc="250" dirty="0">
                <a:solidFill>
                  <a:srgbClr val="1C1C1C"/>
                </a:solidFill>
              </a:rPr>
              <a:t> </a:t>
            </a:r>
            <a:r>
              <a:rPr dirty="0">
                <a:solidFill>
                  <a:srgbClr val="1C1C1C"/>
                </a:solidFill>
              </a:rPr>
              <a:t>by</a:t>
            </a:r>
            <a:r>
              <a:rPr spc="185" dirty="0">
                <a:solidFill>
                  <a:srgbClr val="1C1C1C"/>
                </a:solidFill>
              </a:rPr>
              <a:t> </a:t>
            </a:r>
            <a:r>
              <a:rPr dirty="0">
                <a:solidFill>
                  <a:srgbClr val="1C1C1C"/>
                </a:solidFill>
              </a:rPr>
              <a:t>Derrick's</a:t>
            </a:r>
            <a:r>
              <a:rPr spc="345" dirty="0">
                <a:solidFill>
                  <a:srgbClr val="1C1C1C"/>
                </a:solidFill>
              </a:rPr>
              <a:t> </a:t>
            </a:r>
            <a:r>
              <a:rPr spc="-10" dirty="0">
                <a:solidFill>
                  <a:srgbClr val="1C1C1C"/>
                </a:solidFill>
              </a:rPr>
              <a:t>Advisor </a:t>
            </a:r>
            <a:r>
              <a:rPr dirty="0">
                <a:solidFill>
                  <a:srgbClr val="1C1C1C"/>
                </a:solidFill>
              </a:rPr>
              <a:t>During</a:t>
            </a:r>
            <a:r>
              <a:rPr spc="265" dirty="0">
                <a:solidFill>
                  <a:srgbClr val="1C1C1C"/>
                </a:solidFill>
              </a:rPr>
              <a:t> </a:t>
            </a:r>
            <a:r>
              <a:rPr dirty="0">
                <a:solidFill>
                  <a:srgbClr val="1C1C1C"/>
                </a:solidFill>
              </a:rPr>
              <a:t>Hearing</a:t>
            </a:r>
            <a:r>
              <a:rPr spc="295" dirty="0">
                <a:solidFill>
                  <a:srgbClr val="1C1C1C"/>
                </a:solidFill>
              </a:rPr>
              <a:t> </a:t>
            </a:r>
            <a:r>
              <a:rPr spc="-10" dirty="0">
                <a:solidFill>
                  <a:srgbClr val="1C1C1C"/>
                </a:solidFill>
              </a:rPr>
              <a:t>Phase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6351" y="1317599"/>
            <a:ext cx="6661784" cy="3769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marR="68580">
              <a:lnSpc>
                <a:spcPct val="112400"/>
              </a:lnSpc>
              <a:spcBef>
                <a:spcPts val="100"/>
              </a:spcBef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Derrick's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attorney</a:t>
            </a:r>
            <a:r>
              <a:rPr sz="1550" spc="20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advisor,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Alice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B.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Payne,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requests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that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you,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hearing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officer,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ask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Carlos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following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questions:</a:t>
            </a:r>
            <a:endParaRPr sz="1550">
              <a:latin typeface="Arial"/>
              <a:cs typeface="Arial"/>
            </a:endParaRPr>
          </a:p>
          <a:p>
            <a:pPr marL="294640" marR="5080" indent="-282575">
              <a:lnSpc>
                <a:spcPct val="109800"/>
              </a:lnSpc>
              <a:spcBef>
                <a:spcPts val="670"/>
              </a:spcBef>
              <a:buChar char="•"/>
              <a:tabLst>
                <a:tab pos="29464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Did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</a:t>
            </a:r>
            <a:r>
              <a:rPr sz="155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Antwan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have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intercourse</a:t>
            </a:r>
            <a:r>
              <a:rPr sz="1550" spc="1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earlier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155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week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leading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up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C1C1C"/>
                </a:solidFill>
                <a:latin typeface="Arial"/>
                <a:cs typeface="Arial"/>
              </a:rPr>
              <a:t>to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incident</a:t>
            </a:r>
            <a:r>
              <a:rPr sz="155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and/or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on</a:t>
            </a:r>
            <a:r>
              <a:rPr sz="155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day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incident?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90"/>
              </a:spcBef>
              <a:buClr>
                <a:srgbClr val="1C1C1C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92100" indent="-276860">
              <a:lnSpc>
                <a:spcPct val="100000"/>
              </a:lnSpc>
              <a:buChar char="•"/>
              <a:tabLst>
                <a:tab pos="29210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What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is</a:t>
            </a:r>
            <a:r>
              <a:rPr sz="155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your</a:t>
            </a:r>
            <a:r>
              <a:rPr sz="155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mental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health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diagnosis?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35"/>
              </a:spcBef>
              <a:buClr>
                <a:srgbClr val="1C1C1C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90830" marR="265430" indent="-275590">
              <a:lnSpc>
                <a:spcPct val="111100"/>
              </a:lnSpc>
              <a:spcBef>
                <a:spcPts val="5"/>
              </a:spcBef>
              <a:buChar char="•"/>
              <a:tabLst>
                <a:tab pos="29718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Could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your</a:t>
            </a:r>
            <a:r>
              <a:rPr sz="1550" spc="1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mental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health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diagnosis</a:t>
            </a:r>
            <a:r>
              <a:rPr sz="1550" spc="2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have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impacted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your</a:t>
            </a:r>
            <a:r>
              <a:rPr sz="1550" spc="1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experience 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with</a:t>
            </a:r>
            <a:r>
              <a:rPr sz="1550" spc="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Derrick?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65"/>
              </a:spcBef>
              <a:buClr>
                <a:srgbClr val="1C1C1C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94005" indent="-278765">
              <a:lnSpc>
                <a:spcPct val="100000"/>
              </a:lnSpc>
              <a:buChar char="•"/>
              <a:tabLst>
                <a:tab pos="29400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How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many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sexual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partners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have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</a:t>
            </a:r>
            <a:r>
              <a:rPr sz="1550" spc="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had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at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university?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5"/>
              </a:spcBef>
              <a:buClr>
                <a:srgbClr val="1C1C1C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94005" marR="375920" indent="-278765">
              <a:lnSpc>
                <a:spcPct val="109800"/>
              </a:lnSpc>
              <a:buChar char="•"/>
              <a:tabLst>
                <a:tab pos="29400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Did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you</a:t>
            </a:r>
            <a:r>
              <a:rPr sz="155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experience</a:t>
            </a:r>
            <a:r>
              <a:rPr sz="1550" spc="1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childhood</a:t>
            </a:r>
            <a:r>
              <a:rPr sz="1550" spc="2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sexual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abuse/trauma</a:t>
            </a:r>
            <a:r>
              <a:rPr sz="1550" spc="2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that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may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C1C1C"/>
                </a:solidFill>
                <a:latin typeface="Arial"/>
                <a:cs typeface="Arial"/>
              </a:rPr>
              <a:t>have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been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triggered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by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encounter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with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Derrick?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0616" y="5484271"/>
            <a:ext cx="175895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C1C1C"/>
                </a:solidFill>
                <a:latin typeface="Arial"/>
                <a:cs typeface="Arial"/>
              </a:rPr>
              <a:t>56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650"/>
              </a:lnSpc>
            </a:pPr>
            <a:r>
              <a:rPr sz="1400" spc="65" dirty="0">
                <a:solidFill>
                  <a:srgbClr val="1C1C1C"/>
                </a:solidFill>
              </a:rPr>
              <a:t>BERNSTEIN</a:t>
            </a:r>
            <a:r>
              <a:rPr sz="1400" spc="114" dirty="0">
                <a:solidFill>
                  <a:srgbClr val="1C1C1C"/>
                </a:solidFill>
              </a:rPr>
              <a:t> </a:t>
            </a:r>
            <a:r>
              <a:rPr sz="1400" spc="40" dirty="0">
                <a:solidFill>
                  <a:srgbClr val="808080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65123" y="32582"/>
            <a:ext cx="5871845" cy="80073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5240" marR="5080" indent="-3175">
              <a:lnSpc>
                <a:spcPct val="103299"/>
              </a:lnSpc>
              <a:spcBef>
                <a:spcPts val="5"/>
              </a:spcBef>
            </a:pPr>
            <a:r>
              <a:rPr dirty="0">
                <a:solidFill>
                  <a:srgbClr val="2D2D2D"/>
                </a:solidFill>
              </a:rPr>
              <a:t>Questions</a:t>
            </a:r>
            <a:r>
              <a:rPr spc="40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Posed</a:t>
            </a:r>
            <a:r>
              <a:rPr spc="22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by</a:t>
            </a:r>
            <a:r>
              <a:rPr spc="26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Carlos's</a:t>
            </a:r>
            <a:r>
              <a:rPr spc="390" dirty="0">
                <a:solidFill>
                  <a:srgbClr val="2D2D2D"/>
                </a:solidFill>
              </a:rPr>
              <a:t> </a:t>
            </a:r>
            <a:r>
              <a:rPr spc="-10" dirty="0">
                <a:solidFill>
                  <a:srgbClr val="2D2D2D"/>
                </a:solidFill>
              </a:rPr>
              <a:t>Advisor </a:t>
            </a:r>
            <a:r>
              <a:rPr dirty="0">
                <a:solidFill>
                  <a:srgbClr val="2D2D2D"/>
                </a:solidFill>
              </a:rPr>
              <a:t>During</a:t>
            </a:r>
            <a:r>
              <a:rPr spc="32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Hearing</a:t>
            </a:r>
            <a:r>
              <a:rPr spc="330" dirty="0">
                <a:solidFill>
                  <a:srgbClr val="2D2D2D"/>
                </a:solidFill>
              </a:rPr>
              <a:t> </a:t>
            </a:r>
            <a:r>
              <a:rPr spc="-10" dirty="0">
                <a:solidFill>
                  <a:srgbClr val="2D2D2D"/>
                </a:solidFill>
              </a:rPr>
              <a:t>Phase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2834" y="1216892"/>
            <a:ext cx="5937885" cy="3510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 marR="201295" indent="-3175">
              <a:lnSpc>
                <a:spcPct val="112400"/>
              </a:lnSpc>
              <a:spcBef>
                <a:spcPts val="100"/>
              </a:spcBef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Caries's</a:t>
            </a:r>
            <a:r>
              <a:rPr sz="1550" spc="1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advisor,</a:t>
            </a:r>
            <a:r>
              <a:rPr sz="1550" spc="2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</a:t>
            </a:r>
            <a:r>
              <a:rPr sz="1550" spc="1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social</a:t>
            </a:r>
            <a:r>
              <a:rPr sz="15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worker</a:t>
            </a:r>
            <a:r>
              <a:rPr sz="15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from</a:t>
            </a:r>
            <a:r>
              <a:rPr sz="1550" spc="1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</a:t>
            </a:r>
            <a:r>
              <a:rPr sz="155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local</a:t>
            </a:r>
            <a:r>
              <a:rPr sz="1550" spc="1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victims'</a:t>
            </a:r>
            <a:r>
              <a:rPr sz="1550" spc="2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advocacy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organization,</a:t>
            </a:r>
            <a:r>
              <a:rPr sz="1550" spc="2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requests</a:t>
            </a:r>
            <a:r>
              <a:rPr sz="1550" spc="1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that</a:t>
            </a:r>
            <a:r>
              <a:rPr sz="1550" spc="1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you</a:t>
            </a:r>
            <a:r>
              <a:rPr sz="1550" spc="1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ask</a:t>
            </a:r>
            <a:r>
              <a:rPr sz="1550" spc="1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Derrick</a:t>
            </a:r>
            <a:r>
              <a:rPr sz="1550" spc="2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the</a:t>
            </a:r>
            <a:r>
              <a:rPr sz="1550" spc="1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following questions:</a:t>
            </a:r>
            <a:endParaRPr sz="1550">
              <a:latin typeface="Arial"/>
              <a:cs typeface="Arial"/>
            </a:endParaRPr>
          </a:p>
          <a:p>
            <a:pPr marL="299085" indent="-281305">
              <a:lnSpc>
                <a:spcPct val="100000"/>
              </a:lnSpc>
              <a:spcBef>
                <a:spcPts val="830"/>
              </a:spcBef>
              <a:buChar char="•"/>
              <a:tabLst>
                <a:tab pos="299085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Have</a:t>
            </a:r>
            <a:r>
              <a:rPr sz="1550" spc="1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you</a:t>
            </a:r>
            <a:r>
              <a:rPr sz="1550" spc="1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ever</a:t>
            </a:r>
            <a:r>
              <a:rPr sz="1550" spc="1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been</a:t>
            </a:r>
            <a:r>
              <a:rPr sz="1550" spc="1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accused</a:t>
            </a:r>
            <a:r>
              <a:rPr sz="1550" spc="1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550" spc="1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sexual</a:t>
            </a:r>
            <a:r>
              <a:rPr sz="1550" spc="1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assault</a:t>
            </a:r>
            <a:r>
              <a:rPr sz="15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before?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0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99085" marR="5080" indent="-281940">
              <a:lnSpc>
                <a:spcPct val="111100"/>
              </a:lnSpc>
              <a:buClr>
                <a:srgbClr val="2D2D2D"/>
              </a:buClr>
              <a:buChar char="•"/>
              <a:tabLst>
                <a:tab pos="299085" algn="l"/>
              </a:tabLst>
            </a:pP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How</a:t>
            </a:r>
            <a:r>
              <a:rPr sz="1550" spc="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many</a:t>
            </a:r>
            <a:r>
              <a:rPr sz="15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relationships/sexual</a:t>
            </a:r>
            <a:r>
              <a:rPr sz="1550" spc="-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encounters</a:t>
            </a:r>
            <a:r>
              <a:rPr sz="1550" spc="1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have</a:t>
            </a:r>
            <a:r>
              <a:rPr sz="155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you</a:t>
            </a:r>
            <a:r>
              <a:rPr sz="1550" spc="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81818"/>
                </a:solidFill>
                <a:latin typeface="Arial"/>
                <a:cs typeface="Arial"/>
              </a:rPr>
              <a:t>had</a:t>
            </a:r>
            <a:r>
              <a:rPr sz="1550" spc="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81818"/>
                </a:solidFill>
                <a:latin typeface="Arial"/>
                <a:cs typeface="Arial"/>
              </a:rPr>
              <a:t>with men?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6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302895" indent="-278765">
              <a:lnSpc>
                <a:spcPct val="100000"/>
              </a:lnSpc>
              <a:buClr>
                <a:srgbClr val="2D2D2D"/>
              </a:buClr>
              <a:buChar char="•"/>
              <a:tabLst>
                <a:tab pos="302895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Did</a:t>
            </a:r>
            <a:r>
              <a:rPr sz="155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you</a:t>
            </a:r>
            <a:r>
              <a:rPr sz="1550" spc="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date</a:t>
            </a:r>
            <a:r>
              <a:rPr sz="15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men</a:t>
            </a:r>
            <a:r>
              <a:rPr sz="15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at</a:t>
            </a:r>
            <a:r>
              <a:rPr sz="1550" spc="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your</a:t>
            </a:r>
            <a:r>
              <a:rPr sz="1550" spc="1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prep</a:t>
            </a:r>
            <a:r>
              <a:rPr sz="1550" spc="1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school?</a:t>
            </a:r>
            <a:r>
              <a:rPr sz="1550" spc="1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81818"/>
                </a:solidFill>
                <a:latin typeface="Arial"/>
                <a:cs typeface="Arial"/>
              </a:rPr>
              <a:t>Who?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302895" marR="189230" indent="-279400">
              <a:lnSpc>
                <a:spcPct val="110500"/>
              </a:lnSpc>
              <a:spcBef>
                <a:spcPts val="5"/>
              </a:spcBef>
              <a:buClr>
                <a:srgbClr val="2D2D2D"/>
              </a:buClr>
              <a:buChar char="•"/>
              <a:tabLst>
                <a:tab pos="302895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Did</a:t>
            </a:r>
            <a:r>
              <a:rPr sz="155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you</a:t>
            </a:r>
            <a:r>
              <a:rPr sz="155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or</a:t>
            </a:r>
            <a:r>
              <a:rPr sz="15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Attorney</a:t>
            </a:r>
            <a:r>
              <a:rPr sz="1550" spc="1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Payne</a:t>
            </a:r>
            <a:r>
              <a:rPr sz="1550" spc="1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speak</a:t>
            </a:r>
            <a:r>
              <a:rPr sz="1550" spc="1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50" spc="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any</a:t>
            </a:r>
            <a:r>
              <a:rPr sz="15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55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the</a:t>
            </a:r>
            <a:r>
              <a:rPr sz="155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witnesses</a:t>
            </a:r>
            <a:r>
              <a:rPr sz="1550" spc="2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81818"/>
                </a:solidFill>
                <a:latin typeface="Arial"/>
                <a:cs typeface="Arial"/>
              </a:rPr>
              <a:t>in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this</a:t>
            </a:r>
            <a:r>
              <a:rPr sz="15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investigation?</a:t>
            </a:r>
            <a:r>
              <a:rPr sz="1550" spc="-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What</a:t>
            </a:r>
            <a:r>
              <a:rPr sz="15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did</a:t>
            </a:r>
            <a:r>
              <a:rPr sz="155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you</a:t>
            </a:r>
            <a:r>
              <a:rPr sz="1550" spc="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say</a:t>
            </a:r>
            <a:r>
              <a:rPr sz="155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50" spc="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them?</a:t>
            </a:r>
            <a:r>
              <a:rPr sz="1550" spc="1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What</a:t>
            </a:r>
            <a:r>
              <a:rPr sz="155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did</a:t>
            </a:r>
            <a:r>
              <a:rPr sz="1550" spc="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81818"/>
                </a:solidFill>
                <a:latin typeface="Arial"/>
                <a:cs typeface="Arial"/>
              </a:rPr>
              <a:t>they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say</a:t>
            </a:r>
            <a:r>
              <a:rPr sz="15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5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81818"/>
                </a:solidFill>
                <a:latin typeface="Arial"/>
                <a:cs typeface="Arial"/>
              </a:rPr>
              <a:t>you?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5666" y="5383566"/>
            <a:ext cx="175895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81818"/>
                </a:solidFill>
                <a:latin typeface="Arial"/>
                <a:cs typeface="Arial"/>
              </a:rPr>
              <a:t>57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5889" y="5392801"/>
            <a:ext cx="1731645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2D2D2D"/>
                </a:solidFill>
                <a:latin typeface="Arial"/>
                <a:cs typeface="Arial"/>
              </a:rPr>
              <a:t>BERNSTEIN</a:t>
            </a:r>
            <a:r>
              <a:rPr sz="1450" b="1" spc="38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350" b="1" spc="70" dirty="0">
                <a:solidFill>
                  <a:srgbClr val="7E7E7E"/>
                </a:solidFill>
                <a:latin typeface="Arial"/>
                <a:cs typeface="Arial"/>
              </a:rPr>
              <a:t>SHUR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5801" rIns="0" bIns="0" rtlCol="0">
            <a:spAutoFit/>
          </a:bodyPr>
          <a:lstStyle/>
          <a:p>
            <a:pPr marL="10858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A2A2A"/>
                </a:solidFill>
              </a:rPr>
              <a:t>Assessing</a:t>
            </a:r>
            <a:r>
              <a:rPr spc="335" dirty="0">
                <a:solidFill>
                  <a:srgbClr val="2A2A2A"/>
                </a:solidFill>
              </a:rPr>
              <a:t> </a:t>
            </a:r>
            <a:r>
              <a:rPr spc="-10" dirty="0">
                <a:solidFill>
                  <a:srgbClr val="2A2A2A"/>
                </a:solidFill>
              </a:rPr>
              <a:t>Credibility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1515" y="1264193"/>
            <a:ext cx="6525259" cy="343598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90830" marR="140970" indent="-276225">
              <a:lnSpc>
                <a:spcPct val="103400"/>
              </a:lnSpc>
              <a:spcBef>
                <a:spcPts val="35"/>
              </a:spcBef>
              <a:buChar char="•"/>
              <a:tabLst>
                <a:tab pos="290830" algn="l"/>
                <a:tab pos="294005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	Credibility</a:t>
            </a:r>
            <a:r>
              <a:rPr sz="1550" spc="2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assessments</a:t>
            </a:r>
            <a:r>
              <a:rPr sz="1550" spc="2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are</a:t>
            </a:r>
            <a:r>
              <a:rPr sz="1550" spc="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necessary</a:t>
            </a:r>
            <a:r>
              <a:rPr sz="1550" spc="2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50" spc="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resolve</a:t>
            </a:r>
            <a:r>
              <a:rPr sz="1550" spc="1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material</a:t>
            </a:r>
            <a:r>
              <a:rPr sz="1550" spc="2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issues</a:t>
            </a:r>
            <a:r>
              <a:rPr sz="1550" spc="2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81818"/>
                </a:solidFill>
                <a:latin typeface="Arial"/>
                <a:cs typeface="Arial"/>
              </a:rPr>
              <a:t>in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dispute</a:t>
            </a:r>
            <a:r>
              <a:rPr sz="1550" spc="2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between</a:t>
            </a:r>
            <a:r>
              <a:rPr sz="1550" spc="1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parties'</a:t>
            </a:r>
            <a:r>
              <a:rPr sz="1550" spc="2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accounts.</a:t>
            </a:r>
            <a:endParaRPr sz="1550">
              <a:latin typeface="Arial"/>
              <a:cs typeface="Arial"/>
            </a:endParaRPr>
          </a:p>
          <a:p>
            <a:pPr marL="290830" indent="-275590">
              <a:lnSpc>
                <a:spcPct val="100000"/>
              </a:lnSpc>
              <a:spcBef>
                <a:spcPts val="1435"/>
              </a:spcBef>
              <a:buClr>
                <a:srgbClr val="2A2A2A"/>
              </a:buClr>
              <a:buChar char="•"/>
              <a:tabLst>
                <a:tab pos="290830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Credibility</a:t>
            </a:r>
            <a:r>
              <a:rPr sz="1550" spc="2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is</a:t>
            </a:r>
            <a:r>
              <a:rPr sz="155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different</a:t>
            </a:r>
            <a:r>
              <a:rPr sz="15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than</a:t>
            </a:r>
            <a:r>
              <a:rPr sz="1550" spc="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"honesty."</a:t>
            </a:r>
            <a:endParaRPr sz="1550">
              <a:latin typeface="Arial"/>
              <a:cs typeface="Arial"/>
            </a:endParaRPr>
          </a:p>
          <a:p>
            <a:pPr marL="290830" indent="-275590">
              <a:lnSpc>
                <a:spcPct val="100000"/>
              </a:lnSpc>
              <a:spcBef>
                <a:spcPts val="1455"/>
              </a:spcBef>
              <a:buChar char="•"/>
              <a:tabLst>
                <a:tab pos="290830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Evaluation</a:t>
            </a:r>
            <a:r>
              <a:rPr sz="1550" spc="1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5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source,</a:t>
            </a:r>
            <a:r>
              <a:rPr sz="1550" spc="1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content,</a:t>
            </a:r>
            <a:r>
              <a:rPr sz="15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plausibility</a:t>
            </a:r>
            <a:r>
              <a:rPr sz="1550" spc="2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550" spc="1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evidence</a:t>
            </a:r>
            <a:r>
              <a:rPr sz="1550" spc="1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presented.</a:t>
            </a:r>
            <a:endParaRPr sz="1550">
              <a:latin typeface="Arial"/>
              <a:cs typeface="Arial"/>
            </a:endParaRPr>
          </a:p>
          <a:p>
            <a:pPr marL="291465" indent="-278765">
              <a:lnSpc>
                <a:spcPct val="100000"/>
              </a:lnSpc>
              <a:spcBef>
                <a:spcPts val="1430"/>
              </a:spcBef>
              <a:buChar char="•"/>
              <a:tabLst>
                <a:tab pos="291465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Specificity</a:t>
            </a:r>
            <a:r>
              <a:rPr sz="1550" spc="2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v.</a:t>
            </a:r>
            <a:r>
              <a:rPr sz="155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vagueness</a:t>
            </a:r>
            <a:r>
              <a:rPr sz="1550" spc="2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in</a:t>
            </a:r>
            <a:r>
              <a:rPr sz="1550" spc="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accounts.</a:t>
            </a:r>
            <a:endParaRPr sz="1550">
              <a:latin typeface="Arial"/>
              <a:cs typeface="Arial"/>
            </a:endParaRPr>
          </a:p>
          <a:p>
            <a:pPr marL="290830" indent="-275590">
              <a:lnSpc>
                <a:spcPct val="100000"/>
              </a:lnSpc>
              <a:spcBef>
                <a:spcPts val="1435"/>
              </a:spcBef>
              <a:buChar char="•"/>
              <a:tabLst>
                <a:tab pos="290830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Corroboration</a:t>
            </a:r>
            <a:r>
              <a:rPr sz="1550" spc="3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through</a:t>
            </a:r>
            <a:r>
              <a:rPr sz="1550" spc="2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witness</a:t>
            </a:r>
            <a:r>
              <a:rPr sz="1550" spc="1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testimony</a:t>
            </a:r>
            <a:r>
              <a:rPr sz="1550" spc="2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50" spc="1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evidence.</a:t>
            </a:r>
            <a:endParaRPr sz="1550">
              <a:latin typeface="Arial"/>
              <a:cs typeface="Arial"/>
            </a:endParaRPr>
          </a:p>
          <a:p>
            <a:pPr marL="288290" indent="-273050">
              <a:lnSpc>
                <a:spcPct val="100000"/>
              </a:lnSpc>
              <a:spcBef>
                <a:spcPts val="1430"/>
              </a:spcBef>
              <a:buClr>
                <a:srgbClr val="2A2A2A"/>
              </a:buClr>
              <a:buChar char="•"/>
              <a:tabLst>
                <a:tab pos="288290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Evaluate</a:t>
            </a:r>
            <a:r>
              <a:rPr sz="1550" spc="2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motive</a:t>
            </a:r>
            <a:r>
              <a:rPr sz="1550" spc="18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5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bias</a:t>
            </a:r>
            <a:r>
              <a:rPr sz="155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5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apply</a:t>
            </a:r>
            <a:r>
              <a:rPr sz="1550" spc="1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common</a:t>
            </a:r>
            <a:r>
              <a:rPr sz="15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sense.</a:t>
            </a:r>
            <a:endParaRPr sz="1550">
              <a:latin typeface="Arial"/>
              <a:cs typeface="Arial"/>
            </a:endParaRPr>
          </a:p>
          <a:p>
            <a:pPr marL="288290" indent="-275590">
              <a:lnSpc>
                <a:spcPct val="100000"/>
              </a:lnSpc>
              <a:spcBef>
                <a:spcPts val="1455"/>
              </a:spcBef>
              <a:buChar char="•"/>
              <a:tabLst>
                <a:tab pos="288290" algn="l"/>
              </a:tabLst>
            </a:pP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Inconsistencies</a:t>
            </a:r>
            <a:r>
              <a:rPr sz="1550" spc="-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-</a:t>
            </a:r>
            <a:r>
              <a:rPr sz="1550" spc="80" dirty="0">
                <a:solidFill>
                  <a:srgbClr val="181818"/>
                </a:solidFill>
                <a:latin typeface="Arial"/>
                <a:cs typeface="Arial"/>
              </a:rPr>
              <a:t> 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major</a:t>
            </a:r>
            <a:r>
              <a:rPr sz="1550" spc="1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versus</a:t>
            </a:r>
            <a:r>
              <a:rPr sz="1550" spc="1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minor/</a:t>
            </a:r>
            <a:r>
              <a:rPr sz="15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material</a:t>
            </a:r>
            <a:r>
              <a:rPr sz="15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81818"/>
                </a:solidFill>
                <a:latin typeface="Arial"/>
                <a:cs typeface="Arial"/>
              </a:rPr>
              <a:t>versus</a:t>
            </a:r>
            <a:r>
              <a:rPr sz="15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immaterial.</a:t>
            </a:r>
            <a:endParaRPr sz="1550">
              <a:latin typeface="Arial"/>
              <a:cs typeface="Arial"/>
            </a:endParaRPr>
          </a:p>
          <a:p>
            <a:pPr marL="291465" indent="-278765">
              <a:lnSpc>
                <a:spcPct val="100000"/>
              </a:lnSpc>
              <a:spcBef>
                <a:spcPts val="1410"/>
              </a:spcBef>
              <a:buClr>
                <a:srgbClr val="2A2A2A"/>
              </a:buClr>
              <a:buChar char="•"/>
              <a:tabLst>
                <a:tab pos="291465" algn="l"/>
              </a:tabLst>
            </a:pP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Demeanor.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7563" y="5481220"/>
            <a:ext cx="175895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81818"/>
                </a:solidFill>
                <a:latin typeface="Arial"/>
                <a:cs typeface="Arial"/>
              </a:rPr>
              <a:t>58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">
              <a:lnSpc>
                <a:spcPts val="1650"/>
              </a:lnSpc>
            </a:pPr>
            <a:r>
              <a:rPr sz="1400" spc="65" dirty="0"/>
              <a:t>BERNSTEIN</a:t>
            </a:r>
            <a:r>
              <a:rPr sz="1400" spc="140" dirty="0"/>
              <a:t> </a:t>
            </a:r>
            <a:r>
              <a:rPr sz="1400" spc="30" dirty="0">
                <a:solidFill>
                  <a:srgbClr val="828282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1013" y="429302"/>
            <a:ext cx="220218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282828"/>
                </a:solidFill>
              </a:rPr>
              <a:t>Corroboration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3175" y="952953"/>
            <a:ext cx="6904990" cy="349504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66040">
              <a:lnSpc>
                <a:spcPct val="100000"/>
              </a:lnSpc>
              <a:spcBef>
                <a:spcPts val="1150"/>
              </a:spcBef>
            </a:pPr>
            <a:r>
              <a:rPr sz="1700" dirty="0">
                <a:solidFill>
                  <a:srgbClr val="282828"/>
                </a:solidFill>
                <a:latin typeface="Arial"/>
                <a:cs typeface="Arial"/>
              </a:rPr>
              <a:t>=</a:t>
            </a:r>
            <a:r>
              <a:rPr sz="1700" spc="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82828"/>
                </a:solidFill>
                <a:latin typeface="Arial"/>
                <a:cs typeface="Arial"/>
              </a:rPr>
              <a:t>Sufficient</a:t>
            </a:r>
            <a:r>
              <a:rPr sz="1550" b="1" spc="20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82828"/>
                </a:solidFill>
                <a:latin typeface="Arial"/>
                <a:cs typeface="Arial"/>
              </a:rPr>
              <a:t>independent</a:t>
            </a:r>
            <a:r>
              <a:rPr sz="1550" b="1" spc="3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1550" b="1" spc="2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550" b="1" spc="1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82828"/>
                </a:solidFill>
                <a:latin typeface="Arial"/>
                <a:cs typeface="Arial"/>
              </a:rPr>
              <a:t>support</a:t>
            </a:r>
            <a:r>
              <a:rPr sz="1550" b="1" spc="2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1550" b="1" spc="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82828"/>
                </a:solidFill>
                <a:latin typeface="Arial"/>
                <a:cs typeface="Arial"/>
              </a:rPr>
              <a:t>facts</a:t>
            </a:r>
            <a:r>
              <a:rPr sz="1550" b="1" spc="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282828"/>
                </a:solidFill>
                <a:latin typeface="Arial"/>
                <a:cs typeface="Arial"/>
              </a:rPr>
              <a:t>at</a:t>
            </a:r>
            <a:r>
              <a:rPr sz="1550" b="1" spc="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550" b="1" spc="-10" dirty="0">
                <a:solidFill>
                  <a:srgbClr val="282828"/>
                </a:solidFill>
                <a:latin typeface="Arial"/>
                <a:cs typeface="Arial"/>
              </a:rPr>
              <a:t>issue.</a:t>
            </a:r>
            <a:endParaRPr sz="1550">
              <a:latin typeface="Arial"/>
              <a:cs typeface="Arial"/>
            </a:endParaRPr>
          </a:p>
          <a:p>
            <a:pPr marL="290830" indent="-275590">
              <a:lnSpc>
                <a:spcPct val="100000"/>
              </a:lnSpc>
              <a:spcBef>
                <a:spcPts val="995"/>
              </a:spcBef>
              <a:buChar char="•"/>
              <a:tabLst>
                <a:tab pos="290830" algn="l"/>
              </a:tabLst>
            </a:pP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Corroboration</a:t>
            </a:r>
            <a:r>
              <a:rPr sz="1600" spc="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250" i="1" dirty="0">
                <a:solidFill>
                  <a:srgbClr val="282828"/>
                </a:solidFill>
                <a:latin typeface="Arial"/>
                <a:cs typeface="Arial"/>
              </a:rPr>
              <a:t>¢.</a:t>
            </a:r>
            <a:r>
              <a:rPr sz="1250" i="1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second</a:t>
            </a:r>
            <a:r>
              <a:rPr sz="1600" spc="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witness</a:t>
            </a:r>
            <a:r>
              <a:rPr sz="1600" spc="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who</a:t>
            </a:r>
            <a:r>
              <a:rPr sz="16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agrees</a:t>
            </a:r>
            <a:r>
              <a:rPr sz="1600" spc="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with</a:t>
            </a:r>
            <a:r>
              <a:rPr sz="16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16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82828"/>
                </a:solidFill>
                <a:latin typeface="Arial"/>
                <a:cs typeface="Arial"/>
              </a:rPr>
              <a:t>first.</a:t>
            </a:r>
            <a:endParaRPr sz="1600">
              <a:latin typeface="Arial"/>
              <a:cs typeface="Arial"/>
            </a:endParaRPr>
          </a:p>
          <a:p>
            <a:pPr marL="293370" marR="329565" indent="-278130">
              <a:lnSpc>
                <a:spcPct val="101400"/>
              </a:lnSpc>
              <a:spcBef>
                <a:spcPts val="745"/>
              </a:spcBef>
              <a:buChar char="•"/>
              <a:tabLst>
                <a:tab pos="293370" algn="l"/>
              </a:tabLst>
            </a:pP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Corroboration</a:t>
            </a:r>
            <a:r>
              <a:rPr sz="1600" spc="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=</a:t>
            </a:r>
            <a:r>
              <a:rPr sz="16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evidentiary</a:t>
            </a:r>
            <a:r>
              <a:rPr sz="1600" spc="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support</a:t>
            </a:r>
            <a:r>
              <a:rPr sz="1600" spc="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1600" spc="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16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16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witness</a:t>
            </a:r>
            <a:r>
              <a:rPr sz="1600" spc="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contends</a:t>
            </a:r>
            <a:r>
              <a:rPr sz="1600" spc="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82828"/>
                </a:solidFill>
                <a:latin typeface="Arial"/>
                <a:cs typeface="Arial"/>
              </a:rPr>
              <a:t>after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evaluating</a:t>
            </a:r>
            <a:r>
              <a:rPr sz="1600" spc="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source,</a:t>
            </a:r>
            <a:r>
              <a:rPr sz="1600" spc="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content,</a:t>
            </a:r>
            <a:r>
              <a:rPr sz="16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6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82828"/>
                </a:solidFill>
                <a:latin typeface="Arial"/>
                <a:cs typeface="Arial"/>
              </a:rPr>
              <a:t>plausibility.</a:t>
            </a:r>
            <a:endParaRPr sz="1600">
              <a:latin typeface="Arial"/>
              <a:cs typeface="Arial"/>
            </a:endParaRPr>
          </a:p>
          <a:p>
            <a:pPr marL="294005" marR="633730" indent="-281940">
              <a:lnSpc>
                <a:spcPct val="151400"/>
              </a:lnSpc>
              <a:buChar char="•"/>
              <a:tabLst>
                <a:tab pos="294005" algn="l"/>
                <a:tab pos="295275" algn="l"/>
              </a:tabLst>
            </a:pP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	Witnesses,</a:t>
            </a:r>
            <a:r>
              <a:rPr sz="1600" spc="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electronic</a:t>
            </a:r>
            <a:r>
              <a:rPr sz="1600" spc="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evidence,</a:t>
            </a:r>
            <a:r>
              <a:rPr sz="1600" spc="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physical/medical</a:t>
            </a:r>
            <a:r>
              <a:rPr sz="16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evidence,</a:t>
            </a:r>
            <a:r>
              <a:rPr sz="1600" spc="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82828"/>
                </a:solidFill>
                <a:latin typeface="Arial"/>
                <a:cs typeface="Arial"/>
              </a:rPr>
              <a:t>police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reports, video</a:t>
            </a:r>
            <a:r>
              <a:rPr sz="1600" spc="-10" dirty="0">
                <a:solidFill>
                  <a:srgbClr val="282828"/>
                </a:solidFill>
                <a:latin typeface="Arial"/>
                <a:cs typeface="Arial"/>
              </a:rPr>
              <a:t> surveillance</a:t>
            </a:r>
            <a:endParaRPr sz="1600">
              <a:latin typeface="Arial"/>
              <a:cs typeface="Arial"/>
            </a:endParaRPr>
          </a:p>
          <a:p>
            <a:pPr marL="296545" indent="-283845">
              <a:lnSpc>
                <a:spcPct val="100000"/>
              </a:lnSpc>
              <a:spcBef>
                <a:spcPts val="1395"/>
              </a:spcBef>
              <a:buChar char="•"/>
              <a:tabLst>
                <a:tab pos="296545" algn="l"/>
              </a:tabLst>
            </a:pPr>
            <a:r>
              <a:rPr sz="1600" spc="-10" dirty="0">
                <a:solidFill>
                  <a:srgbClr val="282828"/>
                </a:solidFill>
                <a:latin typeface="Arial"/>
                <a:cs typeface="Arial"/>
              </a:rPr>
              <a:t>Timeline.</a:t>
            </a:r>
            <a:endParaRPr sz="1600">
              <a:latin typeface="Arial"/>
              <a:cs typeface="Arial"/>
            </a:endParaRPr>
          </a:p>
          <a:p>
            <a:pPr marL="297815" marR="5080" indent="-282575">
              <a:lnSpc>
                <a:spcPct val="101400"/>
              </a:lnSpc>
              <a:spcBef>
                <a:spcPts val="720"/>
              </a:spcBef>
              <a:buChar char="•"/>
              <a:tabLst>
                <a:tab pos="297815" algn="l"/>
              </a:tabLst>
            </a:pP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16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aware</a:t>
            </a:r>
            <a:r>
              <a:rPr sz="16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6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subtle</a:t>
            </a:r>
            <a:r>
              <a:rPr sz="1600" spc="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bias</a:t>
            </a:r>
            <a:r>
              <a:rPr sz="16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6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which</a:t>
            </a:r>
            <a:r>
              <a:rPr sz="1600" spc="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witnesses</a:t>
            </a:r>
            <a:r>
              <a:rPr sz="1600" spc="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may</a:t>
            </a:r>
            <a:r>
              <a:rPr sz="1600" spc="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1600" spc="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even</a:t>
            </a:r>
            <a:r>
              <a:rPr sz="1600" spc="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16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82828"/>
                </a:solidFill>
                <a:latin typeface="Arial"/>
                <a:cs typeface="Arial"/>
              </a:rPr>
              <a:t>aware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(victim</a:t>
            </a:r>
            <a:r>
              <a:rPr sz="1600" spc="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blaming</a:t>
            </a:r>
            <a:r>
              <a:rPr sz="1600" spc="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attitudes,</a:t>
            </a:r>
            <a:r>
              <a:rPr sz="1600" spc="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group</a:t>
            </a:r>
            <a:r>
              <a:rPr sz="1600" spc="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defensiveness,</a:t>
            </a:r>
            <a:r>
              <a:rPr sz="16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fear</a:t>
            </a:r>
            <a:r>
              <a:rPr sz="1600" spc="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6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getting</a:t>
            </a:r>
            <a:r>
              <a:rPr sz="1600" spc="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16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82828"/>
                </a:solidFill>
                <a:latin typeface="Arial"/>
                <a:cs typeface="Arial"/>
              </a:rPr>
              <a:t>trouble).</a:t>
            </a:r>
            <a:endParaRPr sz="1600">
              <a:latin typeface="Arial"/>
              <a:cs typeface="Arial"/>
            </a:endParaRPr>
          </a:p>
          <a:p>
            <a:pPr marL="297815" indent="-282575">
              <a:lnSpc>
                <a:spcPct val="100000"/>
              </a:lnSpc>
              <a:spcBef>
                <a:spcPts val="1010"/>
              </a:spcBef>
              <a:buChar char="•"/>
              <a:tabLst>
                <a:tab pos="297815" algn="l"/>
              </a:tabLst>
            </a:pP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Sensory</a:t>
            </a:r>
            <a:r>
              <a:rPr sz="1600" spc="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82828"/>
                </a:solidFill>
                <a:latin typeface="Arial"/>
                <a:cs typeface="Arial"/>
              </a:rPr>
              <a:t>details/micro-</a:t>
            </a:r>
            <a:r>
              <a:rPr sz="1600" spc="-10" dirty="0">
                <a:solidFill>
                  <a:srgbClr val="282828"/>
                </a:solidFill>
                <a:latin typeface="Arial"/>
                <a:cs typeface="Arial"/>
              </a:rPr>
              <a:t>corroboration.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239" y="5377086"/>
            <a:ext cx="167005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-25" dirty="0">
                <a:solidFill>
                  <a:srgbClr val="282828"/>
                </a:solidFill>
                <a:latin typeface="Times New Roman"/>
                <a:cs typeface="Times New Roman"/>
              </a:rPr>
              <a:t>59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9783" y="5401955"/>
            <a:ext cx="1736725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363636"/>
                </a:solidFill>
                <a:latin typeface="Arial"/>
                <a:cs typeface="Arial"/>
              </a:rPr>
              <a:t>BERNSTEIN</a:t>
            </a:r>
            <a:r>
              <a:rPr sz="1450" b="1" spc="40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7E7E7E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50165" marR="5080" indent="2540">
              <a:lnSpc>
                <a:spcPct val="102499"/>
              </a:lnSpc>
              <a:spcBef>
                <a:spcPts val="25"/>
              </a:spcBef>
            </a:pPr>
            <a:r>
              <a:rPr spc="10" dirty="0">
                <a:solidFill>
                  <a:srgbClr val="2A2A2A"/>
                </a:solidFill>
              </a:rPr>
              <a:t>Mandatory/Discretionary</a:t>
            </a:r>
            <a:r>
              <a:rPr spc="280" dirty="0">
                <a:solidFill>
                  <a:srgbClr val="2A2A2A"/>
                </a:solidFill>
              </a:rPr>
              <a:t> </a:t>
            </a:r>
            <a:r>
              <a:rPr spc="10" dirty="0">
                <a:solidFill>
                  <a:srgbClr val="2A2A2A"/>
                </a:solidFill>
              </a:rPr>
              <a:t>Dismissal</a:t>
            </a:r>
            <a:r>
              <a:rPr spc="540" dirty="0">
                <a:solidFill>
                  <a:srgbClr val="2A2A2A"/>
                </a:solidFill>
              </a:rPr>
              <a:t> </a:t>
            </a:r>
            <a:r>
              <a:rPr spc="-10" dirty="0">
                <a:solidFill>
                  <a:srgbClr val="2A2A2A"/>
                </a:solidFill>
              </a:rPr>
              <a:t>Under </a:t>
            </a:r>
            <a:r>
              <a:rPr dirty="0">
                <a:solidFill>
                  <a:srgbClr val="2A2A2A"/>
                </a:solidFill>
              </a:rPr>
              <a:t>Title</a:t>
            </a:r>
            <a:r>
              <a:rPr spc="75" dirty="0">
                <a:solidFill>
                  <a:srgbClr val="2A2A2A"/>
                </a:solidFill>
              </a:rPr>
              <a:t> </a:t>
            </a:r>
            <a:r>
              <a:rPr spc="-25" dirty="0">
                <a:solidFill>
                  <a:srgbClr val="2A2A2A"/>
                </a:solidFill>
              </a:rPr>
              <a:t>IX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8562" y="1490020"/>
            <a:ext cx="6496685" cy="282257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287655" marR="15240" indent="-272415">
              <a:lnSpc>
                <a:spcPct val="104000"/>
              </a:lnSpc>
              <a:spcBef>
                <a:spcPts val="25"/>
              </a:spcBef>
              <a:buChar char="•"/>
              <a:tabLst>
                <a:tab pos="287655" algn="l"/>
                <a:tab pos="290830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	Under</a:t>
            </a:r>
            <a:r>
              <a:rPr sz="155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Final</a:t>
            </a:r>
            <a:r>
              <a:rPr sz="155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Rule,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if</a:t>
            </a:r>
            <a:r>
              <a:rPr sz="1550" spc="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alleged</a:t>
            </a:r>
            <a:r>
              <a:rPr sz="155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conduct</a:t>
            </a:r>
            <a:r>
              <a:rPr sz="1550" spc="2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would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not</a:t>
            </a:r>
            <a:r>
              <a:rPr sz="155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constitute</a:t>
            </a:r>
            <a:r>
              <a:rPr sz="155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"sexual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harassment,"</a:t>
            </a:r>
            <a:r>
              <a:rPr sz="1550" spc="2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did</a:t>
            </a:r>
            <a:r>
              <a:rPr sz="155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not</a:t>
            </a:r>
            <a:r>
              <a:rPr sz="155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occur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within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University's</a:t>
            </a:r>
            <a:r>
              <a:rPr sz="1550" spc="2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program</a:t>
            </a:r>
            <a:r>
              <a:rPr sz="1550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55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activity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55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did</a:t>
            </a:r>
            <a:r>
              <a:rPr sz="1550" spc="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not</a:t>
            </a:r>
            <a:r>
              <a:rPr sz="155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occur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in</a:t>
            </a:r>
            <a:r>
              <a:rPr sz="155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United</a:t>
            </a:r>
            <a:r>
              <a:rPr sz="155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States</a:t>
            </a:r>
            <a:r>
              <a:rPr sz="155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school</a:t>
            </a:r>
            <a:r>
              <a:rPr sz="1550" spc="1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1A1A1A"/>
                </a:solidFill>
                <a:latin typeface="Arial"/>
                <a:cs typeface="Arial"/>
              </a:rPr>
              <a:t>must</a:t>
            </a:r>
            <a:r>
              <a:rPr sz="1550" b="1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terminate</a:t>
            </a:r>
            <a:r>
              <a:rPr sz="1550" spc="1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A1A1A"/>
                </a:solidFill>
                <a:latin typeface="Arial"/>
                <a:cs typeface="Arial"/>
              </a:rPr>
              <a:t>its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Title</a:t>
            </a:r>
            <a:r>
              <a:rPr sz="155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IX</a:t>
            </a:r>
            <a:r>
              <a:rPr sz="155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grievance</a:t>
            </a:r>
            <a:r>
              <a:rPr sz="1550" spc="20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process</a:t>
            </a:r>
            <a:r>
              <a:rPr sz="1550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but</a:t>
            </a:r>
            <a:r>
              <a:rPr sz="155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can</a:t>
            </a:r>
            <a:r>
              <a:rPr sz="155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still</a:t>
            </a:r>
            <a:r>
              <a:rPr sz="155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proceed</a:t>
            </a:r>
            <a:r>
              <a:rPr sz="1550" spc="1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under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SCC/EO process.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40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87655" marR="5080" indent="-275590">
              <a:lnSpc>
                <a:spcPct val="104299"/>
              </a:lnSpc>
              <a:buClr>
                <a:srgbClr val="2A2A2A"/>
              </a:buClr>
              <a:buChar char="•"/>
              <a:tabLst>
                <a:tab pos="287655" algn="l"/>
              </a:tabLst>
            </a:pP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Under</a:t>
            </a:r>
            <a:r>
              <a:rPr sz="155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Final</a:t>
            </a:r>
            <a:r>
              <a:rPr sz="155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Rule,</a:t>
            </a:r>
            <a:r>
              <a:rPr sz="155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University</a:t>
            </a:r>
            <a:r>
              <a:rPr sz="1550" spc="2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i="1" dirty="0">
                <a:solidFill>
                  <a:srgbClr val="1A1A1A"/>
                </a:solidFill>
                <a:latin typeface="Arial"/>
                <a:cs typeface="Arial"/>
              </a:rPr>
              <a:t>may</a:t>
            </a:r>
            <a:r>
              <a:rPr sz="1550" i="1" spc="1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dismiss</a:t>
            </a:r>
            <a:r>
              <a:rPr sz="155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complaint</a:t>
            </a:r>
            <a:r>
              <a:rPr sz="1550" spc="2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if</a:t>
            </a:r>
            <a:r>
              <a:rPr sz="155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A1A1A"/>
                </a:solidFill>
                <a:latin typeface="Arial"/>
                <a:cs typeface="Arial"/>
              </a:rPr>
              <a:t>the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Complainant</a:t>
            </a:r>
            <a:r>
              <a:rPr sz="1550" spc="2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withdraws</a:t>
            </a:r>
            <a:r>
              <a:rPr sz="1550" spc="2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their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formal</a:t>
            </a:r>
            <a:r>
              <a:rPr sz="1550" spc="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complaint,</a:t>
            </a:r>
            <a:r>
              <a:rPr sz="1550" spc="3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Respondent</a:t>
            </a:r>
            <a:r>
              <a:rPr sz="1550" spc="2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is</a:t>
            </a:r>
            <a:r>
              <a:rPr sz="155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A1A1A"/>
                </a:solidFill>
                <a:latin typeface="Arial"/>
                <a:cs typeface="Arial"/>
              </a:rPr>
              <a:t>no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longer</a:t>
            </a:r>
            <a:r>
              <a:rPr sz="1550" spc="1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enrolled</a:t>
            </a:r>
            <a:r>
              <a:rPr sz="155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550" spc="11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employed</a:t>
            </a:r>
            <a:r>
              <a:rPr sz="1550" spc="2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by</a:t>
            </a:r>
            <a:r>
              <a:rPr sz="155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University,</a:t>
            </a:r>
            <a:r>
              <a:rPr sz="1550" spc="2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55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circumstances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would</a:t>
            </a:r>
            <a:r>
              <a:rPr sz="1550" spc="1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prevent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school</a:t>
            </a:r>
            <a:r>
              <a:rPr sz="155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from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gathering</a:t>
            </a:r>
            <a:r>
              <a:rPr sz="1550" spc="1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sufficient</a:t>
            </a:r>
            <a:r>
              <a:rPr sz="1550" spc="1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evidence</a:t>
            </a:r>
            <a:r>
              <a:rPr sz="1550" spc="229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to</a:t>
            </a:r>
            <a:r>
              <a:rPr sz="1550" spc="6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reach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a</a:t>
            </a:r>
            <a:r>
              <a:rPr sz="155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determination</a:t>
            </a:r>
            <a:r>
              <a:rPr sz="155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on</a:t>
            </a:r>
            <a:r>
              <a:rPr sz="155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55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A1A1A"/>
                </a:solidFill>
                <a:latin typeface="Arial"/>
                <a:cs typeface="Arial"/>
              </a:rPr>
              <a:t>merits.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7230" y="5212671"/>
            <a:ext cx="103505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10" dirty="0">
                <a:solidFill>
                  <a:srgbClr val="1A1A1A"/>
                </a:solidFill>
                <a:latin typeface="Arial"/>
                <a:cs typeface="Arial"/>
              </a:rPr>
              <a:t>6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3828" y="5233765"/>
            <a:ext cx="173672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2A2A2A"/>
                </a:solidFill>
                <a:latin typeface="Arial"/>
                <a:cs typeface="Arial"/>
              </a:rPr>
              <a:t>BERNSTEIN</a:t>
            </a:r>
            <a:r>
              <a:rPr sz="1400" b="1" spc="140" dirty="0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828282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3972" rIns="0" bIns="0" rtlCol="0">
            <a:spAutoFit/>
          </a:bodyPr>
          <a:lstStyle/>
          <a:p>
            <a:pPr marL="11620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D2D2D"/>
                </a:solidFill>
              </a:rPr>
              <a:t>lnculpatory</a:t>
            </a:r>
            <a:r>
              <a:rPr spc="30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1C1C1C"/>
                </a:solidFill>
              </a:rPr>
              <a:t>/</a:t>
            </a:r>
            <a:r>
              <a:rPr spc="165" dirty="0">
                <a:solidFill>
                  <a:srgbClr val="1C1C1C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Exculpatory</a:t>
            </a:r>
            <a:r>
              <a:rPr spc="350" dirty="0">
                <a:solidFill>
                  <a:srgbClr val="2D2D2D"/>
                </a:solidFill>
              </a:rPr>
              <a:t> </a:t>
            </a:r>
            <a:r>
              <a:rPr spc="-10" dirty="0">
                <a:solidFill>
                  <a:srgbClr val="2D2D2D"/>
                </a:solidFill>
              </a:rPr>
              <a:t>Evidence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8776" y="1453399"/>
            <a:ext cx="5411470" cy="2230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4480" indent="-269240">
              <a:lnSpc>
                <a:spcPct val="100000"/>
              </a:lnSpc>
              <a:spcBef>
                <a:spcPts val="100"/>
              </a:spcBef>
              <a:buChar char="•"/>
              <a:tabLst>
                <a:tab pos="284480" algn="l"/>
              </a:tabLst>
            </a:pP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Communications</a:t>
            </a:r>
            <a:r>
              <a:rPr sz="1550" spc="10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between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parties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(pre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post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incident)</a:t>
            </a:r>
            <a:endParaRPr sz="155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1455"/>
              </a:spcBef>
              <a:buChar char="•"/>
              <a:tabLst>
                <a:tab pos="28638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Behavior</a:t>
            </a:r>
            <a:r>
              <a:rPr sz="1550" spc="2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parties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(pre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post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incident)</a:t>
            </a:r>
            <a:endParaRPr sz="1550">
              <a:latin typeface="Arial"/>
              <a:cs typeface="Arial"/>
            </a:endParaRPr>
          </a:p>
          <a:p>
            <a:pPr marL="285115" indent="-269875">
              <a:lnSpc>
                <a:spcPct val="100000"/>
              </a:lnSpc>
              <a:spcBef>
                <a:spcPts val="1435"/>
              </a:spcBef>
              <a:buClr>
                <a:srgbClr val="2D2D2D"/>
              </a:buClr>
              <a:buChar char="•"/>
              <a:tabLst>
                <a:tab pos="28511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Statements</a:t>
            </a:r>
            <a:r>
              <a:rPr sz="1550" spc="2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against</a:t>
            </a:r>
            <a:r>
              <a:rPr sz="1550" spc="229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interest/</a:t>
            </a:r>
            <a:r>
              <a:rPr sz="1550" spc="1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admissions</a:t>
            </a:r>
            <a:endParaRPr sz="155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430"/>
              </a:spcBef>
              <a:buChar char="•"/>
              <a:tabLst>
                <a:tab pos="28511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Disclosures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about</a:t>
            </a:r>
            <a:r>
              <a:rPr sz="1550" spc="1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incident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55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</a:pPr>
            <a:r>
              <a:rPr sz="1550" b="1" dirty="0">
                <a:solidFill>
                  <a:srgbClr val="808080"/>
                </a:solidFill>
                <a:latin typeface="Arial"/>
                <a:cs typeface="Arial"/>
              </a:rPr>
              <a:t>Consider</a:t>
            </a:r>
            <a:r>
              <a:rPr sz="1550" b="1" spc="220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808080"/>
                </a:solidFill>
                <a:latin typeface="Arial"/>
                <a:cs typeface="Arial"/>
              </a:rPr>
              <a:t>any</a:t>
            </a:r>
            <a:r>
              <a:rPr sz="1550" b="1" spc="125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808080"/>
                </a:solidFill>
                <a:latin typeface="Arial"/>
                <a:cs typeface="Arial"/>
              </a:rPr>
              <a:t>explanations</a:t>
            </a:r>
            <a:r>
              <a:rPr sz="1550" b="1" spc="225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808080"/>
                </a:solidFill>
                <a:latin typeface="Arial"/>
                <a:cs typeface="Arial"/>
              </a:rPr>
              <a:t>and</a:t>
            </a:r>
            <a:r>
              <a:rPr sz="1550" b="1" spc="120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808080"/>
                </a:solidFill>
                <a:latin typeface="Arial"/>
                <a:cs typeface="Arial"/>
              </a:rPr>
              <a:t>fairly</a:t>
            </a:r>
            <a:r>
              <a:rPr sz="1550" b="1" spc="165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808080"/>
                </a:solidFill>
                <a:latin typeface="Arial"/>
                <a:cs typeface="Arial"/>
              </a:rPr>
              <a:t>weigh</a:t>
            </a:r>
            <a:r>
              <a:rPr sz="1550" b="1" spc="190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1550" b="1" spc="-10" dirty="0">
                <a:solidFill>
                  <a:srgbClr val="808080"/>
                </a:solidFill>
                <a:latin typeface="Arial"/>
                <a:cs typeface="Arial"/>
              </a:rPr>
              <a:t>them.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1125" y="5487323"/>
            <a:ext cx="17145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C1C1C"/>
                </a:solidFill>
                <a:latin typeface="Arial"/>
                <a:cs typeface="Arial"/>
              </a:rPr>
              <a:t>60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655">
              <a:lnSpc>
                <a:spcPts val="1650"/>
              </a:lnSpc>
            </a:pPr>
            <a:r>
              <a:rPr sz="1400" spc="65" dirty="0">
                <a:solidFill>
                  <a:srgbClr val="2D2D2D"/>
                </a:solidFill>
              </a:rPr>
              <a:t>BERNSTEIN</a:t>
            </a:r>
            <a:r>
              <a:rPr sz="1400" spc="165" dirty="0">
                <a:solidFill>
                  <a:srgbClr val="2D2D2D"/>
                </a:solidFill>
              </a:rPr>
              <a:t> </a:t>
            </a:r>
            <a:r>
              <a:rPr sz="1400" spc="-20" dirty="0">
                <a:solidFill>
                  <a:srgbClr val="808080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7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313131"/>
                </a:solidFill>
              </a:rPr>
              <a:t>Motive</a:t>
            </a:r>
            <a:r>
              <a:rPr spc="215" dirty="0">
                <a:solidFill>
                  <a:srgbClr val="313131"/>
                </a:solidFill>
              </a:rPr>
              <a:t> </a:t>
            </a:r>
            <a:r>
              <a:rPr dirty="0">
                <a:solidFill>
                  <a:srgbClr val="1F1F1F"/>
                </a:solidFill>
              </a:rPr>
              <a:t>/</a:t>
            </a:r>
            <a:r>
              <a:rPr spc="135" dirty="0">
                <a:solidFill>
                  <a:srgbClr val="1F1F1F"/>
                </a:solidFill>
              </a:rPr>
              <a:t> </a:t>
            </a:r>
            <a:r>
              <a:rPr spc="-20" dirty="0">
                <a:solidFill>
                  <a:srgbClr val="313131"/>
                </a:solidFill>
              </a:rPr>
              <a:t>Bias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0459" y="1291660"/>
            <a:ext cx="6495415" cy="2523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110" indent="-226695">
              <a:lnSpc>
                <a:spcPct val="100000"/>
              </a:lnSpc>
              <a:spcBef>
                <a:spcPts val="100"/>
              </a:spcBef>
              <a:buClr>
                <a:srgbClr val="313131"/>
              </a:buClr>
              <a:buChar char="•"/>
              <a:tabLst>
                <a:tab pos="245110" algn="l"/>
              </a:tabLst>
            </a:pP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Understand</a:t>
            </a:r>
            <a:r>
              <a:rPr sz="1550" spc="2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parties'</a:t>
            </a:r>
            <a:r>
              <a:rPr sz="1550" spc="2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550" spc="1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witnesses'</a:t>
            </a:r>
            <a:r>
              <a:rPr sz="1550" spc="29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relationship(s)</a:t>
            </a:r>
            <a:r>
              <a:rPr sz="1550" spc="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550" spc="7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one</a:t>
            </a:r>
            <a:r>
              <a:rPr sz="1550" spc="1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another.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8285" indent="-235585">
              <a:lnSpc>
                <a:spcPct val="100000"/>
              </a:lnSpc>
              <a:buChar char="•"/>
              <a:tabLst>
                <a:tab pos="248285" algn="l"/>
              </a:tabLst>
            </a:pP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Understand</a:t>
            </a:r>
            <a:r>
              <a:rPr sz="1550" spc="2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Complainant's</a:t>
            </a:r>
            <a:r>
              <a:rPr sz="1550" spc="2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decision</a:t>
            </a:r>
            <a:r>
              <a:rPr sz="1550" spc="229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550" spc="114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disclose/report</a:t>
            </a:r>
            <a:r>
              <a:rPr sz="1550" spc="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when</a:t>
            </a:r>
            <a:r>
              <a:rPr sz="1550" spc="1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they</a:t>
            </a:r>
            <a:r>
              <a:rPr sz="1550" spc="1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F1F1F"/>
                </a:solidFill>
                <a:latin typeface="Arial"/>
                <a:cs typeface="Arial"/>
              </a:rPr>
              <a:t>did.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9554" marR="26670" indent="-234950">
              <a:lnSpc>
                <a:spcPct val="103400"/>
              </a:lnSpc>
              <a:buChar char="•"/>
              <a:tabLst>
                <a:tab pos="251460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Be</a:t>
            </a:r>
            <a:r>
              <a:rPr sz="1550" spc="1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curious</a:t>
            </a:r>
            <a:r>
              <a:rPr sz="1550" spc="20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550" spc="1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explore</a:t>
            </a:r>
            <a:r>
              <a:rPr sz="1550" spc="2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theories</a:t>
            </a:r>
            <a:r>
              <a:rPr sz="1550" spc="18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550" spc="1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potential</a:t>
            </a:r>
            <a:r>
              <a:rPr sz="1550" spc="18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motive</a:t>
            </a:r>
            <a:r>
              <a:rPr sz="1550" spc="1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(those</a:t>
            </a:r>
            <a:r>
              <a:rPr sz="1550" spc="1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offered</a:t>
            </a:r>
            <a:r>
              <a:rPr sz="1550" spc="1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F1F1F"/>
                </a:solidFill>
                <a:latin typeface="Arial"/>
                <a:cs typeface="Arial"/>
              </a:rPr>
              <a:t>by 	</a:t>
            </a:r>
            <a:r>
              <a:rPr sz="1550" spc="2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550" spc="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F1F1F"/>
                </a:solidFill>
                <a:latin typeface="Arial"/>
                <a:cs typeface="Arial"/>
              </a:rPr>
              <a:t>parties/witnesses</a:t>
            </a:r>
            <a:r>
              <a:rPr sz="1550" spc="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sz="1550" spc="8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F1F1F"/>
                </a:solidFill>
                <a:latin typeface="Arial"/>
                <a:cs typeface="Arial"/>
              </a:rPr>
              <a:t>those</a:t>
            </a:r>
            <a:r>
              <a:rPr sz="155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F1F1F"/>
                </a:solidFill>
                <a:latin typeface="Arial"/>
                <a:cs typeface="Arial"/>
              </a:rPr>
              <a:t>revealed</a:t>
            </a:r>
            <a:r>
              <a:rPr sz="1550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F1F1F"/>
                </a:solidFill>
                <a:latin typeface="Arial"/>
                <a:cs typeface="Arial"/>
              </a:rPr>
              <a:t>by</a:t>
            </a:r>
            <a:r>
              <a:rPr sz="1550" spc="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550" spc="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evidence).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51460" marR="22225" indent="-233679">
              <a:lnSpc>
                <a:spcPct val="103400"/>
              </a:lnSpc>
              <a:spcBef>
                <a:spcPts val="5"/>
              </a:spcBef>
              <a:buClr>
                <a:srgbClr val="313131"/>
              </a:buClr>
              <a:buChar char="•"/>
              <a:tabLst>
                <a:tab pos="251460" algn="l"/>
              </a:tabLst>
            </a:pP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Understand</a:t>
            </a:r>
            <a:r>
              <a:rPr sz="1550" spc="254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sz="1550" spc="1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difference</a:t>
            </a:r>
            <a:r>
              <a:rPr sz="1550" spc="2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between</a:t>
            </a:r>
            <a:r>
              <a:rPr sz="1550" spc="204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a</a:t>
            </a:r>
            <a:r>
              <a:rPr sz="1550" spc="10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false</a:t>
            </a:r>
            <a:r>
              <a:rPr sz="1550" spc="14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report</a:t>
            </a:r>
            <a:r>
              <a:rPr sz="1550" spc="1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v.</a:t>
            </a:r>
            <a:r>
              <a:rPr sz="1550" spc="10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good</a:t>
            </a:r>
            <a:r>
              <a:rPr sz="1550" spc="1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faith</a:t>
            </a:r>
            <a:r>
              <a:rPr sz="1550" spc="114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report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that</a:t>
            </a:r>
            <a:r>
              <a:rPr sz="1550" spc="9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is</a:t>
            </a:r>
            <a:r>
              <a:rPr sz="1550" spc="114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not</a:t>
            </a:r>
            <a:r>
              <a:rPr sz="1550" spc="1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supported</a:t>
            </a:r>
            <a:r>
              <a:rPr sz="1550" spc="1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F1F1F"/>
                </a:solidFill>
                <a:latin typeface="Arial"/>
                <a:cs typeface="Arial"/>
              </a:rPr>
              <a:t>by</a:t>
            </a:r>
            <a:r>
              <a:rPr sz="1550" spc="1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F1F1F"/>
                </a:solidFill>
                <a:latin typeface="Arial"/>
                <a:cs typeface="Arial"/>
              </a:rPr>
              <a:t>evidence.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5933" y="5380861"/>
            <a:ext cx="178435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25" dirty="0">
                <a:solidFill>
                  <a:srgbClr val="1F1F1F"/>
                </a:solidFill>
                <a:latin typeface="Arial"/>
                <a:cs typeface="Arial"/>
              </a:rPr>
              <a:t>61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5889" y="5401955"/>
            <a:ext cx="1736725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313131"/>
                </a:solidFill>
                <a:latin typeface="Arial"/>
                <a:cs typeface="Arial"/>
              </a:rPr>
              <a:t>BERNSTEIN</a:t>
            </a:r>
            <a:r>
              <a:rPr sz="1450" b="1" spc="400" dirty="0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7C7C7C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8852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2D2D2D"/>
                </a:solidFill>
              </a:rPr>
              <a:t>Demeanor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4881" y="1203161"/>
            <a:ext cx="6195695" cy="252984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35585" marR="5080" indent="-223520">
              <a:lnSpc>
                <a:spcPct val="104600"/>
              </a:lnSpc>
              <a:spcBef>
                <a:spcPts val="15"/>
              </a:spcBef>
              <a:buChar char="•"/>
              <a:tabLst>
                <a:tab pos="237490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Consider</a:t>
            </a:r>
            <a:r>
              <a:rPr sz="1550" spc="1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person's</a:t>
            </a:r>
            <a:r>
              <a:rPr sz="1550" spc="1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reaction</a:t>
            </a:r>
            <a:r>
              <a:rPr sz="1550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certain</a:t>
            </a:r>
            <a:r>
              <a:rPr sz="155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lines</a:t>
            </a:r>
            <a:r>
              <a:rPr sz="1550" spc="2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questioning, 	</a:t>
            </a:r>
            <a:r>
              <a:rPr sz="1550" spc="20" dirty="0">
                <a:solidFill>
                  <a:srgbClr val="161616"/>
                </a:solidFill>
                <a:latin typeface="Arial"/>
                <a:cs typeface="Arial"/>
              </a:rPr>
              <a:t>cooperativeness,</a:t>
            </a:r>
            <a:r>
              <a:rPr sz="155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61616"/>
                </a:solidFill>
                <a:latin typeface="Arial"/>
                <a:cs typeface="Arial"/>
              </a:rPr>
              <a:t>candor,</a:t>
            </a:r>
            <a:r>
              <a:rPr sz="1550" spc="2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61616"/>
                </a:solidFill>
                <a:latin typeface="Arial"/>
                <a:cs typeface="Arial"/>
              </a:rPr>
              <a:t>defensiveness,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61616"/>
                </a:solidFill>
                <a:latin typeface="Arial"/>
                <a:cs typeface="Arial"/>
              </a:rPr>
              <a:t>argumentativeness,</a:t>
            </a:r>
            <a:r>
              <a:rPr sz="155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61616"/>
                </a:solidFill>
                <a:latin typeface="Arial"/>
                <a:cs typeface="Arial"/>
              </a:rPr>
              <a:t>etc.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35"/>
              </a:spcBef>
              <a:buClr>
                <a:srgbClr val="161616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38760" marR="422909" indent="-226695">
              <a:lnSpc>
                <a:spcPct val="104600"/>
              </a:lnSpc>
              <a:buChar char="•"/>
              <a:tabLst>
                <a:tab pos="238760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Consider</a:t>
            </a:r>
            <a:r>
              <a:rPr sz="1550" spc="1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potential</a:t>
            </a:r>
            <a:r>
              <a:rPr sz="1550" spc="1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trauma,</a:t>
            </a:r>
            <a:r>
              <a:rPr sz="1550" spc="2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shame,</a:t>
            </a:r>
            <a:r>
              <a:rPr sz="1550" spc="20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blame,</a:t>
            </a:r>
            <a:r>
              <a:rPr sz="155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fear,</a:t>
            </a:r>
            <a:r>
              <a:rPr sz="155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nervousness,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heightened</a:t>
            </a:r>
            <a:r>
              <a:rPr sz="1550" spc="2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emotions.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Clr>
                <a:srgbClr val="161616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38760" indent="-226060">
              <a:lnSpc>
                <a:spcPct val="100000"/>
              </a:lnSpc>
              <a:buChar char="•"/>
              <a:tabLst>
                <a:tab pos="238760" algn="l"/>
              </a:tabLst>
            </a:pP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Consider</a:t>
            </a:r>
            <a:r>
              <a:rPr sz="1550" spc="25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61616"/>
                </a:solidFill>
                <a:latin typeface="Arial"/>
                <a:cs typeface="Arial"/>
              </a:rPr>
              <a:t>cultural/background</a:t>
            </a:r>
            <a:r>
              <a:rPr sz="1550" spc="1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differences.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5"/>
              </a:spcBef>
              <a:buClr>
                <a:srgbClr val="161616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81305" indent="-268605">
              <a:lnSpc>
                <a:spcPct val="100000"/>
              </a:lnSpc>
              <a:spcBef>
                <a:spcPts val="5"/>
              </a:spcBef>
              <a:buChar char="•"/>
              <a:tabLst>
                <a:tab pos="281305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Consider</a:t>
            </a:r>
            <a:r>
              <a:rPr sz="1550" spc="2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disabilities.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8914" y="5484271"/>
            <a:ext cx="17272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61616"/>
                </a:solidFill>
                <a:latin typeface="Arial"/>
                <a:cs typeface="Arial"/>
              </a:rPr>
              <a:t>62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590">
              <a:lnSpc>
                <a:spcPts val="1650"/>
              </a:lnSpc>
            </a:pPr>
            <a:r>
              <a:rPr sz="1400" spc="65" dirty="0">
                <a:solidFill>
                  <a:srgbClr val="2D2D2D"/>
                </a:solidFill>
              </a:rPr>
              <a:t>BERNSTEIN</a:t>
            </a:r>
            <a:r>
              <a:rPr sz="1400" spc="165" dirty="0">
                <a:solidFill>
                  <a:srgbClr val="2D2D2D"/>
                </a:solidFill>
              </a:rPr>
              <a:t> </a:t>
            </a:r>
            <a:r>
              <a:rPr sz="1400" spc="-20" dirty="0">
                <a:solidFill>
                  <a:srgbClr val="7E7E7E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251" rIns="0" bIns="0" rtlCol="0">
            <a:spAutoFit/>
          </a:bodyPr>
          <a:lstStyle/>
          <a:p>
            <a:pPr marL="4318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F2F2F"/>
                </a:solidFill>
              </a:rPr>
              <a:t>Preponderance</a:t>
            </a:r>
            <a:r>
              <a:rPr spc="480" dirty="0">
                <a:solidFill>
                  <a:srgbClr val="2F2F2F"/>
                </a:solidFill>
              </a:rPr>
              <a:t> </a:t>
            </a:r>
            <a:r>
              <a:rPr dirty="0">
                <a:solidFill>
                  <a:srgbClr val="2F2F2F"/>
                </a:solidFill>
              </a:rPr>
              <a:t>of</a:t>
            </a:r>
            <a:r>
              <a:rPr spc="190" dirty="0">
                <a:solidFill>
                  <a:srgbClr val="2F2F2F"/>
                </a:solidFill>
              </a:rPr>
              <a:t> </a:t>
            </a:r>
            <a:r>
              <a:rPr dirty="0">
                <a:solidFill>
                  <a:srgbClr val="2F2F2F"/>
                </a:solidFill>
              </a:rPr>
              <a:t>the</a:t>
            </a:r>
            <a:r>
              <a:rPr spc="170" dirty="0">
                <a:solidFill>
                  <a:srgbClr val="2F2F2F"/>
                </a:solidFill>
              </a:rPr>
              <a:t> </a:t>
            </a:r>
            <a:r>
              <a:rPr dirty="0">
                <a:solidFill>
                  <a:srgbClr val="2F2F2F"/>
                </a:solidFill>
              </a:rPr>
              <a:t>Evidence</a:t>
            </a:r>
            <a:r>
              <a:rPr spc="365" dirty="0">
                <a:solidFill>
                  <a:srgbClr val="2F2F2F"/>
                </a:solidFill>
              </a:rPr>
              <a:t> </a:t>
            </a:r>
            <a:r>
              <a:rPr spc="-10" dirty="0">
                <a:solidFill>
                  <a:srgbClr val="2F2F2F"/>
                </a:solidFill>
              </a:rPr>
              <a:t>Standard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4881" y="1233678"/>
            <a:ext cx="5721985" cy="1443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2100" indent="-279400">
              <a:lnSpc>
                <a:spcPct val="100000"/>
              </a:lnSpc>
              <a:spcBef>
                <a:spcPts val="100"/>
              </a:spcBef>
              <a:buChar char="•"/>
              <a:tabLst>
                <a:tab pos="29210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More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likely</a:t>
            </a:r>
            <a:r>
              <a:rPr sz="1550" spc="1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than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C1C1C"/>
                </a:solidFill>
                <a:latin typeface="Arial"/>
                <a:cs typeface="Arial"/>
              </a:rPr>
              <a:t>not.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Clr>
                <a:srgbClr val="1C1C1C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95275" indent="-282575">
              <a:lnSpc>
                <a:spcPct val="100000"/>
              </a:lnSpc>
              <a:buChar char="•"/>
              <a:tabLst>
                <a:tab pos="29527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50%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plus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155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feather.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9"/>
              </a:spcBef>
              <a:buClr>
                <a:srgbClr val="1C1C1C"/>
              </a:buClr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97180" indent="-281940">
              <a:lnSpc>
                <a:spcPct val="100000"/>
              </a:lnSpc>
              <a:buChar char="•"/>
              <a:tabLst>
                <a:tab pos="29718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Remember</a:t>
            </a:r>
            <a:r>
              <a:rPr sz="1550" spc="2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though,</a:t>
            </a:r>
            <a:r>
              <a:rPr sz="1550" spc="229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evidentiary</a:t>
            </a:r>
            <a:r>
              <a:rPr sz="1550" spc="3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burden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is</a:t>
            </a:r>
            <a:r>
              <a:rPr sz="155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not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on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parties.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091" y="5383913"/>
            <a:ext cx="177165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25" dirty="0">
                <a:solidFill>
                  <a:srgbClr val="1C1C1C"/>
                </a:solidFill>
                <a:latin typeface="Arial"/>
                <a:cs typeface="Arial"/>
              </a:rPr>
              <a:t>63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459" y="5410762"/>
            <a:ext cx="174117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2F2F2F"/>
                </a:solidFill>
                <a:latin typeface="Arial"/>
                <a:cs typeface="Arial"/>
              </a:rPr>
              <a:t>BERNSTEIN</a:t>
            </a:r>
            <a:r>
              <a:rPr sz="1400" b="1" spc="14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7E7E7E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28850" y="530007"/>
            <a:ext cx="406082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55315" algn="l"/>
              </a:tabLst>
            </a:pPr>
            <a:r>
              <a:rPr dirty="0">
                <a:solidFill>
                  <a:srgbClr val="2A2A2A"/>
                </a:solidFill>
              </a:rPr>
              <a:t>Final</a:t>
            </a:r>
            <a:r>
              <a:rPr spc="150" dirty="0">
                <a:solidFill>
                  <a:srgbClr val="2A2A2A"/>
                </a:solidFill>
              </a:rPr>
              <a:t> </a:t>
            </a:r>
            <a:r>
              <a:rPr spc="-10" dirty="0">
                <a:solidFill>
                  <a:srgbClr val="2A2A2A"/>
                </a:solidFill>
              </a:rPr>
              <a:t>Determination</a:t>
            </a:r>
            <a:r>
              <a:rPr dirty="0">
                <a:solidFill>
                  <a:srgbClr val="2A2A2A"/>
                </a:solidFill>
              </a:rPr>
              <a:t>	</a:t>
            </a:r>
            <a:r>
              <a:rPr spc="-10" dirty="0">
                <a:solidFill>
                  <a:srgbClr val="2A2A2A"/>
                </a:solidFill>
              </a:rPr>
              <a:t>Letter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4354" y="1190953"/>
            <a:ext cx="6530975" cy="3515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sz="1550" b="1" dirty="0">
                <a:solidFill>
                  <a:srgbClr val="7B7B7B"/>
                </a:solidFill>
                <a:latin typeface="Arial"/>
                <a:cs typeface="Arial"/>
              </a:rPr>
              <a:t>Must</a:t>
            </a:r>
            <a:r>
              <a:rPr sz="1550" b="1" spc="150" dirty="0">
                <a:solidFill>
                  <a:srgbClr val="7B7B7B"/>
                </a:solidFill>
                <a:latin typeface="Arial"/>
                <a:cs typeface="Arial"/>
              </a:rPr>
              <a:t> </a:t>
            </a:r>
            <a:r>
              <a:rPr sz="1550" b="1" spc="-10" dirty="0">
                <a:solidFill>
                  <a:srgbClr val="7B7B7B"/>
                </a:solidFill>
                <a:latin typeface="Arial"/>
                <a:cs typeface="Arial"/>
              </a:rPr>
              <a:t>include:</a:t>
            </a:r>
            <a:endParaRPr sz="1550">
              <a:latin typeface="Arial"/>
              <a:cs typeface="Arial"/>
            </a:endParaRPr>
          </a:p>
          <a:p>
            <a:pPr marL="242570" indent="-227329">
              <a:lnSpc>
                <a:spcPct val="100000"/>
              </a:lnSpc>
              <a:spcBef>
                <a:spcPts val="1455"/>
              </a:spcBef>
              <a:buClr>
                <a:srgbClr val="2A2A2A"/>
              </a:buClr>
              <a:buChar char="•"/>
              <a:tabLst>
                <a:tab pos="242570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Sections</a:t>
            </a:r>
            <a:r>
              <a:rPr sz="1550" spc="2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policy</a:t>
            </a:r>
            <a:r>
              <a:rPr sz="155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alleged</a:t>
            </a:r>
            <a:r>
              <a:rPr sz="1550" spc="1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have</a:t>
            </a:r>
            <a:r>
              <a:rPr sz="155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been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violated.</a:t>
            </a:r>
            <a:endParaRPr sz="1550">
              <a:latin typeface="Arial"/>
              <a:cs typeface="Arial"/>
            </a:endParaRPr>
          </a:p>
          <a:p>
            <a:pPr marL="240665" marR="349885" indent="-222885">
              <a:lnSpc>
                <a:spcPct val="104600"/>
              </a:lnSpc>
              <a:spcBef>
                <a:spcPts val="1350"/>
              </a:spcBef>
              <a:buChar char="•"/>
              <a:tabLst>
                <a:tab pos="240665" algn="l"/>
                <a:tab pos="245745" algn="l"/>
              </a:tabLst>
            </a:pPr>
            <a:r>
              <a:rPr sz="1550" dirty="0">
                <a:solidFill>
                  <a:srgbClr val="2A2A2A"/>
                </a:solidFill>
                <a:latin typeface="Arial"/>
                <a:cs typeface="Arial"/>
              </a:rPr>
              <a:t>	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description</a:t>
            </a:r>
            <a:r>
              <a:rPr sz="1550" spc="1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procedural</a:t>
            </a:r>
            <a:r>
              <a:rPr sz="155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steps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taken</a:t>
            </a:r>
            <a:r>
              <a:rPr sz="155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from</a:t>
            </a:r>
            <a:r>
              <a:rPr sz="1550" spc="1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receipt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61616"/>
                </a:solidFill>
                <a:latin typeface="Arial"/>
                <a:cs typeface="Arial"/>
              </a:rPr>
              <a:t>the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formal</a:t>
            </a:r>
            <a:r>
              <a:rPr sz="155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complaint</a:t>
            </a:r>
            <a:r>
              <a:rPr sz="1550" spc="2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through</a:t>
            </a:r>
            <a:r>
              <a:rPr sz="1550" spc="1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determination.</a:t>
            </a:r>
            <a:endParaRPr sz="1550">
              <a:latin typeface="Arial"/>
              <a:cs typeface="Arial"/>
            </a:endParaRPr>
          </a:p>
          <a:p>
            <a:pPr marL="242570" indent="-227329">
              <a:lnSpc>
                <a:spcPct val="100000"/>
              </a:lnSpc>
              <a:spcBef>
                <a:spcPts val="1430"/>
              </a:spcBef>
              <a:buClr>
                <a:srgbClr val="2A2A2A"/>
              </a:buClr>
              <a:buChar char="•"/>
              <a:tabLst>
                <a:tab pos="242570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Statement</a:t>
            </a:r>
            <a:r>
              <a:rPr sz="1550" spc="2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findings</a:t>
            </a:r>
            <a:r>
              <a:rPr sz="1550" spc="1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fact</a:t>
            </a:r>
            <a:r>
              <a:rPr sz="1550" spc="1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supporting</a:t>
            </a:r>
            <a:r>
              <a:rPr sz="1550" spc="1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determination.</a:t>
            </a:r>
            <a:endParaRPr sz="1550">
              <a:latin typeface="Arial"/>
              <a:cs typeface="Arial"/>
            </a:endParaRPr>
          </a:p>
          <a:p>
            <a:pPr marL="242570" indent="-229870">
              <a:lnSpc>
                <a:spcPct val="100000"/>
              </a:lnSpc>
              <a:spcBef>
                <a:spcPts val="1430"/>
              </a:spcBef>
              <a:buChar char="•"/>
              <a:tabLst>
                <a:tab pos="242570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Statement</a:t>
            </a:r>
            <a:r>
              <a:rPr sz="1550" spc="2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8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rationale</a:t>
            </a:r>
            <a:r>
              <a:rPr sz="155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for</a:t>
            </a:r>
            <a:r>
              <a:rPr sz="1550" spc="1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result</a:t>
            </a:r>
            <a:r>
              <a:rPr sz="155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as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each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specific</a:t>
            </a:r>
            <a:r>
              <a:rPr sz="1550" spc="1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allegation.</a:t>
            </a:r>
            <a:endParaRPr sz="1550">
              <a:latin typeface="Arial"/>
              <a:cs typeface="Arial"/>
            </a:endParaRPr>
          </a:p>
          <a:p>
            <a:pPr marL="236854" marR="5080" indent="-221615" algn="just">
              <a:lnSpc>
                <a:spcPct val="104000"/>
              </a:lnSpc>
              <a:spcBef>
                <a:spcPts val="1360"/>
              </a:spcBef>
              <a:buClr>
                <a:srgbClr val="2A2A2A"/>
              </a:buClr>
              <a:buChar char="•"/>
              <a:tabLst>
                <a:tab pos="241935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Sanctions</a:t>
            </a:r>
            <a:r>
              <a:rPr sz="1550" spc="2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imposed</a:t>
            </a:r>
            <a:r>
              <a:rPr sz="1550" spc="1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on</a:t>
            </a:r>
            <a:r>
              <a:rPr sz="1550" spc="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Respondent</a:t>
            </a:r>
            <a:r>
              <a:rPr sz="1550" spc="2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5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any</a:t>
            </a:r>
            <a:r>
              <a:rPr sz="1550" spc="1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remedies</a:t>
            </a:r>
            <a:r>
              <a:rPr sz="1550" spc="2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provided</a:t>
            </a:r>
            <a:r>
              <a:rPr sz="1550" spc="1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61616"/>
                </a:solidFill>
                <a:latin typeface="Arial"/>
                <a:cs typeface="Arial"/>
              </a:rPr>
              <a:t>the 	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Complainant</a:t>
            </a:r>
            <a:r>
              <a:rPr sz="1550" spc="3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designed</a:t>
            </a:r>
            <a:r>
              <a:rPr sz="1550" spc="1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restore</a:t>
            </a:r>
            <a:r>
              <a:rPr sz="1550" spc="11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preserve</a:t>
            </a:r>
            <a:r>
              <a:rPr sz="1550" spc="204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access</a:t>
            </a:r>
            <a:r>
              <a:rPr sz="1550" spc="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550" spc="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55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education 	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program</a:t>
            </a:r>
            <a:r>
              <a:rPr sz="1550" spc="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550" spc="1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activity.</a:t>
            </a:r>
            <a:endParaRPr sz="1550">
              <a:latin typeface="Arial"/>
              <a:cs typeface="Arial"/>
            </a:endParaRPr>
          </a:p>
          <a:p>
            <a:pPr marL="239395" indent="-226695">
              <a:lnSpc>
                <a:spcPct val="100000"/>
              </a:lnSpc>
              <a:spcBef>
                <a:spcPts val="1455"/>
              </a:spcBef>
              <a:buClr>
                <a:srgbClr val="2A2A2A"/>
              </a:buClr>
              <a:buChar char="•"/>
              <a:tabLst>
                <a:tab pos="239395" algn="l"/>
              </a:tabLst>
            </a:pP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Procedures</a:t>
            </a:r>
            <a:r>
              <a:rPr sz="1550" spc="2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bases</a:t>
            </a:r>
            <a:r>
              <a:rPr sz="1550" spc="1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for</a:t>
            </a:r>
            <a:r>
              <a:rPr sz="1550" spc="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61616"/>
                </a:solidFill>
                <a:latin typeface="Arial"/>
                <a:cs typeface="Arial"/>
              </a:rPr>
              <a:t>any</a:t>
            </a:r>
            <a:r>
              <a:rPr sz="1550" spc="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61616"/>
                </a:solidFill>
                <a:latin typeface="Arial"/>
                <a:cs typeface="Arial"/>
              </a:rPr>
              <a:t>appeal.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1967" y="5490374"/>
            <a:ext cx="175895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61616"/>
                </a:solidFill>
                <a:latin typeface="Arial"/>
                <a:cs typeface="Arial"/>
              </a:rPr>
              <a:t>64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">
              <a:lnSpc>
                <a:spcPts val="1705"/>
              </a:lnSpc>
            </a:pPr>
            <a:r>
              <a:rPr dirty="0"/>
              <a:t>BERNSTEIN</a:t>
            </a:r>
            <a:r>
              <a:rPr spc="450" dirty="0"/>
              <a:t> </a:t>
            </a:r>
            <a:r>
              <a:rPr spc="-20" dirty="0">
                <a:solidFill>
                  <a:srgbClr val="7B7B7B"/>
                </a:solidFill>
              </a:rPr>
              <a:t>SHUR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37267" y="444559"/>
            <a:ext cx="403796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F2F2F"/>
                </a:solidFill>
              </a:rPr>
              <a:t>Rationale</a:t>
            </a:r>
            <a:r>
              <a:rPr spc="260" dirty="0">
                <a:solidFill>
                  <a:srgbClr val="2F2F2F"/>
                </a:solidFill>
              </a:rPr>
              <a:t> </a:t>
            </a:r>
            <a:r>
              <a:rPr spc="55" dirty="0">
                <a:solidFill>
                  <a:srgbClr val="2F2F2F"/>
                </a:solidFill>
              </a:rPr>
              <a:t>and</a:t>
            </a:r>
            <a:r>
              <a:rPr spc="120" dirty="0">
                <a:solidFill>
                  <a:srgbClr val="2F2F2F"/>
                </a:solidFill>
              </a:rPr>
              <a:t> </a:t>
            </a:r>
            <a:r>
              <a:rPr spc="-10" dirty="0">
                <a:solidFill>
                  <a:srgbClr val="2F2F2F"/>
                </a:solidFill>
              </a:rPr>
              <a:t>Conclusion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6351" y="1123816"/>
            <a:ext cx="6470015" cy="3628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285" indent="-235585">
              <a:lnSpc>
                <a:spcPct val="100000"/>
              </a:lnSpc>
              <a:spcBef>
                <a:spcPts val="100"/>
              </a:spcBef>
              <a:buClr>
                <a:srgbClr val="2F2F2F"/>
              </a:buClr>
              <a:buChar char="•"/>
              <a:tabLst>
                <a:tab pos="24828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Clearly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articulates</a:t>
            </a:r>
            <a:r>
              <a:rPr sz="1550" spc="2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policy</a:t>
            </a:r>
            <a:r>
              <a:rPr sz="1550" spc="1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elements</a:t>
            </a:r>
            <a:r>
              <a:rPr sz="1550" spc="2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at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issue.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5110" marR="850900" indent="-233045">
              <a:lnSpc>
                <a:spcPct val="104600"/>
              </a:lnSpc>
              <a:buChar char="•"/>
              <a:tabLst>
                <a:tab pos="245110" algn="l"/>
                <a:tab pos="24828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	Clearly</a:t>
            </a:r>
            <a:r>
              <a:rPr sz="1550" spc="229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articulates</a:t>
            </a:r>
            <a:r>
              <a:rPr sz="1550" spc="2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how</a:t>
            </a:r>
            <a:r>
              <a:rPr sz="1550" spc="1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determination</a:t>
            </a:r>
            <a:r>
              <a:rPr sz="1550" spc="3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responsibility/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C1C1C"/>
                </a:solidFill>
                <a:latin typeface="Arial"/>
                <a:cs typeface="Arial"/>
              </a:rPr>
              <a:t>no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responsibility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was</a:t>
            </a:r>
            <a:r>
              <a:rPr sz="1550" spc="2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reached.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9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50825" indent="-235585">
              <a:lnSpc>
                <a:spcPct val="100000"/>
              </a:lnSpc>
              <a:buClr>
                <a:srgbClr val="2F2F2F"/>
              </a:buClr>
              <a:buChar char="•"/>
              <a:tabLst>
                <a:tab pos="25082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Clearly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identifies</a:t>
            </a:r>
            <a:r>
              <a:rPr sz="1550" spc="229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evidence</a:t>
            </a:r>
            <a:r>
              <a:rPr sz="1550" spc="1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support</a:t>
            </a:r>
            <a:r>
              <a:rPr sz="1550" spc="2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determination.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50825" marR="5080" indent="-235585">
              <a:lnSpc>
                <a:spcPct val="103400"/>
              </a:lnSpc>
              <a:buClr>
                <a:srgbClr val="2F2F2F"/>
              </a:buClr>
              <a:buChar char="•"/>
              <a:tabLst>
                <a:tab pos="254635" algn="l"/>
              </a:tabLst>
            </a:pP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Clearly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outlines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credibility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determinations</a:t>
            </a:r>
            <a:r>
              <a:rPr sz="1550" spc="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made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basis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C1C1C"/>
                </a:solidFill>
                <a:latin typeface="Arial"/>
                <a:cs typeface="Arial"/>
              </a:rPr>
              <a:t>on 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which</a:t>
            </a:r>
            <a:r>
              <a:rPr sz="155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they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were</a:t>
            </a:r>
            <a:r>
              <a:rPr sz="1550" spc="1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made:</a:t>
            </a:r>
            <a:endParaRPr sz="1550">
              <a:latin typeface="Arial"/>
              <a:cs typeface="Arial"/>
            </a:endParaRPr>
          </a:p>
          <a:p>
            <a:pPr marL="661035">
              <a:lnSpc>
                <a:spcPct val="100000"/>
              </a:lnSpc>
              <a:spcBef>
                <a:spcPts val="430"/>
              </a:spcBef>
              <a:tabLst>
                <a:tab pos="935990" algn="l"/>
              </a:tabLst>
            </a:pPr>
            <a:r>
              <a:rPr sz="1350" spc="-50" dirty="0">
                <a:solidFill>
                  <a:srgbClr val="1C1C1C"/>
                </a:solidFill>
                <a:latin typeface="Times New Roman"/>
                <a:cs typeface="Times New Roman"/>
              </a:rPr>
              <a:t>o</a:t>
            </a:r>
            <a:r>
              <a:rPr sz="1350" dirty="0">
                <a:solidFill>
                  <a:srgbClr val="1C1C1C"/>
                </a:solidFill>
                <a:latin typeface="Times New Roman"/>
                <a:cs typeface="Times New Roman"/>
              </a:rPr>
              <a:t>	</a:t>
            </a:r>
            <a:r>
              <a:rPr sz="1400" dirty="0">
                <a:solidFill>
                  <a:srgbClr val="1C1C1C"/>
                </a:solidFill>
                <a:latin typeface="Arial"/>
                <a:cs typeface="Arial"/>
              </a:rPr>
              <a:t>Credibility</a:t>
            </a:r>
            <a:r>
              <a:rPr sz="1400" spc="229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40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C1C1C"/>
                </a:solidFill>
                <a:latin typeface="Arial"/>
                <a:cs typeface="Arial"/>
              </a:rPr>
              <a:t>evidence</a:t>
            </a:r>
            <a:r>
              <a:rPr sz="1400" spc="1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C1C1C"/>
                </a:solidFill>
                <a:latin typeface="Arial"/>
                <a:cs typeface="Arial"/>
              </a:rPr>
              <a:t>not</a:t>
            </a:r>
            <a:r>
              <a:rPr sz="140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C1C1C"/>
                </a:solidFill>
                <a:latin typeface="Arial"/>
                <a:cs typeface="Arial"/>
              </a:rPr>
              <a:t>general</a:t>
            </a:r>
            <a:r>
              <a:rPr sz="1400" spc="1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C1C1C"/>
                </a:solidFill>
                <a:latin typeface="Arial"/>
                <a:cs typeface="Arial"/>
              </a:rPr>
              <a:t>credibility</a:t>
            </a:r>
            <a:r>
              <a:rPr sz="1400" spc="1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400" spc="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C1C1C"/>
                </a:solidFill>
                <a:latin typeface="Arial"/>
                <a:cs typeface="Arial"/>
              </a:rPr>
              <a:t>persons.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85"/>
              </a:spcBef>
            </a:pPr>
            <a:endParaRPr sz="1400">
              <a:latin typeface="Arial"/>
              <a:cs typeface="Arial"/>
            </a:endParaRPr>
          </a:p>
          <a:p>
            <a:pPr marL="251460" marR="531495" indent="-236220">
              <a:lnSpc>
                <a:spcPct val="104600"/>
              </a:lnSpc>
              <a:spcBef>
                <a:spcPts val="5"/>
              </a:spcBef>
              <a:buChar char="•"/>
              <a:tabLst>
                <a:tab pos="25146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Explains</a:t>
            </a:r>
            <a:r>
              <a:rPr sz="1550" spc="1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how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relevant</a:t>
            </a:r>
            <a:r>
              <a:rPr sz="1550" spc="2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evidence</a:t>
            </a:r>
            <a:r>
              <a:rPr sz="1550" spc="2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was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weighed</a:t>
            </a:r>
            <a:r>
              <a:rPr sz="1550" spc="2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assessed</a:t>
            </a:r>
            <a:r>
              <a:rPr sz="1550" spc="2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C1C1C"/>
                </a:solidFill>
                <a:latin typeface="Arial"/>
                <a:cs typeface="Arial"/>
              </a:rPr>
              <a:t>in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reaching</a:t>
            </a:r>
            <a:r>
              <a:rPr sz="1550" spc="2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conclusion.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834" y="5395397"/>
            <a:ext cx="169545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-25" dirty="0">
                <a:solidFill>
                  <a:srgbClr val="1C1C1C"/>
                </a:solidFill>
                <a:latin typeface="Times New Roman"/>
                <a:cs typeface="Times New Roman"/>
              </a:rPr>
              <a:t>65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7195" y="5419918"/>
            <a:ext cx="1739264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2F2F2F"/>
                </a:solidFill>
                <a:latin typeface="Arial"/>
                <a:cs typeface="Arial"/>
              </a:rPr>
              <a:t>BERNSTEIN</a:t>
            </a:r>
            <a:r>
              <a:rPr sz="1400" b="1" spc="16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9369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100"/>
              </a:spcBef>
            </a:pPr>
            <a:r>
              <a:rPr dirty="0"/>
              <a:t>Appeal</a:t>
            </a:r>
            <a:r>
              <a:rPr spc="200" dirty="0"/>
              <a:t> </a:t>
            </a:r>
            <a:r>
              <a:rPr spc="-10" dirty="0"/>
              <a:t>Process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6395" y="1339723"/>
            <a:ext cx="6631940" cy="2671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8290" indent="-275590">
              <a:lnSpc>
                <a:spcPct val="100000"/>
              </a:lnSpc>
              <a:spcBef>
                <a:spcPts val="100"/>
              </a:spcBef>
              <a:buChar char="•"/>
              <a:tabLst>
                <a:tab pos="288290" algn="l"/>
              </a:tabLst>
            </a:pP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Procedural</a:t>
            </a:r>
            <a:r>
              <a:rPr sz="170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irregularity</a:t>
            </a:r>
            <a:r>
              <a:rPr sz="1700" spc="2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that</a:t>
            </a:r>
            <a:r>
              <a:rPr sz="170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affected</a:t>
            </a:r>
            <a:r>
              <a:rPr sz="1700" spc="1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70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outcome</a:t>
            </a:r>
            <a:r>
              <a:rPr sz="1700" spc="2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7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70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matter;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25"/>
              </a:spcBef>
              <a:buFont typeface="Arial"/>
              <a:buChar char="•"/>
            </a:pPr>
            <a:endParaRPr sz="1700">
              <a:latin typeface="Arial"/>
              <a:cs typeface="Arial"/>
            </a:endParaRPr>
          </a:p>
          <a:p>
            <a:pPr marL="288925" marR="156845" indent="-273685">
              <a:lnSpc>
                <a:spcPct val="104800"/>
              </a:lnSpc>
              <a:buClr>
                <a:srgbClr val="2B2B2B"/>
              </a:buClr>
              <a:buChar char="•"/>
              <a:tabLst>
                <a:tab pos="288925" algn="l"/>
              </a:tabLst>
            </a:pP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New</a:t>
            </a:r>
            <a:r>
              <a:rPr sz="170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evidence</a:t>
            </a:r>
            <a:r>
              <a:rPr sz="1700" spc="229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that</a:t>
            </a:r>
            <a:r>
              <a:rPr sz="17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was</a:t>
            </a:r>
            <a:r>
              <a:rPr sz="1700" spc="1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not</a:t>
            </a:r>
            <a:r>
              <a:rPr sz="17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reasonably</a:t>
            </a:r>
            <a:r>
              <a:rPr sz="1700" spc="25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available</a:t>
            </a:r>
            <a:r>
              <a:rPr sz="1700" spc="1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at</a:t>
            </a:r>
            <a:r>
              <a:rPr sz="1700" spc="9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70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time</a:t>
            </a:r>
            <a:r>
              <a:rPr sz="170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1A1A1A"/>
                </a:solidFill>
                <a:latin typeface="Arial"/>
                <a:cs typeface="Arial"/>
              </a:rPr>
              <a:t>of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7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decision</a:t>
            </a:r>
            <a:r>
              <a:rPr sz="1700" spc="15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that</a:t>
            </a:r>
            <a:r>
              <a:rPr sz="1700" spc="12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could</a:t>
            </a:r>
            <a:r>
              <a:rPr sz="170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affect</a:t>
            </a:r>
            <a:r>
              <a:rPr sz="170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7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outcome</a:t>
            </a:r>
            <a:r>
              <a:rPr sz="1700" spc="1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7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700" spc="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matter;</a:t>
            </a:r>
            <a:r>
              <a:rPr sz="1700" spc="2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25"/>
              </a:spcBef>
              <a:buFont typeface="Arial"/>
              <a:buChar char="•"/>
            </a:pPr>
            <a:endParaRPr sz="1700">
              <a:latin typeface="Arial"/>
              <a:cs typeface="Arial"/>
            </a:endParaRPr>
          </a:p>
          <a:p>
            <a:pPr marL="287020" marR="5080" indent="-271780">
              <a:lnSpc>
                <a:spcPct val="104800"/>
              </a:lnSpc>
              <a:buChar char="•"/>
              <a:tabLst>
                <a:tab pos="287020" algn="l"/>
              </a:tabLst>
            </a:pP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70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Title</a:t>
            </a:r>
            <a:r>
              <a:rPr sz="1700" spc="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IX</a:t>
            </a:r>
            <a:r>
              <a:rPr sz="1700" spc="1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Coordinator,</a:t>
            </a:r>
            <a:r>
              <a:rPr sz="1700" spc="23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investigator</a:t>
            </a:r>
            <a:r>
              <a:rPr sz="1700" spc="2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700" spc="114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a</a:t>
            </a:r>
            <a:r>
              <a:rPr sz="17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decision</a:t>
            </a:r>
            <a:r>
              <a:rPr sz="1700" spc="1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maker</a:t>
            </a:r>
            <a:r>
              <a:rPr sz="1700" spc="2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had</a:t>
            </a:r>
            <a:r>
              <a:rPr sz="1700" spc="1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1A1A1A"/>
                </a:solidFill>
                <a:latin typeface="Arial"/>
                <a:cs typeface="Arial"/>
              </a:rPr>
              <a:t>a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conflict</a:t>
            </a:r>
            <a:r>
              <a:rPr sz="1700" spc="15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7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interest</a:t>
            </a:r>
            <a:r>
              <a:rPr sz="1700" spc="1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70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bias</a:t>
            </a:r>
            <a:r>
              <a:rPr sz="1700" spc="10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for</a:t>
            </a:r>
            <a:r>
              <a:rPr sz="1700" spc="14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7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against</a:t>
            </a:r>
            <a:r>
              <a:rPr sz="1700" spc="1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Complainants</a:t>
            </a:r>
            <a:r>
              <a:rPr sz="1700" spc="24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1A1A1A"/>
                </a:solidFill>
                <a:latin typeface="Arial"/>
                <a:cs typeface="Arial"/>
              </a:rPr>
              <a:t>or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Respondents</a:t>
            </a:r>
            <a:r>
              <a:rPr sz="1700" spc="26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generally,</a:t>
            </a:r>
            <a:r>
              <a:rPr sz="1700" spc="22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or</a:t>
            </a:r>
            <a:r>
              <a:rPr sz="1700" spc="1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7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individual</a:t>
            </a:r>
            <a:r>
              <a:rPr sz="1700" spc="21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Complainant</a:t>
            </a:r>
            <a:r>
              <a:rPr sz="1700" spc="33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1A1A1A"/>
                </a:solidFill>
                <a:latin typeface="Arial"/>
                <a:cs typeface="Arial"/>
              </a:rPr>
              <a:t>or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Respondent</a:t>
            </a:r>
            <a:r>
              <a:rPr sz="1700" spc="27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that</a:t>
            </a:r>
            <a:r>
              <a:rPr sz="1700" spc="10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affected</a:t>
            </a:r>
            <a:r>
              <a:rPr sz="1700" spc="18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700" spc="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outcome</a:t>
            </a:r>
            <a:r>
              <a:rPr sz="1700" spc="190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of</a:t>
            </a:r>
            <a:r>
              <a:rPr sz="1700" spc="8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A1A1A"/>
                </a:solidFill>
                <a:latin typeface="Arial"/>
                <a:cs typeface="Arial"/>
              </a:rPr>
              <a:t>the</a:t>
            </a:r>
            <a:r>
              <a:rPr sz="1700" spc="75" dirty="0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1A1A1A"/>
                </a:solidFill>
                <a:latin typeface="Arial"/>
                <a:cs typeface="Arial"/>
              </a:rPr>
              <a:t>matter.</a:t>
            </a:r>
            <a:endParaRPr sz="1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019" y="5499530"/>
            <a:ext cx="173990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25" dirty="0">
                <a:solidFill>
                  <a:srgbClr val="1A1A1A"/>
                </a:solidFill>
                <a:latin typeface="Arial"/>
                <a:cs typeface="Arial"/>
              </a:rPr>
              <a:t>66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9672" rIns="0" bIns="0" rtlCol="0">
            <a:spAutoFit/>
          </a:bodyPr>
          <a:lstStyle/>
          <a:p>
            <a:pPr marL="24765">
              <a:lnSpc>
                <a:spcPts val="1650"/>
              </a:lnSpc>
            </a:pPr>
            <a:r>
              <a:rPr sz="1400" spc="65" dirty="0">
                <a:solidFill>
                  <a:srgbClr val="2B2B2B"/>
                </a:solidFill>
              </a:rPr>
              <a:t>BERNSTEIN</a:t>
            </a:r>
            <a:r>
              <a:rPr sz="1400" spc="165" dirty="0">
                <a:solidFill>
                  <a:srgbClr val="2B2B2B"/>
                </a:solidFill>
              </a:rPr>
              <a:t> </a:t>
            </a:r>
            <a:r>
              <a:rPr sz="1400" spc="30" dirty="0">
                <a:solidFill>
                  <a:srgbClr val="808080"/>
                </a:solidFill>
              </a:rPr>
              <a:t>SHUR</a:t>
            </a:r>
            <a:endParaRPr sz="140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00909" y="499490"/>
            <a:ext cx="128714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333333"/>
                </a:solidFill>
              </a:rPr>
              <a:t>Appeals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5140" y="1117456"/>
            <a:ext cx="6656705" cy="3648075"/>
          </a:xfrm>
          <a:prstGeom prst="rect">
            <a:avLst/>
          </a:prstGeom>
        </p:spPr>
        <p:txBody>
          <a:bodyPr vert="horz" wrap="square" lIns="0" tIns="128905" rIns="0" bIns="0" rtlCol="0">
            <a:spAutoFit/>
          </a:bodyPr>
          <a:lstStyle/>
          <a:p>
            <a:pPr marL="384175" indent="-369570">
              <a:lnSpc>
                <a:spcPct val="100000"/>
              </a:lnSpc>
              <a:spcBef>
                <a:spcPts val="1015"/>
              </a:spcBef>
              <a:buAutoNum type="arabicPeriod"/>
              <a:tabLst>
                <a:tab pos="384175" algn="l"/>
              </a:tabLst>
            </a:pP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Deny</a:t>
            </a:r>
            <a:r>
              <a:rPr sz="1600" spc="4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</a:t>
            </a:r>
            <a:r>
              <a:rPr sz="1600" spc="-1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appeal</a:t>
            </a:r>
            <a:r>
              <a:rPr sz="1600" spc="5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and</a:t>
            </a:r>
            <a:r>
              <a:rPr sz="1600" spc="-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affirm</a:t>
            </a:r>
            <a:r>
              <a:rPr sz="1600" spc="3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</a:t>
            </a:r>
            <a:r>
              <a:rPr sz="1600" spc="-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original</a:t>
            </a:r>
            <a:r>
              <a:rPr sz="1600" spc="5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51515"/>
                </a:solidFill>
                <a:latin typeface="Arial"/>
                <a:cs typeface="Arial"/>
              </a:rPr>
              <a:t>decision;</a:t>
            </a:r>
            <a:endParaRPr sz="1600">
              <a:latin typeface="Arial"/>
              <a:cs typeface="Arial"/>
            </a:endParaRPr>
          </a:p>
          <a:p>
            <a:pPr marL="382905" marR="5080" indent="-370840">
              <a:lnSpc>
                <a:spcPct val="100000"/>
              </a:lnSpc>
              <a:spcBef>
                <a:spcPts val="915"/>
              </a:spcBef>
              <a:buAutoNum type="arabicPeriod"/>
              <a:tabLst>
                <a:tab pos="384175" algn="l"/>
              </a:tabLst>
            </a:pP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Grant</a:t>
            </a:r>
            <a:r>
              <a:rPr sz="1600" spc="-2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 appeal</a:t>
            </a:r>
            <a:r>
              <a:rPr sz="1600" spc="1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and order</a:t>
            </a:r>
            <a:r>
              <a:rPr sz="1600" spc="7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</a:t>
            </a:r>
            <a:r>
              <a:rPr sz="1600" spc="1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previously</a:t>
            </a:r>
            <a:r>
              <a:rPr sz="1600" spc="9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dismissed</a:t>
            </a:r>
            <a:r>
              <a:rPr sz="1600" spc="5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Formal</a:t>
            </a:r>
            <a:r>
              <a:rPr sz="1600" spc="1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51515"/>
                </a:solidFill>
                <a:latin typeface="Arial"/>
                <a:cs typeface="Arial"/>
              </a:rPr>
              <a:t>Complaint 	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to be</a:t>
            </a:r>
            <a:r>
              <a:rPr sz="1600" spc="1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51515"/>
                </a:solidFill>
                <a:latin typeface="Arial"/>
                <a:cs typeface="Arial"/>
              </a:rPr>
              <a:t>reinstated;</a:t>
            </a:r>
            <a:endParaRPr sz="1600">
              <a:latin typeface="Arial"/>
              <a:cs typeface="Arial"/>
            </a:endParaRPr>
          </a:p>
          <a:p>
            <a:pPr marL="385445" marR="48260" indent="-370205">
              <a:lnSpc>
                <a:spcPct val="100000"/>
              </a:lnSpc>
              <a:spcBef>
                <a:spcPts val="895"/>
              </a:spcBef>
              <a:buAutoNum type="arabicPeriod"/>
              <a:tabLst>
                <a:tab pos="385445" algn="l"/>
              </a:tabLst>
            </a:pP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Grant</a:t>
            </a:r>
            <a:r>
              <a:rPr sz="1600" spc="2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</a:t>
            </a:r>
            <a:r>
              <a:rPr sz="1600" spc="-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appeal</a:t>
            </a:r>
            <a:r>
              <a:rPr sz="1600" spc="1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and</a:t>
            </a:r>
            <a:r>
              <a:rPr sz="1600" spc="-1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remand</a:t>
            </a:r>
            <a:r>
              <a:rPr sz="1600" spc="5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to</a:t>
            </a:r>
            <a:r>
              <a:rPr sz="1600" spc="-2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</a:t>
            </a:r>
            <a:r>
              <a:rPr sz="1600" spc="-2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Hearing</a:t>
            </a:r>
            <a:r>
              <a:rPr sz="1600" spc="-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Officer/Panel</a:t>
            </a:r>
            <a:r>
              <a:rPr sz="1600" spc="9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for</a:t>
            </a:r>
            <a:r>
              <a:rPr sz="1600" spc="-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51515"/>
                </a:solidFill>
                <a:latin typeface="Arial"/>
                <a:cs typeface="Arial"/>
              </a:rPr>
              <a:t>further consideration;</a:t>
            </a:r>
            <a:endParaRPr sz="1600">
              <a:latin typeface="Arial"/>
              <a:cs typeface="Arial"/>
            </a:endParaRPr>
          </a:p>
          <a:p>
            <a:pPr marL="386080" marR="501015" indent="-370840">
              <a:lnSpc>
                <a:spcPct val="100000"/>
              </a:lnSpc>
              <a:spcBef>
                <a:spcPts val="915"/>
              </a:spcBef>
              <a:buAutoNum type="arabicPeriod"/>
              <a:tabLst>
                <a:tab pos="389255" algn="l"/>
              </a:tabLst>
            </a:pP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Grant</a:t>
            </a:r>
            <a:r>
              <a:rPr sz="1600" spc="-2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 appeal</a:t>
            </a:r>
            <a:r>
              <a:rPr sz="1600" spc="1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and</a:t>
            </a:r>
            <a:r>
              <a:rPr sz="1600" spc="-1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remand</a:t>
            </a:r>
            <a:r>
              <a:rPr sz="1600" spc="6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for</a:t>
            </a:r>
            <a:r>
              <a:rPr sz="1600" spc="3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 new</a:t>
            </a:r>
            <a:r>
              <a:rPr sz="1600" spc="2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live</a:t>
            </a:r>
            <a:r>
              <a:rPr sz="1600" spc="1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hearing</a:t>
            </a:r>
            <a:r>
              <a:rPr sz="1600" spc="3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before</a:t>
            </a:r>
            <a:r>
              <a:rPr sz="1600" spc="2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51515"/>
                </a:solidFill>
                <a:latin typeface="Arial"/>
                <a:cs typeface="Arial"/>
              </a:rPr>
              <a:t>new 	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Hearing</a:t>
            </a:r>
            <a:r>
              <a:rPr sz="1600" spc="3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Officer/Panel</a:t>
            </a:r>
            <a:r>
              <a:rPr sz="1600" spc="8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51515"/>
                </a:solidFill>
                <a:latin typeface="Arial"/>
                <a:cs typeface="Arial"/>
              </a:rPr>
              <a:t>or;</a:t>
            </a:r>
            <a:endParaRPr sz="1600">
              <a:latin typeface="Arial"/>
              <a:cs typeface="Arial"/>
            </a:endParaRPr>
          </a:p>
          <a:p>
            <a:pPr marL="388620" indent="-369570">
              <a:lnSpc>
                <a:spcPct val="100000"/>
              </a:lnSpc>
              <a:spcBef>
                <a:spcPts val="894"/>
              </a:spcBef>
              <a:buAutoNum type="arabicPeriod"/>
              <a:tabLst>
                <a:tab pos="388620" algn="l"/>
              </a:tabLst>
            </a:pP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Grant</a:t>
            </a:r>
            <a:r>
              <a:rPr sz="1600" spc="2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 appeal</a:t>
            </a:r>
            <a:r>
              <a:rPr sz="1600" spc="2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and</a:t>
            </a:r>
            <a:r>
              <a:rPr sz="1600" spc="-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revise</a:t>
            </a:r>
            <a:r>
              <a:rPr sz="1600" spc="5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</a:t>
            </a:r>
            <a:r>
              <a:rPr sz="1600" spc="1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51515"/>
                </a:solidFill>
                <a:latin typeface="Arial"/>
                <a:cs typeface="Arial"/>
              </a:rPr>
              <a:t>sanction.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85"/>
              </a:spcBef>
            </a:pPr>
            <a:endParaRPr sz="1600">
              <a:latin typeface="Arial"/>
              <a:cs typeface="Arial"/>
            </a:endParaRPr>
          </a:p>
          <a:p>
            <a:pPr marL="17145" marR="779780" indent="-635">
              <a:lnSpc>
                <a:spcPct val="100699"/>
              </a:lnSpc>
            </a:pP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</a:t>
            </a:r>
            <a:r>
              <a:rPr sz="1600" spc="2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Appeal</a:t>
            </a:r>
            <a:r>
              <a:rPr sz="1600" spc="4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Officer</a:t>
            </a:r>
            <a:r>
              <a:rPr sz="1600" spc="5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will</a:t>
            </a:r>
            <a:r>
              <a:rPr sz="1600" spc="1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issue</a:t>
            </a:r>
            <a:r>
              <a:rPr sz="1600" spc="2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</a:t>
            </a:r>
            <a:r>
              <a:rPr sz="1600" spc="3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written</a:t>
            </a:r>
            <a:r>
              <a:rPr sz="1600" spc="2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decision,</a:t>
            </a:r>
            <a:r>
              <a:rPr sz="1600" spc="6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which</a:t>
            </a:r>
            <a:r>
              <a:rPr sz="1600" spc="2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shall</a:t>
            </a:r>
            <a:r>
              <a:rPr sz="1600" spc="-1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51515"/>
                </a:solidFill>
                <a:latin typeface="Arial"/>
                <a:cs typeface="Arial"/>
              </a:rPr>
              <a:t>be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provided</a:t>
            </a:r>
            <a:r>
              <a:rPr sz="1600" spc="10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to</a:t>
            </a:r>
            <a:r>
              <a:rPr sz="1600" spc="-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both</a:t>
            </a:r>
            <a:r>
              <a:rPr sz="1600" spc="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parties</a:t>
            </a:r>
            <a:r>
              <a:rPr sz="1600" spc="2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simultaneously.</a:t>
            </a:r>
            <a:r>
              <a:rPr sz="1600" spc="-6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</a:t>
            </a:r>
            <a:r>
              <a:rPr sz="1600" spc="5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written</a:t>
            </a:r>
            <a:r>
              <a:rPr sz="1600" spc="8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decision</a:t>
            </a:r>
            <a:r>
              <a:rPr sz="1600" spc="10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151515"/>
                </a:solidFill>
                <a:latin typeface="Arial"/>
                <a:cs typeface="Arial"/>
              </a:rPr>
              <a:t>will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describe</a:t>
            </a:r>
            <a:r>
              <a:rPr sz="1600" spc="10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 result</a:t>
            </a:r>
            <a:r>
              <a:rPr sz="1600" spc="1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of</a:t>
            </a:r>
            <a:r>
              <a:rPr sz="1600" spc="1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</a:t>
            </a:r>
            <a:r>
              <a:rPr sz="1600" spc="-2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appeal</a:t>
            </a:r>
            <a:r>
              <a:rPr sz="1600" spc="7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and</a:t>
            </a:r>
            <a:r>
              <a:rPr sz="1600" spc="25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51515"/>
                </a:solidFill>
                <a:latin typeface="Arial"/>
                <a:cs typeface="Arial"/>
              </a:rPr>
              <a:t>the</a:t>
            </a:r>
            <a:r>
              <a:rPr sz="1600" spc="-40" dirty="0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51515"/>
                </a:solidFill>
                <a:latin typeface="Arial"/>
                <a:cs typeface="Arial"/>
              </a:rPr>
              <a:t>rationale.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5933" y="5393069"/>
            <a:ext cx="178435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25" dirty="0">
                <a:solidFill>
                  <a:srgbClr val="151515"/>
                </a:solidFill>
                <a:latin typeface="Arial"/>
                <a:cs typeface="Arial"/>
              </a:rPr>
              <a:t>67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9783" y="5411110"/>
            <a:ext cx="1745614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05"/>
              </a:lnSpc>
            </a:pPr>
            <a:r>
              <a:rPr sz="1450" b="1" dirty="0">
                <a:solidFill>
                  <a:srgbClr val="333333"/>
                </a:solidFill>
                <a:latin typeface="Arial"/>
                <a:cs typeface="Arial"/>
              </a:rPr>
              <a:t>BERNSTEIN</a:t>
            </a:r>
            <a:r>
              <a:rPr sz="1450" b="1" spc="4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450" b="1" spc="-20" dirty="0">
                <a:solidFill>
                  <a:srgbClr val="7C7C7C"/>
                </a:solidFill>
                <a:latin typeface="Arial"/>
                <a:cs typeface="Arial"/>
              </a:rPr>
              <a:t>SHUR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320801" y="2275832"/>
            <a:ext cx="3032760" cy="674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250" b="0" spc="195" dirty="0">
                <a:solidFill>
                  <a:srgbClr val="2A2A2A"/>
                </a:solidFill>
                <a:latin typeface="Arial"/>
                <a:cs typeface="Arial"/>
              </a:rPr>
              <a:t>Questions?</a:t>
            </a:r>
            <a:endParaRPr sz="4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0784" y="5486948"/>
            <a:ext cx="179705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30" dirty="0">
                <a:solidFill>
                  <a:srgbClr val="1A1A1A"/>
                </a:solidFill>
                <a:latin typeface="Times New Roman"/>
                <a:cs typeface="Times New Roman"/>
              </a:rPr>
              <a:t>68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">
              <a:lnSpc>
                <a:spcPts val="1705"/>
              </a:lnSpc>
            </a:pPr>
            <a:r>
              <a:rPr dirty="0"/>
              <a:t>BERNSTEIN</a:t>
            </a:r>
            <a:r>
              <a:rPr spc="440" dirty="0"/>
              <a:t> </a:t>
            </a:r>
            <a:r>
              <a:rPr sz="1350" b="0" spc="7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486111" y="163041"/>
            <a:ext cx="3475990" cy="5213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46425" algn="l"/>
              </a:tabLst>
            </a:pPr>
            <a:r>
              <a:rPr dirty="0">
                <a:solidFill>
                  <a:srgbClr val="2D2D2D"/>
                </a:solidFill>
              </a:rPr>
              <a:t>Formal</a:t>
            </a:r>
            <a:r>
              <a:rPr spc="380" dirty="0">
                <a:solidFill>
                  <a:srgbClr val="2D2D2D"/>
                </a:solidFill>
              </a:rPr>
              <a:t> </a:t>
            </a:r>
            <a:r>
              <a:rPr spc="-10" dirty="0">
                <a:solidFill>
                  <a:srgbClr val="2D2D2D"/>
                </a:solidFill>
              </a:rPr>
              <a:t>Complaints</a:t>
            </a:r>
            <a:r>
              <a:rPr dirty="0">
                <a:solidFill>
                  <a:srgbClr val="2D2D2D"/>
                </a:solidFill>
              </a:rPr>
              <a:t>	</a:t>
            </a:r>
            <a:r>
              <a:rPr sz="3250" b="0" spc="-765" dirty="0">
                <a:solidFill>
                  <a:srgbClr val="1F1F1F"/>
                </a:solidFill>
                <a:latin typeface="Arial"/>
                <a:cs typeface="Arial"/>
              </a:rPr>
              <a:t>➔</a:t>
            </a:r>
            <a:endParaRPr sz="32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57144" y="258407"/>
            <a:ext cx="202247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10" dirty="0">
                <a:solidFill>
                  <a:srgbClr val="2D2D2D"/>
                </a:solidFill>
                <a:latin typeface="Arial"/>
                <a:cs typeface="Arial"/>
              </a:rPr>
              <a:t>Investigation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7383" y="989287"/>
            <a:ext cx="6184900" cy="33137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9730" indent="-367030">
              <a:lnSpc>
                <a:spcPct val="100000"/>
              </a:lnSpc>
              <a:spcBef>
                <a:spcPts val="100"/>
              </a:spcBef>
              <a:buClr>
                <a:srgbClr val="2D2D2D"/>
              </a:buClr>
              <a:buChar char="•"/>
              <a:tabLst>
                <a:tab pos="379730" algn="l"/>
              </a:tabLst>
            </a:pP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Report</a:t>
            </a:r>
            <a:r>
              <a:rPr sz="1600" spc="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v.</a:t>
            </a:r>
            <a:r>
              <a:rPr sz="1600" spc="-4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"formal</a:t>
            </a:r>
            <a:r>
              <a:rPr sz="1600" spc="2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F1F1F"/>
                </a:solidFill>
                <a:latin typeface="Arial"/>
                <a:cs typeface="Arial"/>
              </a:rPr>
              <a:t>complaint."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0"/>
              </a:spcBef>
              <a:buFont typeface="Arial"/>
              <a:buChar char="•"/>
            </a:pPr>
            <a:endParaRPr sz="1600" dirty="0">
              <a:latin typeface="Arial"/>
              <a:cs typeface="Arial"/>
            </a:endParaRPr>
          </a:p>
          <a:p>
            <a:pPr marL="382270" marR="5080" indent="-370205">
              <a:lnSpc>
                <a:spcPct val="100000"/>
              </a:lnSpc>
              <a:buClr>
                <a:srgbClr val="2D2D2D"/>
              </a:buClr>
              <a:buChar char="•"/>
              <a:tabLst>
                <a:tab pos="382270" algn="l"/>
              </a:tabLst>
            </a:pP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Detailed</a:t>
            </a:r>
            <a:r>
              <a:rPr sz="1600" spc="6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written</a:t>
            </a:r>
            <a:r>
              <a:rPr sz="1600" spc="6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notice</a:t>
            </a:r>
            <a:r>
              <a:rPr sz="1600" spc="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must</a:t>
            </a:r>
            <a:r>
              <a:rPr sz="1600" spc="2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be</a:t>
            </a:r>
            <a:r>
              <a:rPr sz="1600" spc="-1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600" spc="-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provided</a:t>
            </a:r>
            <a:r>
              <a:rPr sz="1600" spc="9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to</a:t>
            </a:r>
            <a:r>
              <a:rPr sz="1600" spc="-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parties</a:t>
            </a:r>
            <a:r>
              <a:rPr sz="1600" spc="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F1F1F"/>
                </a:solidFill>
                <a:latin typeface="Arial"/>
                <a:cs typeface="Arial"/>
              </a:rPr>
              <a:t>sufficiently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in advance</a:t>
            </a:r>
            <a:r>
              <a:rPr sz="1600" spc="9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sz="1600" spc="-10" dirty="0">
                <a:solidFill>
                  <a:srgbClr val="1F1F1F"/>
                </a:solidFill>
                <a:latin typeface="Arial"/>
                <a:cs typeface="Arial"/>
              </a:rPr>
              <a:t> interview.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5"/>
              </a:spcBef>
              <a:buFont typeface="Arial"/>
              <a:buChar char="•"/>
            </a:pPr>
            <a:endParaRPr sz="1600" dirty="0">
              <a:latin typeface="Arial"/>
              <a:cs typeface="Arial"/>
            </a:endParaRPr>
          </a:p>
          <a:p>
            <a:pPr marL="382270" indent="-369570">
              <a:lnSpc>
                <a:spcPct val="100000"/>
              </a:lnSpc>
              <a:buChar char="•"/>
              <a:tabLst>
                <a:tab pos="382270" algn="l"/>
              </a:tabLst>
            </a:pP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Cross</a:t>
            </a:r>
            <a:r>
              <a:rPr sz="1600" spc="9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F1F1F"/>
                </a:solidFill>
                <a:latin typeface="Arial"/>
                <a:cs typeface="Arial"/>
              </a:rPr>
              <a:t>complaints.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0"/>
              </a:spcBef>
              <a:buFont typeface="Arial"/>
              <a:buChar char="•"/>
            </a:pPr>
            <a:endParaRPr sz="1600" dirty="0">
              <a:latin typeface="Arial"/>
              <a:cs typeface="Arial"/>
            </a:endParaRPr>
          </a:p>
          <a:p>
            <a:pPr marL="382270" indent="-369570">
              <a:lnSpc>
                <a:spcPct val="100000"/>
              </a:lnSpc>
              <a:buClr>
                <a:srgbClr val="2D2D2D"/>
              </a:buClr>
              <a:buChar char="•"/>
              <a:tabLst>
                <a:tab pos="382270" algn="l"/>
              </a:tabLst>
            </a:pP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Consolidation</a:t>
            </a:r>
            <a:r>
              <a:rPr sz="1600" spc="9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F1F1F"/>
                </a:solidFill>
                <a:latin typeface="Arial"/>
                <a:cs typeface="Arial"/>
              </a:rPr>
              <a:t>of </a:t>
            </a:r>
            <a:r>
              <a:rPr sz="1600" spc="-10" dirty="0">
                <a:solidFill>
                  <a:srgbClr val="1F1F1F"/>
                </a:solidFill>
                <a:latin typeface="Arial"/>
                <a:cs typeface="Arial"/>
              </a:rPr>
              <a:t>complaints</a:t>
            </a:r>
            <a:endParaRPr lang="en-US" sz="1600" spc="-10" dirty="0">
              <a:solidFill>
                <a:srgbClr val="1F1F1F"/>
              </a:solidFill>
              <a:latin typeface="Arial"/>
              <a:cs typeface="Arial"/>
            </a:endParaRPr>
          </a:p>
          <a:p>
            <a:pPr marL="382270" indent="-369570">
              <a:lnSpc>
                <a:spcPct val="100000"/>
              </a:lnSpc>
              <a:buClr>
                <a:srgbClr val="2D2D2D"/>
              </a:buClr>
              <a:buChar char="•"/>
              <a:tabLst>
                <a:tab pos="382270" algn="l"/>
              </a:tabLst>
            </a:pPr>
            <a:endParaRPr lang="en-US" sz="1600" spc="-10" dirty="0">
              <a:solidFill>
                <a:srgbClr val="1F1F1F"/>
              </a:solidFill>
              <a:latin typeface="Arial"/>
              <a:cs typeface="Arial"/>
            </a:endParaRPr>
          </a:p>
          <a:p>
            <a:pPr marL="382270" indent="-369570">
              <a:lnSpc>
                <a:spcPct val="100000"/>
              </a:lnSpc>
              <a:buClr>
                <a:srgbClr val="2D2D2D"/>
              </a:buClr>
              <a:buChar char="•"/>
              <a:tabLst>
                <a:tab pos="382270" algn="l"/>
              </a:tabLst>
            </a:pPr>
            <a:r>
              <a:rPr lang="en-US" sz="1600" dirty="0">
                <a:solidFill>
                  <a:srgbClr val="1F1F1F"/>
                </a:solidFill>
                <a:latin typeface="Arial"/>
                <a:cs typeface="Arial"/>
              </a:rPr>
              <a:t>Title</a:t>
            </a:r>
            <a:r>
              <a:rPr lang="en-US" sz="1600" spc="-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F1F1F"/>
                </a:solidFill>
                <a:latin typeface="Arial"/>
                <a:cs typeface="Arial"/>
              </a:rPr>
              <a:t>IX</a:t>
            </a:r>
            <a:r>
              <a:rPr lang="en-US" sz="1600" spc="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F1F1F"/>
                </a:solidFill>
                <a:latin typeface="Arial"/>
                <a:cs typeface="Arial"/>
              </a:rPr>
              <a:t>Coordinator</a:t>
            </a:r>
            <a:r>
              <a:rPr lang="en-US" sz="1600" spc="1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F1F1F"/>
                </a:solidFill>
                <a:latin typeface="Arial"/>
                <a:cs typeface="Arial"/>
              </a:rPr>
              <a:t>signed</a:t>
            </a:r>
            <a:r>
              <a:rPr lang="en-US" sz="1600" spc="7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lang="en-US" sz="1600" spc="-10" dirty="0">
                <a:solidFill>
                  <a:srgbClr val="1F1F1F"/>
                </a:solidFill>
                <a:latin typeface="Arial"/>
                <a:cs typeface="Arial"/>
              </a:rPr>
              <a:t>complaints</a:t>
            </a:r>
            <a:r>
              <a:rPr sz="1600" spc="-10" dirty="0">
                <a:solidFill>
                  <a:srgbClr val="1F1F1F"/>
                </a:solidFill>
                <a:latin typeface="Arial"/>
                <a:cs typeface="Arial"/>
              </a:rPr>
              <a:t>.</a:t>
            </a:r>
            <a:endParaRPr lang="en-US" sz="1600" spc="-10" dirty="0">
              <a:solidFill>
                <a:srgbClr val="1F1F1F"/>
              </a:solidFill>
              <a:latin typeface="Arial"/>
              <a:cs typeface="Arial"/>
            </a:endParaRPr>
          </a:p>
          <a:p>
            <a:pPr marL="382270" indent="-369570">
              <a:lnSpc>
                <a:spcPct val="100000"/>
              </a:lnSpc>
              <a:buClr>
                <a:srgbClr val="2D2D2D"/>
              </a:buClr>
              <a:buChar char="•"/>
              <a:tabLst>
                <a:tab pos="382270" algn="l"/>
              </a:tabLst>
            </a:pPr>
            <a:endParaRPr lang="en-US" sz="1600" spc="-10" dirty="0">
              <a:solidFill>
                <a:srgbClr val="1F1F1F"/>
              </a:solidFill>
              <a:latin typeface="Arial"/>
              <a:cs typeface="Arial"/>
            </a:endParaRPr>
          </a:p>
          <a:p>
            <a:pPr marL="382270" indent="-369570">
              <a:lnSpc>
                <a:spcPct val="100000"/>
              </a:lnSpc>
              <a:buClr>
                <a:srgbClr val="2D2D2D"/>
              </a:buClr>
              <a:buChar char="•"/>
              <a:tabLst>
                <a:tab pos="382270" algn="l"/>
              </a:tabLst>
            </a:pPr>
            <a:r>
              <a:rPr lang="en-US" sz="1600" dirty="0">
                <a:solidFill>
                  <a:srgbClr val="1F1F1F"/>
                </a:solidFill>
                <a:latin typeface="Arial"/>
                <a:cs typeface="Arial"/>
              </a:rPr>
              <a:t>Amended</a:t>
            </a:r>
            <a:r>
              <a:rPr lang="en-US" sz="1600" spc="3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F1F1F"/>
                </a:solidFill>
                <a:latin typeface="Arial"/>
                <a:cs typeface="Arial"/>
              </a:rPr>
              <a:t>complaints</a:t>
            </a:r>
            <a:r>
              <a:rPr lang="en-US" sz="1600" spc="1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F1F1F"/>
                </a:solidFill>
                <a:latin typeface="Arial"/>
                <a:cs typeface="Arial"/>
              </a:rPr>
              <a:t>&amp;</a:t>
            </a:r>
            <a:r>
              <a:rPr lang="en-US" sz="1600" spc="-1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F1F1F"/>
                </a:solidFill>
                <a:latin typeface="Arial"/>
                <a:cs typeface="Arial"/>
              </a:rPr>
              <a:t>amended</a:t>
            </a:r>
            <a:r>
              <a:rPr lang="en-US" sz="1600" spc="3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F1F1F"/>
                </a:solidFill>
                <a:latin typeface="Arial"/>
                <a:cs typeface="Arial"/>
              </a:rPr>
              <a:t>notice</a:t>
            </a:r>
            <a:r>
              <a:rPr lang="en-US" sz="1600" spc="5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F1F1F"/>
                </a:solidFill>
                <a:latin typeface="Arial"/>
                <a:cs typeface="Arial"/>
              </a:rPr>
              <a:t>of</a:t>
            </a:r>
            <a:r>
              <a:rPr lang="en-US" sz="1600" spc="-5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lang="en-US" sz="1600" spc="-10" dirty="0">
                <a:solidFill>
                  <a:srgbClr val="1F1F1F"/>
                </a:solidFill>
                <a:latin typeface="Arial"/>
                <a:cs typeface="Arial"/>
              </a:rPr>
              <a:t>allegations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96942" y="5087899"/>
            <a:ext cx="105410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50" dirty="0">
                <a:solidFill>
                  <a:srgbClr val="1F1F1F"/>
                </a:solidFill>
                <a:latin typeface="Arial"/>
                <a:cs typeface="Arial"/>
              </a:rPr>
              <a:t>7</a:t>
            </a:r>
            <a:endParaRPr sz="10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62459" y="5111696"/>
            <a:ext cx="173672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3D3D3D"/>
                </a:solidFill>
                <a:latin typeface="Arial"/>
                <a:cs typeface="Arial"/>
              </a:rPr>
              <a:t>BERNSTEIN</a:t>
            </a:r>
            <a:r>
              <a:rPr sz="1400" b="1" spc="140" dirty="0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858585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4862" y="151597"/>
            <a:ext cx="6280785" cy="80073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>
              <a:lnSpc>
                <a:spcPct val="103299"/>
              </a:lnSpc>
              <a:spcBef>
                <a:spcPts val="5"/>
              </a:spcBef>
            </a:pPr>
            <a:r>
              <a:rPr dirty="0">
                <a:solidFill>
                  <a:srgbClr val="2A2A2A"/>
                </a:solidFill>
              </a:rPr>
              <a:t>Guiding</a:t>
            </a:r>
            <a:r>
              <a:rPr spc="254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Principles</a:t>
            </a:r>
            <a:r>
              <a:rPr spc="285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for</a:t>
            </a:r>
            <a:r>
              <a:rPr spc="125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Title</a:t>
            </a:r>
            <a:r>
              <a:rPr spc="120" dirty="0">
                <a:solidFill>
                  <a:srgbClr val="2A2A2A"/>
                </a:solidFill>
              </a:rPr>
              <a:t> </a:t>
            </a:r>
            <a:r>
              <a:rPr spc="-25" dirty="0">
                <a:solidFill>
                  <a:srgbClr val="2A2A2A"/>
                </a:solidFill>
              </a:rPr>
              <a:t>IX </a:t>
            </a:r>
            <a:r>
              <a:rPr dirty="0">
                <a:solidFill>
                  <a:srgbClr val="2A2A2A"/>
                </a:solidFill>
              </a:rPr>
              <a:t>Investigations</a:t>
            </a:r>
            <a:r>
              <a:rPr spc="195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and</a:t>
            </a:r>
            <a:r>
              <a:rPr spc="254" dirty="0">
                <a:solidFill>
                  <a:srgbClr val="2A2A2A"/>
                </a:solidFill>
              </a:rPr>
              <a:t> </a:t>
            </a:r>
            <a:r>
              <a:rPr dirty="0">
                <a:solidFill>
                  <a:srgbClr val="2A2A2A"/>
                </a:solidFill>
              </a:rPr>
              <a:t>Grievance</a:t>
            </a:r>
            <a:r>
              <a:rPr spc="430" dirty="0">
                <a:solidFill>
                  <a:srgbClr val="2A2A2A"/>
                </a:solidFill>
              </a:rPr>
              <a:t> </a:t>
            </a:r>
            <a:r>
              <a:rPr spc="-10" dirty="0">
                <a:solidFill>
                  <a:srgbClr val="2A2A2A"/>
                </a:solidFill>
              </a:rPr>
              <a:t>Processes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773" y="1261143"/>
            <a:ext cx="6626859" cy="336296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41935" marR="416559" indent="-229870">
              <a:lnSpc>
                <a:spcPct val="104600"/>
              </a:lnSpc>
              <a:spcBef>
                <a:spcPts val="15"/>
              </a:spcBef>
              <a:buChar char="•"/>
              <a:tabLst>
                <a:tab pos="241935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If</a:t>
            </a:r>
            <a:r>
              <a:rPr sz="1550" spc="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University</a:t>
            </a:r>
            <a:r>
              <a:rPr sz="1550" spc="2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has</a:t>
            </a:r>
            <a:r>
              <a:rPr sz="1550" spc="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"actual</a:t>
            </a:r>
            <a:r>
              <a:rPr sz="1550" spc="1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knowledge"</a:t>
            </a:r>
            <a:r>
              <a:rPr sz="1550" spc="2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55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sexual</a:t>
            </a:r>
            <a:r>
              <a:rPr sz="1550" spc="1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harassment,</a:t>
            </a:r>
            <a:r>
              <a:rPr sz="1550" spc="2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it</a:t>
            </a:r>
            <a:r>
              <a:rPr sz="155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181818"/>
                </a:solidFill>
                <a:latin typeface="Arial"/>
                <a:cs typeface="Arial"/>
              </a:rPr>
              <a:t>must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respond</a:t>
            </a:r>
            <a:r>
              <a:rPr sz="1550" spc="1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promptly</a:t>
            </a:r>
            <a:r>
              <a:rPr sz="1550" spc="17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in</a:t>
            </a:r>
            <a:r>
              <a:rPr sz="155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</a:t>
            </a:r>
            <a:r>
              <a:rPr sz="1550" spc="1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manner</a:t>
            </a:r>
            <a:r>
              <a:rPr sz="1550" spc="1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that</a:t>
            </a:r>
            <a:r>
              <a:rPr sz="1550" spc="1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is</a:t>
            </a:r>
            <a:r>
              <a:rPr sz="1550" spc="1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not</a:t>
            </a:r>
            <a:r>
              <a:rPr sz="155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deliberately</a:t>
            </a:r>
            <a:r>
              <a:rPr sz="1550" spc="3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indifferent.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9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39395" indent="-224154">
              <a:lnSpc>
                <a:spcPct val="100000"/>
              </a:lnSpc>
              <a:buChar char="•"/>
              <a:tabLst>
                <a:tab pos="239395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Equitable</a:t>
            </a:r>
            <a:r>
              <a:rPr sz="1550" spc="2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treatment</a:t>
            </a:r>
            <a:r>
              <a:rPr sz="1550" spc="20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&amp;</a:t>
            </a:r>
            <a:r>
              <a:rPr sz="155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process</a:t>
            </a:r>
            <a:r>
              <a:rPr sz="1550" spc="1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for</a:t>
            </a:r>
            <a:r>
              <a:rPr sz="155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parties.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10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0665" marR="5080" indent="-228600">
              <a:lnSpc>
                <a:spcPct val="104600"/>
              </a:lnSpc>
              <a:buClr>
                <a:srgbClr val="2A2A2A"/>
              </a:buClr>
              <a:buChar char="•"/>
              <a:tabLst>
                <a:tab pos="241935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Burden</a:t>
            </a:r>
            <a:r>
              <a:rPr sz="155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550" spc="1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gathering</a:t>
            </a:r>
            <a:r>
              <a:rPr sz="1550" spc="1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evidence</a:t>
            </a:r>
            <a:r>
              <a:rPr sz="1550" spc="1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5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burden</a:t>
            </a:r>
            <a:r>
              <a:rPr sz="1550" spc="114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of</a:t>
            </a:r>
            <a:r>
              <a:rPr sz="1550" spc="1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proof</a:t>
            </a:r>
            <a:r>
              <a:rPr sz="1550" spc="1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is</a:t>
            </a:r>
            <a:r>
              <a:rPr sz="1550" spc="8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55" dirty="0">
                <a:solidFill>
                  <a:srgbClr val="181818"/>
                </a:solidFill>
                <a:latin typeface="Arial"/>
                <a:cs typeface="Arial"/>
              </a:rPr>
              <a:t>on</a:t>
            </a:r>
            <a:r>
              <a:rPr sz="1550" spc="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University,</a:t>
            </a:r>
            <a:r>
              <a:rPr sz="1550" spc="2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81818"/>
                </a:solidFill>
                <a:latin typeface="Arial"/>
                <a:cs typeface="Arial"/>
              </a:rPr>
              <a:t>not 	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parties.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10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38760" marR="20320" indent="-226695">
              <a:lnSpc>
                <a:spcPct val="104600"/>
              </a:lnSpc>
              <a:buClr>
                <a:srgbClr val="2A2A2A"/>
              </a:buClr>
              <a:buChar char="•"/>
              <a:tabLst>
                <a:tab pos="238760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Equal</a:t>
            </a:r>
            <a:r>
              <a:rPr sz="1550" spc="1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opportunity</a:t>
            </a:r>
            <a:r>
              <a:rPr sz="1550" spc="3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to</a:t>
            </a:r>
            <a:r>
              <a:rPr sz="1550" spc="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present</a:t>
            </a:r>
            <a:r>
              <a:rPr sz="1550" spc="229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witnesses,</a:t>
            </a:r>
            <a:r>
              <a:rPr sz="1550" spc="2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including</a:t>
            </a:r>
            <a:r>
              <a:rPr sz="1550" spc="1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experts,</a:t>
            </a:r>
            <a:r>
              <a:rPr sz="1550" spc="2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50" spc="1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provide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inculpatory</a:t>
            </a:r>
            <a:r>
              <a:rPr sz="1550" spc="30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and</a:t>
            </a:r>
            <a:r>
              <a:rPr sz="1550" spc="1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exculpatory</a:t>
            </a:r>
            <a:r>
              <a:rPr sz="1550" spc="29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evidence.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buClr>
                <a:srgbClr val="2A2A2A"/>
              </a:buClr>
              <a:buChar char="•"/>
              <a:tabLst>
                <a:tab pos="240029" algn="l"/>
              </a:tabLst>
            </a:pP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No</a:t>
            </a:r>
            <a:r>
              <a:rPr sz="1550" spc="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"gag</a:t>
            </a:r>
            <a:r>
              <a:rPr sz="1550" spc="10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orders"</a:t>
            </a:r>
            <a:r>
              <a:rPr sz="155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81818"/>
                </a:solidFill>
                <a:latin typeface="Arial"/>
                <a:cs typeface="Arial"/>
              </a:rPr>
              <a:t>on</a:t>
            </a:r>
            <a:r>
              <a:rPr sz="1550" spc="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81818"/>
                </a:solidFill>
                <a:latin typeface="Arial"/>
                <a:cs typeface="Arial"/>
              </a:rPr>
              <a:t>parties.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8799" y="5191657"/>
            <a:ext cx="103505" cy="174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50" dirty="0">
                <a:solidFill>
                  <a:srgbClr val="181818"/>
                </a:solidFill>
                <a:latin typeface="Arial"/>
                <a:cs typeface="Arial"/>
              </a:rPr>
              <a:t>8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96039" y="5212402"/>
            <a:ext cx="173863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65" dirty="0">
                <a:solidFill>
                  <a:srgbClr val="2A2A2A"/>
                </a:solidFill>
                <a:latin typeface="Arial"/>
                <a:cs typeface="Arial"/>
              </a:rPr>
              <a:t>BERNSTEIN</a:t>
            </a:r>
            <a:r>
              <a:rPr sz="1400" b="1" spc="114" dirty="0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808080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493807" y="66150"/>
            <a:ext cx="6305550" cy="79756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5080">
              <a:lnSpc>
                <a:spcPct val="102499"/>
              </a:lnSpc>
              <a:spcBef>
                <a:spcPts val="25"/>
              </a:spcBef>
            </a:pPr>
            <a:r>
              <a:rPr dirty="0">
                <a:solidFill>
                  <a:srgbClr val="2D2D2D"/>
                </a:solidFill>
              </a:rPr>
              <a:t>Guiding</a:t>
            </a:r>
            <a:r>
              <a:rPr spc="31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Principles</a:t>
            </a:r>
            <a:r>
              <a:rPr spc="26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for</a:t>
            </a:r>
            <a:r>
              <a:rPr spc="17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Title</a:t>
            </a:r>
            <a:r>
              <a:rPr spc="180" dirty="0">
                <a:solidFill>
                  <a:srgbClr val="2D2D2D"/>
                </a:solidFill>
              </a:rPr>
              <a:t> </a:t>
            </a:r>
            <a:r>
              <a:rPr spc="-25" dirty="0">
                <a:solidFill>
                  <a:srgbClr val="2D2D2D"/>
                </a:solidFill>
              </a:rPr>
              <a:t>IX </a:t>
            </a:r>
            <a:r>
              <a:rPr dirty="0">
                <a:solidFill>
                  <a:srgbClr val="2D2D2D"/>
                </a:solidFill>
              </a:rPr>
              <a:t>Investigations</a:t>
            </a:r>
            <a:r>
              <a:rPr spc="160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and</a:t>
            </a:r>
            <a:r>
              <a:rPr spc="335" dirty="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2D2D2D"/>
                </a:solidFill>
              </a:rPr>
              <a:t>Grievance</a:t>
            </a:r>
            <a:r>
              <a:rPr spc="585" dirty="0">
                <a:solidFill>
                  <a:srgbClr val="2D2D2D"/>
                </a:solidFill>
              </a:rPr>
              <a:t> </a:t>
            </a:r>
            <a:r>
              <a:rPr spc="-10" dirty="0">
                <a:solidFill>
                  <a:srgbClr val="2D2D2D"/>
                </a:solidFill>
              </a:rPr>
              <a:t>Processes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92770" y="1132972"/>
            <a:ext cx="6666865" cy="360997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85115" marR="1130300" indent="-273050">
              <a:lnSpc>
                <a:spcPct val="104600"/>
              </a:lnSpc>
              <a:spcBef>
                <a:spcPts val="15"/>
              </a:spcBef>
              <a:buClr>
                <a:srgbClr val="2D2D2D"/>
              </a:buClr>
              <a:buChar char="•"/>
              <a:tabLst>
                <a:tab pos="288290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Presumption</a:t>
            </a:r>
            <a:r>
              <a:rPr sz="1550" spc="2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that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Respondent</a:t>
            </a:r>
            <a:r>
              <a:rPr sz="1550" spc="3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is</a:t>
            </a:r>
            <a:r>
              <a:rPr sz="1550" spc="1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not</a:t>
            </a:r>
            <a:r>
              <a:rPr sz="155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responsible</a:t>
            </a:r>
            <a:r>
              <a:rPr sz="1550" spc="3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until</a:t>
            </a:r>
            <a:r>
              <a:rPr sz="155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final 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determination</a:t>
            </a:r>
            <a:r>
              <a:rPr sz="1550" spc="3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is</a:t>
            </a:r>
            <a:r>
              <a:rPr sz="155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reached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following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1550" spc="1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hearing.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87655" indent="-274955">
              <a:lnSpc>
                <a:spcPct val="100000"/>
              </a:lnSpc>
              <a:buChar char="•"/>
              <a:tabLst>
                <a:tab pos="287655" algn="l"/>
              </a:tabLst>
            </a:pP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Conduct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objective</a:t>
            </a:r>
            <a:r>
              <a:rPr sz="1550" spc="229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evaluation</a:t>
            </a:r>
            <a:r>
              <a:rPr sz="1550" spc="2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all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relevant</a:t>
            </a:r>
            <a:r>
              <a:rPr sz="1550" spc="2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evidence.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3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90830" marR="5080" indent="-273050">
              <a:lnSpc>
                <a:spcPct val="104600"/>
              </a:lnSpc>
              <a:buClr>
                <a:srgbClr val="2D2D2D"/>
              </a:buClr>
              <a:buChar char="•"/>
              <a:tabLst>
                <a:tab pos="290830" algn="l"/>
              </a:tabLst>
            </a:pP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Coordinators,</a:t>
            </a:r>
            <a:r>
              <a:rPr sz="1550" spc="20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investigators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decisionmakers</a:t>
            </a:r>
            <a:r>
              <a:rPr sz="1550" spc="-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cannot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have</a:t>
            </a:r>
            <a:r>
              <a:rPr sz="1550" spc="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1550" spc="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conflict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155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interest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sz="155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bias.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10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88290" marR="735330" indent="-270510">
              <a:lnSpc>
                <a:spcPct val="104600"/>
              </a:lnSpc>
              <a:buClr>
                <a:srgbClr val="2D2D2D"/>
              </a:buClr>
              <a:buChar char="•"/>
              <a:tabLst>
                <a:tab pos="290830" algn="l"/>
              </a:tabLst>
            </a:pP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Promptly</a:t>
            </a:r>
            <a:r>
              <a:rPr sz="1550" spc="2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conduct</a:t>
            </a:r>
            <a:r>
              <a:rPr sz="1550" spc="25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investigations</a:t>
            </a:r>
            <a:r>
              <a:rPr sz="1550" spc="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grievance</a:t>
            </a:r>
            <a:r>
              <a:rPr sz="1550" spc="20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processes</a:t>
            </a:r>
            <a:r>
              <a:rPr sz="1550" spc="1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1C1C1C"/>
                </a:solidFill>
                <a:latin typeface="Arial"/>
                <a:cs typeface="Arial"/>
              </a:rPr>
              <a:t>and 	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document</a:t>
            </a:r>
            <a:r>
              <a:rPr sz="1550" spc="2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reasons</a:t>
            </a:r>
            <a:r>
              <a:rPr sz="1550" spc="2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1C1C1C"/>
                </a:solidFill>
                <a:latin typeface="Arial"/>
                <a:cs typeface="Arial"/>
              </a:rPr>
              <a:t>for</a:t>
            </a:r>
            <a:r>
              <a:rPr sz="1550" spc="1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delay.</a:t>
            </a:r>
            <a:endParaRPr sz="1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5"/>
              </a:spcBef>
              <a:buFont typeface="Arial"/>
              <a:buChar char="•"/>
            </a:pPr>
            <a:endParaRPr sz="1550">
              <a:latin typeface="Arial"/>
              <a:cs typeface="Arial"/>
            </a:endParaRPr>
          </a:p>
          <a:p>
            <a:pPr marL="290830" marR="1103630" indent="-275590">
              <a:lnSpc>
                <a:spcPct val="104600"/>
              </a:lnSpc>
              <a:spcBef>
                <a:spcPts val="5"/>
              </a:spcBef>
              <a:buChar char="•"/>
              <a:tabLst>
                <a:tab pos="290830" algn="l"/>
              </a:tabLst>
            </a:pP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Comply</a:t>
            </a:r>
            <a:r>
              <a:rPr sz="1550" spc="2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with</a:t>
            </a:r>
            <a:r>
              <a:rPr sz="1550" spc="1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confidentiality and</a:t>
            </a:r>
            <a:r>
              <a:rPr sz="1550" spc="11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privacy</a:t>
            </a:r>
            <a:r>
              <a:rPr sz="1550" spc="16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laws</a:t>
            </a:r>
            <a:r>
              <a:rPr sz="1550" spc="1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1550" spc="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conducting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investigations</a:t>
            </a:r>
            <a:r>
              <a:rPr sz="155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and</a:t>
            </a:r>
            <a:r>
              <a:rPr sz="155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20" dirty="0">
                <a:solidFill>
                  <a:srgbClr val="1C1C1C"/>
                </a:solidFill>
                <a:latin typeface="Arial"/>
                <a:cs typeface="Arial"/>
              </a:rPr>
              <a:t>grievance</a:t>
            </a:r>
            <a:r>
              <a:rPr sz="1550" spc="20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1C1C1C"/>
                </a:solidFill>
                <a:latin typeface="Arial"/>
                <a:cs typeface="Arial"/>
              </a:rPr>
              <a:t>proceedings.</a:t>
            </a:r>
            <a:endParaRPr sz="15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7036" y="5108914"/>
            <a:ext cx="99695" cy="1676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50" dirty="0">
                <a:solidFill>
                  <a:srgbClr val="1C1C1C"/>
                </a:solidFill>
                <a:latin typeface="Arial"/>
                <a:cs typeface="Arial"/>
              </a:rPr>
              <a:t>9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71617" y="5123903"/>
            <a:ext cx="173545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55" dirty="0">
                <a:solidFill>
                  <a:srgbClr val="3F3F3F"/>
                </a:solidFill>
                <a:latin typeface="Arial"/>
                <a:cs typeface="Arial"/>
              </a:rPr>
              <a:t>BERNSTEIN</a:t>
            </a:r>
            <a:r>
              <a:rPr sz="1400" b="1" spc="185" dirty="0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898989"/>
                </a:solidFill>
                <a:latin typeface="Arial"/>
                <a:cs typeface="Arial"/>
              </a:rPr>
              <a:t>SHUR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5717</Words>
  <Application>Microsoft Office PowerPoint</Application>
  <PresentationFormat>Custom</PresentationFormat>
  <Paragraphs>712</Paragraphs>
  <Slides>68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1" baseType="lpstr">
      <vt:lpstr>Arial</vt:lpstr>
      <vt:lpstr>Times New Roman</vt:lpstr>
      <vt:lpstr>Office Theme</vt:lpstr>
      <vt:lpstr>Title IX Investigation and Adjudicator Training</vt:lpstr>
      <vt:lpstr>Agenda: What We Will Cover</vt:lpstr>
      <vt:lpstr>Title IX- New Regulations and Guidance</vt:lpstr>
      <vt:lpstr>Defining Sexual Harassment Under Title IX</vt:lpstr>
      <vt:lpstr>Jurisdictional Scope Under Title IX</vt:lpstr>
      <vt:lpstr>Mandatory/Discretionary Dismissal Under Title IX</vt:lpstr>
      <vt:lpstr>Formal Complaints ➔</vt:lpstr>
      <vt:lpstr>Guiding Principles for Title IX Investigations and Grievance Processes</vt:lpstr>
      <vt:lpstr>Guiding Principles for Title IX Investigations and Grievance Processes</vt:lpstr>
      <vt:lpstr>Guiding Principles for Title IX Investigations and Grievance Processes</vt:lpstr>
      <vt:lpstr>Guiding Principles for Title IX Investigations and Grievance Processes</vt:lpstr>
      <vt:lpstr>Advisor of Choice</vt:lpstr>
      <vt:lpstr>Conflict of Interest or Bias</vt:lpstr>
      <vt:lpstr>Conflict of Interest or Bias</vt:lpstr>
      <vt:lpstr>Conflicts of Interest or Bias</vt:lpstr>
      <vt:lpstr>How to Avoid Bias</vt:lpstr>
      <vt:lpstr>Understanding Relevance</vt:lpstr>
      <vt:lpstr>Understanding Relevance</vt:lpstr>
      <vt:lpstr>Understanding Relevance</vt:lpstr>
      <vt:lpstr>Privileged/ Health Records</vt:lpstr>
      <vt:lpstr>"Rape Shield" Exclusion</vt:lpstr>
      <vt:lpstr>Consent</vt:lpstr>
      <vt:lpstr>Effect of Alcohol</vt:lpstr>
      <vt:lpstr>Intoxication vs. Incapacitation</vt:lpstr>
      <vt:lpstr>Incapacitation</vt:lpstr>
      <vt:lpstr>Scenario</vt:lpstr>
      <vt:lpstr>Investigation Preparation &amp; Information Gathering</vt:lpstr>
      <vt:lpstr>Outreach to Parties/Witnesses</vt:lpstr>
      <vt:lpstr>Interview Opening Statement</vt:lpstr>
      <vt:lpstr>Basic Interviewing Techniques</vt:lpstr>
      <vt:lpstr>Interview Techniques</vt:lpstr>
      <vt:lpstr>Complainant Interview</vt:lpstr>
      <vt:lpstr>Complainant Interview</vt:lpstr>
      <vt:lpstr>Complainant Interview</vt:lpstr>
      <vt:lpstr>Respondent Interview</vt:lpstr>
      <vt:lpstr>Explain Difficult Questions</vt:lpstr>
      <vt:lpstr>Conclusion of Interviews with Parties</vt:lpstr>
      <vt:lpstr>Continued Investigation of Parties' Accounts</vt:lpstr>
      <vt:lpstr>Witness Interviews</vt:lpstr>
      <vt:lpstr>What if .... ?</vt:lpstr>
      <vt:lpstr>Difficult Investigation Issues</vt:lpstr>
      <vt:lpstr>Redactions</vt:lpstr>
      <vt:lpstr>Review of Evidence and Investigation Report</vt:lpstr>
      <vt:lpstr>Before You Begin Writing the Report</vt:lpstr>
      <vt:lpstr>Report Contents</vt:lpstr>
      <vt:lpstr>Summary of Relevant Evidence</vt:lpstr>
      <vt:lpstr>Investigation Report</vt:lpstr>
      <vt:lpstr>Attachments</vt:lpstr>
      <vt:lpstr>The Final Product</vt:lpstr>
      <vt:lpstr>Conducting the Hearing</vt:lpstr>
      <vt:lpstr>Advisor-Led  Cross-Examination</vt:lpstr>
      <vt:lpstr>Chair's Responsibility to Make Relevance Rulings</vt:lpstr>
      <vt:lpstr>Relevance Rulings</vt:lpstr>
      <vt:lpstr>Parties' or Witnesses' Failure to Submit to cross-examination</vt:lpstr>
      <vt:lpstr>Hearing Panel's Questioning of Parties/Witnesses</vt:lpstr>
      <vt:lpstr>Questions Posed by Derrick's Advisor During Hearing Phase</vt:lpstr>
      <vt:lpstr>Questions Posed by Carlos's Advisor During Hearing Phase</vt:lpstr>
      <vt:lpstr>Assessing Credibility</vt:lpstr>
      <vt:lpstr>Corroboration</vt:lpstr>
      <vt:lpstr>lnculpatory / Exculpatory Evidence</vt:lpstr>
      <vt:lpstr>Motive / Bias</vt:lpstr>
      <vt:lpstr>Demeanor</vt:lpstr>
      <vt:lpstr>Preponderance of the Evidence Standard</vt:lpstr>
      <vt:lpstr>Final Determination Letter</vt:lpstr>
      <vt:lpstr>Rationale and Conclusion</vt:lpstr>
      <vt:lpstr>Appeal Process</vt:lpstr>
      <vt:lpstr>Appeals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Krissinda Ellen Slack</cp:lastModifiedBy>
  <cp:revision>2</cp:revision>
  <dcterms:created xsi:type="dcterms:W3CDTF">2026-03-05T18:17:44Z</dcterms:created>
  <dcterms:modified xsi:type="dcterms:W3CDTF">2026-04-14T13:10:29Z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2026-03-05T00:00:00Z</vt:filetime>
  </property>
  <property fmtid="{D5CDD505-2E9C-101B-9397-08002B2CF9AE}" pid="3" name="LastSaved">
    <vt:filetime>2026-03-05T00:00:00Z</vt:filetime>
  </property>
  <property fmtid="{D5CDD505-2E9C-101B-9397-08002B2CF9AE}" pid="4" name="Producer">
    <vt:lpwstr>iLovePDF</vt:lpwstr>
  </property>
</Properties>
</file>